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59" r:id="rId2"/>
    <p:sldId id="258" r:id="rId3"/>
    <p:sldId id="260" r:id="rId4"/>
    <p:sldId id="262" r:id="rId5"/>
    <p:sldId id="279" r:id="rId6"/>
    <p:sldId id="280" r:id="rId7"/>
    <p:sldId id="263" r:id="rId8"/>
    <p:sldId id="264" r:id="rId9"/>
    <p:sldId id="265" r:id="rId10"/>
    <p:sldId id="270" r:id="rId11"/>
    <p:sldId id="266" r:id="rId12"/>
    <p:sldId id="268" r:id="rId13"/>
    <p:sldId id="269" r:id="rId14"/>
    <p:sldId id="285" r:id="rId15"/>
    <p:sldId id="294" r:id="rId16"/>
    <p:sldId id="271" r:id="rId17"/>
    <p:sldId id="303" r:id="rId18"/>
    <p:sldId id="305" r:id="rId19"/>
    <p:sldId id="306" r:id="rId20"/>
    <p:sldId id="307" r:id="rId21"/>
    <p:sldId id="308" r:id="rId22"/>
    <p:sldId id="309" r:id="rId23"/>
    <p:sldId id="310" r:id="rId24"/>
    <p:sldId id="311" r:id="rId25"/>
    <p:sldId id="312" r:id="rId26"/>
    <p:sldId id="314" r:id="rId27"/>
    <p:sldId id="315" r:id="rId28"/>
    <p:sldId id="296" r:id="rId29"/>
    <p:sldId id="300" r:id="rId30"/>
    <p:sldId id="301" r:id="rId31"/>
    <p:sldId id="302" r:id="rId32"/>
    <p:sldId id="273" r:id="rId33"/>
    <p:sldId id="295" r:id="rId34"/>
    <p:sldId id="278" r:id="rId35"/>
    <p:sldId id="290" r:id="rId36"/>
    <p:sldId id="275" r:id="rId37"/>
    <p:sldId id="292"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18-03-2025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307744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18-03-2025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18-03-2025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18-03-2025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18-03-2025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18-03-2025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i.org/10.48550/arXiv.2407.1109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idx="1"/>
          </p:nvPr>
        </p:nvPicPr>
        <p:blipFill>
          <a:blip r:embed="rId3">
            <a:extLst>
              <a:ext uri="{28A0092B-C50C-407E-A947-70E740481C1C}">
                <a14:useLocalDpi xmlns:a14="http://schemas.microsoft.com/office/drawing/2010/main" val="0"/>
              </a:ext>
            </a:extLst>
          </a:blip>
          <a:srcRect l="14444" r="14444"/>
          <a:stretch>
            <a:fillRect/>
          </a:stretch>
        </p:blipFill>
        <p:spPr>
          <a:xfrm>
            <a:off x="360608" y="940158"/>
            <a:ext cx="11529545" cy="5396248"/>
          </a:xfrm>
        </p:spPr>
      </p:pic>
      <p:sp>
        <p:nvSpPr>
          <p:cNvPr id="9" name="Content Placeholder 8">
            <a:extLst>
              <a:ext uri="{FF2B5EF4-FFF2-40B4-BE49-F238E27FC236}">
                <a16:creationId xmlns:a16="http://schemas.microsoft.com/office/drawing/2014/main" id="{0BAA4F36-AB00-F2C4-B47F-6381355DE604}"/>
              </a:ext>
            </a:extLst>
          </p:cNvPr>
          <p:cNvSpPr>
            <a:spLocks noGrp="1"/>
          </p:cNvSpPr>
          <p:nvPr>
            <p:ph type="body" sz="half" idx="2"/>
          </p:nvPr>
        </p:nvSpPr>
        <p:spPr/>
        <p:txBody>
          <a:bodyPr>
            <a:norm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No.01         Batch No. 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
        <p:nvSpPr>
          <p:cNvPr id="2" name="AutoShape 2" descr="Welcome Slide For Attractive Presentations - SlideKit"/>
          <p:cNvSpPr>
            <a:spLocks noChangeAspect="1" noChangeArrowheads="1"/>
          </p:cNvSpPr>
          <p:nvPr/>
        </p:nvSpPr>
        <p:spPr bwMode="auto">
          <a:xfrm>
            <a:off x="0" y="0"/>
            <a:ext cx="3812146" cy="6439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4"/>
          <a:stretch>
            <a:fillRect/>
          </a:stretch>
        </p:blipFill>
        <p:spPr>
          <a:xfrm>
            <a:off x="0" y="-12196"/>
            <a:ext cx="3762900" cy="579027"/>
          </a:xfrm>
          <a:prstGeom prst="rect">
            <a:avLst/>
          </a:prstGeom>
        </p:spPr>
      </p:pic>
    </p:spTree>
    <p:extLst>
      <p:ext uri="{BB962C8B-B14F-4D97-AF65-F5344CB8AC3E}">
        <p14:creationId xmlns:p14="http://schemas.microsoft.com/office/powerpoint/2010/main" val="869258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017431" y="1442435"/>
            <a:ext cx="9826580" cy="4224270"/>
          </a:xfrm>
        </p:spPr>
        <p:txBody>
          <a:bodyPr>
            <a:normAutofit/>
          </a:bodyPr>
          <a:lstStyle/>
          <a:p>
            <a:pPr algn="just"/>
            <a:r>
              <a:rPr lang="en-US" sz="2400" b="1" dirty="0">
                <a:latin typeface="Times New Roman" pitchFamily="18" charset="0"/>
                <a:cs typeface="Times New Roman" pitchFamily="18" charset="0"/>
              </a:rPr>
              <a:t>Traditional methods for detecting soybean leaf infestations are time-consuming, labor-intensive, and prone to human error.</a:t>
            </a:r>
            <a:r>
              <a:rPr lang="en-US" sz="2400" dirty="0">
                <a:latin typeface="Times New Roman" pitchFamily="18" charset="0"/>
                <a:cs typeface="Times New Roman" pitchFamily="18" charset="0"/>
              </a:rPr>
              <a:t> These methods often involve visual inspection by trained experts, which can be inefficient, especially for large-scale farms.</a:t>
            </a:r>
          </a:p>
          <a:p>
            <a:pPr marL="0" indent="0" algn="just">
              <a:buNone/>
            </a:pPr>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This research aims to develop an automated and accurate system for detecting soybean leaf infestations using deep learning techniques.</a:t>
            </a:r>
            <a:r>
              <a:rPr lang="en-US" sz="2400" dirty="0">
                <a:latin typeface="Times New Roman" pitchFamily="18" charset="0"/>
                <a:cs typeface="Times New Roman" pitchFamily="18" charset="0"/>
              </a:rPr>
              <a:t> Specifically, we will investigate the effectiveness of the VGG19 convolutional neural network architecture in classifying soybean leaf images as either healthy or infested with various pests and diseases.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39403"/>
            <a:ext cx="10515600" cy="4837560"/>
          </a:xfrm>
        </p:spPr>
        <p:txBody>
          <a:bodyPr>
            <a:normAutofit fontScale="92500" lnSpcReduction="10000"/>
          </a:bodyPr>
          <a:lstStyle/>
          <a:p>
            <a:pPr algn="just"/>
            <a:r>
              <a:rPr lang="en-IN" sz="2600" b="1" dirty="0">
                <a:latin typeface="Times New Roman" pitchFamily="18" charset="0"/>
                <a:cs typeface="Times New Roman" pitchFamily="18" charset="0"/>
              </a:rPr>
              <a:t>To develop a deep learning-based system for detecting soybeans leaf infestation</a:t>
            </a:r>
            <a:r>
              <a:rPr lang="en-IN" sz="2600" dirty="0">
                <a:latin typeface="Times New Roman" pitchFamily="18" charset="0"/>
                <a:cs typeface="Times New Roman" pitchFamily="18" charset="0"/>
              </a:rPr>
              <a:t>: The objective is to design and develop a system that can accurately detect soybeans leaf infestation using a VGG19-based approach.</a:t>
            </a:r>
          </a:p>
          <a:p>
            <a:pPr algn="just"/>
            <a:r>
              <a:rPr lang="en-IN" sz="2600" dirty="0">
                <a:latin typeface="Times New Roman" pitchFamily="18" charset="0"/>
                <a:cs typeface="Times New Roman" pitchFamily="18" charset="0"/>
              </a:rPr>
              <a:t> </a:t>
            </a:r>
            <a:r>
              <a:rPr lang="en-IN" sz="2600" b="1" dirty="0">
                <a:latin typeface="Times New Roman" pitchFamily="18" charset="0"/>
                <a:cs typeface="Times New Roman" pitchFamily="18" charset="0"/>
              </a:rPr>
              <a:t>To improve the accuracy of soybeans leaf infestation detection</a:t>
            </a:r>
            <a:r>
              <a:rPr lang="en-IN" sz="2600" dirty="0">
                <a:latin typeface="Times New Roman" pitchFamily="18" charset="0"/>
                <a:cs typeface="Times New Roman" pitchFamily="18" charset="0"/>
              </a:rPr>
              <a:t>: The objective is to improve the accuracy of soybeans leaf infestation detection by using a VGG19-based approach and comparing its performance with existing methods.</a:t>
            </a:r>
          </a:p>
          <a:p>
            <a:pPr algn="just"/>
            <a:r>
              <a:rPr lang="en-IN" sz="2600" b="1" dirty="0">
                <a:latin typeface="Times New Roman" pitchFamily="18" charset="0"/>
                <a:cs typeface="Times New Roman" pitchFamily="18" charset="0"/>
              </a:rPr>
              <a:t>To reduce the computational complexity of soybeans leaf infestation detection</a:t>
            </a:r>
            <a:r>
              <a:rPr lang="en-IN" sz="2600" dirty="0">
                <a:latin typeface="Times New Roman" pitchFamily="18" charset="0"/>
                <a:cs typeface="Times New Roman" pitchFamily="18" charset="0"/>
              </a:rPr>
              <a:t>: The objective is to reduce the computational complexity of  soybeans leaf infestation detection by using a VGG19-based approach and optimizing the system's architecture.</a:t>
            </a:r>
          </a:p>
          <a:p>
            <a:pPr algn="just"/>
            <a:r>
              <a:rPr lang="en-IN" sz="2600" b="1" dirty="0">
                <a:latin typeface="Times New Roman" pitchFamily="18" charset="0"/>
                <a:cs typeface="Times New Roman" pitchFamily="18" charset="0"/>
              </a:rPr>
              <a:t>To evaluate the performance of the proposed system using various metrics</a:t>
            </a:r>
            <a:r>
              <a:rPr lang="en-IN" sz="2600" dirty="0">
                <a:latin typeface="Times New Roman" pitchFamily="18" charset="0"/>
                <a:cs typeface="Times New Roman" pitchFamily="18" charset="0"/>
              </a:rPr>
              <a:t>: The objective is to evaluate the performance of the proposed system using various metrics such as accuracy, precision, recall, F1-score, and mean squared error (MSE).</a:t>
            </a:r>
          </a:p>
          <a:p>
            <a:endParaRPr lang="en-IN" sz="2600"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pPr marL="0" indent="0">
              <a:buNone/>
            </a:pPr>
            <a:endParaRPr lang="en-US" sz="1600" dirty="0">
              <a:solidFill>
                <a:schemeClr val="tx1">
                  <a:lumMod val="50000"/>
                  <a:lumOff val="50000"/>
                </a:schemeClr>
              </a:solidFill>
              <a:latin typeface="Times New Roman" pitchFamily="18" charset="0"/>
              <a:cs typeface="Times New Roman"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236372" y="592428"/>
            <a:ext cx="10117428" cy="900706"/>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6" name="Content Placeholder 15"/>
          <p:cNvPicPr>
            <a:picLocks noGrp="1"/>
          </p:cNvPicPr>
          <p:nvPr>
            <p:ph idx="1"/>
          </p:nvPr>
        </p:nvPicPr>
        <p:blipFill>
          <a:blip r:embed="rId2"/>
          <a:stretch>
            <a:fillRect/>
          </a:stretch>
        </p:blipFill>
        <p:spPr>
          <a:xfrm>
            <a:off x="1725769" y="1825625"/>
            <a:ext cx="8615965" cy="4351338"/>
          </a:xfrm>
          <a:prstGeom prst="rect">
            <a:avLst/>
          </a:prstGeom>
        </p:spPr>
      </p:pic>
    </p:spTree>
    <p:extLst>
      <p:ext uri="{BB962C8B-B14F-4D97-AF65-F5344CB8AC3E}">
        <p14:creationId xmlns:p14="http://schemas.microsoft.com/office/powerpoint/2010/main" val="21370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57016" y="1033925"/>
            <a:ext cx="11477967" cy="5322425"/>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Data Set Collection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Utilized an open-source dataset comprising 6,410 soybean leaf images classified into three categories: healthy, infested with caterpillars, and infested with Diabrotica Speciosa.</a:t>
            </a:r>
          </a:p>
          <a:p>
            <a:pPr marL="0" indent="0">
              <a:buNone/>
            </a:pPr>
            <a:r>
              <a:rPr lang="en-US"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a:t>
            </a:r>
          </a:p>
          <a:p>
            <a:r>
              <a:rPr lang="en-US" sz="2400" b="1" dirty="0">
                <a:latin typeface="Times New Roman" pitchFamily="18" charset="0"/>
                <a:cs typeface="Times New Roman" pitchFamily="18" charset="0"/>
              </a:rPr>
              <a:t>Image Loading and Resizing:</a:t>
            </a:r>
            <a:r>
              <a:rPr lang="en-US" sz="2400" dirty="0">
                <a:latin typeface="Times New Roman" pitchFamily="18" charset="0"/>
                <a:cs typeface="Times New Roman" pitchFamily="18" charset="0"/>
              </a:rPr>
              <a:t> Loaded the dataset and defined the input image dimensions (226x226 pixels).The images were then resized to a uniform dimensions of 224x224 pixels to meet the input size requirement of the vGG19 model. After resizing , the images were converted into NumPy arrays for efficient processing in machine learning framework. </a:t>
            </a:r>
          </a:p>
          <a:p>
            <a:r>
              <a:rPr lang="en-US" sz="2400" b="1" dirty="0">
                <a:latin typeface="Times New Roman" pitchFamily="18" charset="0"/>
                <a:cs typeface="Times New Roman" pitchFamily="18" charset="0"/>
              </a:rPr>
              <a:t>Image Normalization:</a:t>
            </a:r>
            <a:r>
              <a:rPr lang="en-US" sz="2400" dirty="0">
                <a:latin typeface="Times New Roman" pitchFamily="18" charset="0"/>
                <a:cs typeface="Times New Roman" pitchFamily="18" charset="0"/>
              </a:rPr>
              <a:t>The images were Normalized to a pixel range of 0 to 1,Which facilitated faster training and allowed the model the model to focus on key features without being influenced by extreme pixel values</a:t>
            </a:r>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Feature Extraction and Selection:</a:t>
            </a:r>
            <a:r>
              <a:rPr lang="en-US" sz="2400" dirty="0">
                <a:latin typeface="Times New Roman" pitchFamily="18" charset="0"/>
                <a:cs typeface="Times New Roman" pitchFamily="18" charset="0"/>
              </a:rPr>
              <a:t>Features were extracted from the images using various processing techniques.</a:t>
            </a:r>
          </a:p>
          <a:p>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2447417" y="3491426"/>
            <a:ext cx="254995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8857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E5A52E-8DC9-CA4E-BBBB-393DC1173E99}"/>
              </a:ext>
            </a:extLst>
          </p:cNvPr>
          <p:cNvSpPr>
            <a:spLocks noGrp="1"/>
          </p:cNvSpPr>
          <p:nvPr>
            <p:ph idx="1"/>
          </p:nvPr>
        </p:nvSpPr>
        <p:spPr>
          <a:xfrm>
            <a:off x="838200" y="1042736"/>
            <a:ext cx="10515600" cy="5134227"/>
          </a:xfrm>
        </p:spPr>
        <p:txBody>
          <a:bodyPr>
            <a:normAutofit fontScale="47500" lnSpcReduction="20000"/>
          </a:bodyPr>
          <a:lstStyle/>
          <a:p>
            <a:pPr marL="342900" indent="-342900" algn="just"/>
            <a:r>
              <a:rPr lang="en-US" sz="5100" dirty="0">
                <a:latin typeface="Times New Roman" pitchFamily="18" charset="0"/>
                <a:cs typeface="Times New Roman" pitchFamily="18" charset="0"/>
              </a:rPr>
              <a:t>and dimensionality reduction was applied to select the most relevant features, improving classification efficiency.</a:t>
            </a:r>
          </a:p>
          <a:p>
            <a:pPr marL="342900" indent="-342900" algn="just"/>
            <a:r>
              <a:rPr lang="en-US" sz="5100" b="1" dirty="0">
                <a:latin typeface="Times New Roman" pitchFamily="18" charset="0"/>
                <a:cs typeface="Times New Roman" pitchFamily="18" charset="0"/>
              </a:rPr>
              <a:t>Data Splitting:</a:t>
            </a:r>
            <a:r>
              <a:rPr lang="en-US" sz="5100" dirty="0">
                <a:latin typeface="Times New Roman" pitchFamily="18" charset="0"/>
                <a:cs typeface="Times New Roman" pitchFamily="18" charset="0"/>
              </a:rPr>
              <a:t> Divided the dataset into training (70%), validation (10%), and testing (20%) sets for model training, evaluation, and final performance assessment.</a:t>
            </a:r>
          </a:p>
          <a:p>
            <a:pPr marL="0" indent="0" algn="just">
              <a:buNone/>
            </a:pPr>
            <a:r>
              <a:rPr lang="en-US" sz="5100" b="1" dirty="0">
                <a:latin typeface="Times New Roman" pitchFamily="18" charset="0"/>
                <a:cs typeface="Times New Roman" pitchFamily="18" charset="0"/>
              </a:rPr>
              <a:t>Model Building:</a:t>
            </a:r>
          </a:p>
          <a:p>
            <a:pPr marL="514350" indent="-514350" algn="just">
              <a:buFont typeface="+mj-lt"/>
              <a:buAutoNum type="arabicPeriod"/>
            </a:pPr>
            <a:r>
              <a:rPr lang="en-US" sz="5100" b="1" dirty="0">
                <a:latin typeface="Times New Roman" pitchFamily="18" charset="0"/>
                <a:cs typeface="Times New Roman" pitchFamily="18" charset="0"/>
              </a:rPr>
              <a:t>Model selection</a:t>
            </a:r>
            <a:r>
              <a:rPr lang="en-US" sz="5100" dirty="0">
                <a:latin typeface="Times New Roman" pitchFamily="18" charset="0"/>
                <a:cs typeface="Times New Roman" pitchFamily="18" charset="0"/>
              </a:rPr>
              <a:t>: Choose an appropriate model for classification , such as VGG19 Convolutional Neural Network(CNN) for image-based tasks.</a:t>
            </a:r>
          </a:p>
          <a:p>
            <a:pPr marL="514350" indent="-514350" algn="just">
              <a:buFont typeface="+mj-lt"/>
              <a:buAutoNum type="arabicPeriod"/>
            </a:pPr>
            <a:r>
              <a:rPr lang="en-US" sz="5100" b="1" dirty="0">
                <a:latin typeface="Times New Roman" pitchFamily="18" charset="0"/>
                <a:cs typeface="Times New Roman" pitchFamily="18" charset="0"/>
              </a:rPr>
              <a:t>Model Architecture</a:t>
            </a:r>
            <a:r>
              <a:rPr lang="en-US" sz="5100" dirty="0">
                <a:latin typeface="Times New Roman" pitchFamily="18" charset="0"/>
                <a:cs typeface="Times New Roman" pitchFamily="18" charset="0"/>
              </a:rPr>
              <a:t>: Define the layers of the CNN, which typically includes:</a:t>
            </a:r>
          </a:p>
          <a:p>
            <a:pPr algn="just"/>
            <a:r>
              <a:rPr lang="en-US" sz="5100" b="1" dirty="0">
                <a:latin typeface="Times New Roman" pitchFamily="18" charset="0"/>
                <a:cs typeface="Times New Roman" pitchFamily="18" charset="0"/>
              </a:rPr>
              <a:t>    Convolutional layers </a:t>
            </a:r>
            <a:r>
              <a:rPr lang="en-US" sz="5100" dirty="0">
                <a:latin typeface="Times New Roman" pitchFamily="18" charset="0"/>
                <a:cs typeface="Times New Roman" pitchFamily="18" charset="0"/>
              </a:rPr>
              <a:t>for feature extraction.</a:t>
            </a:r>
          </a:p>
          <a:p>
            <a:pPr algn="just"/>
            <a:r>
              <a:rPr lang="en-US" sz="5100" b="1" dirty="0">
                <a:latin typeface="Times New Roman" pitchFamily="18" charset="0"/>
                <a:cs typeface="Times New Roman" pitchFamily="18" charset="0"/>
              </a:rPr>
              <a:t>    Pooling layers</a:t>
            </a:r>
            <a:r>
              <a:rPr lang="en-US" sz="5100" dirty="0">
                <a:latin typeface="Times New Roman" pitchFamily="18" charset="0"/>
                <a:cs typeface="Times New Roman" pitchFamily="18" charset="0"/>
              </a:rPr>
              <a:t> for </a:t>
            </a:r>
            <a:r>
              <a:rPr lang="en-US" sz="5100" dirty="0" err="1">
                <a:latin typeface="Times New Roman" pitchFamily="18" charset="0"/>
                <a:cs typeface="Times New Roman" pitchFamily="18" charset="0"/>
              </a:rPr>
              <a:t>dimentionality</a:t>
            </a:r>
            <a:r>
              <a:rPr lang="en-US" sz="5100" dirty="0">
                <a:latin typeface="Times New Roman" pitchFamily="18" charset="0"/>
                <a:cs typeface="Times New Roman" pitchFamily="18" charset="0"/>
              </a:rPr>
              <a:t> reduction.</a:t>
            </a:r>
          </a:p>
          <a:p>
            <a:pPr algn="just"/>
            <a:r>
              <a:rPr lang="en-US" sz="5100" b="1" dirty="0">
                <a:latin typeface="Times New Roman" pitchFamily="18" charset="0"/>
                <a:cs typeface="Times New Roman" pitchFamily="18" charset="0"/>
              </a:rPr>
              <a:t>    Fully connected layers </a:t>
            </a:r>
            <a:r>
              <a:rPr lang="en-US" sz="5100" dirty="0">
                <a:latin typeface="Times New Roman" pitchFamily="18" charset="0"/>
                <a:cs typeface="Times New Roman" pitchFamily="18" charset="0"/>
              </a:rPr>
              <a:t>for classification.</a:t>
            </a: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DDCF1CD-7013-0C2E-4EE1-8F002563CB16}"/>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F20445E7-1AF9-6439-781F-302A372567C1}"/>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BB684AB-DFB9-CC71-379E-6252DDFAB21B}"/>
              </a:ext>
            </a:extLst>
          </p:cNvPr>
          <p:cNvSpPr>
            <a:spLocks noGrp="1"/>
          </p:cNvSpPr>
          <p:nvPr>
            <p:ph type="sldNum" sz="quarter" idx="12"/>
          </p:nvPr>
        </p:nvSpPr>
        <p:spPr/>
        <p:txBody>
          <a:bodyPr/>
          <a:lstStyle/>
          <a:p>
            <a:fld id="{65DCBD69-296B-4D7C-AF62-9B588FC78772}" type="slidenum">
              <a:rPr lang="en-IN" smtClean="0"/>
              <a:t>14</a:t>
            </a:fld>
            <a:endParaRPr lang="en-IN"/>
          </a:p>
        </p:txBody>
      </p:sp>
    </p:spTree>
    <p:extLst>
      <p:ext uri="{BB962C8B-B14F-4D97-AF65-F5344CB8AC3E}">
        <p14:creationId xmlns:p14="http://schemas.microsoft.com/office/powerpoint/2010/main" val="138079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F2AC5-A2AB-DF3F-273B-12F46654C3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0F344-E203-2BAF-2017-CFE2091575D9}"/>
              </a:ext>
            </a:extLst>
          </p:cNvPr>
          <p:cNvSpPr>
            <a:spLocks noGrp="1"/>
          </p:cNvSpPr>
          <p:nvPr>
            <p:ph idx="1"/>
          </p:nvPr>
        </p:nvSpPr>
        <p:spPr>
          <a:xfrm>
            <a:off x="838200" y="1042736"/>
            <a:ext cx="10515600" cy="5134227"/>
          </a:xfrm>
        </p:spPr>
        <p:txBody>
          <a:bodyPr>
            <a:normAutofit/>
          </a:bodyPr>
          <a:lstStyle/>
          <a:p>
            <a:pPr marL="457200" indent="-457200" algn="just">
              <a:buAutoNum type="arabicPeriod" startAt="3"/>
            </a:pPr>
            <a:r>
              <a:rPr lang="en-US" sz="2400" b="1" dirty="0">
                <a:latin typeface="Times New Roman" pitchFamily="18" charset="0"/>
                <a:cs typeface="Times New Roman" pitchFamily="18" charset="0"/>
              </a:rPr>
              <a:t>Model training: </a:t>
            </a:r>
            <a:r>
              <a:rPr lang="en-US" sz="2400" dirty="0">
                <a:latin typeface="Times New Roman" pitchFamily="18" charset="0"/>
                <a:cs typeface="Times New Roman" pitchFamily="18" charset="0"/>
              </a:rPr>
              <a:t>Train the model using the preprocessed dataset with selected  features. This step involves optimizing the weights using a suitable loss function, such as cross-entropy loss, and an optimizer like </a:t>
            </a:r>
            <a:r>
              <a:rPr lang="en-US" sz="2400" dirty="0" err="1">
                <a:latin typeface="Times New Roman" pitchFamily="18" charset="0"/>
                <a:cs typeface="Times New Roman" pitchFamily="18" charset="0"/>
              </a:rPr>
              <a:t>adam</a:t>
            </a:r>
            <a:r>
              <a:rPr lang="en-US" sz="2400" dirty="0">
                <a:latin typeface="Times New Roman" pitchFamily="18" charset="0"/>
                <a:cs typeface="Times New Roman" pitchFamily="18" charset="0"/>
              </a:rPr>
              <a:t>.</a:t>
            </a:r>
          </a:p>
          <a:p>
            <a:pPr marL="457200" indent="-457200" algn="just">
              <a:buAutoNum type="arabicPeriod" startAt="3"/>
            </a:pPr>
            <a:r>
              <a:rPr lang="en-US" sz="2400" b="1" dirty="0">
                <a:latin typeface="Times New Roman" pitchFamily="18" charset="0"/>
                <a:cs typeface="Times New Roman" pitchFamily="18" charset="0"/>
              </a:rPr>
              <a:t>Model Evaluation:</a:t>
            </a:r>
            <a:endParaRPr lang="en-US" sz="2400" dirty="0">
              <a:latin typeface="Times New Roman" pitchFamily="18" charset="0"/>
              <a:cs typeface="Times New Roman" pitchFamily="18" charset="0"/>
            </a:endParaRPr>
          </a:p>
          <a:p>
            <a:pPr lvl="1" algn="just"/>
            <a:r>
              <a:rPr lang="en-US" b="1" dirty="0">
                <a:latin typeface="Times New Roman" pitchFamily="18" charset="0"/>
                <a:cs typeface="Times New Roman" pitchFamily="18" charset="0"/>
              </a:rPr>
              <a:t>Accuracy:</a:t>
            </a:r>
            <a:r>
              <a:rPr lang="en-US" dirty="0">
                <a:latin typeface="Times New Roman" pitchFamily="18" charset="0"/>
                <a:cs typeface="Times New Roman" pitchFamily="18" charset="0"/>
              </a:rPr>
              <a:t> Overall classification accuracy is 99.5%.</a:t>
            </a:r>
          </a:p>
          <a:p>
            <a:pPr lvl="1" algn="just"/>
            <a:r>
              <a:rPr lang="en-US" b="1" dirty="0">
                <a:latin typeface="Times New Roman" pitchFamily="18" charset="0"/>
                <a:cs typeface="Times New Roman" pitchFamily="18" charset="0"/>
              </a:rPr>
              <a:t>Precision:</a:t>
            </a:r>
            <a:r>
              <a:rPr lang="en-US" dirty="0">
                <a:latin typeface="Times New Roman" pitchFamily="18" charset="0"/>
                <a:cs typeface="Times New Roman" pitchFamily="18" charset="0"/>
              </a:rPr>
              <a:t> Accuracy of positive predictions is 99.0%.</a:t>
            </a:r>
          </a:p>
          <a:p>
            <a:pPr lvl="1" algn="just"/>
            <a:r>
              <a:rPr lang="en-US" b="1" dirty="0">
                <a:latin typeface="Times New Roman" pitchFamily="18" charset="0"/>
                <a:cs typeface="Times New Roman" pitchFamily="18" charset="0"/>
              </a:rPr>
              <a:t>F1-Score:</a:t>
            </a:r>
            <a:r>
              <a:rPr lang="en-US" dirty="0">
                <a:latin typeface="Times New Roman" pitchFamily="18" charset="0"/>
                <a:cs typeface="Times New Roman" pitchFamily="18" charset="0"/>
              </a:rPr>
              <a:t> Harmonic mean of precision and recall is 99.0%.</a:t>
            </a:r>
          </a:p>
          <a:p>
            <a:pPr marL="457200" indent="-457200" algn="just">
              <a:buAutoNum type="arabicPeriod" startAt="3"/>
            </a:pPr>
            <a:endParaRPr lang="en-US" sz="2400" dirty="0">
              <a:latin typeface="Times New Roman" pitchFamily="18"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DAF5DE8-9E13-06AB-AAF7-9BB1A3A5892E}"/>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ACEF9DC6-37D8-72FC-1410-F55C238DC656}"/>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935FBCE4-110C-66BA-292A-8B4AB32C1012}"/>
              </a:ext>
            </a:extLst>
          </p:cNvPr>
          <p:cNvSpPr>
            <a:spLocks noGrp="1"/>
          </p:cNvSpPr>
          <p:nvPr>
            <p:ph type="sldNum" sz="quarter" idx="12"/>
          </p:nvPr>
        </p:nvSpPr>
        <p:spPr/>
        <p:txBody>
          <a:bodyPr/>
          <a:lstStyle/>
          <a:p>
            <a:fld id="{65DCBD69-296B-4D7C-AF62-9B588FC78772}" type="slidenum">
              <a:rPr lang="en-IN" smtClean="0"/>
              <a:t>15</a:t>
            </a:fld>
            <a:endParaRPr lang="en-IN"/>
          </a:p>
        </p:txBody>
      </p:sp>
    </p:spTree>
    <p:extLst>
      <p:ext uri="{BB962C8B-B14F-4D97-AF65-F5344CB8AC3E}">
        <p14:creationId xmlns:p14="http://schemas.microsoft.com/office/powerpoint/2010/main" val="199889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62130"/>
            <a:ext cx="10515600" cy="4914833"/>
          </a:xfrm>
        </p:spPr>
        <p:txBody>
          <a:bodyPr>
            <a:normAutofit/>
          </a:bodyPr>
          <a:lstStyle/>
          <a:p>
            <a:pPr marL="0" indent="0">
              <a:buNone/>
            </a:pPr>
            <a:r>
              <a:rPr lang="en-IN" sz="3000" b="1" dirty="0">
                <a:latin typeface="Times New Roman" pitchFamily="18" charset="0"/>
                <a:cs typeface="Times New Roman" panose="02020603050405020304" pitchFamily="18" charset="0"/>
              </a:rPr>
              <a:t>Software Specifications</a:t>
            </a:r>
            <a:r>
              <a:rPr lang="en-IN"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Programming Languages: Python.</a:t>
            </a:r>
          </a:p>
          <a:p>
            <a:pPr algn="just"/>
            <a:r>
              <a:rPr lang="en-IN" sz="2400" dirty="0">
                <a:latin typeface="Times New Roman" panose="02020603050405020304" pitchFamily="18" charset="0"/>
                <a:cs typeface="Times New Roman" panose="02020603050405020304" pitchFamily="18" charset="0"/>
              </a:rPr>
              <a:t>Libraries Used:TensorFlow , Keras ,Scikit- Image ,OpenCV ,MatplotLib ,Seaborn.</a:t>
            </a:r>
          </a:p>
          <a:p>
            <a:pPr algn="just"/>
            <a:r>
              <a:rPr lang="en-IN" sz="2400" dirty="0">
                <a:latin typeface="Times New Roman" panose="02020603050405020304" pitchFamily="18" charset="0"/>
                <a:cs typeface="Times New Roman" panose="02020603050405020304" pitchFamily="18" charset="0"/>
              </a:rPr>
              <a:t>Data Storage: Soybeanleaf Dataset in image format.</a:t>
            </a:r>
          </a:p>
          <a:p>
            <a:pPr algn="just"/>
            <a:r>
              <a:rPr lang="en-IN" sz="2400" dirty="0">
                <a:latin typeface="Times New Roman" panose="02020603050405020304" pitchFamily="18" charset="0"/>
                <a:cs typeface="Times New Roman" panose="02020603050405020304" pitchFamily="18" charset="0"/>
              </a:rPr>
              <a:t>Development Environment: Google Colab for model</a:t>
            </a:r>
          </a:p>
          <a:p>
            <a:pPr marL="0" indent="0" algn="just">
              <a:buNone/>
            </a:pPr>
            <a:r>
              <a:rPr lang="en-IN" b="1" dirty="0">
                <a:latin typeface="Times New Roman" panose="02020603050405020304" pitchFamily="18" charset="0"/>
                <a:cs typeface="Times New Roman" panose="02020603050405020304" pitchFamily="18" charset="0"/>
              </a:rPr>
              <a:t>Hardware Specifications:</a:t>
            </a:r>
          </a:p>
          <a:p>
            <a:pPr algn="just"/>
            <a:r>
              <a:rPr lang="en-IN" sz="2400" dirty="0">
                <a:latin typeface="Times New Roman" panose="02020603050405020304" pitchFamily="18" charset="0"/>
                <a:cs typeface="Times New Roman" panose="02020603050405020304" pitchFamily="18" charset="0"/>
              </a:rPr>
              <a:t>System :NVIDIA GPU-enabled machine for accelerated training.</a:t>
            </a:r>
          </a:p>
          <a:p>
            <a:pPr algn="just"/>
            <a:r>
              <a:rPr lang="en-IN" sz="2400" dirty="0">
                <a:latin typeface="Times New Roman" panose="02020603050405020304" pitchFamily="18" charset="0"/>
                <a:cs typeface="Times New Roman" panose="02020603050405020304" pitchFamily="18" charset="0"/>
              </a:rPr>
              <a:t>Processor :Intel Core i5 or euivalent.</a:t>
            </a:r>
          </a:p>
          <a:p>
            <a:pPr algn="just"/>
            <a:r>
              <a:rPr lang="en-IN" sz="2400" dirty="0">
                <a:latin typeface="Times New Roman" panose="02020603050405020304" pitchFamily="18" charset="0"/>
                <a:cs typeface="Times New Roman" panose="02020603050405020304" pitchFamily="18" charset="0"/>
              </a:rPr>
              <a:t>RAM :Minimum 16GB for handling dataset and model complexity.</a:t>
            </a:r>
          </a:p>
          <a:p>
            <a:pPr algn="just"/>
            <a:r>
              <a:rPr lang="en-IN" sz="2400" dirty="0">
                <a:latin typeface="Times New Roman" panose="02020603050405020304" pitchFamily="18" charset="0"/>
                <a:cs typeface="Times New Roman" panose="02020603050405020304" pitchFamily="18" charset="0"/>
              </a:rPr>
              <a:t>Storage :SSD for faster data access and storage.</a:t>
            </a:r>
          </a:p>
          <a:p>
            <a:pPr algn="just"/>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6649A-EC66-C957-CF95-F9EBEE64F4BF}"/>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D191FDB9-4034-D28D-5A3A-F041E784A9B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309A008-9B46-13A7-B78D-E1B57691068B}"/>
              </a:ext>
            </a:extLst>
          </p:cNvPr>
          <p:cNvSpPr>
            <a:spLocks noGrp="1"/>
          </p:cNvSpPr>
          <p:nvPr>
            <p:ph type="sldNum" sz="quarter" idx="12"/>
          </p:nvPr>
        </p:nvSpPr>
        <p:spPr/>
        <p:txBody>
          <a:bodyPr/>
          <a:lstStyle/>
          <a:p>
            <a:fld id="{65DCBD69-296B-4D7C-AF62-9B588FC78772}" type="slidenum">
              <a:rPr lang="en-IN" smtClean="0"/>
              <a:t>17</a:t>
            </a:fld>
            <a:endParaRPr lang="en-IN"/>
          </a:p>
        </p:txBody>
      </p:sp>
      <p:sp>
        <p:nvSpPr>
          <p:cNvPr id="6" name="TextBox 5">
            <a:extLst>
              <a:ext uri="{FF2B5EF4-FFF2-40B4-BE49-F238E27FC236}">
                <a16:creationId xmlns:a16="http://schemas.microsoft.com/office/drawing/2014/main" id="{85EBC496-358A-34CE-D56F-0D9612BFC58F}"/>
              </a:ext>
            </a:extLst>
          </p:cNvPr>
          <p:cNvSpPr txBox="1"/>
          <p:nvPr/>
        </p:nvSpPr>
        <p:spPr>
          <a:xfrm>
            <a:off x="838200" y="1001038"/>
            <a:ext cx="8308657" cy="5355312"/>
          </a:xfrm>
          <a:prstGeom prst="rect">
            <a:avLst/>
          </a:prstGeom>
          <a:noFill/>
        </p:spPr>
        <p:txBody>
          <a:bodyPr wrap="square">
            <a:spAutoFit/>
          </a:bodyPr>
          <a:lstStyle/>
          <a:p>
            <a:pPr>
              <a:lnSpc>
                <a:spcPct val="107000"/>
              </a:lnSpc>
              <a:spcAft>
                <a:spcPts val="800"/>
              </a:spcAft>
              <a:tabLst>
                <a:tab pos="1323975"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Read the Dataset</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import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('/content/drive/My Drive',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soybean.leaf.dataset</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files =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print(files)</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Printing  number of Classes in Dataset:</a:t>
            </a:r>
            <a:endParaRPr lang="en-IN" sz="14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classes =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len</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([name for name in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if </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os.path.isdir</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name))])</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print(</a:t>
            </a:r>
            <a:r>
              <a:rPr lang="en-IN" sz="1800" kern="100" dirty="0" err="1">
                <a:effectLst/>
                <a:latin typeface="Times New Roman" panose="02020603050405020304" pitchFamily="18" charset="0"/>
                <a:ea typeface="Calibri" panose="020F0502020204030204" pitchFamily="34" charset="0"/>
                <a:cs typeface="Gautami" panose="020B0502040204020203" pitchFamily="34" charset="0"/>
              </a:rPr>
              <a:t>f"Number</a:t>
            </a:r>
            <a:r>
              <a:rPr lang="en-IN" sz="1800" kern="100" dirty="0">
                <a:effectLst/>
                <a:latin typeface="Times New Roman" panose="02020603050405020304" pitchFamily="18" charset="0"/>
                <a:ea typeface="Calibri" panose="020F0502020204030204" pitchFamily="34" charset="0"/>
                <a:cs typeface="Gautami" panose="020B0502040204020203" pitchFamily="34" charset="0"/>
              </a:rPr>
              <a:t> of classes: {classes}")</a:t>
            </a:r>
          </a:p>
          <a:p>
            <a:pPr>
              <a:lnSpc>
                <a:spcPct val="107000"/>
              </a:lnSpc>
              <a:spcAft>
                <a:spcPts val="800"/>
              </a:spcAft>
              <a:tabLst>
                <a:tab pos="1323975"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Resize the images:</a:t>
            </a:r>
            <a:endParaRPr lang="en-IN" sz="18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import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import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matplotlib.pyplot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as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PIL import Image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5B705704-C1F5-F166-5557-99FACF6EFD44}"/>
              </a:ext>
            </a:extLst>
          </p:cNvPr>
          <p:cNvPicPr>
            <a:picLocks noChangeAspect="1"/>
          </p:cNvPicPr>
          <p:nvPr/>
        </p:nvPicPr>
        <p:blipFill>
          <a:blip r:embed="rId2"/>
          <a:stretch>
            <a:fillRect/>
          </a:stretch>
        </p:blipFill>
        <p:spPr>
          <a:xfrm>
            <a:off x="0" y="-766"/>
            <a:ext cx="3762900" cy="579027"/>
          </a:xfrm>
          <a:prstGeom prst="rect">
            <a:avLst/>
          </a:prstGeom>
        </p:spPr>
      </p:pic>
    </p:spTree>
    <p:extLst>
      <p:ext uri="{BB962C8B-B14F-4D97-AF65-F5344CB8AC3E}">
        <p14:creationId xmlns:p14="http://schemas.microsoft.com/office/powerpoint/2010/main" val="342689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5A1497-FC67-9B72-F19B-A9EAF3F019AF}"/>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4E816342-A194-03C2-DF1C-6B07DDCE44C9}"/>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946CD27C-DEBE-308A-354E-B07A0FA1A899}"/>
              </a:ext>
            </a:extLst>
          </p:cNvPr>
          <p:cNvSpPr>
            <a:spLocks noGrp="1"/>
          </p:cNvSpPr>
          <p:nvPr>
            <p:ph type="sldNum" sz="quarter" idx="12"/>
          </p:nvPr>
        </p:nvSpPr>
        <p:spPr/>
        <p:txBody>
          <a:bodyPr/>
          <a:lstStyle/>
          <a:p>
            <a:fld id="{65DCBD69-296B-4D7C-AF62-9B588FC78772}" type="slidenum">
              <a:rPr lang="en-IN" smtClean="0"/>
              <a:t>18</a:t>
            </a:fld>
            <a:endParaRPr lang="en-IN"/>
          </a:p>
        </p:txBody>
      </p:sp>
      <p:sp>
        <p:nvSpPr>
          <p:cNvPr id="6" name="TextBox 5">
            <a:extLst>
              <a:ext uri="{FF2B5EF4-FFF2-40B4-BE49-F238E27FC236}">
                <a16:creationId xmlns:a16="http://schemas.microsoft.com/office/drawing/2014/main" id="{CEDEB2CB-161F-6FFD-A6D7-7B0DE01497AF}"/>
              </a:ext>
            </a:extLst>
          </p:cNvPr>
          <p:cNvSpPr txBox="1"/>
          <p:nvPr/>
        </p:nvSpPr>
        <p:spPr>
          <a:xfrm>
            <a:off x="838200" y="1026578"/>
            <a:ext cx="6456997" cy="5047536"/>
          </a:xfrm>
          <a:prstGeom prst="rect">
            <a:avLst/>
          </a:prstGeom>
          <a:noFill/>
        </p:spPr>
        <p:txBody>
          <a:bodyPr wrap="square">
            <a:spAutoFit/>
          </a:bodyPr>
          <a:lstStyle/>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('/content/drive/My Drive', 'soybean.leaf.dataset1')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files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print(files)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classes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len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([name for name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if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os.path.isdir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name))])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f"Number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of classes: {classes}")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classes = [name for name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if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os.path.isdir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name))]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present in the dataset: {classes}")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def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display_one_image_per_class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(classes,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classes: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7952A500-0843-6572-8C42-258BC44CBD31}"/>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2599344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94B8A-A812-56D1-7C1E-DD8C4E8834F0}"/>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9FEA5F81-E6D5-FB24-FFA3-46A5020DFABF}"/>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852DAF13-3260-84A9-92B9-3A6AAA094B32}"/>
              </a:ext>
            </a:extLst>
          </p:cNvPr>
          <p:cNvSpPr>
            <a:spLocks noGrp="1"/>
          </p:cNvSpPr>
          <p:nvPr>
            <p:ph type="sldNum" sz="quarter" idx="12"/>
          </p:nvPr>
        </p:nvSpPr>
        <p:spPr/>
        <p:txBody>
          <a:bodyPr/>
          <a:lstStyle/>
          <a:p>
            <a:fld id="{65DCBD69-296B-4D7C-AF62-9B588FC78772}" type="slidenum">
              <a:rPr lang="en-IN" smtClean="0"/>
              <a:t>19</a:t>
            </a:fld>
            <a:endParaRPr lang="en-IN"/>
          </a:p>
        </p:txBody>
      </p:sp>
      <p:sp>
        <p:nvSpPr>
          <p:cNvPr id="6" name="TextBox 5">
            <a:extLst>
              <a:ext uri="{FF2B5EF4-FFF2-40B4-BE49-F238E27FC236}">
                <a16:creationId xmlns:a16="http://schemas.microsoft.com/office/drawing/2014/main" id="{F59D53EE-61E9-7AB3-23DC-7D4A4444683C}"/>
              </a:ext>
            </a:extLst>
          </p:cNvPr>
          <p:cNvSpPr txBox="1"/>
          <p:nvPr/>
        </p:nvSpPr>
        <p:spPr>
          <a:xfrm>
            <a:off x="674370" y="1264946"/>
            <a:ext cx="8472487" cy="5546647"/>
          </a:xfrm>
          <a:prstGeom prst="rect">
            <a:avLst/>
          </a:prstGeom>
          <a:noFill/>
        </p:spPr>
        <p:txBody>
          <a:bodyPr wrap="square">
            <a:spAutoFit/>
          </a:bodyPr>
          <a:lstStyle/>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))[0])</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img</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Image.open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img</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img.resize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((224, 224)) # Resize the image to 224x224 pixels</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print("Image size: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img.size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Print the size of the image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plt.imshow</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img</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plt.title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plt.show</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r>
              <a:rPr lang="en-US" sz="1800" dirty="0" err="1">
                <a:effectLst/>
                <a:latin typeface="Times New Roman" panose="02020603050405020304" pitchFamily="18" charset="0"/>
                <a:ea typeface="Calibri" panose="020F0502020204030204" pitchFamily="34" charset="0"/>
              </a:rPr>
              <a:t>display_one_image_per_class</a:t>
            </a:r>
            <a:r>
              <a:rPr lang="en-US" sz="1800" dirty="0">
                <a:effectLst/>
                <a:latin typeface="Times New Roman" panose="02020603050405020304" pitchFamily="18" charset="0"/>
                <a:ea typeface="Calibri" panose="020F0502020204030204" pitchFamily="34" charset="0"/>
              </a:rPr>
              <a:t>(classes, </a:t>
            </a:r>
            <a:r>
              <a:rPr lang="en-US" sz="1800" dirty="0" err="1">
                <a:effectLst/>
                <a:latin typeface="Times New Roman" panose="02020603050405020304" pitchFamily="18" charset="0"/>
                <a:ea typeface="Calibri" panose="020F0502020204030204" pitchFamily="34" charset="0"/>
              </a:rPr>
              <a:t>soybean_leaf_dataset_path</a:t>
            </a:r>
            <a:r>
              <a:rPr lang="en-US" sz="1800" dirty="0">
                <a:effectLst/>
                <a:latin typeface="Times New Roman" panose="02020603050405020304" pitchFamily="18" charset="0"/>
                <a:ea typeface="Calibri" panose="020F0502020204030204" pitchFamily="34" charset="0"/>
              </a:rPr>
              <a:t>)</a:t>
            </a:r>
          </a:p>
          <a:p>
            <a:endParaRPr lang="en-US" kern="100" dirty="0">
              <a:latin typeface="Times New Roman" panose="02020603050405020304" pitchFamily="18"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converting into </a:t>
            </a:r>
            <a:r>
              <a:rPr lang="en-US" sz="1800" b="1" kern="100" dirty="0" err="1">
                <a:effectLst/>
                <a:latin typeface="Times New Roman" panose="02020603050405020304" pitchFamily="18" charset="0"/>
                <a:ea typeface="Calibri" panose="020F0502020204030204" pitchFamily="34" charset="0"/>
                <a:cs typeface="Gautami" panose="020B0502040204020203" pitchFamily="34" charset="0"/>
              </a:rPr>
              <a:t>Numpy</a:t>
            </a: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 array:</a:t>
            </a:r>
            <a:endParaRPr lang="en-IN" sz="18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import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numpy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as np</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PIL import Image</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def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load_images_to_numpy_array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folder_path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5497FD90-3F1F-8F4B-ABE5-D7F8E605FCB0}"/>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3025907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2000"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400" dirty="0">
                <a:solidFill>
                  <a:srgbClr val="FF0000"/>
                </a:solidFill>
                <a:latin typeface="Times New Roman" pitchFamily="18" charset="0"/>
                <a:cs typeface="Times New Roman" pitchFamily="18" charset="0"/>
              </a:rPr>
              <a:t>Deep Learning Solutions For Soybean Leaf Infestation: A VGG-19 Based Approach</a:t>
            </a: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881450" y="2009105"/>
            <a:ext cx="9144000" cy="1346838"/>
          </a:xfrm>
        </p:spPr>
        <p:txBody>
          <a:bodyPr>
            <a:normAutofit fontScale="25000" lnSpcReduction="20000"/>
          </a:bodyPr>
          <a:lstStyle/>
          <a:p>
            <a:r>
              <a:rPr lang="en-US" sz="6400" dirty="0">
                <a:solidFill>
                  <a:schemeClr val="tx1">
                    <a:lumMod val="95000"/>
                    <a:lumOff val="5000"/>
                  </a:schemeClr>
                </a:solidFill>
                <a:latin typeface="Times New Roman" pitchFamily="18" charset="0"/>
                <a:cs typeface="Times New Roman" pitchFamily="18" charset="0"/>
              </a:rPr>
              <a:t>PRESENTED BY</a:t>
            </a:r>
          </a:p>
          <a:p>
            <a:endParaRPr lang="en-US" sz="3800" dirty="0">
              <a:solidFill>
                <a:schemeClr val="tx1">
                  <a:lumMod val="95000"/>
                  <a:lumOff val="5000"/>
                </a:schemeClr>
              </a:solidFill>
              <a:latin typeface="Times New Roman" pitchFamily="18" charset="0"/>
              <a:cs typeface="Times New Roman" pitchFamily="18" charset="0"/>
            </a:endParaRPr>
          </a:p>
          <a:p>
            <a:r>
              <a:rPr lang="en-IN" sz="8000" b="1" dirty="0">
                <a:solidFill>
                  <a:schemeClr val="tx1">
                    <a:lumMod val="85000"/>
                    <a:lumOff val="15000"/>
                  </a:schemeClr>
                </a:solidFill>
                <a:latin typeface="Times New Roman" pitchFamily="18" charset="0"/>
                <a:cs typeface="Times New Roman" pitchFamily="18" charset="0"/>
              </a:rPr>
              <a:t>Dasari  Triveni                              (21471A0517)</a:t>
            </a:r>
            <a:endParaRPr lang="en-IN" sz="8000" dirty="0">
              <a:solidFill>
                <a:schemeClr val="tx1">
                  <a:lumMod val="85000"/>
                  <a:lumOff val="15000"/>
                </a:schemeClr>
              </a:solidFill>
              <a:latin typeface="Times New Roman" pitchFamily="18" charset="0"/>
              <a:cs typeface="Times New Roman" pitchFamily="18" charset="0"/>
            </a:endParaRPr>
          </a:p>
          <a:p>
            <a:r>
              <a:rPr lang="en-IN" sz="8000" b="1" dirty="0">
                <a:solidFill>
                  <a:schemeClr val="tx1">
                    <a:lumMod val="85000"/>
                    <a:lumOff val="15000"/>
                  </a:schemeClr>
                </a:solidFill>
                <a:latin typeface="Times New Roman" pitchFamily="18" charset="0"/>
                <a:cs typeface="Times New Roman" pitchFamily="18" charset="0"/>
              </a:rPr>
              <a:t>Borugadda Supriya                      (21471A0514)</a:t>
            </a:r>
            <a:endParaRPr lang="en-IN" sz="8000" dirty="0">
              <a:solidFill>
                <a:schemeClr val="tx1">
                  <a:lumMod val="85000"/>
                  <a:lumOff val="15000"/>
                </a:schemeClr>
              </a:solidFill>
              <a:latin typeface="Times New Roman" pitchFamily="18" charset="0"/>
              <a:cs typeface="Times New Roman" pitchFamily="18" charset="0"/>
            </a:endParaRPr>
          </a:p>
          <a:p>
            <a:r>
              <a:rPr lang="en-IN" sz="8000" b="1" dirty="0">
                <a:solidFill>
                  <a:schemeClr val="tx1">
                    <a:lumMod val="85000"/>
                    <a:lumOff val="15000"/>
                  </a:schemeClr>
                </a:solidFill>
                <a:latin typeface="Times New Roman" pitchFamily="18" charset="0"/>
                <a:cs typeface="Times New Roman" pitchFamily="18" charset="0"/>
              </a:rPr>
              <a:t>Polimera Bhagya Lakshmi           (21471A0547)</a:t>
            </a:r>
            <a:endParaRPr lang="en-IN" sz="8000" dirty="0">
              <a:solidFill>
                <a:schemeClr val="tx1">
                  <a:lumMod val="85000"/>
                  <a:lumOff val="15000"/>
                </a:schemeClr>
              </a:solidFill>
              <a:latin typeface="Times New Roman" pitchFamily="18" charset="0"/>
              <a:cs typeface="Times New Roman" pitchFamily="18" charset="0"/>
            </a:endParaRPr>
          </a:p>
          <a:p>
            <a:pPr algn="l"/>
            <a:endParaRPr lang="en-US" altLang="en-US" sz="2000" dirty="0">
              <a:solidFill>
                <a:schemeClr val="tx1"/>
              </a:solidFill>
              <a:latin typeface="Times New Roman" panose="02020603050405020304" pitchFamily="18" charset="0"/>
              <a:cs typeface="Times New Roman" pitchFamily="18" charset="0"/>
            </a:endParaRPr>
          </a:p>
          <a:p>
            <a:pPr algn="l"/>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endParaRPr lang="en-US" altLang="en-US" dirty="0">
              <a:solidFill>
                <a:srgbClr val="006600"/>
              </a:solidFill>
              <a:latin typeface="Times New Roman" panose="02020603050405020304" pitchFamily="18" charset="0"/>
              <a:cs typeface="Times New Roman" pitchFamily="18" charset="0"/>
            </a:endParaRPr>
          </a:p>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IN" sz="1600" dirty="0">
                <a:solidFill>
                  <a:schemeClr val="tx1">
                    <a:lumMod val="95000"/>
                    <a:lumOff val="5000"/>
                  </a:schemeClr>
                </a:solidFill>
              </a:rPr>
              <a:t>Chalicheema Rajani,</a:t>
            </a:r>
            <a:r>
              <a:rPr lang="en-US" sz="1600" b="1" baseline="-25000" dirty="0">
                <a:latin typeface="Times New Roman" panose="02020603050405020304" pitchFamily="18" charset="0"/>
                <a:cs typeface="Times New Roman" panose="02020603050405020304" pitchFamily="18" charset="0"/>
              </a:rPr>
              <a:t> M.Tech,</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Designation: Assitant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01        Batch No.  AG11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B2B0BD-34C5-B4C7-41EB-5934DC9E20B1}"/>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1882C151-56F8-1EC8-BFAF-078E1119481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A300127F-7ADD-D580-E205-75498B2EF982}"/>
              </a:ext>
            </a:extLst>
          </p:cNvPr>
          <p:cNvSpPr>
            <a:spLocks noGrp="1"/>
          </p:cNvSpPr>
          <p:nvPr>
            <p:ph type="sldNum" sz="quarter" idx="12"/>
          </p:nvPr>
        </p:nvSpPr>
        <p:spPr/>
        <p:txBody>
          <a:bodyPr/>
          <a:lstStyle/>
          <a:p>
            <a:fld id="{65DCBD69-296B-4D7C-AF62-9B588FC78772}" type="slidenum">
              <a:rPr lang="en-IN" smtClean="0"/>
              <a:t>20</a:t>
            </a:fld>
            <a:endParaRPr lang="en-IN"/>
          </a:p>
        </p:txBody>
      </p:sp>
      <p:sp>
        <p:nvSpPr>
          <p:cNvPr id="6" name="TextBox 5">
            <a:extLst>
              <a:ext uri="{FF2B5EF4-FFF2-40B4-BE49-F238E27FC236}">
                <a16:creationId xmlns:a16="http://schemas.microsoft.com/office/drawing/2014/main" id="{50F8CFC7-3C53-0904-79A6-B3A50C6E1A77}"/>
              </a:ext>
            </a:extLst>
          </p:cNvPr>
          <p:cNvSpPr txBox="1"/>
          <p:nvPr/>
        </p:nvSpPr>
        <p:spPr>
          <a:xfrm>
            <a:off x="605790" y="978415"/>
            <a:ext cx="8152447" cy="5560497"/>
          </a:xfrm>
          <a:prstGeom prst="rect">
            <a:avLst/>
          </a:prstGeom>
          <a:noFill/>
        </p:spPr>
        <p:txBody>
          <a:bodyPr wrap="square">
            <a:spAutoFit/>
          </a:bodyPr>
          <a:lstStyle/>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images = []</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for filename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os.listdir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folder_path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folder_path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filename)</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image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Image.open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image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image.resize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((224, 224)) </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(image)</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images.append</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return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(images)</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classes:</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class_folder_path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os.path.join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soybean_leaf_dataset_path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load_images_to_numpy_array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class_folder_path</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Shape: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92998A14-C128-5602-EA8B-082A1B4FE8C8}"/>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3557273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19640-A9C3-8048-D8F7-7F738D6C144A}"/>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FFBCCCE6-FC3E-C650-0DCA-F33FCD681E46}"/>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59037321-F05A-D606-9E46-0AD035BD0049}"/>
              </a:ext>
            </a:extLst>
          </p:cNvPr>
          <p:cNvSpPr>
            <a:spLocks noGrp="1"/>
          </p:cNvSpPr>
          <p:nvPr>
            <p:ph type="sldNum" sz="quarter" idx="12"/>
          </p:nvPr>
        </p:nvSpPr>
        <p:spPr/>
        <p:txBody>
          <a:bodyPr/>
          <a:lstStyle/>
          <a:p>
            <a:fld id="{65DCBD69-296B-4D7C-AF62-9B588FC78772}" type="slidenum">
              <a:rPr lang="en-IN" smtClean="0"/>
              <a:t>21</a:t>
            </a:fld>
            <a:endParaRPr lang="en-IN"/>
          </a:p>
        </p:txBody>
      </p:sp>
      <p:sp>
        <p:nvSpPr>
          <p:cNvPr id="6" name="TextBox 5">
            <a:extLst>
              <a:ext uri="{FF2B5EF4-FFF2-40B4-BE49-F238E27FC236}">
                <a16:creationId xmlns:a16="http://schemas.microsoft.com/office/drawing/2014/main" id="{F5FDD922-1188-094A-47BE-BD5DA91697DA}"/>
              </a:ext>
            </a:extLst>
          </p:cNvPr>
          <p:cNvSpPr txBox="1"/>
          <p:nvPr/>
        </p:nvSpPr>
        <p:spPr>
          <a:xfrm>
            <a:off x="532448" y="834864"/>
            <a:ext cx="6097904" cy="5886611"/>
          </a:xfrm>
          <a:prstGeom prst="rect">
            <a:avLst/>
          </a:prstGeom>
          <a:noFill/>
        </p:spPr>
        <p:txBody>
          <a:bodyPr wrap="square">
            <a:spAutoFit/>
          </a:bodyPr>
          <a:lstStyle/>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Normalize the data:</a:t>
            </a:r>
            <a:endParaRPr lang="en-IN" sz="14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np.min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np.max</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np.min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Shape: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p>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Extracting Features:</a:t>
            </a:r>
            <a:endParaRPr lang="en-IN" sz="18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import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tensorflow</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as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tf</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tensorflow.keras.applications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import VGG16</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tensorflow.keras.models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import Model</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VGG16(weights='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imagenet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include_top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=False,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input_shape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=(224, 224, 3))</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feature_extractor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Model(inputs=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base_model.input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outputs=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base_model.get_layer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('block5_pool').output)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C7FC7DF4-1D81-05D8-DA27-F3743974901E}"/>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239710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8008A-78F2-0B25-257E-C77EA2B84CDB}"/>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9AA51654-AA62-9691-E69D-C3699815F45D}"/>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EC1C33ED-D4A8-2715-ECB7-887DE1D05110}"/>
              </a:ext>
            </a:extLst>
          </p:cNvPr>
          <p:cNvSpPr>
            <a:spLocks noGrp="1"/>
          </p:cNvSpPr>
          <p:nvPr>
            <p:ph type="sldNum" sz="quarter" idx="12"/>
          </p:nvPr>
        </p:nvSpPr>
        <p:spPr/>
        <p:txBody>
          <a:bodyPr/>
          <a:lstStyle/>
          <a:p>
            <a:fld id="{65DCBD69-296B-4D7C-AF62-9B588FC78772}" type="slidenum">
              <a:rPr lang="en-IN" smtClean="0"/>
              <a:t>22</a:t>
            </a:fld>
            <a:endParaRPr lang="en-IN"/>
          </a:p>
        </p:txBody>
      </p:sp>
      <p:sp>
        <p:nvSpPr>
          <p:cNvPr id="6" name="TextBox 5">
            <a:extLst>
              <a:ext uri="{FF2B5EF4-FFF2-40B4-BE49-F238E27FC236}">
                <a16:creationId xmlns:a16="http://schemas.microsoft.com/office/drawing/2014/main" id="{7F4C475E-DE53-9095-5DB4-7263FD699FF9}"/>
              </a:ext>
            </a:extLst>
          </p:cNvPr>
          <p:cNvSpPr txBox="1"/>
          <p:nvPr/>
        </p:nvSpPr>
        <p:spPr>
          <a:xfrm>
            <a:off x="532448" y="1038570"/>
            <a:ext cx="6097904" cy="5590248"/>
          </a:xfrm>
          <a:prstGeom prst="rect">
            <a:avLst/>
          </a:prstGeom>
          <a:noFill/>
        </p:spPr>
        <p:txBody>
          <a:bodyPr wrap="square">
            <a:spAutoFit/>
          </a:bodyPr>
          <a:lstStyle/>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feature_extractor.predict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features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 Shape: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p>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Select Features:</a:t>
            </a:r>
            <a:endParaRPr lang="en-IN" sz="18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flattened_features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features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flattened_features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features.reshape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[0], -1)</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features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flattened_features.items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Flattened Feature Shape: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E2309E55-EBAD-9108-1030-EC83DAF08B35}"/>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2083634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49D861-C343-A2AF-D923-EB3C9B6A3B57}"/>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0CCC1EB7-D603-9158-B32B-E4D782ADB73A}"/>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F6F3C07D-3A93-E4CF-FBA6-9670BE81CF5B}"/>
              </a:ext>
            </a:extLst>
          </p:cNvPr>
          <p:cNvSpPr>
            <a:spLocks noGrp="1"/>
          </p:cNvSpPr>
          <p:nvPr>
            <p:ph type="sldNum" sz="quarter" idx="12"/>
          </p:nvPr>
        </p:nvSpPr>
        <p:spPr/>
        <p:txBody>
          <a:bodyPr/>
          <a:lstStyle/>
          <a:p>
            <a:fld id="{65DCBD69-296B-4D7C-AF62-9B588FC78772}" type="slidenum">
              <a:rPr lang="en-IN" smtClean="0"/>
              <a:t>23</a:t>
            </a:fld>
            <a:endParaRPr lang="en-IN"/>
          </a:p>
        </p:txBody>
      </p:sp>
      <p:sp>
        <p:nvSpPr>
          <p:cNvPr id="6" name="TextBox 5">
            <a:extLst>
              <a:ext uri="{FF2B5EF4-FFF2-40B4-BE49-F238E27FC236}">
                <a16:creationId xmlns:a16="http://schemas.microsoft.com/office/drawing/2014/main" id="{9C41345B-59F9-2CE5-90CB-E39D5476B65D}"/>
              </a:ext>
            </a:extLst>
          </p:cNvPr>
          <p:cNvSpPr txBox="1"/>
          <p:nvPr/>
        </p:nvSpPr>
        <p:spPr>
          <a:xfrm>
            <a:off x="637223" y="796058"/>
            <a:ext cx="6097904" cy="5742854"/>
          </a:xfrm>
          <a:prstGeom prst="rect">
            <a:avLst/>
          </a:prstGeom>
          <a:noFill/>
        </p:spPr>
        <p:txBody>
          <a:bodyPr wrap="square">
            <a:spAutoFit/>
          </a:bodyPr>
          <a:lstStyle/>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Splitting Dataset:</a:t>
            </a:r>
            <a:endParaRPr lang="en-IN" sz="14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sklearn.model_selection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import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train_test_split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X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np.concatenate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(list(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flattened_features.values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axis=0)</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y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np.concatenate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np.full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[0],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features in enumerate(</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flattened_features.values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X_train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X_temp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y_train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y_temp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train_test_split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(X, y,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test_size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=0.3,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random_state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=42)</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X_val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X_test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y_val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y_test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train_test_split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X_temp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y_temp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test_size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=0.5,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random_state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=42)</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print("Train set shapes - X: {}, y: {}".format(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X_train.shape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y_train.shape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print("Validation set shapes - X: {}, y: {}".format(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X_val.shape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y_val.shape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print("Test set shapes - X: {}, y: {}".format(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X_test.shape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y_test.shape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6BDECA94-642F-3A99-599C-DCEAD3C091D8}"/>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1708440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2938F-1BCE-5424-ABBA-932DA12B8C0A}"/>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8C6E2359-07EE-ACA5-F96C-B78A58AD24BA}"/>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B6CF47E6-7FB3-1DF7-FC46-78342362C61B}"/>
              </a:ext>
            </a:extLst>
          </p:cNvPr>
          <p:cNvSpPr>
            <a:spLocks noGrp="1"/>
          </p:cNvSpPr>
          <p:nvPr>
            <p:ph type="sldNum" sz="quarter" idx="12"/>
          </p:nvPr>
        </p:nvSpPr>
        <p:spPr/>
        <p:txBody>
          <a:bodyPr/>
          <a:lstStyle/>
          <a:p>
            <a:fld id="{65DCBD69-296B-4D7C-AF62-9B588FC78772}" type="slidenum">
              <a:rPr lang="en-IN" smtClean="0"/>
              <a:t>24</a:t>
            </a:fld>
            <a:endParaRPr lang="en-IN"/>
          </a:p>
        </p:txBody>
      </p:sp>
      <p:sp>
        <p:nvSpPr>
          <p:cNvPr id="6" name="TextBox 5">
            <a:extLst>
              <a:ext uri="{FF2B5EF4-FFF2-40B4-BE49-F238E27FC236}">
                <a16:creationId xmlns:a16="http://schemas.microsoft.com/office/drawing/2014/main" id="{69A40DAE-CC17-B5A9-C59E-9E9D25FC6C53}"/>
              </a:ext>
            </a:extLst>
          </p:cNvPr>
          <p:cNvSpPr txBox="1"/>
          <p:nvPr/>
        </p:nvSpPr>
        <p:spPr>
          <a:xfrm>
            <a:off x="532448" y="906986"/>
            <a:ext cx="6097904" cy="4792338"/>
          </a:xfrm>
          <a:prstGeom prst="rect">
            <a:avLst/>
          </a:prstGeom>
          <a:noFill/>
        </p:spPr>
        <p:txBody>
          <a:bodyPr wrap="square">
            <a:spAutoFit/>
          </a:bodyPr>
          <a:lstStyle/>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Apply model:</a:t>
            </a:r>
            <a:endParaRPr lang="en-IN" sz="1400" b="1"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from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tensorflow.keras.applications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import VGG19</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VGG19(weights='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imagenet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include_top</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=False,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input_shape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=(224, 224, 3))</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feature_extractor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Model(inputs=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base_model.input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outputs=</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base_model.get_layer</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('block5_pool').output)</a:t>
            </a: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class_arrays.items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feature_extractor.predict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images_array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for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features in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class_features.items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print(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f"Class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class_name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Feature Shape: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features.shape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8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DA275C41-44A8-F3E9-203C-0842C07C1A10}"/>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1056859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25BB3-EEE2-BA71-3867-0A9614014BDC}"/>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EEEA705C-2238-7E32-C8C0-4003BB69602C}"/>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0331DB3E-6237-514E-CFF8-00F99DABD8B3}"/>
              </a:ext>
            </a:extLst>
          </p:cNvPr>
          <p:cNvSpPr>
            <a:spLocks noGrp="1"/>
          </p:cNvSpPr>
          <p:nvPr>
            <p:ph type="sldNum" sz="quarter" idx="12"/>
          </p:nvPr>
        </p:nvSpPr>
        <p:spPr/>
        <p:txBody>
          <a:bodyPr/>
          <a:lstStyle/>
          <a:p>
            <a:fld id="{65DCBD69-296B-4D7C-AF62-9B588FC78772}" type="slidenum">
              <a:rPr lang="en-IN" smtClean="0"/>
              <a:t>25</a:t>
            </a:fld>
            <a:endParaRPr lang="en-IN"/>
          </a:p>
        </p:txBody>
      </p:sp>
      <p:sp>
        <p:nvSpPr>
          <p:cNvPr id="6" name="TextBox 5">
            <a:extLst>
              <a:ext uri="{FF2B5EF4-FFF2-40B4-BE49-F238E27FC236}">
                <a16:creationId xmlns:a16="http://schemas.microsoft.com/office/drawing/2014/main" id="{A0F79F0E-C58F-2FAC-1C35-B6ADFA8E6A39}"/>
              </a:ext>
            </a:extLst>
          </p:cNvPr>
          <p:cNvSpPr txBox="1"/>
          <p:nvPr/>
        </p:nvSpPr>
        <p:spPr>
          <a:xfrm>
            <a:off x="532448" y="773110"/>
            <a:ext cx="6097904" cy="4608762"/>
          </a:xfrm>
          <a:prstGeom prst="rect">
            <a:avLst/>
          </a:prstGeom>
          <a:noFill/>
        </p:spPr>
        <p:txBody>
          <a:bodyPr wrap="square">
            <a:spAutoFit/>
          </a:bodyPr>
          <a:lstStyle/>
          <a:p>
            <a:pPr>
              <a:lnSpc>
                <a:spcPct val="107000"/>
              </a:lnSpc>
              <a:spcAft>
                <a:spcPts val="800"/>
              </a:spcAft>
              <a:tabLst>
                <a:tab pos="1323975" algn="l"/>
              </a:tabLst>
            </a:pPr>
            <a:r>
              <a:rPr lang="en-US" sz="1800" b="1" kern="100" dirty="0">
                <a:effectLst/>
                <a:latin typeface="Times New Roman" panose="02020603050405020304" pitchFamily="18" charset="0"/>
                <a:ea typeface="Calibri" panose="020F0502020204030204" pitchFamily="34" charset="0"/>
                <a:cs typeface="Gautami" panose="020B0502040204020203" pitchFamily="34" charset="0"/>
              </a:rPr>
              <a:t>Printing training vs testing accuracy</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train_accuracies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[0.9, 0.92, 0.93, 0.99]  </a:t>
            </a:r>
            <a:endParaRPr lang="en-US" kern="100" dirty="0">
              <a:latin typeface="Times New Roman" panose="02020603050405020304" pitchFamily="18"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accuraciestest_accuracies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[0.85, 0.87, 0.88, 0.99]  epochs = range(1,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len</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train_accuracies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+ 1)</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plt.plot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(epochs,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train_accuracies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'b', label='Training Accuracy')</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plt.plot</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(epochs, </a:t>
            </a: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test_accuracies</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 'r', label='Testing Accuracy')</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plt.title</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('Training and Testing Accuracy')</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plt.xlabel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('Epochs')</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plt.ylabel</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('Accuracy')</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plt.legend</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tabLst>
                <a:tab pos="1323975" algn="l"/>
              </a:tabLst>
            </a:pPr>
            <a:r>
              <a:rPr lang="en-US" sz="1800" kern="100" dirty="0" err="1">
                <a:effectLst/>
                <a:latin typeface="Times New Roman" panose="02020603050405020304" pitchFamily="18" charset="0"/>
                <a:ea typeface="Calibri" panose="020F0502020204030204" pitchFamily="34" charset="0"/>
                <a:cs typeface="Gautami" panose="020B0502040204020203" pitchFamily="34" charset="0"/>
              </a:rPr>
              <a:t>plt.show</a:t>
            </a:r>
            <a:r>
              <a:rPr lang="en-US" sz="1800" kern="100" dirty="0">
                <a:effectLst/>
                <a:latin typeface="Times New Roman" panose="02020603050405020304" pitchFamily="18" charset="0"/>
                <a:ea typeface="Calibri" panose="020F0502020204030204" pitchFamily="34" charset="0"/>
                <a:cs typeface="Gautami" panose="020B0502040204020203" pitchFamily="34" charset="0"/>
              </a:rPr>
              <a:t>()</a:t>
            </a:r>
          </a:p>
          <a:p>
            <a:pPr>
              <a:lnSpc>
                <a:spcPct val="107000"/>
              </a:lnSpc>
              <a:spcAft>
                <a:spcPts val="800"/>
              </a:spcAft>
              <a:tabLst>
                <a:tab pos="1323975" algn="l"/>
              </a:tabLst>
            </a:pP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7" name="Picture 6">
            <a:extLst>
              <a:ext uri="{FF2B5EF4-FFF2-40B4-BE49-F238E27FC236}">
                <a16:creationId xmlns:a16="http://schemas.microsoft.com/office/drawing/2014/main" id="{175B37BF-0BE3-C9E2-FDC6-CBD1507EE182}"/>
              </a:ext>
            </a:extLst>
          </p:cNvPr>
          <p:cNvPicPr>
            <a:picLocks noChangeAspect="1"/>
          </p:cNvPicPr>
          <p:nvPr/>
        </p:nvPicPr>
        <p:blipFill>
          <a:blip r:embed="rId2"/>
          <a:stretch>
            <a:fillRect/>
          </a:stretch>
        </p:blipFill>
        <p:spPr>
          <a:xfrm>
            <a:off x="0" y="-12196"/>
            <a:ext cx="3762900" cy="579027"/>
          </a:xfrm>
          <a:prstGeom prst="rect">
            <a:avLst/>
          </a:prstGeom>
        </p:spPr>
      </p:pic>
    </p:spTree>
    <p:extLst>
      <p:ext uri="{BB962C8B-B14F-4D97-AF65-F5344CB8AC3E}">
        <p14:creationId xmlns:p14="http://schemas.microsoft.com/office/powerpoint/2010/main" val="4272313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DF83-AB6A-4428-ECBF-8FAD50D3E426}"/>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RESULTS &amp; ANALYSIS</a:t>
            </a:r>
            <a:endParaRPr lang="en-IN" dirty="0"/>
          </a:p>
        </p:txBody>
      </p:sp>
      <p:sp>
        <p:nvSpPr>
          <p:cNvPr id="3" name="Date Placeholder 2">
            <a:extLst>
              <a:ext uri="{FF2B5EF4-FFF2-40B4-BE49-F238E27FC236}">
                <a16:creationId xmlns:a16="http://schemas.microsoft.com/office/drawing/2014/main" id="{D3FE24E7-6F0C-539A-6946-D512A35872B5}"/>
              </a:ext>
            </a:extLst>
          </p:cNvPr>
          <p:cNvSpPr>
            <a:spLocks noGrp="1"/>
          </p:cNvSpPr>
          <p:nvPr>
            <p:ph type="dt" sz="half" idx="10"/>
          </p:nvPr>
        </p:nvSpPr>
        <p:spPr/>
        <p:txBody>
          <a:bodyPr/>
          <a:lstStyle/>
          <a:p>
            <a:fld id="{6F932DEC-E61F-415A-BB11-622ACF22FA82}" type="datetime1">
              <a:rPr lang="en-IN" smtClean="0"/>
              <a:t>18-03-2025</a:t>
            </a:fld>
            <a:endParaRPr lang="en-IN"/>
          </a:p>
        </p:txBody>
      </p:sp>
      <p:sp>
        <p:nvSpPr>
          <p:cNvPr id="4" name="Footer Placeholder 3">
            <a:extLst>
              <a:ext uri="{FF2B5EF4-FFF2-40B4-BE49-F238E27FC236}">
                <a16:creationId xmlns:a16="http://schemas.microsoft.com/office/drawing/2014/main" id="{CEBDB879-F1C6-82A7-0E08-FCA0343173A3}"/>
              </a:ext>
            </a:extLst>
          </p:cNvPr>
          <p:cNvSpPr>
            <a:spLocks noGrp="1"/>
          </p:cNvSpPr>
          <p:nvPr>
            <p:ph type="ftr" sz="quarter" idx="11"/>
          </p:nvPr>
        </p:nvSpPr>
        <p:spPr/>
        <p:txBody>
          <a:bodyPr/>
          <a:lstStyle/>
          <a:p>
            <a:r>
              <a:rPr lang="en-US"/>
              <a:t>Review No.         Batch No.           Department of CSE</a:t>
            </a:r>
            <a:endParaRPr lang="en-IN"/>
          </a:p>
        </p:txBody>
      </p:sp>
      <p:sp>
        <p:nvSpPr>
          <p:cNvPr id="5" name="Slide Number Placeholder 4">
            <a:extLst>
              <a:ext uri="{FF2B5EF4-FFF2-40B4-BE49-F238E27FC236}">
                <a16:creationId xmlns:a16="http://schemas.microsoft.com/office/drawing/2014/main" id="{13374A74-B01D-A222-F7AF-3725D7C7FFFB}"/>
              </a:ext>
            </a:extLst>
          </p:cNvPr>
          <p:cNvSpPr>
            <a:spLocks noGrp="1"/>
          </p:cNvSpPr>
          <p:nvPr>
            <p:ph type="sldNum" sz="quarter" idx="12"/>
          </p:nvPr>
        </p:nvSpPr>
        <p:spPr/>
        <p:txBody>
          <a:bodyPr/>
          <a:lstStyle/>
          <a:p>
            <a:fld id="{65DCBD69-296B-4D7C-AF62-9B588FC78772}" type="slidenum">
              <a:rPr lang="en-IN" smtClean="0"/>
              <a:t>26</a:t>
            </a:fld>
            <a:endParaRPr lang="en-IN"/>
          </a:p>
        </p:txBody>
      </p:sp>
      <p:pic>
        <p:nvPicPr>
          <p:cNvPr id="6" name="Content Placeholder 8">
            <a:extLst>
              <a:ext uri="{FF2B5EF4-FFF2-40B4-BE49-F238E27FC236}">
                <a16:creationId xmlns:a16="http://schemas.microsoft.com/office/drawing/2014/main" id="{AC5D90DA-0B67-EC33-4E55-8475A7FD760B}"/>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2202287" y="1737360"/>
            <a:ext cx="7418231" cy="4264978"/>
          </a:xfrm>
          <a:prstGeom prst="rect">
            <a:avLst/>
          </a:prstGeom>
        </p:spPr>
      </p:pic>
      <p:pic>
        <p:nvPicPr>
          <p:cNvPr id="7" name="Picture 6">
            <a:extLst>
              <a:ext uri="{FF2B5EF4-FFF2-40B4-BE49-F238E27FC236}">
                <a16:creationId xmlns:a16="http://schemas.microsoft.com/office/drawing/2014/main" id="{48BB4222-4991-84FC-F894-24E04670B480}"/>
              </a:ext>
            </a:extLst>
          </p:cNvPr>
          <p:cNvPicPr>
            <a:picLocks noChangeAspect="1"/>
          </p:cNvPicPr>
          <p:nvPr/>
        </p:nvPicPr>
        <p:blipFill>
          <a:blip r:embed="rId3"/>
          <a:stretch>
            <a:fillRect/>
          </a:stretch>
        </p:blipFill>
        <p:spPr>
          <a:xfrm>
            <a:off x="0" y="-12196"/>
            <a:ext cx="3762900" cy="579027"/>
          </a:xfrm>
          <a:prstGeom prst="rect">
            <a:avLst/>
          </a:prstGeom>
        </p:spPr>
      </p:pic>
    </p:spTree>
    <p:extLst>
      <p:ext uri="{BB962C8B-B14F-4D97-AF65-F5344CB8AC3E}">
        <p14:creationId xmlns:p14="http://schemas.microsoft.com/office/powerpoint/2010/main" val="552535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27BD1-0B72-E084-4D90-F934AD3538AF}"/>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63D76B82-EDEA-2A71-114F-87895882BCBB}"/>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3022029-0AFA-CAFC-30D9-C0C8C8D5DCF8}"/>
              </a:ext>
            </a:extLst>
          </p:cNvPr>
          <p:cNvSpPr>
            <a:spLocks noGrp="1"/>
          </p:cNvSpPr>
          <p:nvPr>
            <p:ph type="sldNum" sz="quarter" idx="12"/>
          </p:nvPr>
        </p:nvSpPr>
        <p:spPr/>
        <p:txBody>
          <a:bodyPr/>
          <a:lstStyle/>
          <a:p>
            <a:fld id="{65DCBD69-296B-4D7C-AF62-9B588FC78772}" type="slidenum">
              <a:rPr lang="en-IN" smtClean="0"/>
              <a:t>27</a:t>
            </a:fld>
            <a:endParaRPr lang="en-IN"/>
          </a:p>
        </p:txBody>
      </p:sp>
      <p:pic>
        <p:nvPicPr>
          <p:cNvPr id="5" name="Picture 4">
            <a:extLst>
              <a:ext uri="{FF2B5EF4-FFF2-40B4-BE49-F238E27FC236}">
                <a16:creationId xmlns:a16="http://schemas.microsoft.com/office/drawing/2014/main" id="{6A4822E8-28A7-1A0C-9A20-473B03384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86" y="1288821"/>
            <a:ext cx="5715014" cy="4081669"/>
          </a:xfrm>
          <a:prstGeom prst="rect">
            <a:avLst/>
          </a:prstGeom>
        </p:spPr>
      </p:pic>
      <p:pic>
        <p:nvPicPr>
          <p:cNvPr id="6" name="Picture 5">
            <a:extLst>
              <a:ext uri="{FF2B5EF4-FFF2-40B4-BE49-F238E27FC236}">
                <a16:creationId xmlns:a16="http://schemas.microsoft.com/office/drawing/2014/main" id="{CD4C66AC-555B-56DB-A41B-33E845E0C401}"/>
              </a:ext>
            </a:extLst>
          </p:cNvPr>
          <p:cNvPicPr/>
          <p:nvPr/>
        </p:nvPicPr>
        <p:blipFill>
          <a:blip r:embed="rId3"/>
          <a:stretch>
            <a:fillRect/>
          </a:stretch>
        </p:blipFill>
        <p:spPr>
          <a:xfrm>
            <a:off x="6259133" y="1046921"/>
            <a:ext cx="5718219" cy="4505739"/>
          </a:xfrm>
          <a:prstGeom prst="rect">
            <a:avLst/>
          </a:prstGeom>
        </p:spPr>
      </p:pic>
      <p:pic>
        <p:nvPicPr>
          <p:cNvPr id="7" name="Picture 6">
            <a:extLst>
              <a:ext uri="{FF2B5EF4-FFF2-40B4-BE49-F238E27FC236}">
                <a16:creationId xmlns:a16="http://schemas.microsoft.com/office/drawing/2014/main" id="{E9FC39D5-FAD7-68D6-370E-0137CBD66841}"/>
              </a:ext>
            </a:extLst>
          </p:cNvPr>
          <p:cNvPicPr>
            <a:picLocks noChangeAspect="1"/>
          </p:cNvPicPr>
          <p:nvPr/>
        </p:nvPicPr>
        <p:blipFill>
          <a:blip r:embed="rId4"/>
          <a:stretch>
            <a:fillRect/>
          </a:stretch>
        </p:blipFill>
        <p:spPr>
          <a:xfrm>
            <a:off x="0" y="-12196"/>
            <a:ext cx="3762900" cy="579027"/>
          </a:xfrm>
          <a:prstGeom prst="rect">
            <a:avLst/>
          </a:prstGeom>
        </p:spPr>
      </p:pic>
    </p:spTree>
    <p:extLst>
      <p:ext uri="{BB962C8B-B14F-4D97-AF65-F5344CB8AC3E}">
        <p14:creationId xmlns:p14="http://schemas.microsoft.com/office/powerpoint/2010/main" val="1845980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25ABC1-FBD5-5D9B-B62D-B36B2C56C7E8}"/>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A0AA892A-E6C0-6BE6-59C3-144ACE84A3C0}"/>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3CA388CE-0D33-2C74-7E11-B41EA1324A1B}"/>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5" name="Picture 4">
            <a:extLst>
              <a:ext uri="{FF2B5EF4-FFF2-40B4-BE49-F238E27FC236}">
                <a16:creationId xmlns:a16="http://schemas.microsoft.com/office/drawing/2014/main" id="{D070E88F-C6CA-AC46-9D21-B47EC5504B94}"/>
              </a:ext>
            </a:extLst>
          </p:cNvPr>
          <p:cNvPicPr>
            <a:picLocks noChangeAspect="1"/>
          </p:cNvPicPr>
          <p:nvPr/>
        </p:nvPicPr>
        <p:blipFill>
          <a:blip r:embed="rId2"/>
          <a:stretch>
            <a:fillRect/>
          </a:stretch>
        </p:blipFill>
        <p:spPr>
          <a:xfrm>
            <a:off x="1634490" y="1291590"/>
            <a:ext cx="8789671" cy="4343399"/>
          </a:xfrm>
          <a:prstGeom prst="rect">
            <a:avLst/>
          </a:prstGeom>
        </p:spPr>
      </p:pic>
      <p:pic>
        <p:nvPicPr>
          <p:cNvPr id="6" name="Picture 5">
            <a:extLst>
              <a:ext uri="{FF2B5EF4-FFF2-40B4-BE49-F238E27FC236}">
                <a16:creationId xmlns:a16="http://schemas.microsoft.com/office/drawing/2014/main" id="{B093DFE4-6B47-D981-38E1-5FD6DE46EC02}"/>
              </a:ext>
            </a:extLst>
          </p:cNvPr>
          <p:cNvPicPr>
            <a:picLocks noChangeAspect="1"/>
          </p:cNvPicPr>
          <p:nvPr/>
        </p:nvPicPr>
        <p:blipFill>
          <a:blip r:embed="rId3"/>
          <a:stretch>
            <a:fillRect/>
          </a:stretch>
        </p:blipFill>
        <p:spPr>
          <a:xfrm>
            <a:off x="0" y="-12196"/>
            <a:ext cx="3762900" cy="579027"/>
          </a:xfrm>
          <a:prstGeom prst="rect">
            <a:avLst/>
          </a:prstGeom>
        </p:spPr>
      </p:pic>
      <p:sp>
        <p:nvSpPr>
          <p:cNvPr id="8" name="TextBox 7">
            <a:extLst>
              <a:ext uri="{FF2B5EF4-FFF2-40B4-BE49-F238E27FC236}">
                <a16:creationId xmlns:a16="http://schemas.microsoft.com/office/drawing/2014/main" id="{889F0002-5E39-2C80-987F-2B8FDD4D33AF}"/>
              </a:ext>
            </a:extLst>
          </p:cNvPr>
          <p:cNvSpPr txBox="1"/>
          <p:nvPr/>
        </p:nvSpPr>
        <p:spPr>
          <a:xfrm>
            <a:off x="989648" y="914115"/>
            <a:ext cx="6097904" cy="374077"/>
          </a:xfrm>
          <a:prstGeom prst="rect">
            <a:avLst/>
          </a:prstGeom>
          <a:noFill/>
        </p:spPr>
        <p:txBody>
          <a:bodyPr wrap="square">
            <a:spAutoFit/>
          </a:bodyPr>
          <a:lstStyle/>
          <a:p>
            <a:pPr marL="495300" algn="just">
              <a:lnSpc>
                <a:spcPct val="107000"/>
              </a:lnSpc>
              <a:spcAft>
                <a:spcPts val="800"/>
              </a:spcAft>
              <a:tabLst>
                <a:tab pos="1323975"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Test case1: Caterpillar</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934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79C7B-5B52-E812-978C-6D44EFC87439}"/>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CFC3DBB9-D760-EED6-2ADC-2F1BC868CAB7}"/>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637F8F05-DB91-039A-BACA-85A35076EA2F}"/>
              </a:ext>
            </a:extLst>
          </p:cNvPr>
          <p:cNvSpPr>
            <a:spLocks noGrp="1"/>
          </p:cNvSpPr>
          <p:nvPr>
            <p:ph type="sldNum" sz="quarter" idx="12"/>
          </p:nvPr>
        </p:nvSpPr>
        <p:spPr/>
        <p:txBody>
          <a:bodyPr/>
          <a:lstStyle/>
          <a:p>
            <a:fld id="{65DCBD69-296B-4D7C-AF62-9B588FC78772}" type="slidenum">
              <a:rPr lang="en-IN" smtClean="0"/>
              <a:t>29</a:t>
            </a:fld>
            <a:endParaRPr lang="en-IN"/>
          </a:p>
        </p:txBody>
      </p:sp>
      <p:pic>
        <p:nvPicPr>
          <p:cNvPr id="5" name="Picture 4">
            <a:extLst>
              <a:ext uri="{FF2B5EF4-FFF2-40B4-BE49-F238E27FC236}">
                <a16:creationId xmlns:a16="http://schemas.microsoft.com/office/drawing/2014/main" id="{8871FC20-B058-7161-22B5-0E0BA6C0AF12}"/>
              </a:ext>
            </a:extLst>
          </p:cNvPr>
          <p:cNvPicPr>
            <a:picLocks noChangeAspect="1"/>
          </p:cNvPicPr>
          <p:nvPr/>
        </p:nvPicPr>
        <p:blipFill>
          <a:blip r:embed="rId2"/>
          <a:stretch>
            <a:fillRect/>
          </a:stretch>
        </p:blipFill>
        <p:spPr>
          <a:xfrm>
            <a:off x="0" y="-12196"/>
            <a:ext cx="3762900" cy="579027"/>
          </a:xfrm>
          <a:prstGeom prst="rect">
            <a:avLst/>
          </a:prstGeom>
        </p:spPr>
      </p:pic>
      <p:pic>
        <p:nvPicPr>
          <p:cNvPr id="6" name="Picture 5">
            <a:extLst>
              <a:ext uri="{FF2B5EF4-FFF2-40B4-BE49-F238E27FC236}">
                <a16:creationId xmlns:a16="http://schemas.microsoft.com/office/drawing/2014/main" id="{78B66B37-012D-6FBB-23C5-2D8459D3BE88}"/>
              </a:ext>
            </a:extLst>
          </p:cNvPr>
          <p:cNvPicPr>
            <a:picLocks noChangeAspect="1"/>
          </p:cNvPicPr>
          <p:nvPr/>
        </p:nvPicPr>
        <p:blipFill>
          <a:blip r:embed="rId3"/>
          <a:stretch>
            <a:fillRect/>
          </a:stretch>
        </p:blipFill>
        <p:spPr>
          <a:xfrm>
            <a:off x="1760220" y="1747888"/>
            <a:ext cx="9086850" cy="4608462"/>
          </a:xfrm>
          <a:prstGeom prst="rect">
            <a:avLst/>
          </a:prstGeom>
        </p:spPr>
      </p:pic>
      <p:sp>
        <p:nvSpPr>
          <p:cNvPr id="8" name="TextBox 7">
            <a:extLst>
              <a:ext uri="{FF2B5EF4-FFF2-40B4-BE49-F238E27FC236}">
                <a16:creationId xmlns:a16="http://schemas.microsoft.com/office/drawing/2014/main" id="{E556E5FC-0F72-5CF2-9CF4-C019B20C83FB}"/>
              </a:ext>
            </a:extLst>
          </p:cNvPr>
          <p:cNvSpPr txBox="1"/>
          <p:nvPr/>
        </p:nvSpPr>
        <p:spPr>
          <a:xfrm>
            <a:off x="1094423" y="1195724"/>
            <a:ext cx="6097904" cy="374077"/>
          </a:xfrm>
          <a:prstGeom prst="rect">
            <a:avLst/>
          </a:prstGeom>
          <a:noFill/>
        </p:spPr>
        <p:txBody>
          <a:bodyPr wrap="square">
            <a:spAutoFit/>
          </a:bodyPr>
          <a:lstStyle/>
          <a:p>
            <a:pPr marL="495300" algn="just">
              <a:lnSpc>
                <a:spcPct val="107000"/>
              </a:lnSpc>
              <a:spcAft>
                <a:spcPts val="800"/>
              </a:spcAft>
              <a:tabLst>
                <a:tab pos="1323975" algn="l"/>
              </a:tabLst>
            </a:pP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Test case2: </a:t>
            </a:r>
            <a:r>
              <a:rPr lang="en-IN" sz="1800" b="1" kern="100" dirty="0" err="1">
                <a:effectLst/>
                <a:latin typeface="Times New Roman" panose="02020603050405020304" pitchFamily="18" charset="0"/>
                <a:ea typeface="Calibri" panose="020F0502020204030204" pitchFamily="34" charset="0"/>
                <a:cs typeface="Gautami" panose="020B0502040204020203" pitchFamily="34" charset="0"/>
              </a:rPr>
              <a:t>Diabrotic</a:t>
            </a:r>
            <a:r>
              <a:rPr lang="en-IN" sz="1800" b="1" kern="100" dirty="0">
                <a:effectLst/>
                <a:latin typeface="Times New Roman" panose="02020603050405020304" pitchFamily="18" charset="0"/>
                <a:ea typeface="Calibri" panose="020F0502020204030204" pitchFamily="34" charset="0"/>
                <a:cs typeface="Gautami" panose="020B0502040204020203" pitchFamily="34" charset="0"/>
              </a:rPr>
              <a:t> speciosa</a:t>
            </a:r>
            <a:endParaRPr lang="en-IN" sz="1400"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671044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25000" lnSpcReduction="20000"/>
          </a:bodyPr>
          <a:lstStyle/>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Block Diagram / Flow Diagram</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Implementation</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sz="8000" dirty="0">
                <a:latin typeface="Times New Roman" panose="02020603050405020304" pitchFamily="18" charset="0"/>
                <a:cs typeface="Times New Roman" panose="02020603050405020304" pitchFamily="18" charset="0"/>
              </a:rPr>
              <a:t>Question and Answers</a:t>
            </a:r>
            <a:endParaRPr lang="en-IN" sz="8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8000"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01        Batch No.AG11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EFB87-BDA3-53A2-1991-6C459D16B750}"/>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E13C7D7E-FED8-4021-D0BC-A682770C8618}"/>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2D4541CB-73A2-A230-7B5C-C4B9C43FDC5A}"/>
              </a:ext>
            </a:extLst>
          </p:cNvPr>
          <p:cNvSpPr>
            <a:spLocks noGrp="1"/>
          </p:cNvSpPr>
          <p:nvPr>
            <p:ph type="sldNum" sz="quarter" idx="12"/>
          </p:nvPr>
        </p:nvSpPr>
        <p:spPr/>
        <p:txBody>
          <a:bodyPr/>
          <a:lstStyle/>
          <a:p>
            <a:fld id="{65DCBD69-296B-4D7C-AF62-9B588FC78772}" type="slidenum">
              <a:rPr lang="en-IN" smtClean="0"/>
              <a:t>30</a:t>
            </a:fld>
            <a:endParaRPr lang="en-IN"/>
          </a:p>
        </p:txBody>
      </p:sp>
      <p:pic>
        <p:nvPicPr>
          <p:cNvPr id="5" name="Picture 4">
            <a:extLst>
              <a:ext uri="{FF2B5EF4-FFF2-40B4-BE49-F238E27FC236}">
                <a16:creationId xmlns:a16="http://schemas.microsoft.com/office/drawing/2014/main" id="{A08BBB7D-1777-1D76-4581-16F92C4CBFDE}"/>
              </a:ext>
            </a:extLst>
          </p:cNvPr>
          <p:cNvPicPr>
            <a:picLocks noChangeAspect="1"/>
          </p:cNvPicPr>
          <p:nvPr/>
        </p:nvPicPr>
        <p:blipFill>
          <a:blip r:embed="rId2"/>
          <a:stretch>
            <a:fillRect/>
          </a:stretch>
        </p:blipFill>
        <p:spPr>
          <a:xfrm>
            <a:off x="0" y="-12196"/>
            <a:ext cx="3762900" cy="579027"/>
          </a:xfrm>
          <a:prstGeom prst="rect">
            <a:avLst/>
          </a:prstGeom>
        </p:spPr>
      </p:pic>
      <p:pic>
        <p:nvPicPr>
          <p:cNvPr id="6" name="Picture 5">
            <a:extLst>
              <a:ext uri="{FF2B5EF4-FFF2-40B4-BE49-F238E27FC236}">
                <a16:creationId xmlns:a16="http://schemas.microsoft.com/office/drawing/2014/main" id="{AF6D37CE-39EA-23AB-A005-4A28CE631DAB}"/>
              </a:ext>
            </a:extLst>
          </p:cNvPr>
          <p:cNvPicPr>
            <a:picLocks noChangeAspect="1"/>
          </p:cNvPicPr>
          <p:nvPr/>
        </p:nvPicPr>
        <p:blipFill>
          <a:blip r:embed="rId3"/>
          <a:stretch>
            <a:fillRect/>
          </a:stretch>
        </p:blipFill>
        <p:spPr>
          <a:xfrm>
            <a:off x="1074420" y="2026920"/>
            <a:ext cx="10279380" cy="4236720"/>
          </a:xfrm>
          <a:prstGeom prst="rect">
            <a:avLst/>
          </a:prstGeom>
        </p:spPr>
      </p:pic>
      <p:sp>
        <p:nvSpPr>
          <p:cNvPr id="8" name="TextBox 7">
            <a:extLst>
              <a:ext uri="{FF2B5EF4-FFF2-40B4-BE49-F238E27FC236}">
                <a16:creationId xmlns:a16="http://schemas.microsoft.com/office/drawing/2014/main" id="{225CF472-986F-B01C-EDE8-4C1BA6804782}"/>
              </a:ext>
            </a:extLst>
          </p:cNvPr>
          <p:cNvSpPr txBox="1"/>
          <p:nvPr/>
        </p:nvSpPr>
        <p:spPr>
          <a:xfrm>
            <a:off x="989648" y="1426567"/>
            <a:ext cx="6097904" cy="374077"/>
          </a:xfrm>
          <a:prstGeom prst="rect">
            <a:avLst/>
          </a:prstGeom>
          <a:noFill/>
        </p:spPr>
        <p:txBody>
          <a:bodyPr wrap="square">
            <a:spAutoFit/>
          </a:bodyPr>
          <a:lstStyle/>
          <a:p>
            <a:pPr algn="just">
              <a:lnSpc>
                <a:spcPct val="107000"/>
              </a:lnSpc>
              <a:spcAft>
                <a:spcPts val="800"/>
              </a:spcAft>
              <a:tabLst>
                <a:tab pos="1323975" algn="l"/>
              </a:tabLst>
            </a:pPr>
            <a:r>
              <a:rPr lang="en-IN" sz="1800" b="1" kern="100">
                <a:effectLst/>
                <a:latin typeface="Times New Roman" panose="02020603050405020304" pitchFamily="18" charset="0"/>
                <a:ea typeface="Calibri" panose="020F0502020204030204" pitchFamily="34" charset="0"/>
                <a:cs typeface="Gautami" panose="020B0502040204020203" pitchFamily="34" charset="0"/>
              </a:rPr>
              <a:t>Home screen:</a:t>
            </a:r>
            <a:endParaRPr lang="en-IN" sz="1400" kern="10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1470044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7BD852-0E8F-A562-72AD-2292785A64CC}"/>
              </a:ext>
            </a:extLst>
          </p:cNvPr>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a:extLst>
              <a:ext uri="{FF2B5EF4-FFF2-40B4-BE49-F238E27FC236}">
                <a16:creationId xmlns:a16="http://schemas.microsoft.com/office/drawing/2014/main" id="{222B2C3F-8B08-1F90-41B7-B6B16C22C99B}"/>
              </a:ext>
            </a:extLst>
          </p:cNvPr>
          <p:cNvSpPr>
            <a:spLocks noGrp="1"/>
          </p:cNvSpPr>
          <p:nvPr>
            <p:ph type="ftr" sz="quarter" idx="11"/>
          </p:nvPr>
        </p:nvSpPr>
        <p:spPr/>
        <p:txBody>
          <a:bodyPr/>
          <a:lstStyle/>
          <a:p>
            <a:r>
              <a:rPr lang="en-US"/>
              <a:t>Review No.         Batch No.           Department of CSE</a:t>
            </a:r>
            <a:endParaRPr lang="en-IN"/>
          </a:p>
        </p:txBody>
      </p:sp>
      <p:sp>
        <p:nvSpPr>
          <p:cNvPr id="4" name="Slide Number Placeholder 3">
            <a:extLst>
              <a:ext uri="{FF2B5EF4-FFF2-40B4-BE49-F238E27FC236}">
                <a16:creationId xmlns:a16="http://schemas.microsoft.com/office/drawing/2014/main" id="{F0C0CACC-583F-8941-7DC0-1E0F74D4A10D}"/>
              </a:ext>
            </a:extLst>
          </p:cNvPr>
          <p:cNvSpPr>
            <a:spLocks noGrp="1"/>
          </p:cNvSpPr>
          <p:nvPr>
            <p:ph type="sldNum" sz="quarter" idx="12"/>
          </p:nvPr>
        </p:nvSpPr>
        <p:spPr/>
        <p:txBody>
          <a:bodyPr/>
          <a:lstStyle/>
          <a:p>
            <a:fld id="{65DCBD69-296B-4D7C-AF62-9B588FC78772}" type="slidenum">
              <a:rPr lang="en-IN" smtClean="0"/>
              <a:t>31</a:t>
            </a:fld>
            <a:endParaRPr lang="en-IN"/>
          </a:p>
        </p:txBody>
      </p:sp>
      <p:pic>
        <p:nvPicPr>
          <p:cNvPr id="5" name="Picture 4">
            <a:extLst>
              <a:ext uri="{FF2B5EF4-FFF2-40B4-BE49-F238E27FC236}">
                <a16:creationId xmlns:a16="http://schemas.microsoft.com/office/drawing/2014/main" id="{4D80C8B6-1568-B974-75CE-1956AFC94B74}"/>
              </a:ext>
            </a:extLst>
          </p:cNvPr>
          <p:cNvPicPr>
            <a:picLocks noChangeAspect="1"/>
          </p:cNvPicPr>
          <p:nvPr/>
        </p:nvPicPr>
        <p:blipFill>
          <a:blip r:embed="rId2"/>
          <a:stretch>
            <a:fillRect/>
          </a:stretch>
        </p:blipFill>
        <p:spPr>
          <a:xfrm>
            <a:off x="0" y="-12196"/>
            <a:ext cx="3762900" cy="579027"/>
          </a:xfrm>
          <a:prstGeom prst="rect">
            <a:avLst/>
          </a:prstGeom>
        </p:spPr>
      </p:pic>
      <p:pic>
        <p:nvPicPr>
          <p:cNvPr id="6" name="Picture 5">
            <a:extLst>
              <a:ext uri="{FF2B5EF4-FFF2-40B4-BE49-F238E27FC236}">
                <a16:creationId xmlns:a16="http://schemas.microsoft.com/office/drawing/2014/main" id="{11BB81F7-6F35-B4D9-804B-8F7875505F82}"/>
              </a:ext>
            </a:extLst>
          </p:cNvPr>
          <p:cNvPicPr>
            <a:picLocks noChangeAspect="1"/>
          </p:cNvPicPr>
          <p:nvPr/>
        </p:nvPicPr>
        <p:blipFill>
          <a:blip r:embed="rId3"/>
          <a:stretch>
            <a:fillRect/>
          </a:stretch>
        </p:blipFill>
        <p:spPr>
          <a:xfrm>
            <a:off x="1348740" y="2063114"/>
            <a:ext cx="9429750" cy="3949065"/>
          </a:xfrm>
          <a:prstGeom prst="rect">
            <a:avLst/>
          </a:prstGeom>
        </p:spPr>
      </p:pic>
      <p:sp>
        <p:nvSpPr>
          <p:cNvPr id="8" name="TextBox 7">
            <a:extLst>
              <a:ext uri="{FF2B5EF4-FFF2-40B4-BE49-F238E27FC236}">
                <a16:creationId xmlns:a16="http://schemas.microsoft.com/office/drawing/2014/main" id="{83925C1F-036D-69A1-A129-C00C9C00ABA6}"/>
              </a:ext>
            </a:extLst>
          </p:cNvPr>
          <p:cNvSpPr txBox="1"/>
          <p:nvPr/>
        </p:nvSpPr>
        <p:spPr>
          <a:xfrm>
            <a:off x="1231583" y="1349611"/>
            <a:ext cx="6097904" cy="369332"/>
          </a:xfrm>
          <a:prstGeom prst="rect">
            <a:avLst/>
          </a:prstGeom>
          <a:noFill/>
        </p:spPr>
        <p:txBody>
          <a:bodyPr wrap="square">
            <a:spAutoFit/>
          </a:bodyPr>
          <a:lstStyle/>
          <a:p>
            <a:r>
              <a:rPr lang="en-IN" sz="1800">
                <a:effectLst/>
                <a:latin typeface="Times New Roman" panose="02020603050405020304" pitchFamily="18" charset="0"/>
                <a:ea typeface="Calibri" panose="020F0502020204030204" pitchFamily="34" charset="0"/>
              </a:rPr>
              <a:t>Output Screen</a:t>
            </a:r>
            <a:endParaRPr lang="en-IN" dirty="0"/>
          </a:p>
        </p:txBody>
      </p:sp>
    </p:spTree>
    <p:extLst>
      <p:ext uri="{BB962C8B-B14F-4D97-AF65-F5344CB8AC3E}">
        <p14:creationId xmlns:p14="http://schemas.microsoft.com/office/powerpoint/2010/main" val="33283062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481070" y="669701"/>
            <a:ext cx="9942491" cy="734095"/>
          </a:xfrm>
        </p:spPr>
        <p:txBody>
          <a:bodyPr/>
          <a:lstStyle/>
          <a:p>
            <a:pPr algn="ctr"/>
            <a:r>
              <a:rPr lang="en-US" b="1" dirty="0">
                <a:latin typeface="Times New Roman" panose="02020603050405020304" pitchFamily="18" charset="0"/>
                <a:cs typeface="Times New Roman" panose="02020603050405020304" pitchFamily="18" charset="0"/>
              </a:rPr>
              <a:t>CONCLUSION </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37882" y="1493950"/>
            <a:ext cx="10915918" cy="4683014"/>
          </a:xfrm>
        </p:spPr>
        <p:txBody>
          <a:bodyPr>
            <a:normAutofit/>
          </a:bodyPr>
          <a:lstStyle/>
          <a:p>
            <a:pPr algn="just"/>
            <a:r>
              <a:rPr lang="en-US" sz="2400" dirty="0">
                <a:latin typeface="Times New Roman" pitchFamily="18" charset="0"/>
                <a:cs typeface="Times New Roman" pitchFamily="18" charset="0"/>
              </a:rPr>
              <a:t>This study successfully demonstrates the application of deep learning, specifically the VGG19 Convolutional Neural Network, in detecting pest infestations in soybean leaves. With an accuracy of 99.5% </a:t>
            </a:r>
          </a:p>
          <a:p>
            <a:pPr algn="just"/>
            <a:r>
              <a:rPr lang="en-US" sz="2400" dirty="0">
                <a:latin typeface="Times New Roman" pitchFamily="18" charset="0"/>
                <a:cs typeface="Times New Roman" pitchFamily="18" charset="0"/>
              </a:rPr>
              <a:t>Achieving reliable results with a modest dataset. This contributes significantly to integrated pest management (IPM) by providing a scalable and accurate tool for early pest detection, potentially reducing economic losses and environmental harm.</a:t>
            </a:r>
          </a:p>
          <a:p>
            <a:pPr algn="just"/>
            <a:r>
              <a:rPr lang="en-IN" sz="2400" dirty="0">
                <a:effectLst/>
                <a:latin typeface="Times New Roman" panose="02020603050405020304" pitchFamily="18" charset="0"/>
                <a:ea typeface="Calibri" panose="020F0502020204030204" pitchFamily="34" charset="0"/>
              </a:rPr>
              <a:t>The results show that VGG19 is a very suitable convolutional network for this task and could improve and support IPM</a:t>
            </a:r>
            <a:endParaRPr lang="en-US" sz="2400" dirty="0">
              <a:latin typeface="Times New Roman" pitchFamily="18" charset="0"/>
              <a:cs typeface="Times New Roman" pitchFamily="18" charset="0"/>
            </a:endParaRPr>
          </a:p>
          <a:p>
            <a:pPr algn="just"/>
            <a:r>
              <a:rPr lang="en-IN" sz="2400" kern="100" dirty="0">
                <a:effectLst/>
                <a:latin typeface="Times New Roman" panose="02020603050405020304" pitchFamily="18" charset="0"/>
                <a:ea typeface="Calibri" panose="020F0502020204030204" pitchFamily="34" charset="0"/>
                <a:cs typeface="Gautami" panose="020B0502040204020203" pitchFamily="34" charset="0"/>
              </a:rPr>
              <a:t>The accuracy and reliability of our model suggest that it has the potential to be a valuable tool for the soybean industry, enabling more targeted use of pesticides or alternative techniques and helping to reduce the cost and environmental impact of treating infested soybean leaves.</a:t>
            </a: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a:p>
            <a:pPr marL="0" indent="0" algn="just">
              <a:buNone/>
            </a:pPr>
            <a:endParaRPr lang="en-US" sz="24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31CB-47B4-3444-C85C-A63121A17E51}"/>
              </a:ext>
            </a:extLst>
          </p:cNvPr>
          <p:cNvSpPr>
            <a:spLocks noGrp="1"/>
          </p:cNvSpPr>
          <p:nvPr>
            <p:ph type="ctrTitle"/>
          </p:nvPr>
        </p:nvSpPr>
        <p:spPr>
          <a:xfrm>
            <a:off x="1524000" y="1416097"/>
            <a:ext cx="9144000" cy="797877"/>
          </a:xfrm>
        </p:spPr>
        <p:txBody>
          <a:bodyPr>
            <a:normAutofit fontScale="90000"/>
          </a:bodyPr>
          <a:lstStyle/>
          <a:p>
            <a:br>
              <a:rPr lang="en-US" sz="4400" b="1" dirty="0">
                <a:latin typeface="Times New Roman" pitchFamily="18" charset="0"/>
                <a:cs typeface="Times New Roman" pitchFamily="18" charset="0"/>
              </a:rPr>
            </a:br>
            <a:br>
              <a:rPr lang="en-US" sz="4400" b="1" dirty="0">
                <a:latin typeface="Times New Roman" pitchFamily="18" charset="0"/>
                <a:cs typeface="Times New Roman" pitchFamily="18" charset="0"/>
              </a:rPr>
            </a:br>
            <a:r>
              <a:rPr lang="en-US" sz="4400" b="1" dirty="0">
                <a:latin typeface="Times New Roman" pitchFamily="18" charset="0"/>
                <a:cs typeface="Times New Roman" pitchFamily="18" charset="0"/>
              </a:rPr>
              <a:t>FUTURE SCOPE</a:t>
            </a:r>
            <a:br>
              <a:rPr lang="en-US" sz="4400" b="1" dirty="0">
                <a:latin typeface="Times New Roman" pitchFamily="18" charset="0"/>
                <a:cs typeface="Times New Roman" pitchFamily="18" charset="0"/>
              </a:rPr>
            </a:br>
            <a:endParaRPr lang="en-IN" sz="4400" b="1" dirty="0"/>
          </a:p>
        </p:txBody>
      </p:sp>
      <p:sp>
        <p:nvSpPr>
          <p:cNvPr id="3" name="Subtitle 2">
            <a:extLst>
              <a:ext uri="{FF2B5EF4-FFF2-40B4-BE49-F238E27FC236}">
                <a16:creationId xmlns:a16="http://schemas.microsoft.com/office/drawing/2014/main" id="{3C90FBCD-650D-A58F-DE18-5F076E173E90}"/>
              </a:ext>
            </a:extLst>
          </p:cNvPr>
          <p:cNvSpPr>
            <a:spLocks noGrp="1"/>
          </p:cNvSpPr>
          <p:nvPr>
            <p:ph type="subTitle" idx="1"/>
          </p:nvPr>
        </p:nvSpPr>
        <p:spPr>
          <a:xfrm>
            <a:off x="662940" y="2068830"/>
            <a:ext cx="10344150" cy="4286250"/>
          </a:xfrm>
        </p:spPr>
        <p:txBody>
          <a:bodyPr>
            <a:normAutofit lnSpcReduction="10000"/>
          </a:bodyPr>
          <a:lstStyle/>
          <a:p>
            <a:pPr marL="342900" indent="-342900" algn="just">
              <a:buFont typeface="Arial" panose="020B0604020202020204" pitchFamily="34" charset="0"/>
              <a:buChar char="•"/>
            </a:pPr>
            <a:r>
              <a:rPr lang="en-US" b="1" dirty="0">
                <a:latin typeface="Times New Roman" pitchFamily="18" charset="0"/>
                <a:cs typeface="Times New Roman" pitchFamily="18" charset="0"/>
              </a:rPr>
              <a:t>Enhanced Model Performance</a:t>
            </a:r>
            <a:r>
              <a:rPr lang="en-US" dirty="0">
                <a:latin typeface="Times New Roman" pitchFamily="18" charset="0"/>
                <a:cs typeface="Times New Roman" pitchFamily="18" charset="0"/>
              </a:rPr>
              <a:t>: Future studies can explore advanced architectures such as </a:t>
            </a:r>
            <a:r>
              <a:rPr lang="en-US" dirty="0" err="1">
                <a:latin typeface="Times New Roman" pitchFamily="18" charset="0"/>
                <a:cs typeface="Times New Roman" pitchFamily="18" charset="0"/>
              </a:rPr>
              <a:t>Xception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GoogLeNet</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AlexNet</a:t>
            </a:r>
            <a:r>
              <a:rPr lang="en-US" dirty="0">
                <a:latin typeface="Times New Roman" pitchFamily="18" charset="0"/>
                <a:cs typeface="Times New Roman" pitchFamily="18" charset="0"/>
              </a:rPr>
              <a:t> to further improve detection accuracy and model robustness.</a:t>
            </a:r>
          </a:p>
          <a:p>
            <a:pPr marL="342900" indent="-342900" algn="just">
              <a:buFont typeface="Arial" panose="020B0604020202020204" pitchFamily="34" charset="0"/>
              <a:buChar char="•"/>
            </a:pPr>
            <a:r>
              <a:rPr lang="en-US" dirty="0">
                <a:latin typeface="Times New Roman" pitchFamily="18" charset="0"/>
                <a:cs typeface="Times New Roman" pitchFamily="18" charset="0"/>
              </a:rPr>
              <a:t>This study demonstrates the potential of deep learning, specifically VGG19, to revolutionize integrated pest management through accurate, scalable, and early detection of soybean leaf infestations.</a:t>
            </a:r>
          </a:p>
          <a:p>
            <a:pPr algn="just"/>
            <a:r>
              <a:rPr lang="en-US" sz="2400" b="1" dirty="0">
                <a:latin typeface="Times New Roman" panose="02020603050405020304" pitchFamily="18" charset="0"/>
                <a:cs typeface="Times New Roman" panose="02020603050405020304" pitchFamily="18" charset="0"/>
              </a:rPr>
              <a:t>Limited Pest Categories</a:t>
            </a:r>
            <a:r>
              <a:rPr lang="en-US" sz="2400" dirty="0"/>
              <a:t>:</a:t>
            </a:r>
          </a:p>
          <a:p>
            <a:pPr marL="342900" indent="-342900" algn="just">
              <a:buFont typeface="Arial" panose="020B0604020202020204" pitchFamily="34" charset="0"/>
              <a:buChar char="•"/>
            </a:pPr>
            <a:r>
              <a:rPr lang="en-US" sz="2400" dirty="0"/>
              <a:t>We focuses only on two pest types (</a:t>
            </a:r>
            <a:r>
              <a:rPr lang="en-US" sz="2400" dirty="0" err="1"/>
              <a:t>Diabrotica</a:t>
            </a:r>
            <a:r>
              <a:rPr lang="en-US" sz="2400" dirty="0"/>
              <a:t> speciosa and caterpillars).</a:t>
            </a:r>
          </a:p>
          <a:p>
            <a:pPr algn="just"/>
            <a:r>
              <a:rPr lang="en-US" sz="2400" b="1" dirty="0">
                <a:latin typeface="Times New Roman" pitchFamily="18" charset="0"/>
                <a:cs typeface="Times New Roman" pitchFamily="18" charset="0"/>
              </a:rPr>
              <a:t>Scalability and Real-Time Application</a:t>
            </a:r>
            <a:r>
              <a:rPr lang="en-US" sz="2400" dirty="0">
                <a:latin typeface="Times New Roman" pitchFamily="18" charset="0"/>
                <a:cs typeface="Times New Roman" pitchFamily="18" charset="0"/>
              </a:rPr>
              <a:t>:</a:t>
            </a:r>
          </a:p>
          <a:p>
            <a:pPr marL="342900" indent="-342900" algn="just">
              <a:buFont typeface="Arial" panose="020B0604020202020204" pitchFamily="34" charset="0"/>
              <a:buChar char="•"/>
            </a:pPr>
            <a:r>
              <a:rPr lang="en-US" sz="2400" dirty="0">
                <a:latin typeface="Times New Roman" pitchFamily="18" charset="0"/>
                <a:cs typeface="Times New Roman" pitchFamily="18" charset="0"/>
              </a:rPr>
              <a:t>While the model achieves high accuracy, its deployment in real-time systems might face challenges related to computational efficiency and hardware limitations</a:t>
            </a:r>
            <a:r>
              <a:rPr lang="en-US" sz="2400" dirty="0"/>
              <a:t>.</a:t>
            </a:r>
          </a:p>
          <a:p>
            <a:pPr marL="342900" indent="-342900" algn="just">
              <a:buFont typeface="Arial" panose="020B0604020202020204" pitchFamily="34" charset="0"/>
              <a:buChar char="•"/>
            </a:pPr>
            <a:endParaRPr lang="en-US" dirty="0">
              <a:latin typeface="Times New Roman" pitchFamily="18" charset="0"/>
              <a:cs typeface="Times New Roman" pitchFamily="18" charset="0"/>
            </a:endParaRPr>
          </a:p>
          <a:p>
            <a:endParaRPr lang="en-IN" dirty="0"/>
          </a:p>
        </p:txBody>
      </p:sp>
      <p:pic>
        <p:nvPicPr>
          <p:cNvPr id="4" name="Picture 3">
            <a:extLst>
              <a:ext uri="{FF2B5EF4-FFF2-40B4-BE49-F238E27FC236}">
                <a16:creationId xmlns:a16="http://schemas.microsoft.com/office/drawing/2014/main" id="{61F3C788-31E3-8A55-8097-59F9E1CB1141}"/>
              </a:ext>
            </a:extLst>
          </p:cNvPr>
          <p:cNvPicPr>
            <a:picLocks noChangeAspect="1"/>
          </p:cNvPicPr>
          <p:nvPr/>
        </p:nvPicPr>
        <p:blipFill>
          <a:blip r:embed="rId2"/>
          <a:stretch>
            <a:fillRect/>
          </a:stretch>
        </p:blipFill>
        <p:spPr>
          <a:xfrm>
            <a:off x="0" y="90674"/>
            <a:ext cx="3762900" cy="579027"/>
          </a:xfrm>
          <a:prstGeom prst="rect">
            <a:avLst/>
          </a:prstGeom>
        </p:spPr>
      </p:pic>
    </p:spTree>
    <p:extLst>
      <p:ext uri="{BB962C8B-B14F-4D97-AF65-F5344CB8AC3E}">
        <p14:creationId xmlns:p14="http://schemas.microsoft.com/office/powerpoint/2010/main" val="64569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No.02         Batch No. 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a:xfrm>
            <a:off x="838200" y="1245704"/>
            <a:ext cx="10515600" cy="5110645"/>
          </a:xfrm>
        </p:spPr>
        <p:txBody>
          <a:bodyPr>
            <a:normAutofit/>
          </a:bodyPr>
          <a:lstStyle/>
          <a:p>
            <a:pPr algn="just"/>
            <a:r>
              <a:rPr lang="en-US" sz="2000" dirty="0">
                <a:latin typeface="Times New Roman" panose="02020603050405020304" pitchFamily="18" charset="0"/>
                <a:cs typeface="Times New Roman" panose="02020603050405020304" pitchFamily="18" charset="0"/>
              </a:rPr>
              <a:t>R. N. Strange and P. R. Scott, ”Plant disease: A threat to global food security,” *Annual Review of Phytopathology*, vol. 43, pp. 83–116, 2005.</a:t>
            </a:r>
          </a:p>
          <a:p>
            <a:pPr algn="just"/>
            <a:r>
              <a:rPr lang="en-US" sz="2000" dirty="0">
                <a:latin typeface="Times New Roman" panose="02020603050405020304" pitchFamily="18" charset="0"/>
                <a:cs typeface="Times New Roman" panose="02020603050405020304" pitchFamily="18" charset="0"/>
              </a:rPr>
              <a:t>B. Zolghadr -Asli, N. McIntyre, S. Djordjevic, R. Farmani, and L. Pagliero , ”The sustainability of desalination as a remedy to the water crisis in the agriculture sector: An analysis from the climate-water energy -food nexus perspective,” *Agricultural Water Management*, vol. 286, Art. no. 108407, 2023</a:t>
            </a:r>
          </a:p>
          <a:p>
            <a:pPr algn="just"/>
            <a:r>
              <a:rPr lang="en-US" sz="2000" dirty="0">
                <a:latin typeface="Times New Roman" panose="02020603050405020304" pitchFamily="18" charset="0"/>
                <a:cs typeface="Times New Roman" panose="02020603050405020304" pitchFamily="18" charset="0"/>
              </a:rPr>
              <a:t>J. P. Deguine , P. Ferron, and D. P. Russell, ”Sustainable pest management for cotton production,” in *Sustainable Agriculture*, E. Lichtfouse , M. Navarrete, P. Debaeke , V. Souchere, and C. Alberola , Eds. Dordrecht, ` Netherlands: Springer, 2009, pp. 411–442. </a:t>
            </a:r>
          </a:p>
          <a:p>
            <a:pPr algn="just"/>
            <a:r>
              <a:rPr lang="en-US" sz="2000" dirty="0">
                <a:latin typeface="Times New Roman" panose="02020603050405020304" pitchFamily="18" charset="0"/>
                <a:cs typeface="Times New Roman" panose="02020603050405020304" pitchFamily="18" charset="0"/>
              </a:rPr>
              <a:t>N. Farah, N. Drack, H. Dawel, and R. Buettner, ”A Deep LearningBased Approach for the Detection of Infested Soybean Leaves,” *IEEE Access*, vol. 11, pp. 99670-99679, 2023, doi: 10.1109/ACCESS.2023.3313978.</a:t>
            </a:r>
          </a:p>
          <a:p>
            <a:pPr algn="just"/>
            <a:r>
              <a:rPr lang="en-US" sz="2000" dirty="0">
                <a:latin typeface="Times New Roman" panose="02020603050405020304" pitchFamily="18" charset="0"/>
                <a:cs typeface="Times New Roman" panose="02020603050405020304" pitchFamily="18" charset="0"/>
              </a:rPr>
              <a:t>J. P. Nyakuri, C. Nkundineza, O. Gatera, and K. Nkurikiyeyezu, ”State of-the-Art Deep Learning Algorithms for Internet of Things-Based Detection of Crop Pests and Diseases: A Comprehensive Review,” *IEEE Access*, vol. 12, pp. 169824-169849, 2024, doi: 10.1109/ACCESS.2024.3455244.</a:t>
            </a:r>
          </a:p>
        </p:txBody>
      </p:sp>
    </p:spTree>
    <p:extLst>
      <p:ext uri="{BB962C8B-B14F-4D97-AF65-F5344CB8AC3E}">
        <p14:creationId xmlns:p14="http://schemas.microsoft.com/office/powerpoint/2010/main" val="2153494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5A412-1E3D-6DC1-2366-3BA7618A6A49}"/>
              </a:ext>
            </a:extLst>
          </p:cNvPr>
          <p:cNvSpPr>
            <a:spLocks noGrp="1"/>
          </p:cNvSpPr>
          <p:nvPr>
            <p:ph idx="1"/>
          </p:nvPr>
        </p:nvSpPr>
        <p:spPr>
          <a:xfrm>
            <a:off x="838200" y="834189"/>
            <a:ext cx="10515600" cy="5342774"/>
          </a:xfrm>
        </p:spPr>
        <p:txBody>
          <a:bodyPr>
            <a:noAutofit/>
          </a:bodyPr>
          <a:lstStyle/>
          <a:p>
            <a:pPr marL="342900" indent="-342900" algn="just"/>
            <a:r>
              <a:rPr lang="en-US" sz="2000" dirty="0">
                <a:latin typeface="Times New Roman" panose="02020603050405020304" pitchFamily="18" charset="0"/>
                <a:cs typeface="Times New Roman" panose="02020603050405020304" pitchFamily="18" charset="0"/>
              </a:rPr>
              <a:t>N. Kaler, V. Bhatia, and A. K. Mishra, ”Deep Learning-Based Robust Analysis of Laser Bio-Speckle Data for Detection of Fungal-Infected Soybean Seeds,” *IEEE Access*, vol. 11, pp. 89331-89348, 2023, doi: 10.1109/ACCESS.2023.3305273. </a:t>
            </a:r>
          </a:p>
          <a:p>
            <a:pPr marL="342900" indent="-342900" algn="just"/>
            <a:r>
              <a:rPr lang="en-US" sz="2000" dirty="0">
                <a:latin typeface="Times New Roman" panose="02020603050405020304" pitchFamily="18" charset="0"/>
                <a:cs typeface="Times New Roman" panose="02020603050405020304" pitchFamily="18" charset="0"/>
              </a:rPr>
              <a:t>H. Yoo, ”Deep convolution neural networks in computer vision: a review,” *IEIE Trans. Smart Process. Comput.*, vol. 4, no. 1, pp. 35–43, Feb. 2015, doi: 10.5573/IEIESPC.2015.4.1.035.</a:t>
            </a:r>
          </a:p>
          <a:p>
            <a:pPr marL="342900" indent="-342900" algn="just"/>
            <a:r>
              <a:rPr lang="en-US" sz="2000" dirty="0">
                <a:latin typeface="Times New Roman" panose="02020603050405020304" pitchFamily="18" charset="0"/>
                <a:cs typeface="Times New Roman" panose="02020603050405020304" pitchFamily="18" charset="0"/>
              </a:rPr>
              <a:t>M. M. Hammad, ”Deep learning activation functions: Fixedshape, parametric, adaptive, stochastic, miscellaneous, nonstandard, ensemble,” *arXiv*, 14 Jul. 2024. [Online]. Available: </a:t>
            </a:r>
            <a:r>
              <a:rPr lang="en-US" sz="2000" dirty="0">
                <a:latin typeface="Times New Roman" panose="02020603050405020304" pitchFamily="18" charset="0"/>
                <a:cs typeface="Times New Roman" panose="02020603050405020304" pitchFamily="18" charset="0"/>
                <a:hlinkClick r:id="rId2"/>
              </a:rPr>
              <a:t>https://doi.org/10.48550/arXiv.2407.11090</a:t>
            </a:r>
            <a:r>
              <a:rPr lang="en-US" sz="2000" dirty="0">
                <a:latin typeface="Times New Roman" panose="02020603050405020304" pitchFamily="18" charset="0"/>
                <a:cs typeface="Times New Roman" panose="02020603050405020304" pitchFamily="18" charset="0"/>
              </a:rPr>
              <a:t>.</a:t>
            </a:r>
          </a:p>
          <a:p>
            <a:pPr marL="342900" indent="-342900" algn="just"/>
            <a:r>
              <a:rPr lang="en-US" sz="2000" dirty="0">
                <a:latin typeface="Times New Roman" panose="02020603050405020304" pitchFamily="18" charset="0"/>
                <a:cs typeface="Times New Roman" panose="02020603050405020304" pitchFamily="18" charset="0"/>
              </a:rPr>
              <a:t>V. Balafas, E. Karantoumanis, M. Louta, and N. Ploskas, ”Machine learning and deep learning for plant disease classification and detection,” *IEEE Access*, vol. 11, pp. 114352-114377, 2023, doi: 10.1109/ACCESS.2023.3324722.</a:t>
            </a:r>
          </a:p>
          <a:p>
            <a:pPr marL="342900" indent="-342900" algn="just"/>
            <a:r>
              <a:rPr lang="en-US" sz="2000" dirty="0">
                <a:latin typeface="Times New Roman" panose="02020603050405020304" pitchFamily="18" charset="0"/>
                <a:cs typeface="Times New Roman" panose="02020603050405020304" pitchFamily="18" charset="0"/>
              </a:rPr>
              <a:t>E. Moupojou et al., ”FieldPlant: A dataset of field plant images for plant disease detection and classification with deep learning,” *IEEE Access*, vol. 11, pp. 35398-35410, 2023, doi: 10.1109/ACCESS.2023.3263042</a:t>
            </a:r>
          </a:p>
          <a:p>
            <a:pPr marL="0" indent="0">
              <a:buNone/>
            </a:pPr>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0B8EDE0-D31D-DD89-8395-D821450CC865}"/>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2339E2B-64EB-78C7-9C88-D73494295D32}"/>
              </a:ext>
            </a:extLst>
          </p:cNvPr>
          <p:cNvSpPr>
            <a:spLocks noGrp="1"/>
          </p:cNvSpPr>
          <p:nvPr>
            <p:ph type="ftr" sz="quarter" idx="11"/>
          </p:nvPr>
        </p:nvSpPr>
        <p:spPr/>
        <p:txBody>
          <a:bodyPr/>
          <a:lstStyle/>
          <a:p>
            <a:r>
              <a:rPr lang="en-US" dirty="0"/>
              <a:t>Review No.02         Batch No.AG11           Department of CSE</a:t>
            </a:r>
            <a:endParaRPr lang="en-IN" dirty="0"/>
          </a:p>
        </p:txBody>
      </p:sp>
      <p:sp>
        <p:nvSpPr>
          <p:cNvPr id="6" name="Slide Number Placeholder 5">
            <a:extLst>
              <a:ext uri="{FF2B5EF4-FFF2-40B4-BE49-F238E27FC236}">
                <a16:creationId xmlns:a16="http://schemas.microsoft.com/office/drawing/2014/main" id="{6E703E14-E618-895D-95F2-E439921552DC}"/>
              </a:ext>
            </a:extLst>
          </p:cNvPr>
          <p:cNvSpPr>
            <a:spLocks noGrp="1"/>
          </p:cNvSpPr>
          <p:nvPr>
            <p:ph type="sldNum" sz="quarter" idx="12"/>
          </p:nvPr>
        </p:nvSpPr>
        <p:spPr/>
        <p:txBody>
          <a:bodyPr/>
          <a:lstStyle/>
          <a:p>
            <a:fld id="{65DCBD69-296B-4D7C-AF62-9B588FC78772}" type="slidenum">
              <a:rPr lang="en-IN" smtClean="0"/>
              <a:t>35</a:t>
            </a:fld>
            <a:endParaRPr lang="en-IN"/>
          </a:p>
        </p:txBody>
      </p:sp>
    </p:spTree>
    <p:extLst>
      <p:ext uri="{BB962C8B-B14F-4D97-AF65-F5344CB8AC3E}">
        <p14:creationId xmlns:p14="http://schemas.microsoft.com/office/powerpoint/2010/main" val="193559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23045" y="1390918"/>
            <a:ext cx="11229304" cy="4765183"/>
          </a:xfrm>
        </p:spPr>
        <p:txBody>
          <a:bodyPr>
            <a:normAutofit/>
          </a:bodyPr>
          <a:lstStyle/>
          <a:p>
            <a:pPr marL="0" indent="0">
              <a:buNone/>
            </a:pPr>
            <a:endParaRPr lang="en-US" sz="2400" dirty="0">
              <a:latin typeface="Times New Roman" pitchFamily="18" charset="0"/>
              <a:cs typeface="Times New Roman" pitchFamily="18" charset="0"/>
            </a:endParaRPr>
          </a:p>
          <a:p>
            <a:pPr marL="0" indent="0" algn="ctr">
              <a:buNone/>
            </a:pPr>
            <a:endParaRPr lang="en-US" sz="6000" b="1" dirty="0">
              <a:latin typeface="Times New Roman" panose="02020603050405020304" pitchFamily="18" charset="0"/>
              <a:cs typeface="Times New Roman" panose="02020603050405020304" pitchFamily="18" charset="0"/>
            </a:endParaRPr>
          </a:p>
          <a:p>
            <a:pPr marL="0" indent="0" algn="ctr">
              <a:buNone/>
            </a:pPr>
            <a:r>
              <a:rPr lang="en-US" sz="6000" b="1" dirty="0">
                <a:latin typeface="Times New Roman" panose="02020603050405020304" pitchFamily="18" charset="0"/>
                <a:cs typeface="Times New Roman" panose="02020603050405020304" pitchFamily="18" charset="0"/>
              </a:rPr>
              <a:t>Any Questions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No.02         Batch NoAG11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18-03-2025</a:t>
            </a:fld>
            <a:endParaRPr lang="en-IN"/>
          </a:p>
        </p:txBody>
      </p:sp>
      <p:sp>
        <p:nvSpPr>
          <p:cNvPr id="3" name="Footer Placeholder 2"/>
          <p:cNvSpPr>
            <a:spLocks noGrp="1"/>
          </p:cNvSpPr>
          <p:nvPr>
            <p:ph type="ftr" sz="quarter" idx="11"/>
          </p:nvPr>
        </p:nvSpPr>
        <p:spPr/>
        <p:txBody>
          <a:bodyPr/>
          <a:lstStyle/>
          <a:p>
            <a:r>
              <a:rPr lang="en-US" dirty="0"/>
              <a:t>Review No. 02        Batch No. AG11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37</a:t>
            </a:fld>
            <a:endParaRPr lang="en-IN"/>
          </a:p>
        </p:txBody>
      </p:sp>
      <p:pic>
        <p:nvPicPr>
          <p:cNvPr id="5" name="Picture 4"/>
          <p:cNvPicPr>
            <a:picLocks noChangeAspect="1"/>
          </p:cNvPicPr>
          <p:nvPr/>
        </p:nvPicPr>
        <p:blipFill>
          <a:blip r:embed="rId2"/>
          <a:stretch>
            <a:fillRect/>
          </a:stretch>
        </p:blipFill>
        <p:spPr>
          <a:xfrm>
            <a:off x="0" y="90674"/>
            <a:ext cx="3762900" cy="579027"/>
          </a:xfrm>
          <a:prstGeom prst="rect">
            <a:avLst/>
          </a:prstGeom>
        </p:spPr>
      </p:pic>
      <p:sp>
        <p:nvSpPr>
          <p:cNvPr id="6" name="Rectangle 5"/>
          <p:cNvSpPr/>
          <p:nvPr/>
        </p:nvSpPr>
        <p:spPr>
          <a:xfrm>
            <a:off x="412124" y="669701"/>
            <a:ext cx="10507668" cy="769441"/>
          </a:xfrm>
          <a:prstGeom prst="rect">
            <a:avLst/>
          </a:prstGeom>
        </p:spPr>
        <p:txBody>
          <a:bodyPr wrap="square">
            <a:spAutoFit/>
          </a:bodyPr>
          <a:lstStyle/>
          <a:p>
            <a:pPr algn="ctr"/>
            <a:r>
              <a:rPr lang="en-IN" sz="4400" b="1" dirty="0">
                <a:latin typeface="Times New Roman" panose="02020603050405020304" pitchFamily="18" charset="0"/>
                <a:cs typeface="Times New Roman" panose="02020603050405020304" pitchFamily="18" charset="0"/>
              </a:rPr>
              <a:t>ACKNOWLEGEMENTS</a:t>
            </a:r>
          </a:p>
        </p:txBody>
      </p:sp>
      <p:sp>
        <p:nvSpPr>
          <p:cNvPr id="10" name="TextBox 9">
            <a:extLst>
              <a:ext uri="{FF2B5EF4-FFF2-40B4-BE49-F238E27FC236}">
                <a16:creationId xmlns:a16="http://schemas.microsoft.com/office/drawing/2014/main" id="{4B8517B2-5E81-34EF-3381-D3FD44FCBEE6}"/>
              </a:ext>
            </a:extLst>
          </p:cNvPr>
          <p:cNvSpPr txBox="1"/>
          <p:nvPr/>
        </p:nvSpPr>
        <p:spPr>
          <a:xfrm>
            <a:off x="954155" y="3723861"/>
            <a:ext cx="8189845" cy="1938992"/>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Dasari Triveni</a:t>
            </a:r>
          </a:p>
          <a:p>
            <a:r>
              <a:rPr lang="en-IN" sz="2000" dirty="0"/>
              <a:t>dasaritriveni66@gmail.com </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Borugadda Supriya</a:t>
            </a:r>
          </a:p>
          <a:p>
            <a:r>
              <a:rPr lang="en-IN" sz="2000" dirty="0"/>
              <a:t>borugaddasupriya9@gmail.com</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Polimera Bhagya Lakshmi</a:t>
            </a:r>
          </a:p>
          <a:p>
            <a:r>
              <a:rPr lang="en-IN" sz="2000" dirty="0"/>
              <a:t>pbhagya2003@gmail.com</a:t>
            </a:r>
            <a:endParaRPr lang="en-US"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465C089-B55C-130B-C043-E442DCC463FD}"/>
              </a:ext>
            </a:extLst>
          </p:cNvPr>
          <p:cNvSpPr txBox="1"/>
          <p:nvPr/>
        </p:nvSpPr>
        <p:spPr>
          <a:xfrm>
            <a:off x="954156" y="1593190"/>
            <a:ext cx="10151166" cy="1015663"/>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Thankyou for the opportunity to present our research on the “Deep Learning Solutions for Soybean Leaf Infestation Detection :VGG19 Approach”. We appreciate your interest in our work and are eager to contribute to advancements in soybean leaf infestation detection</a:t>
            </a:r>
            <a:r>
              <a:rPr lang="en-US" sz="18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47382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364974" y="2849216"/>
            <a:ext cx="9988826" cy="834887"/>
          </a:xfrm>
        </p:spPr>
        <p:txBody>
          <a:bodyPr>
            <a:noAutofit/>
          </a:bodyPr>
          <a:lstStyle/>
          <a:p>
            <a:pPr algn="ctr"/>
            <a:r>
              <a:rPr lang="en-IN" sz="6000" b="1" dirty="0">
                <a:latin typeface="Times New Roman" panose="02020603050405020304" pitchFamily="18" charset="0"/>
                <a:cs typeface="Times New Roman" panose="02020603050405020304" pitchFamily="18" charset="0"/>
              </a:rPr>
              <a:t>Thank You</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No.02         Batch No. 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lnSpcReduction="10000"/>
          </a:bodyPr>
          <a:lstStyle/>
          <a:p>
            <a:pPr algn="just"/>
            <a:r>
              <a:rPr lang="en-US" sz="2400" dirty="0">
                <a:latin typeface="Times New Roman" pitchFamily="18" charset="0"/>
                <a:cs typeface="Times New Roman" pitchFamily="18" charset="0"/>
              </a:rPr>
              <a:t>Soybean crops are essential in global agriculture but are vulnerable to pests like Diabrotica Speciosa and caterpillars.</a:t>
            </a:r>
          </a:p>
          <a:p>
            <a:pPr algn="just"/>
            <a:r>
              <a:rPr lang="en-US" sz="2400" dirty="0">
                <a:latin typeface="Times New Roman" pitchFamily="18" charset="0"/>
                <a:cs typeface="Times New Roman" pitchFamily="18" charset="0"/>
              </a:rPr>
              <a:t> Early detection is crucial to reduce economic and ecological damage.This study proposes a deep learning-based solution using the VGG19 Convolutional Neural Network (CNN) for pest detection in soybean leaves.</a:t>
            </a:r>
          </a:p>
          <a:p>
            <a:pPr algn="just"/>
            <a:r>
              <a:rPr lang="en-US" sz="2400" dirty="0">
                <a:latin typeface="Times New Roman" pitchFamily="18" charset="0"/>
                <a:cs typeface="Times New Roman" pitchFamily="18" charset="0"/>
              </a:rPr>
              <a:t>The pre-trained VGG19 model is employed using transfer learning, fine-tuned for pest detection with a specialized dataset.The approach leverages deep features from large-scale datasets, reducing dependency on extensive training data.</a:t>
            </a:r>
          </a:p>
          <a:p>
            <a:pPr algn="just"/>
            <a:r>
              <a:rPr lang="en-US" sz="2400" dirty="0">
                <a:latin typeface="Times New Roman" pitchFamily="18" charset="0"/>
                <a:cs typeface="Times New Roman" pitchFamily="18" charset="0"/>
              </a:rPr>
              <a:t>The model achieved 99.5% balanced accuracy on unseen test data, demonstrating high efficacy in challenging datasets.</a:t>
            </a:r>
          </a:p>
          <a:p>
            <a:pPr algn="just"/>
            <a:r>
              <a:rPr lang="en-US" sz="2400" dirty="0">
                <a:latin typeface="Times New Roman" pitchFamily="18" charset="0"/>
                <a:cs typeface="Times New Roman" pitchFamily="18" charset="0"/>
              </a:rPr>
              <a:t>Contributions include advancing deep learning applications in plant pathology and providing a practical tool for early pest detection, enabling timely interventions to prevent significant economic and environmental losses.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No.01         Batch No. 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352282"/>
            <a:ext cx="10515600" cy="4824681"/>
          </a:xfrm>
        </p:spPr>
        <p:txBody>
          <a:bodyPr>
            <a:noAutofit/>
          </a:bodyPr>
          <a:lstStyle/>
          <a:p>
            <a:pPr algn="just"/>
            <a:r>
              <a:rPr lang="en-US" sz="2400" dirty="0">
                <a:latin typeface="Times New Roman" pitchFamily="18" charset="0"/>
                <a:cs typeface="Times New Roman" pitchFamily="18" charset="0"/>
              </a:rPr>
              <a:t>Agriculture is fundamental to food security and economic growth but is highly vulnerable to plant diseases and pest infestations.</a:t>
            </a:r>
          </a:p>
          <a:p>
            <a:pPr algn="just"/>
            <a:r>
              <a:rPr lang="en-US" sz="2400" dirty="0">
                <a:latin typeface="Times New Roman" pitchFamily="18" charset="0"/>
                <a:cs typeface="Times New Roman" pitchFamily="18" charset="0"/>
              </a:rPr>
              <a:t>Annually, pests and diseases cause a 14% global crop yield loss, resulting in significant economic setbacks and environmental impact.</a:t>
            </a:r>
          </a:p>
          <a:p>
            <a:pPr algn="just"/>
            <a:r>
              <a:rPr lang="en-US" sz="2400" dirty="0">
                <a:latin typeface="Times New Roman" pitchFamily="18" charset="0"/>
                <a:cs typeface="Times New Roman" pitchFamily="18" charset="0"/>
              </a:rPr>
              <a:t>Soybean, a critical crop for food, animal feed, and biofuel, faces severe threats from pests like DiabroticaSpeciosa and caterpillars.</a:t>
            </a:r>
          </a:p>
          <a:p>
            <a:pPr algn="just"/>
            <a:r>
              <a:rPr lang="en-US" sz="2400" dirty="0">
                <a:latin typeface="Times New Roman" pitchFamily="18" charset="0"/>
                <a:cs typeface="Times New Roman" pitchFamily="18" charset="0"/>
              </a:rPr>
              <a:t>Conventional pest management relies heavily on chemical pesticides, which are Expensive and harmful to the environment.</a:t>
            </a:r>
          </a:p>
          <a:p>
            <a:pPr algn="just"/>
            <a:r>
              <a:rPr lang="en-US" sz="2400" dirty="0">
                <a:latin typeface="Times New Roman" pitchFamily="18" charset="0"/>
                <a:cs typeface="Times New Roman" pitchFamily="18" charset="0"/>
              </a:rPr>
              <a:t>Hazardous to human health.</a:t>
            </a:r>
          </a:p>
          <a:p>
            <a:pPr algn="just"/>
            <a:r>
              <a:rPr lang="en-US" sz="2400" dirty="0">
                <a:latin typeface="Times New Roman" pitchFamily="18" charset="0"/>
                <a:cs typeface="Times New Roman" pitchFamily="18" charset="0"/>
              </a:rPr>
              <a:t>Visual inspection, the traditional method for pest detection, is Labor-intensive and time-consuming.</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01        Batch No. AG11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22F12-D4E5-22D0-2CF3-1C3A9D913458}"/>
              </a:ext>
            </a:extLst>
          </p:cNvPr>
          <p:cNvSpPr>
            <a:spLocks noGrp="1"/>
          </p:cNvSpPr>
          <p:nvPr>
            <p:ph idx="1"/>
          </p:nvPr>
        </p:nvSpPr>
        <p:spPr>
          <a:xfrm>
            <a:off x="618186" y="837128"/>
            <a:ext cx="10735614" cy="5339836"/>
          </a:xfrm>
        </p:spPr>
        <p:txBody>
          <a:bodyPr>
            <a:normAutofit/>
          </a:bodyPr>
          <a:lstStyle/>
          <a:p>
            <a:pPr lvl="1" algn="just"/>
            <a:r>
              <a:rPr lang="en-US" dirty="0">
                <a:latin typeface="Times New Roman" pitchFamily="18" charset="0"/>
                <a:cs typeface="Times New Roman" pitchFamily="18" charset="0"/>
              </a:rPr>
              <a:t>Inadequate for large-scale agricultural challenges.</a:t>
            </a:r>
          </a:p>
          <a:p>
            <a:pPr lvl="1" algn="just"/>
            <a:r>
              <a:rPr lang="en-US" dirty="0">
                <a:latin typeface="Times New Roman" pitchFamily="18" charset="0"/>
                <a:cs typeface="Times New Roman" pitchFamily="18" charset="0"/>
              </a:rPr>
              <a:t>The need for scalable, efficient, and environmentally friendly solutions is urgent.</a:t>
            </a:r>
          </a:p>
          <a:p>
            <a:pPr lvl="1" algn="just"/>
            <a:r>
              <a:rPr lang="en-US" dirty="0">
                <a:latin typeface="Times New Roman" pitchFamily="18" charset="0"/>
                <a:cs typeface="Times New Roman" pitchFamily="18" charset="0"/>
              </a:rPr>
              <a:t>Integrated Pest Management (IPM) promotes early detection and eco-friendly control measures, reducing pesticide use and ecological damage.</a:t>
            </a:r>
          </a:p>
          <a:p>
            <a:pPr lvl="1" algn="just"/>
            <a:r>
              <a:rPr lang="en-US" dirty="0">
                <a:latin typeface="Times New Roman" pitchFamily="18" charset="0"/>
                <a:cs typeface="Times New Roman" pitchFamily="18" charset="0"/>
              </a:rPr>
              <a:t>Recent advancements in deep learning, especially Convolutional Neural Networks (CNNs), offer promising solutions for pest and disease identification in crops.</a:t>
            </a:r>
          </a:p>
          <a:p>
            <a:pPr lvl="1" algn="just"/>
            <a:r>
              <a:rPr lang="en-US" dirty="0"/>
              <a:t>Advances in technology, particularly in deep learning and Convolutional Neural Networks (CNNs), have revolutionized pest detection by enabling Automated, accurate identification of crop diseases and pests.</a:t>
            </a:r>
          </a:p>
          <a:p>
            <a:pPr lvl="1" algn="just"/>
            <a:r>
              <a:rPr lang="en-US" dirty="0"/>
              <a:t>Scalable solutions that can be deployed across large agricultural fields.</a:t>
            </a:r>
          </a:p>
          <a:p>
            <a:pPr lvl="1" algn="just"/>
            <a:r>
              <a:rPr lang="en-US" dirty="0">
                <a:latin typeface="Times New Roman" pitchFamily="18" charset="0"/>
                <a:cs typeface="Times New Roman" pitchFamily="18" charset="0"/>
              </a:rPr>
              <a:t>This study proposes a deep learning model using the VGG19 architecture for accurate and efficient detection of soybean leaf infestations, addressing the limitations of traditional methods</a:t>
            </a:r>
            <a:r>
              <a:rPr lang="en-US" dirty="0"/>
              <a:t>.</a:t>
            </a:r>
          </a:p>
          <a:p>
            <a:pPr marL="0" indent="0" algn="just">
              <a:buNone/>
            </a:pPr>
            <a:endParaRPr lang="en-US" sz="2400" dirty="0"/>
          </a:p>
          <a:p>
            <a:pPr lvl="1"/>
            <a:endParaRPr lang="en-US" dirty="0">
              <a:latin typeface="Times New Roman" pitchFamily="18" charset="0"/>
              <a:cs typeface="Times New Roman"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5A9F8F4-0129-CA17-C9A6-07DC2BBE4DA1}"/>
              </a:ext>
            </a:extLst>
          </p:cNvPr>
          <p:cNvSpPr>
            <a:spLocks noGrp="1"/>
          </p:cNvSpPr>
          <p:nvPr>
            <p:ph type="dt" sz="half" idx="10"/>
          </p:nvPr>
        </p:nvSpPr>
        <p:spPr/>
        <p:txBody>
          <a:bodyPr/>
          <a:lstStyle/>
          <a:p>
            <a:fld id="{624C803B-62AD-4010-AEFB-D9AF802A6496}" type="datetime1">
              <a:rPr lang="en-IN" smtClean="0"/>
              <a:t>18-03-2025</a:t>
            </a:fld>
            <a:endParaRPr lang="en-IN"/>
          </a:p>
        </p:txBody>
      </p:sp>
      <p:sp>
        <p:nvSpPr>
          <p:cNvPr id="5" name="Footer Placeholder 4">
            <a:extLst>
              <a:ext uri="{FF2B5EF4-FFF2-40B4-BE49-F238E27FC236}">
                <a16:creationId xmlns:a16="http://schemas.microsoft.com/office/drawing/2014/main" id="{31C61F83-68BC-A7C9-1276-DAF3DFBBC6BC}"/>
              </a:ext>
            </a:extLst>
          </p:cNvPr>
          <p:cNvSpPr>
            <a:spLocks noGrp="1"/>
          </p:cNvSpPr>
          <p:nvPr>
            <p:ph type="ftr" sz="quarter" idx="11"/>
          </p:nvPr>
        </p:nvSpPr>
        <p:spPr/>
        <p:txBody>
          <a:bodyPr/>
          <a:lstStyle/>
          <a:p>
            <a:r>
              <a:rPr lang="en-US" dirty="0"/>
              <a:t>Review No.01         Batch No.AG11           Department of CSE</a:t>
            </a:r>
            <a:endParaRPr lang="en-IN" dirty="0"/>
          </a:p>
        </p:txBody>
      </p:sp>
      <p:sp>
        <p:nvSpPr>
          <p:cNvPr id="6" name="Slide Number Placeholder 5">
            <a:extLst>
              <a:ext uri="{FF2B5EF4-FFF2-40B4-BE49-F238E27FC236}">
                <a16:creationId xmlns:a16="http://schemas.microsoft.com/office/drawing/2014/main" id="{8345C81C-E158-E25E-7722-6DEA1471E30D}"/>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256796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3509682" y="365125"/>
            <a:ext cx="7844118" cy="6165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18-03-2025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83889229"/>
              </p:ext>
            </p:extLst>
          </p:nvPr>
        </p:nvGraphicFramePr>
        <p:xfrm>
          <a:off x="4172756" y="44644236"/>
          <a:ext cx="9992933" cy="13957214"/>
        </p:xfrm>
        <a:graphic>
          <a:graphicData uri="http://schemas.openxmlformats.org/drawingml/2006/table">
            <a:tbl>
              <a:tblPr firstRow="1" bandRow="1">
                <a:tableStyleId>{17292A2E-F333-43FB-9621-5CBBE7FDCDCB}</a:tableStyleId>
              </a:tblPr>
              <a:tblGrid>
                <a:gridCol w="565296">
                  <a:extLst>
                    <a:ext uri="{9D8B030D-6E8A-4147-A177-3AD203B41FA5}">
                      <a16:colId xmlns:a16="http://schemas.microsoft.com/office/drawing/2014/main" val="166576671"/>
                    </a:ext>
                  </a:extLst>
                </a:gridCol>
                <a:gridCol w="1830872">
                  <a:extLst>
                    <a:ext uri="{9D8B030D-6E8A-4147-A177-3AD203B41FA5}">
                      <a16:colId xmlns:a16="http://schemas.microsoft.com/office/drawing/2014/main" val="946789180"/>
                    </a:ext>
                  </a:extLst>
                </a:gridCol>
                <a:gridCol w="1628396">
                  <a:extLst>
                    <a:ext uri="{9D8B030D-6E8A-4147-A177-3AD203B41FA5}">
                      <a16:colId xmlns:a16="http://schemas.microsoft.com/office/drawing/2014/main" val="3483638722"/>
                    </a:ext>
                  </a:extLst>
                </a:gridCol>
                <a:gridCol w="1457668">
                  <a:extLst>
                    <a:ext uri="{9D8B030D-6E8A-4147-A177-3AD203B41FA5}">
                      <a16:colId xmlns:a16="http://schemas.microsoft.com/office/drawing/2014/main" val="1190061112"/>
                    </a:ext>
                  </a:extLst>
                </a:gridCol>
                <a:gridCol w="1987694">
                  <a:extLst>
                    <a:ext uri="{9D8B030D-6E8A-4147-A177-3AD203B41FA5}">
                      <a16:colId xmlns:a16="http://schemas.microsoft.com/office/drawing/2014/main" val="3469305604"/>
                    </a:ext>
                  </a:extLst>
                </a:gridCol>
                <a:gridCol w="1480771">
                  <a:extLst>
                    <a:ext uri="{9D8B030D-6E8A-4147-A177-3AD203B41FA5}">
                      <a16:colId xmlns:a16="http://schemas.microsoft.com/office/drawing/2014/main" val="3853106642"/>
                    </a:ext>
                  </a:extLst>
                </a:gridCol>
                <a:gridCol w="1042236">
                  <a:extLst>
                    <a:ext uri="{9D8B030D-6E8A-4147-A177-3AD203B41FA5}">
                      <a16:colId xmlns:a16="http://schemas.microsoft.com/office/drawing/2014/main" val="1601472594"/>
                    </a:ext>
                  </a:extLst>
                </a:gridCol>
              </a:tblGrid>
              <a:tr h="1551854">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367613">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a:t>
                      </a:r>
                      <a:r>
                        <a:rPr lang="en-US" sz="1400" baseline="0" dirty="0"/>
                        <a:t> Learning architecture for soybean leaf disease detection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err="1"/>
                        <a:t>V.Bhatia</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Crop</a:t>
                      </a:r>
                      <a:r>
                        <a:rPr lang="en-US" sz="1400" baseline="0" dirty="0"/>
                        <a:t> Science Research,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Various Deep Learning </a:t>
                      </a:r>
                    </a:p>
                    <a:p>
                      <a:r>
                        <a:rPr lang="en-US" sz="1400" dirty="0"/>
                        <a:t>Architectures  like CNN,</a:t>
                      </a:r>
                    </a:p>
                    <a:p>
                      <a:r>
                        <a:rPr lang="en-US" sz="1400" dirty="0"/>
                        <a:t>RNN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Effective</a:t>
                      </a:r>
                      <a:r>
                        <a:rPr lang="en-US" sz="1400" baseline="0" dirty="0"/>
                        <a:t> disease detection in soybean leaves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a:t>
                      </a:r>
                      <a:r>
                        <a:rPr lang="en-US" sz="1400" baseline="0" dirty="0"/>
                        <a:t> evaluation </a:t>
                      </a:r>
                    </a:p>
                    <a:p>
                      <a:r>
                        <a:rPr lang="en-US" sz="1400" baseline="0" dirty="0"/>
                        <a:t>datasets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529743">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HDLNET:A</a:t>
                      </a:r>
                      <a:r>
                        <a:rPr lang="en-US" sz="1400" baseline="0" dirty="0"/>
                        <a:t> Hybrid  Deep Learning Network  Model With Intelligent IOT  for Detection  and  Classification  of CKD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Kommuri</a:t>
                      </a:r>
                      <a:r>
                        <a:rPr lang="en-US" sz="1400" dirty="0"/>
                        <a:t> </a:t>
                      </a:r>
                      <a:r>
                        <a:rPr lang="en-US" sz="1400" dirty="0" err="1"/>
                        <a:t>Venkatrao</a:t>
                      </a:r>
                      <a:r>
                        <a:rPr lang="en-US" sz="1400" dirty="0"/>
                        <a:t>,</a:t>
                      </a:r>
                    </a:p>
                    <a:p>
                      <a:r>
                        <a:rPr lang="en-US" sz="1400" dirty="0" err="1"/>
                        <a:t>Shaik</a:t>
                      </a:r>
                      <a:r>
                        <a:rPr lang="en-US" sz="1400" baseline="0" dirty="0"/>
                        <a:t> </a:t>
                      </a:r>
                      <a:r>
                        <a:rPr lang="en-US" sz="1400" baseline="0" dirty="0" err="1"/>
                        <a:t>Kareemulla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Ieee</a:t>
                      </a:r>
                      <a:r>
                        <a:rPr lang="en-US" sz="1400" dirty="0"/>
                        <a:t> &amp; 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DSCNN,CapsNet,RF,SVM,KNN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HDLNET</a:t>
                      </a:r>
                      <a:r>
                        <a:rPr lang="en-US" sz="1400" baseline="0" dirty="0"/>
                        <a:t> model with accuracy of 99.18%</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Future research could explore additional optimization techniques and the integration of more diverse datasets to enhance the robustness of the 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1197706">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Early Prediction of Chronic Kidney Disease</a:t>
                      </a:r>
                    </a:p>
                    <a:p>
                      <a:r>
                        <a:rPr lang="en-US" sz="1400" dirty="0"/>
                        <a:t>Using Deep Belief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S.M.M.Elkholy</a:t>
                      </a:r>
                      <a:r>
                        <a:rPr lang="en-US" sz="1400" dirty="0"/>
                        <a:t>,</a:t>
                      </a:r>
                    </a:p>
                    <a:p>
                      <a:r>
                        <a:rPr lang="en-US" sz="1400" dirty="0"/>
                        <a:t>Amira </a:t>
                      </a:r>
                      <a:r>
                        <a:rPr lang="en-US" sz="1400" dirty="0" err="1"/>
                        <a:t>Rezk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Ieee</a:t>
                      </a:r>
                      <a:r>
                        <a:rPr lang="en-US" sz="1400" dirty="0"/>
                        <a:t> &amp;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belief network(DBN)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DBN model with an accuracy of 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Future work could explore the application of the model in real-time clinical settings and extend the approach to other related diseases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529743">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Prediction</a:t>
                      </a:r>
                      <a:r>
                        <a:rPr lang="en-US" sz="1400" baseline="0" dirty="0"/>
                        <a:t> of Chronic Kidney Disease-A Machine Learning Perspective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P.Chittora,Zbigniew</a:t>
                      </a:r>
                      <a:endParaRPr lang="en-US" sz="1400" dirty="0"/>
                    </a:p>
                    <a:p>
                      <a:r>
                        <a:rPr lang="en-US" sz="1400" dirty="0" err="1"/>
                        <a:t>Leonowicz,Michal</a:t>
                      </a:r>
                      <a:endParaRPr lang="en-US" sz="1400" dirty="0"/>
                    </a:p>
                    <a:p>
                      <a:r>
                        <a:rPr lang="en-US" sz="1400" dirty="0" err="1"/>
                        <a:t>Jasinski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Ieee</a:t>
                      </a:r>
                      <a:r>
                        <a:rPr lang="en-US" sz="1400" dirty="0"/>
                        <a:t> &amp;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Ml</a:t>
                      </a:r>
                      <a:r>
                        <a:rPr lang="en-US" sz="1400" dirty="0"/>
                        <a:t> </a:t>
                      </a:r>
                      <a:r>
                        <a:rPr lang="en-US" sz="1400" dirty="0" err="1"/>
                        <a:t>Classisiers</a:t>
                      </a:r>
                      <a:r>
                        <a:rPr lang="en-US" sz="1400" dirty="0"/>
                        <a:t> like</a:t>
                      </a:r>
                    </a:p>
                    <a:p>
                      <a:r>
                        <a:rPr lang="en-US" sz="1400" dirty="0"/>
                        <a:t>ANN,SVM,LR,RT,DNN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DNN model with accuracy of 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Further research could focus on improving model accuracy and exploring more advanced feature selection methods and other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118585">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653580736"/>
              </p:ext>
            </p:extLst>
          </p:nvPr>
        </p:nvGraphicFramePr>
        <p:xfrm>
          <a:off x="1385048" y="19188952"/>
          <a:ext cx="10641103" cy="32255013"/>
        </p:xfrm>
        <a:graphic>
          <a:graphicData uri="http://schemas.openxmlformats.org/drawingml/2006/table">
            <a:tbl>
              <a:tblPr firstRow="1" bandRow="1">
                <a:tableStyleId>{17292A2E-F333-43FB-9621-5CBBE7FDCDCB}</a:tableStyleId>
              </a:tblPr>
              <a:tblGrid>
                <a:gridCol w="733463">
                  <a:extLst>
                    <a:ext uri="{9D8B030D-6E8A-4147-A177-3AD203B41FA5}">
                      <a16:colId xmlns:a16="http://schemas.microsoft.com/office/drawing/2014/main" val="20000"/>
                    </a:ext>
                  </a:extLst>
                </a:gridCol>
                <a:gridCol w="1924090">
                  <a:extLst>
                    <a:ext uri="{9D8B030D-6E8A-4147-A177-3AD203B41FA5}">
                      <a16:colId xmlns:a16="http://schemas.microsoft.com/office/drawing/2014/main" val="20001"/>
                    </a:ext>
                  </a:extLst>
                </a:gridCol>
                <a:gridCol w="1698962">
                  <a:extLst>
                    <a:ext uri="{9D8B030D-6E8A-4147-A177-3AD203B41FA5}">
                      <a16:colId xmlns:a16="http://schemas.microsoft.com/office/drawing/2014/main" val="20002"/>
                    </a:ext>
                  </a:extLst>
                </a:gridCol>
                <a:gridCol w="1712839">
                  <a:extLst>
                    <a:ext uri="{9D8B030D-6E8A-4147-A177-3AD203B41FA5}">
                      <a16:colId xmlns:a16="http://schemas.microsoft.com/office/drawing/2014/main" val="20003"/>
                    </a:ext>
                  </a:extLst>
                </a:gridCol>
                <a:gridCol w="1920286">
                  <a:extLst>
                    <a:ext uri="{9D8B030D-6E8A-4147-A177-3AD203B41FA5}">
                      <a16:colId xmlns:a16="http://schemas.microsoft.com/office/drawing/2014/main" val="20004"/>
                    </a:ext>
                  </a:extLst>
                </a:gridCol>
                <a:gridCol w="1556162">
                  <a:extLst>
                    <a:ext uri="{9D8B030D-6E8A-4147-A177-3AD203B41FA5}">
                      <a16:colId xmlns:a16="http://schemas.microsoft.com/office/drawing/2014/main" val="20005"/>
                    </a:ext>
                  </a:extLst>
                </a:gridCol>
                <a:gridCol w="1095301">
                  <a:extLst>
                    <a:ext uri="{9D8B030D-6E8A-4147-A177-3AD203B41FA5}">
                      <a16:colId xmlns:a16="http://schemas.microsoft.com/office/drawing/2014/main" val="20006"/>
                    </a:ext>
                  </a:extLst>
                </a:gridCol>
              </a:tblGrid>
              <a:tr h="2113259">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447950">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a:t>
                      </a:r>
                      <a:r>
                        <a:rPr lang="en-US" sz="1400" baseline="0" dirty="0"/>
                        <a:t> Learning architecture for soybean leaf disease detection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err="1"/>
                        <a:t>V.Bhatia</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Crop</a:t>
                      </a:r>
                      <a:r>
                        <a:rPr lang="en-US" sz="1400" baseline="0" dirty="0"/>
                        <a:t> Science Research,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Various Deep Learning </a:t>
                      </a:r>
                    </a:p>
                    <a:p>
                      <a:r>
                        <a:rPr lang="en-US" sz="1400" dirty="0"/>
                        <a:t>Architectures  like CNN,</a:t>
                      </a:r>
                    </a:p>
                    <a:p>
                      <a:r>
                        <a:rPr lang="en-US" sz="1400" dirty="0"/>
                        <a:t>RNN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Effective</a:t>
                      </a:r>
                      <a:r>
                        <a:rPr lang="en-US" sz="1400" baseline="0" dirty="0"/>
                        <a:t> disease detection in soybean leaves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Limited</a:t>
                      </a:r>
                      <a:r>
                        <a:rPr lang="en-US" sz="1400" baseline="0" dirty="0"/>
                        <a:t> evaluation </a:t>
                      </a:r>
                    </a:p>
                    <a:p>
                      <a:r>
                        <a:rPr lang="en-US" sz="1400" baseline="0" dirty="0"/>
                        <a:t>datasets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233643">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Early Prediction of Chronic Kidney Disease</a:t>
                      </a:r>
                    </a:p>
                    <a:p>
                      <a:r>
                        <a:rPr lang="en-US" sz="1400" dirty="0"/>
                        <a:t>Using Deep Belief Network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S.M.M.Elkholy</a:t>
                      </a:r>
                      <a:r>
                        <a:rPr lang="en-US" sz="1400" dirty="0"/>
                        <a:t>,</a:t>
                      </a:r>
                    </a:p>
                    <a:p>
                      <a:r>
                        <a:rPr lang="en-US" sz="1400" dirty="0"/>
                        <a:t>Amira </a:t>
                      </a:r>
                      <a:r>
                        <a:rPr lang="en-US" sz="1400" dirty="0" err="1"/>
                        <a:t>Rezk</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Ieee</a:t>
                      </a:r>
                      <a:r>
                        <a:rPr lang="en-US" sz="1400" dirty="0"/>
                        <a:t> &amp;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Deep belief network(DBN)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DBN model with an accuracy of 98.5%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Future work could explore the application of the model in real-time clinical settings and extend the approach to other related diseases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4347918">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Prediction</a:t>
                      </a:r>
                      <a:r>
                        <a:rPr lang="en-US" sz="1400" baseline="0" dirty="0"/>
                        <a:t> of Chronic Kidney Disease-A Machine Learning Perspective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P.Chittora,Zbigniew</a:t>
                      </a:r>
                      <a:endParaRPr lang="en-US" sz="1400" dirty="0"/>
                    </a:p>
                    <a:p>
                      <a:r>
                        <a:rPr lang="en-US" sz="1400" dirty="0" err="1"/>
                        <a:t>Leonowicz,Michal</a:t>
                      </a:r>
                      <a:endParaRPr lang="en-US" sz="1400" dirty="0"/>
                    </a:p>
                    <a:p>
                      <a:r>
                        <a:rPr lang="en-US" sz="1400" dirty="0" err="1"/>
                        <a:t>Jasinski</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Ieee</a:t>
                      </a:r>
                      <a:r>
                        <a:rPr lang="en-US" sz="1400" dirty="0"/>
                        <a:t> &amp;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Ml</a:t>
                      </a:r>
                      <a:r>
                        <a:rPr lang="en-US" sz="1400" dirty="0"/>
                        <a:t> </a:t>
                      </a:r>
                      <a:r>
                        <a:rPr lang="en-US" sz="1400" dirty="0" err="1"/>
                        <a:t>Classisiers</a:t>
                      </a:r>
                      <a:r>
                        <a:rPr lang="en-US" sz="1400" dirty="0"/>
                        <a:t> like</a:t>
                      </a:r>
                    </a:p>
                    <a:p>
                      <a:r>
                        <a:rPr lang="en-US" sz="1400" dirty="0"/>
                        <a:t>ANN,SVM,LR,RT,DNN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DNN model with accuracy of 99.6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Further research could focus on improving model accuracy and exploring more advanced feature selection methods and other deep learning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12243">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678129606"/>
              </p:ext>
            </p:extLst>
          </p:nvPr>
        </p:nvGraphicFramePr>
        <p:xfrm>
          <a:off x="242047" y="1035426"/>
          <a:ext cx="11752728" cy="5356702"/>
        </p:xfrm>
        <a:graphic>
          <a:graphicData uri="http://schemas.openxmlformats.org/drawingml/2006/table">
            <a:tbl>
              <a:tblPr firstRow="1" bandRow="1">
                <a:tableStyleId>{17292A2E-F333-43FB-9621-5CBBE7FDCDCB}</a:tableStyleId>
              </a:tblPr>
              <a:tblGrid>
                <a:gridCol w="618787">
                  <a:extLst>
                    <a:ext uri="{9D8B030D-6E8A-4147-A177-3AD203B41FA5}">
                      <a16:colId xmlns:a16="http://schemas.microsoft.com/office/drawing/2014/main" val="20000"/>
                    </a:ext>
                  </a:extLst>
                </a:gridCol>
                <a:gridCol w="2030217">
                  <a:extLst>
                    <a:ext uri="{9D8B030D-6E8A-4147-A177-3AD203B41FA5}">
                      <a16:colId xmlns:a16="http://schemas.microsoft.com/office/drawing/2014/main" val="20001"/>
                    </a:ext>
                  </a:extLst>
                </a:gridCol>
                <a:gridCol w="1691847">
                  <a:extLst>
                    <a:ext uri="{9D8B030D-6E8A-4147-A177-3AD203B41FA5}">
                      <a16:colId xmlns:a16="http://schemas.microsoft.com/office/drawing/2014/main" val="20002"/>
                    </a:ext>
                  </a:extLst>
                </a:gridCol>
                <a:gridCol w="1745276">
                  <a:extLst>
                    <a:ext uri="{9D8B030D-6E8A-4147-A177-3AD203B41FA5}">
                      <a16:colId xmlns:a16="http://schemas.microsoft.com/office/drawing/2014/main" val="20003"/>
                    </a:ext>
                  </a:extLst>
                </a:gridCol>
                <a:gridCol w="1970855">
                  <a:extLst>
                    <a:ext uri="{9D8B030D-6E8A-4147-A177-3AD203B41FA5}">
                      <a16:colId xmlns:a16="http://schemas.microsoft.com/office/drawing/2014/main" val="20004"/>
                    </a:ext>
                  </a:extLst>
                </a:gridCol>
                <a:gridCol w="1614675">
                  <a:extLst>
                    <a:ext uri="{9D8B030D-6E8A-4147-A177-3AD203B41FA5}">
                      <a16:colId xmlns:a16="http://schemas.microsoft.com/office/drawing/2014/main" val="20005"/>
                    </a:ext>
                  </a:extLst>
                </a:gridCol>
                <a:gridCol w="2081071">
                  <a:extLst>
                    <a:ext uri="{9D8B030D-6E8A-4147-A177-3AD203B41FA5}">
                      <a16:colId xmlns:a16="http://schemas.microsoft.com/office/drawing/2014/main" val="20006"/>
                    </a:ext>
                  </a:extLst>
                </a:gridCol>
              </a:tblGrid>
              <a:tr h="546205">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41750">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Deep</a:t>
                      </a:r>
                      <a:r>
                        <a:rPr lang="en-US" sz="1400" baseline="0" dirty="0">
                          <a:latin typeface="Times New Roman" pitchFamily="18" charset="0"/>
                          <a:cs typeface="Times New Roman" pitchFamily="18" charset="0"/>
                        </a:rPr>
                        <a:t> Learning architectures for soyben </a:t>
                      </a:r>
                    </a:p>
                    <a:p>
                      <a:r>
                        <a:rPr lang="en-US" sz="1400" baseline="0" dirty="0">
                          <a:latin typeface="Times New Roman" pitchFamily="18" charset="0"/>
                          <a:cs typeface="Times New Roman" pitchFamily="18" charset="0"/>
                        </a:rPr>
                        <a:t>Leaf disease  detection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V.Bhatia</a:t>
                      </a:r>
                      <a:endParaRPr lang="en-US" sz="1400" baseline="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Crop</a:t>
                      </a:r>
                      <a:r>
                        <a:rPr lang="en-US" sz="1400" baseline="0" dirty="0">
                          <a:latin typeface="Times New Roman" pitchFamily="18" charset="0"/>
                          <a:cs typeface="Times New Roman" pitchFamily="18" charset="0"/>
                        </a:rPr>
                        <a:t> Science Research, 2023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Various</a:t>
                      </a:r>
                      <a:r>
                        <a:rPr lang="en-US" sz="1400" baseline="0" dirty="0">
                          <a:latin typeface="Times New Roman" pitchFamily="18" charset="0"/>
                          <a:cs typeface="Times New Roman" pitchFamily="18" charset="0"/>
                        </a:rPr>
                        <a:t> Deep Learning Architectures  [CNN,RNN]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 Effective</a:t>
                      </a:r>
                      <a:r>
                        <a:rPr lang="en-US" sz="1400" baseline="0" dirty="0">
                          <a:latin typeface="Times New Roman" pitchFamily="18" charset="0"/>
                          <a:cs typeface="Times New Roman" pitchFamily="18" charset="0"/>
                        </a:rPr>
                        <a:t> disease detection in soybean leaves with accuracy of  97.6%</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Times New Roman" pitchFamily="18" charset="0"/>
                          <a:ea typeface="+mn-ea"/>
                          <a:cs typeface="Times New Roman" pitchFamily="18" charset="0"/>
                        </a:rPr>
                        <a:t>Evaluation of deep learning models in real-world scenarios,</a:t>
                      </a:r>
                    </a:p>
                    <a:p>
                      <a:r>
                        <a:rPr lang="en-IN" sz="1400" kern="1200" dirty="0">
                          <a:solidFill>
                            <a:schemeClr val="tx1"/>
                          </a:solidFill>
                          <a:effectLst/>
                          <a:latin typeface="Times New Roman" pitchFamily="18" charset="0"/>
                          <a:ea typeface="+mn-ea"/>
                          <a:cs typeface="Times New Roman" pitchFamily="18" charset="0"/>
                        </a:rPr>
                        <a:t>Development of large-scale datasets</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83611">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Performance</a:t>
                      </a:r>
                      <a:r>
                        <a:rPr lang="en-US" sz="1400" baseline="0" dirty="0">
                          <a:latin typeface="Times New Roman" pitchFamily="18" charset="0"/>
                          <a:cs typeface="Times New Roman" pitchFamily="18" charset="0"/>
                        </a:rPr>
                        <a:t> of deep learning models in classifying soybean pest images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T. Tetila</a:t>
                      </a:r>
                      <a:r>
                        <a:rPr lang="en-US" sz="1400" baseline="0" dirty="0">
                          <a:latin typeface="Times New Roman" pitchFamily="18" charset="0"/>
                          <a:cs typeface="Times New Roman" pitchFamily="18" charset="0"/>
                        </a:rPr>
                        <a:t> et al</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Journal</a:t>
                      </a:r>
                      <a:r>
                        <a:rPr lang="en-US" sz="1400" baseline="0" dirty="0">
                          <a:latin typeface="Times New Roman" pitchFamily="18" charset="0"/>
                          <a:cs typeface="Times New Roman" pitchFamily="18" charset="0"/>
                        </a:rPr>
                        <a:t> of Computational Agriculture 2024</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Performance </a:t>
                      </a:r>
                      <a:r>
                        <a:rPr lang="en-US" sz="1400" baseline="0" dirty="0">
                          <a:latin typeface="Times New Roman" pitchFamily="18" charset="0"/>
                          <a:cs typeface="Times New Roman" pitchFamily="18" charset="0"/>
                        </a:rPr>
                        <a:t> evaluation of multiple models like VGG16,CNN</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High performance</a:t>
                      </a:r>
                      <a:r>
                        <a:rPr lang="en-US" sz="1400" baseline="0" dirty="0">
                          <a:latin typeface="Times New Roman" pitchFamily="18" charset="0"/>
                          <a:cs typeface="Times New Roman" pitchFamily="18" charset="0"/>
                        </a:rPr>
                        <a:t> in pest classification with accuracy of  95%</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 </a:t>
                      </a:r>
                      <a:r>
                        <a:rPr lang="en-IN" sz="1400" kern="1200" dirty="0">
                          <a:solidFill>
                            <a:schemeClr val="tx1"/>
                          </a:solidFill>
                          <a:effectLst/>
                          <a:latin typeface="Times New Roman" pitchFamily="18" charset="0"/>
                          <a:ea typeface="+mn-ea"/>
                          <a:cs typeface="Times New Roman" pitchFamily="18" charset="0"/>
                        </a:rPr>
                        <a:t>Investigation of new deep learning architectures</a:t>
                      </a:r>
                      <a:r>
                        <a:rPr lang="en-US" sz="1400" dirty="0">
                          <a:latin typeface="Times New Roman" pitchFamily="18" charset="0"/>
                          <a:cs typeface="Times New Roman" pitchFamily="18" charset="0"/>
                        </a:rPr>
                        <a:t> ,</a:t>
                      </a:r>
                    </a:p>
                    <a:p>
                      <a:r>
                        <a:rPr lang="en-US" sz="1400" dirty="0">
                          <a:latin typeface="Times New Roman" pitchFamily="18" charset="0"/>
                          <a:cs typeface="Times New Roman" pitchFamily="18" charset="0"/>
                        </a:rPr>
                        <a:t>Lack</a:t>
                      </a:r>
                      <a:r>
                        <a:rPr lang="en-US" sz="1400" baseline="0" dirty="0">
                          <a:latin typeface="Times New Roman" pitchFamily="18" charset="0"/>
                          <a:cs typeface="Times New Roman" pitchFamily="18" charset="0"/>
                        </a:rPr>
                        <a:t> of real world deployment scenarios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22371">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Economic</a:t>
                      </a:r>
                      <a:r>
                        <a:rPr lang="en-US" sz="1400" baseline="0" dirty="0">
                          <a:latin typeface="Times New Roman" pitchFamily="18" charset="0"/>
                          <a:cs typeface="Times New Roman" pitchFamily="18" charset="0"/>
                        </a:rPr>
                        <a:t> impact of pest infestations on soybean crops in South America</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R.L.C</a:t>
                      </a:r>
                      <a:r>
                        <a:rPr lang="en-US" sz="1400" baseline="0" dirty="0">
                          <a:latin typeface="Times New Roman" pitchFamily="18" charset="0"/>
                          <a:cs typeface="Times New Roman" pitchFamily="18" charset="0"/>
                        </a:rPr>
                        <a:t>  Santos and A.R Silva</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Journal</a:t>
                      </a:r>
                      <a:r>
                        <a:rPr lang="en-US" sz="1400" baseline="0" dirty="0">
                          <a:latin typeface="Times New Roman" pitchFamily="18" charset="0"/>
                          <a:cs typeface="Times New Roman" pitchFamily="18" charset="0"/>
                        </a:rPr>
                        <a:t> of Agriculture </a:t>
                      </a:r>
                    </a:p>
                    <a:p>
                      <a:r>
                        <a:rPr lang="en-US" sz="1400" baseline="0" dirty="0">
                          <a:latin typeface="Times New Roman" pitchFamily="18" charset="0"/>
                          <a:cs typeface="Times New Roman" pitchFamily="18" charset="0"/>
                        </a:rPr>
                        <a:t>Economics, 2022</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Economic</a:t>
                      </a:r>
                      <a:r>
                        <a:rPr lang="en-US" sz="1400" baseline="0" dirty="0">
                          <a:latin typeface="Times New Roman" pitchFamily="18" charset="0"/>
                          <a:cs typeface="Times New Roman" pitchFamily="18" charset="0"/>
                        </a:rPr>
                        <a:t> Analysis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Quantified</a:t>
                      </a:r>
                      <a:r>
                        <a:rPr lang="en-US" sz="1400" baseline="0" dirty="0">
                          <a:latin typeface="Times New Roman" pitchFamily="18" charset="0"/>
                          <a:cs typeface="Times New Roman" pitchFamily="18" charset="0"/>
                        </a:rPr>
                        <a:t> the financial losses caused by pest infestations in soybean crops with accuracy of  96.2%</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Times New Roman" pitchFamily="18" charset="0"/>
                          <a:ea typeface="+mn-ea"/>
                          <a:cs typeface="Times New Roman" pitchFamily="18" charset="0"/>
                        </a:rPr>
                        <a:t>Quantification of economic losses,</a:t>
                      </a:r>
                    </a:p>
                    <a:p>
                      <a:r>
                        <a:rPr lang="en-IN" sz="1400" kern="1200" dirty="0">
                          <a:solidFill>
                            <a:schemeClr val="tx1"/>
                          </a:solidFill>
                          <a:effectLst/>
                          <a:latin typeface="Times New Roman" pitchFamily="18" charset="0"/>
                          <a:ea typeface="+mn-ea"/>
                          <a:cs typeface="Times New Roman" pitchFamily="18" charset="0"/>
                        </a:rPr>
                        <a:t>Development of effective pest management strategies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39704618"/>
              </p:ext>
            </p:extLst>
          </p:nvPr>
        </p:nvGraphicFramePr>
        <p:xfrm>
          <a:off x="323045" y="927279"/>
          <a:ext cx="11589913" cy="4391696"/>
        </p:xfrm>
        <a:graphic>
          <a:graphicData uri="http://schemas.openxmlformats.org/drawingml/2006/table">
            <a:tbl>
              <a:tblPr firstRow="1" bandRow="1">
                <a:tableStyleId>{17292A2E-F333-43FB-9621-5CBBE7FDCDCB}</a:tableStyleId>
              </a:tblPr>
              <a:tblGrid>
                <a:gridCol w="610214">
                  <a:extLst>
                    <a:ext uri="{9D8B030D-6E8A-4147-A177-3AD203B41FA5}">
                      <a16:colId xmlns:a16="http://schemas.microsoft.com/office/drawing/2014/main" val="20000"/>
                    </a:ext>
                  </a:extLst>
                </a:gridCol>
                <a:gridCol w="2002091">
                  <a:extLst>
                    <a:ext uri="{9D8B030D-6E8A-4147-A177-3AD203B41FA5}">
                      <a16:colId xmlns:a16="http://schemas.microsoft.com/office/drawing/2014/main" val="20001"/>
                    </a:ext>
                  </a:extLst>
                </a:gridCol>
                <a:gridCol w="1668409">
                  <a:extLst>
                    <a:ext uri="{9D8B030D-6E8A-4147-A177-3AD203B41FA5}">
                      <a16:colId xmlns:a16="http://schemas.microsoft.com/office/drawing/2014/main" val="20002"/>
                    </a:ext>
                  </a:extLst>
                </a:gridCol>
                <a:gridCol w="1721099">
                  <a:extLst>
                    <a:ext uri="{9D8B030D-6E8A-4147-A177-3AD203B41FA5}">
                      <a16:colId xmlns:a16="http://schemas.microsoft.com/office/drawing/2014/main" val="20003"/>
                    </a:ext>
                  </a:extLst>
                </a:gridCol>
                <a:gridCol w="1943553">
                  <a:extLst>
                    <a:ext uri="{9D8B030D-6E8A-4147-A177-3AD203B41FA5}">
                      <a16:colId xmlns:a16="http://schemas.microsoft.com/office/drawing/2014/main" val="20004"/>
                    </a:ext>
                  </a:extLst>
                </a:gridCol>
                <a:gridCol w="1592306">
                  <a:extLst>
                    <a:ext uri="{9D8B030D-6E8A-4147-A177-3AD203B41FA5}">
                      <a16:colId xmlns:a16="http://schemas.microsoft.com/office/drawing/2014/main" val="20005"/>
                    </a:ext>
                  </a:extLst>
                </a:gridCol>
                <a:gridCol w="2052241">
                  <a:extLst>
                    <a:ext uri="{9D8B030D-6E8A-4147-A177-3AD203B41FA5}">
                      <a16:colId xmlns:a16="http://schemas.microsoft.com/office/drawing/2014/main" val="20006"/>
                    </a:ext>
                  </a:extLst>
                </a:gridCol>
              </a:tblGrid>
              <a:tr h="676511">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602262">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latin typeface="Times New Roman" pitchFamily="18" charset="0"/>
                          <a:cs typeface="Times New Roman" pitchFamily="18" charset="0"/>
                        </a:rPr>
                        <a:t>Need for scalable and reliable pest management solutions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err="1">
                          <a:latin typeface="Times New Roman" pitchFamily="18" charset="0"/>
                          <a:cs typeface="Times New Roman" pitchFamily="18" charset="0"/>
                        </a:rPr>
                        <a:t>M.K.Lee</a:t>
                      </a:r>
                      <a:r>
                        <a:rPr lang="en-US" sz="1400" baseline="0" dirty="0">
                          <a:latin typeface="Times New Roman" pitchFamily="18" charset="0"/>
                          <a:cs typeface="Times New Roman" pitchFamily="18" charset="0"/>
                        </a:rPr>
                        <a:t> and </a:t>
                      </a:r>
                      <a:r>
                        <a:rPr lang="en-US" sz="1400" baseline="0" dirty="0" err="1">
                          <a:latin typeface="Times New Roman" pitchFamily="18" charset="0"/>
                          <a:cs typeface="Times New Roman" pitchFamily="18" charset="0"/>
                        </a:rPr>
                        <a:t>R.H.Davis</a:t>
                      </a:r>
                      <a:endParaRPr lang="en-US" sz="1400" baseline="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Journal</a:t>
                      </a:r>
                      <a:r>
                        <a:rPr lang="en-US" sz="1400" baseline="0" dirty="0">
                          <a:latin typeface="Times New Roman" pitchFamily="18" charset="0"/>
                          <a:cs typeface="Times New Roman" pitchFamily="18" charset="0"/>
                        </a:rPr>
                        <a:t> of Integrated Pest Management</a:t>
                      </a:r>
                    </a:p>
                    <a:p>
                      <a:r>
                        <a:rPr lang="en-US" sz="1400" baseline="0" dirty="0">
                          <a:latin typeface="Times New Roman" pitchFamily="18" charset="0"/>
                          <a:cs typeface="Times New Roman" pitchFamily="18" charset="0"/>
                        </a:rPr>
                        <a:t>2023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Integrated Pest Management (IPM) ,</a:t>
                      </a:r>
                    </a:p>
                    <a:p>
                      <a:r>
                        <a:rPr lang="en-US" sz="1400" dirty="0"/>
                        <a:t>Remote Sensing and Imaging Technique</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Highlighted</a:t>
                      </a:r>
                      <a:r>
                        <a:rPr lang="en-US" sz="1400" baseline="0" dirty="0">
                          <a:latin typeface="Times New Roman" pitchFamily="18" charset="0"/>
                          <a:cs typeface="Times New Roman" pitchFamily="18" charset="0"/>
                        </a:rPr>
                        <a:t> the importance of scalable and reliable pest management solutions with accuracy of  98.3%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kern="1200" dirty="0">
                          <a:solidFill>
                            <a:schemeClr val="tx1"/>
                          </a:solidFill>
                          <a:effectLst/>
                          <a:latin typeface="+mn-lt"/>
                          <a:ea typeface="+mn-ea"/>
                          <a:cs typeface="+mn-cs"/>
                        </a:rPr>
                        <a:t>Development of scalable pest management solutions,</a:t>
                      </a:r>
                    </a:p>
                    <a:p>
                      <a:r>
                        <a:rPr lang="en-US" sz="1400" kern="1200" dirty="0">
                          <a:solidFill>
                            <a:schemeClr val="tx1"/>
                          </a:solidFill>
                          <a:effectLst/>
                          <a:latin typeface="+mn-lt"/>
                          <a:ea typeface="+mn-ea"/>
                          <a:cs typeface="+mn-cs"/>
                        </a:rPr>
                        <a:t>Limited examples of implementation in field conditions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12923">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Principles</a:t>
                      </a:r>
                      <a:r>
                        <a:rPr lang="en-US" sz="1400" baseline="0" dirty="0">
                          <a:latin typeface="Times New Roman" pitchFamily="18" charset="0"/>
                          <a:cs typeface="Times New Roman" pitchFamily="18" charset="0"/>
                        </a:rPr>
                        <a:t> of integrated pest management: Reducing Pesticides use through early detection and alternative methods</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latin typeface="Times New Roman" pitchFamily="18" charset="0"/>
                          <a:cs typeface="Times New Roman" pitchFamily="18" charset="0"/>
                        </a:rPr>
                        <a:t>R.H.Wilson</a:t>
                      </a:r>
                      <a:r>
                        <a:rPr lang="en-US" sz="1400" baseline="0" dirty="0">
                          <a:latin typeface="Times New Roman" pitchFamily="18" charset="0"/>
                          <a:cs typeface="Times New Roman" pitchFamily="18" charset="0"/>
                        </a:rPr>
                        <a:t> and </a:t>
                      </a:r>
                      <a:r>
                        <a:rPr lang="en-US" sz="1400" baseline="0" dirty="0" err="1">
                          <a:latin typeface="Times New Roman" pitchFamily="18" charset="0"/>
                          <a:cs typeface="Times New Roman" pitchFamily="18" charset="0"/>
                        </a:rPr>
                        <a:t>K.A.Clark</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Integrated</a:t>
                      </a:r>
                      <a:r>
                        <a:rPr lang="en-US" sz="1400" baseline="0" dirty="0">
                          <a:latin typeface="Times New Roman" pitchFamily="18" charset="0"/>
                          <a:cs typeface="Times New Roman" pitchFamily="18" charset="0"/>
                        </a:rPr>
                        <a:t> Pest Management Journal,2023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t>Integrated Pest Management (IPM)</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Emphasized</a:t>
                      </a:r>
                      <a:r>
                        <a:rPr lang="en-US" sz="1400" baseline="0" dirty="0">
                          <a:latin typeface="Times New Roman" pitchFamily="18" charset="0"/>
                          <a:cs typeface="Times New Roman" pitchFamily="18" charset="0"/>
                        </a:rPr>
                        <a:t> reducing pesticide </a:t>
                      </a:r>
                      <a:r>
                        <a:rPr lang="en-US" sz="1400" baseline="0" dirty="0" err="1">
                          <a:latin typeface="Times New Roman" pitchFamily="18" charset="0"/>
                          <a:cs typeface="Times New Roman" pitchFamily="18" charset="0"/>
                        </a:rPr>
                        <a:t>uasge</a:t>
                      </a:r>
                      <a:r>
                        <a:rPr lang="en-US" sz="1400" baseline="0" dirty="0">
                          <a:latin typeface="Times New Roman" pitchFamily="18" charset="0"/>
                          <a:cs typeface="Times New Roman" pitchFamily="18" charset="0"/>
                        </a:rPr>
                        <a:t> with early detection techniques with accuracy of 93%</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itchFamily="18" charset="0"/>
                          <a:cs typeface="Times New Roman" pitchFamily="18" charset="0"/>
                        </a:rPr>
                        <a:t> </a:t>
                      </a:r>
                      <a:r>
                        <a:rPr lang="en-IN" sz="1400" kern="1200" dirty="0">
                          <a:solidFill>
                            <a:schemeClr val="tx1"/>
                          </a:solidFill>
                          <a:effectLst/>
                          <a:latin typeface="+mn-lt"/>
                          <a:ea typeface="+mn-ea"/>
                          <a:cs typeface="+mn-cs"/>
                        </a:rPr>
                        <a:t>Investigation of alternative pest management methods,</a:t>
                      </a:r>
                    </a:p>
                    <a:p>
                      <a:r>
                        <a:rPr lang="en-IN" sz="1400" kern="1200" dirty="0">
                          <a:solidFill>
                            <a:schemeClr val="tx1"/>
                          </a:solidFill>
                          <a:effectLst/>
                          <a:latin typeface="+mn-lt"/>
                          <a:ea typeface="+mn-ea"/>
                          <a:cs typeface="+mn-cs"/>
                        </a:rPr>
                        <a:t>Evaluation of the economic benefits of integrated pest management</a:t>
                      </a:r>
                      <a:endParaRPr lang="en-US" sz="14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2871988" y="489397"/>
            <a:ext cx="6928835" cy="1003737"/>
          </a:xfrm>
        </p:spPr>
        <p:txBody>
          <a:bodyPr>
            <a:normAutofit/>
          </a:bodyPr>
          <a:lstStyle/>
          <a:p>
            <a:pPr algn="ctr"/>
            <a:r>
              <a:rPr lang="en-US" sz="4000"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09093" y="1365160"/>
            <a:ext cx="11526592" cy="4971245"/>
          </a:xfrm>
        </p:spPr>
        <p:txBody>
          <a:bodyPr>
            <a:noAutofit/>
          </a:bodyPr>
          <a:lstStyle/>
          <a:p>
            <a:pPr algn="just"/>
            <a:r>
              <a:rPr lang="en-US" sz="2400" b="1" dirty="0">
                <a:latin typeface="Times New Roman" pitchFamily="18" charset="0"/>
                <a:cs typeface="Times New Roman" pitchFamily="18" charset="0"/>
              </a:rPr>
              <a:t>Real-world Deployment and Evaluation of Deep Learning Models: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While studies like Bhatia (2023) and Tetila et al. (2024) demonstrate promising performance of deep learning models in laboratory settings, there's a lack of comprehensive real-world deployment and evaluation.</a:t>
            </a:r>
          </a:p>
          <a:p>
            <a:pPr algn="just"/>
            <a:r>
              <a:rPr lang="en-US" sz="2400" b="1" dirty="0">
                <a:latin typeface="Times New Roman" pitchFamily="18" charset="0"/>
                <a:cs typeface="Times New Roman" pitchFamily="18" charset="0"/>
              </a:rPr>
              <a:t>Scalability and Cost-Effectiveness of Deep Learning Solutions:</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Lee and Davis (2023) highlight the need for scalable and reliable pest management solutions. While deep learning offers potential, questions remain about its scalability and cost-effectiveness in large-scale agricultural settings.</a:t>
            </a:r>
          </a:p>
          <a:p>
            <a:pPr algn="just"/>
            <a:r>
              <a:rPr lang="en-US" sz="2400" b="1" dirty="0">
                <a:latin typeface="Times New Roman" pitchFamily="18" charset="0"/>
                <a:cs typeface="Times New Roman" pitchFamily="18" charset="0"/>
              </a:rPr>
              <a:t>Long-term Impact of Reduced Pesticide Use:</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study by Santos and Silva (2022) highlights the economic impact of pest infestations. While sustainable pest management practices aim to reduce pesticide use, Miller and Martin (2022) emphasize the need for long-term research on the impact of reduced pesticide use on crop yields, pest populations, and overall ecosystem health</a:t>
            </a:r>
            <a:r>
              <a:rPr lang="en-US" sz="2400" dirty="0"/>
              <a:t>.</a:t>
            </a:r>
          </a:p>
          <a:p>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18-03-2025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2295</TotalTime>
  <Words>4760</Words>
  <Application>Microsoft Office PowerPoint</Application>
  <PresentationFormat>Widescreen</PresentationFormat>
  <Paragraphs>496</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Times New Roman</vt:lpstr>
      <vt:lpstr>Wingdings</vt:lpstr>
      <vt:lpstr>Office Theme</vt:lpstr>
      <vt:lpstr>PowerPoint Presentation</vt:lpstr>
      <vt:lpstr>PowerPoint Presentation</vt:lpstr>
      <vt:lpstr>OUTLINE</vt:lpstr>
      <vt:lpstr>ABSTRACT</vt:lpstr>
      <vt:lpstr>INTRODUCTION</vt:lpstr>
      <vt:lpstr>PowerPoint Presentation</vt:lpstr>
      <vt:lpstr>LITERATURE SURVEY</vt:lpstr>
      <vt:lpstr>PowerPoint Presentation</vt:lpstr>
      <vt:lpstr>RESEARCH GAPS</vt:lpstr>
      <vt:lpstr>PROBLEM STATEMENT</vt:lpstr>
      <vt:lpstr>OBJECTIVES</vt:lpstr>
      <vt:lpstr>BLOCK DIAGRAM OR FLOW DIAGRAM</vt:lpstr>
      <vt:lpstr>METHODOLOGY</vt:lpstr>
      <vt:lpstr>PowerPoint Presentation</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RESULTS &amp; ANALYSIS</vt:lpstr>
      <vt:lpstr>PowerPoint Presentation</vt:lpstr>
      <vt:lpstr>PowerPoint Presentation</vt:lpstr>
      <vt:lpstr>PowerPoint Presentation</vt:lpstr>
      <vt:lpstr>PowerPoint Presentation</vt:lpstr>
      <vt:lpstr>PowerPoint Presentation</vt:lpstr>
      <vt:lpstr>CONCLUSION </vt:lpstr>
      <vt:lpstr>  FUTURE SCOPE </vt:lpstr>
      <vt:lpstr>REFERENCES</vt:lpstr>
      <vt:lpstr>PowerPoint Presentation</vt:lpstr>
      <vt:lpstr>QUESTIONS and ANSWERS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TRIVENI</cp:lastModifiedBy>
  <cp:revision>126</cp:revision>
  <dcterms:created xsi:type="dcterms:W3CDTF">2023-12-22T11:34:02Z</dcterms:created>
  <dcterms:modified xsi:type="dcterms:W3CDTF">2025-03-18T13:09:52Z</dcterms:modified>
</cp:coreProperties>
</file>