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1"/>
  </p:notesMasterIdLst>
  <p:handoutMasterIdLst>
    <p:handoutMasterId r:id="rId32"/>
  </p:handoutMasterIdLst>
  <p:sldIdLst>
    <p:sldId id="258" r:id="rId2"/>
    <p:sldId id="260" r:id="rId3"/>
    <p:sldId id="262" r:id="rId4"/>
    <p:sldId id="279" r:id="rId5"/>
    <p:sldId id="293" r:id="rId6"/>
    <p:sldId id="282" r:id="rId7"/>
    <p:sldId id="263" r:id="rId8"/>
    <p:sldId id="264" r:id="rId9"/>
    <p:sldId id="265" r:id="rId10"/>
    <p:sldId id="270" r:id="rId11"/>
    <p:sldId id="266" r:id="rId12"/>
    <p:sldId id="268" r:id="rId13"/>
    <p:sldId id="300" r:id="rId14"/>
    <p:sldId id="301" r:id="rId15"/>
    <p:sldId id="284" r:id="rId16"/>
    <p:sldId id="302" r:id="rId17"/>
    <p:sldId id="303" r:id="rId18"/>
    <p:sldId id="304" r:id="rId19"/>
    <p:sldId id="292" r:id="rId20"/>
    <p:sldId id="299" r:id="rId21"/>
    <p:sldId id="305" r:id="rId22"/>
    <p:sldId id="289" r:id="rId23"/>
    <p:sldId id="273" r:id="rId24"/>
    <p:sldId id="291" r:id="rId25"/>
    <p:sldId id="278" r:id="rId26"/>
    <p:sldId id="294" r:id="rId27"/>
    <p:sldId id="275" r:id="rId28"/>
    <p:sldId id="306" r:id="rId29"/>
    <p:sldId id="280"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442" autoAdjust="0"/>
    <p:restoredTop sz="94660"/>
  </p:normalViewPr>
  <p:slideViewPr>
    <p:cSldViewPr snapToGrid="0">
      <p:cViewPr>
        <p:scale>
          <a:sx n="75" d="100"/>
          <a:sy n="75" d="100"/>
        </p:scale>
        <p:origin x="1152" y="54"/>
      </p:cViewPr>
      <p:guideLst/>
    </p:cSldViewPr>
  </p:slideViewPr>
  <p:notesTextViewPr>
    <p:cViewPr>
      <p:scale>
        <a:sx n="1" d="1"/>
        <a:sy n="1" d="1"/>
      </p:scale>
      <p:origin x="0" y="0"/>
    </p:cViewPr>
  </p:notesTextViewPr>
  <p:sorterViewPr>
    <p:cViewPr>
      <p:scale>
        <a:sx n="100" d="100"/>
        <a:sy n="100" d="100"/>
      </p:scale>
      <p:origin x="0" y="-5754"/>
    </p:cViewPr>
  </p:sorterViewPr>
  <p:notesViewPr>
    <p:cSldViewPr snapToGrid="0">
      <p:cViewPr varScale="1">
        <p:scale>
          <a:sx n="57" d="100"/>
          <a:sy n="57" d="100"/>
        </p:scale>
        <p:origin x="2832"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9199655-05E8-4463-9482-2D23FD405AF3}" type="datetimeFigureOut">
              <a:rPr lang="en-IN" smtClean="0"/>
              <a:t>10-03-2025</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7C9CC48-2212-46F0-B96C-6F8104E82434}" type="slidenum">
              <a:rPr lang="en-IN" smtClean="0"/>
              <a:t>‹#›</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3851868"/>
          </a:xfrm>
          <a:prstGeom prst="rect">
            <a:avLst/>
          </a:prstGeom>
        </p:spPr>
      </p:pic>
    </p:spTree>
    <p:extLst>
      <p:ext uri="{BB962C8B-B14F-4D97-AF65-F5344CB8AC3E}">
        <p14:creationId xmlns:p14="http://schemas.microsoft.com/office/powerpoint/2010/main" val="12714582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DE0E28-087F-4BBF-B8BC-055CB0BBD464}" type="datetimeFigureOut">
              <a:rPr lang="en-IN" smtClean="0"/>
              <a:t>10-03-2025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5E3DF0-35B4-40E5-AC91-1A2000F81275}" type="slidenum">
              <a:rPr lang="en-IN" smtClean="0"/>
              <a:t>‹#›</a:t>
            </a:fld>
            <a:endParaRPr lang="en-IN"/>
          </a:p>
        </p:txBody>
      </p:sp>
    </p:spTree>
    <p:extLst>
      <p:ext uri="{BB962C8B-B14F-4D97-AF65-F5344CB8AC3E}">
        <p14:creationId xmlns:p14="http://schemas.microsoft.com/office/powerpoint/2010/main" val="260551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65E3DF0-35B4-40E5-AC91-1A2000F81275}" type="slidenum">
              <a:rPr lang="en-IN" smtClean="0"/>
              <a:t>1</a:t>
            </a:fld>
            <a:endParaRPr lang="en-IN"/>
          </a:p>
        </p:txBody>
      </p:sp>
    </p:spTree>
    <p:extLst>
      <p:ext uri="{BB962C8B-B14F-4D97-AF65-F5344CB8AC3E}">
        <p14:creationId xmlns:p14="http://schemas.microsoft.com/office/powerpoint/2010/main" val="1697383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5E58F0A-825B-43EC-9CD7-118F126DA1B6}" type="datetime1">
              <a:rPr lang="en-IN" smtClean="0"/>
              <a:t>10-03-2025</a:t>
            </a:fld>
            <a:endParaRPr lang="en-IN"/>
          </a:p>
        </p:txBody>
      </p:sp>
      <p:sp>
        <p:nvSpPr>
          <p:cNvPr id="5" name="Footer Placeholder 4"/>
          <p:cNvSpPr>
            <a:spLocks noGrp="1"/>
          </p:cNvSpPr>
          <p:nvPr>
            <p:ph type="ftr" sz="quarter" idx="11"/>
          </p:nvPr>
        </p:nvSpPr>
        <p:spPr/>
        <p:txBody>
          <a:bodyPr/>
          <a:lstStyle/>
          <a:p>
            <a:r>
              <a:rPr lang="en-US"/>
              <a:t>Review No.         Batch No.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4231652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9F6D04C-3771-42DE-9B65-7B6404FB4859}" type="datetime1">
              <a:rPr lang="en-IN" smtClean="0"/>
              <a:t>10-03-2025</a:t>
            </a:fld>
            <a:endParaRPr lang="en-IN"/>
          </a:p>
        </p:txBody>
      </p:sp>
      <p:sp>
        <p:nvSpPr>
          <p:cNvPr id="5" name="Footer Placeholder 4"/>
          <p:cNvSpPr>
            <a:spLocks noGrp="1"/>
          </p:cNvSpPr>
          <p:nvPr>
            <p:ph type="ftr" sz="quarter" idx="11"/>
          </p:nvPr>
        </p:nvSpPr>
        <p:spPr/>
        <p:txBody>
          <a:bodyPr/>
          <a:lstStyle/>
          <a:p>
            <a:r>
              <a:rPr lang="en-US"/>
              <a:t>Review No.         Batch No.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3394357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6B51216-7DD8-4439-BE7B-781B8BCB2E48}" type="datetime1">
              <a:rPr lang="en-IN" smtClean="0"/>
              <a:t>10-03-2025</a:t>
            </a:fld>
            <a:endParaRPr lang="en-IN"/>
          </a:p>
        </p:txBody>
      </p:sp>
      <p:sp>
        <p:nvSpPr>
          <p:cNvPr id="5" name="Footer Placeholder 4"/>
          <p:cNvSpPr>
            <a:spLocks noGrp="1"/>
          </p:cNvSpPr>
          <p:nvPr>
            <p:ph type="ftr" sz="quarter" idx="11"/>
          </p:nvPr>
        </p:nvSpPr>
        <p:spPr/>
        <p:txBody>
          <a:bodyPr/>
          <a:lstStyle/>
          <a:p>
            <a:r>
              <a:rPr lang="en-US"/>
              <a:t>Review No.         Batch No.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1839206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IN"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24C803B-62AD-4010-AEFB-D9AF802A6496}" type="datetime1">
              <a:rPr lang="en-IN" smtClean="0"/>
              <a:t>10-03-2025</a:t>
            </a:fld>
            <a:endParaRPr lang="en-IN"/>
          </a:p>
        </p:txBody>
      </p:sp>
      <p:sp>
        <p:nvSpPr>
          <p:cNvPr id="5" name="Footer Placeholder 4"/>
          <p:cNvSpPr>
            <a:spLocks noGrp="1"/>
          </p:cNvSpPr>
          <p:nvPr>
            <p:ph type="ftr" sz="quarter" idx="11"/>
          </p:nvPr>
        </p:nvSpPr>
        <p:spPr/>
        <p:txBody>
          <a:bodyPr/>
          <a:lstStyle/>
          <a:p>
            <a:r>
              <a:rPr lang="en-US"/>
              <a:t>Review No.         Batch No.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7802064" cy="4382112"/>
          </a:xfrm>
          <a:prstGeom prst="rect">
            <a:avLst/>
          </a:prstGeom>
        </p:spPr>
      </p:pic>
    </p:spTree>
    <p:extLst>
      <p:ext uri="{BB962C8B-B14F-4D97-AF65-F5344CB8AC3E}">
        <p14:creationId xmlns:p14="http://schemas.microsoft.com/office/powerpoint/2010/main" val="2262376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2EF212-5EE0-4AA8-AA52-1AD4716B5520}" type="datetime1">
              <a:rPr lang="en-IN" smtClean="0"/>
              <a:t>10-03-2025</a:t>
            </a:fld>
            <a:endParaRPr lang="en-IN"/>
          </a:p>
        </p:txBody>
      </p:sp>
      <p:sp>
        <p:nvSpPr>
          <p:cNvPr id="5" name="Footer Placeholder 4"/>
          <p:cNvSpPr>
            <a:spLocks noGrp="1"/>
          </p:cNvSpPr>
          <p:nvPr>
            <p:ph type="ftr" sz="quarter" idx="11"/>
          </p:nvPr>
        </p:nvSpPr>
        <p:spPr/>
        <p:txBody>
          <a:bodyPr/>
          <a:lstStyle/>
          <a:p>
            <a:r>
              <a:rPr lang="en-US"/>
              <a:t>Review No.         Batch No.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2132791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0D477AD5-9516-4803-9B8F-64EFE6B04E97}" type="datetime1">
              <a:rPr lang="en-IN" smtClean="0"/>
              <a:t>10-03-2025</a:t>
            </a:fld>
            <a:endParaRPr lang="en-IN"/>
          </a:p>
        </p:txBody>
      </p:sp>
      <p:sp>
        <p:nvSpPr>
          <p:cNvPr id="6" name="Footer Placeholder 5"/>
          <p:cNvSpPr>
            <a:spLocks noGrp="1"/>
          </p:cNvSpPr>
          <p:nvPr>
            <p:ph type="ftr" sz="quarter" idx="11"/>
          </p:nvPr>
        </p:nvSpPr>
        <p:spPr/>
        <p:txBody>
          <a:bodyPr/>
          <a:lstStyle/>
          <a:p>
            <a:r>
              <a:rPr lang="en-US"/>
              <a:t>Review No.         Batch No.           Department of CSE</a:t>
            </a:r>
            <a:endParaRPr lang="en-IN"/>
          </a:p>
        </p:txBody>
      </p:sp>
      <p:sp>
        <p:nvSpPr>
          <p:cNvPr id="7" name="Slide Number Placeholder 6"/>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2402758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2FEC19F5-3ACF-4602-91F2-584ADA347226}" type="datetime1">
              <a:rPr lang="en-IN" smtClean="0"/>
              <a:t>10-03-2025</a:t>
            </a:fld>
            <a:endParaRPr lang="en-IN"/>
          </a:p>
        </p:txBody>
      </p:sp>
      <p:sp>
        <p:nvSpPr>
          <p:cNvPr id="8" name="Footer Placeholder 7"/>
          <p:cNvSpPr>
            <a:spLocks noGrp="1"/>
          </p:cNvSpPr>
          <p:nvPr>
            <p:ph type="ftr" sz="quarter" idx="11"/>
          </p:nvPr>
        </p:nvSpPr>
        <p:spPr/>
        <p:txBody>
          <a:bodyPr/>
          <a:lstStyle/>
          <a:p>
            <a:r>
              <a:rPr lang="en-US"/>
              <a:t>Review No.         Batch No.           Department of CSE</a:t>
            </a:r>
            <a:endParaRPr lang="en-IN"/>
          </a:p>
        </p:txBody>
      </p:sp>
      <p:sp>
        <p:nvSpPr>
          <p:cNvPr id="9" name="Slide Number Placeholder 8"/>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3859279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F932DEC-E61F-415A-BB11-622ACF22FA82}" type="datetime1">
              <a:rPr lang="en-IN" smtClean="0"/>
              <a:t>10-03-2025</a:t>
            </a:fld>
            <a:endParaRPr lang="en-IN"/>
          </a:p>
        </p:txBody>
      </p:sp>
      <p:sp>
        <p:nvSpPr>
          <p:cNvPr id="4" name="Footer Placeholder 3"/>
          <p:cNvSpPr>
            <a:spLocks noGrp="1"/>
          </p:cNvSpPr>
          <p:nvPr>
            <p:ph type="ftr" sz="quarter" idx="11"/>
          </p:nvPr>
        </p:nvSpPr>
        <p:spPr/>
        <p:txBody>
          <a:bodyPr/>
          <a:lstStyle/>
          <a:p>
            <a:r>
              <a:rPr lang="en-US"/>
              <a:t>Review No.         Batch No.           Department of CSE</a:t>
            </a:r>
            <a:endParaRPr lang="en-IN"/>
          </a:p>
        </p:txBody>
      </p:sp>
      <p:sp>
        <p:nvSpPr>
          <p:cNvPr id="5" name="Slide Number Placeholder 4"/>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2826415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96EEC6-0141-45B7-8835-252B848F88BA}" type="datetime1">
              <a:rPr lang="en-IN" smtClean="0"/>
              <a:t>10-03-2025</a:t>
            </a:fld>
            <a:endParaRPr lang="en-IN"/>
          </a:p>
        </p:txBody>
      </p:sp>
      <p:sp>
        <p:nvSpPr>
          <p:cNvPr id="3" name="Footer Placeholder 2"/>
          <p:cNvSpPr>
            <a:spLocks noGrp="1"/>
          </p:cNvSpPr>
          <p:nvPr>
            <p:ph type="ftr" sz="quarter" idx="11"/>
          </p:nvPr>
        </p:nvSpPr>
        <p:spPr/>
        <p:txBody>
          <a:bodyPr/>
          <a:lstStyle/>
          <a:p>
            <a:r>
              <a:rPr lang="en-US"/>
              <a:t>Review No.         Batch No.           Department of CSE</a:t>
            </a:r>
            <a:endParaRPr lang="en-IN"/>
          </a:p>
        </p:txBody>
      </p:sp>
      <p:sp>
        <p:nvSpPr>
          <p:cNvPr id="4" name="Slide Number Placeholder 3"/>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459629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53116E-6FF0-4C6D-8DFD-00263320DEBD}" type="datetime1">
              <a:rPr lang="en-IN" smtClean="0"/>
              <a:t>10-03-2025</a:t>
            </a:fld>
            <a:endParaRPr lang="en-IN"/>
          </a:p>
        </p:txBody>
      </p:sp>
      <p:sp>
        <p:nvSpPr>
          <p:cNvPr id="6" name="Footer Placeholder 5"/>
          <p:cNvSpPr>
            <a:spLocks noGrp="1"/>
          </p:cNvSpPr>
          <p:nvPr>
            <p:ph type="ftr" sz="quarter" idx="11"/>
          </p:nvPr>
        </p:nvSpPr>
        <p:spPr/>
        <p:txBody>
          <a:bodyPr/>
          <a:lstStyle/>
          <a:p>
            <a:r>
              <a:rPr lang="en-US"/>
              <a:t>Review No.         Batch No.           Department of CSE</a:t>
            </a:r>
            <a:endParaRPr lang="en-IN"/>
          </a:p>
        </p:txBody>
      </p:sp>
      <p:sp>
        <p:nvSpPr>
          <p:cNvPr id="7" name="Slide Number Placeholder 6"/>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681320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B6E4B8-84AF-4AF2-B62C-BFAB3810F0B1}" type="datetime1">
              <a:rPr lang="en-IN" smtClean="0"/>
              <a:t>10-03-2025</a:t>
            </a:fld>
            <a:endParaRPr lang="en-IN"/>
          </a:p>
        </p:txBody>
      </p:sp>
      <p:sp>
        <p:nvSpPr>
          <p:cNvPr id="6" name="Footer Placeholder 5"/>
          <p:cNvSpPr>
            <a:spLocks noGrp="1"/>
          </p:cNvSpPr>
          <p:nvPr>
            <p:ph type="ftr" sz="quarter" idx="11"/>
          </p:nvPr>
        </p:nvSpPr>
        <p:spPr/>
        <p:txBody>
          <a:bodyPr/>
          <a:lstStyle/>
          <a:p>
            <a:r>
              <a:rPr lang="en-US"/>
              <a:t>Review No.         Batch No.           Department of CSE</a:t>
            </a:r>
            <a:endParaRPr lang="en-IN"/>
          </a:p>
        </p:txBody>
      </p:sp>
      <p:sp>
        <p:nvSpPr>
          <p:cNvPr id="7" name="Slide Number Placeholder 6"/>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3602278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797CF1-9FF6-48D4-89E7-B1B5528DDDD6}" type="datetime1">
              <a:rPr lang="en-IN" smtClean="0"/>
              <a:t>10-03-2025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Review No.         Batch No.           Department of CSE</a:t>
            </a: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DCBD69-296B-4D7C-AF62-9B588FC78772}" type="slidenum">
              <a:rPr lang="en-IN" smtClean="0"/>
              <a:t>‹#›</a:t>
            </a:fld>
            <a:endParaRPr lang="en-IN"/>
          </a:p>
        </p:txBody>
      </p:sp>
    </p:spTree>
    <p:extLst>
      <p:ext uri="{BB962C8B-B14F-4D97-AF65-F5344CB8AC3E}">
        <p14:creationId xmlns:p14="http://schemas.microsoft.com/office/powerpoint/2010/main" val="41065171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mailto:sameerashaik22498@gmail.com" TargetMode="External"/><Relationship Id="rId2" Type="http://schemas.openxmlformats.org/officeDocument/2006/relationships/hyperlink" Target="mailto:abhidiveela@gmail.com" TargetMode="External"/><Relationship Id="rId1" Type="http://schemas.openxmlformats.org/officeDocument/2006/relationships/slideLayout" Target="../slideLayouts/slideLayout2.xml"/><Relationship Id="rId4" Type="http://schemas.openxmlformats.org/officeDocument/2006/relationships/hyperlink" Target="mailto:chinnamharini30@gmail.com"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7"/>
          <p:cNvSpPr txBox="1">
            <a:spLocks/>
          </p:cNvSpPr>
          <p:nvPr/>
        </p:nvSpPr>
        <p:spPr>
          <a:xfrm>
            <a:off x="1754154" y="705471"/>
            <a:ext cx="8915400" cy="375925"/>
          </a:xfrm>
          <a:prstGeom prst="roundRect">
            <a:avLst>
              <a:gd name="adj" fmla="val 16667"/>
            </a:avLst>
          </a:prstGeom>
          <a:ln w="25400" cap="flat" cmpd="sng" algn="ctr">
            <a:solidFill>
              <a:schemeClr val="bg1"/>
            </a:solidFill>
            <a:prstDash val="solid"/>
          </a:ln>
        </p:spPr>
        <p:style>
          <a:lnRef idx="2">
            <a:schemeClr val="accent1"/>
          </a:lnRef>
          <a:fillRef idx="1">
            <a:schemeClr val="lt1"/>
          </a:fillRef>
          <a:effectRef idx="0">
            <a:schemeClr val="accent1"/>
          </a:effectRef>
          <a:fontRef idx="minor">
            <a:schemeClr val="dk1"/>
          </a:fontRef>
        </p:style>
        <p:txBody>
          <a:bodyPr>
            <a:noAutofit/>
          </a:bodyPr>
          <a:lstStyle/>
          <a:p>
            <a:pPr lvl="0" algn="ctr">
              <a:spcBef>
                <a:spcPct val="20000"/>
              </a:spcBef>
              <a:defRPr/>
            </a:pPr>
            <a:r>
              <a:rPr lang="en-US" sz="2200" b="1" dirty="0">
                <a:latin typeface="Times New Roman" panose="02020603050405020304" pitchFamily="18" charset="0"/>
                <a:cs typeface="Times New Roman" pitchFamily="18" charset="0"/>
              </a:rPr>
              <a:t>Department of Computer Science and Engineering</a:t>
            </a:r>
          </a:p>
          <a:p>
            <a:pPr lvl="0" algn="ctr">
              <a:spcBef>
                <a:spcPct val="20000"/>
              </a:spcBef>
              <a:defRPr/>
            </a:pPr>
            <a:r>
              <a:rPr lang="en-US" sz="2600"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Enhanced Classification and Detection of Brain Tumor using Hybrid Deep Learning and Machine Learning Models</a:t>
            </a:r>
          </a:p>
        </p:txBody>
      </p:sp>
      <p:sp>
        <p:nvSpPr>
          <p:cNvPr id="16" name="Subtitle 2"/>
          <p:cNvSpPr>
            <a:spLocks noGrp="1"/>
          </p:cNvSpPr>
          <p:nvPr>
            <p:ph type="subTitle" idx="1"/>
          </p:nvPr>
        </p:nvSpPr>
        <p:spPr>
          <a:xfrm>
            <a:off x="1639854" y="2171967"/>
            <a:ext cx="9144000" cy="1341058"/>
          </a:xfrm>
        </p:spPr>
        <p:txBody>
          <a:bodyPr>
            <a:normAutofit lnSpcReduction="10000"/>
          </a:bodyPr>
          <a:lstStyle/>
          <a:p>
            <a:pPr eaLnBrk="1" hangingPunct="1"/>
            <a:r>
              <a:rPr lang="en-US" altLang="en-US" sz="1600" dirty="0">
                <a:solidFill>
                  <a:schemeClr val="tx1"/>
                </a:solidFill>
                <a:latin typeface="Times New Roman" panose="02020603050405020304" pitchFamily="18" charset="0"/>
                <a:cs typeface="Times New Roman" pitchFamily="18" charset="0"/>
              </a:rPr>
              <a:t>PRESENTED BY</a:t>
            </a:r>
          </a:p>
          <a:p>
            <a:pPr algn="l" eaLnBrk="1" hangingPunct="1"/>
            <a:r>
              <a:rPr lang="en-US" altLang="en-US" sz="1600" dirty="0">
                <a:solidFill>
                  <a:schemeClr val="tx1"/>
                </a:solidFill>
                <a:latin typeface="Times New Roman" panose="02020603050405020304" pitchFamily="18" charset="0"/>
                <a:cs typeface="Times New Roman" pitchFamily="18" charset="0"/>
              </a:rPr>
              <a:t>		Bala Sri Abhigna Divvela		21471A0519  </a:t>
            </a:r>
          </a:p>
          <a:p>
            <a:pPr algn="l"/>
            <a:r>
              <a:rPr lang="en-US" altLang="en-US" sz="1600" dirty="0">
                <a:solidFill>
                  <a:schemeClr val="tx1"/>
                </a:solidFill>
                <a:latin typeface="Times New Roman" panose="02020603050405020304" pitchFamily="18" charset="0"/>
                <a:cs typeface="Times New Roman" pitchFamily="18" charset="0"/>
              </a:rPr>
              <a:t>		S</a:t>
            </a:r>
            <a:r>
              <a:rPr lang="en-US" altLang="en-US" sz="1600" dirty="0">
                <a:latin typeface="Times New Roman" panose="02020603050405020304" pitchFamily="18" charset="0"/>
                <a:cs typeface="Times New Roman" pitchFamily="18" charset="0"/>
              </a:rPr>
              <a:t>ameera Shaik</a:t>
            </a:r>
            <a:r>
              <a:rPr lang="en-US" altLang="en-US" sz="1600" dirty="0">
                <a:solidFill>
                  <a:schemeClr val="tx1"/>
                </a:solidFill>
                <a:latin typeface="Times New Roman" panose="02020603050405020304" pitchFamily="18" charset="0"/>
                <a:cs typeface="Times New Roman" pitchFamily="18" charset="0"/>
              </a:rPr>
              <a:t>   	                                    21471A0555</a:t>
            </a:r>
          </a:p>
          <a:p>
            <a:pPr algn="l"/>
            <a:r>
              <a:rPr lang="en-US" altLang="en-US" sz="1600" dirty="0">
                <a:solidFill>
                  <a:schemeClr val="tx1"/>
                </a:solidFill>
                <a:latin typeface="Times New Roman" panose="02020603050405020304" pitchFamily="18" charset="0"/>
                <a:cs typeface="Times New Roman" pitchFamily="18" charset="0"/>
              </a:rPr>
              <a:t>		Harini Chinnam		                  21471A0516</a:t>
            </a:r>
          </a:p>
        </p:txBody>
      </p:sp>
      <p:sp>
        <p:nvSpPr>
          <p:cNvPr id="17" name="Subtitle 2"/>
          <p:cNvSpPr txBox="1">
            <a:spLocks/>
          </p:cNvSpPr>
          <p:nvPr/>
        </p:nvSpPr>
        <p:spPr bwMode="auto">
          <a:xfrm>
            <a:off x="2667000" y="3656226"/>
            <a:ext cx="6858000" cy="2288429"/>
          </a:xfrm>
          <a:prstGeom prst="rect">
            <a:avLst/>
          </a:prstGeom>
          <a:noFill/>
          <a:ln w="9525">
            <a:noFill/>
            <a:miter lim="800000"/>
            <a:headEnd/>
            <a:tailEnd/>
          </a:ln>
        </p:spPr>
        <p:txBody>
          <a:bodyPr/>
          <a:lstStyle/>
          <a:p>
            <a:pPr algn="ctr" eaLnBrk="1" hangingPunct="1">
              <a:spcBef>
                <a:spcPct val="20000"/>
              </a:spcBef>
              <a:buFont typeface="Wingdings" pitchFamily="2" charset="2"/>
              <a:buNone/>
            </a:pPr>
            <a:r>
              <a:rPr lang="en-US" altLang="en-US" dirty="0">
                <a:solidFill>
                  <a:srgbClr val="006600"/>
                </a:solidFill>
                <a:latin typeface="Times New Roman" panose="02020603050405020304" pitchFamily="18" charset="0"/>
                <a:cs typeface="Times New Roman" pitchFamily="18" charset="0"/>
              </a:rPr>
              <a:t>Under the Guidance of,</a:t>
            </a:r>
            <a:endParaRPr lang="en-US" altLang="en-US" b="1" dirty="0">
              <a:solidFill>
                <a:srgbClr val="006600"/>
              </a:solidFill>
              <a:latin typeface="Times New Roman" pitchFamily="18" charset="0"/>
              <a:cs typeface="Times New Roman" pitchFamily="18" charset="0"/>
            </a:endParaRPr>
          </a:p>
          <a:p>
            <a:pPr algn="ctr" eaLnBrk="1" hangingPunct="1">
              <a:spcBef>
                <a:spcPct val="20000"/>
              </a:spcBef>
              <a:buFont typeface="Wingdings" pitchFamily="2" charset="2"/>
              <a:buNone/>
            </a:pPr>
            <a:endParaRPr lang="en-US" altLang="en-US" sz="900" b="1" dirty="0">
              <a:solidFill>
                <a:schemeClr val="bg1"/>
              </a:solidFill>
              <a:latin typeface="Times New Roman" pitchFamily="18" charset="0"/>
              <a:cs typeface="Times New Roman" pitchFamily="18" charset="0"/>
            </a:endParaRPr>
          </a:p>
          <a:p>
            <a:pPr algn="ctr">
              <a:spcBef>
                <a:spcPct val="20000"/>
              </a:spcBef>
            </a:pPr>
            <a:r>
              <a:rPr lang="en-US" sz="1600" b="1" dirty="0">
                <a:latin typeface="Times New Roman" panose="02020603050405020304" pitchFamily="18" charset="0"/>
                <a:cs typeface="Times New Roman" panose="02020603050405020304" pitchFamily="18" charset="0"/>
              </a:rPr>
              <a:t>DR. SIREESHA MOTURI</a:t>
            </a:r>
            <a:r>
              <a:rPr lang="en-US" sz="1600" b="1" baseline="-25000" dirty="0">
                <a:latin typeface="Times New Roman" panose="02020603050405020304" pitchFamily="18" charset="0"/>
                <a:cs typeface="Times New Roman" panose="02020603050405020304" pitchFamily="18" charset="0"/>
              </a:rPr>
              <a:t>  M.Tech., Ph.D.</a:t>
            </a:r>
            <a:endParaRPr lang="en-IN" sz="1600" dirty="0">
              <a:latin typeface="Times New Roman" panose="02020603050405020304" pitchFamily="18" charset="0"/>
              <a:cs typeface="Times New Roman" panose="02020603050405020304" pitchFamily="18" charset="0"/>
            </a:endParaRPr>
          </a:p>
          <a:p>
            <a:pPr algn="ctr" eaLnBrk="1" hangingPunct="1">
              <a:spcBef>
                <a:spcPct val="20000"/>
              </a:spcBef>
              <a:buFont typeface="Wingdings" pitchFamily="2" charset="2"/>
              <a:buNone/>
            </a:pPr>
            <a:r>
              <a:rPr lang="en-US" altLang="en-US" sz="1600" dirty="0">
                <a:solidFill>
                  <a:srgbClr val="898989"/>
                </a:solidFill>
                <a:latin typeface="Times New Roman" pitchFamily="18" charset="0"/>
                <a:cs typeface="Times New Roman" pitchFamily="18" charset="0"/>
              </a:rPr>
              <a:t>Assistant Professor,</a:t>
            </a:r>
          </a:p>
          <a:p>
            <a:pPr algn="ctr" eaLnBrk="1" hangingPunct="1">
              <a:lnSpc>
                <a:spcPct val="150000"/>
              </a:lnSpc>
              <a:spcBef>
                <a:spcPct val="20000"/>
              </a:spcBef>
              <a:buFont typeface="Wingdings" pitchFamily="2" charset="2"/>
              <a:buNone/>
            </a:pPr>
            <a:r>
              <a:rPr lang="en-US" altLang="en-US" sz="1600" dirty="0">
                <a:solidFill>
                  <a:srgbClr val="898989"/>
                </a:solidFill>
                <a:latin typeface="Times New Roman" pitchFamily="18" charset="0"/>
                <a:cs typeface="Times New Roman" pitchFamily="18" charset="0"/>
              </a:rPr>
              <a:t>Department of Computer Science and Engineering,</a:t>
            </a:r>
          </a:p>
          <a:p>
            <a:pPr algn="ctr" eaLnBrk="1" hangingPunct="1">
              <a:lnSpc>
                <a:spcPct val="150000"/>
              </a:lnSpc>
              <a:spcBef>
                <a:spcPct val="20000"/>
              </a:spcBef>
              <a:buFont typeface="Wingdings" pitchFamily="2" charset="2"/>
              <a:buNone/>
            </a:pPr>
            <a:r>
              <a:rPr lang="en-US" altLang="en-US" sz="1600" dirty="0">
                <a:solidFill>
                  <a:srgbClr val="898989"/>
                </a:solidFill>
                <a:latin typeface="Times New Roman" pitchFamily="18" charset="0"/>
                <a:cs typeface="Times New Roman" pitchFamily="18" charset="0"/>
              </a:rPr>
              <a:t>Narasaraopeta Engineering College (Autonomous),</a:t>
            </a:r>
          </a:p>
          <a:p>
            <a:pPr algn="ctr" eaLnBrk="1" hangingPunct="1">
              <a:lnSpc>
                <a:spcPct val="150000"/>
              </a:lnSpc>
              <a:spcBef>
                <a:spcPct val="20000"/>
              </a:spcBef>
              <a:buFont typeface="Wingdings" pitchFamily="2" charset="2"/>
              <a:buNone/>
            </a:pPr>
            <a:r>
              <a:rPr lang="en-US" altLang="en-US" sz="1600" dirty="0">
                <a:solidFill>
                  <a:srgbClr val="898989"/>
                </a:solidFill>
                <a:latin typeface="Times New Roman" pitchFamily="18" charset="0"/>
                <a:cs typeface="Times New Roman" pitchFamily="18" charset="0"/>
              </a:rPr>
              <a:t>Narasaraopet- 522 601.</a:t>
            </a:r>
          </a:p>
        </p:txBody>
      </p:sp>
      <p:pic>
        <p:nvPicPr>
          <p:cNvPr id="9" name="Picture 8"/>
          <p:cNvPicPr>
            <a:picLocks noChangeAspect="1"/>
          </p:cNvPicPr>
          <p:nvPr/>
        </p:nvPicPr>
        <p:blipFill>
          <a:blip r:embed="rId3"/>
          <a:stretch>
            <a:fillRect/>
          </a:stretch>
        </p:blipFill>
        <p:spPr>
          <a:xfrm>
            <a:off x="0" y="90674"/>
            <a:ext cx="3762900" cy="579027"/>
          </a:xfrm>
          <a:prstGeom prst="rect">
            <a:avLst/>
          </a:prstGeom>
        </p:spPr>
      </p:pic>
      <p:sp>
        <p:nvSpPr>
          <p:cNvPr id="20" name="Date Placeholder 4">
            <a:extLst>
              <a:ext uri="{FF2B5EF4-FFF2-40B4-BE49-F238E27FC236}">
                <a16:creationId xmlns:a16="http://schemas.microsoft.com/office/drawing/2014/main" id="{BD5C2420-26C9-65B4-41BA-D5CA69721C05}"/>
              </a:ext>
            </a:extLst>
          </p:cNvPr>
          <p:cNvSpPr>
            <a:spLocks noGrp="1"/>
          </p:cNvSpPr>
          <p:nvPr>
            <p:ph type="dt" sz="half" idx="10"/>
          </p:nvPr>
        </p:nvSpPr>
        <p:spPr>
          <a:xfrm>
            <a:off x="838200" y="6356350"/>
            <a:ext cx="2743200" cy="365125"/>
          </a:xfrm>
        </p:spPr>
        <p:txBody>
          <a:bodyPr/>
          <a:lstStyle/>
          <a:p>
            <a:r>
              <a:rPr lang="en-US" dirty="0">
                <a:latin typeface="Times New Roman" panose="02020603050405020304" pitchFamily="18" charset="0"/>
                <a:cs typeface="Times New Roman" panose="02020603050405020304" pitchFamily="18" charset="0"/>
              </a:rPr>
              <a:t>10-03-2025</a:t>
            </a:r>
          </a:p>
        </p:txBody>
      </p:sp>
      <p:sp>
        <p:nvSpPr>
          <p:cNvPr id="21"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a:xfrm>
            <a:off x="4038600" y="6356350"/>
            <a:ext cx="4114800" cy="365125"/>
          </a:xfrm>
        </p:spPr>
        <p:txBody>
          <a:bodyPr/>
          <a:lstStyle/>
          <a:p>
            <a:r>
              <a:rPr lang="en-US" dirty="0">
                <a:latin typeface="Times New Roman" panose="02020603050405020304" pitchFamily="18" charset="0"/>
                <a:cs typeface="Times New Roman" panose="02020603050405020304" pitchFamily="18" charset="0"/>
              </a:rPr>
              <a:t>Review No. 2         Batch No. AG3        Department of CSE</a:t>
            </a:r>
          </a:p>
        </p:txBody>
      </p:sp>
      <p:sp>
        <p:nvSpPr>
          <p:cNvPr id="23"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a:xfrm>
            <a:off x="8610600" y="6356350"/>
            <a:ext cx="2743200" cy="365125"/>
          </a:xfrm>
        </p:spPr>
        <p:txBody>
          <a:bodyPr/>
          <a:lstStyle/>
          <a:p>
            <a:r>
              <a:rPr lang="en-US" dirty="0">
                <a:latin typeface="Times New Roman" panose="02020603050405020304" pitchFamily="18" charset="0"/>
                <a:cs typeface="Times New Roman" panose="02020603050405020304" pitchFamily="18" charset="0"/>
              </a:rPr>
              <a:t>2</a:t>
            </a:r>
          </a:p>
        </p:txBody>
      </p:sp>
    </p:spTree>
    <p:extLst>
      <p:ext uri="{BB962C8B-B14F-4D97-AF65-F5344CB8AC3E}">
        <p14:creationId xmlns:p14="http://schemas.microsoft.com/office/powerpoint/2010/main" val="17696910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361092" y="372876"/>
            <a:ext cx="10173182" cy="1128009"/>
          </a:xfrm>
        </p:spPr>
        <p:txBody>
          <a:bodyPr/>
          <a:lstStyle/>
          <a:p>
            <a:pPr algn="ctr"/>
            <a:r>
              <a:rPr lang="en-US" b="1" dirty="0">
                <a:latin typeface="Times New Roman" panose="02020603050405020304" pitchFamily="18" charset="0"/>
                <a:cs typeface="Times New Roman" panose="02020603050405020304" pitchFamily="18" charset="0"/>
              </a:rPr>
              <a:t>PROBLEM STATEMENT</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513535" y="1208880"/>
            <a:ext cx="11678465" cy="5147470"/>
          </a:xfrm>
        </p:spPr>
        <p:txBody>
          <a:bodyPr>
            <a:noAutofit/>
          </a:bodyPr>
          <a:lstStyle/>
          <a:p>
            <a:pPr marL="0" indent="0">
              <a:lnSpc>
                <a:spcPct val="150000"/>
              </a:lnSpc>
              <a:buNone/>
            </a:pPr>
            <a:r>
              <a:rPr lang="en-US" sz="1900" dirty="0">
                <a:latin typeface="Times New Roman" panose="02020603050405020304" pitchFamily="18" charset="0"/>
                <a:cs typeface="Times New Roman" panose="02020603050405020304" pitchFamily="18" charset="0"/>
              </a:rPr>
              <a:t>The research focuses on the timely and accurate detection of brain tumors using MRI, as brain tumors are among the most serious cancers. In India, around 40,000 new cases are reported annually, making early detection crucial for improving survival rates. Accurate classification of tumors like gliomas, meningiomas, and pituitary tumors is essential for proper treatment, as misdiagnosis can lead to inadequate care and severe complications. Traditional diagnostic methods rely on manual MRI analysis, which can be time-consuming and prone to errors.  </a:t>
            </a:r>
          </a:p>
          <a:p>
            <a:pPr marL="0" indent="0">
              <a:lnSpc>
                <a:spcPct val="150000"/>
              </a:lnSpc>
              <a:buNone/>
            </a:pPr>
            <a:r>
              <a:rPr lang="en-US" sz="1900" dirty="0">
                <a:latin typeface="Times New Roman" panose="02020603050405020304" pitchFamily="18" charset="0"/>
                <a:cs typeface="Times New Roman" panose="02020603050405020304" pitchFamily="18" charset="0"/>
              </a:rPr>
              <a:t>To overcome these challenges, automated systems like the hybrid CNN-</a:t>
            </a:r>
            <a:r>
              <a:rPr lang="en-US" sz="1900" dirty="0" err="1">
                <a:latin typeface="Times New Roman" panose="02020603050405020304" pitchFamily="18" charset="0"/>
                <a:cs typeface="Times New Roman" panose="02020603050405020304" pitchFamily="18" charset="0"/>
              </a:rPr>
              <a:t>SVM</a:t>
            </a:r>
            <a:r>
              <a:rPr lang="en-US" sz="1900" dirty="0">
                <a:latin typeface="Times New Roman" panose="02020603050405020304" pitchFamily="18" charset="0"/>
                <a:cs typeface="Times New Roman" panose="02020603050405020304" pitchFamily="18" charset="0"/>
              </a:rPr>
              <a:t> model offer a reliable solution by enhancing diagnostic accuracy and speed, assisting healthcare professionals in making more informed decisions. The CNN extracts critical features from MRI scans, while SVM provides precise classification, ensuring better generalization and reduced misclassification. With advancements in deep learning and machine learning, integrating these technologies in medical imaging can significantly improve early detection, optimize treatment strategies, and ultimately enhance patient outcomes.</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a:xfrm>
            <a:off x="711200" y="6356350"/>
            <a:ext cx="2743200" cy="365125"/>
          </a:xfrm>
        </p:spPr>
        <p:txBody>
          <a:bodyPr/>
          <a:lstStyle/>
          <a:p>
            <a:r>
              <a:rPr lang="en-US" dirty="0">
                <a:latin typeface="Times New Roman" panose="02020603050405020304" pitchFamily="18" charset="0"/>
                <a:cs typeface="Times New Roman" panose="02020603050405020304" pitchFamily="18" charset="0"/>
              </a:rPr>
              <a:t>10-03-2025</a:t>
            </a:r>
          </a:p>
          <a:p>
            <a:endParaRPr lang="en-US"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2         Batch No. AG3         Department of CSE</a:t>
            </a:r>
          </a:p>
          <a:p>
            <a:endParaRPr lang="en-US"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10</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9738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009409" y="232777"/>
            <a:ext cx="10173182" cy="1128009"/>
          </a:xfrm>
        </p:spPr>
        <p:txBody>
          <a:bodyPr/>
          <a:lstStyle/>
          <a:p>
            <a:pPr algn="ctr"/>
            <a:r>
              <a:rPr lang="en-US" b="1" dirty="0">
                <a:latin typeface="Times New Roman" panose="02020603050405020304" pitchFamily="18" charset="0"/>
                <a:cs typeface="Times New Roman" panose="02020603050405020304" pitchFamily="18" charset="0"/>
              </a:rPr>
              <a:t>OBJECTIVES</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368968" y="1118936"/>
            <a:ext cx="11454063" cy="5132176"/>
          </a:xfrm>
        </p:spPr>
        <p:txBody>
          <a:bodyPr>
            <a:normAutofit fontScale="85000" lnSpcReduction="20000"/>
          </a:bodyPr>
          <a:lstStyle/>
          <a:p>
            <a:pPr>
              <a:lnSpc>
                <a:spcPct val="170000"/>
              </a:lnSpc>
            </a:pPr>
            <a:r>
              <a:rPr lang="en-US" sz="2000" b="1" dirty="0">
                <a:latin typeface="Times New Roman" panose="02020603050405020304" pitchFamily="18" charset="0"/>
                <a:cs typeface="Times New Roman" panose="02020603050405020304" pitchFamily="18" charset="0"/>
              </a:rPr>
              <a:t>Development of a Hybrid Model: </a:t>
            </a:r>
            <a:r>
              <a:rPr lang="en-US" sz="2000" dirty="0">
                <a:latin typeface="Times New Roman" panose="02020603050405020304" pitchFamily="18" charset="0"/>
                <a:cs typeface="Times New Roman" panose="02020603050405020304" pitchFamily="18" charset="0"/>
              </a:rPr>
              <a:t>The primary objective is to create a hybrid model that integrates Convolutional Neural Networks (CNNs) for effective feature extraction and Support Vector Machines (SVMs) for high-precision classification of brain tumors in MRI images.</a:t>
            </a:r>
          </a:p>
          <a:p>
            <a:pPr>
              <a:lnSpc>
                <a:spcPct val="170000"/>
              </a:lnSpc>
            </a:pPr>
            <a:r>
              <a:rPr lang="en-US" sz="2000" b="1" dirty="0">
                <a:latin typeface="Times New Roman" panose="02020603050405020304" pitchFamily="18" charset="0"/>
                <a:cs typeface="Times New Roman" panose="02020603050405020304" pitchFamily="18" charset="0"/>
              </a:rPr>
              <a:t>Enhance MRI Image Processing: </a:t>
            </a:r>
            <a:r>
              <a:rPr lang="en-US" sz="2000" dirty="0">
                <a:latin typeface="Times New Roman" panose="02020603050405020304" pitchFamily="18" charset="0"/>
                <a:cs typeface="Times New Roman" panose="02020603050405020304" pitchFamily="18" charset="0"/>
              </a:rPr>
              <a:t>Apply advanced preprocessing techniques such as Adaptive Gamma Correction and Fuzzy C-Means clustering to improve the clarity, segmentation, and feature extraction of MRI images..</a:t>
            </a:r>
          </a:p>
          <a:p>
            <a:pPr>
              <a:lnSpc>
                <a:spcPct val="170000"/>
              </a:lnSpc>
            </a:pPr>
            <a:r>
              <a:rPr lang="en-US" sz="2000" b="1" dirty="0">
                <a:latin typeface="Times New Roman" panose="02020603050405020304" pitchFamily="18" charset="0"/>
                <a:cs typeface="Times New Roman" panose="02020603050405020304" pitchFamily="18" charset="0"/>
              </a:rPr>
              <a:t>Improve Classification Accuracy</a:t>
            </a:r>
            <a:r>
              <a:rPr lang="en-US" sz="2000" dirty="0">
                <a:latin typeface="Times New Roman" panose="02020603050405020304" pitchFamily="18" charset="0"/>
                <a:cs typeface="Times New Roman" panose="02020603050405020304" pitchFamily="18" charset="0"/>
              </a:rPr>
              <a:t>: Achieve high accuracy, sensitivity, and specificity in distinguishing between normal brain tissue and various types of tumors, such as glioma, meningioma, and pituitary tumors.</a:t>
            </a:r>
          </a:p>
          <a:p>
            <a:pPr>
              <a:lnSpc>
                <a:spcPct val="170000"/>
              </a:lnSpc>
            </a:pPr>
            <a:r>
              <a:rPr lang="en-US" sz="2000" b="1" dirty="0">
                <a:latin typeface="Times New Roman" panose="02020603050405020304" pitchFamily="18" charset="0"/>
                <a:cs typeface="Times New Roman" panose="02020603050405020304" pitchFamily="18" charset="0"/>
              </a:rPr>
              <a:t>Validate Model Performance </a:t>
            </a:r>
            <a:r>
              <a:rPr lang="en-US" sz="2000" dirty="0">
                <a:latin typeface="Times New Roman" panose="02020603050405020304" pitchFamily="18" charset="0"/>
                <a:cs typeface="Times New Roman" panose="02020603050405020304" pitchFamily="18" charset="0"/>
              </a:rPr>
              <a:t>:Compare the proposed CNN-</a:t>
            </a:r>
            <a:r>
              <a:rPr lang="en-US" sz="2000" dirty="0" err="1">
                <a:latin typeface="Times New Roman" panose="02020603050405020304" pitchFamily="18" charset="0"/>
                <a:cs typeface="Times New Roman" panose="02020603050405020304" pitchFamily="18" charset="0"/>
              </a:rPr>
              <a:t>SVM</a:t>
            </a:r>
            <a:r>
              <a:rPr lang="en-US" sz="2000" dirty="0">
                <a:latin typeface="Times New Roman" panose="02020603050405020304" pitchFamily="18" charset="0"/>
                <a:cs typeface="Times New Roman" panose="02020603050405020304" pitchFamily="18" charset="0"/>
              </a:rPr>
              <a:t> hybrid model with existing methodologies (e.g., CNN, VGG, RNN) using metrics like accuracy, sensitivity, specificity, and Jaccard Index.</a:t>
            </a:r>
          </a:p>
          <a:p>
            <a:pPr>
              <a:lnSpc>
                <a:spcPct val="170000"/>
              </a:lnSpc>
            </a:pPr>
            <a:r>
              <a:rPr lang="en-US" sz="2000" b="1" dirty="0">
                <a:latin typeface="Times New Roman" panose="02020603050405020304" pitchFamily="18" charset="0"/>
                <a:cs typeface="Times New Roman" panose="02020603050405020304" pitchFamily="18" charset="0"/>
              </a:rPr>
              <a:t>Enhancing Diagnostic Efficiency: </a:t>
            </a:r>
            <a:r>
              <a:rPr lang="en-US" sz="2000" dirty="0">
                <a:latin typeface="Times New Roman" panose="02020603050405020304" pitchFamily="18" charset="0"/>
                <a:cs typeface="Times New Roman" panose="02020603050405020304" pitchFamily="18" charset="0"/>
              </a:rPr>
              <a:t>The ultimate goal is to provide an automated approach for early diagnosis of brain tumors, thereby improving treatment outcomes and reducing the workload on healthcare professionals.</a:t>
            </a: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b="1"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r>
              <a:rPr lang="en-US" dirty="0">
                <a:latin typeface="Times New Roman" panose="02020603050405020304" pitchFamily="18" charset="0"/>
                <a:cs typeface="Times New Roman" panose="02020603050405020304" pitchFamily="18" charset="0"/>
              </a:rPr>
              <a:t>10-03-2025</a:t>
            </a:r>
          </a:p>
          <a:p>
            <a:endParaRPr lang="en-US"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2         Batch No. AG3         Department of CSE</a:t>
            </a:r>
          </a:p>
          <a:p>
            <a:endParaRPr lang="en-US"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11</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123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469376" y="267034"/>
            <a:ext cx="10173182" cy="1128009"/>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BLOCK DIAGRAM OR FLOW DIAGRAM</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r>
              <a:rPr lang="en-US" dirty="0">
                <a:latin typeface="Times New Roman" panose="02020603050405020304" pitchFamily="18" charset="0"/>
                <a:cs typeface="Times New Roman" panose="02020603050405020304" pitchFamily="18" charset="0"/>
              </a:rPr>
              <a:t>10-03-2025</a:t>
            </a:r>
          </a:p>
          <a:p>
            <a:endParaRPr lang="en-US"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2         Batch No. AG3         Department of CSE</a:t>
            </a:r>
          </a:p>
          <a:p>
            <a:endParaRPr lang="en-US"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12</a:t>
            </a:fld>
            <a:endParaRPr lang="en-US">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B1EE1B55-8B70-FCF7-4FEF-AE88FBD16178}"/>
              </a:ext>
            </a:extLst>
          </p:cNvPr>
          <p:cNvSpPr txBox="1"/>
          <p:nvPr/>
        </p:nvSpPr>
        <p:spPr>
          <a:xfrm>
            <a:off x="4819427" y="1081766"/>
            <a:ext cx="7051732" cy="5115311"/>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Data Set : </a:t>
            </a:r>
            <a:r>
              <a:rPr lang="en-US" sz="2000" dirty="0">
                <a:latin typeface="Times New Roman" panose="02020603050405020304" pitchFamily="18" charset="0"/>
                <a:cs typeface="Times New Roman" panose="02020603050405020304" pitchFamily="18" charset="0"/>
              </a:rPr>
              <a:t>A Kaggle dataset is used that involves T1-sequenced enhanced MRI scans of subjects with brain tumors. Different tumor types are all included in the same dataset which has a meningioma, glioma, pituitary and an absent tumor images.</a:t>
            </a:r>
          </a:p>
          <a:p>
            <a:pPr marL="342900" indent="-34290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Preprocessing and Extraction : </a:t>
            </a:r>
            <a:r>
              <a:rPr lang="en-US" sz="2000" dirty="0">
                <a:latin typeface="Times New Roman" panose="02020603050405020304" pitchFamily="18" charset="0"/>
                <a:cs typeface="Times New Roman" panose="02020603050405020304" pitchFamily="18" charset="0"/>
              </a:rPr>
              <a:t>This involves enhancing contrast to make features clearer (using ACEA), adjusting brightness and contrast based on the images, and removing noise while keeping important edges sharp. Analyze the texture of these regions to find patterns using FCM.</a:t>
            </a:r>
          </a:p>
          <a:p>
            <a:pPr marL="342900" indent="-34290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Classify (Tumor or No Tumor):</a:t>
            </a:r>
            <a:r>
              <a:rPr lang="en-US" sz="2000" dirty="0">
                <a:latin typeface="Times New Roman" panose="02020603050405020304" pitchFamily="18" charset="0"/>
                <a:cs typeface="Times New Roman" panose="02020603050405020304" pitchFamily="18" charset="0"/>
              </a:rPr>
              <a:t> A hybrid of CNN and SVM is used for classification.</a:t>
            </a:r>
          </a:p>
        </p:txBody>
      </p:sp>
      <p:pic>
        <p:nvPicPr>
          <p:cNvPr id="1028" name="Picture 4">
            <a:extLst>
              <a:ext uri="{FF2B5EF4-FFF2-40B4-BE49-F238E27FC236}">
                <a16:creationId xmlns:a16="http://schemas.microsoft.com/office/drawing/2014/main" id="{D83FDD65-8C1D-64A1-EEE3-0F606DF200D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5141" y="1216896"/>
            <a:ext cx="4498586" cy="4845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70290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5B3387-4148-C6EE-C06D-E30F32D31F2C}"/>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9E16177D-23AC-51B5-B280-2440F9B57E92}"/>
              </a:ext>
            </a:extLst>
          </p:cNvPr>
          <p:cNvSpPr>
            <a:spLocks noGrp="1"/>
          </p:cNvSpPr>
          <p:nvPr>
            <p:ph type="title"/>
          </p:nvPr>
        </p:nvSpPr>
        <p:spPr>
          <a:xfrm>
            <a:off x="1469376" y="267034"/>
            <a:ext cx="10173182" cy="1128009"/>
          </a:xfrm>
        </p:spPr>
        <p:txBody>
          <a:bodyPr>
            <a:normAutofit/>
          </a:bodyPr>
          <a:lstStyle/>
          <a:p>
            <a:pPr algn="ctr"/>
            <a:r>
              <a:rPr lang="en-US" b="1" dirty="0">
                <a:latin typeface="Times New Roman" panose="02020603050405020304" pitchFamily="18" charset="0"/>
                <a:cs typeface="Times New Roman" panose="02020603050405020304" pitchFamily="18" charset="0"/>
              </a:rPr>
              <a:t>METHODOLOGY</a:t>
            </a:r>
          </a:p>
        </p:txBody>
      </p:sp>
      <p:sp>
        <p:nvSpPr>
          <p:cNvPr id="5" name="Date Placeholder 4">
            <a:extLst>
              <a:ext uri="{FF2B5EF4-FFF2-40B4-BE49-F238E27FC236}">
                <a16:creationId xmlns:a16="http://schemas.microsoft.com/office/drawing/2014/main" id="{08230DF2-0751-C1CC-9E65-9E140B2A88FD}"/>
              </a:ext>
            </a:extLst>
          </p:cNvPr>
          <p:cNvSpPr>
            <a:spLocks noGrp="1"/>
          </p:cNvSpPr>
          <p:nvPr>
            <p:ph type="dt" sz="half" idx="10"/>
          </p:nvPr>
        </p:nvSpPr>
        <p:spPr/>
        <p:txBody>
          <a:bodyPr/>
          <a:lstStyle/>
          <a:p>
            <a:r>
              <a:rPr lang="en-US" dirty="0">
                <a:latin typeface="Times New Roman" panose="02020603050405020304" pitchFamily="18" charset="0"/>
                <a:cs typeface="Times New Roman" panose="02020603050405020304" pitchFamily="18" charset="0"/>
              </a:rPr>
              <a:t>10-03-2025</a:t>
            </a:r>
          </a:p>
          <a:p>
            <a:endParaRPr lang="en-US"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3B3F2148-8452-DC3A-C072-3486F8ECC60E}"/>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2         Batch No. AG3         Department of CSE</a:t>
            </a:r>
          </a:p>
          <a:p>
            <a:endParaRPr lang="en-US"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FD8FAB11-51D2-00BE-30A3-2113BDE2F35D}"/>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13</a:t>
            </a:fld>
            <a:endParaRPr lang="en-US">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006A3E3-3B9D-C3C0-78BC-E737B9A83B93}"/>
              </a:ext>
            </a:extLst>
          </p:cNvPr>
          <p:cNvSpPr txBox="1"/>
          <p:nvPr/>
        </p:nvSpPr>
        <p:spPr>
          <a:xfrm>
            <a:off x="533400" y="1395043"/>
            <a:ext cx="6096000" cy="5539978"/>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Data Set Collection</a:t>
            </a:r>
          </a:p>
          <a:p>
            <a:pPr marL="342900" indent="-342900"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dataset is substantial, containing 3064 individual MRI images. This relatively large size is important for training robust machine learning models, as it provides a diverse range of examples for the model to learn from.</a:t>
            </a:r>
          </a:p>
          <a:p>
            <a:pPr marL="342900" indent="-342900"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Four categories: Glioma,  Meningioma, Pituitary, and No Tumor (healthy brain).</a:t>
            </a:r>
          </a:p>
          <a:p>
            <a:pPr algn="just">
              <a:lnSpc>
                <a:spcPct val="150000"/>
              </a:lnSpc>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Class Distribution: Glioma: 1426 images, Meningioma :708                                      images, Pituitary 930 images , No Tumor : 804 images.</a:t>
            </a:r>
          </a:p>
          <a:p>
            <a:pPr marL="342900" indent="-342900"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T1-weighted contrast-enhanced MRI (a specific type of MRI scan that highlights tumors).</a:t>
            </a:r>
          </a:p>
          <a:p>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graphicFrame>
        <p:nvGraphicFramePr>
          <p:cNvPr id="11" name="Table 10">
            <a:extLst>
              <a:ext uri="{FF2B5EF4-FFF2-40B4-BE49-F238E27FC236}">
                <a16:creationId xmlns:a16="http://schemas.microsoft.com/office/drawing/2014/main" id="{CFCFEF83-5A94-341B-3033-0E94B2A63841}"/>
              </a:ext>
            </a:extLst>
          </p:cNvPr>
          <p:cNvGraphicFramePr>
            <a:graphicFrameLocks noGrp="1"/>
          </p:cNvGraphicFramePr>
          <p:nvPr>
            <p:extLst>
              <p:ext uri="{D42A27DB-BD31-4B8C-83A1-F6EECF244321}">
                <p14:modId xmlns:p14="http://schemas.microsoft.com/office/powerpoint/2010/main" val="2554461632"/>
              </p:ext>
            </p:extLst>
          </p:nvPr>
        </p:nvGraphicFramePr>
        <p:xfrm>
          <a:off x="6995426" y="1830190"/>
          <a:ext cx="4891774" cy="3614569"/>
        </p:xfrm>
        <a:graphic>
          <a:graphicData uri="http://schemas.openxmlformats.org/drawingml/2006/table">
            <a:tbl>
              <a:tblPr firstRow="1" firstCol="1" bandRow="1">
                <a:effectLst>
                  <a:outerShdw blurRad="50800" dist="50800" dir="5400000" algn="ctr" rotWithShape="0">
                    <a:srgbClr val="000000">
                      <a:alpha val="94000"/>
                    </a:srgbClr>
                  </a:outerShdw>
                </a:effectLst>
                <a:tableStyleId>{5C22544A-7EE6-4342-B048-85BDC9FD1C3A}</a:tableStyleId>
              </a:tblPr>
              <a:tblGrid>
                <a:gridCol w="1239668">
                  <a:extLst>
                    <a:ext uri="{9D8B030D-6E8A-4147-A177-3AD203B41FA5}">
                      <a16:colId xmlns:a16="http://schemas.microsoft.com/office/drawing/2014/main" val="3319305924"/>
                    </a:ext>
                  </a:extLst>
                </a:gridCol>
                <a:gridCol w="3652106">
                  <a:extLst>
                    <a:ext uri="{9D8B030D-6E8A-4147-A177-3AD203B41FA5}">
                      <a16:colId xmlns:a16="http://schemas.microsoft.com/office/drawing/2014/main" val="2937493129"/>
                    </a:ext>
                  </a:extLst>
                </a:gridCol>
              </a:tblGrid>
              <a:tr h="490076">
                <a:tc>
                  <a:txBody>
                    <a:bodyPr/>
                    <a:lstStyle/>
                    <a:p>
                      <a:pPr marL="292100" marR="0">
                        <a:lnSpc>
                          <a:spcPct val="115000"/>
                        </a:lnSpc>
                        <a:spcBef>
                          <a:spcPts val="5"/>
                        </a:spcBef>
                        <a:tabLst>
                          <a:tab pos="655320" algn="l"/>
                        </a:tabLst>
                      </a:pPr>
                      <a:r>
                        <a:rPr lang="en-US" sz="1200" spc="-10" dirty="0">
                          <a:effectLst/>
                        </a:rPr>
                        <a:t>Feature</a:t>
                      </a:r>
                      <a:endParaRPr lang="en-US" sz="11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marL="655320" marR="0">
                        <a:lnSpc>
                          <a:spcPct val="115000"/>
                        </a:lnSpc>
                        <a:spcBef>
                          <a:spcPts val="5"/>
                        </a:spcBef>
                        <a:tabLst>
                          <a:tab pos="655320" algn="l"/>
                        </a:tabLst>
                      </a:pPr>
                      <a:r>
                        <a:rPr lang="en-US" sz="1200" spc="-10">
                          <a:effectLst/>
                        </a:rPr>
                        <a:t>Details</a:t>
                      </a:r>
                      <a:endParaRPr lang="en-US" sz="1100" b="1">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919923723"/>
                  </a:ext>
                </a:extLst>
              </a:tr>
              <a:tr h="490076">
                <a:tc>
                  <a:txBody>
                    <a:bodyPr/>
                    <a:lstStyle/>
                    <a:p>
                      <a:pPr marL="292100" marR="0">
                        <a:lnSpc>
                          <a:spcPct val="115000"/>
                        </a:lnSpc>
                        <a:spcBef>
                          <a:spcPts val="5"/>
                        </a:spcBef>
                        <a:tabLst>
                          <a:tab pos="655320" algn="l"/>
                        </a:tabLst>
                      </a:pPr>
                      <a:r>
                        <a:rPr lang="en-US" sz="1200" spc="-10" dirty="0">
                          <a:effectLst/>
                        </a:rPr>
                        <a:t>Total Images</a:t>
                      </a:r>
                      <a:endParaRPr lang="en-US" sz="11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marL="655320" marR="0">
                        <a:lnSpc>
                          <a:spcPct val="115000"/>
                        </a:lnSpc>
                        <a:spcBef>
                          <a:spcPts val="5"/>
                        </a:spcBef>
                        <a:tabLst>
                          <a:tab pos="655320" algn="l"/>
                        </a:tabLst>
                      </a:pPr>
                      <a:r>
                        <a:rPr lang="en-US" sz="1200" spc="-10" dirty="0">
                          <a:effectLst/>
                        </a:rPr>
                        <a:t>3064</a:t>
                      </a:r>
                      <a:endParaRPr lang="en-US" sz="11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631552577"/>
                  </a:ext>
                </a:extLst>
              </a:tr>
              <a:tr h="490076">
                <a:tc>
                  <a:txBody>
                    <a:bodyPr/>
                    <a:lstStyle/>
                    <a:p>
                      <a:pPr marL="292100" marR="0">
                        <a:lnSpc>
                          <a:spcPct val="115000"/>
                        </a:lnSpc>
                        <a:spcBef>
                          <a:spcPts val="5"/>
                        </a:spcBef>
                        <a:tabLst>
                          <a:tab pos="655320" algn="l"/>
                        </a:tabLst>
                      </a:pPr>
                      <a:r>
                        <a:rPr lang="en-US" sz="1200" spc="-10" dirty="0">
                          <a:effectLst/>
                        </a:rPr>
                        <a:t>Total Patients</a:t>
                      </a:r>
                      <a:endParaRPr lang="en-US" sz="11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marL="655320" marR="0">
                        <a:lnSpc>
                          <a:spcPct val="115000"/>
                        </a:lnSpc>
                        <a:spcBef>
                          <a:spcPts val="5"/>
                        </a:spcBef>
                        <a:tabLst>
                          <a:tab pos="655320" algn="l"/>
                        </a:tabLst>
                      </a:pPr>
                      <a:r>
                        <a:rPr lang="en-US" sz="1200" spc="-10" dirty="0">
                          <a:effectLst/>
                        </a:rPr>
                        <a:t>233</a:t>
                      </a:r>
                      <a:endParaRPr lang="en-US" sz="11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575831171"/>
                  </a:ext>
                </a:extLst>
              </a:tr>
              <a:tr h="490076">
                <a:tc>
                  <a:txBody>
                    <a:bodyPr/>
                    <a:lstStyle/>
                    <a:p>
                      <a:pPr marL="292100" marR="0">
                        <a:lnSpc>
                          <a:spcPct val="115000"/>
                        </a:lnSpc>
                        <a:spcBef>
                          <a:spcPts val="5"/>
                        </a:spcBef>
                        <a:tabLst>
                          <a:tab pos="655320" algn="l"/>
                        </a:tabLst>
                      </a:pPr>
                      <a:r>
                        <a:rPr lang="en-US" sz="1200" spc="-10">
                          <a:effectLst/>
                        </a:rPr>
                        <a:t>Tumor Classes</a:t>
                      </a:r>
                      <a:endParaRPr lang="en-US" sz="1100" b="1">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marL="655320" marR="0">
                        <a:lnSpc>
                          <a:spcPct val="115000"/>
                        </a:lnSpc>
                        <a:spcBef>
                          <a:spcPts val="5"/>
                        </a:spcBef>
                        <a:tabLst>
                          <a:tab pos="655320" algn="l"/>
                        </a:tabLst>
                      </a:pPr>
                      <a:r>
                        <a:rPr lang="en-US" sz="1200" spc="-10" dirty="0">
                          <a:effectLst/>
                        </a:rPr>
                        <a:t>Glioma, Meningioma, Pituitary, No Tumor</a:t>
                      </a:r>
                      <a:endParaRPr lang="en-US" sz="11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69062070"/>
                  </a:ext>
                </a:extLst>
              </a:tr>
              <a:tr h="674113">
                <a:tc>
                  <a:txBody>
                    <a:bodyPr/>
                    <a:lstStyle/>
                    <a:p>
                      <a:pPr marL="292100" marR="0">
                        <a:lnSpc>
                          <a:spcPct val="115000"/>
                        </a:lnSpc>
                        <a:spcBef>
                          <a:spcPts val="5"/>
                        </a:spcBef>
                        <a:tabLst>
                          <a:tab pos="655320" algn="l"/>
                        </a:tabLst>
                      </a:pPr>
                      <a:r>
                        <a:rPr lang="en-US" sz="1200" spc="-10">
                          <a:effectLst/>
                        </a:rPr>
                        <a:t>Class Distribution</a:t>
                      </a:r>
                      <a:endParaRPr lang="en-US" sz="1100" b="1">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marL="655320" marR="0">
                        <a:lnSpc>
                          <a:spcPct val="115000"/>
                        </a:lnSpc>
                        <a:spcBef>
                          <a:spcPts val="5"/>
                        </a:spcBef>
                        <a:tabLst>
                          <a:tab pos="655320" algn="l"/>
                        </a:tabLst>
                      </a:pPr>
                      <a:r>
                        <a:rPr lang="en-US" sz="1200" spc="-10" dirty="0">
                          <a:effectLst/>
                        </a:rPr>
                        <a:t>Glioma: 1426, Meningioma: 708, Pituitary: 930,</a:t>
                      </a:r>
                    </a:p>
                    <a:p>
                      <a:pPr marL="655320" marR="0">
                        <a:lnSpc>
                          <a:spcPct val="115000"/>
                        </a:lnSpc>
                        <a:spcBef>
                          <a:spcPts val="5"/>
                        </a:spcBef>
                        <a:tabLst>
                          <a:tab pos="655320" algn="l"/>
                        </a:tabLst>
                      </a:pPr>
                      <a:r>
                        <a:rPr lang="en-US" sz="1200" spc="-10" dirty="0">
                          <a:effectLst/>
                        </a:rPr>
                        <a:t>No Tumor: 804</a:t>
                      </a:r>
                      <a:endParaRPr lang="en-US" sz="11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860700259"/>
                  </a:ext>
                </a:extLst>
              </a:tr>
              <a:tr h="490076">
                <a:tc>
                  <a:txBody>
                    <a:bodyPr/>
                    <a:lstStyle/>
                    <a:p>
                      <a:pPr marL="292100" marR="0">
                        <a:lnSpc>
                          <a:spcPct val="115000"/>
                        </a:lnSpc>
                        <a:spcBef>
                          <a:spcPts val="5"/>
                        </a:spcBef>
                        <a:tabLst>
                          <a:tab pos="655320" algn="l"/>
                        </a:tabLst>
                      </a:pPr>
                      <a:r>
                        <a:rPr lang="en-US" sz="1200" spc="-10">
                          <a:effectLst/>
                        </a:rPr>
                        <a:t>Image Type</a:t>
                      </a:r>
                      <a:endParaRPr lang="en-US" sz="1100" b="1">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marL="655320" marR="0">
                        <a:lnSpc>
                          <a:spcPct val="115000"/>
                        </a:lnSpc>
                        <a:spcBef>
                          <a:spcPts val="5"/>
                        </a:spcBef>
                        <a:tabLst>
                          <a:tab pos="655320" algn="l"/>
                        </a:tabLst>
                      </a:pPr>
                      <a:r>
                        <a:rPr lang="en-US" sz="1200" spc="-10" dirty="0">
                          <a:effectLst/>
                        </a:rPr>
                        <a:t>T1-weighted contrast-enhanced MRI</a:t>
                      </a:r>
                      <a:endParaRPr lang="en-US" sz="11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686371689"/>
                  </a:ext>
                </a:extLst>
              </a:tr>
              <a:tr h="490076">
                <a:tc>
                  <a:txBody>
                    <a:bodyPr/>
                    <a:lstStyle/>
                    <a:p>
                      <a:pPr marL="292100" marR="0">
                        <a:lnSpc>
                          <a:spcPct val="115000"/>
                        </a:lnSpc>
                        <a:spcBef>
                          <a:spcPts val="5"/>
                        </a:spcBef>
                        <a:tabLst>
                          <a:tab pos="655320" algn="l"/>
                        </a:tabLst>
                      </a:pPr>
                      <a:r>
                        <a:rPr lang="en-US" sz="1200" spc="-10">
                          <a:effectLst/>
                        </a:rPr>
                        <a:t>Applications</a:t>
                      </a:r>
                      <a:endParaRPr lang="en-US" sz="1100" b="1">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marL="655320" marR="0">
                        <a:lnSpc>
                          <a:spcPct val="115000"/>
                        </a:lnSpc>
                        <a:spcBef>
                          <a:spcPts val="5"/>
                        </a:spcBef>
                        <a:tabLst>
                          <a:tab pos="655320" algn="l"/>
                        </a:tabLst>
                      </a:pPr>
                      <a:r>
                        <a:rPr lang="en-US" sz="1200" spc="-10" dirty="0">
                          <a:effectLst/>
                        </a:rPr>
                        <a:t>Tumor classification and detection</a:t>
                      </a:r>
                      <a:endParaRPr lang="en-US" sz="11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98969296"/>
                  </a:ext>
                </a:extLst>
              </a:tr>
            </a:tbl>
          </a:graphicData>
        </a:graphic>
      </p:graphicFrame>
      <p:sp>
        <p:nvSpPr>
          <p:cNvPr id="13" name="TextBox 12">
            <a:extLst>
              <a:ext uri="{FF2B5EF4-FFF2-40B4-BE49-F238E27FC236}">
                <a16:creationId xmlns:a16="http://schemas.microsoft.com/office/drawing/2014/main" id="{188196C7-79AC-52D4-201D-928AF3E1E3D7}"/>
              </a:ext>
            </a:extLst>
          </p:cNvPr>
          <p:cNvSpPr txBox="1"/>
          <p:nvPr/>
        </p:nvSpPr>
        <p:spPr>
          <a:xfrm>
            <a:off x="7988300" y="5625512"/>
            <a:ext cx="6096000" cy="369332"/>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Fig : Data Set Description</a:t>
            </a:r>
          </a:p>
        </p:txBody>
      </p:sp>
    </p:spTree>
    <p:extLst>
      <p:ext uri="{BB962C8B-B14F-4D97-AF65-F5344CB8AC3E}">
        <p14:creationId xmlns:p14="http://schemas.microsoft.com/office/powerpoint/2010/main" val="2694407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D3ECA4-882C-689C-E5A4-58C13AFE040F}"/>
            </a:ext>
          </a:extLst>
        </p:cNvPr>
        <p:cNvGrpSpPr/>
        <p:nvPr/>
      </p:nvGrpSpPr>
      <p:grpSpPr>
        <a:xfrm>
          <a:off x="0" y="0"/>
          <a:ext cx="0" cy="0"/>
          <a:chOff x="0" y="0"/>
          <a:chExt cx="0" cy="0"/>
        </a:xfrm>
      </p:grpSpPr>
      <p:sp>
        <p:nvSpPr>
          <p:cNvPr id="5" name="Date Placeholder 4">
            <a:extLst>
              <a:ext uri="{FF2B5EF4-FFF2-40B4-BE49-F238E27FC236}">
                <a16:creationId xmlns:a16="http://schemas.microsoft.com/office/drawing/2014/main" id="{9FE04DA4-FCD3-B101-37D3-D1D173BFC009}"/>
              </a:ext>
            </a:extLst>
          </p:cNvPr>
          <p:cNvSpPr>
            <a:spLocks noGrp="1"/>
          </p:cNvSpPr>
          <p:nvPr>
            <p:ph type="dt" sz="half" idx="10"/>
          </p:nvPr>
        </p:nvSpPr>
        <p:spPr/>
        <p:txBody>
          <a:bodyPr/>
          <a:lstStyle/>
          <a:p>
            <a:r>
              <a:rPr lang="en-US" dirty="0">
                <a:latin typeface="Times New Roman" panose="02020603050405020304" pitchFamily="18" charset="0"/>
                <a:cs typeface="Times New Roman" panose="02020603050405020304" pitchFamily="18" charset="0"/>
              </a:rPr>
              <a:t>10-03-2025</a:t>
            </a:r>
          </a:p>
          <a:p>
            <a:endParaRPr lang="en-US"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0307CE35-92B9-7ECF-B0F2-A02B3618E764}"/>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2         Batch No. AG3         Department of CSE</a:t>
            </a:r>
          </a:p>
          <a:p>
            <a:endParaRPr lang="en-US"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94C8201E-CBC6-06D1-C614-088F723F01E1}"/>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14</a:t>
            </a:fld>
            <a:endParaRPr lang="en-US">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DDE40AA-D528-D9F0-0E2C-BEDD4EB32B4D}"/>
              </a:ext>
            </a:extLst>
          </p:cNvPr>
          <p:cNvSpPr txBox="1"/>
          <p:nvPr/>
        </p:nvSpPr>
        <p:spPr>
          <a:xfrm>
            <a:off x="673100" y="1126932"/>
            <a:ext cx="10515600" cy="6309420"/>
          </a:xfrm>
          <a:prstGeom prst="rect">
            <a:avLst/>
          </a:prstGeom>
          <a:noFill/>
        </p:spPr>
        <p:txBody>
          <a:bodyPr wrap="square">
            <a:spAutoFit/>
          </a:bodyPr>
          <a:lstStyle/>
          <a:p>
            <a:pPr marL="0" indent="0">
              <a:buNone/>
            </a:pPr>
            <a:r>
              <a:rPr lang="en-US" sz="2000" b="1" dirty="0">
                <a:latin typeface="Times New Roman" panose="02020603050405020304" pitchFamily="18" charset="0"/>
                <a:cs typeface="Times New Roman" panose="02020603050405020304" pitchFamily="18" charset="0"/>
              </a:rPr>
              <a:t>Pre-Processing Steps</a:t>
            </a:r>
          </a:p>
          <a:p>
            <a:pPr marL="0" indent="0">
              <a:lnSpc>
                <a:spcPct val="150000"/>
              </a:lnSpc>
              <a:buNone/>
            </a:pPr>
            <a:r>
              <a:rPr lang="en-US" sz="2000" dirty="0">
                <a:effectLst/>
                <a:latin typeface="Times New Roman" panose="02020603050405020304" pitchFamily="18" charset="0"/>
                <a:ea typeface="Times New Roman" panose="02020603050405020304" pitchFamily="18" charset="0"/>
              </a:rPr>
              <a:t>Pre-processing transforms raw data into a clean, structured format suitable for deep learning models. It ensures data is properly formatted for different algorithms, improving model performance. As the first step in deep learning, preprocessing is essential for accurate analysis and better results. During this preprocessing,</a:t>
            </a:r>
            <a:r>
              <a:rPr lang="en-US" sz="2000" spc="8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images</a:t>
            </a:r>
            <a:r>
              <a:rPr lang="en-US" sz="2000" spc="-50" dirty="0">
                <a:effectLst/>
                <a:latin typeface="Times New Roman" panose="02020603050405020304" pitchFamily="18" charset="0"/>
                <a:ea typeface="Times New Roman" panose="02020603050405020304" pitchFamily="18" charset="0"/>
              </a:rPr>
              <a:t> undergo several preprocessing methods applied to MRI images to enhance their quality and ensure accurate brain tumor classification. These methods are as follows:</a:t>
            </a:r>
          </a:p>
          <a:p>
            <a:pPr marL="0" indent="0">
              <a:lnSpc>
                <a:spcPct val="150000"/>
              </a:lnSpc>
              <a:buNone/>
            </a:pPr>
            <a:r>
              <a:rPr lang="en-US" sz="2000" b="1" spc="-50" dirty="0">
                <a:effectLst/>
                <a:latin typeface="Times New Roman" panose="02020603050405020304" pitchFamily="18" charset="0"/>
                <a:ea typeface="Times New Roman" panose="02020603050405020304" pitchFamily="18" charset="0"/>
              </a:rPr>
              <a:t>Adaptive Contrast Enhancement (ACE): </a:t>
            </a:r>
            <a:r>
              <a:rPr lang="en-US" sz="2000" spc="-50" dirty="0">
                <a:effectLst/>
                <a:latin typeface="Times New Roman" panose="02020603050405020304" pitchFamily="18" charset="0"/>
                <a:ea typeface="Times New Roman" panose="02020603050405020304" pitchFamily="18" charset="0"/>
              </a:rPr>
              <a:t>Enhances image contrast by calculating local statistics like mean pixel intensity and standard deviation.</a:t>
            </a:r>
          </a:p>
          <a:p>
            <a:pPr marL="0" indent="0">
              <a:lnSpc>
                <a:spcPct val="150000"/>
              </a:lnSpc>
              <a:buNone/>
            </a:pPr>
            <a:r>
              <a:rPr lang="en-US" sz="2000" b="1" spc="-50" dirty="0">
                <a:effectLst/>
                <a:latin typeface="Times New Roman" panose="02020603050405020304" pitchFamily="18" charset="0"/>
                <a:ea typeface="Times New Roman" panose="02020603050405020304" pitchFamily="18" charset="0"/>
              </a:rPr>
              <a:t>Adaptive Gamma Correction </a:t>
            </a:r>
            <a:r>
              <a:rPr lang="en-US" sz="2000" spc="-50" dirty="0">
                <a:effectLst/>
                <a:latin typeface="Times New Roman" panose="02020603050405020304" pitchFamily="18" charset="0"/>
                <a:ea typeface="Times New Roman" panose="02020603050405020304" pitchFamily="18" charset="0"/>
              </a:rPr>
              <a:t>: Dynamically adjusts brightness and contrast in different image regions for better visualization of tumors.</a:t>
            </a:r>
          </a:p>
          <a:p>
            <a:pPr marL="0" indent="0">
              <a:lnSpc>
                <a:spcPct val="150000"/>
              </a:lnSpc>
              <a:buNone/>
            </a:pPr>
            <a:endParaRPr lang="en-US" sz="1800" dirty="0">
              <a:effectLst/>
              <a:latin typeface="Times New Roman" panose="02020603050405020304" pitchFamily="18" charset="0"/>
              <a:ea typeface="Times New Roman" panose="02020603050405020304" pitchFamily="18" charset="0"/>
            </a:endParaRPr>
          </a:p>
          <a:p>
            <a:pPr marL="0" indent="0">
              <a:lnSpc>
                <a:spcPct val="150000"/>
              </a:lnSpc>
              <a:buNone/>
            </a:pPr>
            <a:endParaRPr lang="en-US" sz="1800" dirty="0">
              <a:effectLst/>
              <a:latin typeface="Times New Roman" panose="02020603050405020304" pitchFamily="18" charset="0"/>
              <a:ea typeface="Times New Roman" panose="02020603050405020304" pitchFamily="18" charset="0"/>
            </a:endParaRPr>
          </a:p>
          <a:p>
            <a:endParaRPr lang="en-US" sz="2000" dirty="0">
              <a:effectLst/>
              <a:latin typeface="Times New Roman" panose="02020603050405020304" pitchFamily="18" charset="0"/>
              <a:ea typeface="Times New Roman" panose="02020603050405020304" pitchFamily="18" charset="0"/>
            </a:endParaRPr>
          </a:p>
          <a:p>
            <a:endParaRPr lang="en-US" sz="2000" dirty="0">
              <a:effectLst/>
              <a:latin typeface="Times New Roman" panose="02020603050405020304" pitchFamily="18" charset="0"/>
              <a:ea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66751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DAE807-D2AF-F342-9F50-C3D2721DB5F9}"/>
            </a:ext>
          </a:extLst>
        </p:cNvPr>
        <p:cNvGrpSpPr/>
        <p:nvPr/>
      </p:nvGrpSpPr>
      <p:grpSpPr>
        <a:xfrm>
          <a:off x="0" y="0"/>
          <a:ext cx="0" cy="0"/>
          <a:chOff x="0" y="0"/>
          <a:chExt cx="0" cy="0"/>
        </a:xfrm>
      </p:grpSpPr>
      <p:sp>
        <p:nvSpPr>
          <p:cNvPr id="5" name="Date Placeholder 4">
            <a:extLst>
              <a:ext uri="{FF2B5EF4-FFF2-40B4-BE49-F238E27FC236}">
                <a16:creationId xmlns:a16="http://schemas.microsoft.com/office/drawing/2014/main" id="{3B73092B-C775-6141-D0AB-F2283D72D901}"/>
              </a:ext>
            </a:extLst>
          </p:cNvPr>
          <p:cNvSpPr>
            <a:spLocks noGrp="1"/>
          </p:cNvSpPr>
          <p:nvPr>
            <p:ph type="dt" sz="half" idx="10"/>
          </p:nvPr>
        </p:nvSpPr>
        <p:spPr/>
        <p:txBody>
          <a:bodyPr/>
          <a:lstStyle/>
          <a:p>
            <a:r>
              <a:rPr lang="en-US" dirty="0">
                <a:latin typeface="Times New Roman" panose="02020603050405020304" pitchFamily="18" charset="0"/>
                <a:cs typeface="Times New Roman" panose="02020603050405020304" pitchFamily="18" charset="0"/>
              </a:rPr>
              <a:t>10-03-2025</a:t>
            </a:r>
          </a:p>
        </p:txBody>
      </p:sp>
      <p:sp>
        <p:nvSpPr>
          <p:cNvPr id="6" name="Footer Placeholder 5">
            <a:extLst>
              <a:ext uri="{FF2B5EF4-FFF2-40B4-BE49-F238E27FC236}">
                <a16:creationId xmlns:a16="http://schemas.microsoft.com/office/drawing/2014/main" id="{B3800F1E-1CF9-4934-48D6-02E331C6A13A}"/>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2         Batch No. AG3         Department of CSE</a:t>
            </a:r>
          </a:p>
          <a:p>
            <a:endParaRPr lang="en-US"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B3515030-2928-DA19-B1E2-BDD7E78D597C}"/>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15</a:t>
            </a:fld>
            <a:endParaRPr lang="en-US"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63526977-F1B2-B265-BDF6-C323ACFED6D3}"/>
              </a:ext>
            </a:extLst>
          </p:cNvPr>
          <p:cNvSpPr txBox="1"/>
          <p:nvPr/>
        </p:nvSpPr>
        <p:spPr>
          <a:xfrm>
            <a:off x="184731" y="1161535"/>
            <a:ext cx="6401420" cy="800219"/>
          </a:xfrm>
          <a:prstGeom prst="rect">
            <a:avLst/>
          </a:prstGeom>
          <a:noFill/>
        </p:spPr>
        <p:txBody>
          <a:bodyPr wrap="square" rtlCol="0">
            <a:spAutoFit/>
          </a:bodyPr>
          <a:lstStyle/>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p:txBody>
      </p:sp>
      <p:sp>
        <p:nvSpPr>
          <p:cNvPr id="10" name="Content Placeholder 9">
            <a:extLst>
              <a:ext uri="{FF2B5EF4-FFF2-40B4-BE49-F238E27FC236}">
                <a16:creationId xmlns:a16="http://schemas.microsoft.com/office/drawing/2014/main" id="{C74F311A-03A4-DA49-343F-0058BA8AA1A8}"/>
              </a:ext>
            </a:extLst>
          </p:cNvPr>
          <p:cNvSpPr>
            <a:spLocks noGrp="1"/>
          </p:cNvSpPr>
          <p:nvPr>
            <p:ph idx="1"/>
          </p:nvPr>
        </p:nvSpPr>
        <p:spPr>
          <a:xfrm>
            <a:off x="184731" y="871821"/>
            <a:ext cx="11473841" cy="4704945"/>
          </a:xfrm>
        </p:spPr>
        <p:txBody>
          <a:bodyPr>
            <a:normAutofit/>
          </a:bodyPr>
          <a:lstStyle/>
          <a:p>
            <a:pPr marL="0" indent="0">
              <a:buNone/>
            </a:pPr>
            <a:endParaRPr lang="en-US" sz="2200" b="1" dirty="0">
              <a:effectLst/>
              <a:latin typeface="Times New Roman" panose="02020603050405020304" pitchFamily="18" charset="0"/>
              <a:ea typeface="Times New Roman" panose="02020603050405020304" pitchFamily="18" charset="0"/>
            </a:endParaRPr>
          </a:p>
          <a:p>
            <a:pPr>
              <a:lnSpc>
                <a:spcPct val="150000"/>
              </a:lnSpc>
            </a:pPr>
            <a:r>
              <a:rPr lang="en-US" sz="2200" b="1" dirty="0">
                <a:effectLst/>
                <a:latin typeface="Times New Roman" panose="02020603050405020304" pitchFamily="18" charset="0"/>
                <a:ea typeface="Times New Roman" panose="02020603050405020304" pitchFamily="18" charset="0"/>
              </a:rPr>
              <a:t>Median Filtering: </a:t>
            </a:r>
            <a:r>
              <a:rPr lang="en-US" sz="2000" dirty="0">
                <a:effectLst/>
                <a:latin typeface="Times New Roman" panose="02020603050405020304" pitchFamily="18" charset="0"/>
                <a:ea typeface="Times New Roman" panose="02020603050405020304" pitchFamily="18" charset="0"/>
              </a:rPr>
              <a:t>Median filtering reduces noise in MRI images while preserving edges and fine structures. It replaces each pixel with the median of its surrounding values, effectively removing speckle and salt-and-pepper noise while maintaining tumor details.</a:t>
            </a:r>
            <a:endParaRPr lang="en-US" sz="2200" dirty="0">
              <a:effectLst/>
              <a:latin typeface="Times New Roman" panose="02020603050405020304" pitchFamily="18" charset="0"/>
              <a:ea typeface="Times New Roman" panose="02020603050405020304" pitchFamily="18" charset="0"/>
            </a:endParaRPr>
          </a:p>
          <a:p>
            <a:endParaRPr lang="en-US" sz="2200"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2301F108-2E2F-93F0-627F-CEBEDB2A04F6}"/>
              </a:ext>
            </a:extLst>
          </p:cNvPr>
          <p:cNvSpPr txBox="1"/>
          <p:nvPr/>
        </p:nvSpPr>
        <p:spPr>
          <a:xfrm>
            <a:off x="184731" y="3117730"/>
            <a:ext cx="7190984" cy="2391489"/>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200" b="1" dirty="0">
                <a:effectLst/>
                <a:latin typeface="Times New Roman" panose="02020603050405020304" pitchFamily="18" charset="0"/>
                <a:ea typeface="Times New Roman" panose="02020603050405020304" pitchFamily="18" charset="0"/>
              </a:rPr>
              <a:t>Fuzzy C-Means (FCM) Segmentation: </a:t>
            </a:r>
            <a:r>
              <a:rPr lang="en-US" sz="2000" dirty="0">
                <a:effectLst/>
                <a:latin typeface="Times New Roman" panose="02020603050405020304" pitchFamily="18" charset="0"/>
                <a:ea typeface="Times New Roman" panose="02020603050405020304" pitchFamily="18" charset="0"/>
              </a:rPr>
              <a:t>FCM helps identify tumor areas in MRI images by grouping pixels with similar brightness. Unlike basic methods, it allows pixels to belong to multiple regions, making it more accurate in detecting tumors with uneven brightness and blending.</a:t>
            </a:r>
            <a:endParaRPr lang="en-US" sz="2000" dirty="0">
              <a:latin typeface="Times New Roman" panose="02020603050405020304" pitchFamily="18" charset="0"/>
              <a:ea typeface="Tahoma" panose="020B060403050404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53F9B777-9756-20CA-8DFC-575EAE252BBF}"/>
              </a:ext>
            </a:extLst>
          </p:cNvPr>
          <p:cNvPicPr/>
          <p:nvPr/>
        </p:nvPicPr>
        <p:blipFill>
          <a:blip r:embed="rId2"/>
          <a:stretch>
            <a:fillRect/>
          </a:stretch>
        </p:blipFill>
        <p:spPr>
          <a:xfrm>
            <a:off x="7533364" y="2951059"/>
            <a:ext cx="3940477" cy="2198611"/>
          </a:xfrm>
          <a:prstGeom prst="rect">
            <a:avLst/>
          </a:prstGeom>
          <a:ln>
            <a:noFill/>
          </a:ln>
          <a:effectLst>
            <a:outerShdw blurRad="190500" algn="tl" rotWithShape="0">
              <a:srgbClr val="000000">
                <a:alpha val="70000"/>
              </a:srgbClr>
            </a:outerShdw>
          </a:effectLst>
        </p:spPr>
      </p:pic>
      <p:sp>
        <p:nvSpPr>
          <p:cNvPr id="4" name="TextBox 3">
            <a:extLst>
              <a:ext uri="{FF2B5EF4-FFF2-40B4-BE49-F238E27FC236}">
                <a16:creationId xmlns:a16="http://schemas.microsoft.com/office/drawing/2014/main" id="{8F225FB4-D30F-798A-560F-4BD8D8C1B76F}"/>
              </a:ext>
            </a:extLst>
          </p:cNvPr>
          <p:cNvSpPr txBox="1"/>
          <p:nvPr/>
        </p:nvSpPr>
        <p:spPr>
          <a:xfrm>
            <a:off x="7598111" y="5311035"/>
            <a:ext cx="4218110" cy="1046440"/>
          </a:xfrm>
          <a:prstGeom prst="rect">
            <a:avLst/>
          </a:prstGeom>
          <a:noFill/>
        </p:spPr>
        <p:txBody>
          <a:bodyPr wrap="square" rtlCol="0">
            <a:spAutoFit/>
          </a:bodyPr>
          <a:lstStyle/>
          <a:p>
            <a:r>
              <a:rPr lang="en-US" sz="2200" b="1" spc="-10" dirty="0">
                <a:effectLst/>
                <a:latin typeface="Times New Roman" panose="02020603050405020304" pitchFamily="18" charset="0"/>
                <a:ea typeface="Times New Roman" panose="02020603050405020304" pitchFamily="18" charset="0"/>
              </a:rPr>
              <a:t>Fig</a:t>
            </a:r>
            <a:r>
              <a:rPr lang="en-US" sz="2200" b="1" spc="15" dirty="0">
                <a:effectLst/>
                <a:latin typeface="Times New Roman" panose="02020603050405020304" pitchFamily="18" charset="0"/>
                <a:ea typeface="Times New Roman" panose="02020603050405020304" pitchFamily="18" charset="0"/>
              </a:rPr>
              <a:t> </a:t>
            </a:r>
            <a:r>
              <a:rPr lang="en-US" sz="2200" b="1" spc="-10" dirty="0">
                <a:effectLst/>
                <a:latin typeface="Times New Roman" panose="02020603050405020304" pitchFamily="18" charset="0"/>
                <a:ea typeface="Times New Roman" panose="02020603050405020304" pitchFamily="18" charset="0"/>
              </a:rPr>
              <a:t>6.3 </a:t>
            </a:r>
            <a:r>
              <a:rPr lang="en-US" sz="2200" b="1" spc="-65" dirty="0">
                <a:effectLst/>
                <a:latin typeface="Times New Roman" panose="02020603050405020304" pitchFamily="18" charset="0"/>
                <a:ea typeface="Times New Roman" panose="02020603050405020304" pitchFamily="18" charset="0"/>
              </a:rPr>
              <a:t> </a:t>
            </a:r>
            <a:r>
              <a:rPr lang="en-US" sz="2200" b="1" spc="-10" dirty="0">
                <a:effectLst/>
                <a:latin typeface="Times New Roman" panose="02020603050405020304" pitchFamily="18" charset="0"/>
                <a:ea typeface="Times New Roman" panose="02020603050405020304" pitchFamily="18" charset="0"/>
              </a:rPr>
              <a:t>Image after applying the preprocessing technique.</a:t>
            </a:r>
            <a:endParaRPr lang="en-US" sz="2200" b="1"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14649607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C0B02C-CD70-8852-D992-36207DB6BF8F}"/>
            </a:ext>
          </a:extLst>
        </p:cNvPr>
        <p:cNvGrpSpPr/>
        <p:nvPr/>
      </p:nvGrpSpPr>
      <p:grpSpPr>
        <a:xfrm>
          <a:off x="0" y="0"/>
          <a:ext cx="0" cy="0"/>
          <a:chOff x="0" y="0"/>
          <a:chExt cx="0" cy="0"/>
        </a:xfrm>
      </p:grpSpPr>
      <p:sp>
        <p:nvSpPr>
          <p:cNvPr id="5" name="Date Placeholder 4">
            <a:extLst>
              <a:ext uri="{FF2B5EF4-FFF2-40B4-BE49-F238E27FC236}">
                <a16:creationId xmlns:a16="http://schemas.microsoft.com/office/drawing/2014/main" id="{C6490E5D-D9D7-9895-7A05-95F60D50B6CB}"/>
              </a:ext>
            </a:extLst>
          </p:cNvPr>
          <p:cNvSpPr>
            <a:spLocks noGrp="1"/>
          </p:cNvSpPr>
          <p:nvPr>
            <p:ph type="dt" sz="half" idx="10"/>
          </p:nvPr>
        </p:nvSpPr>
        <p:spPr/>
        <p:txBody>
          <a:bodyPr/>
          <a:lstStyle/>
          <a:p>
            <a:r>
              <a:rPr lang="en-US" dirty="0">
                <a:latin typeface="Times New Roman" panose="02020603050405020304" pitchFamily="18" charset="0"/>
                <a:cs typeface="Times New Roman" panose="02020603050405020304" pitchFamily="18" charset="0"/>
              </a:rPr>
              <a:t>10-03-2025</a:t>
            </a:r>
          </a:p>
        </p:txBody>
      </p:sp>
      <p:sp>
        <p:nvSpPr>
          <p:cNvPr id="6" name="Footer Placeholder 5">
            <a:extLst>
              <a:ext uri="{FF2B5EF4-FFF2-40B4-BE49-F238E27FC236}">
                <a16:creationId xmlns:a16="http://schemas.microsoft.com/office/drawing/2014/main" id="{AC843BC5-CC1B-2A5A-7E2A-FCFB084F84CA}"/>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2         Batch No. AG3         Department of CSE</a:t>
            </a:r>
          </a:p>
          <a:p>
            <a:endParaRPr lang="en-US"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428F53AC-3DE7-3380-7DAA-7BA15B5123F8}"/>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16</a:t>
            </a:fld>
            <a:endParaRPr lang="en-US"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4F2B9B31-D162-5F5E-0E3F-197F39E42886}"/>
              </a:ext>
            </a:extLst>
          </p:cNvPr>
          <p:cNvSpPr txBox="1"/>
          <p:nvPr/>
        </p:nvSpPr>
        <p:spPr>
          <a:xfrm>
            <a:off x="184731" y="1161535"/>
            <a:ext cx="6401420" cy="800219"/>
          </a:xfrm>
          <a:prstGeom prst="rect">
            <a:avLst/>
          </a:prstGeom>
          <a:noFill/>
        </p:spPr>
        <p:txBody>
          <a:bodyPr wrap="square" rtlCol="0">
            <a:spAutoFit/>
          </a:bodyPr>
          <a:lstStyle/>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p:txBody>
      </p:sp>
      <p:sp>
        <p:nvSpPr>
          <p:cNvPr id="10" name="Content Placeholder 9">
            <a:extLst>
              <a:ext uri="{FF2B5EF4-FFF2-40B4-BE49-F238E27FC236}">
                <a16:creationId xmlns:a16="http://schemas.microsoft.com/office/drawing/2014/main" id="{CCF6E713-F965-B542-7526-7B641C753FA8}"/>
              </a:ext>
            </a:extLst>
          </p:cNvPr>
          <p:cNvSpPr>
            <a:spLocks noGrp="1"/>
          </p:cNvSpPr>
          <p:nvPr>
            <p:ph idx="1"/>
          </p:nvPr>
        </p:nvSpPr>
        <p:spPr>
          <a:xfrm>
            <a:off x="359079" y="991520"/>
            <a:ext cx="11473841" cy="4704945"/>
          </a:xfrm>
        </p:spPr>
        <p:txBody>
          <a:bodyPr>
            <a:noAutofit/>
          </a:bodyPr>
          <a:lstStyle/>
          <a:p>
            <a:pPr marL="0" indent="0">
              <a:lnSpc>
                <a:spcPct val="150000"/>
              </a:lnSpc>
              <a:buNone/>
            </a:pPr>
            <a:r>
              <a:rPr lang="en-US" sz="1800" b="1" dirty="0">
                <a:effectLst/>
                <a:latin typeface="Times New Roman" panose="02020603050405020304" pitchFamily="18" charset="0"/>
                <a:ea typeface="Times New Roman" panose="02020603050405020304" pitchFamily="18" charset="0"/>
              </a:rPr>
              <a:t>Feature</a:t>
            </a:r>
            <a:r>
              <a:rPr lang="en-US" sz="1800" b="1" spc="55" dirty="0">
                <a:effectLst/>
                <a:latin typeface="Times New Roman" panose="02020603050405020304" pitchFamily="18" charset="0"/>
                <a:ea typeface="Times New Roman" panose="02020603050405020304" pitchFamily="18" charset="0"/>
              </a:rPr>
              <a:t> </a:t>
            </a:r>
            <a:r>
              <a:rPr lang="en-US" sz="1800" b="1" spc="-10" dirty="0">
                <a:effectLst/>
                <a:latin typeface="Times New Roman" panose="02020603050405020304" pitchFamily="18" charset="0"/>
                <a:ea typeface="Times New Roman" panose="02020603050405020304" pitchFamily="18" charset="0"/>
              </a:rPr>
              <a:t>Extraction using GLCM:</a:t>
            </a:r>
          </a:p>
          <a:p>
            <a:pPr>
              <a:lnSpc>
                <a:spcPct val="150000"/>
              </a:lnSpc>
            </a:pPr>
            <a:r>
              <a:rPr lang="en-US" sz="1800" dirty="0">
                <a:effectLst/>
                <a:latin typeface="Times New Roman" panose="02020603050405020304" pitchFamily="18" charset="0"/>
                <a:ea typeface="Times New Roman" panose="02020603050405020304" pitchFamily="18" charset="0"/>
              </a:rPr>
              <a:t>The Gray Level Co-occurrence Matrix (GLCM) is a matrix that describes the frequency of pixel pairs with specific values in a specified spatial relationship, typically focusing on pairs of pixels separated by a certain distance in a particular direction. The main idea is to quantify the spatial patterns of pixel intensities in an image, which are often associated with different tissue types, such as healthy tissue, tumor regions, and surrounding structures in MRI scans.</a:t>
            </a:r>
          </a:p>
          <a:p>
            <a:pPr marL="0" indent="0">
              <a:lnSpc>
                <a:spcPct val="150000"/>
              </a:lnSpc>
              <a:buNone/>
            </a:pPr>
            <a:r>
              <a:rPr lang="en-US" sz="1800" b="1" dirty="0">
                <a:effectLst/>
                <a:latin typeface="Times New Roman" panose="02020603050405020304" pitchFamily="18" charset="0"/>
                <a:ea typeface="Times New Roman" panose="02020603050405020304" pitchFamily="18" charset="0"/>
              </a:rPr>
              <a:t>   Key Features Extracted from GLCM:</a:t>
            </a:r>
          </a:p>
          <a:p>
            <a:pPr>
              <a:lnSpc>
                <a:spcPct val="150000"/>
              </a:lnSpc>
            </a:pPr>
            <a:r>
              <a:rPr lang="en-US" sz="1800" dirty="0">
                <a:latin typeface="Times New Roman" panose="02020603050405020304" pitchFamily="18" charset="0"/>
                <a:ea typeface="Times New Roman" panose="02020603050405020304" pitchFamily="18" charset="0"/>
              </a:rPr>
              <a:t>Contrast</a:t>
            </a:r>
          </a:p>
          <a:p>
            <a:pPr>
              <a:lnSpc>
                <a:spcPct val="150000"/>
              </a:lnSpc>
            </a:pPr>
            <a:r>
              <a:rPr lang="en-US" sz="1800" dirty="0">
                <a:effectLst/>
                <a:latin typeface="Times New Roman" panose="02020603050405020304" pitchFamily="18" charset="0"/>
                <a:ea typeface="Times New Roman" panose="02020603050405020304" pitchFamily="18" charset="0"/>
              </a:rPr>
              <a:t>Correlation</a:t>
            </a:r>
          </a:p>
          <a:p>
            <a:pPr>
              <a:lnSpc>
                <a:spcPct val="150000"/>
              </a:lnSpc>
            </a:pPr>
            <a:r>
              <a:rPr lang="en-US" sz="1800" dirty="0">
                <a:latin typeface="Times New Roman" panose="02020603050405020304" pitchFamily="18" charset="0"/>
                <a:ea typeface="Times New Roman" panose="02020603050405020304" pitchFamily="18" charset="0"/>
              </a:rPr>
              <a:t>Energy</a:t>
            </a:r>
          </a:p>
          <a:p>
            <a:pPr>
              <a:lnSpc>
                <a:spcPct val="150000"/>
              </a:lnSpc>
            </a:pPr>
            <a:r>
              <a:rPr lang="en-US" sz="1800" dirty="0">
                <a:effectLst/>
                <a:latin typeface="Times New Roman" panose="02020603050405020304" pitchFamily="18" charset="0"/>
                <a:ea typeface="Times New Roman" panose="02020603050405020304" pitchFamily="18" charset="0"/>
              </a:rPr>
              <a:t>Homogeneity</a:t>
            </a:r>
          </a:p>
          <a:p>
            <a:endParaRPr lang="en-US" sz="1800" b="1"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pPr marL="0" indent="0">
              <a:buNone/>
            </a:pPr>
            <a:endParaRPr lang="en-US" sz="1800" dirty="0">
              <a:effectLst/>
              <a:latin typeface="Times New Roman" panose="02020603050405020304" pitchFamily="18" charset="0"/>
              <a:ea typeface="Times New Roman" panose="02020603050405020304" pitchFamily="18" charset="0"/>
            </a:endParaRPr>
          </a:p>
          <a:p>
            <a:pPr marL="0" indent="0">
              <a:buNone/>
            </a:pPr>
            <a:endParaRPr lang="en-US" sz="1800"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sz="1800" b="1" dirty="0">
              <a:latin typeface="Times New Roman" panose="02020603050405020304" pitchFamily="18" charset="0"/>
              <a:cs typeface="Times New Roman" panose="02020603050405020304" pitchFamily="18" charset="0"/>
            </a:endParaRPr>
          </a:p>
          <a:p>
            <a:endParaRPr lang="en-US" sz="1800" b="1" dirty="0">
              <a:latin typeface="Times New Roman" panose="02020603050405020304" pitchFamily="18" charset="0"/>
              <a:cs typeface="Times New Roman" panose="02020603050405020304" pitchFamily="18" charset="0"/>
            </a:endParaRPr>
          </a:p>
          <a:p>
            <a:endParaRPr lang="en-US"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91213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827442-0249-B7C8-F97A-7F4CD4520624}"/>
            </a:ext>
          </a:extLst>
        </p:cNvPr>
        <p:cNvGrpSpPr/>
        <p:nvPr/>
      </p:nvGrpSpPr>
      <p:grpSpPr>
        <a:xfrm>
          <a:off x="0" y="0"/>
          <a:ext cx="0" cy="0"/>
          <a:chOff x="0" y="0"/>
          <a:chExt cx="0" cy="0"/>
        </a:xfrm>
      </p:grpSpPr>
      <p:sp>
        <p:nvSpPr>
          <p:cNvPr id="5" name="Date Placeholder 4">
            <a:extLst>
              <a:ext uri="{FF2B5EF4-FFF2-40B4-BE49-F238E27FC236}">
                <a16:creationId xmlns:a16="http://schemas.microsoft.com/office/drawing/2014/main" id="{3FCBD83A-379F-BC8C-7D60-959F928618FD}"/>
              </a:ext>
            </a:extLst>
          </p:cNvPr>
          <p:cNvSpPr>
            <a:spLocks noGrp="1"/>
          </p:cNvSpPr>
          <p:nvPr>
            <p:ph type="dt" sz="half" idx="10"/>
          </p:nvPr>
        </p:nvSpPr>
        <p:spPr/>
        <p:txBody>
          <a:bodyPr/>
          <a:lstStyle/>
          <a:p>
            <a:r>
              <a:rPr lang="en-US" dirty="0">
                <a:latin typeface="Times New Roman" panose="02020603050405020304" pitchFamily="18" charset="0"/>
                <a:cs typeface="Times New Roman" panose="02020603050405020304" pitchFamily="18" charset="0"/>
              </a:rPr>
              <a:t>10-03-2025</a:t>
            </a:r>
          </a:p>
        </p:txBody>
      </p:sp>
      <p:sp>
        <p:nvSpPr>
          <p:cNvPr id="6" name="Footer Placeholder 5">
            <a:extLst>
              <a:ext uri="{FF2B5EF4-FFF2-40B4-BE49-F238E27FC236}">
                <a16:creationId xmlns:a16="http://schemas.microsoft.com/office/drawing/2014/main" id="{352D3C3D-C166-55DB-347D-827D8D7285A4}"/>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2         Batch No. AG3         Department of CSE</a:t>
            </a:r>
          </a:p>
          <a:p>
            <a:endParaRPr lang="en-US"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78DA2FC5-A220-000E-3F86-0B545F9C804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17</a:t>
            </a:fld>
            <a:endParaRPr lang="en-US"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35C22CDB-E07C-DCBA-1706-CECBAAA904D6}"/>
              </a:ext>
            </a:extLst>
          </p:cNvPr>
          <p:cNvSpPr txBox="1"/>
          <p:nvPr/>
        </p:nvSpPr>
        <p:spPr>
          <a:xfrm>
            <a:off x="184731" y="1161535"/>
            <a:ext cx="6401420" cy="800219"/>
          </a:xfrm>
          <a:prstGeom prst="rect">
            <a:avLst/>
          </a:prstGeom>
          <a:noFill/>
        </p:spPr>
        <p:txBody>
          <a:bodyPr wrap="square" rtlCol="0">
            <a:spAutoFit/>
          </a:bodyPr>
          <a:lstStyle/>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p:txBody>
      </p:sp>
      <p:sp>
        <p:nvSpPr>
          <p:cNvPr id="10" name="Content Placeholder 9">
            <a:extLst>
              <a:ext uri="{FF2B5EF4-FFF2-40B4-BE49-F238E27FC236}">
                <a16:creationId xmlns:a16="http://schemas.microsoft.com/office/drawing/2014/main" id="{1DA561BB-DF75-A35A-6F45-57A256C178E4}"/>
              </a:ext>
            </a:extLst>
          </p:cNvPr>
          <p:cNvSpPr>
            <a:spLocks noGrp="1"/>
          </p:cNvSpPr>
          <p:nvPr>
            <p:ph idx="1"/>
          </p:nvPr>
        </p:nvSpPr>
        <p:spPr>
          <a:xfrm>
            <a:off x="359079" y="991520"/>
            <a:ext cx="11473841" cy="4704945"/>
          </a:xfrm>
        </p:spPr>
        <p:txBody>
          <a:bodyPr>
            <a:noAutofit/>
          </a:bodyPr>
          <a:lstStyle/>
          <a:p>
            <a:pPr marL="0" indent="0">
              <a:lnSpc>
                <a:spcPct val="150000"/>
              </a:lnSpc>
              <a:buNone/>
            </a:pPr>
            <a:r>
              <a:rPr lang="en-US" sz="2000" b="1" dirty="0">
                <a:effectLst/>
                <a:latin typeface="Times New Roman" panose="02020603050405020304" pitchFamily="18" charset="0"/>
                <a:ea typeface="Times New Roman" panose="02020603050405020304" pitchFamily="18" charset="0"/>
              </a:rPr>
              <a:t> Model</a:t>
            </a:r>
            <a:r>
              <a:rPr lang="en-US" sz="2000" b="1" spc="5" dirty="0">
                <a:effectLst/>
                <a:latin typeface="Times New Roman" panose="02020603050405020304" pitchFamily="18" charset="0"/>
                <a:ea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rPr>
              <a:t>building</a:t>
            </a:r>
            <a:r>
              <a:rPr lang="en-US" sz="2000" b="1" spc="100" dirty="0">
                <a:effectLst/>
                <a:latin typeface="Times New Roman" panose="02020603050405020304" pitchFamily="18" charset="0"/>
                <a:ea typeface="Times New Roman" panose="02020603050405020304" pitchFamily="18" charset="0"/>
              </a:rPr>
              <a:t> </a:t>
            </a:r>
            <a:r>
              <a:rPr lang="en-US" sz="2000" b="1" spc="100" dirty="0">
                <a:latin typeface="Times New Roman" panose="02020603050405020304" pitchFamily="18" charset="0"/>
                <a:ea typeface="Times New Roman" panose="02020603050405020304" pitchFamily="18" charset="0"/>
              </a:rPr>
              <a:t>using ML and DL methods</a:t>
            </a:r>
            <a:endParaRPr lang="en-US" sz="2000" b="1" spc="100" dirty="0">
              <a:effectLst/>
              <a:latin typeface="Times New Roman" panose="02020603050405020304" pitchFamily="18" charset="0"/>
              <a:ea typeface="Times New Roman" panose="02020603050405020304" pitchFamily="18" charset="0"/>
            </a:endParaRPr>
          </a:p>
          <a:p>
            <a:pPr marL="0" indent="0">
              <a:lnSpc>
                <a:spcPct val="150000"/>
              </a:lnSpc>
              <a:buNone/>
            </a:pPr>
            <a:r>
              <a:rPr lang="en-US" sz="2000" dirty="0">
                <a:effectLst/>
                <a:latin typeface="Times New Roman" panose="02020603050405020304" pitchFamily="18" charset="0"/>
                <a:ea typeface="Times New Roman" panose="02020603050405020304" pitchFamily="18" charset="0"/>
              </a:rPr>
              <a:t>The CNN-SVM hybrid model is a powerful computational approach for detecting and classifying brain tumors from MRI images. This model leverages the strengths of Convolutional Neural Networks (CNNs) for feature extraction and Support Vector Machines (SVMs) for precise classification, achieving high accuracy and reliability in medical imaging.</a:t>
            </a:r>
          </a:p>
          <a:p>
            <a:pPr marL="0" indent="0">
              <a:lnSpc>
                <a:spcPct val="150000"/>
              </a:lnSpc>
              <a:buNone/>
            </a:pPr>
            <a:r>
              <a:rPr lang="en-US" sz="2000" b="1" dirty="0">
                <a:effectLst/>
                <a:latin typeface="Times New Roman" panose="02020603050405020304" pitchFamily="18" charset="0"/>
                <a:ea typeface="Times New Roman" panose="02020603050405020304" pitchFamily="18" charset="0"/>
              </a:rPr>
              <a:t>Convolutional</a:t>
            </a:r>
            <a:r>
              <a:rPr lang="en-US" sz="2000" b="1" spc="190" dirty="0">
                <a:effectLst/>
                <a:latin typeface="Times New Roman" panose="02020603050405020304" pitchFamily="18" charset="0"/>
                <a:ea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rPr>
              <a:t>Neural</a:t>
            </a:r>
            <a:r>
              <a:rPr lang="en-US" sz="2000" b="1" spc="140" dirty="0">
                <a:effectLst/>
                <a:latin typeface="Times New Roman" panose="02020603050405020304" pitchFamily="18" charset="0"/>
                <a:ea typeface="Times New Roman" panose="02020603050405020304" pitchFamily="18" charset="0"/>
              </a:rPr>
              <a:t> </a:t>
            </a:r>
            <a:r>
              <a:rPr lang="en-US" sz="2000" b="1" spc="-10" dirty="0">
                <a:effectLst/>
                <a:latin typeface="Times New Roman" panose="02020603050405020304" pitchFamily="18" charset="0"/>
                <a:ea typeface="Times New Roman" panose="02020603050405020304" pitchFamily="18" charset="0"/>
              </a:rPr>
              <a:t>Networks</a:t>
            </a:r>
          </a:p>
          <a:p>
            <a:pPr>
              <a:lnSpc>
                <a:spcPct val="150000"/>
              </a:lnSpc>
            </a:pPr>
            <a:r>
              <a:rPr lang="en-US" sz="2000" dirty="0">
                <a:effectLst/>
                <a:latin typeface="Times New Roman" panose="02020603050405020304" pitchFamily="18" charset="0"/>
                <a:ea typeface="Times New Roman" panose="02020603050405020304" pitchFamily="18" charset="0"/>
              </a:rPr>
              <a:t>A Convolutional Neural Network (CNN) is a type of deep learning model particularly well-suited for processing structured data such as images. CNNs automatically and adaptively learn spatial hierarchies of features from input data through the use of convolutional filters, pooling, and fully connected layers. </a:t>
            </a:r>
          </a:p>
          <a:p>
            <a:pPr marL="0" indent="0">
              <a:buNone/>
            </a:pPr>
            <a:r>
              <a:rPr lang="en-US" sz="2000" dirty="0">
                <a:latin typeface="Times New Roman" panose="02020603050405020304" pitchFamily="18" charset="0"/>
                <a:ea typeface="Times New Roman" panose="02020603050405020304" pitchFamily="18" charset="0"/>
              </a:rPr>
              <a:t>   </a:t>
            </a:r>
            <a:endParaRPr lang="en-US" sz="2000" b="1" spc="-10" dirty="0">
              <a:effectLst/>
              <a:latin typeface="Times New Roman" panose="02020603050405020304" pitchFamily="18" charset="0"/>
              <a:ea typeface="Times New Roman" panose="02020603050405020304" pitchFamily="18" charset="0"/>
            </a:endParaRPr>
          </a:p>
          <a:p>
            <a:endParaRPr lang="en-US" sz="2000" dirty="0">
              <a:effectLst/>
              <a:latin typeface="Times New Roman" panose="02020603050405020304" pitchFamily="18" charset="0"/>
              <a:ea typeface="Times New Roman" panose="02020603050405020304" pitchFamily="18" charset="0"/>
            </a:endParaRPr>
          </a:p>
          <a:p>
            <a:pPr marL="0" indent="0">
              <a:buNone/>
            </a:pPr>
            <a:endParaRPr lang="en-US" sz="2000" dirty="0">
              <a:effectLst/>
              <a:latin typeface="Times New Roman" panose="02020603050405020304" pitchFamily="18" charset="0"/>
              <a:ea typeface="Times New Roman" panose="02020603050405020304" pitchFamily="18" charset="0"/>
            </a:endParaRPr>
          </a:p>
          <a:p>
            <a:pPr marL="0" indent="0">
              <a:buNone/>
            </a:pPr>
            <a:endParaRPr lang="en-US" sz="2000" dirty="0">
              <a:effectLst/>
              <a:latin typeface="Times New Roman" panose="02020603050405020304" pitchFamily="18" charset="0"/>
              <a:ea typeface="Times New Roman" panose="02020603050405020304" pitchFamily="18" charset="0"/>
            </a:endParaRPr>
          </a:p>
          <a:p>
            <a:pPr marL="0" indent="0">
              <a:buNone/>
            </a:pPr>
            <a:endParaRPr lang="en-US" sz="2000" dirty="0">
              <a:effectLst/>
              <a:latin typeface="Times New Roman" panose="02020603050405020304" pitchFamily="18" charset="0"/>
              <a:ea typeface="Times New Roman" panose="02020603050405020304" pitchFamily="18" charset="0"/>
            </a:endParaRPr>
          </a:p>
          <a:p>
            <a:pPr marL="0" indent="0">
              <a:buNone/>
            </a:pPr>
            <a:endParaRPr lang="en-US" sz="2000" b="1" dirty="0">
              <a:effectLst/>
              <a:latin typeface="Times New Roman" panose="02020603050405020304" pitchFamily="18" charset="0"/>
              <a:ea typeface="Times New Roman" panose="02020603050405020304" pitchFamily="18" charset="0"/>
            </a:endParaRPr>
          </a:p>
          <a:p>
            <a:endParaRPr lang="en-US" sz="2000" dirty="0">
              <a:effectLst/>
              <a:latin typeface="Times New Roman" panose="02020603050405020304" pitchFamily="18" charset="0"/>
              <a:ea typeface="Times New Roman" panose="02020603050405020304" pitchFamily="18" charset="0"/>
            </a:endParaRPr>
          </a:p>
          <a:p>
            <a:pPr marL="0" indent="0">
              <a:buNone/>
            </a:pPr>
            <a:endParaRPr lang="en-US" sz="2000" dirty="0">
              <a:effectLst/>
              <a:latin typeface="Times New Roman" panose="02020603050405020304" pitchFamily="18" charset="0"/>
              <a:ea typeface="Times New Roman" panose="02020603050405020304" pitchFamily="18" charset="0"/>
            </a:endParaRPr>
          </a:p>
          <a:p>
            <a:pPr marL="0" indent="0">
              <a:buNone/>
            </a:pPr>
            <a:endParaRPr lang="en-US" sz="2000" dirty="0">
              <a:effectLst/>
              <a:latin typeface="Times New Roman" panose="02020603050405020304" pitchFamily="18" charset="0"/>
              <a:ea typeface="Times New Roman" panose="02020603050405020304" pitchFamily="18" charset="0"/>
            </a:endParaRPr>
          </a:p>
          <a:p>
            <a:endParaRPr lang="en-US" sz="2000" dirty="0">
              <a:effectLst/>
              <a:latin typeface="Times New Roman" panose="02020603050405020304" pitchFamily="18" charset="0"/>
              <a:ea typeface="Times New Roman" panose="02020603050405020304" pitchFamily="18" charset="0"/>
            </a:endParaRPr>
          </a:p>
          <a:p>
            <a:endParaRPr lang="en-US" sz="2000" dirty="0">
              <a:effectLst/>
              <a:latin typeface="Times New Roman" panose="02020603050405020304" pitchFamily="18" charset="0"/>
              <a:ea typeface="Times New Roman" panose="02020603050405020304" pitchFamily="18" charset="0"/>
            </a:endParaRPr>
          </a:p>
          <a:p>
            <a:endParaRPr lang="en-US" sz="2000" dirty="0">
              <a:effectLst/>
              <a:latin typeface="Times New Roman" panose="02020603050405020304" pitchFamily="18" charset="0"/>
              <a:ea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60656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ACE870-6AAF-D208-AB8C-555CCC2EDEB7}"/>
            </a:ext>
          </a:extLst>
        </p:cNvPr>
        <p:cNvGrpSpPr/>
        <p:nvPr/>
      </p:nvGrpSpPr>
      <p:grpSpPr>
        <a:xfrm>
          <a:off x="0" y="0"/>
          <a:ext cx="0" cy="0"/>
          <a:chOff x="0" y="0"/>
          <a:chExt cx="0" cy="0"/>
        </a:xfrm>
      </p:grpSpPr>
      <p:sp>
        <p:nvSpPr>
          <p:cNvPr id="5" name="Date Placeholder 4">
            <a:extLst>
              <a:ext uri="{FF2B5EF4-FFF2-40B4-BE49-F238E27FC236}">
                <a16:creationId xmlns:a16="http://schemas.microsoft.com/office/drawing/2014/main" id="{69A75C94-160B-2B51-D816-D24336B0F7CE}"/>
              </a:ext>
            </a:extLst>
          </p:cNvPr>
          <p:cNvSpPr>
            <a:spLocks noGrp="1"/>
          </p:cNvSpPr>
          <p:nvPr>
            <p:ph type="dt" sz="half" idx="10"/>
          </p:nvPr>
        </p:nvSpPr>
        <p:spPr/>
        <p:txBody>
          <a:bodyPr/>
          <a:lstStyle/>
          <a:p>
            <a:r>
              <a:rPr lang="en-US" dirty="0">
                <a:latin typeface="Times New Roman" panose="02020603050405020304" pitchFamily="18" charset="0"/>
                <a:cs typeface="Times New Roman" panose="02020603050405020304" pitchFamily="18" charset="0"/>
              </a:rPr>
              <a:t>10-03-2025</a:t>
            </a:r>
          </a:p>
        </p:txBody>
      </p:sp>
      <p:sp>
        <p:nvSpPr>
          <p:cNvPr id="6" name="Footer Placeholder 5">
            <a:extLst>
              <a:ext uri="{FF2B5EF4-FFF2-40B4-BE49-F238E27FC236}">
                <a16:creationId xmlns:a16="http://schemas.microsoft.com/office/drawing/2014/main" id="{A42472E3-ADD3-9403-B05D-03BF40343ABB}"/>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2         Batch No. AG3         Department of CSE</a:t>
            </a:r>
          </a:p>
          <a:p>
            <a:endParaRPr lang="en-US"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A86EE2F1-90E4-8B0C-9756-627E79FB192B}"/>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18</a:t>
            </a:fld>
            <a:endParaRPr lang="en-US"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A436D35D-A165-3482-9C8B-FFA709A83D76}"/>
              </a:ext>
            </a:extLst>
          </p:cNvPr>
          <p:cNvSpPr txBox="1"/>
          <p:nvPr/>
        </p:nvSpPr>
        <p:spPr>
          <a:xfrm>
            <a:off x="184731" y="1161535"/>
            <a:ext cx="6401420" cy="800219"/>
          </a:xfrm>
          <a:prstGeom prst="rect">
            <a:avLst/>
          </a:prstGeom>
          <a:noFill/>
        </p:spPr>
        <p:txBody>
          <a:bodyPr wrap="square" rtlCol="0">
            <a:spAutoFit/>
          </a:bodyPr>
          <a:lstStyle/>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p:txBody>
      </p:sp>
      <p:sp>
        <p:nvSpPr>
          <p:cNvPr id="10" name="Content Placeholder 9">
            <a:extLst>
              <a:ext uri="{FF2B5EF4-FFF2-40B4-BE49-F238E27FC236}">
                <a16:creationId xmlns:a16="http://schemas.microsoft.com/office/drawing/2014/main" id="{36ED65F7-9C25-DBFF-F654-B080F4D3AC0D}"/>
              </a:ext>
            </a:extLst>
          </p:cNvPr>
          <p:cNvSpPr>
            <a:spLocks noGrp="1"/>
          </p:cNvSpPr>
          <p:nvPr>
            <p:ph idx="1"/>
          </p:nvPr>
        </p:nvSpPr>
        <p:spPr>
          <a:xfrm>
            <a:off x="359079" y="775620"/>
            <a:ext cx="11473841" cy="5244180"/>
          </a:xfrm>
        </p:spPr>
        <p:txBody>
          <a:bodyPr>
            <a:noAutofit/>
          </a:bodyPr>
          <a:lstStyle/>
          <a:p>
            <a:pPr marL="0" indent="0">
              <a:lnSpc>
                <a:spcPct val="150000"/>
              </a:lnSpc>
              <a:buNone/>
            </a:pPr>
            <a:r>
              <a:rPr lang="en-US" sz="1300" b="1" dirty="0">
                <a:latin typeface="Times New Roman" panose="02020603050405020304" pitchFamily="18" charset="0"/>
                <a:ea typeface="Times New Roman" panose="02020603050405020304" pitchFamily="18" charset="0"/>
              </a:rPr>
              <a:t>Layers in CNN:</a:t>
            </a:r>
          </a:p>
          <a:p>
            <a:pPr>
              <a:lnSpc>
                <a:spcPct val="100000"/>
              </a:lnSpc>
            </a:pPr>
            <a:r>
              <a:rPr lang="en-US" sz="1300" dirty="0">
                <a:effectLst/>
                <a:latin typeface="Times New Roman" panose="02020603050405020304" pitchFamily="18" charset="0"/>
                <a:ea typeface="Times New Roman" panose="02020603050405020304" pitchFamily="18" charset="0"/>
              </a:rPr>
              <a:t>Input Layer </a:t>
            </a:r>
          </a:p>
          <a:p>
            <a:pPr>
              <a:lnSpc>
                <a:spcPct val="100000"/>
              </a:lnSpc>
            </a:pPr>
            <a:r>
              <a:rPr lang="en-US" sz="1300" dirty="0">
                <a:effectLst/>
                <a:latin typeface="Times New Roman" panose="02020603050405020304" pitchFamily="18" charset="0"/>
                <a:ea typeface="Times New Roman" panose="02020603050405020304" pitchFamily="18" charset="0"/>
              </a:rPr>
              <a:t>Convolutional Layer </a:t>
            </a:r>
          </a:p>
          <a:p>
            <a:pPr>
              <a:lnSpc>
                <a:spcPct val="100000"/>
              </a:lnSpc>
            </a:pPr>
            <a:r>
              <a:rPr lang="en-US" sz="1300" dirty="0">
                <a:effectLst/>
                <a:latin typeface="Times New Roman" panose="02020603050405020304" pitchFamily="18" charset="0"/>
                <a:ea typeface="Times New Roman" panose="02020603050405020304" pitchFamily="18" charset="0"/>
              </a:rPr>
              <a:t>Activation Layer </a:t>
            </a:r>
          </a:p>
          <a:p>
            <a:pPr>
              <a:lnSpc>
                <a:spcPct val="100000"/>
              </a:lnSpc>
            </a:pPr>
            <a:r>
              <a:rPr lang="en-US" sz="1300" dirty="0">
                <a:effectLst/>
                <a:latin typeface="Times New Roman" panose="02020603050405020304" pitchFamily="18" charset="0"/>
                <a:ea typeface="Times New Roman" panose="02020603050405020304" pitchFamily="18" charset="0"/>
              </a:rPr>
              <a:t>Pooling Layer </a:t>
            </a:r>
          </a:p>
          <a:p>
            <a:pPr>
              <a:lnSpc>
                <a:spcPct val="100000"/>
              </a:lnSpc>
            </a:pPr>
            <a:r>
              <a:rPr lang="en-US" sz="1300" dirty="0">
                <a:effectLst/>
                <a:latin typeface="Times New Roman" panose="02020603050405020304" pitchFamily="18" charset="0"/>
                <a:ea typeface="Times New Roman" panose="02020603050405020304" pitchFamily="18" charset="0"/>
              </a:rPr>
              <a:t>Flattening Layer </a:t>
            </a:r>
          </a:p>
          <a:p>
            <a:pPr>
              <a:lnSpc>
                <a:spcPct val="100000"/>
              </a:lnSpc>
            </a:pPr>
            <a:r>
              <a:rPr lang="en-US" sz="1300" dirty="0">
                <a:effectLst/>
                <a:latin typeface="Times New Roman" panose="02020603050405020304" pitchFamily="18" charset="0"/>
                <a:ea typeface="Times New Roman" panose="02020603050405020304" pitchFamily="18" charset="0"/>
              </a:rPr>
              <a:t>Fully Connected Layer (Dense Layer) </a:t>
            </a:r>
            <a:endParaRPr lang="en-US" sz="1300" dirty="0">
              <a:latin typeface="Times New Roman" panose="02020603050405020304" pitchFamily="18" charset="0"/>
              <a:ea typeface="Times New Roman" panose="02020603050405020304" pitchFamily="18" charset="0"/>
            </a:endParaRPr>
          </a:p>
          <a:p>
            <a:pPr>
              <a:lnSpc>
                <a:spcPct val="100000"/>
              </a:lnSpc>
            </a:pPr>
            <a:r>
              <a:rPr lang="en-US" sz="1300" dirty="0">
                <a:effectLst/>
                <a:latin typeface="Times New Roman" panose="02020603050405020304" pitchFamily="18" charset="0"/>
                <a:ea typeface="Times New Roman" panose="02020603050405020304" pitchFamily="18" charset="0"/>
              </a:rPr>
              <a:t>Output Layer </a:t>
            </a:r>
          </a:p>
          <a:p>
            <a:pPr marL="0" indent="0">
              <a:lnSpc>
                <a:spcPct val="170000"/>
              </a:lnSpc>
              <a:buNone/>
            </a:pPr>
            <a:r>
              <a:rPr lang="en-US" sz="1300" b="1" dirty="0">
                <a:effectLst/>
                <a:latin typeface="Times New Roman" panose="02020603050405020304" pitchFamily="18" charset="0"/>
                <a:ea typeface="Times New Roman" panose="02020603050405020304" pitchFamily="18" charset="0"/>
              </a:rPr>
              <a:t>Support Vector Machine (SVM)</a:t>
            </a:r>
          </a:p>
          <a:p>
            <a:pPr marL="0" indent="0">
              <a:lnSpc>
                <a:spcPct val="170000"/>
              </a:lnSpc>
              <a:buNone/>
            </a:pPr>
            <a:r>
              <a:rPr lang="en-US" sz="1300" dirty="0">
                <a:effectLst/>
                <a:latin typeface="Times New Roman" panose="02020603050405020304" pitchFamily="18" charset="0"/>
                <a:ea typeface="Times New Roman" panose="02020603050405020304" pitchFamily="18" charset="0"/>
              </a:rPr>
              <a:t>The Support Vector Machine  is a supervised machine learning algorithm designed for classification and regression tasks. It works by identifying the optimal decision boundary, known as a hyperplane, which separates data points belonging to different classes. The SVM aims to maximize the margin, which is the distance between the hyperplane and the closest data points from each class.</a:t>
            </a:r>
          </a:p>
          <a:p>
            <a:pPr marL="0" indent="0">
              <a:lnSpc>
                <a:spcPct val="170000"/>
              </a:lnSpc>
              <a:buNone/>
            </a:pPr>
            <a:r>
              <a:rPr lang="en-US" sz="1300" dirty="0">
                <a:effectLst/>
                <a:latin typeface="Times New Roman" panose="02020603050405020304" pitchFamily="18" charset="0"/>
                <a:ea typeface="Times New Roman" panose="02020603050405020304" pitchFamily="18" charset="0"/>
              </a:rPr>
              <a:t>SVM is effective in high-dimensional spaces and works well with small datasets due to its robustness against overfitting. However, it can be computationally intensive for large datasets, and its performance heavily depends on the choice of kernel and hyperparameters. Despite these challenges, is widely used in applications such as text classification, image recognition, and bioinformatics for its ability to provide accurate and reliable results.</a:t>
            </a:r>
          </a:p>
          <a:p>
            <a:pPr marL="0" indent="0">
              <a:lnSpc>
                <a:spcPct val="100000"/>
              </a:lnSpc>
              <a:buNone/>
            </a:pPr>
            <a:endParaRPr lang="en-US" sz="1300" dirty="0">
              <a:effectLst/>
              <a:latin typeface="Times New Roman" panose="02020603050405020304" pitchFamily="18" charset="0"/>
              <a:ea typeface="Times New Roman" panose="02020603050405020304" pitchFamily="18" charset="0"/>
            </a:endParaRPr>
          </a:p>
          <a:p>
            <a:pPr marL="0" indent="0">
              <a:lnSpc>
                <a:spcPct val="100000"/>
              </a:lnSpc>
              <a:buNone/>
            </a:pPr>
            <a:endParaRPr lang="en-US" sz="1300" dirty="0">
              <a:effectLst/>
              <a:latin typeface="Times New Roman" panose="02020603050405020304" pitchFamily="18" charset="0"/>
              <a:ea typeface="Times New Roman" panose="02020603050405020304" pitchFamily="18" charset="0"/>
            </a:endParaRPr>
          </a:p>
          <a:p>
            <a:pPr>
              <a:lnSpc>
                <a:spcPct val="115000"/>
              </a:lnSpc>
            </a:pPr>
            <a:endParaRPr lang="en-US" sz="1300" dirty="0">
              <a:effectLst/>
              <a:latin typeface="Times New Roman" panose="02020603050405020304" pitchFamily="18" charset="0"/>
              <a:ea typeface="Times New Roman" panose="02020603050405020304" pitchFamily="18" charset="0"/>
            </a:endParaRPr>
          </a:p>
          <a:p>
            <a:pPr marL="0" indent="0">
              <a:buNone/>
            </a:pPr>
            <a:endParaRPr lang="en-US" sz="1300" b="1" dirty="0">
              <a:effectLst/>
              <a:latin typeface="Times New Roman" panose="02020603050405020304" pitchFamily="18" charset="0"/>
              <a:ea typeface="Times New Roman" panose="02020603050405020304" pitchFamily="18" charset="0"/>
            </a:endParaRPr>
          </a:p>
          <a:p>
            <a:endParaRPr lang="en-US" sz="1300" b="1" spc="-10" dirty="0">
              <a:effectLst/>
              <a:latin typeface="Times New Roman" panose="02020603050405020304" pitchFamily="18" charset="0"/>
              <a:ea typeface="Times New Roman" panose="02020603050405020304" pitchFamily="18" charset="0"/>
            </a:endParaRPr>
          </a:p>
          <a:p>
            <a:endParaRPr lang="en-US" sz="1300" dirty="0">
              <a:effectLst/>
              <a:latin typeface="Times New Roman" panose="02020603050405020304" pitchFamily="18" charset="0"/>
              <a:ea typeface="Times New Roman" panose="02020603050405020304" pitchFamily="18" charset="0"/>
            </a:endParaRPr>
          </a:p>
          <a:p>
            <a:pPr marL="0" indent="0">
              <a:buNone/>
            </a:pPr>
            <a:endParaRPr lang="en-US" sz="1300" dirty="0">
              <a:effectLst/>
              <a:latin typeface="Times New Roman" panose="02020603050405020304" pitchFamily="18" charset="0"/>
              <a:ea typeface="Times New Roman" panose="02020603050405020304" pitchFamily="18" charset="0"/>
            </a:endParaRPr>
          </a:p>
          <a:p>
            <a:pPr marL="0" indent="0">
              <a:buNone/>
            </a:pPr>
            <a:endParaRPr lang="en-US" sz="1300" dirty="0">
              <a:effectLst/>
              <a:latin typeface="Times New Roman" panose="02020603050405020304" pitchFamily="18" charset="0"/>
              <a:ea typeface="Times New Roman" panose="02020603050405020304" pitchFamily="18" charset="0"/>
            </a:endParaRPr>
          </a:p>
          <a:p>
            <a:pPr marL="0" indent="0">
              <a:buNone/>
            </a:pPr>
            <a:endParaRPr lang="en-US" sz="1300" dirty="0">
              <a:effectLst/>
              <a:latin typeface="Times New Roman" panose="02020603050405020304" pitchFamily="18" charset="0"/>
              <a:ea typeface="Times New Roman" panose="02020603050405020304" pitchFamily="18" charset="0"/>
            </a:endParaRPr>
          </a:p>
          <a:p>
            <a:pPr marL="0" indent="0">
              <a:buNone/>
            </a:pPr>
            <a:endParaRPr lang="en-US" sz="1300" b="1" dirty="0">
              <a:effectLst/>
              <a:latin typeface="Times New Roman" panose="02020603050405020304" pitchFamily="18" charset="0"/>
              <a:ea typeface="Times New Roman" panose="02020603050405020304" pitchFamily="18" charset="0"/>
            </a:endParaRPr>
          </a:p>
          <a:p>
            <a:endParaRPr lang="en-US" sz="1300" dirty="0">
              <a:effectLst/>
              <a:latin typeface="Times New Roman" panose="02020603050405020304" pitchFamily="18" charset="0"/>
              <a:ea typeface="Times New Roman" panose="02020603050405020304" pitchFamily="18" charset="0"/>
            </a:endParaRPr>
          </a:p>
          <a:p>
            <a:pPr marL="0" indent="0">
              <a:buNone/>
            </a:pPr>
            <a:endParaRPr lang="en-US" sz="1300" dirty="0">
              <a:effectLst/>
              <a:latin typeface="Times New Roman" panose="02020603050405020304" pitchFamily="18" charset="0"/>
              <a:ea typeface="Times New Roman" panose="02020603050405020304" pitchFamily="18" charset="0"/>
            </a:endParaRPr>
          </a:p>
          <a:p>
            <a:pPr marL="0" indent="0">
              <a:buNone/>
            </a:pPr>
            <a:endParaRPr lang="en-US" sz="1300" dirty="0">
              <a:effectLst/>
              <a:latin typeface="Times New Roman" panose="02020603050405020304" pitchFamily="18" charset="0"/>
              <a:ea typeface="Times New Roman" panose="02020603050405020304" pitchFamily="18" charset="0"/>
            </a:endParaRPr>
          </a:p>
          <a:p>
            <a:endParaRPr lang="en-US" sz="1300" dirty="0">
              <a:effectLst/>
              <a:latin typeface="Times New Roman" panose="02020603050405020304" pitchFamily="18" charset="0"/>
              <a:ea typeface="Times New Roman" panose="02020603050405020304" pitchFamily="18" charset="0"/>
            </a:endParaRPr>
          </a:p>
          <a:p>
            <a:endParaRPr lang="en-US" sz="1300" dirty="0">
              <a:effectLst/>
              <a:latin typeface="Times New Roman" panose="02020603050405020304" pitchFamily="18" charset="0"/>
              <a:ea typeface="Times New Roman" panose="02020603050405020304" pitchFamily="18" charset="0"/>
            </a:endParaRPr>
          </a:p>
          <a:p>
            <a:endParaRPr lang="en-US" sz="1300" dirty="0">
              <a:effectLst/>
              <a:latin typeface="Times New Roman" panose="02020603050405020304" pitchFamily="18" charset="0"/>
              <a:ea typeface="Times New Roman" panose="02020603050405020304" pitchFamily="18" charset="0"/>
            </a:endParaRPr>
          </a:p>
          <a:p>
            <a:endParaRPr lang="en-US" sz="1300" b="1" dirty="0">
              <a:latin typeface="Times New Roman" panose="02020603050405020304" pitchFamily="18" charset="0"/>
              <a:cs typeface="Times New Roman" panose="02020603050405020304" pitchFamily="18" charset="0"/>
            </a:endParaRPr>
          </a:p>
          <a:p>
            <a:endParaRPr lang="en-US" sz="1300" b="1" dirty="0">
              <a:latin typeface="Times New Roman" panose="02020603050405020304" pitchFamily="18" charset="0"/>
              <a:cs typeface="Times New Roman" panose="02020603050405020304" pitchFamily="18" charset="0"/>
            </a:endParaRPr>
          </a:p>
          <a:p>
            <a:endParaRPr lang="en-US" sz="13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927138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F15DA2-7B25-E3CD-AB69-AFBC66A41963}"/>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B7C2D016-A6C0-0BD9-6929-C59FB2C6016F}"/>
              </a:ext>
            </a:extLst>
          </p:cNvPr>
          <p:cNvSpPr>
            <a:spLocks noGrp="1"/>
          </p:cNvSpPr>
          <p:nvPr>
            <p:ph type="title"/>
          </p:nvPr>
        </p:nvSpPr>
        <p:spPr>
          <a:xfrm>
            <a:off x="1180617" y="537248"/>
            <a:ext cx="10173182" cy="1128009"/>
          </a:xfrm>
        </p:spPr>
        <p:txBody>
          <a:bodyPr/>
          <a:lstStyle/>
          <a:p>
            <a:pPr algn="ctr"/>
            <a:r>
              <a:rPr lang="en-US" b="1" dirty="0">
                <a:latin typeface="Times New Roman" panose="02020603050405020304" pitchFamily="18" charset="0"/>
                <a:cs typeface="Times New Roman" panose="02020603050405020304" pitchFamily="18" charset="0"/>
              </a:rPr>
              <a:t>IMPLEMENTATION</a:t>
            </a:r>
          </a:p>
        </p:txBody>
      </p:sp>
      <p:sp>
        <p:nvSpPr>
          <p:cNvPr id="9" name="Content Placeholder 8">
            <a:extLst>
              <a:ext uri="{FF2B5EF4-FFF2-40B4-BE49-F238E27FC236}">
                <a16:creationId xmlns:a16="http://schemas.microsoft.com/office/drawing/2014/main" id="{60862592-80DF-6050-576C-1EEFDBBB74D6}"/>
              </a:ext>
            </a:extLst>
          </p:cNvPr>
          <p:cNvSpPr>
            <a:spLocks noGrp="1"/>
          </p:cNvSpPr>
          <p:nvPr>
            <p:ph idx="1"/>
          </p:nvPr>
        </p:nvSpPr>
        <p:spPr>
          <a:xfrm>
            <a:off x="455753" y="1306651"/>
            <a:ext cx="5297587" cy="4673600"/>
          </a:xfrm>
        </p:spPr>
        <p:txBody>
          <a:bodyPr>
            <a:noAutofit/>
          </a:bodyPr>
          <a:lstStyle/>
          <a:p>
            <a:pPr marL="0" indent="0">
              <a:lnSpc>
                <a:spcPct val="150000"/>
              </a:lnSpc>
              <a:buNone/>
            </a:pPr>
            <a:r>
              <a:rPr lang="en-US" sz="1500" b="1" dirty="0">
                <a:effectLst/>
                <a:latin typeface="Times New Roman" panose="02020603050405020304" pitchFamily="18" charset="0"/>
                <a:ea typeface="Times New Roman" panose="02020603050405020304" pitchFamily="18" charset="0"/>
              </a:rPr>
              <a:t>Hybrid CNN-SVM Model</a:t>
            </a:r>
          </a:p>
          <a:p>
            <a:pPr>
              <a:lnSpc>
                <a:spcPct val="150000"/>
              </a:lnSpc>
            </a:pPr>
            <a:r>
              <a:rPr lang="en-US" sz="1500" dirty="0">
                <a:latin typeface="Times New Roman" panose="02020603050405020304" pitchFamily="18" charset="0"/>
                <a:cs typeface="Times New Roman" panose="02020603050405020304" pitchFamily="18" charset="0"/>
              </a:rPr>
              <a:t>This system detects tumors in MRI images using a combination of a Convolutional Neural Network (CNN) and a Support Vector Machine (SVM). First, the MRI images are preprocessed to enhance their quality. Then, a CNN analyzes these images, automatically extracting key features like edges, textures, and patterns, effectively simplifying the image data. This simplified data is then passed to an SVM, which classifies it to determine whether a tumor is present. </a:t>
            </a:r>
          </a:p>
          <a:p>
            <a:pPr>
              <a:lnSpc>
                <a:spcPct val="150000"/>
              </a:lnSpc>
            </a:pPr>
            <a:r>
              <a:rPr lang="en-US" sz="1500" dirty="0">
                <a:latin typeface="Times New Roman" panose="02020603050405020304" pitchFamily="18" charset="0"/>
                <a:cs typeface="Times New Roman" panose="02020603050405020304" pitchFamily="18" charset="0"/>
              </a:rPr>
              <a:t>The system is trained in two stages: the CNN is trained first to learn effective features, and then the SVM is trained using those extracted features. This approach combines the CNN's powerful ability to learn complex image patterns with the </a:t>
            </a:r>
            <a:r>
              <a:rPr lang="en-US" sz="1500" dirty="0" err="1">
                <a:latin typeface="Times New Roman" panose="02020603050405020304" pitchFamily="18" charset="0"/>
                <a:cs typeface="Times New Roman" panose="02020603050405020304" pitchFamily="18" charset="0"/>
              </a:rPr>
              <a:t>SVM's</a:t>
            </a:r>
            <a:r>
              <a:rPr lang="en-US" sz="1500" dirty="0">
                <a:latin typeface="Times New Roman" panose="02020603050405020304" pitchFamily="18" charset="0"/>
                <a:cs typeface="Times New Roman" panose="02020603050405020304" pitchFamily="18" charset="0"/>
              </a:rPr>
              <a:t> accuracy in classifying data.</a:t>
            </a:r>
            <a:endParaRPr lang="en-US" sz="1500" b="1" spc="-1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pPr>
            <a:endParaRPr lang="en-US" sz="1500" dirty="0">
              <a:latin typeface="Times New Roman" panose="02020603050405020304" pitchFamily="18" charset="0"/>
              <a:cs typeface="Times New Roman" panose="02020603050405020304" pitchFamily="18" charset="0"/>
            </a:endParaRPr>
          </a:p>
          <a:p>
            <a:endParaRPr lang="en-US" sz="1500" dirty="0">
              <a:effectLst/>
              <a:latin typeface="Times New Roman" panose="02020603050405020304" pitchFamily="18" charset="0"/>
              <a:ea typeface="Times New Roman" panose="02020603050405020304" pitchFamily="18" charset="0"/>
            </a:endParaRPr>
          </a:p>
          <a:p>
            <a:pPr marL="0" indent="0">
              <a:buNone/>
            </a:pPr>
            <a:endParaRPr lang="en-US" sz="1500" dirty="0">
              <a:effectLst/>
              <a:latin typeface="Times New Roman" panose="02020603050405020304" pitchFamily="18" charset="0"/>
              <a:ea typeface="Times New Roman" panose="02020603050405020304" pitchFamily="18" charset="0"/>
            </a:endParaRPr>
          </a:p>
          <a:p>
            <a:pPr marL="0" indent="0">
              <a:buNone/>
            </a:pPr>
            <a:endParaRPr lang="en-US" sz="1500" dirty="0">
              <a:effectLst/>
              <a:latin typeface="Times New Roman" panose="02020603050405020304" pitchFamily="18" charset="0"/>
              <a:ea typeface="Times New Roman" panose="02020603050405020304" pitchFamily="18" charset="0"/>
            </a:endParaRPr>
          </a:p>
          <a:p>
            <a:pPr marL="0" indent="0">
              <a:buNone/>
            </a:pPr>
            <a:endParaRPr lang="en-US" sz="1500" dirty="0">
              <a:effectLst/>
              <a:latin typeface="Times New Roman" panose="02020603050405020304" pitchFamily="18" charset="0"/>
              <a:ea typeface="Times New Roman" panose="02020603050405020304" pitchFamily="18" charset="0"/>
            </a:endParaRPr>
          </a:p>
          <a:p>
            <a:pPr marL="0" indent="0">
              <a:buNone/>
            </a:pPr>
            <a:endParaRPr lang="en-US" sz="1500" b="1" dirty="0">
              <a:effectLst/>
              <a:latin typeface="Times New Roman" panose="02020603050405020304" pitchFamily="18" charset="0"/>
              <a:ea typeface="Times New Roman" panose="02020603050405020304" pitchFamily="18" charset="0"/>
            </a:endParaRPr>
          </a:p>
          <a:p>
            <a:endParaRPr lang="en-US" sz="1500" dirty="0">
              <a:effectLst/>
              <a:latin typeface="Times New Roman" panose="02020603050405020304" pitchFamily="18" charset="0"/>
              <a:ea typeface="Times New Roman" panose="02020603050405020304" pitchFamily="18" charset="0"/>
            </a:endParaRPr>
          </a:p>
          <a:p>
            <a:pPr marL="0" indent="0">
              <a:buNone/>
            </a:pPr>
            <a:endParaRPr lang="en-US" sz="1500" dirty="0">
              <a:effectLst/>
              <a:latin typeface="Times New Roman" panose="02020603050405020304" pitchFamily="18" charset="0"/>
              <a:ea typeface="Times New Roman" panose="02020603050405020304" pitchFamily="18" charset="0"/>
            </a:endParaRPr>
          </a:p>
          <a:p>
            <a:pPr marL="0" indent="0">
              <a:buNone/>
            </a:pPr>
            <a:endParaRPr lang="en-US" sz="1500" dirty="0">
              <a:effectLst/>
              <a:latin typeface="Times New Roman" panose="02020603050405020304" pitchFamily="18" charset="0"/>
              <a:ea typeface="Times New Roman" panose="02020603050405020304" pitchFamily="18" charset="0"/>
            </a:endParaRPr>
          </a:p>
          <a:p>
            <a:endParaRPr lang="en-US" sz="1500" dirty="0">
              <a:effectLst/>
              <a:latin typeface="Times New Roman" panose="02020603050405020304" pitchFamily="18" charset="0"/>
              <a:ea typeface="Times New Roman" panose="02020603050405020304" pitchFamily="18" charset="0"/>
            </a:endParaRPr>
          </a:p>
          <a:p>
            <a:endParaRPr lang="en-US" sz="1500" dirty="0">
              <a:effectLst/>
              <a:latin typeface="Times New Roman" panose="02020603050405020304" pitchFamily="18" charset="0"/>
              <a:ea typeface="Times New Roman" panose="02020603050405020304" pitchFamily="18" charset="0"/>
            </a:endParaRPr>
          </a:p>
          <a:p>
            <a:endParaRPr lang="en-US" sz="1500" dirty="0">
              <a:effectLst/>
              <a:latin typeface="Times New Roman" panose="02020603050405020304" pitchFamily="18" charset="0"/>
              <a:ea typeface="Times New Roman" panose="02020603050405020304" pitchFamily="18" charset="0"/>
            </a:endParaRPr>
          </a:p>
          <a:p>
            <a:endParaRPr lang="en-US" sz="1500" b="1" dirty="0">
              <a:latin typeface="Times New Roman" panose="02020603050405020304" pitchFamily="18" charset="0"/>
              <a:cs typeface="Times New Roman" panose="02020603050405020304" pitchFamily="18" charset="0"/>
            </a:endParaRPr>
          </a:p>
          <a:p>
            <a:pPr marL="0" indent="0">
              <a:lnSpc>
                <a:spcPct val="100000"/>
              </a:lnSpc>
              <a:buNone/>
            </a:pPr>
            <a:endParaRPr lang="en-US" sz="15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01CEC784-6D40-0BDE-D592-90BB8846153F}"/>
              </a:ext>
            </a:extLst>
          </p:cNvPr>
          <p:cNvSpPr>
            <a:spLocks noGrp="1"/>
          </p:cNvSpPr>
          <p:nvPr>
            <p:ph type="dt" sz="half" idx="10"/>
          </p:nvPr>
        </p:nvSpPr>
        <p:spPr/>
        <p:txBody>
          <a:bodyPr/>
          <a:lstStyle/>
          <a:p>
            <a:r>
              <a:rPr lang="en-US" dirty="0">
                <a:latin typeface="Times New Roman" panose="02020603050405020304" pitchFamily="18" charset="0"/>
                <a:cs typeface="Times New Roman" panose="02020603050405020304" pitchFamily="18" charset="0"/>
              </a:rPr>
              <a:t>10-03-2025</a:t>
            </a:r>
          </a:p>
        </p:txBody>
      </p:sp>
      <p:sp>
        <p:nvSpPr>
          <p:cNvPr id="6" name="Footer Placeholder 5">
            <a:extLst>
              <a:ext uri="{FF2B5EF4-FFF2-40B4-BE49-F238E27FC236}">
                <a16:creationId xmlns:a16="http://schemas.microsoft.com/office/drawing/2014/main" id="{00F8A7C6-9375-2C41-1947-36F2F6CDF473}"/>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02       Batch No. AG3           Department of CSE</a:t>
            </a:r>
          </a:p>
        </p:txBody>
      </p:sp>
      <p:sp>
        <p:nvSpPr>
          <p:cNvPr id="7" name="Slide Number Placeholder 6">
            <a:extLst>
              <a:ext uri="{FF2B5EF4-FFF2-40B4-BE49-F238E27FC236}">
                <a16:creationId xmlns:a16="http://schemas.microsoft.com/office/drawing/2014/main" id="{BBF8C03C-62BC-4E63-B4EE-E667EC6A3666}"/>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19</a:t>
            </a:fld>
            <a:endParaRPr lang="en-US">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DC30F12B-BC14-5C62-AD04-C127716D51BA}"/>
              </a:ext>
            </a:extLst>
          </p:cNvPr>
          <p:cNvPicPr>
            <a:picLocks noChangeAspect="1"/>
          </p:cNvPicPr>
          <p:nvPr/>
        </p:nvPicPr>
        <p:blipFill rotWithShape="1">
          <a:blip r:embed="rId2">
            <a:extLst>
              <a:ext uri="{28A0092B-C50C-407E-A947-70E740481C1C}">
                <a14:useLocalDpi xmlns:a14="http://schemas.microsoft.com/office/drawing/2010/main" val="0"/>
              </a:ext>
            </a:extLst>
          </a:blip>
          <a:srcRect b="4960"/>
          <a:stretch/>
        </p:blipFill>
        <p:spPr bwMode="auto">
          <a:xfrm>
            <a:off x="6096000" y="1665257"/>
            <a:ext cx="5600459" cy="3337570"/>
          </a:xfrm>
          <a:prstGeom prst="rect">
            <a:avLst/>
          </a:prstGeom>
          <a:noFill/>
          <a:ln>
            <a:noFill/>
          </a:ln>
          <a:extLst>
            <a:ext uri="{53640926-AAD7-44D8-BBD7-CCE9431645EC}">
              <a14:shadowObscured xmlns:a14="http://schemas.microsoft.com/office/drawing/2010/main"/>
            </a:ext>
          </a:extLst>
        </p:spPr>
      </p:pic>
      <p:sp>
        <p:nvSpPr>
          <p:cNvPr id="4" name="TextBox 3">
            <a:extLst>
              <a:ext uri="{FF2B5EF4-FFF2-40B4-BE49-F238E27FC236}">
                <a16:creationId xmlns:a16="http://schemas.microsoft.com/office/drawing/2014/main" id="{BE440144-3F6C-AD91-6C31-D42795540913}"/>
              </a:ext>
            </a:extLst>
          </p:cNvPr>
          <p:cNvSpPr txBox="1"/>
          <p:nvPr/>
        </p:nvSpPr>
        <p:spPr>
          <a:xfrm>
            <a:off x="6934200" y="5234820"/>
            <a:ext cx="6096000" cy="369332"/>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Fig CNN-SVM Architecture</a:t>
            </a:r>
          </a:p>
        </p:txBody>
      </p:sp>
    </p:spTree>
    <p:extLst>
      <p:ext uri="{BB962C8B-B14F-4D97-AF65-F5344CB8AC3E}">
        <p14:creationId xmlns:p14="http://schemas.microsoft.com/office/powerpoint/2010/main" val="1908108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OUTLINE</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838200" y="1274193"/>
            <a:ext cx="10515600" cy="4683829"/>
          </a:xfrm>
        </p:spPr>
        <p:txBody>
          <a:bodyPr>
            <a:normAutofit fontScale="62500" lnSpcReduction="20000"/>
          </a:bodyPr>
          <a:lstStyle/>
          <a:p>
            <a:pPr marL="514350" indent="-514350">
              <a:buFont typeface="+mj-lt"/>
              <a:buAutoNum type="arabicPeriod"/>
            </a:pPr>
            <a:r>
              <a:rPr lang="en-IN" dirty="0">
                <a:latin typeface="Times New Roman" panose="02020603050405020304" pitchFamily="18" charset="0"/>
                <a:cs typeface="Times New Roman" panose="02020603050405020304" pitchFamily="18" charset="0"/>
              </a:rPr>
              <a:t>Abstract</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Introduction </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Literature Survey</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Research Gaps</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Problem Statement</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Objectives </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Block Diagram / Flow Diagram</a:t>
            </a:r>
            <a:endParaRPr lang="en-IN"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Methodology</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Implementation</a:t>
            </a:r>
            <a:endParaRPr lang="en-IN"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Results and Analysis</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Conclusion &amp; Future Scope</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References</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Question and Answers</a:t>
            </a:r>
            <a:endParaRPr lang="en-IN"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Acknowledgements</a:t>
            </a:r>
          </a:p>
          <a:p>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r>
              <a:rPr lang="en-US" dirty="0">
                <a:latin typeface="Times New Roman" panose="02020603050405020304" pitchFamily="18" charset="0"/>
                <a:cs typeface="Times New Roman" panose="02020603050405020304" pitchFamily="18" charset="0"/>
              </a:rPr>
              <a:t>10-03-2025</a:t>
            </a: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2         Batch No. AG3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67526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A77FB2-024D-8894-576B-335FAE6B0F8B}"/>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8A1D5C4B-04A9-172B-4491-07F48731C8B1}"/>
              </a:ext>
            </a:extLst>
          </p:cNvPr>
          <p:cNvSpPr>
            <a:spLocks noGrp="1"/>
          </p:cNvSpPr>
          <p:nvPr>
            <p:ph type="title"/>
          </p:nvPr>
        </p:nvSpPr>
        <p:spPr>
          <a:xfrm>
            <a:off x="1180617" y="537248"/>
            <a:ext cx="10173182" cy="1128009"/>
          </a:xfrm>
        </p:spPr>
        <p:txBody>
          <a:bodyPr/>
          <a:lstStyle/>
          <a:p>
            <a:pPr algn="ctr"/>
            <a:r>
              <a:rPr lang="en-US" b="1" dirty="0">
                <a:latin typeface="Times New Roman" panose="02020603050405020304" pitchFamily="18" charset="0"/>
                <a:cs typeface="Times New Roman" panose="02020603050405020304" pitchFamily="18" charset="0"/>
              </a:rPr>
              <a:t>IMPLEMENTATION</a:t>
            </a:r>
          </a:p>
        </p:txBody>
      </p:sp>
      <p:sp>
        <p:nvSpPr>
          <p:cNvPr id="9" name="Content Placeholder 8">
            <a:extLst>
              <a:ext uri="{FF2B5EF4-FFF2-40B4-BE49-F238E27FC236}">
                <a16:creationId xmlns:a16="http://schemas.microsoft.com/office/drawing/2014/main" id="{4AD9D2CA-AEFC-97B6-BABF-05C394A6618E}"/>
              </a:ext>
            </a:extLst>
          </p:cNvPr>
          <p:cNvSpPr>
            <a:spLocks noGrp="1"/>
          </p:cNvSpPr>
          <p:nvPr>
            <p:ph idx="1"/>
          </p:nvPr>
        </p:nvSpPr>
        <p:spPr>
          <a:xfrm>
            <a:off x="608153" y="1493134"/>
            <a:ext cx="11318111" cy="4653666"/>
          </a:xfrm>
        </p:spPr>
        <p:txBody>
          <a:bodyPr>
            <a:noAutofit/>
          </a:bodyPr>
          <a:lstStyle/>
          <a:p>
            <a:pPr marL="0" indent="0">
              <a:lnSpc>
                <a:spcPct val="100000"/>
              </a:lnSpc>
              <a:buNone/>
            </a:pPr>
            <a:r>
              <a:rPr lang="en-US" sz="2000" b="1" dirty="0">
                <a:latin typeface="Times New Roman" panose="02020603050405020304" pitchFamily="18" charset="0"/>
                <a:cs typeface="Times New Roman" panose="02020603050405020304" pitchFamily="18" charset="0"/>
              </a:rPr>
              <a:t>    Software Specifications:</a:t>
            </a:r>
          </a:p>
          <a:p>
            <a:pPr>
              <a:lnSpc>
                <a:spcPct val="100000"/>
              </a:lnSpc>
            </a:pPr>
            <a:r>
              <a:rPr lang="en-US" sz="2000" dirty="0">
                <a:latin typeface="Times New Roman" panose="02020603050405020304" pitchFamily="18" charset="0"/>
                <a:cs typeface="Times New Roman" panose="02020603050405020304" pitchFamily="18" charset="0"/>
              </a:rPr>
              <a:t>Programming Language: Python</a:t>
            </a:r>
          </a:p>
          <a:p>
            <a:pPr>
              <a:lnSpc>
                <a:spcPct val="100000"/>
              </a:lnSpc>
            </a:pPr>
            <a:r>
              <a:rPr lang="en-US" sz="2000" dirty="0">
                <a:latin typeface="Times New Roman" panose="02020603050405020304" pitchFamily="18" charset="0"/>
                <a:cs typeface="Times New Roman" panose="02020603050405020304" pitchFamily="18" charset="0"/>
              </a:rPr>
              <a:t>Libraries Used: TensorFlow, </a:t>
            </a:r>
            <a:r>
              <a:rPr lang="en-US" sz="2000" dirty="0" err="1">
                <a:latin typeface="Times New Roman" panose="02020603050405020304" pitchFamily="18" charset="0"/>
                <a:cs typeface="Times New Roman" panose="02020603050405020304" pitchFamily="18" charset="0"/>
              </a:rPr>
              <a:t>Keras</a:t>
            </a:r>
            <a:r>
              <a:rPr lang="en-US" sz="2000" dirty="0">
                <a:latin typeface="Times New Roman" panose="02020603050405020304" pitchFamily="18" charset="0"/>
                <a:cs typeface="Times New Roman" panose="02020603050405020304" pitchFamily="18" charset="0"/>
              </a:rPr>
              <a:t>, Scikit-learn, </a:t>
            </a:r>
            <a:r>
              <a:rPr lang="en-US" sz="2000" dirty="0" err="1">
                <a:latin typeface="Times New Roman" panose="02020603050405020304" pitchFamily="18" charset="0"/>
                <a:cs typeface="Times New Roman" panose="02020603050405020304" pitchFamily="18" charset="0"/>
              </a:rPr>
              <a:t>NLTK</a:t>
            </a:r>
            <a:r>
              <a:rPr lang="en-US" sz="2000" dirty="0">
                <a:latin typeface="Times New Roman" panose="02020603050405020304" pitchFamily="18" charset="0"/>
                <a:cs typeface="Times New Roman" panose="02020603050405020304" pitchFamily="18" charset="0"/>
              </a:rPr>
              <a:t> for preprocessing, and Matplotlib for visualizations.</a:t>
            </a:r>
          </a:p>
          <a:p>
            <a:pPr>
              <a:lnSpc>
                <a:spcPct val="100000"/>
              </a:lnSpc>
            </a:pPr>
            <a:r>
              <a:rPr lang="en-US" sz="2000" dirty="0">
                <a:latin typeface="Times New Roman" panose="02020603050405020304" pitchFamily="18" charset="0"/>
                <a:cs typeface="Times New Roman" panose="02020603050405020304" pitchFamily="18" charset="0"/>
              </a:rPr>
              <a:t>Data Storage: </a:t>
            </a:r>
            <a:r>
              <a:rPr lang="en-US" sz="2000" dirty="0" err="1">
                <a:latin typeface="Times New Roman" panose="02020603050405020304" pitchFamily="18" charset="0"/>
                <a:cs typeface="Times New Roman" panose="02020603050405020304" pitchFamily="18" charset="0"/>
              </a:rPr>
              <a:t>ISEAR</a:t>
            </a:r>
            <a:r>
              <a:rPr lang="en-US" sz="2000" dirty="0">
                <a:latin typeface="Times New Roman" panose="02020603050405020304" pitchFamily="18" charset="0"/>
                <a:cs typeface="Times New Roman" panose="02020603050405020304" pitchFamily="18" charset="0"/>
              </a:rPr>
              <a:t> dataset in CSV format processed using Pandas.</a:t>
            </a:r>
          </a:p>
          <a:p>
            <a:pPr>
              <a:lnSpc>
                <a:spcPct val="100000"/>
              </a:lnSpc>
            </a:pPr>
            <a:r>
              <a:rPr lang="en-US" sz="2000" dirty="0">
                <a:latin typeface="Times New Roman" panose="02020603050405020304" pitchFamily="18" charset="0"/>
                <a:cs typeface="Times New Roman" panose="02020603050405020304" pitchFamily="18" charset="0"/>
              </a:rPr>
              <a:t>Development Environment: Google </a:t>
            </a:r>
            <a:r>
              <a:rPr lang="en-US" sz="2000" dirty="0" err="1">
                <a:latin typeface="Times New Roman" panose="02020603050405020304" pitchFamily="18" charset="0"/>
                <a:cs typeface="Times New Roman" panose="02020603050405020304" pitchFamily="18" charset="0"/>
              </a:rPr>
              <a:t>Colab</a:t>
            </a:r>
            <a:r>
              <a:rPr lang="en-US" sz="2000" dirty="0">
                <a:latin typeface="Times New Roman" panose="02020603050405020304" pitchFamily="18" charset="0"/>
                <a:cs typeface="Times New Roman" panose="02020603050405020304" pitchFamily="18" charset="0"/>
              </a:rPr>
              <a:t> for model training and testing.</a:t>
            </a:r>
          </a:p>
          <a:p>
            <a:pPr marL="0" indent="0">
              <a:lnSpc>
                <a:spcPct val="100000"/>
              </a:lnSpc>
              <a:buNone/>
            </a:pPr>
            <a:r>
              <a:rPr lang="en-US" sz="2000" b="1" dirty="0">
                <a:latin typeface="Times New Roman" panose="02020603050405020304" pitchFamily="18" charset="0"/>
                <a:cs typeface="Times New Roman" panose="02020603050405020304" pitchFamily="18" charset="0"/>
              </a:rPr>
              <a:t>Hardware Specifications:</a:t>
            </a:r>
          </a:p>
          <a:p>
            <a:pPr>
              <a:lnSpc>
                <a:spcPct val="100000"/>
              </a:lnSpc>
            </a:pPr>
            <a:r>
              <a:rPr lang="en-US" sz="2000" dirty="0">
                <a:latin typeface="Times New Roman" panose="02020603050405020304" pitchFamily="18" charset="0"/>
                <a:cs typeface="Times New Roman" panose="02020603050405020304" pitchFamily="18" charset="0"/>
              </a:rPr>
              <a:t>System: NVIDIA GPU-enabled machine for accelerated training.</a:t>
            </a:r>
          </a:p>
          <a:p>
            <a:pPr>
              <a:lnSpc>
                <a:spcPct val="100000"/>
              </a:lnSpc>
            </a:pPr>
            <a:r>
              <a:rPr lang="en-US" sz="2000" dirty="0">
                <a:latin typeface="Times New Roman" panose="02020603050405020304" pitchFamily="18" charset="0"/>
                <a:cs typeface="Times New Roman" panose="02020603050405020304" pitchFamily="18" charset="0"/>
              </a:rPr>
              <a:t>Processor: Intel Core </a:t>
            </a:r>
            <a:r>
              <a:rPr lang="en-US" sz="2000" dirty="0" err="1">
                <a:latin typeface="Times New Roman" panose="02020603050405020304" pitchFamily="18" charset="0"/>
                <a:cs typeface="Times New Roman" panose="02020603050405020304" pitchFamily="18" charset="0"/>
              </a:rPr>
              <a:t>i7</a:t>
            </a:r>
            <a:r>
              <a:rPr lang="en-US" sz="2000" dirty="0">
                <a:latin typeface="Times New Roman" panose="02020603050405020304" pitchFamily="18" charset="0"/>
                <a:cs typeface="Times New Roman" panose="02020603050405020304" pitchFamily="18" charset="0"/>
              </a:rPr>
              <a:t> or equivalent.</a:t>
            </a:r>
          </a:p>
          <a:p>
            <a:pPr>
              <a:lnSpc>
                <a:spcPct val="100000"/>
              </a:lnSpc>
            </a:pPr>
            <a:r>
              <a:rPr lang="en-US" sz="2000" dirty="0">
                <a:latin typeface="Times New Roman" panose="02020603050405020304" pitchFamily="18" charset="0"/>
                <a:cs typeface="Times New Roman" panose="02020603050405020304" pitchFamily="18" charset="0"/>
              </a:rPr>
              <a:t>RAM: Minimum </a:t>
            </a:r>
            <a:r>
              <a:rPr lang="en-US" sz="2000" dirty="0" err="1">
                <a:latin typeface="Times New Roman" panose="02020603050405020304" pitchFamily="18" charset="0"/>
                <a:cs typeface="Times New Roman" panose="02020603050405020304" pitchFamily="18" charset="0"/>
              </a:rPr>
              <a:t>16GB</a:t>
            </a:r>
            <a:r>
              <a:rPr lang="en-US" sz="2000" dirty="0">
                <a:latin typeface="Times New Roman" panose="02020603050405020304" pitchFamily="18" charset="0"/>
                <a:cs typeface="Times New Roman" panose="02020603050405020304" pitchFamily="18" charset="0"/>
              </a:rPr>
              <a:t> for handling dataset and model complexity.</a:t>
            </a:r>
          </a:p>
          <a:p>
            <a:pPr>
              <a:lnSpc>
                <a:spcPct val="100000"/>
              </a:lnSpc>
            </a:pPr>
            <a:r>
              <a:rPr lang="en-US" sz="2000" dirty="0">
                <a:latin typeface="Times New Roman" panose="02020603050405020304" pitchFamily="18" charset="0"/>
                <a:cs typeface="Times New Roman" panose="02020603050405020304" pitchFamily="18" charset="0"/>
              </a:rPr>
              <a:t>Storage: SSD for faster data access and storage.</a:t>
            </a:r>
          </a:p>
          <a:p>
            <a:pPr marL="0" indent="0">
              <a:lnSpc>
                <a:spcPct val="100000"/>
              </a:lnSpc>
              <a:buNone/>
            </a:pPr>
            <a:endParaRPr lang="en-US" sz="22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E8D66EA4-857E-2E26-B149-9BC13D9D2D4E}"/>
              </a:ext>
            </a:extLst>
          </p:cNvPr>
          <p:cNvSpPr>
            <a:spLocks noGrp="1"/>
          </p:cNvSpPr>
          <p:nvPr>
            <p:ph type="dt" sz="half" idx="10"/>
          </p:nvPr>
        </p:nvSpPr>
        <p:spPr/>
        <p:txBody>
          <a:bodyPr/>
          <a:lstStyle/>
          <a:p>
            <a:r>
              <a:rPr lang="en-US" dirty="0">
                <a:latin typeface="Times New Roman" panose="02020603050405020304" pitchFamily="18" charset="0"/>
                <a:cs typeface="Times New Roman" panose="02020603050405020304" pitchFamily="18" charset="0"/>
              </a:rPr>
              <a:t>10-03-2025</a:t>
            </a:r>
          </a:p>
        </p:txBody>
      </p:sp>
      <p:sp>
        <p:nvSpPr>
          <p:cNvPr id="6" name="Footer Placeholder 5">
            <a:extLst>
              <a:ext uri="{FF2B5EF4-FFF2-40B4-BE49-F238E27FC236}">
                <a16:creationId xmlns:a16="http://schemas.microsoft.com/office/drawing/2014/main" id="{1942E8FF-2ED4-D0C1-9012-B0829C0B48F0}"/>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02       Batch No. AG3           Department of CSE</a:t>
            </a:r>
          </a:p>
        </p:txBody>
      </p:sp>
      <p:sp>
        <p:nvSpPr>
          <p:cNvPr id="7" name="Slide Number Placeholder 6">
            <a:extLst>
              <a:ext uri="{FF2B5EF4-FFF2-40B4-BE49-F238E27FC236}">
                <a16:creationId xmlns:a16="http://schemas.microsoft.com/office/drawing/2014/main" id="{00B4A83F-F673-1987-EDB3-351911477CAE}"/>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20</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47904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DD7714-1660-1587-1EEE-8111A242AC91}"/>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750DCA73-23F3-36E2-1BAD-55FB76D57668}"/>
              </a:ext>
            </a:extLst>
          </p:cNvPr>
          <p:cNvSpPr>
            <a:spLocks noGrp="1"/>
          </p:cNvSpPr>
          <p:nvPr>
            <p:ph type="title"/>
          </p:nvPr>
        </p:nvSpPr>
        <p:spPr>
          <a:xfrm>
            <a:off x="1180617" y="537248"/>
            <a:ext cx="10173182" cy="1128009"/>
          </a:xfrm>
        </p:spPr>
        <p:txBody>
          <a:bodyPr/>
          <a:lstStyle/>
          <a:p>
            <a:pPr algn="ctr"/>
            <a:r>
              <a:rPr lang="en-US" sz="4400" b="1" dirty="0">
                <a:latin typeface="Times New Roman" panose="02020603050405020304" pitchFamily="18" charset="0"/>
                <a:cs typeface="Times New Roman" panose="02020603050405020304" pitchFamily="18" charset="0"/>
              </a:rPr>
              <a:t>RESULTS &amp; ANALYSIS</a:t>
            </a:r>
            <a:endParaRPr lang="en-US" b="1" dirty="0">
              <a:latin typeface="Times New Roman" panose="02020603050405020304" pitchFamily="18" charset="0"/>
              <a:cs typeface="Times New Roman" panose="02020603050405020304" pitchFamily="18" charset="0"/>
            </a:endParaRPr>
          </a:p>
        </p:txBody>
      </p:sp>
      <p:sp>
        <p:nvSpPr>
          <p:cNvPr id="9" name="Content Placeholder 8">
            <a:extLst>
              <a:ext uri="{FF2B5EF4-FFF2-40B4-BE49-F238E27FC236}">
                <a16:creationId xmlns:a16="http://schemas.microsoft.com/office/drawing/2014/main" id="{3A24A169-6F3A-D550-054F-5328D169D82C}"/>
              </a:ext>
            </a:extLst>
          </p:cNvPr>
          <p:cNvSpPr>
            <a:spLocks noGrp="1"/>
          </p:cNvSpPr>
          <p:nvPr>
            <p:ph idx="1"/>
          </p:nvPr>
        </p:nvSpPr>
        <p:spPr>
          <a:xfrm>
            <a:off x="379553" y="1505834"/>
            <a:ext cx="5449748" cy="4653666"/>
          </a:xfrm>
        </p:spPr>
        <p:txBody>
          <a:bodyPr>
            <a:noAutofit/>
          </a:bodyPr>
          <a:lstStyle/>
          <a:p>
            <a:pPr marL="0" indent="0">
              <a:lnSpc>
                <a:spcPct val="150000"/>
              </a:lnSpc>
              <a:buNone/>
            </a:pPr>
            <a:r>
              <a:rPr lang="en-US" sz="1600" b="1" dirty="0">
                <a:latin typeface="Times New Roman" panose="02020603050405020304" pitchFamily="18" charset="0"/>
                <a:cs typeface="Times New Roman" panose="02020603050405020304" pitchFamily="18" charset="0"/>
              </a:rPr>
              <a:t> Evaluation Metrices:</a:t>
            </a:r>
          </a:p>
          <a:p>
            <a:pPr marL="0" indent="0">
              <a:lnSpc>
                <a:spcPct val="150000"/>
              </a:lnSpc>
              <a:buNone/>
            </a:pPr>
            <a:r>
              <a:rPr lang="en-US" sz="1600" dirty="0">
                <a:latin typeface="Times New Roman" panose="02020603050405020304" pitchFamily="18" charset="0"/>
                <a:cs typeface="Times New Roman" panose="02020603050405020304" pitchFamily="18" charset="0"/>
              </a:rPr>
              <a:t>The evaluation of models compared CNN-SVM model with other models such as CNN, VGG, RNN, RFC, FCNN and ANN. Accuracy, Jaccard index as well as sensitivity are used to measure  performance.</a:t>
            </a:r>
          </a:p>
          <a:p>
            <a:pPr>
              <a:lnSpc>
                <a:spcPct val="150000"/>
              </a:lnSpc>
            </a:pPr>
            <a:r>
              <a:rPr lang="en-US" sz="1600" b="1" dirty="0">
                <a:latin typeface="Times New Roman" panose="02020603050405020304" pitchFamily="18" charset="0"/>
                <a:cs typeface="Times New Roman" panose="02020603050405020304" pitchFamily="18" charset="0"/>
              </a:rPr>
              <a:t>Accuracy: </a:t>
            </a:r>
            <a:r>
              <a:rPr lang="en-US" sz="1600" dirty="0">
                <a:latin typeface="Times New Roman" panose="02020603050405020304" pitchFamily="18" charset="0"/>
                <a:cs typeface="Times New Roman" panose="02020603050405020304" pitchFamily="18" charset="0"/>
              </a:rPr>
              <a:t>Measures the overall correctness of the model in identifying both tumor and non-tumor cases.</a:t>
            </a:r>
          </a:p>
          <a:p>
            <a:pPr>
              <a:lnSpc>
                <a:spcPct val="150000"/>
              </a:lnSpc>
            </a:pPr>
            <a:r>
              <a:rPr lang="en-US" sz="1600" b="1" dirty="0">
                <a:latin typeface="Times New Roman" panose="02020603050405020304" pitchFamily="18" charset="0"/>
                <a:cs typeface="Times New Roman" panose="02020603050405020304" pitchFamily="18" charset="0"/>
              </a:rPr>
              <a:t>Sensitivity: </a:t>
            </a:r>
            <a:r>
              <a:rPr lang="en-US" sz="1600" dirty="0">
                <a:latin typeface="Times New Roman" panose="02020603050405020304" pitchFamily="18" charset="0"/>
                <a:cs typeface="Times New Roman" panose="02020603050405020304" pitchFamily="18" charset="0"/>
              </a:rPr>
              <a:t>Indicates the model's ability to correctly identify actual tumor cases, showing the proportion of true positives among all actual positives</a:t>
            </a:r>
          </a:p>
          <a:p>
            <a:pPr marL="0" indent="0">
              <a:buNone/>
            </a:pPr>
            <a:endParaRPr lang="en-US" sz="1600" dirty="0">
              <a:latin typeface="Times New Roman" panose="02020603050405020304" pitchFamily="18" charset="0"/>
              <a:cs typeface="Times New Roman" panose="02020603050405020304" pitchFamily="18" charset="0"/>
            </a:endParaRPr>
          </a:p>
          <a:p>
            <a:pPr>
              <a:buClr>
                <a:schemeClr val="accent5"/>
              </a:buClr>
            </a:pPr>
            <a:endParaRPr lang="en-US" sz="1600" dirty="0">
              <a:latin typeface="Times New Roman" panose="02020603050405020304" pitchFamily="18" charset="0"/>
              <a:cs typeface="Times New Roman" panose="02020603050405020304" pitchFamily="18" charset="0"/>
            </a:endParaRPr>
          </a:p>
          <a:p>
            <a:pPr>
              <a:buClr>
                <a:schemeClr val="accent5"/>
              </a:buClr>
            </a:pPr>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pPr marL="0" indent="0">
              <a:lnSpc>
                <a:spcPct val="100000"/>
              </a:lnSpc>
              <a:buNone/>
            </a:pPr>
            <a:endParaRPr lang="en-US" sz="16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0DF0B2DA-A26A-EB95-D63D-B7EBFFAB53A4}"/>
              </a:ext>
            </a:extLst>
          </p:cNvPr>
          <p:cNvSpPr>
            <a:spLocks noGrp="1"/>
          </p:cNvSpPr>
          <p:nvPr>
            <p:ph type="dt" sz="half" idx="10"/>
          </p:nvPr>
        </p:nvSpPr>
        <p:spPr/>
        <p:txBody>
          <a:bodyPr/>
          <a:lstStyle/>
          <a:p>
            <a:r>
              <a:rPr lang="en-US" dirty="0">
                <a:latin typeface="Times New Roman" panose="02020603050405020304" pitchFamily="18" charset="0"/>
                <a:cs typeface="Times New Roman" panose="02020603050405020304" pitchFamily="18" charset="0"/>
              </a:rPr>
              <a:t>10-03-2025</a:t>
            </a:r>
          </a:p>
        </p:txBody>
      </p:sp>
      <p:sp>
        <p:nvSpPr>
          <p:cNvPr id="6" name="Footer Placeholder 5">
            <a:extLst>
              <a:ext uri="{FF2B5EF4-FFF2-40B4-BE49-F238E27FC236}">
                <a16:creationId xmlns:a16="http://schemas.microsoft.com/office/drawing/2014/main" id="{55FFFDD1-9A6C-C9F8-CD95-EC92F943D347}"/>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02       Batch No. AG3           Department of CSE</a:t>
            </a:r>
          </a:p>
        </p:txBody>
      </p:sp>
      <p:sp>
        <p:nvSpPr>
          <p:cNvPr id="7" name="Slide Number Placeholder 6">
            <a:extLst>
              <a:ext uri="{FF2B5EF4-FFF2-40B4-BE49-F238E27FC236}">
                <a16:creationId xmlns:a16="http://schemas.microsoft.com/office/drawing/2014/main" id="{1DA8091A-A25A-0C38-22BB-8E8B5571D612}"/>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21</a:t>
            </a:fld>
            <a:endParaRPr lang="en-US">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7B400D1C-7945-1130-1489-A4D7746B42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1264" y="1494403"/>
            <a:ext cx="5271273" cy="2338264"/>
          </a:xfrm>
          <a:prstGeom prst="rect">
            <a:avLst/>
          </a:prstGeom>
        </p:spPr>
      </p:pic>
      <p:sp>
        <p:nvSpPr>
          <p:cNvPr id="4" name="TextBox 3">
            <a:extLst>
              <a:ext uri="{FF2B5EF4-FFF2-40B4-BE49-F238E27FC236}">
                <a16:creationId xmlns:a16="http://schemas.microsoft.com/office/drawing/2014/main" id="{184796C4-2CFE-AE98-6F40-4AD70A718AAA}"/>
              </a:ext>
            </a:extLst>
          </p:cNvPr>
          <p:cNvSpPr txBox="1"/>
          <p:nvPr/>
        </p:nvSpPr>
        <p:spPr>
          <a:xfrm>
            <a:off x="6362700" y="3844851"/>
            <a:ext cx="6096000" cy="369332"/>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Fig :</a:t>
            </a:r>
            <a:r>
              <a:rPr lang="en-US" sz="1600" b="1" dirty="0">
                <a:latin typeface="Times New Roman" panose="02020603050405020304" pitchFamily="18" charset="0"/>
                <a:cs typeface="Times New Roman" panose="02020603050405020304" pitchFamily="18" charset="0"/>
              </a:rPr>
              <a:t>Accuracy</a:t>
            </a:r>
            <a:r>
              <a:rPr lang="en-US" sz="1800" b="1" dirty="0">
                <a:latin typeface="Times New Roman" panose="02020603050405020304" pitchFamily="18" charset="0"/>
                <a:cs typeface="Times New Roman" panose="02020603050405020304" pitchFamily="18" charset="0"/>
              </a:rPr>
              <a:t> and Sensitivity Comparison</a:t>
            </a:r>
          </a:p>
        </p:txBody>
      </p:sp>
      <p:pic>
        <p:nvPicPr>
          <p:cNvPr id="10" name="Picture 9">
            <a:extLst>
              <a:ext uri="{FF2B5EF4-FFF2-40B4-BE49-F238E27FC236}">
                <a16:creationId xmlns:a16="http://schemas.microsoft.com/office/drawing/2014/main" id="{D748D7EA-CE76-AB8C-A517-A83664824A6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11264" y="4239356"/>
            <a:ext cx="5056147" cy="2116994"/>
          </a:xfrm>
          <a:prstGeom prst="rect">
            <a:avLst/>
          </a:prstGeom>
        </p:spPr>
      </p:pic>
    </p:spTree>
    <p:extLst>
      <p:ext uri="{BB962C8B-B14F-4D97-AF65-F5344CB8AC3E}">
        <p14:creationId xmlns:p14="http://schemas.microsoft.com/office/powerpoint/2010/main" val="14828338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CA8A4E-F55E-3BF9-D565-D6C14F24E0E0}"/>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5B499CA8-6015-E01E-41FF-A39D9FB46AAE}"/>
              </a:ext>
            </a:extLst>
          </p:cNvPr>
          <p:cNvSpPr>
            <a:spLocks noGrp="1"/>
          </p:cNvSpPr>
          <p:nvPr>
            <p:ph type="title"/>
          </p:nvPr>
        </p:nvSpPr>
        <p:spPr>
          <a:xfrm>
            <a:off x="1180618" y="365125"/>
            <a:ext cx="10173182" cy="1128009"/>
          </a:xfrm>
        </p:spPr>
        <p:txBody>
          <a:bodyPr>
            <a:normAutofit/>
          </a:bodyPr>
          <a:lstStyle/>
          <a:p>
            <a:pPr algn="ctr"/>
            <a:r>
              <a:rPr lang="en-US" sz="4000" b="1" dirty="0">
                <a:latin typeface="Times New Roman" panose="02020603050405020304" pitchFamily="18" charset="0"/>
                <a:cs typeface="Times New Roman" panose="02020603050405020304" pitchFamily="18" charset="0"/>
              </a:rPr>
              <a:t>RESULTS &amp; ANALYSIS</a:t>
            </a:r>
          </a:p>
        </p:txBody>
      </p:sp>
      <p:sp>
        <p:nvSpPr>
          <p:cNvPr id="5" name="Date Placeholder 4">
            <a:extLst>
              <a:ext uri="{FF2B5EF4-FFF2-40B4-BE49-F238E27FC236}">
                <a16:creationId xmlns:a16="http://schemas.microsoft.com/office/drawing/2014/main" id="{DC97309A-6F0B-2E19-A0B8-4072F617E906}"/>
              </a:ext>
            </a:extLst>
          </p:cNvPr>
          <p:cNvSpPr>
            <a:spLocks noGrp="1"/>
          </p:cNvSpPr>
          <p:nvPr>
            <p:ph type="dt" sz="half" idx="10"/>
          </p:nvPr>
        </p:nvSpPr>
        <p:spPr>
          <a:xfrm>
            <a:off x="838200" y="6492875"/>
            <a:ext cx="2743200" cy="365125"/>
          </a:xfrm>
        </p:spPr>
        <p:txBody>
          <a:bodyPr/>
          <a:lstStyle/>
          <a:p>
            <a:r>
              <a:rPr lang="en-US" dirty="0">
                <a:latin typeface="Times New Roman" panose="02020603050405020304" pitchFamily="18" charset="0"/>
                <a:cs typeface="Times New Roman" panose="02020603050405020304" pitchFamily="18" charset="0"/>
              </a:rPr>
              <a:t>10-03-2025</a:t>
            </a:r>
          </a:p>
          <a:p>
            <a:endParaRPr lang="en-US"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91B900E6-0C38-732F-EA85-93F2EA5656BB}"/>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02        Batch No.  AG3        Department of CSE</a:t>
            </a:r>
          </a:p>
        </p:txBody>
      </p:sp>
      <p:sp>
        <p:nvSpPr>
          <p:cNvPr id="7" name="Slide Number Placeholder 6">
            <a:extLst>
              <a:ext uri="{FF2B5EF4-FFF2-40B4-BE49-F238E27FC236}">
                <a16:creationId xmlns:a16="http://schemas.microsoft.com/office/drawing/2014/main" id="{64452C5D-1052-EF55-7075-20E48BD65C66}"/>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22</a:t>
            </a:fld>
            <a:endParaRPr lang="en-US">
              <a:latin typeface="Times New Roman" panose="02020603050405020304" pitchFamily="18" charset="0"/>
              <a:cs typeface="Times New Roman" panose="02020603050405020304" pitchFamily="18" charset="0"/>
            </a:endParaRPr>
          </a:p>
        </p:txBody>
      </p:sp>
      <p:pic>
        <p:nvPicPr>
          <p:cNvPr id="12" name="Content Placeholder 11">
            <a:extLst>
              <a:ext uri="{FF2B5EF4-FFF2-40B4-BE49-F238E27FC236}">
                <a16:creationId xmlns:a16="http://schemas.microsoft.com/office/drawing/2014/main" id="{CE3118D4-32B6-4647-ECA3-97C543BF0DA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r="43658" b="50161"/>
          <a:stretch/>
        </p:blipFill>
        <p:spPr>
          <a:xfrm>
            <a:off x="434898" y="3826341"/>
            <a:ext cx="6127001" cy="2530009"/>
          </a:xfrm>
        </p:spPr>
      </p:pic>
      <p:pic>
        <p:nvPicPr>
          <p:cNvPr id="3" name="Picture 2">
            <a:extLst>
              <a:ext uri="{FF2B5EF4-FFF2-40B4-BE49-F238E27FC236}">
                <a16:creationId xmlns:a16="http://schemas.microsoft.com/office/drawing/2014/main" id="{9771A79E-6F22-E059-FEBF-7AC548AD28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595" y="1257741"/>
            <a:ext cx="6453662" cy="2582840"/>
          </a:xfrm>
          <a:prstGeom prst="rect">
            <a:avLst/>
          </a:prstGeom>
        </p:spPr>
      </p:pic>
      <p:sp>
        <p:nvSpPr>
          <p:cNvPr id="4" name="TextBox 3">
            <a:extLst>
              <a:ext uri="{FF2B5EF4-FFF2-40B4-BE49-F238E27FC236}">
                <a16:creationId xmlns:a16="http://schemas.microsoft.com/office/drawing/2014/main" id="{2909B8A9-3DFF-ABC2-55F8-08A7A32D55EF}"/>
              </a:ext>
            </a:extLst>
          </p:cNvPr>
          <p:cNvSpPr txBox="1"/>
          <p:nvPr/>
        </p:nvSpPr>
        <p:spPr>
          <a:xfrm>
            <a:off x="6759202" y="1359652"/>
            <a:ext cx="5195203" cy="4653646"/>
          </a:xfrm>
          <a:prstGeom prst="rect">
            <a:avLst/>
          </a:prstGeom>
          <a:noFill/>
        </p:spPr>
        <p:txBody>
          <a:bodyPr wrap="square" rtlCol="0">
            <a:spAutoFit/>
          </a:bodyPr>
          <a:lstStyle/>
          <a:p>
            <a:pPr>
              <a:lnSpc>
                <a:spcPct val="150000"/>
              </a:lnSpc>
            </a:pPr>
            <a:r>
              <a:rPr lang="en-US" sz="2000" dirty="0">
                <a:latin typeface="Times New Roman" panose="02020603050405020304" pitchFamily="18" charset="0"/>
                <a:cs typeface="Times New Roman" panose="02020603050405020304" pitchFamily="18" charset="0"/>
              </a:rPr>
              <a:t>The study compared models like CNN, ANN, RFC, RNN, FCNN, and VGG with the proposed CNN-</a:t>
            </a:r>
            <a:r>
              <a:rPr lang="en-US" sz="2000" dirty="0" err="1">
                <a:latin typeface="Times New Roman" panose="02020603050405020304" pitchFamily="18" charset="0"/>
                <a:cs typeface="Times New Roman" panose="02020603050405020304" pitchFamily="18" charset="0"/>
              </a:rPr>
              <a:t>SVM</a:t>
            </a:r>
            <a:r>
              <a:rPr lang="en-US" sz="2000" dirty="0">
                <a:latin typeface="Times New Roman" panose="02020603050405020304" pitchFamily="18" charset="0"/>
                <a:cs typeface="Times New Roman" panose="02020603050405020304" pitchFamily="18" charset="0"/>
              </a:rPr>
              <a:t> hybrid. While ANN and RFC are accurate but computationally demanding, and RNNs work well with sequential data but are also processing-heavy, the CNN-</a:t>
            </a:r>
            <a:r>
              <a:rPr lang="en-US" sz="2000" dirty="0" err="1">
                <a:latin typeface="Times New Roman" panose="02020603050405020304" pitchFamily="18" charset="0"/>
                <a:cs typeface="Times New Roman" panose="02020603050405020304" pitchFamily="18" charset="0"/>
              </a:rPr>
              <a:t>SVM</a:t>
            </a:r>
            <a:r>
              <a:rPr lang="en-US" sz="2000" dirty="0">
                <a:latin typeface="Times New Roman" panose="02020603050405020304" pitchFamily="18" charset="0"/>
                <a:cs typeface="Times New Roman" panose="02020603050405020304" pitchFamily="18" charset="0"/>
              </a:rPr>
              <a:t> hybrid offers both high accuracy and efficiency. Results confirmed that CNN-</a:t>
            </a:r>
            <a:r>
              <a:rPr lang="en-US" sz="2000" dirty="0" err="1">
                <a:latin typeface="Times New Roman" panose="02020603050405020304" pitchFamily="18" charset="0"/>
                <a:cs typeface="Times New Roman" panose="02020603050405020304" pitchFamily="18" charset="0"/>
              </a:rPr>
              <a:t>SVM</a:t>
            </a:r>
            <a:r>
              <a:rPr lang="en-US" sz="2000" dirty="0">
                <a:latin typeface="Times New Roman" panose="02020603050405020304" pitchFamily="18" charset="0"/>
                <a:cs typeface="Times New Roman" panose="02020603050405020304" pitchFamily="18" charset="0"/>
              </a:rPr>
              <a:t> reliably performs quick brain tumor detection. And gives more accuracy compared to other models.</a:t>
            </a:r>
          </a:p>
        </p:txBody>
      </p:sp>
    </p:spTree>
    <p:extLst>
      <p:ext uri="{BB962C8B-B14F-4D97-AF65-F5344CB8AC3E}">
        <p14:creationId xmlns:p14="http://schemas.microsoft.com/office/powerpoint/2010/main" val="30131961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normAutofit/>
          </a:bodyPr>
          <a:lstStyle/>
          <a:p>
            <a:pPr algn="ctr"/>
            <a:r>
              <a:rPr lang="en-US" sz="4000" b="1" dirty="0">
                <a:latin typeface="Times New Roman" panose="02020603050405020304" pitchFamily="18" charset="0"/>
                <a:cs typeface="Times New Roman" panose="02020603050405020304" pitchFamily="18" charset="0"/>
              </a:rPr>
              <a:t>CONCLUSION</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595576" y="1493134"/>
            <a:ext cx="11000847" cy="4816278"/>
          </a:xfrm>
        </p:spPr>
        <p:txBody>
          <a:bodyPr>
            <a:normAutofit fontScale="70000" lnSpcReduction="20000"/>
          </a:bodyPr>
          <a:lstStyle/>
          <a:p>
            <a:pPr>
              <a:lnSpc>
                <a:spcPct val="150000"/>
              </a:lnSpc>
            </a:pPr>
            <a:r>
              <a:rPr lang="en-US" sz="2400" dirty="0">
                <a:latin typeface="Times New Roman" panose="02020603050405020304" pitchFamily="18" charset="0"/>
                <a:cs typeface="Times New Roman" panose="02020603050405020304" pitchFamily="18" charset="0"/>
              </a:rPr>
              <a:t>The hybrid CNN-SVM model demonstrates a breakthrough in the detection of tumors in the brain as it integrates the advantageous aspects of feature extraction using the CNN and classification using SVM. Such combination leads to the development of a model that is superior to more conventional methods, over ANN, RFC, and simple CNN models, in factor performance evaluation especially in terms of accuracy, sensitivity, specificity and the Jaccard index. The CNN-</a:t>
            </a:r>
            <a:r>
              <a:rPr lang="en-US" sz="2400" dirty="0" err="1">
                <a:latin typeface="Times New Roman" panose="02020603050405020304" pitchFamily="18" charset="0"/>
                <a:cs typeface="Times New Roman" panose="02020603050405020304" pitchFamily="18" charset="0"/>
              </a:rPr>
              <a:t>SVM</a:t>
            </a:r>
            <a:r>
              <a:rPr lang="en-US" sz="2400" dirty="0">
                <a:latin typeface="Times New Roman" panose="02020603050405020304" pitchFamily="18" charset="0"/>
                <a:cs typeface="Times New Roman" panose="02020603050405020304" pitchFamily="18" charset="0"/>
              </a:rPr>
              <a:t> model, on the other hand, recorded a remarkable 97.94% accuracy, which showed its strength in differentiating healthy and tumor tissue in MRI scans.</a:t>
            </a:r>
          </a:p>
          <a:p>
            <a:pPr>
              <a:lnSpc>
                <a:spcPct val="150000"/>
              </a:lnSpc>
            </a:pPr>
            <a:r>
              <a:rPr lang="en-US" sz="2400" dirty="0">
                <a:latin typeface="Times New Roman" panose="02020603050405020304" pitchFamily="18" charset="0"/>
                <a:cs typeface="Times New Roman" panose="02020603050405020304" pitchFamily="18" charset="0"/>
              </a:rPr>
              <a:t>The CNN-</a:t>
            </a:r>
            <a:r>
              <a:rPr lang="en-US" sz="2400" dirty="0" err="1">
                <a:latin typeface="Times New Roman" panose="02020603050405020304" pitchFamily="18" charset="0"/>
                <a:cs typeface="Times New Roman" panose="02020603050405020304" pitchFamily="18" charset="0"/>
              </a:rPr>
              <a:t>SVM</a:t>
            </a:r>
            <a:r>
              <a:rPr lang="en-US" sz="2400" dirty="0">
                <a:latin typeface="Times New Roman" panose="02020603050405020304" pitchFamily="18" charset="0"/>
                <a:cs typeface="Times New Roman" panose="02020603050405020304" pitchFamily="18" charset="0"/>
              </a:rPr>
              <a:t> hybrid is an optimal solution that is both effective and efficient, as opposed to the traditional techniques that possess problems of high computational complexity or low efficiency. The model is a suitable method for practical medical use where quick diagnosis and accuracy are required since it produces accurate results at a lower computational expense. The hybrid model of CNN-</a:t>
            </a:r>
            <a:r>
              <a:rPr lang="en-US" sz="2400" dirty="0" err="1">
                <a:latin typeface="Times New Roman" panose="02020603050405020304" pitchFamily="18" charset="0"/>
                <a:cs typeface="Times New Roman" panose="02020603050405020304" pitchFamily="18" charset="0"/>
              </a:rPr>
              <a:t>SVM</a:t>
            </a:r>
            <a:r>
              <a:rPr lang="en-US" sz="2400" dirty="0">
                <a:latin typeface="Times New Roman" panose="02020603050405020304" pitchFamily="18" charset="0"/>
                <a:cs typeface="Times New Roman" panose="02020603050405020304" pitchFamily="18" charset="0"/>
              </a:rPr>
              <a:t> is promising in aiding healthcare workers towards the accurate, precise, and rapid evaluation of brain tumors in patients as it overcomes the shortcomings of other approaches and improves diagnostic accuracy thereby enhancing patient care and outcomes</a:t>
            </a:r>
            <a:endParaRPr lang="en-US" sz="22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r>
              <a:rPr lang="en-US" dirty="0">
                <a:latin typeface="Times New Roman" panose="02020603050405020304" pitchFamily="18" charset="0"/>
                <a:cs typeface="Times New Roman" panose="02020603050405020304" pitchFamily="18" charset="0"/>
              </a:rPr>
              <a:t>10-03-2025</a:t>
            </a:r>
          </a:p>
          <a:p>
            <a:endParaRPr lang="en-US"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02         Batch No.  AG3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23</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11037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B4D608-B01F-7841-6FBF-F113211EC7B8}"/>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A2E2A67E-2ADD-E2EE-41F0-578584A83309}"/>
              </a:ext>
            </a:extLst>
          </p:cNvPr>
          <p:cNvSpPr>
            <a:spLocks noGrp="1"/>
          </p:cNvSpPr>
          <p:nvPr>
            <p:ph type="title"/>
          </p:nvPr>
        </p:nvSpPr>
        <p:spPr>
          <a:xfrm>
            <a:off x="1180618" y="365125"/>
            <a:ext cx="10173182" cy="1128009"/>
          </a:xfrm>
        </p:spPr>
        <p:txBody>
          <a:bodyPr>
            <a:normAutofit/>
          </a:bodyPr>
          <a:lstStyle/>
          <a:p>
            <a:pPr algn="ctr"/>
            <a:r>
              <a:rPr lang="en-US" sz="4000" b="1" dirty="0">
                <a:latin typeface="Times New Roman" panose="02020603050405020304" pitchFamily="18" charset="0"/>
                <a:cs typeface="Times New Roman" panose="02020603050405020304" pitchFamily="18" charset="0"/>
              </a:rPr>
              <a:t>Future Scope</a:t>
            </a:r>
          </a:p>
        </p:txBody>
      </p:sp>
      <p:sp>
        <p:nvSpPr>
          <p:cNvPr id="9" name="Content Placeholder 8">
            <a:extLst>
              <a:ext uri="{FF2B5EF4-FFF2-40B4-BE49-F238E27FC236}">
                <a16:creationId xmlns:a16="http://schemas.microsoft.com/office/drawing/2014/main" id="{CA8A8D56-1AE0-3ADF-A606-4DA3162A3AF5}"/>
              </a:ext>
            </a:extLst>
          </p:cNvPr>
          <p:cNvSpPr>
            <a:spLocks noGrp="1"/>
          </p:cNvSpPr>
          <p:nvPr>
            <p:ph idx="1"/>
          </p:nvPr>
        </p:nvSpPr>
        <p:spPr>
          <a:xfrm>
            <a:off x="595576" y="1493134"/>
            <a:ext cx="11000847" cy="4816278"/>
          </a:xfrm>
        </p:spPr>
        <p:txBody>
          <a:bodyPr>
            <a:normAutofit fontScale="92500" lnSpcReduction="10000"/>
          </a:bodyPr>
          <a:lstStyle/>
          <a:p>
            <a:pPr>
              <a:lnSpc>
                <a:spcPct val="150000"/>
              </a:lnSpc>
            </a:pPr>
            <a:r>
              <a:rPr lang="en-US" sz="2000" b="1" dirty="0">
                <a:latin typeface="Times New Roman" panose="02020603050405020304" pitchFamily="18" charset="0"/>
                <a:cs typeface="Times New Roman" panose="02020603050405020304" pitchFamily="18" charset="0"/>
              </a:rPr>
              <a:t>Integration with Clinical Software: </a:t>
            </a:r>
            <a:r>
              <a:rPr lang="en-US" sz="2000" dirty="0">
                <a:latin typeface="Times New Roman" panose="02020603050405020304" pitchFamily="18" charset="0"/>
                <a:cs typeface="Times New Roman" panose="02020603050405020304" pitchFamily="18" charset="0"/>
              </a:rPr>
              <a:t>Incorporate the CNN-</a:t>
            </a:r>
            <a:r>
              <a:rPr lang="en-US" sz="2000" dirty="0" err="1">
                <a:latin typeface="Times New Roman" panose="02020603050405020304" pitchFamily="18" charset="0"/>
                <a:cs typeface="Times New Roman" panose="02020603050405020304" pitchFamily="18" charset="0"/>
              </a:rPr>
              <a:t>SVM</a:t>
            </a:r>
            <a:r>
              <a:rPr lang="en-US" sz="2000" dirty="0">
                <a:latin typeface="Times New Roman" panose="02020603050405020304" pitchFamily="18" charset="0"/>
                <a:cs typeface="Times New Roman" panose="02020603050405020304" pitchFamily="18" charset="0"/>
              </a:rPr>
              <a:t> hybrid model into clinical software systems to facilitate seamless and automated tumor detection in hospitals and diagnostic centers.</a:t>
            </a:r>
          </a:p>
          <a:p>
            <a:pPr>
              <a:lnSpc>
                <a:spcPct val="150000"/>
              </a:lnSpc>
            </a:pPr>
            <a:r>
              <a:rPr lang="en-US" sz="2000" b="1" dirty="0">
                <a:latin typeface="Times New Roman" panose="02020603050405020304" pitchFamily="18" charset="0"/>
                <a:cs typeface="Times New Roman" panose="02020603050405020304" pitchFamily="18" charset="0"/>
              </a:rPr>
              <a:t>Application to Multimodal Data</a:t>
            </a:r>
            <a:r>
              <a:rPr lang="en-US" sz="2000" dirty="0">
                <a:latin typeface="Times New Roman" panose="02020603050405020304" pitchFamily="18" charset="0"/>
                <a:cs typeface="Times New Roman" panose="02020603050405020304" pitchFamily="18" charset="0"/>
              </a:rPr>
              <a:t>: Extend the model's capabilities to handle multimodal data inputs such as PET scans and CT scans alongside MRI images for comprehensive diagnostic capabilities.</a:t>
            </a:r>
          </a:p>
          <a:p>
            <a:pPr>
              <a:lnSpc>
                <a:spcPct val="150000"/>
              </a:lnSpc>
            </a:pPr>
            <a:r>
              <a:rPr lang="en-US" sz="2000" b="1" dirty="0">
                <a:latin typeface="Times New Roman" panose="02020603050405020304" pitchFamily="18" charset="0"/>
                <a:cs typeface="Times New Roman" panose="02020603050405020304" pitchFamily="18" charset="0"/>
              </a:rPr>
              <a:t>Real-Time Diagnostics</a:t>
            </a:r>
            <a:r>
              <a:rPr lang="en-US" sz="2000" dirty="0">
                <a:latin typeface="Times New Roman" panose="02020603050405020304" pitchFamily="18" charset="0"/>
                <a:cs typeface="Times New Roman" panose="02020603050405020304" pitchFamily="18" charset="0"/>
              </a:rPr>
              <a:t>: Optimize the computational efficiency of the model to enable real-time brain tumor detection and classification in clinical environments.</a:t>
            </a:r>
          </a:p>
          <a:p>
            <a:pPr>
              <a:lnSpc>
                <a:spcPct val="150000"/>
              </a:lnSpc>
            </a:pPr>
            <a:r>
              <a:rPr lang="en-US" sz="2000" b="1" dirty="0">
                <a:latin typeface="Times New Roman" panose="02020603050405020304" pitchFamily="18" charset="0"/>
                <a:cs typeface="Times New Roman" panose="02020603050405020304" pitchFamily="18" charset="0"/>
              </a:rPr>
              <a:t>3D Imaging and Analysis</a:t>
            </a:r>
            <a:r>
              <a:rPr lang="en-US" sz="2000" dirty="0">
                <a:latin typeface="Times New Roman" panose="02020603050405020304" pitchFamily="18" charset="0"/>
                <a:cs typeface="Times New Roman" panose="02020603050405020304" pitchFamily="18" charset="0"/>
              </a:rPr>
              <a:t>: Adapt the model to work with 3D MRI datasets, enhancing the precision and accuracy of tumor segmentation and classification.</a:t>
            </a:r>
          </a:p>
          <a:p>
            <a:pPr>
              <a:lnSpc>
                <a:spcPct val="150000"/>
              </a:lnSpc>
            </a:pPr>
            <a:r>
              <a:rPr lang="en-US" sz="2000" b="1" dirty="0">
                <a:latin typeface="Times New Roman" panose="02020603050405020304" pitchFamily="18" charset="0"/>
                <a:cs typeface="Times New Roman" panose="02020603050405020304" pitchFamily="18" charset="0"/>
              </a:rPr>
              <a:t>Ethical and Regulatory Considerations</a:t>
            </a:r>
            <a:r>
              <a:rPr lang="en-US" sz="2000" dirty="0">
                <a:latin typeface="Times New Roman" panose="02020603050405020304" pitchFamily="18" charset="0"/>
                <a:cs typeface="Times New Roman" panose="02020603050405020304" pitchFamily="18" charset="0"/>
              </a:rPr>
              <a:t>: Focus on addressing ethical, privacy, and regulatory requirements to ensure the model’s adoption in clinical settings.</a:t>
            </a:r>
          </a:p>
        </p:txBody>
      </p:sp>
      <p:sp>
        <p:nvSpPr>
          <p:cNvPr id="5" name="Date Placeholder 4">
            <a:extLst>
              <a:ext uri="{FF2B5EF4-FFF2-40B4-BE49-F238E27FC236}">
                <a16:creationId xmlns:a16="http://schemas.microsoft.com/office/drawing/2014/main" id="{750CE15B-B530-D418-3084-55968E6D1CC1}"/>
              </a:ext>
            </a:extLst>
          </p:cNvPr>
          <p:cNvSpPr>
            <a:spLocks noGrp="1"/>
          </p:cNvSpPr>
          <p:nvPr>
            <p:ph type="dt" sz="half" idx="10"/>
          </p:nvPr>
        </p:nvSpPr>
        <p:spPr/>
        <p:txBody>
          <a:bodyPr/>
          <a:lstStyle/>
          <a:p>
            <a:r>
              <a:rPr lang="en-US" dirty="0">
                <a:latin typeface="Times New Roman" panose="02020603050405020304" pitchFamily="18" charset="0"/>
                <a:cs typeface="Times New Roman" panose="02020603050405020304" pitchFamily="18" charset="0"/>
              </a:rPr>
              <a:t>10-03-2025</a:t>
            </a:r>
          </a:p>
          <a:p>
            <a:endParaRPr lang="en-US"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9DC82B13-891E-75DB-2680-B5E767FC5D88}"/>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02        Batch No. AG3           Department of CSE</a:t>
            </a:r>
          </a:p>
        </p:txBody>
      </p:sp>
      <p:sp>
        <p:nvSpPr>
          <p:cNvPr id="7" name="Slide Number Placeholder 6">
            <a:extLst>
              <a:ext uri="{FF2B5EF4-FFF2-40B4-BE49-F238E27FC236}">
                <a16:creationId xmlns:a16="http://schemas.microsoft.com/office/drawing/2014/main" id="{0ECE88E7-60BE-2392-C2E5-09C8E619A31A}"/>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24</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41712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REFERENCES</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350282" y="1408448"/>
            <a:ext cx="11661731" cy="4818810"/>
          </a:xfrm>
        </p:spPr>
        <p:txBody>
          <a:bodyPr>
            <a:noAutofit/>
          </a:bodyPr>
          <a:lstStyle/>
          <a:p>
            <a:pPr>
              <a:lnSpc>
                <a:spcPct val="150000"/>
              </a:lnSpc>
            </a:pPr>
            <a:r>
              <a:rPr lang="en-US" sz="1700" b="0" i="0" dirty="0" err="1">
                <a:solidFill>
                  <a:srgbClr val="222222"/>
                </a:solidFill>
                <a:effectLst/>
                <a:latin typeface="Times New Roman" panose="02020603050405020304" pitchFamily="18" charset="0"/>
                <a:cs typeface="Times New Roman" panose="02020603050405020304" pitchFamily="18" charset="0"/>
              </a:rPr>
              <a:t>Pujar</a:t>
            </a:r>
            <a:r>
              <a:rPr lang="en-US" sz="1700" b="0" i="0" dirty="0">
                <a:solidFill>
                  <a:srgbClr val="222222"/>
                </a:solidFill>
                <a:effectLst/>
                <a:latin typeface="Times New Roman" panose="02020603050405020304" pitchFamily="18" charset="0"/>
                <a:cs typeface="Times New Roman" panose="02020603050405020304" pitchFamily="18" charset="0"/>
              </a:rPr>
              <a:t>, M., </a:t>
            </a:r>
            <a:r>
              <a:rPr lang="en-US" sz="1700" b="0" i="0" dirty="0" err="1">
                <a:solidFill>
                  <a:srgbClr val="222222"/>
                </a:solidFill>
                <a:effectLst/>
                <a:latin typeface="Times New Roman" panose="02020603050405020304" pitchFamily="18" charset="0"/>
                <a:cs typeface="Times New Roman" panose="02020603050405020304" pitchFamily="18" charset="0"/>
              </a:rPr>
              <a:t>Kavanashree</a:t>
            </a:r>
            <a:r>
              <a:rPr lang="en-US" sz="1700" b="0" i="0" dirty="0">
                <a:solidFill>
                  <a:srgbClr val="222222"/>
                </a:solidFill>
                <a:effectLst/>
                <a:latin typeface="Times New Roman" panose="02020603050405020304" pitchFamily="18" charset="0"/>
                <a:cs typeface="Times New Roman" panose="02020603050405020304" pitchFamily="18" charset="0"/>
              </a:rPr>
              <a:t>, H., Jitendra, M., </a:t>
            </a:r>
            <a:r>
              <a:rPr lang="en-US" sz="1700" b="0" i="0" dirty="0" err="1">
                <a:solidFill>
                  <a:srgbClr val="222222"/>
                </a:solidFill>
                <a:effectLst/>
                <a:latin typeface="Times New Roman" panose="02020603050405020304" pitchFamily="18" charset="0"/>
                <a:cs typeface="Times New Roman" panose="02020603050405020304" pitchFamily="18" charset="0"/>
              </a:rPr>
              <a:t>Halemani</a:t>
            </a:r>
            <a:r>
              <a:rPr lang="en-US" sz="1700" b="0" i="0" dirty="0">
                <a:solidFill>
                  <a:srgbClr val="222222"/>
                </a:solidFill>
                <a:effectLst/>
                <a:latin typeface="Times New Roman" panose="02020603050405020304" pitchFamily="18" charset="0"/>
                <a:cs typeface="Times New Roman" panose="02020603050405020304" pitchFamily="18" charset="0"/>
              </a:rPr>
              <a:t>, S., &amp; </a:t>
            </a:r>
            <a:r>
              <a:rPr lang="en-US" sz="1700" b="0" i="0" dirty="0" err="1">
                <a:solidFill>
                  <a:srgbClr val="222222"/>
                </a:solidFill>
                <a:effectLst/>
                <a:latin typeface="Times New Roman" panose="02020603050405020304" pitchFamily="18" charset="0"/>
                <a:cs typeface="Times New Roman" panose="02020603050405020304" pitchFamily="18" charset="0"/>
              </a:rPr>
              <a:t>Handur</a:t>
            </a:r>
            <a:r>
              <a:rPr lang="en-US" sz="1700" b="0" i="0" dirty="0">
                <a:solidFill>
                  <a:srgbClr val="222222"/>
                </a:solidFill>
                <a:effectLst/>
                <a:latin typeface="Times New Roman" panose="02020603050405020304" pitchFamily="18" charset="0"/>
                <a:cs typeface="Times New Roman" panose="02020603050405020304" pitchFamily="18" charset="0"/>
              </a:rPr>
              <a:t>, V. (2024, March). Brain Tumor Detection and Classification Using Deep Learning Models. In </a:t>
            </a:r>
            <a:r>
              <a:rPr lang="en-US" sz="1700" b="0" i="1" dirty="0">
                <a:solidFill>
                  <a:srgbClr val="222222"/>
                </a:solidFill>
                <a:effectLst/>
                <a:latin typeface="Times New Roman" panose="02020603050405020304" pitchFamily="18" charset="0"/>
                <a:cs typeface="Times New Roman" panose="02020603050405020304" pitchFamily="18" charset="0"/>
              </a:rPr>
              <a:t>International Conference on Power Engineering and Intelligent Systems (PEIS)</a:t>
            </a:r>
            <a:r>
              <a:rPr lang="en-US" sz="1700" b="0" i="0" dirty="0">
                <a:solidFill>
                  <a:srgbClr val="222222"/>
                </a:solidFill>
                <a:effectLst/>
                <a:latin typeface="Times New Roman" panose="02020603050405020304" pitchFamily="18" charset="0"/>
                <a:cs typeface="Times New Roman" panose="02020603050405020304" pitchFamily="18" charset="0"/>
              </a:rPr>
              <a:t> (pp. 445-463). Singapore: Springer Nature Singapore</a:t>
            </a:r>
            <a:endParaRPr lang="en-US" sz="1700" dirty="0">
              <a:latin typeface="Times New Roman" panose="02020603050405020304" pitchFamily="18" charset="0"/>
              <a:cs typeface="Times New Roman" panose="02020603050405020304" pitchFamily="18" charset="0"/>
            </a:endParaRPr>
          </a:p>
          <a:p>
            <a:pPr algn="just">
              <a:lnSpc>
                <a:spcPct val="150000"/>
              </a:lnSpc>
            </a:pPr>
            <a:r>
              <a:rPr lang="en-US" sz="1700" dirty="0">
                <a:latin typeface="Times New Roman" panose="02020603050405020304" pitchFamily="18" charset="0"/>
                <a:cs typeface="Times New Roman" panose="02020603050405020304" pitchFamily="18" charset="0"/>
              </a:rPr>
              <a:t>Greeshma, B., </a:t>
            </a:r>
            <a:r>
              <a:rPr lang="en-US" sz="1700" dirty="0" err="1">
                <a:latin typeface="Times New Roman" panose="02020603050405020304" pitchFamily="18" charset="0"/>
                <a:cs typeface="Times New Roman" panose="02020603050405020304" pitchFamily="18" charset="0"/>
              </a:rPr>
              <a:t>Sireesha</a:t>
            </a:r>
            <a:r>
              <a:rPr lang="en-US" sz="1700" dirty="0">
                <a:latin typeface="Times New Roman" panose="02020603050405020304" pitchFamily="18" charset="0"/>
                <a:cs typeface="Times New Roman" panose="02020603050405020304" pitchFamily="18" charset="0"/>
              </a:rPr>
              <a:t>, M., </a:t>
            </a:r>
            <a:r>
              <a:rPr lang="en-US" sz="1700" dirty="0" err="1">
                <a:latin typeface="Times New Roman" panose="02020603050405020304" pitchFamily="18" charset="0"/>
                <a:cs typeface="Times New Roman" panose="02020603050405020304" pitchFamily="18" charset="0"/>
              </a:rPr>
              <a:t>Thirumala</a:t>
            </a:r>
            <a:r>
              <a:rPr lang="en-US" sz="1700" dirty="0">
                <a:latin typeface="Times New Roman" panose="02020603050405020304" pitchFamily="18" charset="0"/>
                <a:cs typeface="Times New Roman" panose="02020603050405020304" pitchFamily="18" charset="0"/>
              </a:rPr>
              <a:t> Rao, S. N. (2022, February). Detection of arrhythmia using convolutional neural networks. In Proceedings of Second International Conference on Sustainable Expert Systems: ICSES 2021 (pp. 21-30). Singapore: Springer Nature Singapore</a:t>
            </a:r>
          </a:p>
          <a:p>
            <a:pPr algn="just">
              <a:lnSpc>
                <a:spcPct val="150000"/>
              </a:lnSpc>
            </a:pPr>
            <a:r>
              <a:rPr lang="en-US" sz="1700" b="0" i="0" dirty="0">
                <a:solidFill>
                  <a:srgbClr val="222222"/>
                </a:solidFill>
                <a:effectLst/>
                <a:latin typeface="Times New Roman" panose="02020603050405020304" pitchFamily="18" charset="0"/>
                <a:cs typeface="Times New Roman" panose="02020603050405020304" pitchFamily="18" charset="0"/>
              </a:rPr>
              <a:t>Saeedi, S., </a:t>
            </a:r>
            <a:r>
              <a:rPr lang="en-US" sz="1700" b="0" i="0" dirty="0" err="1">
                <a:solidFill>
                  <a:srgbClr val="222222"/>
                </a:solidFill>
                <a:effectLst/>
                <a:latin typeface="Times New Roman" panose="02020603050405020304" pitchFamily="18" charset="0"/>
                <a:cs typeface="Times New Roman" panose="02020603050405020304" pitchFamily="18" charset="0"/>
              </a:rPr>
              <a:t>Rezayi</a:t>
            </a:r>
            <a:r>
              <a:rPr lang="en-US" sz="1700" b="0" i="0" dirty="0">
                <a:solidFill>
                  <a:srgbClr val="222222"/>
                </a:solidFill>
                <a:effectLst/>
                <a:latin typeface="Times New Roman" panose="02020603050405020304" pitchFamily="18" charset="0"/>
                <a:cs typeface="Times New Roman" panose="02020603050405020304" pitchFamily="18" charset="0"/>
              </a:rPr>
              <a:t>, S., Keshavarz, H., &amp; R. </a:t>
            </a:r>
            <a:r>
              <a:rPr lang="en-US" sz="1700" b="0" i="0" dirty="0" err="1">
                <a:solidFill>
                  <a:srgbClr val="222222"/>
                </a:solidFill>
                <a:effectLst/>
                <a:latin typeface="Times New Roman" panose="02020603050405020304" pitchFamily="18" charset="0"/>
                <a:cs typeface="Times New Roman" panose="02020603050405020304" pitchFamily="18" charset="0"/>
              </a:rPr>
              <a:t>Niakan</a:t>
            </a:r>
            <a:r>
              <a:rPr lang="en-US" sz="1700" b="0" i="0" dirty="0">
                <a:solidFill>
                  <a:srgbClr val="222222"/>
                </a:solidFill>
                <a:effectLst/>
                <a:latin typeface="Times New Roman" panose="02020603050405020304" pitchFamily="18" charset="0"/>
                <a:cs typeface="Times New Roman" panose="02020603050405020304" pitchFamily="18" charset="0"/>
              </a:rPr>
              <a:t> </a:t>
            </a:r>
            <a:r>
              <a:rPr lang="en-US" sz="1700" b="0" i="0" dirty="0" err="1">
                <a:solidFill>
                  <a:srgbClr val="222222"/>
                </a:solidFill>
                <a:effectLst/>
                <a:latin typeface="Times New Roman" panose="02020603050405020304" pitchFamily="18" charset="0"/>
                <a:cs typeface="Times New Roman" panose="02020603050405020304" pitchFamily="18" charset="0"/>
              </a:rPr>
              <a:t>Kalhori</a:t>
            </a:r>
            <a:r>
              <a:rPr lang="en-US" sz="1700" b="0" i="0" dirty="0">
                <a:solidFill>
                  <a:srgbClr val="222222"/>
                </a:solidFill>
                <a:effectLst/>
                <a:latin typeface="Times New Roman" panose="02020603050405020304" pitchFamily="18" charset="0"/>
                <a:cs typeface="Times New Roman" panose="02020603050405020304" pitchFamily="18" charset="0"/>
              </a:rPr>
              <a:t>, S. (2023). MRI-based brain tumor detection using convolutional deep learning methods and chosen machine learning techniques. </a:t>
            </a:r>
            <a:r>
              <a:rPr lang="en-US" sz="1700" b="0" i="1" dirty="0">
                <a:solidFill>
                  <a:srgbClr val="222222"/>
                </a:solidFill>
                <a:effectLst/>
                <a:latin typeface="Times New Roman" panose="02020603050405020304" pitchFamily="18" charset="0"/>
                <a:cs typeface="Times New Roman" panose="02020603050405020304" pitchFamily="18" charset="0"/>
              </a:rPr>
              <a:t>BMC Medical Informatics and Decision Making</a:t>
            </a:r>
            <a:r>
              <a:rPr lang="en-US" sz="1700" b="0" i="0" dirty="0">
                <a:solidFill>
                  <a:srgbClr val="222222"/>
                </a:solidFill>
                <a:effectLst/>
                <a:latin typeface="Times New Roman" panose="02020603050405020304" pitchFamily="18" charset="0"/>
                <a:cs typeface="Times New Roman" panose="02020603050405020304" pitchFamily="18" charset="0"/>
              </a:rPr>
              <a:t>, </a:t>
            </a:r>
            <a:r>
              <a:rPr lang="en-US" sz="1700" b="0" i="1" dirty="0">
                <a:solidFill>
                  <a:srgbClr val="222222"/>
                </a:solidFill>
                <a:effectLst/>
                <a:latin typeface="Times New Roman" panose="02020603050405020304" pitchFamily="18" charset="0"/>
                <a:cs typeface="Times New Roman" panose="02020603050405020304" pitchFamily="18" charset="0"/>
              </a:rPr>
              <a:t>23</a:t>
            </a:r>
            <a:r>
              <a:rPr lang="en-US" sz="1700" b="0" i="0" dirty="0">
                <a:solidFill>
                  <a:srgbClr val="222222"/>
                </a:solidFill>
                <a:effectLst/>
                <a:latin typeface="Times New Roman" panose="02020603050405020304" pitchFamily="18" charset="0"/>
                <a:cs typeface="Times New Roman" panose="02020603050405020304" pitchFamily="18" charset="0"/>
              </a:rPr>
              <a:t>(1), 16.</a:t>
            </a:r>
          </a:p>
          <a:p>
            <a:pPr algn="just">
              <a:lnSpc>
                <a:spcPct val="150000"/>
              </a:lnSpc>
            </a:pPr>
            <a:r>
              <a:rPr lang="en-US" sz="1700" b="0" i="0" dirty="0" err="1">
                <a:solidFill>
                  <a:srgbClr val="222222"/>
                </a:solidFill>
                <a:effectLst/>
                <a:latin typeface="Times New Roman" panose="02020603050405020304" pitchFamily="18" charset="0"/>
                <a:cs typeface="Times New Roman" panose="02020603050405020304" pitchFamily="18" charset="0"/>
              </a:rPr>
              <a:t>Vikkurty</a:t>
            </a:r>
            <a:r>
              <a:rPr lang="en-US" sz="1700" b="0" i="0" dirty="0">
                <a:solidFill>
                  <a:srgbClr val="222222"/>
                </a:solidFill>
                <a:effectLst/>
                <a:latin typeface="Times New Roman" panose="02020603050405020304" pitchFamily="18" charset="0"/>
                <a:cs typeface="Times New Roman" panose="02020603050405020304" pitchFamily="18" charset="0"/>
              </a:rPr>
              <a:t>, S., Hegde, N. P., Vinay Kumar, S., </a:t>
            </a:r>
            <a:r>
              <a:rPr lang="en-US" sz="1700" b="0" i="0" dirty="0" err="1">
                <a:solidFill>
                  <a:srgbClr val="222222"/>
                </a:solidFill>
                <a:effectLst/>
                <a:latin typeface="Times New Roman" panose="02020603050405020304" pitchFamily="18" charset="0"/>
                <a:cs typeface="Times New Roman" panose="02020603050405020304" pitchFamily="18" charset="0"/>
              </a:rPr>
              <a:t>Recherla</a:t>
            </a:r>
            <a:r>
              <a:rPr lang="en-US" sz="1700" b="0" i="0" dirty="0">
                <a:solidFill>
                  <a:srgbClr val="222222"/>
                </a:solidFill>
                <a:effectLst/>
                <a:latin typeface="Times New Roman" panose="02020603050405020304" pitchFamily="18" charset="0"/>
                <a:cs typeface="Times New Roman" panose="02020603050405020304" pitchFamily="18" charset="0"/>
              </a:rPr>
              <a:t>, A., &amp; </a:t>
            </a:r>
            <a:r>
              <a:rPr lang="en-US" sz="1700" b="0" i="0" dirty="0" err="1">
                <a:solidFill>
                  <a:srgbClr val="222222"/>
                </a:solidFill>
                <a:effectLst/>
                <a:latin typeface="Times New Roman" panose="02020603050405020304" pitchFamily="18" charset="0"/>
                <a:cs typeface="Times New Roman" panose="02020603050405020304" pitchFamily="18" charset="0"/>
              </a:rPr>
              <a:t>Ganapa</a:t>
            </a:r>
            <a:r>
              <a:rPr lang="en-US" sz="1700" b="0" i="0" dirty="0">
                <a:solidFill>
                  <a:srgbClr val="222222"/>
                </a:solidFill>
                <a:effectLst/>
                <a:latin typeface="Times New Roman" panose="02020603050405020304" pitchFamily="18" charset="0"/>
                <a:cs typeface="Times New Roman" panose="02020603050405020304" pitchFamily="18" charset="0"/>
              </a:rPr>
              <a:t>, M. (2024, February). Effective Prediction of Brain Tumor Using Machine Learning Algorithms. In </a:t>
            </a:r>
            <a:r>
              <a:rPr lang="en-US" sz="1700" b="0" i="1" dirty="0">
                <a:solidFill>
                  <a:srgbClr val="222222"/>
                </a:solidFill>
                <a:effectLst/>
                <a:latin typeface="Times New Roman" panose="02020603050405020304" pitchFamily="18" charset="0"/>
                <a:cs typeface="Times New Roman" panose="02020603050405020304" pitchFamily="18" charset="0"/>
              </a:rPr>
              <a:t>International Conference on Communications and Cyber Physical Engineering 2018</a:t>
            </a:r>
            <a:r>
              <a:rPr lang="en-US" sz="1700" b="0" i="0" dirty="0">
                <a:solidFill>
                  <a:srgbClr val="222222"/>
                </a:solidFill>
                <a:effectLst/>
                <a:latin typeface="Times New Roman" panose="02020603050405020304" pitchFamily="18" charset="0"/>
                <a:cs typeface="Times New Roman" panose="02020603050405020304" pitchFamily="18" charset="0"/>
              </a:rPr>
              <a:t> (pp. 489-497). Singapore: Springer Nature Singapore.</a:t>
            </a:r>
          </a:p>
          <a:p>
            <a:pPr marL="0" indent="0" algn="just">
              <a:buNone/>
            </a:pPr>
            <a:r>
              <a:rPr lang="en-IN" sz="1700" dirty="0">
                <a:latin typeface="Times New Roman" panose="02020603050405020304" pitchFamily="18" charset="0"/>
                <a:cs typeface="Times New Roman" panose="02020603050405020304" pitchFamily="18" charset="0"/>
              </a:rPr>
              <a:t>  </a:t>
            </a:r>
            <a:endParaRPr lang="en-US" sz="17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r>
              <a:rPr lang="en-US" dirty="0">
                <a:latin typeface="Times New Roman" panose="02020603050405020304" pitchFamily="18" charset="0"/>
                <a:cs typeface="Times New Roman" panose="02020603050405020304" pitchFamily="18" charset="0"/>
              </a:rPr>
              <a:t>10-03-2025</a:t>
            </a:r>
          </a:p>
          <a:p>
            <a:endParaRPr lang="en-US"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02        Batch No. AG3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25</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34945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6420DD-409C-1021-ECB1-7256EE11DEC2}"/>
            </a:ext>
          </a:extLst>
        </p:cNvPr>
        <p:cNvGrpSpPr/>
        <p:nvPr/>
      </p:nvGrpSpPr>
      <p:grpSpPr>
        <a:xfrm>
          <a:off x="0" y="0"/>
          <a:ext cx="0" cy="0"/>
          <a:chOff x="0" y="0"/>
          <a:chExt cx="0" cy="0"/>
        </a:xfrm>
      </p:grpSpPr>
      <p:sp>
        <p:nvSpPr>
          <p:cNvPr id="9" name="Content Placeholder 8">
            <a:extLst>
              <a:ext uri="{FF2B5EF4-FFF2-40B4-BE49-F238E27FC236}">
                <a16:creationId xmlns:a16="http://schemas.microsoft.com/office/drawing/2014/main" id="{3EEDA109-D655-F524-13F9-3549B73BF51C}"/>
              </a:ext>
            </a:extLst>
          </p:cNvPr>
          <p:cNvSpPr>
            <a:spLocks noGrp="1"/>
          </p:cNvSpPr>
          <p:nvPr>
            <p:ph idx="1"/>
          </p:nvPr>
        </p:nvSpPr>
        <p:spPr>
          <a:xfrm>
            <a:off x="404070" y="1019595"/>
            <a:ext cx="11214189" cy="4818810"/>
          </a:xfrm>
        </p:spPr>
        <p:txBody>
          <a:bodyPr>
            <a:noAutofit/>
          </a:bodyPr>
          <a:lstStyle/>
          <a:p>
            <a:pPr>
              <a:lnSpc>
                <a:spcPct val="150000"/>
              </a:lnSpc>
            </a:pPr>
            <a:r>
              <a:rPr lang="en-IN" sz="1600" dirty="0">
                <a:latin typeface="Times New Roman" panose="02020603050405020304" pitchFamily="18" charset="0"/>
                <a:cs typeface="Times New Roman" panose="02020603050405020304" pitchFamily="18" charset="0"/>
              </a:rPr>
              <a:t> H. Mohsen, E.S.A. El-</a:t>
            </a:r>
            <a:r>
              <a:rPr lang="en-IN" sz="1600" dirty="0" err="1">
                <a:latin typeface="Times New Roman" panose="02020603050405020304" pitchFamily="18" charset="0"/>
                <a:cs typeface="Times New Roman" panose="02020603050405020304" pitchFamily="18" charset="0"/>
              </a:rPr>
              <a:t>Dahshan</a:t>
            </a:r>
            <a:r>
              <a:rPr lang="en-IN" sz="1600" dirty="0">
                <a:latin typeface="Times New Roman" panose="02020603050405020304" pitchFamily="18" charset="0"/>
                <a:cs typeface="Times New Roman" panose="02020603050405020304" pitchFamily="18" charset="0"/>
              </a:rPr>
              <a:t>, E.S.M. El-</a:t>
            </a:r>
            <a:r>
              <a:rPr lang="en-IN" sz="1600" dirty="0" err="1">
                <a:latin typeface="Times New Roman" panose="02020603050405020304" pitchFamily="18" charset="0"/>
                <a:cs typeface="Times New Roman" panose="02020603050405020304" pitchFamily="18" charset="0"/>
              </a:rPr>
              <a:t>Horbaty</a:t>
            </a:r>
            <a:r>
              <a:rPr lang="en-IN" sz="1600" dirty="0">
                <a:latin typeface="Times New Roman" panose="02020603050405020304" pitchFamily="18" charset="0"/>
                <a:cs typeface="Times New Roman" panose="02020603050405020304" pitchFamily="18" charset="0"/>
              </a:rPr>
              <a:t>, A.B.M. Salem, Classification using deep learning neural networks for brain </a:t>
            </a:r>
            <a:r>
              <a:rPr lang="en-IN" sz="1600" dirty="0" err="1">
                <a:latin typeface="Times New Roman" panose="02020603050405020304" pitchFamily="18" charset="0"/>
                <a:cs typeface="Times New Roman" panose="02020603050405020304" pitchFamily="18" charset="0"/>
              </a:rPr>
              <a:t>tumors</a:t>
            </a:r>
            <a:r>
              <a:rPr lang="en-IN" sz="1600" dirty="0">
                <a:latin typeface="Times New Roman" panose="02020603050405020304" pitchFamily="18" charset="0"/>
                <a:cs typeface="Times New Roman" panose="02020603050405020304" pitchFamily="18" charset="0"/>
              </a:rPr>
              <a:t>, Future Computing and Informatics Journal 3 (1) (2018) 68–71. </a:t>
            </a:r>
          </a:p>
          <a:p>
            <a:pPr>
              <a:lnSpc>
                <a:spcPct val="150000"/>
              </a:lnSpc>
            </a:pPr>
            <a:r>
              <a:rPr lang="en-US" sz="1600" dirty="0">
                <a:latin typeface="Times New Roman" panose="02020603050405020304" pitchFamily="18" charset="0"/>
                <a:cs typeface="Times New Roman" panose="02020603050405020304" pitchFamily="18" charset="0"/>
              </a:rPr>
              <a:t>M. </a:t>
            </a:r>
            <a:r>
              <a:rPr lang="en-US" sz="1600" dirty="0" err="1">
                <a:latin typeface="Times New Roman" panose="02020603050405020304" pitchFamily="18" charset="0"/>
                <a:cs typeface="Times New Roman" panose="02020603050405020304" pitchFamily="18" charset="0"/>
              </a:rPr>
              <a:t>Siar</a:t>
            </a:r>
            <a:r>
              <a:rPr lang="en-US" sz="1600" dirty="0">
                <a:latin typeface="Times New Roman" panose="02020603050405020304" pitchFamily="18" charset="0"/>
                <a:cs typeface="Times New Roman" panose="02020603050405020304" pitchFamily="18" charset="0"/>
              </a:rPr>
              <a:t>, M. </a:t>
            </a:r>
            <a:r>
              <a:rPr lang="en-US" sz="1600" dirty="0" err="1">
                <a:latin typeface="Times New Roman" panose="02020603050405020304" pitchFamily="18" charset="0"/>
                <a:cs typeface="Times New Roman" panose="02020603050405020304" pitchFamily="18" charset="0"/>
              </a:rPr>
              <a:t>Teshnehlab</a:t>
            </a:r>
            <a:r>
              <a:rPr lang="en-US" sz="1600" dirty="0">
                <a:latin typeface="Times New Roman" panose="02020603050405020304" pitchFamily="18" charset="0"/>
                <a:cs typeface="Times New Roman" panose="02020603050405020304" pitchFamily="18" charset="0"/>
              </a:rPr>
              <a:t>, Brain tumor detection using deep neural network and machine learning algorithm, in: 2019 9th International Conference on Computer and Knowledge Engineering (</a:t>
            </a:r>
            <a:r>
              <a:rPr lang="en-US" sz="1600" dirty="0" err="1">
                <a:latin typeface="Times New Roman" panose="02020603050405020304" pitchFamily="18" charset="0"/>
                <a:cs typeface="Times New Roman" panose="02020603050405020304" pitchFamily="18" charset="0"/>
              </a:rPr>
              <a:t>ICCKE</a:t>
            </a:r>
            <a:r>
              <a:rPr lang="en-US" sz="1600" dirty="0">
                <a:latin typeface="Times New Roman" panose="02020603050405020304" pitchFamily="18" charset="0"/>
                <a:cs typeface="Times New Roman" panose="02020603050405020304" pitchFamily="18" charset="0"/>
              </a:rPr>
              <a:t>), IEEE, 2019, October, pp. 363–368. </a:t>
            </a:r>
          </a:p>
          <a:p>
            <a:pPr>
              <a:lnSpc>
                <a:spcPct val="150000"/>
              </a:lnSpc>
            </a:pPr>
            <a:r>
              <a:rPr lang="en-IN" sz="1600" dirty="0">
                <a:latin typeface="Times New Roman" panose="02020603050405020304" pitchFamily="18" charset="0"/>
                <a:cs typeface="Times New Roman" panose="02020603050405020304" pitchFamily="18" charset="0"/>
              </a:rPr>
              <a:t> C.L. Choudhury, C. </a:t>
            </a:r>
            <a:r>
              <a:rPr lang="en-IN" sz="1600" dirty="0" err="1">
                <a:latin typeface="Times New Roman" panose="02020603050405020304" pitchFamily="18" charset="0"/>
                <a:cs typeface="Times New Roman" panose="02020603050405020304" pitchFamily="18" charset="0"/>
              </a:rPr>
              <a:t>Mahanty</a:t>
            </a:r>
            <a:r>
              <a:rPr lang="en-IN" sz="1600" dirty="0">
                <a:latin typeface="Times New Roman" panose="02020603050405020304" pitchFamily="18" charset="0"/>
                <a:cs typeface="Times New Roman" panose="02020603050405020304" pitchFamily="18" charset="0"/>
              </a:rPr>
              <a:t>, R. Kumar, </a:t>
            </a:r>
            <a:r>
              <a:rPr lang="en-IN" sz="1600" dirty="0" err="1">
                <a:latin typeface="Times New Roman" panose="02020603050405020304" pitchFamily="18" charset="0"/>
                <a:cs typeface="Times New Roman" panose="02020603050405020304" pitchFamily="18" charset="0"/>
              </a:rPr>
              <a:t>B.K</a:t>
            </a:r>
            <a:r>
              <a:rPr lang="en-IN" sz="1600" dirty="0">
                <a:latin typeface="Times New Roman" panose="02020603050405020304" pitchFamily="18" charset="0"/>
                <a:cs typeface="Times New Roman" panose="02020603050405020304" pitchFamily="18" charset="0"/>
              </a:rPr>
              <a:t>. Mishra, Brain </a:t>
            </a:r>
            <a:r>
              <a:rPr lang="en-IN" sz="1600" dirty="0" err="1">
                <a:latin typeface="Times New Roman" panose="02020603050405020304" pitchFamily="18" charset="0"/>
                <a:cs typeface="Times New Roman" panose="02020603050405020304" pitchFamily="18" charset="0"/>
              </a:rPr>
              <a:t>tumor</a:t>
            </a:r>
            <a:r>
              <a:rPr lang="en-IN" sz="1600" dirty="0">
                <a:latin typeface="Times New Roman" panose="02020603050405020304" pitchFamily="18" charset="0"/>
                <a:cs typeface="Times New Roman" panose="02020603050405020304" pitchFamily="18" charset="0"/>
              </a:rPr>
              <a:t> detection and classification using convolutional neural network and deep neural network, in: 2020 International Conference on Computer Science, Engineering and Applications (</a:t>
            </a:r>
            <a:r>
              <a:rPr lang="en-IN" sz="1600" dirty="0" err="1">
                <a:latin typeface="Times New Roman" panose="02020603050405020304" pitchFamily="18" charset="0"/>
                <a:cs typeface="Times New Roman" panose="02020603050405020304" pitchFamily="18" charset="0"/>
              </a:rPr>
              <a:t>ICCSEA</a:t>
            </a:r>
            <a:r>
              <a:rPr lang="en-IN" sz="1600" dirty="0">
                <a:latin typeface="Times New Roman" panose="02020603050405020304" pitchFamily="18" charset="0"/>
                <a:cs typeface="Times New Roman" panose="02020603050405020304" pitchFamily="18" charset="0"/>
              </a:rPr>
              <a:t>), IEEE, 2020, March, pp. 1–4. </a:t>
            </a:r>
          </a:p>
          <a:p>
            <a:pPr>
              <a:lnSpc>
                <a:spcPct val="150000"/>
              </a:lnSpc>
            </a:pPr>
            <a:r>
              <a:rPr lang="en-US" sz="1600" dirty="0">
                <a:latin typeface="Times New Roman" panose="02020603050405020304" pitchFamily="18" charset="0"/>
                <a:cs typeface="Times New Roman" panose="02020603050405020304" pitchFamily="18" charset="0"/>
              </a:rPr>
              <a:t>M.A. Naser, M.J. Deen, Brain tumor segmentation and grading of lower-grade glioma using deep learning in MRI images, </a:t>
            </a:r>
            <a:r>
              <a:rPr lang="en-US" sz="1600" dirty="0" err="1">
                <a:latin typeface="Times New Roman" panose="02020603050405020304" pitchFamily="18" charset="0"/>
                <a:cs typeface="Times New Roman" panose="02020603050405020304" pitchFamily="18" charset="0"/>
              </a:rPr>
              <a:t>Comput</a:t>
            </a:r>
            <a:r>
              <a:rPr lang="en-US" sz="1600" dirty="0">
                <a:latin typeface="Times New Roman" panose="02020603050405020304" pitchFamily="18" charset="0"/>
                <a:cs typeface="Times New Roman" panose="02020603050405020304" pitchFamily="18" charset="0"/>
              </a:rPr>
              <a:t>. Biol. Med. 121 (2020) 103758.</a:t>
            </a:r>
          </a:p>
          <a:p>
            <a:pPr>
              <a:lnSpc>
                <a:spcPct val="150000"/>
              </a:lnSpc>
            </a:pPr>
            <a:r>
              <a:rPr lang="en-IN" sz="1600" dirty="0">
                <a:latin typeface="Times New Roman" panose="02020603050405020304" pitchFamily="18" charset="0"/>
                <a:cs typeface="Times New Roman" panose="02020603050405020304" pitchFamily="18" charset="0"/>
              </a:rPr>
              <a:t> J. Amin, M. Sharif, M. Yasmin, S.L. Fernandes, A distinctive approach in brain </a:t>
            </a:r>
            <a:r>
              <a:rPr lang="en-IN" sz="1600" dirty="0" err="1">
                <a:latin typeface="Times New Roman" panose="02020603050405020304" pitchFamily="18" charset="0"/>
                <a:cs typeface="Times New Roman" panose="02020603050405020304" pitchFamily="18" charset="0"/>
              </a:rPr>
              <a:t>tumor</a:t>
            </a:r>
            <a:r>
              <a:rPr lang="en-IN" sz="1600" dirty="0">
                <a:latin typeface="Times New Roman" panose="02020603050405020304" pitchFamily="18" charset="0"/>
                <a:cs typeface="Times New Roman" panose="02020603050405020304" pitchFamily="18" charset="0"/>
              </a:rPr>
              <a:t> detection and classification using MRI, Pattern </a:t>
            </a:r>
            <a:r>
              <a:rPr lang="en-IN" sz="1600" dirty="0" err="1">
                <a:latin typeface="Times New Roman" panose="02020603050405020304" pitchFamily="18" charset="0"/>
                <a:cs typeface="Times New Roman" panose="02020603050405020304" pitchFamily="18" charset="0"/>
              </a:rPr>
              <a:t>Recogn</a:t>
            </a:r>
            <a:r>
              <a:rPr lang="en-IN" sz="1600" dirty="0">
                <a:latin typeface="Times New Roman" panose="02020603050405020304" pitchFamily="18" charset="0"/>
                <a:cs typeface="Times New Roman" panose="02020603050405020304" pitchFamily="18" charset="0"/>
              </a:rPr>
              <a:t>. Lett. 139 (2020) 118–127. </a:t>
            </a:r>
          </a:p>
          <a:p>
            <a:pPr>
              <a:lnSpc>
                <a:spcPct val="150000"/>
              </a:lnSpc>
            </a:pPr>
            <a:endParaRPr lang="en-US" sz="17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A409582D-A6F8-24E2-71E8-1B4D47F5B004}"/>
              </a:ext>
            </a:extLst>
          </p:cNvPr>
          <p:cNvSpPr>
            <a:spLocks noGrp="1"/>
          </p:cNvSpPr>
          <p:nvPr>
            <p:ph type="dt" sz="half" idx="10"/>
          </p:nvPr>
        </p:nvSpPr>
        <p:spPr/>
        <p:txBody>
          <a:bodyPr/>
          <a:lstStyle/>
          <a:p>
            <a:r>
              <a:rPr lang="en-US" dirty="0">
                <a:latin typeface="Times New Roman" panose="02020603050405020304" pitchFamily="18" charset="0"/>
                <a:cs typeface="Times New Roman" panose="02020603050405020304" pitchFamily="18" charset="0"/>
              </a:rPr>
              <a:t>10-03-2025</a:t>
            </a:r>
          </a:p>
        </p:txBody>
      </p:sp>
      <p:sp>
        <p:nvSpPr>
          <p:cNvPr id="6" name="Footer Placeholder 5">
            <a:extLst>
              <a:ext uri="{FF2B5EF4-FFF2-40B4-BE49-F238E27FC236}">
                <a16:creationId xmlns:a16="http://schemas.microsoft.com/office/drawing/2014/main" id="{A1C7C82F-7332-DE29-0BEA-93934B9D6220}"/>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02        Batch No. AG3          Department of CSE</a:t>
            </a:r>
          </a:p>
        </p:txBody>
      </p:sp>
      <p:sp>
        <p:nvSpPr>
          <p:cNvPr id="7" name="Slide Number Placeholder 6">
            <a:extLst>
              <a:ext uri="{FF2B5EF4-FFF2-40B4-BE49-F238E27FC236}">
                <a16:creationId xmlns:a16="http://schemas.microsoft.com/office/drawing/2014/main" id="{486E9238-2F27-C9F3-A0A1-2109859F6FFE}"/>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26</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24355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838200" y="1171949"/>
            <a:ext cx="10173182" cy="1128009"/>
          </a:xfrm>
        </p:spPr>
        <p:txBody>
          <a:bodyPr/>
          <a:lstStyle/>
          <a:p>
            <a:pPr algn="ctr"/>
            <a:r>
              <a:rPr lang="en-IN" b="1" dirty="0">
                <a:latin typeface="Times New Roman" panose="02020603050405020304" pitchFamily="18" charset="0"/>
                <a:cs typeface="Times New Roman" panose="02020603050405020304" pitchFamily="18" charset="0"/>
              </a:rPr>
              <a:t>QUESTIONS and ANSWERS</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3089563" y="2655784"/>
            <a:ext cx="10591800" cy="4779963"/>
          </a:xfrm>
        </p:spPr>
        <p:txBody>
          <a:bodyPr>
            <a:normAutofit/>
          </a:bodyPr>
          <a:lstStyle/>
          <a:p>
            <a:pPr marL="0" indent="0">
              <a:buNone/>
            </a:pPr>
            <a:r>
              <a:rPr lang="en-US" sz="7600" dirty="0">
                <a:latin typeface="Times New Roman" panose="02020603050405020304" pitchFamily="18" charset="0"/>
                <a:cs typeface="Times New Roman" panose="02020603050405020304" pitchFamily="18" charset="0"/>
              </a:rPr>
              <a:t>Any Questions</a:t>
            </a:r>
          </a:p>
          <a:p>
            <a:pPr marL="0" indent="0">
              <a:buNone/>
            </a:pPr>
            <a:r>
              <a:rPr lang="en-US" sz="7600" dirty="0">
                <a:latin typeface="Times New Roman" panose="02020603050405020304" pitchFamily="18" charset="0"/>
                <a:cs typeface="Times New Roman" panose="02020603050405020304" pitchFamily="18" charset="0"/>
              </a:rPr>
              <a:t>               </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r>
              <a:rPr lang="en-US" dirty="0">
                <a:latin typeface="Times New Roman" panose="02020603050405020304" pitchFamily="18" charset="0"/>
                <a:cs typeface="Times New Roman" panose="02020603050405020304" pitchFamily="18" charset="0"/>
              </a:rPr>
              <a:t>10-03-2025</a:t>
            </a: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02       Batch No. AG3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27</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49772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652282-9441-34A5-6284-F3BC61E4887E}"/>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45939598-CAC2-3CEE-E77D-4A4F51FEAF9D}"/>
              </a:ext>
            </a:extLst>
          </p:cNvPr>
          <p:cNvSpPr>
            <a:spLocks noGrp="1"/>
          </p:cNvSpPr>
          <p:nvPr>
            <p:ph type="title"/>
          </p:nvPr>
        </p:nvSpPr>
        <p:spPr>
          <a:xfrm>
            <a:off x="1009409" y="575049"/>
            <a:ext cx="10173182" cy="1128009"/>
          </a:xfrm>
        </p:spPr>
        <p:txBody>
          <a:bodyPr/>
          <a:lstStyle/>
          <a:p>
            <a:pPr algn="ctr"/>
            <a:r>
              <a:rPr lang="en-IN" b="1" dirty="0">
                <a:latin typeface="Times New Roman" panose="02020603050405020304" pitchFamily="18" charset="0"/>
                <a:cs typeface="Times New Roman" panose="02020603050405020304" pitchFamily="18" charset="0"/>
              </a:rPr>
              <a:t>ACKNOWLEDGEMENTS</a:t>
            </a:r>
          </a:p>
        </p:txBody>
      </p:sp>
      <p:sp>
        <p:nvSpPr>
          <p:cNvPr id="9" name="Content Placeholder 8">
            <a:extLst>
              <a:ext uri="{FF2B5EF4-FFF2-40B4-BE49-F238E27FC236}">
                <a16:creationId xmlns:a16="http://schemas.microsoft.com/office/drawing/2014/main" id="{F2BA2703-160B-A5F1-E36E-3AB0573C0F32}"/>
              </a:ext>
            </a:extLst>
          </p:cNvPr>
          <p:cNvSpPr>
            <a:spLocks noGrp="1"/>
          </p:cNvSpPr>
          <p:nvPr>
            <p:ph idx="1"/>
          </p:nvPr>
        </p:nvSpPr>
        <p:spPr>
          <a:xfrm>
            <a:off x="838200" y="1335087"/>
            <a:ext cx="10591800" cy="4779963"/>
          </a:xfrm>
        </p:spPr>
        <p:txBody>
          <a:bodyPr>
            <a:normAutofit fontScale="25000" lnSpcReduction="20000"/>
          </a:bodyPr>
          <a:lstStyle/>
          <a:p>
            <a:endParaRPr lang="en-US" sz="6000" dirty="0"/>
          </a:p>
          <a:p>
            <a:endParaRPr lang="en-US" sz="6000" dirty="0"/>
          </a:p>
          <a:p>
            <a:pPr>
              <a:lnSpc>
                <a:spcPct val="170000"/>
              </a:lnSpc>
            </a:pPr>
            <a:r>
              <a:rPr lang="en-US" sz="8000" dirty="0">
                <a:latin typeface="Times New Roman" panose="02020603050405020304" pitchFamily="18" charset="0"/>
                <a:cs typeface="Times New Roman" panose="02020603050405020304" pitchFamily="18" charset="0"/>
              </a:rPr>
              <a:t>Thank you for the opportunity to present our research on the "Enhanced Classification and Detection of Brain Tumor using Hybrid Deep Learning and Machine Learning Models." We appreciate your interest in our work and are eager to contribute to advancements in brain tumor detection and diagnosis.</a:t>
            </a:r>
          </a:p>
          <a:p>
            <a:pPr marL="0" indent="0">
              <a:buNone/>
            </a:pPr>
            <a:endParaRPr lang="en-US" sz="6000" dirty="0"/>
          </a:p>
          <a:p>
            <a:pPr marL="0" indent="0">
              <a:buNone/>
            </a:pPr>
            <a:r>
              <a:rPr lang="en-US" sz="6000" dirty="0"/>
              <a:t>                                                                                                                                             </a:t>
            </a:r>
          </a:p>
          <a:p>
            <a:pPr marL="0" indent="0">
              <a:buNone/>
            </a:pPr>
            <a:r>
              <a:rPr lang="en-US" sz="6000" dirty="0"/>
              <a:t> Bala Sri </a:t>
            </a:r>
            <a:r>
              <a:rPr lang="en-US" sz="6000"/>
              <a:t>Abhigna Divvela</a:t>
            </a:r>
            <a:endParaRPr lang="en-US" sz="6000" dirty="0"/>
          </a:p>
          <a:p>
            <a:pPr marL="0" indent="0">
              <a:buNone/>
            </a:pPr>
            <a:r>
              <a:rPr lang="en-US" sz="6000" dirty="0">
                <a:hlinkClick r:id="rId2"/>
              </a:rPr>
              <a:t> abhidiveela@gmail.com</a:t>
            </a:r>
            <a:endParaRPr lang="en-US" sz="6000" dirty="0"/>
          </a:p>
          <a:p>
            <a:pPr marL="0" indent="0">
              <a:buNone/>
            </a:pPr>
            <a:r>
              <a:rPr lang="en-US" sz="6000" dirty="0"/>
              <a:t> Sameera Shaik</a:t>
            </a:r>
          </a:p>
          <a:p>
            <a:pPr marL="0" indent="0">
              <a:buNone/>
            </a:pPr>
            <a:r>
              <a:rPr lang="en-US" sz="6000" dirty="0">
                <a:hlinkClick r:id="rId3"/>
              </a:rPr>
              <a:t> sameerashaik22498@gmail.com</a:t>
            </a:r>
            <a:endParaRPr lang="en-US" sz="6000" dirty="0"/>
          </a:p>
          <a:p>
            <a:pPr marL="0" indent="0">
              <a:buNone/>
            </a:pPr>
            <a:r>
              <a:rPr lang="en-US" sz="6000" dirty="0"/>
              <a:t> Harini </a:t>
            </a:r>
            <a:r>
              <a:rPr lang="en-US" sz="6000" dirty="0" err="1"/>
              <a:t>Chinnam</a:t>
            </a:r>
            <a:endParaRPr lang="en-US" sz="6000" dirty="0"/>
          </a:p>
          <a:p>
            <a:pPr marL="0" indent="0">
              <a:buNone/>
            </a:pPr>
            <a:r>
              <a:rPr lang="en-US" sz="6000" dirty="0" err="1">
                <a:hlinkClick r:id="rId4"/>
              </a:rPr>
              <a:t>chinnamharini30@gmail.com</a:t>
            </a:r>
            <a:endParaRPr lang="en-US" sz="6000" dirty="0"/>
          </a:p>
          <a:p>
            <a:endParaRPr lang="en-US" sz="6000" dirty="0"/>
          </a:p>
          <a:p>
            <a:endParaRPr lang="en-US" sz="6000" dirty="0"/>
          </a:p>
          <a:p>
            <a:endParaRPr lang="en-US" sz="6000" dirty="0"/>
          </a:p>
          <a:p>
            <a:endParaRPr lang="en-US" sz="6000" dirty="0"/>
          </a:p>
          <a:p>
            <a:endParaRPr lang="en-US" sz="6000" dirty="0"/>
          </a:p>
          <a:p>
            <a:r>
              <a:rPr lang="en-US" sz="6000" dirty="0"/>
              <a:t>                                                                                                                                                                             </a:t>
            </a:r>
          </a:p>
          <a:p>
            <a:endParaRPr lang="en-US" sz="6000" dirty="0"/>
          </a:p>
          <a:p>
            <a:endParaRPr lang="en-US" sz="6000" dirty="0"/>
          </a:p>
          <a:p>
            <a:endParaRPr lang="en-IN" sz="6000" dirty="0"/>
          </a:p>
          <a:p>
            <a:pPr marL="0" indent="0">
              <a:buNone/>
            </a:pPr>
            <a:endParaRPr lang="en-US" sz="76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C2DD44A-14C5-AB90-FE5C-6E065BCC1867}"/>
              </a:ext>
            </a:extLst>
          </p:cNvPr>
          <p:cNvSpPr>
            <a:spLocks noGrp="1"/>
          </p:cNvSpPr>
          <p:nvPr>
            <p:ph type="dt" sz="half" idx="10"/>
          </p:nvPr>
        </p:nvSpPr>
        <p:spPr/>
        <p:txBody>
          <a:bodyPr/>
          <a:lstStyle/>
          <a:p>
            <a:r>
              <a:rPr lang="en-US" dirty="0">
                <a:latin typeface="Times New Roman" panose="02020603050405020304" pitchFamily="18" charset="0"/>
                <a:cs typeface="Times New Roman" panose="02020603050405020304" pitchFamily="18" charset="0"/>
              </a:rPr>
              <a:t>10-03-2025</a:t>
            </a:r>
          </a:p>
        </p:txBody>
      </p:sp>
      <p:sp>
        <p:nvSpPr>
          <p:cNvPr id="6" name="Footer Placeholder 5">
            <a:extLst>
              <a:ext uri="{FF2B5EF4-FFF2-40B4-BE49-F238E27FC236}">
                <a16:creationId xmlns:a16="http://schemas.microsoft.com/office/drawing/2014/main" id="{A2087BEE-A8E6-1121-E187-2EDBBB23C5FC}"/>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02       Batch No. AG3          Department of CSE</a:t>
            </a:r>
          </a:p>
        </p:txBody>
      </p:sp>
      <p:sp>
        <p:nvSpPr>
          <p:cNvPr id="7" name="Slide Number Placeholder 6">
            <a:extLst>
              <a:ext uri="{FF2B5EF4-FFF2-40B4-BE49-F238E27FC236}">
                <a16:creationId xmlns:a16="http://schemas.microsoft.com/office/drawing/2014/main" id="{7F9920F3-E98F-543F-11D6-2FD5716BB5E1}"/>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28</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1058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841617-5002-AF62-F237-F5E8D6A1820C}"/>
              </a:ext>
            </a:extLst>
          </p:cNvPr>
          <p:cNvSpPr>
            <a:spLocks noGrp="1"/>
          </p:cNvSpPr>
          <p:nvPr>
            <p:ph type="dt" sz="half" idx="10"/>
          </p:nvPr>
        </p:nvSpPr>
        <p:spPr/>
        <p:txBody>
          <a:bodyPr/>
          <a:lstStyle/>
          <a:p>
            <a:fld id="{F396EEC6-0141-45B7-8835-252B848F88BA}" type="datetime1">
              <a:rPr lang="en-IN" smtClean="0"/>
              <a:t>10-03-2025</a:t>
            </a:fld>
            <a:endParaRPr lang="en-IN"/>
          </a:p>
        </p:txBody>
      </p:sp>
      <p:sp>
        <p:nvSpPr>
          <p:cNvPr id="3" name="Footer Placeholder 2">
            <a:extLst>
              <a:ext uri="{FF2B5EF4-FFF2-40B4-BE49-F238E27FC236}">
                <a16:creationId xmlns:a16="http://schemas.microsoft.com/office/drawing/2014/main" id="{0390E852-603A-218F-5D87-4F06FC147459}"/>
              </a:ext>
            </a:extLst>
          </p:cNvPr>
          <p:cNvSpPr>
            <a:spLocks noGrp="1"/>
          </p:cNvSpPr>
          <p:nvPr>
            <p:ph type="ftr" sz="quarter" idx="11"/>
          </p:nvPr>
        </p:nvSpPr>
        <p:spPr/>
        <p:txBody>
          <a:bodyPr/>
          <a:lstStyle/>
          <a:p>
            <a:r>
              <a:rPr lang="en-US"/>
              <a:t>Review No.         Batch No.           Department of CSE</a:t>
            </a:r>
            <a:endParaRPr lang="en-IN"/>
          </a:p>
        </p:txBody>
      </p:sp>
      <p:sp>
        <p:nvSpPr>
          <p:cNvPr id="4" name="Slide Number Placeholder 3">
            <a:extLst>
              <a:ext uri="{FF2B5EF4-FFF2-40B4-BE49-F238E27FC236}">
                <a16:creationId xmlns:a16="http://schemas.microsoft.com/office/drawing/2014/main" id="{27E231B3-4DB9-A26B-DF5B-2E1E8DEEF349}"/>
              </a:ext>
            </a:extLst>
          </p:cNvPr>
          <p:cNvSpPr>
            <a:spLocks noGrp="1"/>
          </p:cNvSpPr>
          <p:nvPr>
            <p:ph type="sldNum" sz="quarter" idx="12"/>
          </p:nvPr>
        </p:nvSpPr>
        <p:spPr/>
        <p:txBody>
          <a:bodyPr/>
          <a:lstStyle/>
          <a:p>
            <a:fld id="{65DCBD69-296B-4D7C-AF62-9B588FC78772}" type="slidenum">
              <a:rPr lang="en-IN" smtClean="0"/>
              <a:t>29</a:t>
            </a:fld>
            <a:endParaRPr lang="en-IN"/>
          </a:p>
        </p:txBody>
      </p:sp>
      <p:sp>
        <p:nvSpPr>
          <p:cNvPr id="5" name="TextBox 4">
            <a:extLst>
              <a:ext uri="{FF2B5EF4-FFF2-40B4-BE49-F238E27FC236}">
                <a16:creationId xmlns:a16="http://schemas.microsoft.com/office/drawing/2014/main" id="{07D649F5-1D8D-1460-40CE-2239DE3D79BE}"/>
              </a:ext>
            </a:extLst>
          </p:cNvPr>
          <p:cNvSpPr txBox="1"/>
          <p:nvPr/>
        </p:nvSpPr>
        <p:spPr>
          <a:xfrm>
            <a:off x="3581400" y="2410691"/>
            <a:ext cx="7481454" cy="1461939"/>
          </a:xfrm>
          <a:prstGeom prst="rect">
            <a:avLst/>
          </a:prstGeom>
          <a:noFill/>
        </p:spPr>
        <p:txBody>
          <a:bodyPr wrap="square" rtlCol="0">
            <a:spAutoFit/>
          </a:bodyPr>
          <a:lstStyle/>
          <a:p>
            <a:r>
              <a:rPr lang="en-US" sz="8900" dirty="0"/>
              <a:t>Thank You</a:t>
            </a:r>
          </a:p>
        </p:txBody>
      </p:sp>
    </p:spTree>
    <p:extLst>
      <p:ext uri="{BB962C8B-B14F-4D97-AF65-F5344CB8AC3E}">
        <p14:creationId xmlns:p14="http://schemas.microsoft.com/office/powerpoint/2010/main" val="387722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838200" y="290789"/>
            <a:ext cx="10106891" cy="1435966"/>
          </a:xfrm>
        </p:spPr>
        <p:txBody>
          <a:bodyPr>
            <a:normAutofit/>
          </a:bodyPr>
          <a:lstStyle/>
          <a:p>
            <a:pPr algn="ctr"/>
            <a:r>
              <a:rPr lang="en-US" b="1" dirty="0">
                <a:latin typeface="Times New Roman" panose="02020603050405020304" pitchFamily="18" charset="0"/>
                <a:cs typeface="Times New Roman" panose="02020603050405020304" pitchFamily="18" charset="0"/>
              </a:rPr>
              <a:t>ABSTRACT</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474085" y="1819367"/>
            <a:ext cx="11542207" cy="5479697"/>
          </a:xfrm>
        </p:spPr>
        <p:txBody>
          <a:bodyPr>
            <a:noAutofit/>
          </a:bodyPr>
          <a:lstStyle/>
          <a:p>
            <a:pPr marL="0" indent="0">
              <a:lnSpc>
                <a:spcPct val="150000"/>
              </a:lnSpc>
              <a:buClr>
                <a:schemeClr val="tx1"/>
              </a:buClr>
              <a:buNone/>
            </a:pPr>
            <a:r>
              <a:rPr lang="en-US" sz="2000" dirty="0">
                <a:latin typeface="Times New Roman" panose="02020603050405020304" pitchFamily="18" charset="0"/>
                <a:cs typeface="Times New Roman" panose="02020603050405020304" pitchFamily="18" charset="0"/>
              </a:rPr>
              <a:t>Brain tumors, caused by abnormal brain cell growth, significantly impact quality of life and life expectancy. MRI scans are the primary diagnostic tool, but manual identification is labor-intensive and relies on radiologists' expertise. To address this, a deep learning and machine learning-based approach is proposed for tumor detection. MRI images are enhanced using Adaptive Contrast Enhancement Algorithm (ACEA) and median filtering, while tumor segmentation is performed with the fuzzy c-means algorithm. Key features such as energy, mean, entropy, and contrast are extracted using the Gray-level Co-occurrence Matrix (GLCM). The Ensemble Deep Neural Support Vector Machine (CNN-</a:t>
            </a:r>
            <a:r>
              <a:rPr lang="en-US" sz="2000" dirty="0" err="1">
                <a:latin typeface="Times New Roman" panose="02020603050405020304" pitchFamily="18" charset="0"/>
                <a:cs typeface="Times New Roman" panose="02020603050405020304" pitchFamily="18" charset="0"/>
              </a:rPr>
              <a:t>SVM</a:t>
            </a:r>
            <a:r>
              <a:rPr lang="en-US" sz="2000" dirty="0">
                <a:latin typeface="Times New Roman" panose="02020603050405020304" pitchFamily="18" charset="0"/>
                <a:cs typeface="Times New Roman" panose="02020603050405020304" pitchFamily="18" charset="0"/>
              </a:rPr>
              <a:t>) classifier is then used for classification, achieving 97.94% accuracy, 92% sensitivity, and 98% specificity.</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r>
              <a:rPr lang="en-US" dirty="0">
                <a:latin typeface="Times New Roman" panose="02020603050405020304" pitchFamily="18" charset="0"/>
                <a:cs typeface="Times New Roman" panose="02020603050405020304" pitchFamily="18" charset="0"/>
              </a:rPr>
              <a:t>10-03-2025</a:t>
            </a: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2         Batch No. AG3         Department of CSE</a:t>
            </a:r>
          </a:p>
          <a:p>
            <a:endParaRPr lang="en-US"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3</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9108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838200" y="435831"/>
            <a:ext cx="10173182" cy="1128009"/>
          </a:xfrm>
        </p:spPr>
        <p:txBody>
          <a:bodyPr>
            <a:normAutofit/>
          </a:bodyPr>
          <a:lstStyle/>
          <a:p>
            <a:pPr algn="ctr"/>
            <a:r>
              <a:rPr lang="en-US" b="1" dirty="0">
                <a:latin typeface="Times New Roman" panose="02020603050405020304" pitchFamily="18" charset="0"/>
                <a:cs typeface="Times New Roman" panose="02020603050405020304" pitchFamily="18" charset="0"/>
              </a:rPr>
              <a:t>     INTRODUCTION</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201722" y="1498022"/>
            <a:ext cx="11446137" cy="5223453"/>
          </a:xfrm>
        </p:spPr>
        <p:txBody>
          <a:bodyPr>
            <a:noAutofit/>
          </a:bodyPr>
          <a:lstStyle/>
          <a:p>
            <a:pPr marL="457200" lvl="1" indent="0" algn="just">
              <a:lnSpc>
                <a:spcPct val="150000"/>
              </a:lnSpc>
              <a:buNone/>
            </a:pPr>
            <a:r>
              <a:rPr lang="en-US" sz="2000" b="1" dirty="0">
                <a:latin typeface="Times New Roman" panose="02020603050405020304" pitchFamily="18" charset="0"/>
                <a:cs typeface="Times New Roman" panose="02020603050405020304" pitchFamily="18" charset="0"/>
              </a:rPr>
              <a:t>Brief introduction to the project</a:t>
            </a:r>
            <a:endParaRPr lang="en-US" sz="2000" dirty="0">
              <a:latin typeface="Times New Roman" panose="02020603050405020304" pitchFamily="18" charset="0"/>
              <a:cs typeface="Times New Roman" panose="02020603050405020304" pitchFamily="18" charset="0"/>
            </a:endParaRPr>
          </a:p>
          <a:p>
            <a:pPr lvl="1" algn="just">
              <a:lnSpc>
                <a:spcPct val="150000"/>
              </a:lnSpc>
            </a:pPr>
            <a:r>
              <a:rPr lang="en-US" sz="2000" dirty="0">
                <a:latin typeface="Times New Roman" panose="02020603050405020304" pitchFamily="18" charset="0"/>
                <a:cs typeface="Times New Roman" panose="02020603050405020304" pitchFamily="18" charset="0"/>
              </a:rPr>
              <a:t>There is a growing demand for early and accurate brain tumor diagnosis, especially in countries like India, where cases are increasing. MRI scans are the most effective and non-invasive method for detecting brain tumors, but manual interpretation can be slow and inconsistent. To address this, the article proposes a hybrid model combining Convolutional Neural Networks (CNN) and Support Vector Machine (SVM) technologies.</a:t>
            </a:r>
          </a:p>
          <a:p>
            <a:pPr lvl="1" algn="just">
              <a:lnSpc>
                <a:spcPct val="150000"/>
              </a:lnSpc>
            </a:pPr>
            <a:r>
              <a:rPr lang="en-US" sz="2000" b="1" dirty="0">
                <a:latin typeface="Times New Roman" panose="02020603050405020304" pitchFamily="18" charset="0"/>
                <a:cs typeface="Times New Roman" panose="02020603050405020304" pitchFamily="18" charset="0"/>
              </a:rPr>
              <a:t>CNN</a:t>
            </a:r>
            <a:r>
              <a:rPr lang="en-US" sz="2000" dirty="0">
                <a:latin typeface="Times New Roman" panose="02020603050405020304" pitchFamily="18" charset="0"/>
                <a:cs typeface="Times New Roman" panose="02020603050405020304" pitchFamily="18" charset="0"/>
              </a:rPr>
              <a:t> helps automatically extract features from MRI scans. </a:t>
            </a:r>
            <a:r>
              <a:rPr lang="en-US" sz="2000" b="1" dirty="0">
                <a:latin typeface="Times New Roman" panose="02020603050405020304" pitchFamily="18" charset="0"/>
                <a:cs typeface="Times New Roman" panose="02020603050405020304" pitchFamily="18" charset="0"/>
              </a:rPr>
              <a:t>SVM</a:t>
            </a:r>
            <a:r>
              <a:rPr lang="en-US" sz="2000" dirty="0">
                <a:latin typeface="Times New Roman" panose="02020603050405020304" pitchFamily="18" charset="0"/>
                <a:cs typeface="Times New Roman" panose="02020603050405020304" pitchFamily="18" charset="0"/>
              </a:rPr>
              <a:t> improves the classification of complex data. Thus, the incorporation of these two techniques is aimed at improving detection and classification of brain tumors.</a:t>
            </a:r>
          </a:p>
          <a:p>
            <a:pPr marL="457200" lvl="1" indent="0" algn="just">
              <a:lnSpc>
                <a:spcPct val="100000"/>
              </a:lnSpc>
              <a:buNone/>
            </a:pPr>
            <a:endParaRPr lang="en-US" sz="2200" dirty="0">
              <a:latin typeface="Times New Roman" panose="02020603050405020304" pitchFamily="18" charset="0"/>
              <a:cs typeface="Times New Roman" panose="02020603050405020304" pitchFamily="18" charset="0"/>
            </a:endParaRPr>
          </a:p>
          <a:p>
            <a:pPr lvl="1" algn="just">
              <a:lnSpc>
                <a:spcPct val="100000"/>
              </a:lnSpc>
            </a:pPr>
            <a:endParaRPr lang="en-US" sz="22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r>
              <a:rPr lang="en-US" dirty="0">
                <a:latin typeface="Times New Roman" panose="02020603050405020304" pitchFamily="18" charset="0"/>
                <a:cs typeface="Times New Roman" panose="02020603050405020304" pitchFamily="18" charset="0"/>
              </a:rPr>
              <a:t>10-03-2025</a:t>
            </a:r>
          </a:p>
          <a:p>
            <a:endParaRPr lang="en-US"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2         Batch No. AG3         Department of CSE</a:t>
            </a:r>
          </a:p>
          <a:p>
            <a:endParaRPr lang="en-US"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4</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5754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64C0B8-DB2B-C2B6-48B7-EF8B4DF76D30}"/>
            </a:ext>
          </a:extLst>
        </p:cNvPr>
        <p:cNvGrpSpPr/>
        <p:nvPr/>
      </p:nvGrpSpPr>
      <p:grpSpPr>
        <a:xfrm>
          <a:off x="0" y="0"/>
          <a:ext cx="0" cy="0"/>
          <a:chOff x="0" y="0"/>
          <a:chExt cx="0" cy="0"/>
        </a:xfrm>
      </p:grpSpPr>
      <p:sp>
        <p:nvSpPr>
          <p:cNvPr id="9" name="Content Placeholder 8">
            <a:extLst>
              <a:ext uri="{FF2B5EF4-FFF2-40B4-BE49-F238E27FC236}">
                <a16:creationId xmlns:a16="http://schemas.microsoft.com/office/drawing/2014/main" id="{81DF25B3-1E12-6EE5-B62E-A888E49BE797}"/>
              </a:ext>
            </a:extLst>
          </p:cNvPr>
          <p:cNvSpPr>
            <a:spLocks noGrp="1"/>
          </p:cNvSpPr>
          <p:nvPr>
            <p:ph idx="1"/>
          </p:nvPr>
        </p:nvSpPr>
        <p:spPr>
          <a:xfrm>
            <a:off x="136263" y="908181"/>
            <a:ext cx="11503511" cy="5448169"/>
          </a:xfrm>
        </p:spPr>
        <p:txBody>
          <a:bodyPr>
            <a:noAutofit/>
          </a:bodyPr>
          <a:lstStyle/>
          <a:p>
            <a:pPr lvl="1" algn="just">
              <a:lnSpc>
                <a:spcPct val="150000"/>
              </a:lnSpc>
            </a:pPr>
            <a:r>
              <a:rPr lang="en-US" sz="2000" dirty="0">
                <a:latin typeface="Times New Roman" panose="02020603050405020304" pitchFamily="18" charset="0"/>
                <a:cs typeface="Times New Roman" panose="02020603050405020304" pitchFamily="18" charset="0"/>
              </a:rPr>
              <a:t>The model uses advanced preprocessing techniques like Adaptive Contrast Enhancement Algorithm (ACEA), adaptive gamma correction, and Fuzzy C-Means (FCM) segmentation. These methods improve image quality and accurately outline the tumor, helping with better feature extraction and classification.</a:t>
            </a:r>
          </a:p>
          <a:p>
            <a:pPr marL="457200" lvl="1" indent="0" algn="just">
              <a:lnSpc>
                <a:spcPct val="150000"/>
              </a:lnSpc>
              <a:buNone/>
            </a:pPr>
            <a:r>
              <a:rPr lang="en-US" sz="2000" b="1" dirty="0">
                <a:latin typeface="Times New Roman" panose="02020603050405020304" pitchFamily="18" charset="0"/>
                <a:cs typeface="Times New Roman" panose="02020603050405020304" pitchFamily="18" charset="0"/>
              </a:rPr>
              <a:t>Importance and Relevance:</a:t>
            </a:r>
          </a:p>
          <a:p>
            <a:pPr lvl="1" algn="just">
              <a:lnSpc>
                <a:spcPct val="150000"/>
              </a:lnSpc>
            </a:pPr>
            <a:r>
              <a:rPr lang="en-US" sz="2000" dirty="0">
                <a:latin typeface="Times New Roman" panose="02020603050405020304" pitchFamily="18" charset="0"/>
                <a:cs typeface="Times New Roman" panose="02020603050405020304" pitchFamily="18" charset="0"/>
              </a:rPr>
              <a:t> CNN-</a:t>
            </a:r>
            <a:r>
              <a:rPr lang="en-US" sz="2000" dirty="0" err="1">
                <a:latin typeface="Times New Roman" panose="02020603050405020304" pitchFamily="18" charset="0"/>
                <a:cs typeface="Times New Roman" panose="02020603050405020304" pitchFamily="18" charset="0"/>
              </a:rPr>
              <a:t>SVM</a:t>
            </a:r>
            <a:r>
              <a:rPr lang="en-US" sz="2000" dirty="0">
                <a:latin typeface="Times New Roman" panose="02020603050405020304" pitchFamily="18" charset="0"/>
                <a:cs typeface="Times New Roman" panose="02020603050405020304" pitchFamily="18" charset="0"/>
              </a:rPr>
              <a:t> helps in detecting and classifying brain tumors efficiently, leading to timely treatment and better patient outcomes. </a:t>
            </a:r>
          </a:p>
          <a:p>
            <a:pPr lvl="1" algn="just">
              <a:lnSpc>
                <a:spcPct val="150000"/>
              </a:lnSpc>
            </a:pPr>
            <a:r>
              <a:rPr lang="en-US" sz="2000" dirty="0">
                <a:latin typeface="Times New Roman" panose="02020603050405020304" pitchFamily="18" charset="0"/>
                <a:cs typeface="Times New Roman" panose="02020603050405020304" pitchFamily="18" charset="0"/>
              </a:rPr>
              <a:t>This approach automates MRI analysis, assisting doctors in making better decisions and saving lives.</a:t>
            </a:r>
          </a:p>
          <a:p>
            <a:pPr lvl="1" algn="just">
              <a:lnSpc>
                <a:spcPct val="150000"/>
              </a:lnSpc>
            </a:pPr>
            <a:r>
              <a:rPr lang="en-US" sz="2000" dirty="0">
                <a:latin typeface="Times New Roman" panose="02020603050405020304" pitchFamily="18" charset="0"/>
                <a:cs typeface="Times New Roman" panose="02020603050405020304" pitchFamily="18" charset="0"/>
              </a:rPr>
              <a:t> CNN extracts important features from MRI scans, while SVM ensures precise classification, reducing errors and improving accuracy.</a:t>
            </a:r>
          </a:p>
          <a:p>
            <a:pPr marL="457200" lvl="1" indent="0" algn="just">
              <a:lnSpc>
                <a:spcPct val="100000"/>
              </a:lnSpc>
              <a:buNone/>
            </a:pPr>
            <a:endParaRPr lang="en-US" sz="22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E4D8BB0A-B4F4-20BA-0FB1-73FEA2F9E525}"/>
              </a:ext>
            </a:extLst>
          </p:cNvPr>
          <p:cNvSpPr>
            <a:spLocks noGrp="1"/>
          </p:cNvSpPr>
          <p:nvPr>
            <p:ph type="dt" sz="half" idx="10"/>
          </p:nvPr>
        </p:nvSpPr>
        <p:spPr/>
        <p:txBody>
          <a:bodyPr/>
          <a:lstStyle/>
          <a:p>
            <a:r>
              <a:rPr lang="en-US" dirty="0">
                <a:latin typeface="Times New Roman" panose="02020603050405020304" pitchFamily="18" charset="0"/>
                <a:cs typeface="Times New Roman" panose="02020603050405020304" pitchFamily="18" charset="0"/>
              </a:rPr>
              <a:t>10-03-2025</a:t>
            </a:r>
          </a:p>
          <a:p>
            <a:endParaRPr lang="en-US"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BBBDF495-B075-C0D6-031E-E11F96D5B815}"/>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2         Batch No. AG3         Department of CSE</a:t>
            </a:r>
          </a:p>
          <a:p>
            <a:endParaRPr lang="en-US"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BB40046D-A63C-88BA-88AB-9FE023F86B6F}"/>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5</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81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3812CE-9A54-F26E-2666-559DAFC00CC9}"/>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6C128864-A099-1B74-68C9-04DB67F49B0D}"/>
              </a:ext>
            </a:extLst>
          </p:cNvPr>
          <p:cNvSpPr>
            <a:spLocks noGrp="1"/>
          </p:cNvSpPr>
          <p:nvPr>
            <p:ph type="title"/>
          </p:nvPr>
        </p:nvSpPr>
        <p:spPr>
          <a:xfrm>
            <a:off x="1180618" y="589468"/>
            <a:ext cx="10173182" cy="562154"/>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LITERATURE SURVEY</a:t>
            </a:r>
          </a:p>
        </p:txBody>
      </p:sp>
      <p:sp>
        <p:nvSpPr>
          <p:cNvPr id="9" name="Content Placeholder 8">
            <a:extLst>
              <a:ext uri="{FF2B5EF4-FFF2-40B4-BE49-F238E27FC236}">
                <a16:creationId xmlns:a16="http://schemas.microsoft.com/office/drawing/2014/main" id="{4A6B0068-2C78-A91F-0F3C-732E2036ABA9}"/>
              </a:ext>
            </a:extLst>
          </p:cNvPr>
          <p:cNvSpPr>
            <a:spLocks noGrp="1"/>
          </p:cNvSpPr>
          <p:nvPr>
            <p:ph idx="1"/>
          </p:nvPr>
        </p:nvSpPr>
        <p:spPr/>
        <p:txBody>
          <a:bodyPr>
            <a:normAutofit/>
          </a:bodyPr>
          <a:lstStyle/>
          <a:p>
            <a:pPr marL="0" indent="0">
              <a:buNone/>
            </a:pPr>
            <a:endParaRPr lang="en-IN"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D5CFFCA0-384A-0C9B-16FB-CC936AA5E7E4}"/>
              </a:ext>
            </a:extLst>
          </p:cNvPr>
          <p:cNvSpPr>
            <a:spLocks noGrp="1"/>
          </p:cNvSpPr>
          <p:nvPr>
            <p:ph type="dt" sz="half" idx="10"/>
          </p:nvPr>
        </p:nvSpPr>
        <p:spPr/>
        <p:txBody>
          <a:bodyPr/>
          <a:lstStyle/>
          <a:p>
            <a:r>
              <a:rPr lang="en-US" dirty="0">
                <a:latin typeface="Times New Roman" panose="02020603050405020304" pitchFamily="18" charset="0"/>
                <a:cs typeface="Times New Roman" panose="02020603050405020304" pitchFamily="18" charset="0"/>
              </a:rPr>
              <a:t>10-03-2025</a:t>
            </a:r>
          </a:p>
          <a:p>
            <a:endParaRPr lang="en-US"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8AAA1C57-7365-623C-CBC3-5A6D8CC750F0}"/>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2         Batch No. AG3         Department of CSE</a:t>
            </a:r>
          </a:p>
          <a:p>
            <a:endParaRPr lang="en-US"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14443770-AB37-3879-D58A-7C49960AC67D}"/>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6</a:t>
            </a:fld>
            <a:endParaRPr lang="en-US">
              <a:latin typeface="Times New Roman" panose="02020603050405020304" pitchFamily="18" charset="0"/>
              <a:cs typeface="Times New Roman" panose="02020603050405020304" pitchFamily="18" charset="0"/>
            </a:endParaRPr>
          </a:p>
        </p:txBody>
      </p:sp>
      <p:sp>
        <p:nvSpPr>
          <p:cNvPr id="10" name="Content Placeholder 8">
            <a:extLst>
              <a:ext uri="{FF2B5EF4-FFF2-40B4-BE49-F238E27FC236}">
                <a16:creationId xmlns:a16="http://schemas.microsoft.com/office/drawing/2014/main" id="{814078B0-4C88-4854-A097-423AB0B7AEF0}"/>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latin typeface="Times New Roman" panose="02020603050405020304" pitchFamily="18" charset="0"/>
              <a:cs typeface="Times New Roman" panose="02020603050405020304" pitchFamily="18" charset="0"/>
            </a:endParaRPr>
          </a:p>
        </p:txBody>
      </p:sp>
      <p:graphicFrame>
        <p:nvGraphicFramePr>
          <p:cNvPr id="3" name="Table 3">
            <a:extLst>
              <a:ext uri="{FF2B5EF4-FFF2-40B4-BE49-F238E27FC236}">
                <a16:creationId xmlns:a16="http://schemas.microsoft.com/office/drawing/2014/main" id="{26FC5248-5871-54E7-5DF1-BAD32448799F}"/>
              </a:ext>
            </a:extLst>
          </p:cNvPr>
          <p:cNvGraphicFramePr>
            <a:graphicFrameLocks noGrp="1"/>
          </p:cNvGraphicFramePr>
          <p:nvPr>
            <p:extLst>
              <p:ext uri="{D42A27DB-BD31-4B8C-83A1-F6EECF244321}">
                <p14:modId xmlns:p14="http://schemas.microsoft.com/office/powerpoint/2010/main" val="2297502268"/>
              </p:ext>
            </p:extLst>
          </p:nvPr>
        </p:nvGraphicFramePr>
        <p:xfrm>
          <a:off x="136357" y="1304021"/>
          <a:ext cx="11826147" cy="4872943"/>
        </p:xfrm>
        <a:graphic>
          <a:graphicData uri="http://schemas.openxmlformats.org/drawingml/2006/table">
            <a:tbl>
              <a:tblPr firstRow="1" bandRow="1">
                <a:tableStyleId>{17292A2E-F333-43FB-9621-5CBBE7FDCDCB}</a:tableStyleId>
              </a:tblPr>
              <a:tblGrid>
                <a:gridCol w="492408">
                  <a:extLst>
                    <a:ext uri="{9D8B030D-6E8A-4147-A177-3AD203B41FA5}">
                      <a16:colId xmlns:a16="http://schemas.microsoft.com/office/drawing/2014/main" val="166576671"/>
                    </a:ext>
                  </a:extLst>
                </a:gridCol>
                <a:gridCol w="1239610">
                  <a:extLst>
                    <a:ext uri="{9D8B030D-6E8A-4147-A177-3AD203B41FA5}">
                      <a16:colId xmlns:a16="http://schemas.microsoft.com/office/drawing/2014/main" val="946789180"/>
                    </a:ext>
                  </a:extLst>
                </a:gridCol>
                <a:gridCol w="1115379">
                  <a:extLst>
                    <a:ext uri="{9D8B030D-6E8A-4147-A177-3AD203B41FA5}">
                      <a16:colId xmlns:a16="http://schemas.microsoft.com/office/drawing/2014/main" val="3483638722"/>
                    </a:ext>
                  </a:extLst>
                </a:gridCol>
                <a:gridCol w="1807442">
                  <a:extLst>
                    <a:ext uri="{9D8B030D-6E8A-4147-A177-3AD203B41FA5}">
                      <a16:colId xmlns:a16="http://schemas.microsoft.com/office/drawing/2014/main" val="1190061112"/>
                    </a:ext>
                  </a:extLst>
                </a:gridCol>
                <a:gridCol w="2933257">
                  <a:extLst>
                    <a:ext uri="{9D8B030D-6E8A-4147-A177-3AD203B41FA5}">
                      <a16:colId xmlns:a16="http://schemas.microsoft.com/office/drawing/2014/main" val="3469305604"/>
                    </a:ext>
                  </a:extLst>
                </a:gridCol>
                <a:gridCol w="2784265">
                  <a:extLst>
                    <a:ext uri="{9D8B030D-6E8A-4147-A177-3AD203B41FA5}">
                      <a16:colId xmlns:a16="http://schemas.microsoft.com/office/drawing/2014/main" val="3853106642"/>
                    </a:ext>
                  </a:extLst>
                </a:gridCol>
                <a:gridCol w="1453786">
                  <a:extLst>
                    <a:ext uri="{9D8B030D-6E8A-4147-A177-3AD203B41FA5}">
                      <a16:colId xmlns:a16="http://schemas.microsoft.com/office/drawing/2014/main" val="1601472594"/>
                    </a:ext>
                  </a:extLst>
                </a:gridCol>
              </a:tblGrid>
              <a:tr h="752731">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N</a:t>
                      </a:r>
                      <a:r>
                        <a:rPr lang="en-US" sz="1600" dirty="0">
                          <a:solidFill>
                            <a:schemeClr val="tx1"/>
                          </a:solidFill>
                        </a:rPr>
                        <a: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Authors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Journal Name &amp; 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Methodology Adapted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Key Findings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Gaps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37051210"/>
                  </a:ext>
                </a:extLst>
              </a:tr>
              <a:tr h="2060106">
                <a:tc>
                  <a:txBody>
                    <a:bodyPr/>
                    <a:lstStyle/>
                    <a:p>
                      <a:r>
                        <a:rPr lang="en-US" sz="1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Effective Prediction of Brain Tumor Using Machine Learning Algorithms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err="1">
                          <a:latin typeface="Times New Roman" panose="02020603050405020304" pitchFamily="18" charset="0"/>
                          <a:cs typeface="Times New Roman" panose="02020603050405020304" pitchFamily="18" charset="0"/>
                        </a:rPr>
                        <a:t>Vikkurty</a:t>
                      </a:r>
                      <a:r>
                        <a:rPr lang="en-US" sz="1400" dirty="0">
                          <a:latin typeface="Times New Roman" panose="02020603050405020304" pitchFamily="18" charset="0"/>
                          <a:cs typeface="Times New Roman" panose="02020603050405020304" pitchFamily="18" charset="0"/>
                        </a:rPr>
                        <a:t>, S., Hegde, N. P., Vinay Kumar, S., </a:t>
                      </a:r>
                      <a:r>
                        <a:rPr lang="en-US" sz="1400" dirty="0" err="1">
                          <a:latin typeface="Times New Roman" panose="02020603050405020304" pitchFamily="18" charset="0"/>
                          <a:cs typeface="Times New Roman" panose="02020603050405020304" pitchFamily="18" charset="0"/>
                        </a:rPr>
                        <a:t>Recherla</a:t>
                      </a:r>
                      <a:r>
                        <a:rPr lang="en-US" sz="1400" dirty="0">
                          <a:latin typeface="Times New Roman" panose="02020603050405020304" pitchFamily="18" charset="0"/>
                          <a:cs typeface="Times New Roman" panose="02020603050405020304" pitchFamily="18" charset="0"/>
                        </a:rPr>
                        <a:t>, A., &amp; </a:t>
                      </a:r>
                      <a:r>
                        <a:rPr lang="en-US" sz="1400" dirty="0" err="1">
                          <a:latin typeface="Times New Roman" panose="02020603050405020304" pitchFamily="18" charset="0"/>
                          <a:cs typeface="Times New Roman" panose="02020603050405020304" pitchFamily="18" charset="0"/>
                        </a:rPr>
                        <a:t>Ganapa</a:t>
                      </a:r>
                      <a:r>
                        <a:rPr lang="en-US" sz="1400" dirty="0">
                          <a:latin typeface="Times New Roman" panose="02020603050405020304" pitchFamily="18" charset="0"/>
                          <a:cs typeface="Times New Roman" panose="02020603050405020304" pitchFamily="18" charset="0"/>
                        </a:rPr>
                        <a:t>, M</a:t>
                      </a:r>
                      <a:r>
                        <a:rPr lang="en-US" sz="14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Springer Nature Singapore, February 2024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Machine learning algorithms applied to preprocessed brain tumor datasets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Achieved efficient and accurate brain tumor predictions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Limited validation on diverse datasets and real-world applicability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5402542"/>
                  </a:ext>
                </a:extLst>
              </a:tr>
              <a:tr h="2060106">
                <a:tc>
                  <a:txBody>
                    <a:bodyPr/>
                    <a:lstStyle/>
                    <a:p>
                      <a:r>
                        <a:rPr lang="en-US" sz="1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Brain Tumor Detection Using Statistical and Machine Learning Method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sz="1400" dirty="0">
                          <a:latin typeface="Times New Roman" panose="02020603050405020304" pitchFamily="18" charset="0"/>
                          <a:cs typeface="Times New Roman" panose="02020603050405020304" pitchFamily="18" charset="0"/>
                        </a:rPr>
                        <a:t>Amin, J., </a:t>
                      </a:r>
                      <a:r>
                        <a:rPr lang="es-ES" sz="1400" dirty="0" err="1">
                          <a:latin typeface="Times New Roman" panose="02020603050405020304" pitchFamily="18" charset="0"/>
                          <a:cs typeface="Times New Roman" panose="02020603050405020304" pitchFamily="18" charset="0"/>
                        </a:rPr>
                        <a:t>Sharif</a:t>
                      </a:r>
                      <a:r>
                        <a:rPr lang="es-ES" sz="1400" dirty="0">
                          <a:latin typeface="Times New Roman" panose="02020603050405020304" pitchFamily="18" charset="0"/>
                          <a:cs typeface="Times New Roman" panose="02020603050405020304" pitchFamily="18" charset="0"/>
                        </a:rPr>
                        <a:t>, M., Raza, M., Saba, T., &amp; </a:t>
                      </a:r>
                      <a:r>
                        <a:rPr lang="es-ES" sz="1400" dirty="0" err="1">
                          <a:latin typeface="Times New Roman" panose="02020603050405020304" pitchFamily="18" charset="0"/>
                          <a:cs typeface="Times New Roman" panose="02020603050405020304" pitchFamily="18" charset="0"/>
                        </a:rPr>
                        <a:t>Anjum</a:t>
                      </a:r>
                      <a:r>
                        <a:rPr lang="es-ES" sz="1400" dirty="0">
                          <a:latin typeface="Times New Roman" panose="02020603050405020304" pitchFamily="18" charset="0"/>
                          <a:cs typeface="Times New Roman" panose="02020603050405020304" pitchFamily="18" charset="0"/>
                        </a:rPr>
                        <a:t>, M. </a:t>
                      </a:r>
                      <a:r>
                        <a:rPr lang="es-ES" sz="1400" dirty="0"/>
                        <a:t>A.</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Computer Methods and Programs, 2019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Combined statistical methods and machine learning for detection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Achieved significant accuracy in brain tumor detection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Limited focus on deep learning advancements and scalability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548877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a:bodyPr>
          <a:lstStyle/>
          <a:p>
            <a:pPr marL="0" indent="0">
              <a:buNone/>
            </a:pPr>
            <a:endParaRPr lang="en-IN"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a:xfrm>
            <a:off x="647700" y="6481763"/>
            <a:ext cx="2743200" cy="365125"/>
          </a:xfrm>
        </p:spPr>
        <p:txBody>
          <a:bodyPr/>
          <a:lstStyle/>
          <a:p>
            <a:r>
              <a:rPr lang="en-US" dirty="0">
                <a:latin typeface="Times New Roman" panose="02020603050405020304" pitchFamily="18" charset="0"/>
                <a:cs typeface="Times New Roman" panose="02020603050405020304" pitchFamily="18" charset="0"/>
              </a:rPr>
              <a:t>10-03-2025</a:t>
            </a:r>
          </a:p>
          <a:p>
            <a:endParaRPr lang="en-US"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2         Batch No. AG3         Department of CSE</a:t>
            </a:r>
          </a:p>
          <a:p>
            <a:endParaRPr lang="en-US"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7</a:t>
            </a:fld>
            <a:endParaRPr lang="en-US">
              <a:latin typeface="Times New Roman" panose="02020603050405020304" pitchFamily="18" charset="0"/>
              <a:cs typeface="Times New Roman" panose="02020603050405020304" pitchFamily="18" charset="0"/>
            </a:endParaRPr>
          </a:p>
        </p:txBody>
      </p:sp>
      <p:sp>
        <p:nvSpPr>
          <p:cNvPr id="10" name="Content Placeholder 8">
            <a:extLst>
              <a:ext uri="{FF2B5EF4-FFF2-40B4-BE49-F238E27FC236}">
                <a16:creationId xmlns:a16="http://schemas.microsoft.com/office/drawing/2014/main" id="{3E8CACDC-CE1B-448A-5D5F-BF4D715F95AE}"/>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latin typeface="Times New Roman" panose="02020603050405020304" pitchFamily="18" charset="0"/>
              <a:cs typeface="Times New Roman" panose="02020603050405020304" pitchFamily="18" charset="0"/>
            </a:endParaRPr>
          </a:p>
        </p:txBody>
      </p:sp>
      <p:graphicFrame>
        <p:nvGraphicFramePr>
          <p:cNvPr id="3" name="Table 3">
            <a:extLst>
              <a:ext uri="{FF2B5EF4-FFF2-40B4-BE49-F238E27FC236}">
                <a16:creationId xmlns:a16="http://schemas.microsoft.com/office/drawing/2014/main" id="{D5492C34-DF62-E3B9-3F6C-997B49ACCC8A}"/>
              </a:ext>
            </a:extLst>
          </p:cNvPr>
          <p:cNvGraphicFramePr>
            <a:graphicFrameLocks noGrp="1"/>
          </p:cNvGraphicFramePr>
          <p:nvPr>
            <p:extLst>
              <p:ext uri="{D42A27DB-BD31-4B8C-83A1-F6EECF244321}">
                <p14:modId xmlns:p14="http://schemas.microsoft.com/office/powerpoint/2010/main" val="2717819374"/>
              </p:ext>
            </p:extLst>
          </p:nvPr>
        </p:nvGraphicFramePr>
        <p:xfrm>
          <a:off x="0" y="681038"/>
          <a:ext cx="12267714" cy="5675312"/>
        </p:xfrm>
        <a:graphic>
          <a:graphicData uri="http://schemas.openxmlformats.org/drawingml/2006/table">
            <a:tbl>
              <a:tblPr firstRow="1" bandRow="1">
                <a:tableStyleId>{17292A2E-F333-43FB-9621-5CBBE7FDCDCB}</a:tableStyleId>
              </a:tblPr>
              <a:tblGrid>
                <a:gridCol w="387275">
                  <a:extLst>
                    <a:ext uri="{9D8B030D-6E8A-4147-A177-3AD203B41FA5}">
                      <a16:colId xmlns:a16="http://schemas.microsoft.com/office/drawing/2014/main" val="166576671"/>
                    </a:ext>
                  </a:extLst>
                </a:gridCol>
                <a:gridCol w="1784227">
                  <a:extLst>
                    <a:ext uri="{9D8B030D-6E8A-4147-A177-3AD203B41FA5}">
                      <a16:colId xmlns:a16="http://schemas.microsoft.com/office/drawing/2014/main" val="946789180"/>
                    </a:ext>
                  </a:extLst>
                </a:gridCol>
                <a:gridCol w="1281124">
                  <a:extLst>
                    <a:ext uri="{9D8B030D-6E8A-4147-A177-3AD203B41FA5}">
                      <a16:colId xmlns:a16="http://schemas.microsoft.com/office/drawing/2014/main" val="3483638722"/>
                    </a:ext>
                  </a:extLst>
                </a:gridCol>
                <a:gridCol w="1668931">
                  <a:extLst>
                    <a:ext uri="{9D8B030D-6E8A-4147-A177-3AD203B41FA5}">
                      <a16:colId xmlns:a16="http://schemas.microsoft.com/office/drawing/2014/main" val="1190061112"/>
                    </a:ext>
                  </a:extLst>
                </a:gridCol>
                <a:gridCol w="2548626">
                  <a:extLst>
                    <a:ext uri="{9D8B030D-6E8A-4147-A177-3AD203B41FA5}">
                      <a16:colId xmlns:a16="http://schemas.microsoft.com/office/drawing/2014/main" val="3469305604"/>
                    </a:ext>
                  </a:extLst>
                </a:gridCol>
                <a:gridCol w="2581835">
                  <a:extLst>
                    <a:ext uri="{9D8B030D-6E8A-4147-A177-3AD203B41FA5}">
                      <a16:colId xmlns:a16="http://schemas.microsoft.com/office/drawing/2014/main" val="3853106642"/>
                    </a:ext>
                  </a:extLst>
                </a:gridCol>
                <a:gridCol w="2015696">
                  <a:extLst>
                    <a:ext uri="{9D8B030D-6E8A-4147-A177-3AD203B41FA5}">
                      <a16:colId xmlns:a16="http://schemas.microsoft.com/office/drawing/2014/main" val="1601472594"/>
                    </a:ext>
                  </a:extLst>
                </a:gridCol>
              </a:tblGrid>
              <a:tr h="627552">
                <a:tc>
                  <a:txBody>
                    <a:bodyPr/>
                    <a:lstStyle/>
                    <a:p>
                      <a:pPr algn="ctr"/>
                      <a:r>
                        <a:rPr lang="en-US" sz="1200" dirty="0">
                          <a:solidFill>
                            <a:schemeClr val="tx1"/>
                          </a:solidFill>
                          <a:latin typeface="Times New Roman" panose="02020603050405020304" pitchFamily="18" charset="0"/>
                          <a:cs typeface="Times New Roman" panose="02020603050405020304" pitchFamily="18" charset="0"/>
                        </a:rPr>
                        <a:t>N</a:t>
                      </a:r>
                      <a:r>
                        <a:rPr lang="en-US" sz="1200" dirty="0">
                          <a:solidFill>
                            <a:schemeClr val="tx1"/>
                          </a:solidFill>
                        </a:rPr>
                        <a: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Authors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Journal Name &amp; 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Methodology Adapted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Key Findings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Gaps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37051210"/>
                  </a:ext>
                </a:extLst>
              </a:tr>
              <a:tr h="1717512">
                <a:tc>
                  <a:txBody>
                    <a:bodyPr/>
                    <a:lstStyle/>
                    <a:p>
                      <a:r>
                        <a:rPr lang="en-US" sz="14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err="1">
                          <a:latin typeface="Times New Roman" panose="02020603050405020304" pitchFamily="18" charset="0"/>
                          <a:cs typeface="Times New Roman" panose="02020603050405020304" pitchFamily="18" charset="0"/>
                        </a:rPr>
                        <a:t>BrainTumor</a:t>
                      </a:r>
                      <a:r>
                        <a:rPr lang="en-US" sz="1400" dirty="0">
                          <a:latin typeface="Times New Roman" panose="02020603050405020304" pitchFamily="18" charset="0"/>
                          <a:cs typeface="Times New Roman" panose="02020603050405020304" pitchFamily="18" charset="0"/>
                        </a:rPr>
                        <a:t> Classification Using Deep Learning Models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Sudha S </a:t>
                      </a:r>
                      <a:r>
                        <a:rPr lang="en-US" sz="1400" dirty="0" err="1">
                          <a:latin typeface="Times New Roman" panose="02020603050405020304" pitchFamily="18" charset="0"/>
                          <a:cs typeface="Times New Roman" panose="02020603050405020304" pitchFamily="18" charset="0"/>
                        </a:rPr>
                        <a:t>Tuppad</a:t>
                      </a:r>
                      <a:r>
                        <a:rPr lang="en-US" sz="1400" dirty="0">
                          <a:latin typeface="Times New Roman" panose="02020603050405020304" pitchFamily="18" charset="0"/>
                          <a:cs typeface="Times New Roman" panose="02020603050405020304" pitchFamily="18" charset="0"/>
                        </a:rPr>
                        <a:t>, Vidya S </a:t>
                      </a:r>
                      <a:r>
                        <a:rPr lang="en-US" sz="1400" dirty="0" err="1">
                          <a:latin typeface="Times New Roman" panose="02020603050405020304" pitchFamily="18" charset="0"/>
                          <a:cs typeface="Times New Roman" panose="02020603050405020304" pitchFamily="18" charset="0"/>
                        </a:rPr>
                        <a:t>Handur</a:t>
                      </a:r>
                      <a:r>
                        <a:rPr lang="en-US" sz="1400" dirty="0">
                          <a:latin typeface="Times New Roman" panose="02020603050405020304" pitchFamily="18" charset="0"/>
                          <a:cs typeface="Times New Roman" panose="02020603050405020304" pitchFamily="18" charset="0"/>
                        </a:rPr>
                        <a:t>, Vishwanath P </a:t>
                      </a:r>
                      <a:r>
                        <a:rPr lang="en-US" sz="1400" dirty="0" err="1">
                          <a:latin typeface="Times New Roman" panose="02020603050405020304" pitchFamily="18" charset="0"/>
                          <a:cs typeface="Times New Roman" panose="02020603050405020304" pitchFamily="18" charset="0"/>
                        </a:rPr>
                        <a:t>Baligar</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err="1">
                          <a:latin typeface="Times New Roman" panose="02020603050405020304" pitchFamily="18" charset="0"/>
                          <a:cs typeface="Times New Roman" panose="02020603050405020304" pitchFamily="18" charset="0"/>
                        </a:rPr>
                        <a:t>IEEEXplore</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2024 Second International Conference on Advances in Information Technology (ICAIT</a:t>
                      </a:r>
                      <a:r>
                        <a:rPr lang="en-US" sz="14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buFontTx/>
                        <a:buNone/>
                      </a:pPr>
                      <a:r>
                        <a:rPr lang="en-US" sz="1400" dirty="0">
                          <a:latin typeface="Times New Roman" panose="02020603050405020304" pitchFamily="18" charset="0"/>
                          <a:cs typeface="Times New Roman" panose="02020603050405020304" pitchFamily="18" charset="0"/>
                        </a:rPr>
                        <a:t>Used Deep Learning models like CNNs, VGG16,andResNet50</a:t>
                      </a:r>
                    </a:p>
                    <a:p>
                      <a:pPr marL="0" indent="0">
                        <a:buFontTx/>
                        <a:buNone/>
                      </a:pPr>
                      <a:r>
                        <a:rPr lang="en-US" sz="1400" dirty="0">
                          <a:latin typeface="Times New Roman" panose="02020603050405020304" pitchFamily="18" charset="0"/>
                          <a:cs typeface="Times New Roman" panose="02020603050405020304" pitchFamily="18" charset="0"/>
                        </a:rPr>
                        <a:t>Preprocessing MRI images</a:t>
                      </a:r>
                      <a:r>
                        <a:rPr lang="en-US" sz="14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ResNet50 achieved 99.91% accuracy in classifying Meningioma and Pituitary </a:t>
                      </a:r>
                      <a:r>
                        <a:rPr lang="en-US" sz="1400" dirty="0"/>
                        <a:t>tumors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 Needs validation for other tumor types like glioma</a:t>
                      </a:r>
                    </a:p>
                    <a:p>
                      <a:r>
                        <a:rPr lang="en-US" sz="1400" dirty="0">
                          <a:latin typeface="Times New Roman" panose="02020603050405020304" pitchFamily="18" charset="0"/>
                          <a:cs typeface="Times New Roman" panose="02020603050405020304" pitchFamily="18" charset="0"/>
                        </a:rPr>
                        <a:t>- Requires further testing on diverse datasets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925414"/>
                  </a:ext>
                </a:extLst>
              </a:tr>
              <a:tr h="1612736">
                <a:tc>
                  <a:txBody>
                    <a:bodyPr/>
                    <a:lstStyle/>
                    <a:p>
                      <a:r>
                        <a:rPr lang="en-US" sz="14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Detection of Arrhythmia Using Convolutional Neural Networks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400" dirty="0">
                          <a:latin typeface="Times New Roman" panose="02020603050405020304" pitchFamily="18" charset="0"/>
                          <a:cs typeface="Times New Roman" panose="02020603050405020304" pitchFamily="18" charset="0"/>
                        </a:rPr>
                        <a:t>Greeshma, B., Sireesha, M., Thirumala Rao, S. N</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Springer Nature</a:t>
                      </a:r>
                    </a:p>
                    <a:p>
                      <a:r>
                        <a:rPr lang="en-US" sz="1400" dirty="0">
                          <a:latin typeface="Times New Roman" panose="02020603050405020304" pitchFamily="18" charset="0"/>
                          <a:cs typeface="Times New Roman" panose="02020603050405020304" pitchFamily="18" charset="0"/>
                        </a:rPr>
                        <a:t>Second International Conference on Sustainable Expert Systems: ICSES 2021, February 2022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 </a:t>
                      </a:r>
                      <a:r>
                        <a:rPr lang="en-US" sz="1400" dirty="0">
                          <a:latin typeface="Times New Roman" panose="02020603050405020304" pitchFamily="18" charset="0"/>
                          <a:cs typeface="Times New Roman" panose="02020603050405020304" pitchFamily="18" charset="0"/>
                        </a:rPr>
                        <a:t>Developed a CNN  based model for arrhythmia detection. Used ECG signal preprocessing to remove noise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Demonstrated high accuracy in detecting various arrhythmia </a:t>
                      </a:r>
                      <a:r>
                        <a:rPr lang="en-US" sz="1400" dirty="0"/>
                        <a:t>types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Lack of comparison with other advanced deep learning techniques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88357853"/>
                  </a:ext>
                </a:extLst>
              </a:tr>
              <a:tr h="1717512">
                <a:tc>
                  <a:txBody>
                    <a:bodyPr/>
                    <a:lstStyle/>
                    <a:p>
                      <a:r>
                        <a:rPr lang="en-US" sz="14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MRI-based Brain Tumor Detection Using Convolutional Deep Learning Methods and Chosen Machine Learning Techniques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Saeedi, S., </a:t>
                      </a:r>
                      <a:r>
                        <a:rPr lang="en-US" sz="1400" dirty="0" err="1">
                          <a:latin typeface="Times New Roman" panose="02020603050405020304" pitchFamily="18" charset="0"/>
                          <a:cs typeface="Times New Roman" panose="02020603050405020304" pitchFamily="18" charset="0"/>
                        </a:rPr>
                        <a:t>Rezayi</a:t>
                      </a:r>
                      <a:r>
                        <a:rPr lang="en-US" sz="1400" dirty="0">
                          <a:latin typeface="Times New Roman" panose="02020603050405020304" pitchFamily="18" charset="0"/>
                          <a:cs typeface="Times New Roman" panose="02020603050405020304" pitchFamily="18" charset="0"/>
                        </a:rPr>
                        <a:t>, S., Keshavarz, H., &amp; R. </a:t>
                      </a:r>
                      <a:r>
                        <a:rPr lang="en-US" sz="1400" dirty="0" err="1">
                          <a:latin typeface="Times New Roman" panose="02020603050405020304" pitchFamily="18" charset="0"/>
                          <a:cs typeface="Times New Roman" panose="02020603050405020304" pitchFamily="18" charset="0"/>
                        </a:rPr>
                        <a:t>Niakan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Kalhori</a:t>
                      </a:r>
                      <a:r>
                        <a:rPr lang="en-US" sz="1400" dirty="0">
                          <a:latin typeface="Times New Roman" panose="02020603050405020304" pitchFamily="18" charset="0"/>
                          <a:cs typeface="Times New Roman" panose="02020603050405020304" pitchFamily="18" charset="0"/>
                        </a:rPr>
                        <a:t>, 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BMC Medical Informatics and Decision Making, 2023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CNNs with machine learning techniques and feature selection on preprocessed MRI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High accuracy in tumor detection across datasets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Limited clinical testing and computational efficiency validation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436231"/>
                  </a:ext>
                </a:extLst>
              </a:tr>
            </a:tbl>
          </a:graphicData>
        </a:graphic>
      </p:graphicFrame>
    </p:spTree>
    <p:extLst>
      <p:ext uri="{BB962C8B-B14F-4D97-AF65-F5344CB8AC3E}">
        <p14:creationId xmlns:p14="http://schemas.microsoft.com/office/powerpoint/2010/main" val="671723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907166" y="563250"/>
            <a:ext cx="10173182" cy="1128009"/>
          </a:xfrm>
        </p:spPr>
        <p:txBody>
          <a:bodyPr>
            <a:normAutofit/>
          </a:bodyPr>
          <a:lstStyle/>
          <a:p>
            <a:pPr algn="ctr"/>
            <a:r>
              <a:rPr lang="en-US" b="1" dirty="0">
                <a:latin typeface="Times New Roman" panose="02020603050405020304" pitchFamily="18" charset="0"/>
                <a:cs typeface="Times New Roman" panose="02020603050405020304" pitchFamily="18" charset="0"/>
              </a:rPr>
              <a:t>LITERATURE SURVEY</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r>
              <a:rPr lang="en-US" dirty="0">
                <a:latin typeface="Times New Roman" panose="02020603050405020304" pitchFamily="18" charset="0"/>
                <a:cs typeface="Times New Roman" panose="02020603050405020304" pitchFamily="18" charset="0"/>
              </a:rPr>
              <a:t>10-03-2025</a:t>
            </a:r>
          </a:p>
          <a:p>
            <a:endParaRPr lang="en-US"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2         Batch No. AG3         Department of CSE</a:t>
            </a:r>
          </a:p>
          <a:p>
            <a:endParaRPr lang="en-US"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8</a:t>
            </a:fld>
            <a:endParaRPr lang="en-US">
              <a:latin typeface="Times New Roman" panose="02020603050405020304" pitchFamily="18" charset="0"/>
              <a:cs typeface="Times New Roman" panose="02020603050405020304" pitchFamily="18" charset="0"/>
            </a:endParaRPr>
          </a:p>
        </p:txBody>
      </p:sp>
      <p:sp>
        <p:nvSpPr>
          <p:cNvPr id="10" name="Content Placeholder 8">
            <a:extLst>
              <a:ext uri="{FF2B5EF4-FFF2-40B4-BE49-F238E27FC236}">
                <a16:creationId xmlns:a16="http://schemas.microsoft.com/office/drawing/2014/main" id="{3E8CACDC-CE1B-448A-5D5F-BF4D715F95AE}"/>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latin typeface="Times New Roman" panose="02020603050405020304" pitchFamily="18" charset="0"/>
              <a:cs typeface="Times New Roman" panose="02020603050405020304" pitchFamily="18" charset="0"/>
            </a:endParaRPr>
          </a:p>
        </p:txBody>
      </p:sp>
      <p:sp>
        <p:nvSpPr>
          <p:cNvPr id="11" name="Content Placeholder 2">
            <a:extLst>
              <a:ext uri="{FF2B5EF4-FFF2-40B4-BE49-F238E27FC236}">
                <a16:creationId xmlns:a16="http://schemas.microsoft.com/office/drawing/2014/main" id="{DE75E837-80F2-2F7E-EE44-1C3B3BA219D3}"/>
              </a:ext>
            </a:extLst>
          </p:cNvPr>
          <p:cNvSpPr txBox="1">
            <a:spLocks/>
          </p:cNvSpPr>
          <p:nvPr/>
        </p:nvSpPr>
        <p:spPr>
          <a:xfrm>
            <a:off x="481314" y="1833886"/>
            <a:ext cx="11024886"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2000" dirty="0">
                <a:latin typeface="Times New Roman" panose="02020603050405020304" pitchFamily="18" charset="0"/>
                <a:cs typeface="Times New Roman" panose="02020603050405020304" pitchFamily="18" charset="0"/>
              </a:rPr>
              <a:t>The Studies Models like ResNet-100, VGGNet, and EfficientNet are leveraged to handle limited datasets and improve accuracy by 5-10%.</a:t>
            </a:r>
          </a:p>
          <a:p>
            <a:pPr>
              <a:lnSpc>
                <a:spcPct val="150000"/>
              </a:lnSpc>
            </a:pPr>
            <a:r>
              <a:rPr lang="en-US" sz="2000" dirty="0">
                <a:latin typeface="Times New Roman" panose="02020603050405020304" pitchFamily="18" charset="0"/>
                <a:cs typeface="Times New Roman" panose="02020603050405020304" pitchFamily="18" charset="0"/>
              </a:rPr>
              <a:t>Previous works discussed CNN-based approaches, transfer learning models (e.g., ResNet, VGGNet), and multimodal fusion techniques for MRI analysis. Challenges identified include optimization for limited datasets and trade-offs in computational power requirements.</a:t>
            </a:r>
          </a:p>
          <a:p>
            <a:pPr>
              <a:lnSpc>
                <a:spcPct val="150000"/>
              </a:lnSpc>
            </a:pPr>
            <a:r>
              <a:rPr lang="en-US" sz="2000" dirty="0">
                <a:latin typeface="Times New Roman" panose="02020603050405020304" pitchFamily="18" charset="0"/>
                <a:cs typeface="Times New Roman" panose="02020603050405020304" pitchFamily="18" charset="0"/>
              </a:rPr>
              <a:t>The CNN-</a:t>
            </a:r>
            <a:r>
              <a:rPr lang="en-US" sz="2000" dirty="0" err="1">
                <a:latin typeface="Times New Roman" panose="02020603050405020304" pitchFamily="18" charset="0"/>
                <a:cs typeface="Times New Roman" panose="02020603050405020304" pitchFamily="18" charset="0"/>
              </a:rPr>
              <a:t>SVM</a:t>
            </a:r>
            <a:r>
              <a:rPr lang="en-US" sz="2000" dirty="0">
                <a:latin typeface="Times New Roman" panose="02020603050405020304" pitchFamily="18" charset="0"/>
                <a:cs typeface="Times New Roman" panose="02020603050405020304" pitchFamily="18" charset="0"/>
              </a:rPr>
              <a:t> hybrid model is a promising approach for early brain tumor detection, leveraging preprocessing, segmentation, and machine learning for accurate and automated diagnosis.</a:t>
            </a:r>
          </a:p>
          <a:p>
            <a:pPr marL="0" indent="0">
              <a:lnSpc>
                <a:spcPct val="150000"/>
              </a:lnSpc>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6583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427899"/>
            <a:ext cx="10173182" cy="1128009"/>
          </a:xfrm>
        </p:spPr>
        <p:txBody>
          <a:bodyPr/>
          <a:lstStyle/>
          <a:p>
            <a:pPr algn="ctr"/>
            <a:r>
              <a:rPr lang="en-US" b="1" dirty="0">
                <a:latin typeface="Times New Roman" panose="02020603050405020304" pitchFamily="18" charset="0"/>
                <a:cs typeface="Times New Roman" panose="02020603050405020304" pitchFamily="18" charset="0"/>
              </a:rPr>
              <a:t>RESEARCH GAPS</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455744" y="1396503"/>
            <a:ext cx="10902538" cy="4791916"/>
          </a:xfrm>
        </p:spPr>
        <p:txBody>
          <a:bodyPr>
            <a:normAutofit fontScale="92500" lnSpcReduction="10000"/>
          </a:bodyPr>
          <a:lstStyle/>
          <a:p>
            <a:pPr>
              <a:lnSpc>
                <a:spcPct val="150000"/>
              </a:lnSpc>
            </a:pPr>
            <a:r>
              <a:rPr lang="en-US" sz="2200" b="1" dirty="0">
                <a:latin typeface="Times New Roman" panose="02020603050405020304" pitchFamily="18" charset="0"/>
                <a:cs typeface="Times New Roman" panose="02020603050405020304" pitchFamily="18" charset="0"/>
              </a:rPr>
              <a:t>Dataset Diversity and Real-World Generalizability</a:t>
            </a:r>
            <a:r>
              <a:rPr lang="en-US" sz="2200" dirty="0">
                <a:latin typeface="Times New Roman" panose="02020603050405020304" pitchFamily="18" charset="0"/>
                <a:cs typeface="Times New Roman" panose="02020603050405020304" pitchFamily="18" charset="0"/>
              </a:rPr>
              <a:t>: Most studies rely on limited datasets, lacking validation on diverse and real-world data to ensure broad applicability. Models often struggle with underrepresented tumor types and fail to effectively handle class imbalances in datasets.</a:t>
            </a:r>
          </a:p>
          <a:p>
            <a:pPr>
              <a:lnSpc>
                <a:spcPct val="150000"/>
              </a:lnSpc>
            </a:pPr>
            <a:r>
              <a:rPr lang="en-US" sz="2200" b="1" dirty="0">
                <a:latin typeface="Times New Roman" panose="02020603050405020304" pitchFamily="18" charset="0"/>
                <a:cs typeface="Times New Roman" panose="02020603050405020304" pitchFamily="18" charset="0"/>
              </a:rPr>
              <a:t>Handling Noise and Variability</a:t>
            </a:r>
            <a:r>
              <a:rPr lang="en-US" sz="2200" dirty="0">
                <a:latin typeface="Times New Roman" panose="02020603050405020304" pitchFamily="18" charset="0"/>
                <a:cs typeface="Times New Roman" panose="02020603050405020304" pitchFamily="18" charset="0"/>
              </a:rPr>
              <a:t>: Tumor detection models often underperform in the presence of noise, variations in image acquisition settings, and artifacts in MRI images.</a:t>
            </a:r>
          </a:p>
          <a:p>
            <a:pPr>
              <a:lnSpc>
                <a:spcPct val="150000"/>
              </a:lnSpc>
            </a:pPr>
            <a:r>
              <a:rPr lang="en-US" sz="2200" b="1" dirty="0">
                <a:latin typeface="Times New Roman" panose="02020603050405020304" pitchFamily="18" charset="0"/>
                <a:cs typeface="Times New Roman" panose="02020603050405020304" pitchFamily="18" charset="0"/>
              </a:rPr>
              <a:t>Real-Time and Clinical Integration Challenges</a:t>
            </a:r>
            <a:r>
              <a:rPr lang="en-US" sz="2200" dirty="0">
                <a:latin typeface="Times New Roman" panose="02020603050405020304" pitchFamily="18" charset="0"/>
                <a:cs typeface="Times New Roman" panose="02020603050405020304" pitchFamily="18" charset="0"/>
              </a:rPr>
              <a:t>: Few models are optimized for real-time performance or practical implementation in clinical workflows, including challenges in interpreting model outputs by medical professionals.</a:t>
            </a:r>
          </a:p>
          <a:p>
            <a:pPr>
              <a:lnSpc>
                <a:spcPct val="150000"/>
              </a:lnSpc>
            </a:pPr>
            <a:r>
              <a:rPr lang="en-US" sz="2200" b="1" dirty="0">
                <a:latin typeface="Times New Roman" panose="02020603050405020304" pitchFamily="18" charset="0"/>
                <a:cs typeface="Times New Roman" panose="02020603050405020304" pitchFamily="18" charset="0"/>
              </a:rPr>
              <a:t>Evaluation Metrics: </a:t>
            </a:r>
            <a:r>
              <a:rPr lang="en-US" sz="2200" dirty="0">
                <a:latin typeface="Times New Roman" panose="02020603050405020304" pitchFamily="18" charset="0"/>
                <a:cs typeface="Times New Roman" panose="02020603050405020304" pitchFamily="18" charset="0"/>
              </a:rPr>
              <a:t>Research often focuses on accuracy, neglecting comprehensive evaluations such as robustness, false-positive/negative rates, and usability in borderline cases.</a:t>
            </a:r>
            <a:endParaRPr lang="en-US" sz="2200" b="1" dirty="0">
              <a:latin typeface="Times New Roman" panose="02020603050405020304" pitchFamily="18" charset="0"/>
              <a:cs typeface="Times New Roman" panose="02020603050405020304" pitchFamily="18" charset="0"/>
            </a:endParaRPr>
          </a:p>
          <a:p>
            <a:pPr>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a:xfrm>
            <a:off x="838200" y="6430101"/>
            <a:ext cx="2743200" cy="365125"/>
          </a:xfrm>
        </p:spPr>
        <p:txBody>
          <a:bodyPr/>
          <a:lstStyle/>
          <a:p>
            <a:r>
              <a:rPr lang="en-US" dirty="0">
                <a:latin typeface="Times New Roman" panose="02020603050405020304" pitchFamily="18" charset="0"/>
                <a:cs typeface="Times New Roman" panose="02020603050405020304" pitchFamily="18" charset="0"/>
              </a:rPr>
              <a:t>10-03-2025</a:t>
            </a:r>
          </a:p>
          <a:p>
            <a:endParaRPr lang="en-US"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2         Batch No. AG3         Department of CSE</a:t>
            </a:r>
          </a:p>
          <a:p>
            <a:endParaRPr lang="en-US"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9</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31685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1918</TotalTime>
  <Words>3937</Words>
  <Application>Microsoft Office PowerPoint</Application>
  <PresentationFormat>Widescreen</PresentationFormat>
  <Paragraphs>382</Paragraphs>
  <Slides>29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Calibri Light</vt:lpstr>
      <vt:lpstr>Times New Roman</vt:lpstr>
      <vt:lpstr>Wingdings</vt:lpstr>
      <vt:lpstr>Office Theme</vt:lpstr>
      <vt:lpstr>PowerPoint Presentation</vt:lpstr>
      <vt:lpstr>OUTLINE</vt:lpstr>
      <vt:lpstr>ABSTRACT</vt:lpstr>
      <vt:lpstr>     INTRODUCTION</vt:lpstr>
      <vt:lpstr>PowerPoint Presentation</vt:lpstr>
      <vt:lpstr>LITERATURE SURVEY</vt:lpstr>
      <vt:lpstr>PowerPoint Presentation</vt:lpstr>
      <vt:lpstr>LITERATURE SURVEY</vt:lpstr>
      <vt:lpstr>RESEARCH GAPS</vt:lpstr>
      <vt:lpstr>PROBLEM STATEMENT</vt:lpstr>
      <vt:lpstr>OBJECTIVES</vt:lpstr>
      <vt:lpstr>BLOCK DIAGRAM OR FLOW DIAGRAM</vt:lpstr>
      <vt:lpstr>METHODOLOGY</vt:lpstr>
      <vt:lpstr>PowerPoint Presentation</vt:lpstr>
      <vt:lpstr>PowerPoint Presentation</vt:lpstr>
      <vt:lpstr>PowerPoint Presentation</vt:lpstr>
      <vt:lpstr>PowerPoint Presentation</vt:lpstr>
      <vt:lpstr>PowerPoint Presentation</vt:lpstr>
      <vt:lpstr>IMPLEMENTATION</vt:lpstr>
      <vt:lpstr>IMPLEMENTATION</vt:lpstr>
      <vt:lpstr>RESULTS &amp; ANALYSIS</vt:lpstr>
      <vt:lpstr>RESULTS &amp; ANALYSIS</vt:lpstr>
      <vt:lpstr>CONCLUSION</vt:lpstr>
      <vt:lpstr>Future Scope</vt:lpstr>
      <vt:lpstr>REFERENCES</vt:lpstr>
      <vt:lpstr>PowerPoint Presentation</vt:lpstr>
      <vt:lpstr>QUESTIONS and ANSWERS</vt:lpstr>
      <vt:lpstr>ACKNOWLEDGEMENTS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INSTRUCTIONS</dc:title>
  <dc:creator>admin</dc:creator>
  <cp:lastModifiedBy>abhi divvela</cp:lastModifiedBy>
  <cp:revision>19</cp:revision>
  <dcterms:created xsi:type="dcterms:W3CDTF">2023-12-22T11:34:02Z</dcterms:created>
  <dcterms:modified xsi:type="dcterms:W3CDTF">2025-03-10T01:00:48Z</dcterms:modified>
</cp:coreProperties>
</file>