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93" r:id="rId2"/>
    <p:sldId id="258" r:id="rId3"/>
    <p:sldId id="260" r:id="rId4"/>
    <p:sldId id="262" r:id="rId5"/>
    <p:sldId id="279" r:id="rId6"/>
    <p:sldId id="263" r:id="rId7"/>
    <p:sldId id="282" r:id="rId8"/>
    <p:sldId id="294" r:id="rId9"/>
    <p:sldId id="295" r:id="rId10"/>
    <p:sldId id="296" r:id="rId11"/>
    <p:sldId id="265" r:id="rId12"/>
    <p:sldId id="270" r:id="rId13"/>
    <p:sldId id="266" r:id="rId14"/>
    <p:sldId id="268" r:id="rId15"/>
    <p:sldId id="269" r:id="rId16"/>
    <p:sldId id="283" r:id="rId17"/>
    <p:sldId id="284" r:id="rId18"/>
    <p:sldId id="285" r:id="rId19"/>
    <p:sldId id="292" r:id="rId20"/>
    <p:sldId id="300" r:id="rId21"/>
    <p:sldId id="301" r:id="rId22"/>
    <p:sldId id="302" r:id="rId23"/>
    <p:sldId id="303" r:id="rId24"/>
    <p:sldId id="290" r:id="rId25"/>
    <p:sldId id="272" r:id="rId26"/>
    <p:sldId id="289" r:id="rId27"/>
    <p:sldId id="311" r:id="rId28"/>
    <p:sldId id="310" r:id="rId29"/>
    <p:sldId id="312" r:id="rId30"/>
    <p:sldId id="309" r:id="rId31"/>
    <p:sldId id="313" r:id="rId32"/>
    <p:sldId id="308" r:id="rId33"/>
    <p:sldId id="314" r:id="rId34"/>
    <p:sldId id="298" r:id="rId35"/>
    <p:sldId id="291" r:id="rId36"/>
    <p:sldId id="278" r:id="rId37"/>
    <p:sldId id="306" r:id="rId38"/>
    <p:sldId id="297" r:id="rId39"/>
    <p:sldId id="307" r:id="rId40"/>
    <p:sldId id="275" r:id="rId41"/>
    <p:sldId id="277" r:id="rId42"/>
    <p:sldId id="28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B7F78C-D28E-4B72-9E65-F0B45E51B154}" v="44" dt="2024-12-22T12:53:14.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42" autoAdjust="0"/>
    <p:restoredTop sz="94660"/>
  </p:normalViewPr>
  <p:slideViewPr>
    <p:cSldViewPr snapToGrid="0">
      <p:cViewPr varScale="1">
        <p:scale>
          <a:sx n="74" d="100"/>
          <a:sy n="74" d="100"/>
        </p:scale>
        <p:origin x="68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10-03-2025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2</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10-03-2025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10-03-2025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mailto:bollapooja42@gmail.com" TargetMode="External"/><Relationship Id="rId2" Type="http://schemas.openxmlformats.org/officeDocument/2006/relationships/hyperlink" Target="mailto:prasannabommu31@gmail.com" TargetMode="External"/><Relationship Id="rId1" Type="http://schemas.openxmlformats.org/officeDocument/2006/relationships/slideLayout" Target="../slideLayouts/slideLayout2.xml"/><Relationship Id="rId4" Type="http://schemas.openxmlformats.org/officeDocument/2006/relationships/hyperlink" Target="mailto:sahithims54@gmail.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856805-099B-47E4-9166-1FC37882082F}"/>
              </a:ext>
            </a:extLst>
          </p:cNvPr>
          <p:cNvSpPr>
            <a:spLocks noGrp="1"/>
          </p:cNvSpPr>
          <p:nvPr>
            <p:ph type="ctrTitle"/>
          </p:nvPr>
        </p:nvSpPr>
        <p:spPr>
          <a:xfrm>
            <a:off x="1371600" y="2465224"/>
            <a:ext cx="9144000" cy="1969921"/>
          </a:xfrm>
        </p:spPr>
        <p:txBody>
          <a:bodyPr>
            <a:normAutofit fontScale="90000"/>
          </a:bodyPr>
          <a:lstStyle/>
          <a:p>
            <a: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r>
            <a:br>
              <a:rPr lang="en-US"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br>
            <a:r>
              <a:rPr lang="en-US" sz="10700" b="1" dirty="0" smtClean="0">
                <a:solidFill>
                  <a:srgbClr val="7030A0"/>
                </a:solidFill>
                <a:latin typeface="Times New Roman" panose="02020603050405020304" pitchFamily="18" charset="0"/>
                <a:ea typeface="Calibri" panose="020F0502020204030204" pitchFamily="34" charset="0"/>
                <a:cs typeface="Times New Roman" panose="02020603050405020304" pitchFamily="18" charset="0"/>
              </a:rPr>
              <a:t>WELCOME</a:t>
            </a:r>
            <a:endParaRPr lang="en-US" sz="10700" dirty="0"/>
          </a:p>
        </p:txBody>
      </p:sp>
      <p:pic>
        <p:nvPicPr>
          <p:cNvPr id="5" name="Picture 4">
            <a:extLst>
              <a:ext uri="{FF2B5EF4-FFF2-40B4-BE49-F238E27FC236}">
                <a16:creationId xmlns:a16="http://schemas.microsoft.com/office/drawing/2014/main" xmlns="" id="{9F243733-6274-426A-A4F1-69950CA8479C}"/>
              </a:ext>
            </a:extLst>
          </p:cNvPr>
          <p:cNvPicPr>
            <a:picLocks noChangeAspect="1"/>
          </p:cNvPicPr>
          <p:nvPr/>
        </p:nvPicPr>
        <p:blipFill>
          <a:blip r:embed="rId2"/>
          <a:stretch>
            <a:fillRect/>
          </a:stretch>
        </p:blipFill>
        <p:spPr>
          <a:xfrm>
            <a:off x="173254" y="90674"/>
            <a:ext cx="3525477" cy="579027"/>
          </a:xfrm>
          <a:prstGeom prst="rect">
            <a:avLst/>
          </a:prstGeom>
        </p:spPr>
      </p:pic>
      <p:sp>
        <p:nvSpPr>
          <p:cNvPr id="6" name="TextBox 5">
            <a:extLst>
              <a:ext uri="{FF2B5EF4-FFF2-40B4-BE49-F238E27FC236}">
                <a16:creationId xmlns:a16="http://schemas.microsoft.com/office/drawing/2014/main" xmlns="" id="{BAD5E678-53B1-45E0-AA8E-74080B11FFE0}"/>
              </a:ext>
            </a:extLst>
          </p:cNvPr>
          <p:cNvSpPr txBox="1"/>
          <p:nvPr/>
        </p:nvSpPr>
        <p:spPr>
          <a:xfrm>
            <a:off x="7353701" y="5184445"/>
            <a:ext cx="45719" cy="369332"/>
          </a:xfrm>
          <a:prstGeom prst="rect">
            <a:avLst/>
          </a:prstGeom>
          <a:noFill/>
        </p:spPr>
        <p:txBody>
          <a:bodyPr wrap="square" rtlCol="0">
            <a:spAutoFit/>
          </a:bodyPr>
          <a:lstStyle/>
          <a:p>
            <a:endParaRPr lang="en-US" dirty="0"/>
          </a:p>
        </p:txBody>
      </p:sp>
      <p:sp>
        <p:nvSpPr>
          <p:cNvPr id="8" name="Date Placeholder 7"/>
          <p:cNvSpPr>
            <a:spLocks noGrp="1"/>
          </p:cNvSpPr>
          <p:nvPr>
            <p:ph type="dt" sz="half" idx="10"/>
          </p:nvPr>
        </p:nvSpPr>
        <p:spPr/>
        <p:txBody>
          <a:bodyPr/>
          <a:lstStyle/>
          <a:p>
            <a:endParaRPr lang="en-IN"/>
          </a:p>
        </p:txBody>
      </p:sp>
      <p:sp>
        <p:nvSpPr>
          <p:cNvPr id="10" name="Rectangle 9"/>
          <p:cNvSpPr/>
          <p:nvPr/>
        </p:nvSpPr>
        <p:spPr>
          <a:xfrm>
            <a:off x="173254" y="-133838"/>
            <a:ext cx="4211391" cy="1600438"/>
          </a:xfrm>
          <a:prstGeom prst="rect">
            <a:avLst/>
          </a:prstGeom>
        </p:spPr>
        <p:txBody>
          <a:bodyPr wrap="square">
            <a:spAutoFit/>
          </a:bodyPr>
          <a:lstStyle/>
          <a:p>
            <a:r>
              <a:rPr lang="en-US" sz="4400" b="1"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5400" b="1" dirty="0" smtClean="0">
                <a:solidFill>
                  <a:schemeClr val="bg1"/>
                </a:solidFill>
                <a:latin typeface="Times New Roman" panose="02020603050405020304" pitchFamily="18" charset="0"/>
                <a:ea typeface="Calibri" panose="020F0502020204030204" pitchFamily="34" charset="0"/>
                <a:cs typeface="Times New Roman" panose="02020603050405020304" pitchFamily="18" charset="0"/>
              </a:rPr>
              <a:t>WELCOME</a:t>
            </a:r>
            <a:endParaRPr lang="en-IN" sz="5400" dirty="0">
              <a:solidFill>
                <a:schemeClr val="bg1"/>
              </a:solidFill>
            </a:endParaRPr>
          </a:p>
        </p:txBody>
      </p:sp>
    </p:spTree>
    <p:extLst>
      <p:ext uri="{BB962C8B-B14F-4D97-AF65-F5344CB8AC3E}">
        <p14:creationId xmlns:p14="http://schemas.microsoft.com/office/powerpoint/2010/main" val="15640775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dirty="0" smtClean="0"/>
              <a:t>Review No.2         Batch No. AG4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10</a:t>
            </a:fld>
            <a:endParaRPr lang="en-IN"/>
          </a:p>
        </p:txBody>
      </p:sp>
      <p:pic>
        <p:nvPicPr>
          <p:cNvPr id="10" name="Picture 9"/>
          <p:cNvPicPr>
            <a:picLocks noChangeAspect="1"/>
          </p:cNvPicPr>
          <p:nvPr/>
        </p:nvPicPr>
        <p:blipFill>
          <a:blip r:embed="rId2"/>
          <a:stretch>
            <a:fillRect/>
          </a:stretch>
        </p:blipFill>
        <p:spPr>
          <a:xfrm>
            <a:off x="0" y="126444"/>
            <a:ext cx="3762900" cy="579027"/>
          </a:xfrm>
          <a:prstGeom prst="rect">
            <a:avLst/>
          </a:prstGeom>
        </p:spPr>
      </p:pic>
      <p:sp>
        <p:nvSpPr>
          <p:cNvPr id="11" name="Rectangle 10"/>
          <p:cNvSpPr/>
          <p:nvPr/>
        </p:nvSpPr>
        <p:spPr>
          <a:xfrm>
            <a:off x="2202287" y="705471"/>
            <a:ext cx="6915955" cy="646331"/>
          </a:xfrm>
          <a:prstGeom prst="rect">
            <a:avLst/>
          </a:prstGeom>
        </p:spPr>
        <p:txBody>
          <a:bodyPr wrap="square">
            <a:spAutoFit/>
          </a:bodyPr>
          <a:lstStyle/>
          <a:p>
            <a:pPr algn="ctr"/>
            <a:r>
              <a:rPr lang="en-US" sz="3600" b="1" dirty="0">
                <a:latin typeface="Times New Roman" panose="02020603050405020304" pitchFamily="18" charset="0"/>
                <a:cs typeface="Times New Roman" panose="02020603050405020304" pitchFamily="18" charset="0"/>
              </a:rPr>
              <a:t>LITERATURE SURVEY</a:t>
            </a:r>
            <a:endParaRPr lang="en-IN" sz="3600" dirty="0"/>
          </a:p>
        </p:txBody>
      </p:sp>
      <p:graphicFrame>
        <p:nvGraphicFramePr>
          <p:cNvPr id="8" name="Table 3">
            <a:extLst>
              <a:ext uri="{FF2B5EF4-FFF2-40B4-BE49-F238E27FC236}">
                <a16:creationId xmlns="" xmlns:a16="http://schemas.microsoft.com/office/drawing/2014/main" id="{8BD9E55D-040B-E6CD-5051-579AE627C39E}"/>
              </a:ext>
            </a:extLst>
          </p:cNvPr>
          <p:cNvGraphicFramePr>
            <a:graphicFrameLocks noGrp="1"/>
          </p:cNvGraphicFramePr>
          <p:nvPr>
            <p:extLst>
              <p:ext uri="{D42A27DB-BD31-4B8C-83A1-F6EECF244321}">
                <p14:modId xmlns:p14="http://schemas.microsoft.com/office/powerpoint/2010/main" val="2405855432"/>
              </p:ext>
            </p:extLst>
          </p:nvPr>
        </p:nvGraphicFramePr>
        <p:xfrm>
          <a:off x="529202" y="1448737"/>
          <a:ext cx="10958752" cy="4907613"/>
        </p:xfrm>
        <a:graphic>
          <a:graphicData uri="http://schemas.openxmlformats.org/drawingml/2006/table">
            <a:tbl>
              <a:tblPr firstRow="1" bandRow="1">
                <a:tableStyleId>{17292A2E-F333-43FB-9621-5CBBE7FDCDCB}</a:tableStyleId>
              </a:tblPr>
              <a:tblGrid>
                <a:gridCol w="1151843">
                  <a:extLst>
                    <a:ext uri="{9D8B030D-6E8A-4147-A177-3AD203B41FA5}">
                      <a16:colId xmlns="" xmlns:a16="http://schemas.microsoft.com/office/drawing/2014/main" val="166576671"/>
                    </a:ext>
                  </a:extLst>
                </a:gridCol>
                <a:gridCol w="2293669">
                  <a:extLst>
                    <a:ext uri="{9D8B030D-6E8A-4147-A177-3AD203B41FA5}">
                      <a16:colId xmlns="" xmlns:a16="http://schemas.microsoft.com/office/drawing/2014/main" val="946789180"/>
                    </a:ext>
                  </a:extLst>
                </a:gridCol>
                <a:gridCol w="1840160">
                  <a:extLst>
                    <a:ext uri="{9D8B030D-6E8A-4147-A177-3AD203B41FA5}">
                      <a16:colId xmlns="" xmlns:a16="http://schemas.microsoft.com/office/drawing/2014/main" val="3483638722"/>
                    </a:ext>
                  </a:extLst>
                </a:gridCol>
                <a:gridCol w="2116196">
                  <a:extLst>
                    <a:ext uri="{9D8B030D-6E8A-4147-A177-3AD203B41FA5}">
                      <a16:colId xmlns="" xmlns:a16="http://schemas.microsoft.com/office/drawing/2014/main" val="3469305604"/>
                    </a:ext>
                  </a:extLst>
                </a:gridCol>
                <a:gridCol w="1778442">
                  <a:extLst>
                    <a:ext uri="{9D8B030D-6E8A-4147-A177-3AD203B41FA5}">
                      <a16:colId xmlns="" xmlns:a16="http://schemas.microsoft.com/office/drawing/2014/main" val="1601472594"/>
                    </a:ext>
                  </a:extLst>
                </a:gridCol>
                <a:gridCol w="1778442"/>
              </a:tblGrid>
              <a:tr h="632162">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Key</a:t>
                      </a:r>
                      <a:r>
                        <a:rPr lang="en-US" sz="1600" b="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Limitations</a:t>
                      </a:r>
                      <a:endParaRPr lang="en-US" sz="1600" b="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37051210"/>
                  </a:ext>
                </a:extLst>
              </a:tr>
              <a:tr h="4275451">
                <a:tc>
                  <a:txBody>
                    <a:bodyPr/>
                    <a:lstStyle/>
                    <a:p>
                      <a:r>
                        <a:rPr lang="en-US" sz="1400" b="1"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A Hyper Learning Binary Dragonfly Algorithm for Feature Selection: A COVID-19 Case Study</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latin typeface="Times New Roman" panose="02020603050405020304" pitchFamily="18" charset="0"/>
                        <a:cs typeface="Times New Roman" panose="02020603050405020304" pitchFamily="18" charset="0"/>
                      </a:endParaRPr>
                    </a:p>
                    <a:p>
                      <a:endParaRPr lang="en-US" sz="1400" b="0" dirty="0">
                        <a:latin typeface="Times New Roman" panose="02020603050405020304" pitchFamily="18" charset="0"/>
                        <a:cs typeface="Times New Roman" panose="02020603050405020304" pitchFamily="18" charset="0"/>
                      </a:endParaRPr>
                    </a:p>
                    <a:p>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Hyper Learning Binary Dragonfly Algorithm (HLBDA)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1. Enhanced Performance</a:t>
                      </a: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2. Robust Feature Selection</a:t>
                      </a: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3. Statistical Validation</a:t>
                      </a: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4. Application to COVID-19 Data</a:t>
                      </a: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5. Dimensionality Reduction</a:t>
                      </a: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6. Comparison with State-of-the-Art Methods</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IN" sz="1400" b="0" dirty="0" smtClean="0">
                          <a:latin typeface="Times New Roman" panose="02020603050405020304" pitchFamily="18" charset="0"/>
                          <a:cs typeface="Times New Roman" panose="02020603050405020304" pitchFamily="18" charset="0"/>
                        </a:rPr>
                        <a:t>1.Computational Complexity</a:t>
                      </a:r>
                    </a:p>
                    <a:p>
                      <a:pPr marL="0" indent="0">
                        <a:buNone/>
                      </a:pPr>
                      <a:r>
                        <a:rPr lang="en-IN" sz="1400" b="0" dirty="0" smtClean="0">
                          <a:latin typeface="Times New Roman" panose="02020603050405020304" pitchFamily="18" charset="0"/>
                          <a:cs typeface="Times New Roman" panose="02020603050405020304" pitchFamily="18" charset="0"/>
                        </a:rPr>
                        <a:t>2.Performance with Large Datasets</a:t>
                      </a:r>
                    </a:p>
                    <a:p>
                      <a:pPr marL="0" indent="0">
                        <a:buNone/>
                      </a:pPr>
                      <a:r>
                        <a:rPr lang="en-IN" sz="1400" b="0" dirty="0" smtClean="0">
                          <a:latin typeface="Times New Roman" panose="02020603050405020304" pitchFamily="18" charset="0"/>
                          <a:cs typeface="Times New Roman" panose="02020603050405020304" pitchFamily="18" charset="0"/>
                        </a:rPr>
                        <a:t>3.Scalability Issues</a:t>
                      </a:r>
                    </a:p>
                    <a:p>
                      <a:pPr marL="0" indent="0">
                        <a:buNone/>
                      </a:pPr>
                      <a:r>
                        <a:rPr lang="en-IN" sz="1400" b="0" dirty="0" smtClean="0">
                          <a:latin typeface="Times New Roman" panose="02020603050405020304" pitchFamily="18" charset="0"/>
                          <a:cs typeface="Times New Roman" panose="02020603050405020304" pitchFamily="18" charset="0"/>
                        </a:rPr>
                        <a:t>4.Parameter Sensitivity</a:t>
                      </a:r>
                    </a:p>
                    <a:p>
                      <a:pPr marL="0" indent="0">
                        <a:buNone/>
                      </a:pPr>
                      <a:r>
                        <a:rPr lang="en-IN" sz="1400" b="0" dirty="0" smtClean="0">
                          <a:latin typeface="Times New Roman" panose="02020603050405020304" pitchFamily="18" charset="0"/>
                          <a:cs typeface="Times New Roman" panose="02020603050405020304" pitchFamily="18" charset="0"/>
                        </a:rPr>
                        <a:t>5.Complexity of Implementation</a:t>
                      </a:r>
                      <a:r>
                        <a:rPr lang="en-IN" sz="1600" dirty="0" smtClean="0"/>
                        <a:t>: </a:t>
                      </a:r>
                      <a:endParaRPr lang="en-US" sz="16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88357853"/>
                  </a:ext>
                </a:extLst>
              </a:tr>
            </a:tbl>
          </a:graphicData>
        </a:graphic>
      </p:graphicFrame>
    </p:spTree>
    <p:extLst>
      <p:ext uri="{BB962C8B-B14F-4D97-AF65-F5344CB8AC3E}">
        <p14:creationId xmlns:p14="http://schemas.microsoft.com/office/powerpoint/2010/main" val="206104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304800" y="1299410"/>
            <a:ext cx="11550316" cy="4828673"/>
          </a:xfrm>
        </p:spPr>
        <p:txBody>
          <a:bodyPr>
            <a:noAutofit/>
          </a:bodyPr>
          <a:lstStyle/>
          <a:p>
            <a:pPr>
              <a:lnSpc>
                <a:spcPct val="150000"/>
              </a:lnSpc>
            </a:pPr>
            <a:r>
              <a:rPr lang="en-US" sz="22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Designing optimization-based feature selection methods that are </a:t>
            </a:r>
            <a:r>
              <a:rPr lang="en-US" sz="2000" dirty="0" smtClean="0">
                <a:latin typeface="Times New Roman" panose="02020603050405020304" pitchFamily="18" charset="0"/>
                <a:cs typeface="Times New Roman" panose="02020603050405020304" pitchFamily="18" charset="0"/>
              </a:rPr>
              <a:t>robust </a:t>
            </a:r>
            <a:r>
              <a:rPr lang="en-US" sz="2000" dirty="0">
                <a:latin typeface="Times New Roman" panose="02020603050405020304" pitchFamily="18" charset="0"/>
                <a:cs typeface="Times New Roman" panose="02020603050405020304" pitchFamily="18" charset="0"/>
              </a:rPr>
              <a:t>to imbalanced datasets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Developing multi-objective optimization algorithms that balance competing objectives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Reducing the computational cost without compromising performance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Creating optimization-based approaches that are robust to noisy and </a:t>
            </a:r>
            <a:r>
              <a:rPr lang="en-US" sz="2000" dirty="0" smtClean="0">
                <a:latin typeface="Times New Roman" panose="02020603050405020304" pitchFamily="18" charset="0"/>
                <a:cs typeface="Times New Roman" panose="02020603050405020304" pitchFamily="18" charset="0"/>
              </a:rPr>
              <a:t>redundant </a:t>
            </a:r>
            <a:r>
              <a:rPr lang="en-US" sz="2000" dirty="0">
                <a:latin typeface="Times New Roman" panose="02020603050405020304" pitchFamily="18" charset="0"/>
                <a:cs typeface="Times New Roman" panose="02020603050405020304" pitchFamily="18" charset="0"/>
              </a:rPr>
              <a:t>features.</a:t>
            </a:r>
          </a:p>
          <a:p>
            <a:pPr>
              <a:lnSpc>
                <a:spcPct val="150000"/>
              </a:lnSpc>
            </a:pPr>
            <a:r>
              <a:rPr lang="en-US" sz="2000" dirty="0">
                <a:latin typeface="Times New Roman" panose="02020603050405020304" pitchFamily="18" charset="0"/>
                <a:cs typeface="Times New Roman" panose="02020603050405020304" pitchFamily="18" charset="0"/>
              </a:rPr>
              <a:t>Developing optimization methods that efficiently handle high-dimensional data while maintaining </a:t>
            </a:r>
            <a:r>
              <a:rPr lang="en-US" sz="2000" dirty="0" smtClean="0">
                <a:latin typeface="Times New Roman" panose="02020603050405020304" pitchFamily="18" charset="0"/>
                <a:cs typeface="Times New Roman" panose="02020603050405020304" pitchFamily="18" charset="0"/>
              </a:rPr>
              <a:t>accuracy</a:t>
            </a:r>
          </a:p>
          <a:p>
            <a:pPr>
              <a:lnSpc>
                <a:spcPct val="150000"/>
              </a:lnSpc>
            </a:pPr>
            <a:r>
              <a:rPr lang="en-US" sz="2000" dirty="0">
                <a:latin typeface="Times New Roman" panose="02020603050405020304" pitchFamily="18" charset="0"/>
                <a:cs typeface="Times New Roman" panose="02020603050405020304" pitchFamily="18" charset="0"/>
              </a:rPr>
              <a:t>Developing optimization-based feature selection methods for dynamic and streaming data environments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361092" y="319088"/>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176462" y="1331495"/>
            <a:ext cx="11839075" cy="5024855"/>
          </a:xfrm>
        </p:spPr>
        <p:txBody>
          <a:bodyPr>
            <a:no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Medical datasets often contain a vast number of features, many of which may be irrelevant or redundant, leading to increased computational complexity and reduced model </a:t>
            </a:r>
            <a:r>
              <a:rPr lang="en-US" sz="2000" dirty="0" smtClean="0">
                <a:latin typeface="Times New Roman" panose="02020603050405020304" pitchFamily="18" charset="0"/>
                <a:cs typeface="Times New Roman" panose="02020603050405020304" pitchFamily="18" charset="0"/>
              </a:rPr>
              <a:t>accuracy. Existing </a:t>
            </a:r>
            <a:r>
              <a:rPr lang="en-US" sz="2000" dirty="0">
                <a:latin typeface="Times New Roman" panose="02020603050405020304" pitchFamily="18" charset="0"/>
                <a:cs typeface="Times New Roman" panose="02020603050405020304" pitchFamily="18" charset="0"/>
              </a:rPr>
              <a:t>feature selection methods, such as Grey Wolf Optimizer (GWO), Artificial Bee Colony (ABC), and Ant Colony Optimization (ACO), face challenges in efficiently handling high-dimensional </a:t>
            </a:r>
            <a:r>
              <a:rPr lang="en-US" sz="2000" dirty="0" smtClean="0">
                <a:latin typeface="Times New Roman" panose="02020603050405020304" pitchFamily="18" charset="0"/>
                <a:cs typeface="Times New Roman" panose="02020603050405020304" pitchFamily="18" charset="0"/>
              </a:rPr>
              <a:t>data. These </a:t>
            </a:r>
            <a:r>
              <a:rPr lang="en-US" sz="2000" dirty="0">
                <a:latin typeface="Times New Roman" panose="02020603050405020304" pitchFamily="18" charset="0"/>
                <a:cs typeface="Times New Roman" panose="02020603050405020304" pitchFamily="18" charset="0"/>
              </a:rPr>
              <a:t>methods often struggle with scalability and computational efficiency, making them less suitable for real-world healthcare </a:t>
            </a:r>
            <a:r>
              <a:rPr lang="en-US" sz="2000" dirty="0" smtClean="0">
                <a:latin typeface="Times New Roman" panose="02020603050405020304" pitchFamily="18" charset="0"/>
                <a:cs typeface="Times New Roman" panose="02020603050405020304" pitchFamily="18" charset="0"/>
              </a:rPr>
              <a:t>applications. There </a:t>
            </a:r>
            <a:r>
              <a:rPr lang="en-US" sz="2000" dirty="0">
                <a:latin typeface="Times New Roman" panose="02020603050405020304" pitchFamily="18" charset="0"/>
                <a:cs typeface="Times New Roman" panose="02020603050405020304" pitchFamily="18" charset="0"/>
              </a:rPr>
              <a:t>is a pressing need for an advanced feature selection approach that improves accuracy, reduces processing time, and effectively handles diverse and complex medical datasets</a:t>
            </a:r>
            <a:r>
              <a:rPr lang="en-US" sz="24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009409" y="232777"/>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368968" y="1118936"/>
            <a:ext cx="11454063" cy="5132176"/>
          </a:xfrm>
        </p:spPr>
        <p:txBody>
          <a:bodyPr>
            <a:normAutofit fontScale="92500" lnSpcReduction="20000"/>
          </a:bodyPr>
          <a:lstStyle/>
          <a:p>
            <a:pPr algn="just">
              <a:lnSpc>
                <a:spcPct val="150000"/>
              </a:lnSpc>
            </a:pPr>
            <a:r>
              <a:rPr lang="en-US" sz="2400" dirty="0" smtClean="0"/>
              <a:t> </a:t>
            </a:r>
            <a:r>
              <a:rPr lang="en-US" sz="2200" b="1" dirty="0">
                <a:latin typeface="Times New Roman" panose="02020603050405020304" pitchFamily="18" charset="0"/>
                <a:cs typeface="Times New Roman" panose="02020603050405020304" pitchFamily="18" charset="0"/>
              </a:rPr>
              <a:t>Develop an efficient and accurate feature selection method</a:t>
            </a:r>
            <a:r>
              <a:rPr lang="en-US" sz="2200" dirty="0">
                <a:latin typeface="Times New Roman" panose="02020603050405020304" pitchFamily="18" charset="0"/>
                <a:cs typeface="Times New Roman" panose="02020603050405020304" pitchFamily="18" charset="0"/>
              </a:rPr>
              <a:t> for medical datasets to improve model performance</a:t>
            </a:r>
            <a:r>
              <a:rPr lang="en-US" sz="2200" dirty="0" smtClean="0">
                <a:latin typeface="Times New Roman" panose="02020603050405020304" pitchFamily="18" charset="0"/>
                <a:cs typeface="Times New Roman" panose="02020603050405020304" pitchFamily="18" charset="0"/>
              </a:rPr>
              <a:t>.</a:t>
            </a:r>
          </a:p>
          <a:p>
            <a:pPr algn="just">
              <a:lnSpc>
                <a:spcPct val="150000"/>
              </a:lnSpc>
            </a:pPr>
            <a:r>
              <a:rPr lang="en-US" sz="2200" b="1" dirty="0">
                <a:latin typeface="Times New Roman" panose="02020603050405020304" pitchFamily="18" charset="0"/>
                <a:cs typeface="Times New Roman" panose="02020603050405020304" pitchFamily="18" charset="0"/>
              </a:rPr>
              <a:t>Reduce computational complexity</a:t>
            </a:r>
            <a:r>
              <a:rPr lang="en-US" sz="2200" dirty="0">
                <a:latin typeface="Times New Roman" panose="02020603050405020304" pitchFamily="18" charset="0"/>
                <a:cs typeface="Times New Roman" panose="02020603050405020304" pitchFamily="18" charset="0"/>
              </a:rPr>
              <a:t> while maintaining high classification accuracy</a:t>
            </a:r>
            <a:r>
              <a:rPr lang="en-US" sz="2200" dirty="0" smtClean="0">
                <a:latin typeface="Times New Roman" panose="02020603050405020304" pitchFamily="18" charset="0"/>
                <a:cs typeface="Times New Roman" panose="02020603050405020304" pitchFamily="18" charset="0"/>
              </a:rPr>
              <a:t>.</a:t>
            </a:r>
          </a:p>
          <a:p>
            <a:pPr algn="just">
              <a:lnSpc>
                <a:spcPct val="150000"/>
              </a:lnSpc>
            </a:pPr>
            <a:r>
              <a:rPr lang="en-US" sz="2200" b="1" dirty="0">
                <a:latin typeface="Times New Roman" panose="02020603050405020304" pitchFamily="18" charset="0"/>
                <a:cs typeface="Times New Roman" panose="02020603050405020304" pitchFamily="18" charset="0"/>
              </a:rPr>
              <a:t>Address the limitations of existing optimization techniques</a:t>
            </a:r>
            <a:r>
              <a:rPr lang="en-US" sz="2200" dirty="0">
                <a:latin typeface="Times New Roman" panose="02020603050405020304" pitchFamily="18" charset="0"/>
                <a:cs typeface="Times New Roman" panose="02020603050405020304" pitchFamily="18" charset="0"/>
              </a:rPr>
              <a:t> such as GWO, ABC, and ACO, which struggle with high-dimensional data and scalability</a:t>
            </a:r>
            <a:r>
              <a:rPr lang="en-US" sz="2200" dirty="0" smtClean="0">
                <a:latin typeface="Times New Roman" panose="02020603050405020304" pitchFamily="18" charset="0"/>
                <a:cs typeface="Times New Roman" panose="02020603050405020304" pitchFamily="18" charset="0"/>
              </a:rPr>
              <a:t>.</a:t>
            </a:r>
          </a:p>
          <a:p>
            <a:pPr algn="just">
              <a:lnSpc>
                <a:spcPct val="150000"/>
              </a:lnSpc>
            </a:pPr>
            <a:r>
              <a:rPr lang="en-US" sz="2200" b="1" dirty="0">
                <a:latin typeface="Times New Roman" panose="02020603050405020304" pitchFamily="18" charset="0"/>
                <a:cs typeface="Times New Roman" panose="02020603050405020304" pitchFamily="18" charset="0"/>
              </a:rPr>
              <a:t>Ensure scalability and </a:t>
            </a:r>
            <a:r>
              <a:rPr lang="en-US" sz="2200" b="1" dirty="0" smtClean="0">
                <a:latin typeface="Times New Roman" panose="02020603050405020304" pitchFamily="18" charset="0"/>
                <a:cs typeface="Times New Roman" panose="02020603050405020304" pitchFamily="18" charset="0"/>
              </a:rPr>
              <a:t>lightweight </a:t>
            </a:r>
            <a:r>
              <a:rPr lang="en-US" sz="2200" b="1" dirty="0">
                <a:latin typeface="Times New Roman" panose="02020603050405020304" pitchFamily="18" charset="0"/>
                <a:cs typeface="Times New Roman" panose="02020603050405020304" pitchFamily="18" charset="0"/>
              </a:rPr>
              <a:t>operation</a:t>
            </a:r>
            <a:r>
              <a:rPr lang="en-US" sz="2200" dirty="0">
                <a:latin typeface="Times New Roman" panose="02020603050405020304" pitchFamily="18" charset="0"/>
                <a:cs typeface="Times New Roman" panose="02020603050405020304" pitchFamily="18" charset="0"/>
              </a:rPr>
              <a:t>, making the solution practical for real-world healthcare applications.</a:t>
            </a:r>
          </a:p>
          <a:p>
            <a:pPr>
              <a:lnSpc>
                <a:spcPct val="150000"/>
              </a:lnSpc>
            </a:pPr>
            <a:r>
              <a:rPr lang="en-US" sz="2200" b="1" dirty="0" smtClean="0">
                <a:latin typeface="Times New Roman" panose="02020603050405020304" pitchFamily="18" charset="0"/>
                <a:cs typeface="Times New Roman" panose="02020603050405020304" pitchFamily="18" charset="0"/>
              </a:rPr>
              <a:t>I</a:t>
            </a:r>
            <a:r>
              <a:rPr lang="en-US" sz="2200" b="1" dirty="0">
                <a:latin typeface="Times New Roman" panose="02020603050405020304" pitchFamily="18" charset="0"/>
                <a:cs typeface="Times New Roman" panose="02020603050405020304" pitchFamily="18" charset="0"/>
              </a:rPr>
              <a:t>mprove interpretability</a:t>
            </a:r>
            <a:r>
              <a:rPr lang="en-US" sz="2200" dirty="0">
                <a:latin typeface="Times New Roman" panose="02020603050405020304" pitchFamily="18" charset="0"/>
                <a:cs typeface="Times New Roman" panose="02020603050405020304" pitchFamily="18" charset="0"/>
              </a:rPr>
              <a:t> of the feature selection process, making it easier to identify the most relevant features for disease detection</a:t>
            </a:r>
            <a:r>
              <a:rPr lang="en-US" sz="2200" dirty="0" smtClean="0">
                <a:latin typeface="Times New Roman" panose="02020603050405020304" pitchFamily="18" charset="0"/>
                <a:cs typeface="Times New Roman" panose="02020603050405020304" pitchFamily="18" charset="0"/>
              </a:rPr>
              <a:t>.</a:t>
            </a:r>
          </a:p>
          <a:p>
            <a:pPr>
              <a:lnSpc>
                <a:spcPct val="150000"/>
              </a:lnSpc>
            </a:pPr>
            <a:r>
              <a:rPr lang="en-US" sz="2200" b="1" dirty="0">
                <a:latin typeface="Times New Roman" panose="02020603050405020304" pitchFamily="18" charset="0"/>
                <a:cs typeface="Times New Roman" panose="02020603050405020304" pitchFamily="18" charset="0"/>
              </a:rPr>
              <a:t>Provide a solution that can handle diverse datasets</a:t>
            </a:r>
            <a:r>
              <a:rPr lang="en-US" sz="2200" dirty="0">
                <a:latin typeface="Times New Roman" panose="02020603050405020304" pitchFamily="18" charset="0"/>
                <a:cs typeface="Times New Roman" panose="02020603050405020304" pitchFamily="18" charset="0"/>
              </a:rPr>
              <a:t>, including noisy, incomplete, or imbalanced medical data, to increase the robustness of the model.</a:t>
            </a:r>
            <a:endParaRPr lang="en-US" sz="2200" b="1"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No.AG5           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469376" y="267034"/>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xmlns="" id="{B1EE1B55-8B70-FCF7-4FEF-AE88FBD16178}"/>
                  </a:ext>
                </a:extLst>
              </p:cNvPr>
              <p:cNvSpPr txBox="1"/>
              <p:nvPr/>
            </p:nvSpPr>
            <p:spPr>
              <a:xfrm>
                <a:off x="5554579" y="1081766"/>
                <a:ext cx="6316579" cy="4962641"/>
              </a:xfrm>
              <a:prstGeom prst="rect">
                <a:avLst/>
              </a:prstGeom>
              <a:noFill/>
            </p:spPr>
            <p:txBody>
              <a:bodyPr wrap="square" rtlCol="0">
                <a:spAutoFit/>
              </a:bodyPr>
              <a:lstStyle/>
              <a:p>
                <a:pPr marL="342900" indent="-342900" algn="just">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Start and Initialization</a:t>
                </a:r>
                <a:r>
                  <a:rPr lang="en-US" dirty="0">
                    <a:latin typeface="Times New Roman" panose="02020603050405020304" pitchFamily="18" charset="0"/>
                    <a:cs typeface="Times New Roman" panose="02020603050405020304" pitchFamily="18" charset="0"/>
                  </a:rPr>
                  <a:t>: The algorithm begins by initializing the population (solutions) and defining a fitness function to evaluate their quality</a:t>
                </a:r>
                <a:r>
                  <a:rPr lang="en-US"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Position Update</a:t>
                </a:r>
                <a:r>
                  <a:rPr lang="en-US" dirty="0">
                    <a:latin typeface="Times New Roman" panose="02020603050405020304" pitchFamily="18" charset="0"/>
                    <a:cs typeface="Times New Roman" panose="02020603050405020304" pitchFamily="18" charset="0"/>
                  </a:rPr>
                  <a:t>: Using a time-varying flight length, the positions of solutions are updated dynamically to explore the search space </a:t>
                </a:r>
                <a:r>
                  <a:rPr lang="en-US" dirty="0" smtClean="0">
                    <a:latin typeface="Times New Roman" panose="02020603050405020304" pitchFamily="18" charset="0"/>
                    <a:cs typeface="Times New Roman" panose="02020603050405020304" pitchFamily="18" charset="0"/>
                  </a:rPr>
                  <a:t>effectively</a:t>
                </a:r>
              </a:p>
              <a:p>
                <a:pPr marL="342900" indent="-342900" algn="just">
                  <a:buFont typeface="Arial" panose="020B0604020202020204" pitchFamily="34" charset="0"/>
                  <a:buChar char="•"/>
                </a:pPr>
                <a14:m>
                  <m:oMath xmlns:m="http://schemas.openxmlformats.org/officeDocument/2006/math">
                    <m:sSup>
                      <m:sSupPr>
                        <m:ctrlPr>
                          <a:rPr lang="en-IN" b="1" i="1">
                            <a:latin typeface="Cambria Math" panose="02040503050406030204" pitchFamily="18" charset="0"/>
                          </a:rPr>
                        </m:ctrlPr>
                      </m:sSupPr>
                      <m:e>
                        <m:r>
                          <a:rPr lang="en-US" b="1" i="1" smtClean="0">
                            <a:latin typeface="Cambria Math" panose="02040503050406030204" pitchFamily="18" charset="0"/>
                          </a:rPr>
                          <m:t>                               </m:t>
                        </m:r>
                        <m:r>
                          <a:rPr lang="en-IN" b="1" i="1">
                            <a:latin typeface="Cambria Math" panose="02040503050406030204" pitchFamily="18" charset="0"/>
                          </a:rPr>
                          <m:t>𝒚</m:t>
                        </m:r>
                      </m:e>
                      <m:sup>
                        <m:r>
                          <a:rPr lang="en-IN" b="1" i="1">
                            <a:latin typeface="Cambria Math" panose="02040503050406030204" pitchFamily="18" charset="0"/>
                          </a:rPr>
                          <m:t>𝒖</m:t>
                        </m:r>
                        <m:r>
                          <a:rPr lang="en-IN" b="1" i="1">
                            <a:latin typeface="Cambria Math" panose="02040503050406030204" pitchFamily="18" charset="0"/>
                          </a:rPr>
                          <m:t>+</m:t>
                        </m:r>
                        <m:r>
                          <a:rPr lang="en-IN" b="1" i="1">
                            <a:latin typeface="Cambria Math" panose="02040503050406030204" pitchFamily="18" charset="0"/>
                          </a:rPr>
                          <m:t>𝟏</m:t>
                        </m:r>
                      </m:sup>
                    </m:sSup>
                    <m:r>
                      <a:rPr lang="en-IN" b="1" i="1">
                        <a:latin typeface="Cambria Math" panose="02040503050406030204" pitchFamily="18" charset="0"/>
                      </a:rPr>
                      <m:t>=</m:t>
                    </m:r>
                    <m:sSup>
                      <m:sSupPr>
                        <m:ctrlPr>
                          <a:rPr lang="en-IN" b="1" i="1">
                            <a:latin typeface="Cambria Math" panose="02040503050406030204" pitchFamily="18" charset="0"/>
                          </a:rPr>
                        </m:ctrlPr>
                      </m:sSupPr>
                      <m:e>
                        <m:r>
                          <a:rPr lang="en-IN" b="1" i="1">
                            <a:latin typeface="Cambria Math" panose="02040503050406030204" pitchFamily="18" charset="0"/>
                          </a:rPr>
                          <m:t>𝒚</m:t>
                        </m:r>
                      </m:e>
                      <m:sup>
                        <m:r>
                          <a:rPr lang="en-IN" b="1" i="1">
                            <a:latin typeface="Cambria Math" panose="02040503050406030204" pitchFamily="18" charset="0"/>
                          </a:rPr>
                          <m:t>𝒖</m:t>
                        </m:r>
                      </m:sup>
                    </m:sSup>
                    <m:r>
                      <a:rPr lang="en-IN" b="1" i="1">
                        <a:latin typeface="Cambria Math" panose="02040503050406030204" pitchFamily="18" charset="0"/>
                      </a:rPr>
                      <m:t>+</m:t>
                    </m:r>
                    <m:r>
                      <a:rPr lang="en-IN" b="1" i="1">
                        <a:latin typeface="Cambria Math" panose="02040503050406030204" pitchFamily="18" charset="0"/>
                      </a:rPr>
                      <m:t>𝜟</m:t>
                    </m:r>
                    <m:sSubSup>
                      <m:sSubSupPr>
                        <m:ctrlPr>
                          <a:rPr lang="en-IN" b="1" i="1">
                            <a:latin typeface="Cambria Math" panose="02040503050406030204" pitchFamily="18" charset="0"/>
                          </a:rPr>
                        </m:ctrlPr>
                      </m:sSubSupPr>
                      <m:e>
                        <m:r>
                          <a:rPr lang="en-IN" b="1" i="1">
                            <a:latin typeface="Cambria Math" panose="02040503050406030204" pitchFamily="18" charset="0"/>
                          </a:rPr>
                          <m:t>𝒚</m:t>
                        </m:r>
                      </m:e>
                      <m:sub>
                        <m:r>
                          <a:rPr lang="en-IN" b="1" i="1">
                            <a:latin typeface="Cambria Math" panose="02040503050406030204" pitchFamily="18" charset="0"/>
                          </a:rPr>
                          <m:t>𝒊</m:t>
                        </m:r>
                      </m:sub>
                      <m:sup>
                        <m:r>
                          <a:rPr lang="en-IN" b="1" i="1">
                            <a:latin typeface="Cambria Math" panose="02040503050406030204" pitchFamily="18" charset="0"/>
                          </a:rPr>
                          <m:t>𝒖</m:t>
                        </m:r>
                      </m:sup>
                    </m:sSubSup>
                  </m:oMath>
                </a14:m>
                <a:r>
                  <a:rPr lang="en-IN" b="1" dirty="0"/>
                  <a:t> </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p>
              <a:p>
                <a:pPr algn="just"/>
                <a:r>
                  <a:rPr lang="en-US"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IN" b="1" i="1">
                        <a:latin typeface="Cambria Math" panose="02040503050406030204" pitchFamily="18" charset="0"/>
                      </a:rPr>
                      <m:t>𝜟</m:t>
                    </m:r>
                    <m:sSup>
                      <m:sSupPr>
                        <m:ctrlPr>
                          <a:rPr lang="en-IN" b="1" i="1">
                            <a:latin typeface="Cambria Math" panose="02040503050406030204" pitchFamily="18" charset="0"/>
                          </a:rPr>
                        </m:ctrlPr>
                      </m:sSupPr>
                      <m:e>
                        <m:r>
                          <a:rPr lang="en-IN" b="1" i="1">
                            <a:latin typeface="Cambria Math" panose="02040503050406030204" pitchFamily="18" charset="0"/>
                          </a:rPr>
                          <m:t>𝒚</m:t>
                        </m:r>
                      </m:e>
                      <m:sup>
                        <m:r>
                          <a:rPr lang="en-IN" b="1" i="1">
                            <a:latin typeface="Cambria Math" panose="02040503050406030204" pitchFamily="18" charset="0"/>
                          </a:rPr>
                          <m:t>𝒖</m:t>
                        </m:r>
                      </m:sup>
                    </m:sSup>
                    <m:r>
                      <a:rPr lang="en-IN" b="1" i="1">
                        <a:latin typeface="Cambria Math" panose="02040503050406030204" pitchFamily="18" charset="0"/>
                      </a:rPr>
                      <m:t>=</m:t>
                    </m:r>
                    <m:limLow>
                      <m:limLowPr>
                        <m:ctrlPr>
                          <a:rPr lang="en-IN" b="1" i="1">
                            <a:latin typeface="Cambria Math" panose="02040503050406030204" pitchFamily="18" charset="0"/>
                          </a:rPr>
                        </m:ctrlPr>
                      </m:limLowPr>
                      <m:e>
                        <m:r>
                          <a:rPr lang="en-IN" b="1" i="1">
                            <a:latin typeface="Cambria Math" panose="02040503050406030204" pitchFamily="18" charset="0"/>
                          </a:rPr>
                          <m:t>→</m:t>
                        </m:r>
                      </m:e>
                      <m:lim>
                        <m:r>
                          <a:rPr lang="en-IN" b="1" i="1">
                            <a:latin typeface="Cambria Math" panose="02040503050406030204" pitchFamily="18" charset="0"/>
                          </a:rPr>
                          <m:t>𝒕</m:t>
                        </m:r>
                      </m:lim>
                    </m:limLow>
                    <m:sSub>
                      <m:sSubPr>
                        <m:ctrlPr>
                          <a:rPr lang="en-IN" b="1" i="1">
                            <a:latin typeface="Cambria Math" panose="02040503050406030204" pitchFamily="18" charset="0"/>
                          </a:rPr>
                        </m:ctrlPr>
                      </m:sSubPr>
                      <m:e>
                        <m:r>
                          <a:rPr lang="en-IN" b="1" i="1">
                            <a:latin typeface="Cambria Math" panose="02040503050406030204" pitchFamily="18" charset="0"/>
                          </a:rPr>
                          <m:t>.</m:t>
                        </m:r>
                      </m:e>
                      <m:sub>
                        <m:r>
                          <a:rPr lang="en-IN" b="1" i="1">
                            <a:latin typeface="Cambria Math" panose="02040503050406030204" pitchFamily="18" charset="0"/>
                          </a:rPr>
                          <m:t>𝟏</m:t>
                        </m:r>
                      </m:sub>
                    </m:sSub>
                    <m:r>
                      <a:rPr lang="en-IN" b="1" i="1">
                        <a:latin typeface="Cambria Math" panose="02040503050406030204" pitchFamily="18" charset="0"/>
                      </a:rPr>
                      <m:t>𝑻</m:t>
                    </m:r>
                    <m:sSub>
                      <m:sSubPr>
                        <m:ctrlPr>
                          <a:rPr lang="en-IN" b="1" i="1">
                            <a:latin typeface="Cambria Math" panose="02040503050406030204" pitchFamily="18" charset="0"/>
                          </a:rPr>
                        </m:ctrlPr>
                      </m:sSubPr>
                      <m:e>
                        <m:r>
                          <a:rPr lang="en-IN" b="1" i="1">
                            <a:latin typeface="Cambria Math" panose="02040503050406030204" pitchFamily="18" charset="0"/>
                          </a:rPr>
                          <m:t>𝑭</m:t>
                        </m:r>
                      </m:e>
                      <m:sub>
                        <m:r>
                          <a:rPr lang="en-IN" b="1" i="1">
                            <a:latin typeface="Cambria Math" panose="02040503050406030204" pitchFamily="18" charset="0"/>
                          </a:rPr>
                          <m:t>𝒗</m:t>
                        </m:r>
                      </m:sub>
                    </m:sSub>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limLow>
                              <m:limLowPr>
                                <m:ctrlPr>
                                  <a:rPr lang="en-IN" b="1" i="1">
                                    <a:latin typeface="Cambria Math" panose="02040503050406030204" pitchFamily="18" charset="0"/>
                                  </a:rPr>
                                </m:ctrlPr>
                              </m:limLowPr>
                              <m:e>
                                <m:r>
                                  <a:rPr lang="en-IN" b="1" i="1">
                                    <a:latin typeface="Cambria Math" panose="02040503050406030204" pitchFamily="18" charset="0"/>
                                  </a:rPr>
                                  <m:t>→</m:t>
                                </m:r>
                              </m:e>
                              <m:lim>
                                <m:r>
                                  <a:rPr lang="en-IN" b="1" i="1">
                                    <a:latin typeface="Cambria Math" panose="02040503050406030204" pitchFamily="18" charset="0"/>
                                  </a:rPr>
                                  <m:t>𝑨</m:t>
                                </m:r>
                              </m:lim>
                            </m:limLow>
                          </m:e>
                          <m:sub>
                            <m:r>
                              <a:rPr lang="en-IN" b="1" i="1">
                                <a:latin typeface="Cambria Math" panose="02040503050406030204" pitchFamily="18" charset="0"/>
                              </a:rPr>
                              <m:t>𝒌</m:t>
                            </m:r>
                          </m:sub>
                        </m:sSub>
                      </m:num>
                      <m:den>
                        <m:r>
                          <a:rPr lang="en-IN" b="1" i="1">
                            <a:latin typeface="Cambria Math" panose="02040503050406030204" pitchFamily="18" charset="0"/>
                          </a:rPr>
                          <m:t>𝒋</m:t>
                        </m:r>
                      </m:den>
                    </m:f>
                    <m:r>
                      <a:rPr lang="en-IN" b="1" i="1">
                        <a:latin typeface="Cambria Math" panose="02040503050406030204" pitchFamily="18" charset="0"/>
                      </a:rPr>
                      <m:t>+</m:t>
                    </m:r>
                    <m:limLow>
                      <m:limLowPr>
                        <m:ctrlPr>
                          <a:rPr lang="en-IN" b="1" i="1">
                            <a:latin typeface="Cambria Math" panose="02040503050406030204" pitchFamily="18" charset="0"/>
                          </a:rPr>
                        </m:ctrlPr>
                      </m:limLowPr>
                      <m:e>
                        <m:r>
                          <a:rPr lang="en-IN" b="1" i="1">
                            <a:latin typeface="Cambria Math" panose="02040503050406030204" pitchFamily="18" charset="0"/>
                          </a:rPr>
                          <m:t>→</m:t>
                        </m:r>
                      </m:e>
                      <m:lim>
                        <m:r>
                          <a:rPr lang="en-IN" b="1" i="1">
                            <a:latin typeface="Cambria Math" panose="02040503050406030204" pitchFamily="18" charset="0"/>
                          </a:rPr>
                          <m:t>𝒕</m:t>
                        </m:r>
                      </m:lim>
                    </m:limLow>
                    <m:r>
                      <a:rPr lang="en-IN" b="1" i="1">
                        <a:latin typeface="Cambria Math" panose="02040503050406030204" pitchFamily="18" charset="0"/>
                      </a:rPr>
                      <m:t>.</m:t>
                    </m:r>
                    <m:r>
                      <a:rPr lang="en-IN" b="1" i="1">
                        <a:latin typeface="Cambria Math" panose="02040503050406030204" pitchFamily="18" charset="0"/>
                      </a:rPr>
                      <m:t>𝒓</m:t>
                    </m:r>
                    <m:r>
                      <a:rPr lang="en-IN" b="1" i="1">
                        <a:latin typeface="Cambria Math" panose="02040503050406030204" pitchFamily="18" charset="0"/>
                      </a:rPr>
                      <m:t>.</m:t>
                    </m:r>
                    <m:f>
                      <m:fPr>
                        <m:ctrlPr>
                          <a:rPr lang="en-IN" b="1" i="1">
                            <a:latin typeface="Cambria Math" panose="02040503050406030204" pitchFamily="18" charset="0"/>
                          </a:rPr>
                        </m:ctrlPr>
                      </m:fPr>
                      <m:num>
                        <m:sSub>
                          <m:sSubPr>
                            <m:ctrlPr>
                              <a:rPr lang="en-IN" b="1" i="1">
                                <a:latin typeface="Cambria Math" panose="02040503050406030204" pitchFamily="18" charset="0"/>
                              </a:rPr>
                            </m:ctrlPr>
                          </m:sSubPr>
                          <m:e>
                            <m:limLow>
                              <m:limLowPr>
                                <m:ctrlPr>
                                  <a:rPr lang="en-IN" b="1" i="1">
                                    <a:latin typeface="Cambria Math" panose="02040503050406030204" pitchFamily="18" charset="0"/>
                                  </a:rPr>
                                </m:ctrlPr>
                              </m:limLowPr>
                              <m:e>
                                <m:r>
                                  <a:rPr lang="en-IN" b="1" i="1">
                                    <a:latin typeface="Cambria Math" panose="02040503050406030204" pitchFamily="18" charset="0"/>
                                  </a:rPr>
                                  <m:t>→</m:t>
                                </m:r>
                              </m:e>
                              <m:lim>
                                <m:r>
                                  <a:rPr lang="en-IN" b="1" i="1">
                                    <a:latin typeface="Cambria Math" panose="02040503050406030204" pitchFamily="18" charset="0"/>
                                  </a:rPr>
                                  <m:t>𝑫</m:t>
                                </m:r>
                              </m:lim>
                            </m:limLow>
                          </m:e>
                          <m:sub>
                            <m:r>
                              <a:rPr lang="en-IN" b="1" i="1">
                                <a:latin typeface="Cambria Math" panose="02040503050406030204" pitchFamily="18" charset="0"/>
                              </a:rPr>
                              <m:t>𝒌</m:t>
                            </m:r>
                          </m:sub>
                        </m:sSub>
                      </m:num>
                      <m:den>
                        <m:r>
                          <a:rPr lang="en-IN" b="1" i="1">
                            <a:latin typeface="Cambria Math" panose="02040503050406030204" pitchFamily="18" charset="0"/>
                          </a:rPr>
                          <m:t>𝟐</m:t>
                        </m:r>
                        <m:r>
                          <a:rPr lang="en-IN" b="1" i="1">
                            <a:latin typeface="Cambria Math" panose="02040503050406030204" pitchFamily="18" charset="0"/>
                          </a:rPr>
                          <m:t>𝒍</m:t>
                        </m:r>
                      </m:den>
                    </m:f>
                    <m:sSub>
                      <m:sSubPr>
                        <m:ctrlPr>
                          <a:rPr lang="en-IN" b="1" i="1">
                            <a:latin typeface="Cambria Math" panose="02040503050406030204" pitchFamily="18" charset="0"/>
                          </a:rPr>
                        </m:ctrlPr>
                      </m:sSubPr>
                      <m:e>
                        <m:limLow>
                          <m:limLowPr>
                            <m:ctrlPr>
                              <a:rPr lang="en-IN" b="1" i="1">
                                <a:latin typeface="Cambria Math" panose="02040503050406030204" pitchFamily="18" charset="0"/>
                              </a:rPr>
                            </m:ctrlPr>
                          </m:limLowPr>
                          <m:e>
                            <m:r>
                              <a:rPr lang="en-IN" b="1" i="1">
                                <a:latin typeface="Cambria Math" panose="02040503050406030204" pitchFamily="18" charset="0"/>
                              </a:rPr>
                              <m:t>→</m:t>
                            </m:r>
                          </m:e>
                          <m:lim>
                            <m:r>
                              <a:rPr lang="en-IN" b="1" i="1">
                                <a:latin typeface="Cambria Math" panose="02040503050406030204" pitchFamily="18" charset="0"/>
                              </a:rPr>
                              <m:t>𝑨</m:t>
                            </m:r>
                          </m:lim>
                        </m:limLow>
                      </m:e>
                      <m:sub>
                        <m:r>
                          <a:rPr lang="en-IN" b="1" i="1">
                            <a:latin typeface="Cambria Math" panose="02040503050406030204" pitchFamily="18" charset="0"/>
                          </a:rPr>
                          <m:t>𝒌</m:t>
                        </m:r>
                      </m:sub>
                    </m:sSub>
                    <m:sSub>
                      <m:sSubPr>
                        <m:ctrlPr>
                          <a:rPr lang="en-IN" b="1" i="1">
                            <a:latin typeface="Cambria Math" panose="02040503050406030204" pitchFamily="18" charset="0"/>
                          </a:rPr>
                        </m:ctrlPr>
                      </m:sSubPr>
                      <m:e>
                        <m:limLow>
                          <m:limLowPr>
                            <m:ctrlPr>
                              <a:rPr lang="en-IN" b="1" i="1">
                                <a:latin typeface="Cambria Math" panose="02040503050406030204" pitchFamily="18" charset="0"/>
                              </a:rPr>
                            </m:ctrlPr>
                          </m:limLowPr>
                          <m:e>
                            <m:r>
                              <a:rPr lang="en-IN" b="1" i="1">
                                <a:latin typeface="Cambria Math" panose="02040503050406030204" pitchFamily="18" charset="0"/>
                              </a:rPr>
                              <m:t>→</m:t>
                            </m:r>
                          </m:e>
                          <m:lim>
                            <m:r>
                              <a:rPr lang="en-IN" b="1" i="1">
                                <a:latin typeface="Cambria Math" panose="02040503050406030204" pitchFamily="18" charset="0"/>
                              </a:rPr>
                              <m:t>𝑫</m:t>
                            </m:r>
                          </m:lim>
                        </m:limLow>
                      </m:e>
                      <m:sub>
                        <m:r>
                          <a:rPr lang="en-IN" b="1" i="1">
                            <a:latin typeface="Cambria Math" panose="02040503050406030204" pitchFamily="18" charset="0"/>
                          </a:rPr>
                          <m:t>𝒌</m:t>
                        </m:r>
                      </m:sub>
                    </m:sSub>
                  </m:oMath>
                </a14:m>
                <a:r>
                  <a:rPr lang="en-IN" b="1" dirty="0"/>
                  <a:t> </a:t>
                </a:r>
                <a:endParaRPr lang="en-US" b="1"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Fitness Evaluation</a:t>
                </a:r>
                <a:r>
                  <a:rPr lang="en-US" dirty="0">
                    <a:latin typeface="Times New Roman" panose="02020603050405020304" pitchFamily="18" charset="0"/>
                    <a:cs typeface="Times New Roman" panose="02020603050405020304" pitchFamily="18" charset="0"/>
                  </a:rPr>
                  <a:t>: Each updated solution is assessed using the fitness function to check its performance</a:t>
                </a:r>
                <a:r>
                  <a:rPr lang="en-US" dirty="0" smtClean="0">
                    <a:latin typeface="Times New Roman" panose="02020603050405020304" pitchFamily="18" charset="0"/>
                    <a:cs typeface="Times New Roman" panose="02020603050405020304" pitchFamily="18" charset="0"/>
                  </a:rPr>
                  <a:t>.</a:t>
                </a:r>
              </a:p>
              <a:p>
                <a:pPr algn="just"/>
                <a:r>
                  <a:rPr lang="en-IN" dirty="0" smtClean="0">
                    <a:latin typeface="Times New Roman" panose="02020603050405020304" pitchFamily="18" charset="0"/>
                    <a:cs typeface="Times New Roman" panose="02020603050405020304" pitchFamily="18" charset="0"/>
                  </a:rPr>
                  <a:t>              </a:t>
                </a:r>
                <a14:m>
                  <m:oMath xmlns:m="http://schemas.openxmlformats.org/officeDocument/2006/math">
                    <m:r>
                      <a:rPr lang="en-IN" b="1" i="1">
                        <a:latin typeface="Cambria Math" panose="02040503050406030204" pitchFamily="18" charset="0"/>
                      </a:rPr>
                      <m:t>𝑭𝒊𝒕𝒏𝒆𝒔𝒔</m:t>
                    </m:r>
                    <m:r>
                      <a:rPr lang="en-IN" b="1" i="1">
                        <a:latin typeface="Cambria Math" panose="02040503050406030204" pitchFamily="18" charset="0"/>
                      </a:rPr>
                      <m:t>(</m:t>
                    </m:r>
                    <m:r>
                      <a:rPr lang="en-IN" b="1" i="1">
                        <a:latin typeface="Cambria Math" panose="02040503050406030204" pitchFamily="18" charset="0"/>
                      </a:rPr>
                      <m:t>𝒀</m:t>
                    </m:r>
                    <m:r>
                      <a:rPr lang="en-IN" b="1" i="1">
                        <a:latin typeface="Cambria Math" panose="02040503050406030204" pitchFamily="18" charset="0"/>
                      </a:rPr>
                      <m:t>)=</m:t>
                    </m:r>
                    <m:r>
                      <a:rPr lang="en-IN" b="1" i="1">
                        <a:latin typeface="Cambria Math" panose="02040503050406030204" pitchFamily="18" charset="0"/>
                      </a:rPr>
                      <m:t>𝜷</m:t>
                    </m:r>
                    <m:sSub>
                      <m:sSubPr>
                        <m:ctrlPr>
                          <a:rPr lang="en-IN" b="1" i="1">
                            <a:latin typeface="Cambria Math" panose="02040503050406030204" pitchFamily="18" charset="0"/>
                          </a:rPr>
                        </m:ctrlPr>
                      </m:sSubPr>
                      <m:e>
                        <m:r>
                          <a:rPr lang="en-IN" b="1" i="1">
                            <a:latin typeface="Cambria Math" panose="02040503050406030204" pitchFamily="18" charset="0"/>
                          </a:rPr>
                          <m:t>𝝀</m:t>
                        </m:r>
                      </m:e>
                      <m:sub>
                        <m:r>
                          <a:rPr lang="en-IN" b="1" i="1">
                            <a:latin typeface="Cambria Math" panose="02040503050406030204" pitchFamily="18" charset="0"/>
                          </a:rPr>
                          <m:t>𝒔</m:t>
                        </m:r>
                      </m:sub>
                    </m:sSub>
                    <m:r>
                      <a:rPr lang="en-IN" b="1" i="1">
                        <a:latin typeface="Cambria Math" panose="02040503050406030204" pitchFamily="18" charset="0"/>
                      </a:rPr>
                      <m:t>(</m:t>
                    </m:r>
                    <m:r>
                      <a:rPr lang="en-IN" b="1" i="1">
                        <a:latin typeface="Cambria Math" panose="02040503050406030204" pitchFamily="18" charset="0"/>
                      </a:rPr>
                      <m:t>𝒀</m:t>
                    </m:r>
                    <m:r>
                      <a:rPr lang="en-IN" b="1" i="1">
                        <a:latin typeface="Cambria Math" panose="02040503050406030204" pitchFamily="18" charset="0"/>
                      </a:rPr>
                      <m:t>)+</m:t>
                    </m:r>
                    <m:r>
                      <a:rPr lang="en-IN" b="1" i="1">
                        <a:latin typeface="Cambria Math" panose="02040503050406030204" pitchFamily="18" charset="0"/>
                      </a:rPr>
                      <m:t>𝜼</m:t>
                    </m:r>
                    <m:f>
                      <m:fPr>
                        <m:ctrlPr>
                          <a:rPr lang="en-IN" b="1" i="1">
                            <a:latin typeface="Cambria Math" panose="02040503050406030204" pitchFamily="18" charset="0"/>
                          </a:rPr>
                        </m:ctrlPr>
                      </m:fPr>
                      <m:num>
                        <m:r>
                          <a:rPr lang="en-IN" b="1" i="1">
                            <a:latin typeface="Cambria Math" panose="02040503050406030204" pitchFamily="18" charset="0"/>
                          </a:rPr>
                          <m:t>|</m:t>
                        </m:r>
                        <m:r>
                          <a:rPr lang="en-IN" b="1" i="1">
                            <a:latin typeface="Cambria Math" panose="02040503050406030204" pitchFamily="18" charset="0"/>
                          </a:rPr>
                          <m:t>𝒀</m:t>
                        </m:r>
                        <m:r>
                          <a:rPr lang="en-IN" b="1" i="1">
                            <a:latin typeface="Cambria Math" panose="02040503050406030204" pitchFamily="18" charset="0"/>
                          </a:rPr>
                          <m:t>|</m:t>
                        </m:r>
                      </m:num>
                      <m:den>
                        <m:r>
                          <a:rPr lang="en-IN" b="1" i="1">
                            <a:latin typeface="Cambria Math" panose="02040503050406030204" pitchFamily="18" charset="0"/>
                          </a:rPr>
                          <m:t>|</m:t>
                        </m:r>
                        <m:r>
                          <a:rPr lang="en-IN" b="1" i="1">
                            <a:latin typeface="Cambria Math" panose="02040503050406030204" pitchFamily="18" charset="0"/>
                          </a:rPr>
                          <m:t>𝑴</m:t>
                        </m:r>
                        <m:r>
                          <a:rPr lang="en-IN" b="1" i="1">
                            <a:latin typeface="Cambria Math" panose="02040503050406030204" pitchFamily="18" charset="0"/>
                          </a:rPr>
                          <m:t>|</m:t>
                        </m:r>
                      </m:den>
                    </m:f>
                  </m:oMath>
                </a14:m>
                <a:r>
                  <a:rPr lang="en-IN"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Best Solution Tracking</a:t>
                </a:r>
                <a:r>
                  <a:rPr lang="en-US" dirty="0">
                    <a:latin typeface="Times New Roman" panose="02020603050405020304" pitchFamily="18" charset="0"/>
                    <a:cs typeface="Times New Roman" panose="02020603050405020304" pitchFamily="18" charset="0"/>
                  </a:rPr>
                  <a:t>: The best solutions are saved in memory, ensuring progress toward the optimal result</a:t>
                </a:r>
                <a:r>
                  <a:rPr lang="en-US"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Stop and Output</a:t>
                </a:r>
                <a:r>
                  <a:rPr lang="en-US" dirty="0">
                    <a:latin typeface="Times New Roman" panose="02020603050405020304" pitchFamily="18" charset="0"/>
                    <a:cs typeface="Times New Roman" panose="02020603050405020304" pitchFamily="18" charset="0"/>
                  </a:rPr>
                  <a:t>: The process repeats for a set number of iterations, and the best solution is selected as the final output for classification or feature selection.</a:t>
                </a:r>
              </a:p>
            </p:txBody>
          </p:sp>
        </mc:Choice>
        <mc:Fallback xmlns="">
          <p:sp>
            <p:nvSpPr>
              <p:cNvPr id="10" name="TextBox 9">
                <a:extLst>
                  <a:ext uri="{FF2B5EF4-FFF2-40B4-BE49-F238E27FC236}">
                    <a16:creationId xmlns="" xmlns:a16="http://schemas.microsoft.com/office/drawing/2014/main" id="{B1EE1B55-8B70-FCF7-4FEF-AE88FBD16178}"/>
                  </a:ext>
                </a:extLst>
              </p:cNvPr>
              <p:cNvSpPr txBox="1">
                <a:spLocks noRot="1" noChangeAspect="1" noMove="1" noResize="1" noEditPoints="1" noAdjustHandles="1" noChangeArrowheads="1" noChangeShapeType="1" noTextEdit="1"/>
              </p:cNvSpPr>
              <p:nvPr/>
            </p:nvSpPr>
            <p:spPr>
              <a:xfrm>
                <a:off x="5554579" y="1081766"/>
                <a:ext cx="6316579" cy="4962641"/>
              </a:xfrm>
              <a:prstGeom prst="rect">
                <a:avLst/>
              </a:prstGeom>
              <a:blipFill rotWithShape="0">
                <a:blip r:embed="rId2"/>
                <a:stretch>
                  <a:fillRect l="-579" t="-613" r="-869" b="-859"/>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xmlns="" id="{2B3124F2-470F-4EC4-AD3E-53AC1D9EFD7E}"/>
              </a:ext>
            </a:extLst>
          </p:cNvPr>
          <p:cNvSpPr txBox="1"/>
          <p:nvPr/>
        </p:nvSpPr>
        <p:spPr>
          <a:xfrm>
            <a:off x="1318662" y="5601902"/>
            <a:ext cx="3580597" cy="369332"/>
          </a:xfrm>
          <a:prstGeom prst="rect">
            <a:avLst/>
          </a:prstGeom>
          <a:noFill/>
        </p:spPr>
        <p:txBody>
          <a:bodyPr wrap="square" rtlCol="0">
            <a:spAutoFit/>
          </a:bodyPr>
          <a:lstStyle/>
          <a:p>
            <a:pPr algn="ctr"/>
            <a:r>
              <a:rPr lang="en-US" b="1" dirty="0"/>
              <a:t>Fig: </a:t>
            </a:r>
            <a:r>
              <a:rPr lang="en-US" b="1" dirty="0" smtClean="0"/>
              <a:t>Flow chart for BGEO-TVFL</a:t>
            </a:r>
            <a:endParaRPr lang="en-US" b="1" dirty="0"/>
          </a:p>
        </p:txBody>
      </p:sp>
      <p:pic>
        <p:nvPicPr>
          <p:cNvPr id="11" name="Content Placeholder 10" descr="C:\Users\SSD\Downloads\WhatsApp Image 2024-08-08 at 1.55.37 PM.jpeg"/>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991673" y="1196506"/>
            <a:ext cx="4198513" cy="4351338"/>
          </a:xfrm>
          <a:prstGeom prst="rect">
            <a:avLst/>
          </a:prstGeom>
          <a:noFill/>
          <a:ln>
            <a:noFill/>
          </a:ln>
        </p:spPr>
      </p:pic>
    </p:spTree>
    <p:extLst>
      <p:ext uri="{BB962C8B-B14F-4D97-AF65-F5344CB8AC3E}">
        <p14:creationId xmlns:p14="http://schemas.microsoft.com/office/powerpoint/2010/main" val="2137029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75905F67-0F3D-C219-DDAE-236271546AB9}"/>
              </a:ext>
            </a:extLst>
          </p:cNvPr>
          <p:cNvSpPr txBox="1"/>
          <p:nvPr/>
        </p:nvSpPr>
        <p:spPr>
          <a:xfrm>
            <a:off x="184731" y="1161535"/>
            <a:ext cx="6401420" cy="892552"/>
          </a:xfrm>
          <a:prstGeom prst="rect">
            <a:avLst/>
          </a:prstGeom>
          <a:noFill/>
        </p:spPr>
        <p:txBody>
          <a:bodyPr wrap="square" rtlCol="0">
            <a:spAutoFit/>
          </a:bodyPr>
          <a:lstStyle/>
          <a:p>
            <a:pPr algn="just"/>
            <a:r>
              <a:rPr lang="en-US" sz="2800" b="1" dirty="0" smtClean="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p>
        </p:txBody>
      </p:sp>
      <p:sp>
        <p:nvSpPr>
          <p:cNvPr id="9" name="Rectangle 3"/>
          <p:cNvSpPr>
            <a:spLocks noChangeArrowheads="1"/>
          </p:cNvSpPr>
          <p:nvPr/>
        </p:nvSpPr>
        <p:spPr bwMode="auto">
          <a:xfrm>
            <a:off x="-50084" y="1730922"/>
            <a:ext cx="663623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5"/>
          <p:cNvSpPr>
            <a:spLocks noChangeArrowheads="1"/>
          </p:cNvSpPr>
          <p:nvPr/>
        </p:nvSpPr>
        <p:spPr bwMode="auto">
          <a:xfrm>
            <a:off x="329485" y="964001"/>
            <a:ext cx="6787166"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b="1" dirty="0" smtClean="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The project utilizes five different medical datasets, including breast cancer, heart disease, diabetes, iris, and thyroid datasets. These datasets contain varying numbers of instances </a:t>
            </a:r>
            <a:r>
              <a:rPr lang="en-US" sz="2000" dirty="0" smtClean="0">
                <a:latin typeface="Times New Roman" panose="02020603050405020304" pitchFamily="18" charset="0"/>
                <a:cs typeface="Times New Roman" panose="02020603050405020304" pitchFamily="18" charset="0"/>
              </a:rPr>
              <a:t>and features. Before </a:t>
            </a:r>
            <a:r>
              <a:rPr lang="en-US" sz="2000" dirty="0">
                <a:latin typeface="Times New Roman" panose="02020603050405020304" pitchFamily="18" charset="0"/>
                <a:cs typeface="Times New Roman" panose="02020603050405020304" pitchFamily="18" charset="0"/>
              </a:rPr>
              <a:t>applying the feature selection algorithm, data is preprocessed by normalizing the feature values to ensure optimal model performance.</a:t>
            </a:r>
            <a:r>
              <a:rPr lang="en-US" sz="2000" b="1" dirty="0" smtClean="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Preprocessing Steps</a:t>
            </a:r>
          </a:p>
          <a:p>
            <a:r>
              <a:rPr lang="en-US" sz="2000" dirty="0">
                <a:latin typeface="Times New Roman" panose="02020603050405020304" pitchFamily="18" charset="0"/>
                <a:cs typeface="Times New Roman" panose="02020603050405020304" pitchFamily="18" charset="0"/>
              </a:rPr>
              <a:t>To address these challenges, the following preprocessing techniques were employed:</a:t>
            </a:r>
          </a:p>
          <a:p>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Cleaning </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 </a:t>
            </a:r>
            <a:r>
              <a:rPr lang="en-US" sz="2000" b="1" dirty="0" smtClean="0">
                <a:latin typeface="Times New Roman" panose="02020603050405020304" pitchFamily="18" charset="0"/>
                <a:cs typeface="Times New Roman" panose="02020603050405020304" pitchFamily="18" charset="0"/>
              </a:rPr>
              <a:t>Scaling</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Feature </a:t>
            </a:r>
            <a:r>
              <a:rPr lang="en-US" sz="2000" b="1" dirty="0" smtClean="0">
                <a:latin typeface="Times New Roman" panose="02020603050405020304" pitchFamily="18" charset="0"/>
                <a:cs typeface="Times New Roman" panose="02020603050405020304" pitchFamily="18" charset="0"/>
              </a:rPr>
              <a:t>Encoding</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Outlier </a:t>
            </a:r>
            <a:r>
              <a:rPr lang="en-US" sz="2000" b="1" dirty="0" smtClean="0">
                <a:latin typeface="Times New Roman" panose="02020603050405020304" pitchFamily="18" charset="0"/>
                <a:cs typeface="Times New Roman" panose="02020603050405020304" pitchFamily="18" charset="0"/>
              </a:rPr>
              <a:t>Detection</a:t>
            </a:r>
            <a:endParaRPr lang="en-US" sz="2000" dirty="0">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445189993"/>
              </p:ext>
            </p:extLst>
          </p:nvPr>
        </p:nvGraphicFramePr>
        <p:xfrm>
          <a:off x="7212884" y="1493134"/>
          <a:ext cx="4470401" cy="3390899"/>
        </p:xfrm>
        <a:graphic>
          <a:graphicData uri="http://schemas.openxmlformats.org/drawingml/2006/table">
            <a:tbl>
              <a:tblPr firstRow="1" firstCol="1" bandRow="1">
                <a:tableStyleId>{5C22544A-7EE6-4342-B048-85BDC9FD1C3A}</a:tableStyleId>
              </a:tblPr>
              <a:tblGrid>
                <a:gridCol w="559792"/>
                <a:gridCol w="1228171"/>
                <a:gridCol w="893981"/>
                <a:gridCol w="893981"/>
                <a:gridCol w="894476"/>
              </a:tblGrid>
              <a:tr h="665835">
                <a:tc>
                  <a:txBody>
                    <a:bodyPr/>
                    <a:lstStyle/>
                    <a:p>
                      <a:pPr>
                        <a:lnSpc>
                          <a:spcPct val="107000"/>
                        </a:lnSpc>
                        <a:spcAft>
                          <a:spcPts val="0"/>
                        </a:spcAft>
                      </a:pPr>
                      <a:r>
                        <a:rPr lang="en-IN" sz="1000" dirty="0">
                          <a:effectLst/>
                        </a:rPr>
                        <a:t>S.no</a:t>
                      </a:r>
                      <a:endParaRPr lang="en-IN" sz="1100" dirty="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Dataset</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samples</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Features</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Class</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539760">
                <a:tc>
                  <a:txBody>
                    <a:bodyPr/>
                    <a:lstStyle/>
                    <a:p>
                      <a:pPr>
                        <a:lnSpc>
                          <a:spcPct val="107000"/>
                        </a:lnSpc>
                        <a:spcAft>
                          <a:spcPts val="0"/>
                        </a:spcAft>
                      </a:pPr>
                      <a:r>
                        <a:rPr lang="en-IN" sz="1000">
                          <a:effectLst/>
                        </a:rPr>
                        <a:t>01</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breast_cancer.csv      </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117</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9</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547639">
                <a:tc>
                  <a:txBody>
                    <a:bodyPr/>
                    <a:lstStyle/>
                    <a:p>
                      <a:pPr>
                        <a:lnSpc>
                          <a:spcPct val="107000"/>
                        </a:lnSpc>
                        <a:spcAft>
                          <a:spcPts val="0"/>
                        </a:spcAft>
                      </a:pPr>
                      <a:r>
                        <a:rPr lang="en-IN" sz="1000">
                          <a:effectLst/>
                        </a:rPr>
                        <a:t>02</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heart.csv</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304</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13</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533193">
                <a:tc>
                  <a:txBody>
                    <a:bodyPr/>
                    <a:lstStyle/>
                    <a:p>
                      <a:pPr>
                        <a:lnSpc>
                          <a:spcPct val="107000"/>
                        </a:lnSpc>
                        <a:spcAft>
                          <a:spcPts val="0"/>
                        </a:spcAft>
                      </a:pPr>
                      <a:r>
                        <a:rPr lang="en-IN" sz="1000">
                          <a:effectLst/>
                        </a:rPr>
                        <a:t>03</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diabetes.csv</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769</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8</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542387">
                <a:tc>
                  <a:txBody>
                    <a:bodyPr/>
                    <a:lstStyle/>
                    <a:p>
                      <a:pPr>
                        <a:lnSpc>
                          <a:spcPct val="107000"/>
                        </a:lnSpc>
                        <a:spcAft>
                          <a:spcPts val="0"/>
                        </a:spcAft>
                      </a:pPr>
                      <a:r>
                        <a:rPr lang="en-IN" sz="1000">
                          <a:effectLst/>
                        </a:rPr>
                        <a:t>04</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dirty="0">
                          <a:effectLst/>
                        </a:rPr>
                        <a:t>Iris.csv</a:t>
                      </a:r>
                      <a:endParaRPr lang="en-IN" sz="1100" dirty="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151</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4</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2</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562085">
                <a:tc>
                  <a:txBody>
                    <a:bodyPr/>
                    <a:lstStyle/>
                    <a:p>
                      <a:pPr>
                        <a:lnSpc>
                          <a:spcPct val="107000"/>
                        </a:lnSpc>
                        <a:spcAft>
                          <a:spcPts val="0"/>
                        </a:spcAft>
                      </a:pPr>
                      <a:r>
                        <a:rPr lang="en-IN" sz="1000">
                          <a:effectLst/>
                        </a:rPr>
                        <a:t>05</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thyroid_csv.xlsx</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3153</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dirty="0">
                          <a:effectLst/>
                        </a:rPr>
                        <a:t>23</a:t>
                      </a:r>
                      <a:endParaRPr lang="en-IN" sz="1100" dirty="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dirty="0">
                          <a:effectLst/>
                        </a:rPr>
                        <a:t>2</a:t>
                      </a:r>
                      <a:endParaRPr lang="en-IN" sz="1100" dirty="0">
                        <a:effectLst/>
                        <a:latin typeface="Calibri" panose="020F0502020204030204" pitchFamily="34" charset="0"/>
                        <a:ea typeface="Calibri" panose="020F0502020204030204" pitchFamily="34" charset="0"/>
                        <a:cs typeface="Gautami"/>
                      </a:endParaRPr>
                    </a:p>
                  </a:txBody>
                  <a:tcPr marL="68580" marR="68580" marT="0" marB="0"/>
                </a:tc>
              </a:tr>
            </a:tbl>
          </a:graphicData>
        </a:graphic>
      </p:graphicFrame>
      <p:sp>
        <p:nvSpPr>
          <p:cNvPr id="4" name="Rectangle 3"/>
          <p:cNvSpPr/>
          <p:nvPr/>
        </p:nvSpPr>
        <p:spPr>
          <a:xfrm>
            <a:off x="7764907" y="5098534"/>
            <a:ext cx="3038011" cy="400110"/>
          </a:xfrm>
          <a:prstGeom prst="rect">
            <a:avLst/>
          </a:prstGeom>
        </p:spPr>
        <p:txBody>
          <a:bodyPr wrap="none">
            <a:spAutoFit/>
          </a:bodyPr>
          <a:lstStyle/>
          <a:p>
            <a:r>
              <a:rPr lang="en-IN" sz="2000" b="1" dirty="0">
                <a:latin typeface="Times New Roman" panose="02020603050405020304" pitchFamily="18" charset="0"/>
                <a:cs typeface="Times New Roman" panose="02020603050405020304" pitchFamily="18" charset="0"/>
              </a:rPr>
              <a:t>Fig 1: Dataset Description</a:t>
            </a:r>
          </a:p>
        </p:txBody>
      </p:sp>
    </p:spTree>
    <p:extLst>
      <p:ext uri="{BB962C8B-B14F-4D97-AF65-F5344CB8AC3E}">
        <p14:creationId xmlns:p14="http://schemas.microsoft.com/office/powerpoint/2010/main" val="148857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2C4DED1-B8A4-BD8C-8351-D4671B55DFE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xmlns="" id="{F538EE7C-D541-670D-2962-3A822EEEF647}"/>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xmlns="" id="{7F94DD82-4364-26B1-B340-1DAA9C788AC0}"/>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D871E811-75A9-2A40-B74F-79B729106375}"/>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No. </a:t>
            </a:r>
            <a:r>
              <a:rPr lang="en-US" dirty="0" smtClean="0">
                <a:latin typeface="Times New Roman" panose="02020603050405020304" pitchFamily="18" charset="0"/>
                <a:cs typeface="Times New Roman" panose="02020603050405020304" pitchFamily="18" charset="0"/>
              </a:rPr>
              <a:t>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7C8E189A-8CB8-C374-573B-2BA2F4B69D21}"/>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1538BB15-0E6E-6EED-592F-77B8070A3194}"/>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xmlns="" id="{04793CB0-4537-97C5-5BA3-E57D242E7978}"/>
                  </a:ext>
                </a:extLst>
              </p:cNvPr>
              <p:cNvSpPr>
                <a:spLocks noGrp="1"/>
              </p:cNvSpPr>
              <p:nvPr>
                <p:ph idx="1"/>
              </p:nvPr>
            </p:nvSpPr>
            <p:spPr>
              <a:xfrm>
                <a:off x="375781" y="1345127"/>
                <a:ext cx="6875919" cy="5011224"/>
              </a:xfrm>
            </p:spPr>
            <p:txBody>
              <a:bodyPr>
                <a:normAutofit/>
              </a:bodyPr>
              <a:lstStyle/>
              <a:p>
                <a:pPr marL="0" indent="0" algn="just">
                  <a:buNone/>
                </a:pPr>
                <a:r>
                  <a:rPr lang="en-US" sz="2200" b="1" dirty="0" smtClean="0">
                    <a:latin typeface="Times New Roman" panose="02020603050405020304" pitchFamily="18" charset="0"/>
                    <a:cs typeface="Times New Roman" panose="02020603050405020304" pitchFamily="18" charset="0"/>
                  </a:rPr>
                  <a:t>Feature </a:t>
                </a:r>
                <a:r>
                  <a:rPr lang="en-US" sz="2200" b="1" dirty="0">
                    <a:latin typeface="Times New Roman" panose="02020603050405020304" pitchFamily="18" charset="0"/>
                    <a:cs typeface="Times New Roman" panose="02020603050405020304" pitchFamily="18" charset="0"/>
                  </a:rPr>
                  <a:t>Selection Using BGEO-TVFL Algorithm</a:t>
                </a:r>
              </a:p>
              <a:p>
                <a:pPr marL="0" indent="0" algn="just">
                  <a:buNone/>
                </a:pPr>
                <a:r>
                  <a:rPr lang="en-US" sz="2000" dirty="0">
                    <a:latin typeface="Times New Roman" panose="02020603050405020304" pitchFamily="18" charset="0"/>
                    <a:cs typeface="Times New Roman" panose="02020603050405020304" pitchFamily="18" charset="0"/>
                  </a:rPr>
                  <a:t>The BGEO-TVFL algorithm begins by initializing a population of binary vectors representing feature subsets. The algorithm iteratively explores and exploits the solution space by dynamically adjusting flight lengths based on fitness evaluations. The fitness function uses KNN accuracy to assess feature subsets.</a:t>
                </a:r>
              </a:p>
              <a:p>
                <a:pPr marL="0" indent="0" algn="just">
                  <a:buNone/>
                </a:pPr>
                <a:r>
                  <a:rPr lang="en-US" sz="2000" dirty="0">
                    <a:latin typeface="Times New Roman" panose="02020603050405020304" pitchFamily="18" charset="0"/>
                    <a:cs typeface="Times New Roman" panose="02020603050405020304" pitchFamily="18" charset="0"/>
                  </a:rPr>
                  <a:t>The steps for BGEO-TVFL are shown in </a:t>
                </a:r>
                <a:r>
                  <a:rPr lang="en-US" sz="2000" b="1" dirty="0">
                    <a:latin typeface="Times New Roman" panose="02020603050405020304" pitchFamily="18" charset="0"/>
                    <a:cs typeface="Times New Roman" panose="02020603050405020304" pitchFamily="18" charset="0"/>
                  </a:rPr>
                  <a:t>Figure 2: Flowchart of BGEO-TVFL Algorithm</a:t>
                </a:r>
                <a:r>
                  <a:rPr lang="en-US" sz="2000" dirty="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Initialize </a:t>
                </a:r>
                <a:r>
                  <a:rPr lang="en-US" sz="2000" dirty="0">
                    <a:latin typeface="Times New Roman" panose="02020603050405020304" pitchFamily="18" charset="0"/>
                    <a:cs typeface="Times New Roman" panose="02020603050405020304" pitchFamily="18" charset="0"/>
                  </a:rPr>
                  <a:t>eagle positions randomly in binary format.</a:t>
                </a:r>
              </a:p>
              <a:p>
                <a:pPr algn="just"/>
                <a:r>
                  <a:rPr lang="en-US" sz="2000" dirty="0">
                    <a:latin typeface="Times New Roman" panose="02020603050405020304" pitchFamily="18" charset="0"/>
                    <a:cs typeface="Times New Roman" panose="02020603050405020304" pitchFamily="18" charset="0"/>
                  </a:rPr>
                  <a:t>Compute fitness </a:t>
                </a:r>
                <a:r>
                  <a:rPr lang="en-US" sz="2000" dirty="0" smtClean="0">
                    <a:latin typeface="Times New Roman" panose="02020603050405020304" pitchFamily="18" charset="0"/>
                    <a:cs typeface="Times New Roman" panose="02020603050405020304" pitchFamily="18" charset="0"/>
                  </a:rPr>
                  <a:t>.</a:t>
                </a:r>
                <a:r>
                  <a:rPr lang="en-IN" sz="2000" dirty="0"/>
                  <a:t> </a:t>
                </a:r>
                <a14:m>
                  <m:oMath xmlns:m="http://schemas.openxmlformats.org/officeDocument/2006/math">
                    <m:r>
                      <a:rPr lang="en-IN" sz="2000" b="1" i="1">
                        <a:latin typeface="Cambria Math" panose="02040503050406030204" pitchFamily="18" charset="0"/>
                      </a:rPr>
                      <m:t>𝑭𝒊𝒕𝒏𝒆𝒔𝒔</m:t>
                    </m:r>
                    <m:r>
                      <a:rPr lang="en-IN" sz="2000" b="1" i="1">
                        <a:latin typeface="Cambria Math" panose="02040503050406030204" pitchFamily="18" charset="0"/>
                      </a:rPr>
                      <m:t>(</m:t>
                    </m:r>
                    <m:r>
                      <a:rPr lang="en-IN" sz="2000" b="1" i="1">
                        <a:latin typeface="Cambria Math" panose="02040503050406030204" pitchFamily="18" charset="0"/>
                      </a:rPr>
                      <m:t>𝒀</m:t>
                    </m:r>
                    <m:r>
                      <a:rPr lang="en-IN" sz="2000" b="1" i="1">
                        <a:latin typeface="Cambria Math" panose="02040503050406030204" pitchFamily="18" charset="0"/>
                      </a:rPr>
                      <m:t>)=</m:t>
                    </m:r>
                    <m:r>
                      <a:rPr lang="en-IN" sz="2000" b="1" i="1">
                        <a:latin typeface="Cambria Math" panose="02040503050406030204" pitchFamily="18" charset="0"/>
                      </a:rPr>
                      <m:t>𝜷</m:t>
                    </m:r>
                    <m:sSub>
                      <m:sSubPr>
                        <m:ctrlPr>
                          <a:rPr lang="en-IN" sz="2000" b="1" i="1">
                            <a:latin typeface="Cambria Math" panose="02040503050406030204" pitchFamily="18" charset="0"/>
                          </a:rPr>
                        </m:ctrlPr>
                      </m:sSubPr>
                      <m:e>
                        <m:r>
                          <a:rPr lang="en-IN" sz="2000" b="1" i="1">
                            <a:latin typeface="Cambria Math" panose="02040503050406030204" pitchFamily="18" charset="0"/>
                          </a:rPr>
                          <m:t>𝝀</m:t>
                        </m:r>
                      </m:e>
                      <m:sub>
                        <m:r>
                          <a:rPr lang="en-IN" sz="2000" b="1" i="1">
                            <a:latin typeface="Cambria Math" panose="02040503050406030204" pitchFamily="18" charset="0"/>
                          </a:rPr>
                          <m:t>𝒔</m:t>
                        </m:r>
                      </m:sub>
                    </m:sSub>
                    <m:r>
                      <a:rPr lang="en-IN" sz="2000" b="1" i="1">
                        <a:latin typeface="Cambria Math" panose="02040503050406030204" pitchFamily="18" charset="0"/>
                      </a:rPr>
                      <m:t>(</m:t>
                    </m:r>
                    <m:r>
                      <a:rPr lang="en-IN" sz="2000" b="1" i="1">
                        <a:latin typeface="Cambria Math" panose="02040503050406030204" pitchFamily="18" charset="0"/>
                      </a:rPr>
                      <m:t>𝒀</m:t>
                    </m:r>
                    <m:r>
                      <a:rPr lang="en-IN" sz="2000" b="1" i="1">
                        <a:latin typeface="Cambria Math" panose="02040503050406030204" pitchFamily="18" charset="0"/>
                      </a:rPr>
                      <m:t>)+</m:t>
                    </m:r>
                    <m:r>
                      <a:rPr lang="en-IN" sz="2000" b="1" i="1">
                        <a:latin typeface="Cambria Math" panose="02040503050406030204" pitchFamily="18" charset="0"/>
                      </a:rPr>
                      <m:t>𝜼</m:t>
                    </m:r>
                    <m:f>
                      <m:fPr>
                        <m:ctrlPr>
                          <a:rPr lang="en-IN" sz="2000" b="1" i="1">
                            <a:latin typeface="Cambria Math" panose="02040503050406030204" pitchFamily="18" charset="0"/>
                          </a:rPr>
                        </m:ctrlPr>
                      </m:fPr>
                      <m:num>
                        <m:r>
                          <a:rPr lang="en-IN" sz="2000" b="1" i="1">
                            <a:latin typeface="Cambria Math" panose="02040503050406030204" pitchFamily="18" charset="0"/>
                          </a:rPr>
                          <m:t>|</m:t>
                        </m:r>
                        <m:r>
                          <a:rPr lang="en-IN" sz="2000" b="1" i="1">
                            <a:latin typeface="Cambria Math" panose="02040503050406030204" pitchFamily="18" charset="0"/>
                          </a:rPr>
                          <m:t>𝒀</m:t>
                        </m:r>
                        <m:r>
                          <a:rPr lang="en-IN" sz="2000" b="1" i="1">
                            <a:latin typeface="Cambria Math" panose="02040503050406030204" pitchFamily="18" charset="0"/>
                          </a:rPr>
                          <m:t>|</m:t>
                        </m:r>
                      </m:num>
                      <m:den>
                        <m:r>
                          <a:rPr lang="en-IN" sz="2000" b="1" i="1">
                            <a:latin typeface="Cambria Math" panose="02040503050406030204" pitchFamily="18" charset="0"/>
                          </a:rPr>
                          <m:t>|</m:t>
                        </m:r>
                        <m:r>
                          <a:rPr lang="en-IN" sz="2000" b="1" i="1">
                            <a:latin typeface="Cambria Math" panose="02040503050406030204" pitchFamily="18" charset="0"/>
                          </a:rPr>
                          <m:t>𝑴</m:t>
                        </m:r>
                        <m:r>
                          <a:rPr lang="en-IN" sz="2000" b="1" i="1">
                            <a:latin typeface="Cambria Math" panose="02040503050406030204" pitchFamily="18" charset="0"/>
                          </a:rPr>
                          <m:t>|</m:t>
                        </m:r>
                      </m:den>
                    </m:f>
                  </m:oMath>
                </a14:m>
                <a:r>
                  <a:rPr lang="en-IN" sz="2000" b="1" dirty="0"/>
                  <a:t> </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Adjust flight length dynamically using the TVFL parameter to balance exploration and exploitation.</a:t>
                </a:r>
              </a:p>
              <a:p>
                <a:pPr algn="just"/>
                <a:r>
                  <a:rPr lang="en-US" sz="2000" dirty="0">
                    <a:latin typeface="Times New Roman" panose="02020603050405020304" pitchFamily="18" charset="0"/>
                    <a:cs typeface="Times New Roman" panose="02020603050405020304" pitchFamily="18" charset="0"/>
                  </a:rPr>
                  <a:t>Update solutions based on fitness evaluation.</a:t>
                </a:r>
              </a:p>
              <a:p>
                <a:pPr algn="just"/>
                <a:r>
                  <a:rPr lang="en-US" sz="2000" dirty="0">
                    <a:latin typeface="Times New Roman" panose="02020603050405020304" pitchFamily="18" charset="0"/>
                    <a:cs typeface="Times New Roman" panose="02020603050405020304" pitchFamily="18" charset="0"/>
                  </a:rPr>
                  <a:t>Stop when the maximum iteration limit is reached.</a:t>
                </a:r>
              </a:p>
              <a:p>
                <a:pPr marL="0" indent="0" algn="just">
                  <a:buNone/>
                </a:pPr>
                <a:endParaRPr lang="en-US"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200" b="1" dirty="0">
                  <a:latin typeface="Times New Roman" panose="02020603050405020304" pitchFamily="18" charset="0"/>
                  <a:cs typeface="Times New Roman" panose="02020603050405020304" pitchFamily="18" charset="0"/>
                </a:endParaRPr>
              </a:p>
            </p:txBody>
          </p:sp>
        </mc:Choice>
        <mc:Fallback xmlns="">
          <p:sp>
            <p:nvSpPr>
              <p:cNvPr id="10" name="Content Placeholder 9">
                <a:extLst>
                  <a:ext uri="{FF2B5EF4-FFF2-40B4-BE49-F238E27FC236}">
                    <a16:creationId xmlns="" xmlns:a16="http://schemas.microsoft.com/office/drawing/2014/main" id="{04793CB0-4537-97C5-5BA3-E57D242E7978}"/>
                  </a:ext>
                </a:extLst>
              </p:cNvPr>
              <p:cNvSpPr>
                <a:spLocks noGrp="1" noRot="1" noChangeAspect="1" noMove="1" noResize="1" noEditPoints="1" noAdjustHandles="1" noChangeArrowheads="1" noChangeShapeType="1" noTextEdit="1"/>
              </p:cNvSpPr>
              <p:nvPr>
                <p:ph idx="1"/>
              </p:nvPr>
            </p:nvSpPr>
            <p:spPr>
              <a:xfrm>
                <a:off x="375781" y="1345127"/>
                <a:ext cx="6875919" cy="5011224"/>
              </a:xfrm>
              <a:blipFill rotWithShape="0">
                <a:blip r:embed="rId2"/>
                <a:stretch>
                  <a:fillRect l="-1152" t="-1460" r="-887" b="-2190"/>
                </a:stretch>
              </a:blipFill>
            </p:spPr>
            <p:txBody>
              <a:bodyPr/>
              <a:lstStyle/>
              <a:p>
                <a:r>
                  <a:rPr lang="en-IN">
                    <a:noFill/>
                  </a:rPr>
                  <a:t> </a:t>
                </a:r>
              </a:p>
            </p:txBody>
          </p:sp>
        </mc:Fallback>
      </mc:AlternateContent>
      <p:pic>
        <p:nvPicPr>
          <p:cNvPr id="9" name="Content Placeholder 10" descr="C:\Users\SSD\Downloads\WhatsApp Image 2024-08-08 at 1.55.37 PM.jpeg"/>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82038" y="1399565"/>
            <a:ext cx="4198513" cy="4351338"/>
          </a:xfrm>
          <a:prstGeom prst="rect">
            <a:avLst/>
          </a:prstGeom>
          <a:noFill/>
          <a:ln>
            <a:noFill/>
          </a:ln>
        </p:spPr>
      </p:pic>
      <p:sp>
        <p:nvSpPr>
          <p:cNvPr id="2" name="Rectangle 1"/>
          <p:cNvSpPr/>
          <p:nvPr/>
        </p:nvSpPr>
        <p:spPr>
          <a:xfrm>
            <a:off x="7886144" y="5868960"/>
            <a:ext cx="3023712" cy="369332"/>
          </a:xfrm>
          <a:prstGeom prst="rect">
            <a:avLst/>
          </a:prstGeom>
        </p:spPr>
        <p:txBody>
          <a:bodyPr wrap="none">
            <a:spAutoFit/>
          </a:bodyPr>
          <a:lstStyle/>
          <a:p>
            <a:pPr algn="ctr"/>
            <a:r>
              <a:rPr lang="en-US" b="1" dirty="0"/>
              <a:t>Fig: Flow chart for BGEO-TVFL</a:t>
            </a:r>
          </a:p>
        </p:txBody>
      </p:sp>
    </p:spTree>
    <p:extLst>
      <p:ext uri="{BB962C8B-B14F-4D97-AF65-F5344CB8AC3E}">
        <p14:creationId xmlns:p14="http://schemas.microsoft.com/office/powerpoint/2010/main" val="2892214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EDAE807-D2AF-F342-9F50-C3D2721DB5F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xmlns="" id="{C3B6A5DC-018C-1C2B-C63A-AB1736FE98AA}"/>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5" name="Date Placeholder 4">
            <a:extLst>
              <a:ext uri="{FF2B5EF4-FFF2-40B4-BE49-F238E27FC236}">
                <a16:creationId xmlns:a16="http://schemas.microsoft.com/office/drawing/2014/main" xmlns="" id="{3B73092B-C775-6141-D0AB-F2283D72D901}"/>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B3800F1E-1CF9-4934-48D6-02E331C6A13A}"/>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a:t>
            </a:r>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B3515030-2928-DA19-B1E2-BDD7E78D597C}"/>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63526977-F1B2-B265-BDF6-C323ACFED6D3}"/>
              </a:ext>
            </a:extLst>
          </p:cNvPr>
          <p:cNvSpPr txBox="1"/>
          <p:nvPr/>
        </p:nvSpPr>
        <p:spPr>
          <a:xfrm>
            <a:off x="184731" y="1161535"/>
            <a:ext cx="6401420" cy="80021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C74F311A-03A4-DA49-343F-0058BA8AA1A8}"/>
              </a:ext>
            </a:extLst>
          </p:cNvPr>
          <p:cNvSpPr>
            <a:spLocks noGrp="1"/>
          </p:cNvSpPr>
          <p:nvPr>
            <p:ph idx="1"/>
          </p:nvPr>
        </p:nvSpPr>
        <p:spPr>
          <a:xfrm>
            <a:off x="342380" y="1161535"/>
            <a:ext cx="11379720" cy="1505465"/>
          </a:xfrm>
        </p:spPr>
        <p:txBody>
          <a:bodyPr>
            <a:normAutofit/>
          </a:bodyPr>
          <a:lstStyle/>
          <a:p>
            <a:pPr marL="0" indent="0" algn="just">
              <a:buNone/>
            </a:pPr>
            <a:r>
              <a:rPr lang="en-US" b="1" dirty="0" smtClean="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Classification Using K-Nearest Neighbor (KNN</a:t>
            </a:r>
            <a:r>
              <a:rPr lang="en-US" sz="2200" b="1"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BGEO-TVFL algorithm selects optimal feature subsets, which are then classified using KNN. This reduced feature set improves computational efficiency and enhances model accuracy, making it suitable for complex medical datasets</a:t>
            </a:r>
          </a:p>
        </p:txBody>
      </p:sp>
      <p:graphicFrame>
        <p:nvGraphicFramePr>
          <p:cNvPr id="2" name="Table 1"/>
          <p:cNvGraphicFramePr>
            <a:graphicFrameLocks noGrp="1"/>
          </p:cNvGraphicFramePr>
          <p:nvPr>
            <p:extLst>
              <p:ext uri="{D42A27DB-BD31-4B8C-83A1-F6EECF244321}">
                <p14:modId xmlns:p14="http://schemas.microsoft.com/office/powerpoint/2010/main" val="161386934"/>
              </p:ext>
            </p:extLst>
          </p:nvPr>
        </p:nvGraphicFramePr>
        <p:xfrm>
          <a:off x="3551329" y="2577703"/>
          <a:ext cx="4295071" cy="3073401"/>
        </p:xfrm>
        <a:graphic>
          <a:graphicData uri="http://schemas.openxmlformats.org/drawingml/2006/table">
            <a:tbl>
              <a:tblPr firstRow="1" firstCol="1" bandRow="1">
                <a:tableStyleId>{5C22544A-7EE6-4342-B048-85BDC9FD1C3A}</a:tableStyleId>
              </a:tblPr>
              <a:tblGrid>
                <a:gridCol w="622322"/>
                <a:gridCol w="1172436"/>
                <a:gridCol w="1406151"/>
                <a:gridCol w="1094162"/>
              </a:tblGrid>
              <a:tr h="609789">
                <a:tc>
                  <a:txBody>
                    <a:bodyPr/>
                    <a:lstStyle/>
                    <a:p>
                      <a:pPr>
                        <a:lnSpc>
                          <a:spcPct val="107000"/>
                        </a:lnSpc>
                        <a:spcAft>
                          <a:spcPts val="0"/>
                        </a:spcAft>
                      </a:pPr>
                      <a:r>
                        <a:rPr lang="en-IN" sz="1000" dirty="0">
                          <a:effectLst/>
                        </a:rPr>
                        <a:t>S.no</a:t>
                      </a:r>
                      <a:endParaRPr lang="en-IN" sz="1100" dirty="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Dataset</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Classification accuracy</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Computational Time</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487973">
                <a:tc>
                  <a:txBody>
                    <a:bodyPr/>
                    <a:lstStyle/>
                    <a:p>
                      <a:pPr>
                        <a:lnSpc>
                          <a:spcPct val="107000"/>
                        </a:lnSpc>
                        <a:spcAft>
                          <a:spcPts val="0"/>
                        </a:spcAft>
                      </a:pPr>
                      <a:r>
                        <a:rPr lang="en-IN" sz="1000">
                          <a:effectLst/>
                        </a:rPr>
                        <a:t>01</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breast_cancer.csv      </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91.66</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5sec</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495097">
                <a:tc>
                  <a:txBody>
                    <a:bodyPr/>
                    <a:lstStyle/>
                    <a:p>
                      <a:pPr>
                        <a:lnSpc>
                          <a:spcPct val="107000"/>
                        </a:lnSpc>
                        <a:spcAft>
                          <a:spcPts val="0"/>
                        </a:spcAft>
                      </a:pPr>
                      <a:r>
                        <a:rPr lang="en-IN" sz="1000">
                          <a:effectLst/>
                        </a:rPr>
                        <a:t>02</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heart.csv</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dirty="0">
                          <a:effectLst/>
                        </a:rPr>
                        <a:t>90.16</a:t>
                      </a:r>
                      <a:endParaRPr lang="en-IN" sz="1100" dirty="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7sec</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482037">
                <a:tc>
                  <a:txBody>
                    <a:bodyPr/>
                    <a:lstStyle/>
                    <a:p>
                      <a:pPr>
                        <a:lnSpc>
                          <a:spcPct val="107000"/>
                        </a:lnSpc>
                        <a:spcAft>
                          <a:spcPts val="0"/>
                        </a:spcAft>
                      </a:pPr>
                      <a:r>
                        <a:rPr lang="en-IN" sz="1000">
                          <a:effectLst/>
                        </a:rPr>
                        <a:t>03</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diabetes.csv</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88.9</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10sec</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490348">
                <a:tc>
                  <a:txBody>
                    <a:bodyPr/>
                    <a:lstStyle/>
                    <a:p>
                      <a:pPr>
                        <a:lnSpc>
                          <a:spcPct val="107000"/>
                        </a:lnSpc>
                        <a:spcAft>
                          <a:spcPts val="0"/>
                        </a:spcAft>
                      </a:pPr>
                      <a:r>
                        <a:rPr lang="en-IN" sz="1000">
                          <a:effectLst/>
                        </a:rPr>
                        <a:t>04</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dirty="0">
                          <a:effectLst/>
                        </a:rPr>
                        <a:t>Iris.csv</a:t>
                      </a:r>
                      <a:endParaRPr lang="en-IN" sz="1100" dirty="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dirty="0">
                          <a:effectLst/>
                        </a:rPr>
                        <a:t>1</a:t>
                      </a:r>
                      <a:endParaRPr lang="en-IN" sz="1100" dirty="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3sec</a:t>
                      </a:r>
                      <a:endParaRPr lang="en-IN" sz="1100">
                        <a:effectLst/>
                        <a:latin typeface="Calibri" panose="020F0502020204030204" pitchFamily="34" charset="0"/>
                        <a:ea typeface="Calibri" panose="020F0502020204030204" pitchFamily="34" charset="0"/>
                        <a:cs typeface="Gautami"/>
                      </a:endParaRPr>
                    </a:p>
                  </a:txBody>
                  <a:tcPr marL="68580" marR="68580" marT="0" marB="0"/>
                </a:tc>
              </a:tr>
              <a:tr h="508157">
                <a:tc>
                  <a:txBody>
                    <a:bodyPr/>
                    <a:lstStyle/>
                    <a:p>
                      <a:pPr>
                        <a:lnSpc>
                          <a:spcPct val="107000"/>
                        </a:lnSpc>
                        <a:spcAft>
                          <a:spcPts val="0"/>
                        </a:spcAft>
                      </a:pPr>
                      <a:r>
                        <a:rPr lang="en-IN" sz="1000">
                          <a:effectLst/>
                        </a:rPr>
                        <a:t>05</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thyroid_csv.xlsx</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a:effectLst/>
                        </a:rPr>
                        <a:t>96.03</a:t>
                      </a:r>
                      <a:endParaRPr lang="en-IN" sz="1100">
                        <a:effectLst/>
                        <a:latin typeface="Calibri" panose="020F0502020204030204" pitchFamily="34" charset="0"/>
                        <a:ea typeface="Calibri" panose="020F0502020204030204" pitchFamily="34" charset="0"/>
                        <a:cs typeface="Gautami"/>
                      </a:endParaRPr>
                    </a:p>
                  </a:txBody>
                  <a:tcPr marL="68580" marR="68580" marT="0" marB="0"/>
                </a:tc>
                <a:tc>
                  <a:txBody>
                    <a:bodyPr/>
                    <a:lstStyle/>
                    <a:p>
                      <a:pPr>
                        <a:lnSpc>
                          <a:spcPct val="107000"/>
                        </a:lnSpc>
                        <a:spcAft>
                          <a:spcPts val="0"/>
                        </a:spcAft>
                      </a:pPr>
                      <a:r>
                        <a:rPr lang="en-IN" sz="1000" dirty="0">
                          <a:effectLst/>
                        </a:rPr>
                        <a:t>120sec</a:t>
                      </a:r>
                      <a:endParaRPr lang="en-IN" sz="1100" dirty="0">
                        <a:effectLst/>
                        <a:latin typeface="Calibri" panose="020F0502020204030204" pitchFamily="34" charset="0"/>
                        <a:ea typeface="Calibri" panose="020F0502020204030204" pitchFamily="34" charset="0"/>
                        <a:cs typeface="Gautami"/>
                      </a:endParaRPr>
                    </a:p>
                  </a:txBody>
                  <a:tcPr marL="68580" marR="68580" marT="0" marB="0"/>
                </a:tc>
              </a:tr>
            </a:tbl>
          </a:graphicData>
        </a:graphic>
      </p:graphicFrame>
      <p:sp>
        <p:nvSpPr>
          <p:cNvPr id="3" name="Rectangle 2"/>
          <p:cNvSpPr/>
          <p:nvPr/>
        </p:nvSpPr>
        <p:spPr>
          <a:xfrm>
            <a:off x="3436241" y="5710019"/>
            <a:ext cx="4525249" cy="646331"/>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Fig 2:BGEO-TVFL </a:t>
            </a:r>
            <a:r>
              <a:rPr lang="en-US" b="1" dirty="0">
                <a:latin typeface="Times New Roman" panose="02020603050405020304" pitchFamily="18" charset="0"/>
                <a:cs typeface="Times New Roman" panose="02020603050405020304" pitchFamily="18" charset="0"/>
              </a:rPr>
              <a:t>Classification Accuracy and Computational Time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4960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885CD75-5F9C-4FEE-0D51-8F81C3A3C817}"/>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57AFECBD-84F9-D892-0CE1-41827F9F52CA}"/>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49B74E23-CA56-CBAD-C920-678263457D7C}"/>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2622A20B-F20D-4881-F0B8-BCFBCB2CAE3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xmlns="" id="{83AB03B9-2404-710A-F765-8FB9F67C8748}"/>
              </a:ext>
            </a:extLst>
          </p:cNvPr>
          <p:cNvSpPr>
            <a:spLocks noGrp="1"/>
          </p:cNvSpPr>
          <p:nvPr>
            <p:ph idx="1"/>
          </p:nvPr>
        </p:nvSpPr>
        <p:spPr>
          <a:xfrm>
            <a:off x="546114" y="1119980"/>
            <a:ext cx="9055070" cy="652323"/>
          </a:xfrm>
        </p:spPr>
        <p:txBody>
          <a:bodyPr>
            <a:normAutofit/>
          </a:bodyPr>
          <a:lstStyle/>
          <a:p>
            <a:pPr marL="0" indent="0" algn="just">
              <a:buNone/>
            </a:pPr>
            <a:r>
              <a:rPr lang="en-US" sz="2200" b="1" dirty="0">
                <a:effectLst/>
                <a:latin typeface="Times New Roman" panose="02020603050405020304" pitchFamily="18" charset="0"/>
                <a:ea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Comparative Performance </a:t>
            </a:r>
            <a:r>
              <a:rPr lang="en-IN" sz="2400" b="1" dirty="0" smtClean="0">
                <a:latin typeface="Times New Roman" panose="02020603050405020304" pitchFamily="18" charset="0"/>
                <a:cs typeface="Times New Roman" panose="02020603050405020304" pitchFamily="18" charset="0"/>
              </a:rPr>
              <a:t>Analysis</a:t>
            </a:r>
          </a:p>
          <a:p>
            <a:pPr marL="0" indent="0" algn="just">
              <a:buNone/>
            </a:pPr>
            <a:endParaRPr lang="en-US" sz="2200" dirty="0">
              <a:effectLst/>
              <a:latin typeface="Times New Roman" panose="02020603050405020304" pitchFamily="18" charset="0"/>
              <a:ea typeface="Times New Roman" panose="02020603050405020304" pitchFamily="18" charset="0"/>
            </a:endParaRPr>
          </a:p>
          <a:p>
            <a:pPr marL="0" indent="0" algn="just">
              <a:buNone/>
            </a:pPr>
            <a:endParaRPr lang="en-US" sz="2200" dirty="0">
              <a:effectLst/>
              <a:latin typeface="Times New Roman" panose="02020603050405020304" pitchFamily="18" charset="0"/>
              <a:ea typeface="Times New Roman" panose="02020603050405020304" pitchFamily="18" charset="0"/>
            </a:endParaRPr>
          </a:p>
          <a:p>
            <a:pPr algn="just"/>
            <a:endParaRPr lang="en-US" sz="2200" dirty="0">
              <a:effectLst/>
              <a:latin typeface="Times New Roman" panose="02020603050405020304" pitchFamily="18" charset="0"/>
              <a:ea typeface="Times New Roman" panose="02020603050405020304" pitchFamily="18" charset="0"/>
            </a:endParaRPr>
          </a:p>
          <a:p>
            <a:pPr algn="just"/>
            <a:endParaRPr lang="en-US" sz="2200" dirty="0">
              <a:effectLst/>
              <a:latin typeface="Times New Roman" panose="02020603050405020304" pitchFamily="18" charset="0"/>
              <a:ea typeface="Times New Roman" panose="02020603050405020304" pitchFamily="18" charset="0"/>
            </a:endParaRPr>
          </a:p>
          <a:p>
            <a:pPr algn="just"/>
            <a:endParaRPr lang="en-US" sz="2200" dirty="0">
              <a:effectLst/>
              <a:latin typeface="Times New Roman" panose="02020603050405020304" pitchFamily="18" charset="0"/>
              <a:ea typeface="Times New Roman" panose="02020603050405020304" pitchFamily="18" charset="0"/>
            </a:endParaRPr>
          </a:p>
          <a:p>
            <a:pPr algn="just"/>
            <a:endParaRPr lang="en-US" sz="2200" b="1" dirty="0">
              <a:latin typeface="Times New Roman" panose="02020603050405020304" pitchFamily="18" charset="0"/>
              <a:cs typeface="Times New Roman" panose="02020603050405020304" pitchFamily="18" charset="0"/>
            </a:endParaRPr>
          </a:p>
        </p:txBody>
      </p:sp>
      <p:sp>
        <p:nvSpPr>
          <p:cNvPr id="9" name="Rectangle 8"/>
          <p:cNvSpPr/>
          <p:nvPr/>
        </p:nvSpPr>
        <p:spPr>
          <a:xfrm>
            <a:off x="4267200" y="250746"/>
            <a:ext cx="4006225"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METHODOLOGY</a:t>
            </a:r>
            <a:endParaRPr lang="en-IN" sz="3600" dirty="0"/>
          </a:p>
        </p:txBody>
      </p:sp>
      <p:sp>
        <p:nvSpPr>
          <p:cNvPr id="15" name="Rectangle 3"/>
          <p:cNvSpPr>
            <a:spLocks noChangeArrowheads="1"/>
          </p:cNvSpPr>
          <p:nvPr/>
        </p:nvSpPr>
        <p:spPr bwMode="auto">
          <a:xfrm>
            <a:off x="546114" y="1772303"/>
            <a:ext cx="1131568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BGEO-TVFL algorithm outperforms traditional optimization methods, including BWOA, BGWO, ACO, and ABC, in classification accuracy and computational efficiency across various medical datasets. Its ability to dynamically</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adapt and balance exploration and exploitation enables it to achieve higher accuracy and select fewer, more relevant features,</a:t>
            </a:r>
            <a:r>
              <a:rPr kumimoji="0" lang="en-US" sz="20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contributing to its superior performance. This makes BGEO-TVFL a robust and effective solution for complex medical data classification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40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F15DA2-7B25-E3CD-AB69-AFBC66A4196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xmlns="" id="{B7C2D016-A6C0-0BD9-6929-C59FB2C6016F}"/>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xmlns="" id="{60862592-80DF-6050-576C-1EEFDBBB74D6}"/>
              </a:ext>
            </a:extLst>
          </p:cNvPr>
          <p:cNvSpPr>
            <a:spLocks noGrp="1"/>
          </p:cNvSpPr>
          <p:nvPr>
            <p:ph idx="1"/>
          </p:nvPr>
        </p:nvSpPr>
        <p:spPr>
          <a:xfrm>
            <a:off x="436944" y="1212757"/>
            <a:ext cx="11318111" cy="4992196"/>
          </a:xfrm>
        </p:spPr>
        <p:txBody>
          <a:bodyPr>
            <a:noAutofit/>
          </a:bodyPr>
          <a:lstStyle/>
          <a:p>
            <a:pPr marL="0" indent="0" algn="just">
              <a:lnSpc>
                <a:spcPct val="100000"/>
              </a:lnSpc>
              <a:buNone/>
            </a:pPr>
            <a:r>
              <a:rPr lang="en-US" sz="22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Software Specifications:</a:t>
            </a:r>
          </a:p>
          <a:p>
            <a:pPr algn="just">
              <a:lnSpc>
                <a:spcPct val="100000"/>
              </a:lnSpc>
            </a:pPr>
            <a:r>
              <a:rPr lang="en-US" sz="2000" dirty="0">
                <a:latin typeface="Times New Roman" panose="02020603050405020304" pitchFamily="18" charset="0"/>
                <a:cs typeface="Times New Roman" panose="02020603050405020304" pitchFamily="18" charset="0"/>
              </a:rPr>
              <a:t>Programming Language: Python</a:t>
            </a:r>
          </a:p>
          <a:p>
            <a:pPr algn="just">
              <a:lnSpc>
                <a:spcPct val="100000"/>
              </a:lnSpc>
            </a:pPr>
            <a:r>
              <a:rPr lang="en-US" sz="2000" dirty="0">
                <a:latin typeface="Times New Roman" panose="02020603050405020304" pitchFamily="18" charset="0"/>
                <a:cs typeface="Times New Roman" panose="02020603050405020304" pitchFamily="18" charset="0"/>
              </a:rPr>
              <a:t>Libraries Used: TensorFlow, Keras, Scikit-Image, OpenCV, Matplotlib,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Seaborn</a:t>
            </a:r>
          </a:p>
          <a:p>
            <a:pPr algn="just">
              <a:lnSpc>
                <a:spcPct val="100000"/>
              </a:lnSpc>
            </a:pPr>
            <a:r>
              <a:rPr lang="en-US" sz="2000" dirty="0">
                <a:latin typeface="Times New Roman" panose="02020603050405020304" pitchFamily="18" charset="0"/>
                <a:cs typeface="Times New Roman" panose="02020603050405020304" pitchFamily="18" charset="0"/>
              </a:rPr>
              <a:t>Data Storage: DDSM dataset in  image format</a:t>
            </a:r>
          </a:p>
          <a:p>
            <a:pPr algn="just">
              <a:lnSpc>
                <a:spcPct val="100000"/>
              </a:lnSpc>
            </a:pPr>
            <a:r>
              <a:rPr lang="en-US" sz="2000" dirty="0">
                <a:latin typeface="Times New Roman" panose="02020603050405020304" pitchFamily="18" charset="0"/>
                <a:cs typeface="Times New Roman" panose="02020603050405020304" pitchFamily="18" charset="0"/>
              </a:rPr>
              <a:t>Development Environment: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for model training and testing.</a:t>
            </a: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Hardware Specifications:</a:t>
            </a:r>
          </a:p>
          <a:p>
            <a:pPr algn="just">
              <a:lnSpc>
                <a:spcPct val="100000"/>
              </a:lnSpc>
            </a:pPr>
            <a:r>
              <a:rPr lang="en-US" sz="2000" dirty="0">
                <a:latin typeface="Times New Roman" panose="02020603050405020304" pitchFamily="18" charset="0"/>
                <a:cs typeface="Times New Roman" panose="02020603050405020304" pitchFamily="18" charset="0"/>
              </a:rPr>
              <a:t>System: NVIDIA GPU-enabled machine for accelerated training.</a:t>
            </a:r>
          </a:p>
          <a:p>
            <a:pPr algn="just">
              <a:lnSpc>
                <a:spcPct val="100000"/>
              </a:lnSpc>
            </a:pPr>
            <a:r>
              <a:rPr lang="en-US" sz="2000" dirty="0">
                <a:latin typeface="Times New Roman" panose="02020603050405020304" pitchFamily="18" charset="0"/>
                <a:cs typeface="Times New Roman" panose="02020603050405020304" pitchFamily="18" charset="0"/>
              </a:rPr>
              <a:t>Processor: Intel Core i7 or equivalent.</a:t>
            </a:r>
          </a:p>
          <a:p>
            <a:pPr algn="just">
              <a:lnSpc>
                <a:spcPct val="100000"/>
              </a:lnSpc>
            </a:pPr>
            <a:r>
              <a:rPr lang="en-US" sz="2000" dirty="0">
                <a:latin typeface="Times New Roman" panose="02020603050405020304" pitchFamily="18" charset="0"/>
                <a:cs typeface="Times New Roman" panose="02020603050405020304" pitchFamily="18" charset="0"/>
              </a:rPr>
              <a:t>RAM: Minimum 16 GB for handling dataset and model complexity.</a:t>
            </a:r>
          </a:p>
          <a:p>
            <a:pPr algn="just">
              <a:lnSpc>
                <a:spcPct val="100000"/>
              </a:lnSpc>
            </a:pPr>
            <a:r>
              <a:rPr lang="en-US" sz="2000" dirty="0">
                <a:latin typeface="Times New Roman" panose="02020603050405020304" pitchFamily="18" charset="0"/>
                <a:cs typeface="Times New Roman" panose="02020603050405020304" pitchFamily="18" charset="0"/>
              </a:rPr>
              <a:t>Storage: SSD for faster data access and storage.</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01CEC784-6D40-0BDE-D592-90BB8846153F}"/>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00F8A7C6-9375-2C41-1947-36F2F6CDF473}"/>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BBF8C03C-62BC-4E63-B4EE-E667EC6A366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10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sz="2200" b="1" dirty="0">
                <a:latin typeface="Times New Roman" panose="02020603050405020304" pitchFamily="18" charset="0"/>
                <a:cs typeface="Times New Roman" pitchFamily="18" charset="0"/>
              </a:rPr>
              <a:t>Department of Computer Science and Engineering</a:t>
            </a:r>
          </a:p>
          <a:p>
            <a:pPr algn="ctr">
              <a:spcBef>
                <a:spcPct val="20000"/>
              </a:spcBef>
              <a:defRPr/>
            </a:pPr>
            <a:r>
              <a:rPr lang="en-US" sz="2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0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Classification and Feature Selection Method for Medical Datasets by BGEO TVFL(Binary golden eagle optimization-Time Varying Flight length) and KNN(k-nearest neighbour)</a:t>
            </a:r>
          </a:p>
          <a:p>
            <a:pPr lvl="0" algn="ctr">
              <a:spcBef>
                <a:spcPct val="20000"/>
              </a:spcBef>
              <a:defRPr/>
            </a:pPr>
            <a:endParaRPr lang="en-US" sz="26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639854" y="2171967"/>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latin typeface="Times New Roman" panose="02020603050405020304" pitchFamily="18" charset="0"/>
                <a:cs typeface="Times New Roman" pitchFamily="18" charset="0"/>
              </a:rPr>
              <a:t>Bommu Lakshmi Prasanna</a:t>
            </a:r>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solidFill>
                  <a:schemeClr val="tx1"/>
                </a:solidFill>
                <a:latin typeface="Times New Roman" panose="02020603050405020304" pitchFamily="18" charset="0"/>
                <a:cs typeface="Times New Roman" pitchFamily="18" charset="0"/>
              </a:rPr>
              <a:t>21471A0513  </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smtClean="0">
                <a:latin typeface="Times New Roman" panose="02020603050405020304" pitchFamily="18" charset="0"/>
                <a:cs typeface="Times New Roman" pitchFamily="18" charset="0"/>
              </a:rPr>
              <a:t>                                    Paruchuri Swetha Lakshmi</a:t>
            </a:r>
            <a:r>
              <a:rPr lang="en-US" altLang="en-US" sz="1600" dirty="0" smtClean="0">
                <a:solidFill>
                  <a:schemeClr val="tx1"/>
                </a:solidFill>
                <a:latin typeface="Times New Roman" panose="02020603050405020304" pitchFamily="18" charset="0"/>
                <a:cs typeface="Times New Roman" pitchFamily="18" charset="0"/>
              </a:rPr>
              <a:t>   </a:t>
            </a:r>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solidFill>
                  <a:schemeClr val="tx1"/>
                </a:solidFill>
                <a:latin typeface="Times New Roman" panose="02020603050405020304" pitchFamily="18" charset="0"/>
                <a:cs typeface="Times New Roman" pitchFamily="18" charset="0"/>
              </a:rPr>
              <a:t>21471A0543</a:t>
            </a:r>
            <a:endParaRPr lang="en-US" altLang="en-US" sz="1600" dirty="0">
              <a:solidFill>
                <a:schemeClr val="tx1"/>
              </a:solidFill>
              <a:latin typeface="Times New Roman" panose="02020603050405020304" pitchFamily="18" charset="0"/>
              <a:cs typeface="Times New Roman" pitchFamily="18" charset="0"/>
            </a:endParaRP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latin typeface="Times New Roman" panose="02020603050405020304" pitchFamily="18" charset="0"/>
                <a:cs typeface="Times New Roman" pitchFamily="18" charset="0"/>
              </a:rPr>
              <a:t>Mellacheruvu Sahithi</a:t>
            </a:r>
            <a:r>
              <a:rPr lang="en-US" altLang="en-US" sz="1600" dirty="0">
                <a:solidFill>
                  <a:schemeClr val="tx1"/>
                </a:solidFill>
                <a:latin typeface="Times New Roman" panose="02020603050405020304" pitchFamily="18" charset="0"/>
                <a:cs typeface="Times New Roman" pitchFamily="18" charset="0"/>
              </a:rPr>
              <a:t>		                  </a:t>
            </a:r>
            <a:r>
              <a:rPr lang="en-US" altLang="en-US" sz="1600" dirty="0" smtClean="0">
                <a:solidFill>
                  <a:schemeClr val="tx1"/>
                </a:solidFill>
                <a:latin typeface="Times New Roman" panose="02020603050405020304" pitchFamily="18" charset="0"/>
                <a:cs typeface="Times New Roman" pitchFamily="18" charset="0"/>
              </a:rPr>
              <a:t>21471A0535</a:t>
            </a:r>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667000" y="3656226"/>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smtClean="0">
                <a:latin typeface="Times New Roman" panose="02020603050405020304" pitchFamily="18" charset="0"/>
                <a:cs typeface="Times New Roman" panose="02020603050405020304" pitchFamily="18" charset="0"/>
              </a:rPr>
              <a:t>Dr. Rama Krishna </a:t>
            </a:r>
            <a:r>
              <a:rPr lang="en-US" sz="1600" b="1" dirty="0" err="1" smtClean="0">
                <a:latin typeface="Times New Roman" panose="02020603050405020304" pitchFamily="18" charset="0"/>
                <a:cs typeface="Times New Roman" panose="02020603050405020304" pitchFamily="18" charset="0"/>
              </a:rPr>
              <a:t>Eluri</a:t>
            </a:r>
            <a:r>
              <a:rPr lang="en-US" sz="1600" b="1" baseline="-25000" dirty="0" smtClean="0">
                <a:latin typeface="Times New Roman" panose="02020603050405020304" pitchFamily="18" charset="0"/>
                <a:cs typeface="Times New Roman" panose="02020603050405020304" pitchFamily="18" charset="0"/>
              </a:rPr>
              <a:t>, </a:t>
            </a:r>
            <a:r>
              <a:rPr lang="en-US" sz="1600" b="1" baseline="-25000" dirty="0">
                <a:latin typeface="Times New Roman" panose="02020603050405020304" pitchFamily="18" charset="0"/>
                <a:cs typeface="Times New Roman" panose="02020603050405020304" pitchFamily="18" charset="0"/>
              </a:rPr>
              <a:t>M.Tech., </a:t>
            </a:r>
            <a:r>
              <a:rPr lang="en-US" sz="1600" b="1" baseline="-25000" dirty="0" err="1" smtClean="0">
                <a:latin typeface="Times New Roman" panose="02020603050405020304" pitchFamily="18" charset="0"/>
                <a:cs typeface="Times New Roman" panose="02020603050405020304" pitchFamily="18" charset="0"/>
              </a:rPr>
              <a:t>Ph.D</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Assistant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Narasaraopet- 522 601.</a:t>
            </a:r>
          </a:p>
        </p:txBody>
      </p:sp>
      <p:pic>
        <p:nvPicPr>
          <p:cNvPr id="9" name="Picture 8"/>
          <p:cNvPicPr>
            <a:picLocks noChangeAspect="1"/>
          </p:cNvPicPr>
          <p:nvPr/>
        </p:nvPicPr>
        <p:blipFill>
          <a:blip r:embed="rId3"/>
          <a:stretch>
            <a:fillRect/>
          </a:stretch>
        </p:blipFill>
        <p:spPr>
          <a:xfrm>
            <a:off x="0" y="126444"/>
            <a:ext cx="3762900" cy="579027"/>
          </a:xfrm>
          <a:prstGeom prst="rect">
            <a:avLst/>
          </a:prstGeom>
        </p:spPr>
      </p:pic>
      <p:sp>
        <p:nvSpPr>
          <p:cNvPr id="20"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a:xfrm>
            <a:off x="838200" y="6356350"/>
            <a:ext cx="2743200" cy="365125"/>
          </a:xfrm>
        </p:spPr>
        <p:txBody>
          <a:bodyPr/>
          <a:lstStyle/>
          <a:p>
            <a:r>
              <a:rPr lang="en-US" dirty="0" smtClean="0">
                <a:latin typeface="Times New Roman" panose="02020603050405020304" pitchFamily="18" charset="0"/>
                <a:cs typeface="Times New Roman" panose="02020603050405020304" pitchFamily="18" charset="0"/>
              </a:rPr>
              <a:t>-02-2025</a:t>
            </a:r>
            <a:endParaRPr lang="en-US" dirty="0">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23"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dirty="0" smtClean="0"/>
              <a:t>Review No. 2       Batch No.  AG4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20</a:t>
            </a:fld>
            <a:endParaRPr lang="en-IN"/>
          </a:p>
        </p:txBody>
      </p:sp>
      <p:pic>
        <p:nvPicPr>
          <p:cNvPr id="5" name="Picture 4"/>
          <p:cNvPicPr>
            <a:picLocks noChangeAspect="1"/>
          </p:cNvPicPr>
          <p:nvPr/>
        </p:nvPicPr>
        <p:blipFill>
          <a:blip r:embed="rId2"/>
          <a:stretch>
            <a:fillRect/>
          </a:stretch>
        </p:blipFill>
        <p:spPr>
          <a:xfrm>
            <a:off x="0" y="126444"/>
            <a:ext cx="3762900" cy="579027"/>
          </a:xfrm>
          <a:prstGeom prst="rect">
            <a:avLst/>
          </a:prstGeom>
        </p:spPr>
      </p:pic>
      <p:sp>
        <p:nvSpPr>
          <p:cNvPr id="6" name="Rectangle 5"/>
          <p:cNvSpPr/>
          <p:nvPr/>
        </p:nvSpPr>
        <p:spPr>
          <a:xfrm>
            <a:off x="3554266" y="445440"/>
            <a:ext cx="5007268"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IMPLEMENTATION</a:t>
            </a:r>
            <a:endParaRPr lang="en-IN" sz="4000" dirty="0"/>
          </a:p>
        </p:txBody>
      </p:sp>
      <p:sp>
        <p:nvSpPr>
          <p:cNvPr id="7" name="Rectangle 6"/>
          <p:cNvSpPr/>
          <p:nvPr/>
        </p:nvSpPr>
        <p:spPr>
          <a:xfrm>
            <a:off x="266700" y="1091267"/>
            <a:ext cx="11658600" cy="5447645"/>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#KNN for breast_cancer.csv using BGEO-TVFL</a:t>
            </a:r>
          </a:p>
          <a:p>
            <a:r>
              <a:rPr lang="en-IN" sz="1600" dirty="0">
                <a:latin typeface="Times New Roman" panose="02020603050405020304" pitchFamily="18" charset="0"/>
                <a:cs typeface="Times New Roman" panose="02020603050405020304" pitchFamily="18" charset="0"/>
              </a:rPr>
              <a:t>import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as </a:t>
            </a:r>
            <a:r>
              <a:rPr lang="en-IN" sz="1600" dirty="0" err="1">
                <a:latin typeface="Times New Roman" panose="02020603050405020304" pitchFamily="18" charset="0"/>
                <a:cs typeface="Times New Roman" panose="02020603050405020304" pitchFamily="18" charset="0"/>
              </a:rPr>
              <a:t>np</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import pandas as </a:t>
            </a:r>
            <a:r>
              <a:rPr lang="en-IN" sz="1600" dirty="0" err="1">
                <a:latin typeface="Times New Roman" panose="02020603050405020304" pitchFamily="18" charset="0"/>
                <a:cs typeface="Times New Roman" panose="02020603050405020304" pitchFamily="18" charset="0"/>
              </a:rPr>
              <a:t>pd</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import time</a:t>
            </a: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sklearn.model_selection</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train_test_split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sklearn.preprocessing</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StandardScaler</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sklearn.neighbors</a:t>
            </a:r>
            <a:r>
              <a:rPr lang="en-IN" sz="1600" dirty="0">
                <a:latin typeface="Times New Roman" panose="02020603050405020304" pitchFamily="18" charset="0"/>
                <a:cs typeface="Times New Roman" panose="02020603050405020304" pitchFamily="18" charset="0"/>
              </a:rPr>
              <a:t> import </a:t>
            </a:r>
            <a:r>
              <a:rPr lang="en-IN" sz="1600" dirty="0" err="1">
                <a:latin typeface="Times New Roman" panose="02020603050405020304" pitchFamily="18" charset="0"/>
                <a:cs typeface="Times New Roman" panose="02020603050405020304" pitchFamily="18" charset="0"/>
              </a:rPr>
              <a:t>KNeighborsClassifier</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from </a:t>
            </a:r>
            <a:r>
              <a:rPr lang="en-IN" sz="1600" dirty="0" err="1">
                <a:latin typeface="Times New Roman" panose="02020603050405020304" pitchFamily="18" charset="0"/>
                <a:cs typeface="Times New Roman" panose="02020603050405020304" pitchFamily="18" charset="0"/>
              </a:rPr>
              <a:t>sklearn.metrics</a:t>
            </a:r>
            <a:r>
              <a:rPr lang="en-IN" sz="1600" dirty="0">
                <a:latin typeface="Times New Roman" panose="02020603050405020304" pitchFamily="18" charset="0"/>
                <a:cs typeface="Times New Roman" panose="02020603050405020304" pitchFamily="18" charset="0"/>
              </a:rPr>
              <a:t> import </a:t>
            </a:r>
            <a:r>
              <a:rPr lang="en-IN" sz="1600" dirty="0" err="1" smtClean="0">
                <a:latin typeface="Times New Roman" panose="02020603050405020304" pitchFamily="18" charset="0"/>
                <a:cs typeface="Times New Roman" panose="02020603050405020304" pitchFamily="18" charset="0"/>
              </a:rPr>
              <a:t>accuracy_score</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Load the breast cancer dataset</a:t>
            </a:r>
          </a:p>
          <a:p>
            <a:r>
              <a:rPr lang="en-IN" sz="1600" dirty="0" err="1">
                <a:latin typeface="Times New Roman" panose="02020603050405020304" pitchFamily="18" charset="0"/>
                <a:cs typeface="Times New Roman" panose="02020603050405020304" pitchFamily="18" charset="0"/>
              </a:rPr>
              <a:t>data_path</a:t>
            </a:r>
            <a:r>
              <a:rPr lang="en-IN" sz="1600" dirty="0">
                <a:latin typeface="Times New Roman" panose="02020603050405020304" pitchFamily="18" charset="0"/>
                <a:cs typeface="Times New Roman" panose="02020603050405020304" pitchFamily="18" charset="0"/>
              </a:rPr>
              <a:t> = "/content/drive/My Drive/AG4</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Read the breast cancer data from the CSV file</a:t>
            </a:r>
          </a:p>
          <a:p>
            <a:r>
              <a:rPr lang="en-IN" sz="1600" dirty="0" err="1">
                <a:latin typeface="Times New Roman" panose="02020603050405020304" pitchFamily="18" charset="0"/>
                <a:cs typeface="Times New Roman" panose="02020603050405020304" pitchFamily="18" charset="0"/>
              </a:rPr>
              <a:t>breast_cancer_data</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pd.read_csv</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os.path.join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data_path</a:t>
            </a:r>
            <a:r>
              <a:rPr lang="en-IN" sz="1600" dirty="0">
                <a:latin typeface="Times New Roman" panose="02020603050405020304" pitchFamily="18" charset="0"/>
                <a:cs typeface="Times New Roman" panose="02020603050405020304" pitchFamily="18" charset="0"/>
              </a:rPr>
              <a:t>, "breast_cancer.csv</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Assuming the last column is the target variable and the rest are features</a:t>
            </a:r>
          </a:p>
          <a:p>
            <a:r>
              <a:rPr lang="en-IN" sz="1600" dirty="0">
                <a:latin typeface="Times New Roman" panose="02020603050405020304" pitchFamily="18" charset="0"/>
                <a:cs typeface="Times New Roman" panose="02020603050405020304" pitchFamily="18" charset="0"/>
              </a:rPr>
              <a:t>X = </a:t>
            </a:r>
            <a:r>
              <a:rPr lang="en-IN" sz="1600" dirty="0" err="1">
                <a:latin typeface="Times New Roman" panose="02020603050405020304" pitchFamily="18" charset="0"/>
                <a:cs typeface="Times New Roman" panose="02020603050405020304" pitchFamily="18" charset="0"/>
              </a:rPr>
              <a:t>breast_cancer_data.iloc</a:t>
            </a:r>
            <a:r>
              <a:rPr lang="en-IN" sz="1600" dirty="0">
                <a:latin typeface="Times New Roman" panose="02020603050405020304" pitchFamily="18" charset="0"/>
                <a:cs typeface="Times New Roman" panose="02020603050405020304" pitchFamily="18" charset="0"/>
              </a:rPr>
              <a:t>[:, :-1].values  # Use </a:t>
            </a:r>
            <a:r>
              <a:rPr lang="en-IN" sz="1600" dirty="0" err="1">
                <a:latin typeface="Times New Roman" panose="02020603050405020304" pitchFamily="18" charset="0"/>
                <a:cs typeface="Times New Roman" panose="02020603050405020304" pitchFamily="18" charset="0"/>
              </a:rPr>
              <a:t>breast_cancer_data</a:t>
            </a:r>
            <a:r>
              <a:rPr lang="en-IN" sz="1600" dirty="0">
                <a:latin typeface="Times New Roman" panose="02020603050405020304" pitchFamily="18" charset="0"/>
                <a:cs typeface="Times New Roman" panose="02020603050405020304" pitchFamily="18" charset="0"/>
              </a:rPr>
              <a:t> instead of data</a:t>
            </a:r>
          </a:p>
          <a:p>
            <a:r>
              <a:rPr lang="en-IN" sz="1600" dirty="0">
                <a:latin typeface="Times New Roman" panose="02020603050405020304" pitchFamily="18" charset="0"/>
                <a:cs typeface="Times New Roman" panose="02020603050405020304" pitchFamily="18" charset="0"/>
              </a:rPr>
              <a:t>y = </a:t>
            </a:r>
            <a:r>
              <a:rPr lang="en-IN" sz="1600" dirty="0" err="1">
                <a:latin typeface="Times New Roman" panose="02020603050405020304" pitchFamily="18" charset="0"/>
                <a:cs typeface="Times New Roman" panose="02020603050405020304" pitchFamily="18" charset="0"/>
              </a:rPr>
              <a:t>breast_cancer_data.iloc</a:t>
            </a:r>
            <a:r>
              <a:rPr lang="en-IN" sz="1600" dirty="0">
                <a:latin typeface="Times New Roman" panose="02020603050405020304" pitchFamily="18" charset="0"/>
                <a:cs typeface="Times New Roman" panose="02020603050405020304" pitchFamily="18" charset="0"/>
              </a:rPr>
              <a:t>[:, -1].values   # Use </a:t>
            </a:r>
            <a:r>
              <a:rPr lang="en-IN" sz="1600" dirty="0" err="1">
                <a:latin typeface="Times New Roman" panose="02020603050405020304" pitchFamily="18" charset="0"/>
                <a:cs typeface="Times New Roman" panose="02020603050405020304" pitchFamily="18" charset="0"/>
              </a:rPr>
              <a:t>breast_cancer_data</a:t>
            </a:r>
            <a:r>
              <a:rPr lang="en-IN" sz="1600" dirty="0">
                <a:latin typeface="Times New Roman" panose="02020603050405020304" pitchFamily="18" charset="0"/>
                <a:cs typeface="Times New Roman" panose="02020603050405020304" pitchFamily="18" charset="0"/>
              </a:rPr>
              <a:t> instead of </a:t>
            </a:r>
            <a:r>
              <a:rPr lang="en-IN" sz="1600" dirty="0" smtClean="0">
                <a:latin typeface="Times New Roman" panose="02020603050405020304" pitchFamily="18" charset="0"/>
                <a:cs typeface="Times New Roman" panose="02020603050405020304" pitchFamily="18" charset="0"/>
              </a:rPr>
              <a:t>data</a:t>
            </a:r>
          </a:p>
          <a:p>
            <a:r>
              <a:rPr lang="en-IN" sz="1600" b="1" dirty="0">
                <a:latin typeface="Times New Roman" panose="02020603050405020304" pitchFamily="18" charset="0"/>
                <a:cs typeface="Times New Roman" panose="02020603050405020304" pitchFamily="18" charset="0"/>
              </a:rPr>
              <a:t># Split the dataset into training and testing sets</a:t>
            </a:r>
          </a:p>
          <a:p>
            <a:r>
              <a:rPr lang="en-IN" sz="1600" dirty="0" err="1">
                <a:latin typeface="Times New Roman" panose="02020603050405020304" pitchFamily="18" charset="0"/>
                <a:cs typeface="Times New Roman" panose="02020603050405020304" pitchFamily="18" charset="0"/>
              </a:rPr>
              <a:t>X_train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X_test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y_train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y_test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train_test_split</a:t>
            </a:r>
            <a:r>
              <a:rPr lang="en-IN" sz="1600" dirty="0">
                <a:latin typeface="Times New Roman" panose="02020603050405020304" pitchFamily="18" charset="0"/>
                <a:cs typeface="Times New Roman" panose="02020603050405020304" pitchFamily="18" charset="0"/>
              </a:rPr>
              <a:t>(X, y, </a:t>
            </a:r>
            <a:r>
              <a:rPr lang="en-IN" sz="1600" dirty="0" err="1">
                <a:latin typeface="Times New Roman" panose="02020603050405020304" pitchFamily="18" charset="0"/>
                <a:cs typeface="Times New Roman" panose="02020603050405020304" pitchFamily="18" charset="0"/>
              </a:rPr>
              <a:t>test_size</a:t>
            </a:r>
            <a:r>
              <a:rPr lang="en-IN" sz="1600" dirty="0">
                <a:latin typeface="Times New Roman" panose="02020603050405020304" pitchFamily="18" charset="0"/>
                <a:cs typeface="Times New Roman" panose="02020603050405020304" pitchFamily="18" charset="0"/>
              </a:rPr>
              <a:t>=0.2, </a:t>
            </a:r>
            <a:r>
              <a:rPr lang="en-IN" sz="1600" dirty="0" err="1">
                <a:latin typeface="Times New Roman" panose="02020603050405020304" pitchFamily="18" charset="0"/>
                <a:cs typeface="Times New Roman" panose="02020603050405020304" pitchFamily="18" charset="0"/>
              </a:rPr>
              <a:t>random_state</a:t>
            </a:r>
            <a:r>
              <a:rPr lang="en-IN" sz="1600" dirty="0">
                <a:latin typeface="Times New Roman" panose="02020603050405020304" pitchFamily="18" charset="0"/>
                <a:cs typeface="Times New Roman" panose="02020603050405020304" pitchFamily="18" charset="0"/>
              </a:rPr>
              <a:t>=42)</a:t>
            </a:r>
          </a:p>
          <a:p>
            <a:r>
              <a:rPr lang="en-IN" sz="1600" b="1" dirty="0">
                <a:latin typeface="Times New Roman" panose="02020603050405020304" pitchFamily="18" charset="0"/>
                <a:cs typeface="Times New Roman" panose="02020603050405020304" pitchFamily="18" charset="0"/>
              </a:rPr>
              <a:t># Standardize the features if necessary</a:t>
            </a:r>
          </a:p>
          <a:p>
            <a:r>
              <a:rPr lang="en-IN" sz="1600" dirty="0" err="1">
                <a:latin typeface="Times New Roman" panose="02020603050405020304" pitchFamily="18" charset="0"/>
                <a:cs typeface="Times New Roman" panose="02020603050405020304" pitchFamily="18" charset="0"/>
              </a:rPr>
              <a:t>scaler</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StandardScaler</a:t>
            </a:r>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X_train</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scaler.fit_transform</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X_train</a:t>
            </a:r>
            <a:r>
              <a:rPr lang="en-IN" sz="1600" dirty="0">
                <a:latin typeface="Times New Roman" panose="02020603050405020304" pitchFamily="18" charset="0"/>
                <a:cs typeface="Times New Roman" panose="02020603050405020304" pitchFamily="18" charset="0"/>
              </a:rPr>
              <a:t>)</a:t>
            </a:r>
          </a:p>
          <a:p>
            <a:r>
              <a:rPr lang="en-IN" sz="1600" dirty="0" err="1">
                <a:latin typeface="Times New Roman" panose="02020603050405020304" pitchFamily="18" charset="0"/>
                <a:cs typeface="Times New Roman" panose="02020603050405020304" pitchFamily="18" charset="0"/>
              </a:rPr>
              <a:t>X_test</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scaler.transform</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X_test</a:t>
            </a:r>
            <a:r>
              <a:rPr lang="en-IN" sz="1600" dirty="0">
                <a:latin typeface="Times New Roman" panose="02020603050405020304" pitchFamily="18" charset="0"/>
                <a:cs typeface="Times New Roman" panose="02020603050405020304" pitchFamily="18" charset="0"/>
              </a:rPr>
              <a:t>)</a:t>
            </a:r>
            <a:endParaRPr lang="en-IN"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153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dirty="0" smtClean="0"/>
              <a:t>Review No.2         Batch No.AG4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21</a:t>
            </a:fld>
            <a:endParaRPr lang="en-IN"/>
          </a:p>
        </p:txBody>
      </p:sp>
      <p:pic>
        <p:nvPicPr>
          <p:cNvPr id="5" name="Picture 4"/>
          <p:cNvPicPr>
            <a:picLocks noChangeAspect="1"/>
          </p:cNvPicPr>
          <p:nvPr/>
        </p:nvPicPr>
        <p:blipFill>
          <a:blip r:embed="rId2"/>
          <a:stretch>
            <a:fillRect/>
          </a:stretch>
        </p:blipFill>
        <p:spPr>
          <a:xfrm>
            <a:off x="0" y="126444"/>
            <a:ext cx="3762900" cy="579027"/>
          </a:xfrm>
          <a:prstGeom prst="rect">
            <a:avLst/>
          </a:prstGeom>
        </p:spPr>
      </p:pic>
      <p:sp>
        <p:nvSpPr>
          <p:cNvPr id="6" name="Rectangle 5"/>
          <p:cNvSpPr/>
          <p:nvPr/>
        </p:nvSpPr>
        <p:spPr>
          <a:xfrm>
            <a:off x="3762900" y="415957"/>
            <a:ext cx="5007268"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IMPLEMENTATION</a:t>
            </a:r>
            <a:endParaRPr lang="en-IN" sz="4000" dirty="0"/>
          </a:p>
        </p:txBody>
      </p:sp>
      <p:sp>
        <p:nvSpPr>
          <p:cNvPr id="7" name="Rectangle 6"/>
          <p:cNvSpPr/>
          <p:nvPr/>
        </p:nvSpPr>
        <p:spPr>
          <a:xfrm>
            <a:off x="800100" y="966053"/>
            <a:ext cx="10502900" cy="5755422"/>
          </a:xfrm>
          <a:prstGeom prst="rect">
            <a:avLst/>
          </a:prstGeom>
        </p:spPr>
        <p:txBody>
          <a:bodyPr wrap="square">
            <a:spAutoFit/>
          </a:bodyPr>
          <a:lstStyle/>
          <a:p>
            <a:r>
              <a:rPr lang="en-IN" sz="1600" b="1" dirty="0" smtClean="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BGEOTVFL Parameters</a:t>
            </a:r>
          </a:p>
          <a:p>
            <a:r>
              <a:rPr lang="en-IN" sz="1600" dirty="0" err="1">
                <a:latin typeface="Times New Roman" panose="02020603050405020304" pitchFamily="18" charset="0"/>
                <a:cs typeface="Times New Roman" panose="02020603050405020304" pitchFamily="18" charset="0"/>
              </a:rPr>
              <a:t>num_eagles</a:t>
            </a:r>
            <a:r>
              <a:rPr lang="en-IN" sz="1600" dirty="0">
                <a:latin typeface="Times New Roman" panose="02020603050405020304" pitchFamily="18" charset="0"/>
                <a:cs typeface="Times New Roman" panose="02020603050405020304" pitchFamily="18" charset="0"/>
              </a:rPr>
              <a:t> = 20</a:t>
            </a:r>
          </a:p>
          <a:p>
            <a:r>
              <a:rPr lang="en-IN" sz="1600" dirty="0" err="1">
                <a:latin typeface="Times New Roman" panose="02020603050405020304" pitchFamily="18" charset="0"/>
                <a:cs typeface="Times New Roman" panose="02020603050405020304" pitchFamily="18" charset="0"/>
              </a:rPr>
              <a:t>max_iter</a:t>
            </a:r>
            <a:r>
              <a:rPr lang="en-IN" sz="1600" dirty="0">
                <a:latin typeface="Times New Roman" panose="02020603050405020304" pitchFamily="18" charset="0"/>
                <a:cs typeface="Times New Roman" panose="02020603050405020304" pitchFamily="18" charset="0"/>
              </a:rPr>
              <a:t> = 100</a:t>
            </a:r>
          </a:p>
          <a:p>
            <a:r>
              <a:rPr lang="en-IN" sz="1600" dirty="0">
                <a:latin typeface="Times New Roman" panose="02020603050405020304" pitchFamily="18" charset="0"/>
                <a:cs typeface="Times New Roman" panose="02020603050405020304" pitchFamily="18" charset="0"/>
              </a:rPr>
              <a:t>dimension = </a:t>
            </a:r>
            <a:r>
              <a:rPr lang="en-IN" sz="1600" dirty="0" err="1">
                <a:latin typeface="Times New Roman" panose="02020603050405020304" pitchFamily="18" charset="0"/>
                <a:cs typeface="Times New Roman" panose="02020603050405020304" pitchFamily="18" charset="0"/>
              </a:rPr>
              <a:t>X_train.shape</a:t>
            </a:r>
            <a:r>
              <a:rPr lang="en-IN" sz="1600" dirty="0">
                <a:latin typeface="Times New Roman" panose="02020603050405020304" pitchFamily="18" charset="0"/>
                <a:cs typeface="Times New Roman" panose="02020603050405020304" pitchFamily="18" charset="0"/>
              </a:rPr>
              <a:t>[1</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Initialize eagles' positions</a:t>
            </a:r>
          </a:p>
          <a:p>
            <a:r>
              <a:rPr lang="en-IN" sz="1600" dirty="0" err="1">
                <a:latin typeface="Times New Roman" panose="02020603050405020304" pitchFamily="18" charset="0"/>
                <a:cs typeface="Times New Roman" panose="02020603050405020304" pitchFamily="18" charset="0"/>
              </a:rPr>
              <a:t>eagles_position</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np.random.randint</a:t>
            </a:r>
            <a:r>
              <a:rPr lang="en-IN" sz="1600" dirty="0">
                <a:latin typeface="Times New Roman" panose="02020603050405020304" pitchFamily="18" charset="0"/>
                <a:cs typeface="Times New Roman" panose="02020603050405020304" pitchFamily="18" charset="0"/>
              </a:rPr>
              <a:t>(2, size=(</a:t>
            </a:r>
            <a:r>
              <a:rPr lang="en-IN" sz="1600" dirty="0" err="1">
                <a:latin typeface="Times New Roman" panose="02020603050405020304" pitchFamily="18" charset="0"/>
                <a:cs typeface="Times New Roman" panose="02020603050405020304" pitchFamily="18" charset="0"/>
              </a:rPr>
              <a:t>num_eagles</a:t>
            </a:r>
            <a:r>
              <a:rPr lang="en-IN" sz="1600" dirty="0">
                <a:latin typeface="Times New Roman" panose="02020603050405020304" pitchFamily="18" charset="0"/>
                <a:cs typeface="Times New Roman" panose="02020603050405020304" pitchFamily="18" charset="0"/>
              </a:rPr>
              <a:t>, dimension</a:t>
            </a:r>
            <a:r>
              <a:rPr lang="en-IN" sz="1600" dirty="0" smtClean="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 Fitness function: accuracy of K-Nearest Neighbors</a:t>
            </a:r>
          </a:p>
          <a:p>
            <a:r>
              <a:rPr lang="en-US" sz="1600" dirty="0" err="1">
                <a:latin typeface="Times New Roman" panose="02020603050405020304" pitchFamily="18" charset="0"/>
                <a:cs typeface="Times New Roman" panose="02020603050405020304" pitchFamily="18" charset="0"/>
              </a:rPr>
              <a:t>def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fitness_knn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selected_features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if </a:t>
            </a:r>
            <a:r>
              <a:rPr lang="en-US" sz="1600" dirty="0" err="1">
                <a:latin typeface="Times New Roman" panose="02020603050405020304" pitchFamily="18" charset="0"/>
                <a:cs typeface="Times New Roman" panose="02020603050405020304" pitchFamily="18" charset="0"/>
              </a:rPr>
              <a:t>np.sum</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selected_features</a:t>
            </a:r>
            <a:r>
              <a:rPr lang="en-US" sz="1600" dirty="0">
                <a:latin typeface="Times New Roman" panose="02020603050405020304" pitchFamily="18" charset="0"/>
                <a:cs typeface="Times New Roman" panose="02020603050405020304" pitchFamily="18" charset="0"/>
              </a:rPr>
              <a:t>) == 0:</a:t>
            </a: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X_train_selected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X_train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selected_features</a:t>
            </a:r>
            <a:r>
              <a:rPr lang="en-US" sz="1600" dirty="0">
                <a:latin typeface="Times New Roman" panose="02020603050405020304" pitchFamily="18" charset="0"/>
                <a:cs typeface="Times New Roman" panose="02020603050405020304" pitchFamily="18" charset="0"/>
              </a:rPr>
              <a:t> == 1]</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X_test_selected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X_test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selected_features</a:t>
            </a:r>
            <a:r>
              <a:rPr lang="en-US" sz="1600" dirty="0">
                <a:latin typeface="Times New Roman" panose="02020603050405020304" pitchFamily="18" charset="0"/>
                <a:cs typeface="Times New Roman" panose="02020603050405020304" pitchFamily="18" charset="0"/>
              </a:rPr>
              <a:t> == 1</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model = </a:t>
            </a:r>
            <a:r>
              <a:rPr lang="en-US" sz="1600" dirty="0" err="1">
                <a:latin typeface="Times New Roman" panose="02020603050405020304" pitchFamily="18" charset="0"/>
                <a:cs typeface="Times New Roman" panose="02020603050405020304" pitchFamily="18" charset="0"/>
              </a:rPr>
              <a:t>KNeighborsClassifier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n_neighbors</a:t>
            </a:r>
            <a:r>
              <a:rPr lang="en-US" sz="1600" dirty="0">
                <a:latin typeface="Times New Roman" panose="02020603050405020304" pitchFamily="18" charset="0"/>
                <a:cs typeface="Times New Roman" panose="02020603050405020304" pitchFamily="18" charset="0"/>
              </a:rPr>
              <a:t>=5)</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model.fit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X_train_selected</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y_train</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y_pred</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model.predict</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X_test_selected</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return </a:t>
            </a:r>
            <a:r>
              <a:rPr lang="en-US" sz="1600" dirty="0" err="1">
                <a:latin typeface="Times New Roman" panose="02020603050405020304" pitchFamily="18" charset="0"/>
                <a:cs typeface="Times New Roman" panose="02020603050405020304" pitchFamily="18" charset="0"/>
              </a:rPr>
              <a:t>accuracy_score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y_test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y_pred</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BGEOTVFL Optimization Loop</a:t>
            </a:r>
          </a:p>
          <a:p>
            <a:r>
              <a:rPr lang="en-US" sz="1600" dirty="0" err="1">
                <a:latin typeface="Times New Roman" panose="02020603050405020304" pitchFamily="18" charset="0"/>
                <a:cs typeface="Times New Roman" panose="02020603050405020304" pitchFamily="18" charset="0"/>
              </a:rPr>
              <a:t>best_solution</a:t>
            </a:r>
            <a:r>
              <a:rPr lang="en-US" sz="1600" dirty="0">
                <a:latin typeface="Times New Roman" panose="02020603050405020304" pitchFamily="18" charset="0"/>
                <a:cs typeface="Times New Roman" panose="02020603050405020304" pitchFamily="18" charset="0"/>
              </a:rPr>
              <a:t> = None</a:t>
            </a:r>
          </a:p>
          <a:p>
            <a:r>
              <a:rPr lang="en-US" sz="1600" dirty="0" err="1">
                <a:latin typeface="Times New Roman" panose="02020603050405020304" pitchFamily="18" charset="0"/>
                <a:cs typeface="Times New Roman" panose="02020603050405020304" pitchFamily="18" charset="0"/>
              </a:rPr>
              <a:t>best_score</a:t>
            </a:r>
            <a:r>
              <a:rPr lang="en-US" sz="1600" dirty="0">
                <a:latin typeface="Times New Roman" panose="02020603050405020304" pitchFamily="18" charset="0"/>
                <a:cs typeface="Times New Roman" panose="02020603050405020304" pitchFamily="18" charset="0"/>
              </a:rPr>
              <a:t> = -1</a:t>
            </a:r>
          </a:p>
          <a:p>
            <a:r>
              <a:rPr lang="en-US" sz="1600" dirty="0" err="1">
                <a:latin typeface="Times New Roman" panose="02020603050405020304" pitchFamily="18" charset="0"/>
                <a:cs typeface="Times New Roman" panose="02020603050405020304" pitchFamily="18" charset="0"/>
              </a:rPr>
              <a:t>worst_score</a:t>
            </a:r>
            <a:r>
              <a:rPr lang="en-US" sz="1600" dirty="0">
                <a:latin typeface="Times New Roman" panose="02020603050405020304" pitchFamily="18" charset="0"/>
                <a:cs typeface="Times New Roman" panose="02020603050405020304" pitchFamily="18" charset="0"/>
              </a:rPr>
              <a:t> = 1</a:t>
            </a:r>
          </a:p>
          <a:p>
            <a:r>
              <a:rPr lang="en-US" sz="1600" dirty="0" err="1">
                <a:latin typeface="Times New Roman" panose="02020603050405020304" pitchFamily="18" charset="0"/>
                <a:cs typeface="Times New Roman" panose="02020603050405020304" pitchFamily="18" charset="0"/>
              </a:rPr>
              <a:t>all_scores</a:t>
            </a:r>
            <a:r>
              <a:rPr lang="en-US" sz="1600" dirty="0">
                <a:latin typeface="Times New Roman" panose="02020603050405020304" pitchFamily="18" charset="0"/>
                <a:cs typeface="Times New Roman" panose="02020603050405020304" pitchFamily="18" charset="0"/>
              </a:rPr>
              <a:t> = []</a:t>
            </a:r>
          </a:p>
          <a:p>
            <a:r>
              <a:rPr lang="en-US" sz="1600" dirty="0" err="1">
                <a:latin typeface="Times New Roman" panose="02020603050405020304" pitchFamily="18" charset="0"/>
                <a:cs typeface="Times New Roman" panose="02020603050405020304" pitchFamily="18" charset="0"/>
              </a:rPr>
              <a:t>all_solutions</a:t>
            </a:r>
            <a:r>
              <a:rPr lang="en-US" sz="1600" dirty="0">
                <a:latin typeface="Times New Roman" panose="02020603050405020304" pitchFamily="18" charset="0"/>
                <a:cs typeface="Times New Roman" panose="02020603050405020304" pitchFamily="18" charset="0"/>
              </a:rPr>
              <a:t> = []</a:t>
            </a:r>
          </a:p>
          <a:p>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625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dirty="0" smtClean="0"/>
              <a:t>Review No.2         Batch No. AG4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22</a:t>
            </a:fld>
            <a:endParaRPr lang="en-IN"/>
          </a:p>
        </p:txBody>
      </p:sp>
      <p:pic>
        <p:nvPicPr>
          <p:cNvPr id="5" name="Picture 4"/>
          <p:cNvPicPr>
            <a:picLocks noChangeAspect="1"/>
          </p:cNvPicPr>
          <p:nvPr/>
        </p:nvPicPr>
        <p:blipFill>
          <a:blip r:embed="rId2"/>
          <a:stretch>
            <a:fillRect/>
          </a:stretch>
        </p:blipFill>
        <p:spPr>
          <a:xfrm>
            <a:off x="0" y="126444"/>
            <a:ext cx="3762900" cy="579027"/>
          </a:xfrm>
          <a:prstGeom prst="rect">
            <a:avLst/>
          </a:prstGeom>
        </p:spPr>
      </p:pic>
      <p:sp>
        <p:nvSpPr>
          <p:cNvPr id="6" name="Rectangle 5"/>
          <p:cNvSpPr/>
          <p:nvPr/>
        </p:nvSpPr>
        <p:spPr>
          <a:xfrm>
            <a:off x="3639519" y="529418"/>
            <a:ext cx="5007268"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IMPLEMENTATION</a:t>
            </a:r>
            <a:endParaRPr lang="en-IN" sz="4000" dirty="0"/>
          </a:p>
        </p:txBody>
      </p:sp>
      <p:sp>
        <p:nvSpPr>
          <p:cNvPr id="9" name="Rectangle 8"/>
          <p:cNvSpPr/>
          <p:nvPr/>
        </p:nvSpPr>
        <p:spPr>
          <a:xfrm>
            <a:off x="502276" y="1237304"/>
            <a:ext cx="10444766" cy="5509200"/>
          </a:xfrm>
          <a:prstGeom prst="rect">
            <a:avLst/>
          </a:prstGeom>
        </p:spPr>
        <p:txBody>
          <a:bodyPr wrap="square">
            <a:spAutoFit/>
          </a:bodyPr>
          <a:lstStyle/>
          <a:p>
            <a:r>
              <a:rPr lang="en-IN" sz="1600" dirty="0" err="1">
                <a:latin typeface="Times New Roman" panose="02020603050405020304" pitchFamily="18" charset="0"/>
                <a:cs typeface="Times New Roman" panose="02020603050405020304" pitchFamily="18" charset="0"/>
              </a:rPr>
              <a:t>average_solution</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np.zeros</a:t>
            </a:r>
            <a:r>
              <a:rPr lang="en-IN" sz="1600" dirty="0">
                <a:latin typeface="Times New Roman" panose="02020603050405020304" pitchFamily="18" charset="0"/>
                <a:cs typeface="Times New Roman" panose="02020603050405020304" pitchFamily="18" charset="0"/>
              </a:rPr>
              <a:t>(dimension</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Measure start time</a:t>
            </a:r>
          </a:p>
          <a:p>
            <a:r>
              <a:rPr lang="en-IN" sz="1600" dirty="0" err="1">
                <a:latin typeface="Times New Roman" panose="02020603050405020304" pitchFamily="18" charset="0"/>
                <a:cs typeface="Times New Roman" panose="02020603050405020304" pitchFamily="18" charset="0"/>
              </a:rPr>
              <a:t>start_time</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time.time</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for iteration in range(</a:t>
            </a:r>
            <a:r>
              <a:rPr lang="en-IN" sz="1600" dirty="0" err="1">
                <a:latin typeface="Times New Roman" panose="02020603050405020304" pitchFamily="18" charset="0"/>
                <a:cs typeface="Times New Roman" panose="02020603050405020304" pitchFamily="18" charset="0"/>
              </a:rPr>
              <a:t>max_iter</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iteration_best_score</a:t>
            </a:r>
            <a:r>
              <a:rPr lang="en-IN" sz="1600" dirty="0">
                <a:latin typeface="Times New Roman" panose="02020603050405020304" pitchFamily="18" charset="0"/>
                <a:cs typeface="Times New Roman" panose="02020603050405020304" pitchFamily="18" charset="0"/>
              </a:rPr>
              <a:t> = 0</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iteration_best_solution</a:t>
            </a:r>
            <a:r>
              <a:rPr lang="en-IN" sz="1600" dirty="0">
                <a:latin typeface="Times New Roman" panose="02020603050405020304" pitchFamily="18" charset="0"/>
                <a:cs typeface="Times New Roman" panose="02020603050405020304" pitchFamily="18" charset="0"/>
              </a:rPr>
              <a:t> = </a:t>
            </a:r>
            <a:r>
              <a:rPr lang="en-IN" sz="1600" dirty="0" smtClean="0">
                <a:latin typeface="Times New Roman" panose="02020603050405020304" pitchFamily="18" charset="0"/>
                <a:cs typeface="Times New Roman" panose="02020603050405020304" pitchFamily="18" charset="0"/>
              </a:rPr>
              <a:t>None</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for </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 in range(</a:t>
            </a:r>
            <a:r>
              <a:rPr lang="en-IN" sz="1600" dirty="0" err="1">
                <a:latin typeface="Times New Roman" panose="02020603050405020304" pitchFamily="18" charset="0"/>
                <a:cs typeface="Times New Roman" panose="02020603050405020304" pitchFamily="18" charset="0"/>
              </a:rPr>
              <a:t>num_eagles</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 Evaluate fitness of the current position</a:t>
            </a:r>
          </a:p>
          <a:p>
            <a:r>
              <a:rPr lang="en-IN" sz="1600" dirty="0">
                <a:latin typeface="Times New Roman" panose="02020603050405020304" pitchFamily="18" charset="0"/>
                <a:cs typeface="Times New Roman" panose="02020603050405020304" pitchFamily="18" charset="0"/>
              </a:rPr>
              <a:t>        score = </a:t>
            </a:r>
            <a:r>
              <a:rPr lang="en-IN" sz="1600" dirty="0" err="1">
                <a:latin typeface="Times New Roman" panose="02020603050405020304" pitchFamily="18" charset="0"/>
                <a:cs typeface="Times New Roman" panose="02020603050405020304" pitchFamily="18" charset="0"/>
              </a:rPr>
              <a:t>fitness_knn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eagles_position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all_scores.append</a:t>
            </a:r>
            <a:r>
              <a:rPr lang="en-IN" sz="1600" dirty="0">
                <a:latin typeface="Times New Roman" panose="02020603050405020304" pitchFamily="18" charset="0"/>
                <a:cs typeface="Times New Roman" panose="02020603050405020304" pitchFamily="18" charset="0"/>
              </a:rPr>
              <a:t>(score)</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all_solutions.append</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eagles_position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].copy</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 Update best and worst score</a:t>
            </a:r>
          </a:p>
          <a:p>
            <a:r>
              <a:rPr lang="en-IN" sz="1600" dirty="0">
                <a:latin typeface="Times New Roman" panose="02020603050405020304" pitchFamily="18" charset="0"/>
                <a:cs typeface="Times New Roman" panose="02020603050405020304" pitchFamily="18" charset="0"/>
              </a:rPr>
              <a:t>        if score &gt; </a:t>
            </a:r>
            <a:r>
              <a:rPr lang="en-IN" sz="1600" dirty="0" err="1">
                <a:latin typeface="Times New Roman" panose="02020603050405020304" pitchFamily="18" charset="0"/>
                <a:cs typeface="Times New Roman" panose="02020603050405020304" pitchFamily="18" charset="0"/>
              </a:rPr>
              <a:t>best_score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best_score</a:t>
            </a:r>
            <a:r>
              <a:rPr lang="en-IN" sz="1600" dirty="0">
                <a:latin typeface="Times New Roman" panose="02020603050405020304" pitchFamily="18" charset="0"/>
                <a:cs typeface="Times New Roman" panose="02020603050405020304" pitchFamily="18" charset="0"/>
              </a:rPr>
              <a:t> = score</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best_solution</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eagles_position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i</a:t>
            </a:r>
            <a:r>
              <a:rPr lang="en-IN" sz="1600" dirty="0">
                <a:latin typeface="Times New Roman" panose="02020603050405020304" pitchFamily="18" charset="0"/>
                <a:cs typeface="Times New Roman" panose="02020603050405020304" pitchFamily="18" charset="0"/>
              </a:rPr>
              <a:t>].copy()</a:t>
            </a:r>
          </a:p>
          <a:p>
            <a:r>
              <a:rPr lang="en-IN" sz="1600" dirty="0">
                <a:latin typeface="Times New Roman" panose="02020603050405020304" pitchFamily="18" charset="0"/>
                <a:cs typeface="Times New Roman" panose="02020603050405020304" pitchFamily="18" charset="0"/>
              </a:rPr>
              <a:t>        if score &lt; </a:t>
            </a:r>
            <a:r>
              <a:rPr lang="en-IN" sz="1600" dirty="0" err="1">
                <a:latin typeface="Times New Roman" panose="02020603050405020304" pitchFamily="18" charset="0"/>
                <a:cs typeface="Times New Roman" panose="02020603050405020304" pitchFamily="18" charset="0"/>
              </a:rPr>
              <a:t>worst_score</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worst_score</a:t>
            </a:r>
            <a:r>
              <a:rPr lang="en-IN" sz="1600" dirty="0">
                <a:latin typeface="Times New Roman" panose="02020603050405020304" pitchFamily="18" charset="0"/>
                <a:cs typeface="Times New Roman" panose="02020603050405020304" pitchFamily="18" charset="0"/>
              </a:rPr>
              <a:t> = </a:t>
            </a:r>
            <a:r>
              <a:rPr lang="en-IN" sz="1600" dirty="0" smtClean="0">
                <a:latin typeface="Times New Roman" panose="02020603050405020304" pitchFamily="18" charset="0"/>
                <a:cs typeface="Times New Roman" panose="02020603050405020304" pitchFamily="18" charset="0"/>
              </a:rPr>
              <a:t>score</a:t>
            </a:r>
          </a:p>
          <a:p>
            <a:r>
              <a:rPr lang="en-US" sz="1600" b="1" dirty="0">
                <a:latin typeface="Times New Roman" panose="02020603050405020304" pitchFamily="18" charset="0"/>
                <a:cs typeface="Times New Roman" panose="02020603050405020304" pitchFamily="18" charset="0"/>
              </a:rPr>
              <a:t># Update iteration best score and solution</a:t>
            </a:r>
          </a:p>
          <a:p>
            <a:r>
              <a:rPr lang="en-US" sz="1600" dirty="0">
                <a:latin typeface="Times New Roman" panose="02020603050405020304" pitchFamily="18" charset="0"/>
                <a:cs typeface="Times New Roman" panose="02020603050405020304" pitchFamily="18" charset="0"/>
              </a:rPr>
              <a:t>        if score &gt; </a:t>
            </a:r>
            <a:r>
              <a:rPr lang="en-US" sz="1600" dirty="0" err="1">
                <a:latin typeface="Times New Roman" panose="02020603050405020304" pitchFamily="18" charset="0"/>
                <a:cs typeface="Times New Roman" panose="02020603050405020304" pitchFamily="18" charset="0"/>
              </a:rPr>
              <a:t>iteration_best_score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iteration_best_score</a:t>
            </a:r>
            <a:r>
              <a:rPr lang="en-US" sz="1600" dirty="0">
                <a:latin typeface="Times New Roman" panose="02020603050405020304" pitchFamily="18" charset="0"/>
                <a:cs typeface="Times New Roman" panose="02020603050405020304" pitchFamily="18" charset="0"/>
              </a:rPr>
              <a:t> = score</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iteration_best_solution</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eagles_position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].copy()</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274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dirty="0" smtClean="0"/>
              <a:t>Review No.2         Batch No. AG4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23</a:t>
            </a:fld>
            <a:endParaRPr lang="en-IN"/>
          </a:p>
        </p:txBody>
      </p:sp>
      <p:pic>
        <p:nvPicPr>
          <p:cNvPr id="5" name="Picture 4"/>
          <p:cNvPicPr>
            <a:picLocks noChangeAspect="1"/>
          </p:cNvPicPr>
          <p:nvPr/>
        </p:nvPicPr>
        <p:blipFill>
          <a:blip r:embed="rId2"/>
          <a:stretch>
            <a:fillRect/>
          </a:stretch>
        </p:blipFill>
        <p:spPr>
          <a:xfrm>
            <a:off x="0" y="126444"/>
            <a:ext cx="3762900" cy="579027"/>
          </a:xfrm>
          <a:prstGeom prst="rect">
            <a:avLst/>
          </a:prstGeom>
        </p:spPr>
      </p:pic>
      <p:sp>
        <p:nvSpPr>
          <p:cNvPr id="6" name="Rectangle 5"/>
          <p:cNvSpPr/>
          <p:nvPr/>
        </p:nvSpPr>
        <p:spPr>
          <a:xfrm>
            <a:off x="3639519" y="529418"/>
            <a:ext cx="5007268"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IMPLEMENTATION</a:t>
            </a:r>
            <a:endParaRPr lang="en-IN" sz="4000" dirty="0"/>
          </a:p>
        </p:txBody>
      </p:sp>
      <p:sp>
        <p:nvSpPr>
          <p:cNvPr id="7" name="Rectangle 6"/>
          <p:cNvSpPr/>
          <p:nvPr/>
        </p:nvSpPr>
        <p:spPr>
          <a:xfrm>
            <a:off x="579549" y="1300202"/>
            <a:ext cx="10071278" cy="3693319"/>
          </a:xfrm>
          <a:prstGeom prst="rect">
            <a:avLst/>
          </a:prstGeom>
        </p:spPr>
        <p:txBody>
          <a:bodyPr wrap="square">
            <a:spAutoFit/>
          </a:bodyPr>
          <a:lstStyle/>
          <a:p>
            <a:r>
              <a:rPr lang="en-IN" b="1" dirty="0"/>
              <a:t> </a:t>
            </a:r>
            <a:r>
              <a:rPr lang="en-IN" b="1" dirty="0">
                <a:latin typeface="Times New Roman" panose="02020603050405020304" pitchFamily="18" charset="0"/>
                <a:cs typeface="Times New Roman" panose="02020603050405020304" pitchFamily="18" charset="0"/>
              </a:rPr>
              <a:t># Apply the BGEOTVFL algorithm logic</a:t>
            </a:r>
          </a:p>
          <a:p>
            <a:r>
              <a:rPr lang="en-IN" dirty="0">
                <a:latin typeface="Times New Roman" panose="02020603050405020304" pitchFamily="18" charset="0"/>
                <a:cs typeface="Times New Roman" panose="02020603050405020304" pitchFamily="18" charset="0"/>
              </a:rPr>
              <a:t>        l = 0.05 + (0.95 - 0.05) * (iteration / </a:t>
            </a:r>
            <a:r>
              <a:rPr lang="en-IN" dirty="0" err="1">
                <a:latin typeface="Times New Roman" panose="02020603050405020304" pitchFamily="18" charset="0"/>
                <a:cs typeface="Times New Roman" panose="02020603050405020304" pitchFamily="18" charset="0"/>
              </a:rPr>
              <a:t>max_iter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np.random.rand</a:t>
            </a:r>
            <a:r>
              <a:rPr lang="en-IN" dirty="0">
                <a:latin typeface="Times New Roman" panose="02020603050405020304" pitchFamily="18" charset="0"/>
                <a:cs typeface="Times New Roman" panose="02020603050405020304" pitchFamily="18" charset="0"/>
              </a:rPr>
              <a:t>() &lt; 0.5:</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new_position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best_solution</a:t>
            </a:r>
            <a:r>
              <a:rPr lang="en-IN" dirty="0">
                <a:latin typeface="Times New Roman" panose="02020603050405020304" pitchFamily="18" charset="0"/>
                <a:cs typeface="Times New Roman" panose="02020603050405020304" pitchFamily="18" charset="0"/>
              </a:rPr>
              <a:t> - l * </a:t>
            </a:r>
            <a:r>
              <a:rPr lang="en-IN" dirty="0" err="1">
                <a:latin typeface="Times New Roman" panose="02020603050405020304" pitchFamily="18" charset="0"/>
                <a:cs typeface="Times New Roman" panose="02020603050405020304" pitchFamily="18" charset="0"/>
              </a:rPr>
              <a:t>np.abs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best_solution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eagles_position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else:</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new_position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best_solution</a:t>
            </a:r>
            <a:r>
              <a:rPr lang="en-IN" dirty="0">
                <a:latin typeface="Times New Roman" panose="02020603050405020304" pitchFamily="18" charset="0"/>
                <a:cs typeface="Times New Roman" panose="02020603050405020304" pitchFamily="18" charset="0"/>
              </a:rPr>
              <a:t> + l * </a:t>
            </a:r>
            <a:r>
              <a:rPr lang="en-IN" dirty="0" err="1">
                <a:latin typeface="Times New Roman" panose="02020603050405020304" pitchFamily="18" charset="0"/>
                <a:cs typeface="Times New Roman" panose="02020603050405020304" pitchFamily="18" charset="0"/>
              </a:rPr>
              <a:t>np.abs</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best_solution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eagles_position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 Convert position to binary based on </a:t>
            </a:r>
            <a:r>
              <a:rPr lang="en-IN" b="1" dirty="0" err="1">
                <a:latin typeface="Times New Roman" panose="02020603050405020304" pitchFamily="18" charset="0"/>
                <a:cs typeface="Times New Roman" panose="02020603050405020304" pitchFamily="18" charset="0"/>
              </a:rPr>
              <a:t>thresholding</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new_position</a:t>
            </a:r>
            <a:r>
              <a:rPr lang="en-IN" dirty="0">
                <a:latin typeface="Times New Roman" panose="02020603050405020304" pitchFamily="18" charset="0"/>
                <a:cs typeface="Times New Roman" panose="02020603050405020304" pitchFamily="18" charset="0"/>
              </a:rPr>
              <a:t> = 1 / (1 + </a:t>
            </a:r>
            <a:r>
              <a:rPr lang="en-IN" dirty="0" err="1">
                <a:latin typeface="Times New Roman" panose="02020603050405020304" pitchFamily="18" charset="0"/>
                <a:cs typeface="Times New Roman" panose="02020603050405020304" pitchFamily="18" charset="0"/>
              </a:rPr>
              <a:t>np.exp</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new_position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new_position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np.where</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new_position</a:t>
            </a:r>
            <a:r>
              <a:rPr lang="en-IN" dirty="0">
                <a:latin typeface="Times New Roman" panose="02020603050405020304" pitchFamily="18" charset="0"/>
                <a:cs typeface="Times New Roman" panose="02020603050405020304" pitchFamily="18" charset="0"/>
              </a:rPr>
              <a:t> &gt;= 0.5, 1, 0</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Update the position</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eagles_position</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 </a:t>
            </a:r>
            <a:r>
              <a:rPr lang="en-IN" dirty="0" err="1" smtClean="0">
                <a:latin typeface="Times New Roman" panose="02020603050405020304" pitchFamily="18" charset="0"/>
                <a:cs typeface="Times New Roman" panose="02020603050405020304" pitchFamily="18" charset="0"/>
              </a:rPr>
              <a:t>new_position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Calculate the average solution for this iteration</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average_solution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np.array</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iteration_best_solution</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56657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F2AF7BC-E21A-8CB9-7CDD-00B615D294A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xmlns="" id="{55EF2AB0-D84A-018A-AC94-656475F01620}"/>
              </a:ext>
            </a:extLst>
          </p:cNvPr>
          <p:cNvSpPr>
            <a:spLocks noGrp="1"/>
          </p:cNvSpPr>
          <p:nvPr>
            <p:ph type="title"/>
          </p:nvPr>
        </p:nvSpPr>
        <p:spPr>
          <a:xfrm>
            <a:off x="1180618" y="166868"/>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xmlns="" id="{9FF8FC20-9F38-BE41-FD65-430A72BF6DC9}"/>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197A4F95-1E86-2F5A-27A4-D77F56BC79C9}"/>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a:t>
            </a:r>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Batch No. </a:t>
            </a:r>
            <a:r>
              <a:rPr lang="en-US" dirty="0" smtClean="0">
                <a:latin typeface="Times New Roman" panose="02020603050405020304" pitchFamily="18" charset="0"/>
                <a:cs typeface="Times New Roman" panose="02020603050405020304" pitchFamily="18" charset="0"/>
              </a:rPr>
              <a:t>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F57B7C2E-D253-066B-D7C7-EF3276D176A9}"/>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 xmlns:a16="http://schemas.microsoft.com/office/drawing/2014/main" id="{7FDF08AB-17EA-F78E-2DD9-54CE8DB8FCBF}"/>
              </a:ext>
            </a:extLst>
          </p:cNvPr>
          <p:cNvPicPr>
            <a:picLocks noChangeAspect="1"/>
          </p:cNvPicPr>
          <p:nvPr/>
        </p:nvPicPr>
        <p:blipFill>
          <a:blip r:embed="rId2" cstate="print"/>
          <a:stretch>
            <a:fillRect/>
          </a:stretch>
        </p:blipFill>
        <p:spPr>
          <a:xfrm>
            <a:off x="951381" y="1460556"/>
            <a:ext cx="2795119" cy="2209744"/>
          </a:xfrm>
          <a:prstGeom prst="rect">
            <a:avLst/>
          </a:prstGeom>
        </p:spPr>
      </p:pic>
      <p:pic>
        <p:nvPicPr>
          <p:cNvPr id="11" name="Picture 10">
            <a:extLst>
              <a:ext uri="{FF2B5EF4-FFF2-40B4-BE49-F238E27FC236}">
                <a16:creationId xmlns="" xmlns:a16="http://schemas.microsoft.com/office/drawing/2014/main" id="{8A5C83BE-292E-20B2-36B4-2D9C48490FCB}"/>
              </a:ext>
            </a:extLst>
          </p:cNvPr>
          <p:cNvPicPr>
            <a:picLocks noChangeAspect="1"/>
          </p:cNvPicPr>
          <p:nvPr/>
        </p:nvPicPr>
        <p:blipFill>
          <a:blip r:embed="rId3"/>
          <a:stretch>
            <a:fillRect/>
          </a:stretch>
        </p:blipFill>
        <p:spPr>
          <a:xfrm>
            <a:off x="4421259" y="1598493"/>
            <a:ext cx="3276600" cy="1933865"/>
          </a:xfrm>
          <a:prstGeom prst="rect">
            <a:avLst/>
          </a:prstGeom>
        </p:spPr>
      </p:pic>
      <p:pic>
        <p:nvPicPr>
          <p:cNvPr id="12" name="Picture 11">
            <a:extLst>
              <a:ext uri="{FF2B5EF4-FFF2-40B4-BE49-F238E27FC236}">
                <a16:creationId xmlns="" xmlns:a16="http://schemas.microsoft.com/office/drawing/2014/main" id="{EC312C56-F673-76CE-2ADD-AEA3067E81B8}"/>
              </a:ext>
            </a:extLst>
          </p:cNvPr>
          <p:cNvPicPr>
            <a:picLocks noChangeAspect="1"/>
          </p:cNvPicPr>
          <p:nvPr/>
        </p:nvPicPr>
        <p:blipFill>
          <a:blip r:embed="rId4"/>
          <a:stretch>
            <a:fillRect/>
          </a:stretch>
        </p:blipFill>
        <p:spPr>
          <a:xfrm>
            <a:off x="7940818" y="1598494"/>
            <a:ext cx="2892282" cy="1933864"/>
          </a:xfrm>
          <a:prstGeom prst="rect">
            <a:avLst/>
          </a:prstGeom>
        </p:spPr>
      </p:pic>
      <p:pic>
        <p:nvPicPr>
          <p:cNvPr id="13" name="Picture 12">
            <a:extLst>
              <a:ext uri="{FF2B5EF4-FFF2-40B4-BE49-F238E27FC236}">
                <a16:creationId xmlns="" xmlns:a16="http://schemas.microsoft.com/office/drawing/2014/main" id="{DD966B9D-E0A8-999A-7DF4-1BF7F2916FE6}"/>
              </a:ext>
            </a:extLst>
          </p:cNvPr>
          <p:cNvPicPr>
            <a:picLocks noChangeAspect="1"/>
          </p:cNvPicPr>
          <p:nvPr/>
        </p:nvPicPr>
        <p:blipFill>
          <a:blip r:embed="rId5"/>
          <a:stretch>
            <a:fillRect/>
          </a:stretch>
        </p:blipFill>
        <p:spPr>
          <a:xfrm>
            <a:off x="2535302" y="3980927"/>
            <a:ext cx="2849498" cy="1725801"/>
          </a:xfrm>
          <a:prstGeom prst="rect">
            <a:avLst/>
          </a:prstGeom>
        </p:spPr>
      </p:pic>
      <p:pic>
        <p:nvPicPr>
          <p:cNvPr id="14" name="Picture 13">
            <a:extLst>
              <a:ext uri="{FF2B5EF4-FFF2-40B4-BE49-F238E27FC236}">
                <a16:creationId xmlns="" xmlns:a16="http://schemas.microsoft.com/office/drawing/2014/main" id="{0AFDC8E2-25EC-625A-50B8-2C308E2310FA}"/>
              </a:ext>
            </a:extLst>
          </p:cNvPr>
          <p:cNvPicPr>
            <a:picLocks noChangeAspect="1"/>
          </p:cNvPicPr>
          <p:nvPr/>
        </p:nvPicPr>
        <p:blipFill>
          <a:blip r:embed="rId6"/>
          <a:stretch>
            <a:fillRect/>
          </a:stretch>
        </p:blipFill>
        <p:spPr>
          <a:xfrm>
            <a:off x="6680200" y="3980927"/>
            <a:ext cx="3120073" cy="1725801"/>
          </a:xfrm>
          <a:prstGeom prst="rect">
            <a:avLst/>
          </a:prstGeom>
        </p:spPr>
      </p:pic>
      <p:sp>
        <p:nvSpPr>
          <p:cNvPr id="9" name="Rectangle 8"/>
          <p:cNvSpPr/>
          <p:nvPr/>
        </p:nvSpPr>
        <p:spPr>
          <a:xfrm>
            <a:off x="3980716" y="5831484"/>
            <a:ext cx="4223079" cy="400110"/>
          </a:xfrm>
          <a:prstGeom prst="rect">
            <a:avLst/>
          </a:prstGeom>
        </p:spPr>
        <p:txBody>
          <a:bodyPr wrap="none">
            <a:spAutoFit/>
          </a:bodyPr>
          <a:lstStyle/>
          <a:p>
            <a:r>
              <a:rPr lang="en-IN" dirty="0">
                <a:latin typeface="Times New Roman" panose="02020603050405020304" pitchFamily="18" charset="0"/>
                <a:ea typeface="Calibri" panose="020F0502020204030204" pitchFamily="34" charset="0"/>
                <a:cs typeface="Gautami"/>
              </a:rPr>
              <a:t> </a:t>
            </a:r>
            <a:r>
              <a:rPr lang="en-IN" sz="2000" b="1" dirty="0" smtClean="0">
                <a:latin typeface="Times New Roman" panose="02020603050405020304" pitchFamily="18" charset="0"/>
                <a:ea typeface="Calibri" panose="020F0502020204030204" pitchFamily="34" charset="0"/>
                <a:cs typeface="Gautami"/>
              </a:rPr>
              <a:t>Fig : Accuracy </a:t>
            </a:r>
            <a:r>
              <a:rPr lang="en-IN" sz="2000" b="1" dirty="0">
                <a:latin typeface="Times New Roman" panose="02020603050405020304" pitchFamily="18" charset="0"/>
                <a:ea typeface="Calibri" panose="020F0502020204030204" pitchFamily="34" charset="0"/>
                <a:cs typeface="Gautami"/>
              </a:rPr>
              <a:t>graph for all datasets</a:t>
            </a:r>
            <a:endParaRPr lang="en-IN" sz="2000" b="1" dirty="0"/>
          </a:p>
        </p:txBody>
      </p:sp>
    </p:spTree>
    <p:extLst>
      <p:ext uri="{BB962C8B-B14F-4D97-AF65-F5344CB8AC3E}">
        <p14:creationId xmlns:p14="http://schemas.microsoft.com/office/powerpoint/2010/main" val="173457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pic>
        <p:nvPicPr>
          <p:cNvPr id="10" name="Content Placeholder 1">
            <a:extLst>
              <a:ext uri="{FF2B5EF4-FFF2-40B4-BE49-F238E27FC236}">
                <a16:creationId xmlns="" xmlns:a16="http://schemas.microsoft.com/office/drawing/2014/main" id="{F932EDFA-A68E-F6C8-E6E4-EF12D4071B34}"/>
              </a:ext>
            </a:extLst>
          </p:cNvPr>
          <p:cNvPicPr>
            <a:picLocks noGrp="1" noChangeAspect="1"/>
          </p:cNvPicPr>
          <p:nvPr>
            <p:ph idx="1"/>
          </p:nvPr>
        </p:nvPicPr>
        <p:blipFill>
          <a:blip r:embed="rId2"/>
          <a:stretch>
            <a:fillRect/>
          </a:stretch>
        </p:blipFill>
        <p:spPr>
          <a:xfrm>
            <a:off x="838200" y="1676874"/>
            <a:ext cx="3200400" cy="1701325"/>
          </a:xfrm>
          <a:prstGeom prst="rect">
            <a:avLst/>
          </a:prstGeom>
        </p:spPr>
      </p:pic>
      <p:pic>
        <p:nvPicPr>
          <p:cNvPr id="11" name="Picture 10">
            <a:extLst>
              <a:ext uri="{FF2B5EF4-FFF2-40B4-BE49-F238E27FC236}">
                <a16:creationId xmlns="" xmlns:a16="http://schemas.microsoft.com/office/drawing/2014/main" id="{7E08F751-6C1E-31E7-B82E-92C613F5E254}"/>
              </a:ext>
            </a:extLst>
          </p:cNvPr>
          <p:cNvPicPr>
            <a:picLocks noChangeAspect="1"/>
          </p:cNvPicPr>
          <p:nvPr/>
        </p:nvPicPr>
        <p:blipFill>
          <a:blip r:embed="rId3"/>
          <a:stretch>
            <a:fillRect/>
          </a:stretch>
        </p:blipFill>
        <p:spPr>
          <a:xfrm>
            <a:off x="4430736" y="1709501"/>
            <a:ext cx="3330527" cy="1668698"/>
          </a:xfrm>
          <a:prstGeom prst="rect">
            <a:avLst/>
          </a:prstGeom>
        </p:spPr>
      </p:pic>
      <p:pic>
        <p:nvPicPr>
          <p:cNvPr id="12" name="Picture 11">
            <a:extLst>
              <a:ext uri="{FF2B5EF4-FFF2-40B4-BE49-F238E27FC236}">
                <a16:creationId xmlns="" xmlns:a16="http://schemas.microsoft.com/office/drawing/2014/main" id="{AB72180A-9877-7020-8F5D-38B017B1520B}"/>
              </a:ext>
            </a:extLst>
          </p:cNvPr>
          <p:cNvPicPr>
            <a:picLocks noChangeAspect="1"/>
          </p:cNvPicPr>
          <p:nvPr/>
        </p:nvPicPr>
        <p:blipFill>
          <a:blip r:embed="rId4"/>
          <a:stretch>
            <a:fillRect/>
          </a:stretch>
        </p:blipFill>
        <p:spPr>
          <a:xfrm>
            <a:off x="8153399" y="1713148"/>
            <a:ext cx="3251199" cy="1628775"/>
          </a:xfrm>
          <a:prstGeom prst="rect">
            <a:avLst/>
          </a:prstGeom>
        </p:spPr>
      </p:pic>
      <p:pic>
        <p:nvPicPr>
          <p:cNvPr id="13" name="Picture 12">
            <a:extLst>
              <a:ext uri="{FF2B5EF4-FFF2-40B4-BE49-F238E27FC236}">
                <a16:creationId xmlns="" xmlns:a16="http://schemas.microsoft.com/office/drawing/2014/main" id="{7E3216C2-72E3-7D51-2D01-76DB5E66E197}"/>
              </a:ext>
            </a:extLst>
          </p:cNvPr>
          <p:cNvPicPr>
            <a:picLocks noChangeAspect="1"/>
          </p:cNvPicPr>
          <p:nvPr/>
        </p:nvPicPr>
        <p:blipFill>
          <a:blip r:embed="rId5"/>
          <a:stretch>
            <a:fillRect/>
          </a:stretch>
        </p:blipFill>
        <p:spPr>
          <a:xfrm>
            <a:off x="2641600" y="3896268"/>
            <a:ext cx="3124200" cy="1679031"/>
          </a:xfrm>
          <a:prstGeom prst="rect">
            <a:avLst/>
          </a:prstGeom>
        </p:spPr>
      </p:pic>
      <p:pic>
        <p:nvPicPr>
          <p:cNvPr id="15" name="Picture 14">
            <a:extLst>
              <a:ext uri="{FF2B5EF4-FFF2-40B4-BE49-F238E27FC236}">
                <a16:creationId xmlns="" xmlns:a16="http://schemas.microsoft.com/office/drawing/2014/main" id="{11875300-E5A9-956C-20BF-653D581F28F9}"/>
              </a:ext>
            </a:extLst>
          </p:cNvPr>
          <p:cNvPicPr>
            <a:picLocks noChangeAspect="1"/>
          </p:cNvPicPr>
          <p:nvPr/>
        </p:nvPicPr>
        <p:blipFill>
          <a:blip r:embed="rId6"/>
          <a:stretch>
            <a:fillRect/>
          </a:stretch>
        </p:blipFill>
        <p:spPr>
          <a:xfrm>
            <a:off x="6413500" y="3839844"/>
            <a:ext cx="2951149" cy="1735455"/>
          </a:xfrm>
          <a:prstGeom prst="rect">
            <a:avLst/>
          </a:prstGeom>
        </p:spPr>
      </p:pic>
      <p:sp>
        <p:nvSpPr>
          <p:cNvPr id="4" name="Rectangle 3"/>
          <p:cNvSpPr/>
          <p:nvPr/>
        </p:nvSpPr>
        <p:spPr>
          <a:xfrm>
            <a:off x="3865046" y="5724909"/>
            <a:ext cx="4716548" cy="405367"/>
          </a:xfrm>
          <a:prstGeom prst="rect">
            <a:avLst/>
          </a:prstGeom>
        </p:spPr>
        <p:txBody>
          <a:bodyPr wrap="non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Gautami"/>
              </a:rPr>
              <a:t>Fig </a:t>
            </a:r>
            <a:r>
              <a:rPr lang="en-IN" sz="2000" b="1" dirty="0" smtClean="0">
                <a:latin typeface="Times New Roman" panose="02020603050405020304" pitchFamily="18" charset="0"/>
                <a:ea typeface="Calibri" panose="020F0502020204030204" pitchFamily="34" charset="0"/>
                <a:cs typeface="Gautami"/>
              </a:rPr>
              <a:t>: </a:t>
            </a:r>
            <a:r>
              <a:rPr lang="en-IN" sz="2000" b="1" dirty="0">
                <a:latin typeface="Times New Roman" panose="02020603050405020304" pitchFamily="18" charset="0"/>
                <a:ea typeface="Calibri" panose="020F0502020204030204" pitchFamily="34" charset="0"/>
                <a:cs typeface="Gautami"/>
              </a:rPr>
              <a:t>Classification graphs for all datasets</a:t>
            </a:r>
            <a:endParaRPr lang="en-IN" sz="2000" b="1" dirty="0">
              <a:effectLst/>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1799690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BCA8A4E-F55E-3BF9-D565-D6C14F24E0E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xmlns="" id="{5B499CA8-6015-E01E-41FF-A39D9FB46AAE}"/>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xmlns="" id="{DC97309A-6F0B-2E19-A0B8-4072F617E906}"/>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91B900E6-0C38-732F-EA85-93F2EA5656BB}"/>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64452C5D-1052-EF55-7075-20E48BD65C66}"/>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pic>
        <p:nvPicPr>
          <p:cNvPr id="12" name="Picture 11"/>
          <p:cNvPicPr/>
          <p:nvPr/>
        </p:nvPicPr>
        <p:blipFill>
          <a:blip r:embed="rId2"/>
          <a:stretch>
            <a:fillRect/>
          </a:stretch>
        </p:blipFill>
        <p:spPr>
          <a:xfrm>
            <a:off x="1917700" y="1676400"/>
            <a:ext cx="6908800" cy="3594100"/>
          </a:xfrm>
          <a:prstGeom prst="rect">
            <a:avLst/>
          </a:prstGeom>
        </p:spPr>
      </p:pic>
      <p:sp>
        <p:nvSpPr>
          <p:cNvPr id="3" name="Rectangle 2"/>
          <p:cNvSpPr/>
          <p:nvPr/>
        </p:nvSpPr>
        <p:spPr>
          <a:xfrm>
            <a:off x="2730500" y="5626386"/>
            <a:ext cx="6096000" cy="405367"/>
          </a:xfrm>
          <a:prstGeom prst="rect">
            <a:avLst/>
          </a:prstGeom>
        </p:spPr>
        <p:txBody>
          <a:bodyPr>
            <a:spAutoFit/>
          </a:bodyPr>
          <a:lstStyle/>
          <a:p>
            <a:pPr algn="just">
              <a:lnSpc>
                <a:spcPct val="107000"/>
              </a:lnSpc>
              <a:spcAft>
                <a:spcPts val="800"/>
              </a:spcAft>
              <a:tabLst>
                <a:tab pos="795655" algn="l"/>
              </a:tabLst>
            </a:pPr>
            <a:r>
              <a:rPr lang="en-IN" sz="2000" b="1" dirty="0">
                <a:solidFill>
                  <a:srgbClr val="172B4D"/>
                </a:solidFill>
                <a:latin typeface="Times New Roman" panose="02020603050405020304" pitchFamily="18" charset="0"/>
                <a:ea typeface="Calibri" panose="020F0502020204030204" pitchFamily="34" charset="0"/>
                <a:cs typeface="Gautami"/>
              </a:rPr>
              <a:t>Fig </a:t>
            </a:r>
            <a:r>
              <a:rPr lang="en-IN" sz="2000" b="1" dirty="0" smtClean="0">
                <a:solidFill>
                  <a:srgbClr val="172B4D"/>
                </a:solidFill>
                <a:latin typeface="Times New Roman" panose="02020603050405020304" pitchFamily="18" charset="0"/>
                <a:ea typeface="Calibri" panose="020F0502020204030204" pitchFamily="34" charset="0"/>
                <a:cs typeface="Gautami"/>
              </a:rPr>
              <a:t>: </a:t>
            </a:r>
            <a:r>
              <a:rPr lang="en-IN" sz="2000" b="1" dirty="0">
                <a:solidFill>
                  <a:srgbClr val="172B4D"/>
                </a:solidFill>
                <a:latin typeface="Times New Roman" panose="02020603050405020304" pitchFamily="18" charset="0"/>
                <a:ea typeface="Calibri" panose="020F0502020204030204" pitchFamily="34" charset="0"/>
                <a:cs typeface="Gautami"/>
              </a:rPr>
              <a:t>Radar Graph for all algorithms with all </a:t>
            </a:r>
            <a:r>
              <a:rPr lang="en-IN" sz="2000" b="1" dirty="0" smtClean="0">
                <a:solidFill>
                  <a:srgbClr val="172B4D"/>
                </a:solidFill>
                <a:latin typeface="Times New Roman" panose="02020603050405020304" pitchFamily="18" charset="0"/>
                <a:ea typeface="Calibri" panose="020F0502020204030204" pitchFamily="34" charset="0"/>
                <a:cs typeface="Gautami"/>
              </a:rPr>
              <a:t>datasets</a:t>
            </a:r>
            <a:endParaRPr lang="en-IN" sz="2000" b="1" dirty="0">
              <a:latin typeface="Calibri" panose="020F0502020204030204" pitchFamily="34" charset="0"/>
              <a:ea typeface="Calibri" panose="020F0502020204030204" pitchFamily="34" charset="0"/>
              <a:cs typeface="Gautami"/>
            </a:endParaRPr>
          </a:p>
        </p:txBody>
      </p:sp>
    </p:spTree>
    <p:extLst>
      <p:ext uri="{BB962C8B-B14F-4D97-AF65-F5344CB8AC3E}">
        <p14:creationId xmlns:p14="http://schemas.microsoft.com/office/powerpoint/2010/main" val="3013196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smtClean="0"/>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27</a:t>
            </a:fld>
            <a:endParaRPr lang="en-IN"/>
          </a:p>
        </p:txBody>
      </p:sp>
      <p:sp>
        <p:nvSpPr>
          <p:cNvPr id="5" name="Title 7">
            <a:extLst>
              <a:ext uri="{FF2B5EF4-FFF2-40B4-BE49-F238E27FC236}">
                <a16:creationId xmlns:a16="http://schemas.microsoft.com/office/drawing/2014/main" xmlns="" id="{5B499CA8-6015-E01E-41FF-A39D9FB46AAE}"/>
              </a:ext>
            </a:extLst>
          </p:cNvPr>
          <p:cNvSpPr txBox="1">
            <a:spLocks/>
          </p:cNvSpPr>
          <p:nvPr/>
        </p:nvSpPr>
        <p:spPr>
          <a:xfrm>
            <a:off x="729858" y="764370"/>
            <a:ext cx="10173182" cy="112800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smtClean="0">
                <a:latin typeface="Times New Roman" panose="02020603050405020304" pitchFamily="18" charset="0"/>
                <a:cs typeface="Times New Roman" panose="02020603050405020304" pitchFamily="18" charset="0"/>
              </a:rPr>
              <a:t>RESULTS &amp; ANALYSIS</a:t>
            </a:r>
            <a:endParaRPr lang="en-US" sz="40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0885" y="185343"/>
            <a:ext cx="3762900" cy="57902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016" y="1776803"/>
            <a:ext cx="8530052" cy="3967174"/>
          </a:xfrm>
          <a:prstGeom prst="rect">
            <a:avLst/>
          </a:prstGeom>
        </p:spPr>
      </p:pic>
      <p:sp>
        <p:nvSpPr>
          <p:cNvPr id="9" name="Rectangle 8"/>
          <p:cNvSpPr/>
          <p:nvPr/>
        </p:nvSpPr>
        <p:spPr>
          <a:xfrm>
            <a:off x="4777058" y="5771404"/>
            <a:ext cx="176202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Fig: Home Page</a:t>
            </a:r>
          </a:p>
        </p:txBody>
      </p:sp>
    </p:spTree>
    <p:extLst>
      <p:ext uri="{BB962C8B-B14F-4D97-AF65-F5344CB8AC3E}">
        <p14:creationId xmlns:p14="http://schemas.microsoft.com/office/powerpoint/2010/main" val="754584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p:cNvSpPr>
            <a:spLocks noGrp="1"/>
          </p:cNvSpPr>
          <p:nvPr>
            <p:ph type="ftr" sz="quarter" idx="11"/>
          </p:nvPr>
        </p:nvSpPr>
        <p:spPr/>
        <p:txBody>
          <a:bodyPr/>
          <a:lstStyle/>
          <a:p>
            <a:r>
              <a:rPr lang="en-US" smtClean="0"/>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28</a:t>
            </a:fld>
            <a:endParaRPr lang="en-IN"/>
          </a:p>
        </p:txBody>
      </p:sp>
      <p:sp>
        <p:nvSpPr>
          <p:cNvPr id="7" name="Rectangle 6"/>
          <p:cNvSpPr/>
          <p:nvPr/>
        </p:nvSpPr>
        <p:spPr>
          <a:xfrm>
            <a:off x="3117760" y="488256"/>
            <a:ext cx="5675977"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RESULTS &amp; ANALYSIS</a:t>
            </a:r>
            <a:endParaRPr lang="en-IN" sz="40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951" y="1431265"/>
            <a:ext cx="9105364" cy="4055640"/>
          </a:xfrm>
          <a:prstGeom prst="rect">
            <a:avLst/>
          </a:prstGeom>
        </p:spPr>
      </p:pic>
      <p:sp>
        <p:nvSpPr>
          <p:cNvPr id="11" name="Rectangle 10"/>
          <p:cNvSpPr/>
          <p:nvPr/>
        </p:nvSpPr>
        <p:spPr>
          <a:xfrm>
            <a:off x="4764179" y="5486905"/>
            <a:ext cx="1774909"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Fig</a:t>
            </a:r>
            <a:r>
              <a:rPr lang="en-IN" b="1" dirty="0" smtClean="0">
                <a:latin typeface="Times New Roman" panose="02020603050405020304" pitchFamily="18" charset="0"/>
                <a:cs typeface="Times New Roman" panose="02020603050405020304" pitchFamily="18" charset="0"/>
              </a:rPr>
              <a:t>: About Page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272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smtClean="0"/>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29</a:t>
            </a:fld>
            <a:endParaRPr lang="en-IN"/>
          </a:p>
        </p:txBody>
      </p:sp>
      <p:pic>
        <p:nvPicPr>
          <p:cNvPr id="5" name="Picture 4"/>
          <p:cNvPicPr>
            <a:picLocks noChangeAspect="1"/>
          </p:cNvPicPr>
          <p:nvPr/>
        </p:nvPicPr>
        <p:blipFill>
          <a:blip r:embed="rId2"/>
          <a:stretch>
            <a:fillRect/>
          </a:stretch>
        </p:blipFill>
        <p:spPr>
          <a:xfrm>
            <a:off x="152400" y="278844"/>
            <a:ext cx="3762900" cy="579027"/>
          </a:xfrm>
          <a:prstGeom prst="rect">
            <a:avLst/>
          </a:prstGeom>
        </p:spPr>
      </p:pic>
      <p:sp>
        <p:nvSpPr>
          <p:cNvPr id="6" name="Rectangle 5"/>
          <p:cNvSpPr/>
          <p:nvPr/>
        </p:nvSpPr>
        <p:spPr>
          <a:xfrm>
            <a:off x="3258011" y="857871"/>
            <a:ext cx="5675977"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RESULTS &amp; ANALYSIS</a:t>
            </a:r>
            <a:endParaRPr lang="en-IN"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635" y="1606661"/>
            <a:ext cx="9066727" cy="3879739"/>
          </a:xfrm>
          <a:prstGeom prst="rect">
            <a:avLst/>
          </a:prstGeom>
        </p:spPr>
      </p:pic>
      <p:sp>
        <p:nvSpPr>
          <p:cNvPr id="8" name="Rectangle 7"/>
          <p:cNvSpPr/>
          <p:nvPr/>
        </p:nvSpPr>
        <p:spPr>
          <a:xfrm>
            <a:off x="5006625" y="5583783"/>
            <a:ext cx="274947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Fig</a:t>
            </a:r>
            <a:r>
              <a:rPr lang="en-IN" b="1" dirty="0" smtClean="0">
                <a:latin typeface="Times New Roman" panose="02020603050405020304" pitchFamily="18" charset="0"/>
                <a:cs typeface="Times New Roman" panose="02020603050405020304" pitchFamily="18" charset="0"/>
              </a:rPr>
              <a:t>: Upload  Dataset Page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362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r>
              <a:rPr lang="en-US" dirty="0" smtClean="0">
                <a:latin typeface="Times New Roman" panose="02020603050405020304" pitchFamily="18" charset="0"/>
                <a:cs typeface="Times New Roman" panose="02020603050405020304" pitchFamily="18" charset="0"/>
              </a:rPr>
              <a:t>-02-2025</a:t>
            </a:r>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smtClean="0"/>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30</a:t>
            </a:fld>
            <a:endParaRPr lang="en-IN"/>
          </a:p>
        </p:txBody>
      </p:sp>
      <p:pic>
        <p:nvPicPr>
          <p:cNvPr id="5" name="Picture 4"/>
          <p:cNvPicPr>
            <a:picLocks noChangeAspect="1"/>
          </p:cNvPicPr>
          <p:nvPr/>
        </p:nvPicPr>
        <p:blipFill>
          <a:blip r:embed="rId2"/>
          <a:stretch>
            <a:fillRect/>
          </a:stretch>
        </p:blipFill>
        <p:spPr>
          <a:xfrm>
            <a:off x="152400" y="278844"/>
            <a:ext cx="3762900" cy="579027"/>
          </a:xfrm>
          <a:prstGeom prst="rect">
            <a:avLst/>
          </a:prstGeom>
        </p:spPr>
      </p:pic>
      <p:sp>
        <p:nvSpPr>
          <p:cNvPr id="6" name="Rectangle 5"/>
          <p:cNvSpPr/>
          <p:nvPr/>
        </p:nvSpPr>
        <p:spPr>
          <a:xfrm>
            <a:off x="3085564" y="857871"/>
            <a:ext cx="5675977"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RESULTS &amp; ANALYSIS</a:t>
            </a:r>
            <a:endParaRPr lang="en-IN" sz="4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493" y="1767785"/>
            <a:ext cx="9646276" cy="3834755"/>
          </a:xfrm>
          <a:prstGeom prst="rect">
            <a:avLst/>
          </a:prstGeom>
        </p:spPr>
      </p:pic>
      <p:sp>
        <p:nvSpPr>
          <p:cNvPr id="9" name="Rectangle 8"/>
          <p:cNvSpPr/>
          <p:nvPr/>
        </p:nvSpPr>
        <p:spPr>
          <a:xfrm>
            <a:off x="4038600" y="5794779"/>
            <a:ext cx="3217547"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Model Evaluation Metrics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058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smtClean="0"/>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31</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422" y="1393372"/>
            <a:ext cx="9659155" cy="4211391"/>
          </a:xfrm>
          <a:prstGeom prst="rect">
            <a:avLst/>
          </a:prstGeom>
        </p:spPr>
      </p:pic>
      <p:sp>
        <p:nvSpPr>
          <p:cNvPr id="6" name="Rectangle 5"/>
          <p:cNvSpPr/>
          <p:nvPr/>
        </p:nvSpPr>
        <p:spPr>
          <a:xfrm>
            <a:off x="4470054" y="5685193"/>
            <a:ext cx="3217547"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Model Evaluation Metrics</a:t>
            </a:r>
            <a:endParaRPr lang="en-IN"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52400" y="278844"/>
            <a:ext cx="3762900" cy="579027"/>
          </a:xfrm>
          <a:prstGeom prst="rect">
            <a:avLst/>
          </a:prstGeom>
        </p:spPr>
      </p:pic>
      <p:sp>
        <p:nvSpPr>
          <p:cNvPr id="8" name="Rectangle 7"/>
          <p:cNvSpPr/>
          <p:nvPr/>
        </p:nvSpPr>
        <p:spPr>
          <a:xfrm>
            <a:off x="3258010" y="633267"/>
            <a:ext cx="5675977"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RESULTS &amp; ANALYSIS</a:t>
            </a:r>
            <a:endParaRPr lang="en-IN" sz="4000" dirty="0"/>
          </a:p>
        </p:txBody>
      </p:sp>
    </p:spTree>
    <p:extLst>
      <p:ext uri="{BB962C8B-B14F-4D97-AF65-F5344CB8AC3E}">
        <p14:creationId xmlns:p14="http://schemas.microsoft.com/office/powerpoint/2010/main" val="34101644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smtClean="0"/>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32</a:t>
            </a:fld>
            <a:endParaRPr lang="en-IN"/>
          </a:p>
        </p:txBody>
      </p:sp>
      <p:pic>
        <p:nvPicPr>
          <p:cNvPr id="5" name="Picture 4"/>
          <p:cNvPicPr>
            <a:picLocks noChangeAspect="1"/>
          </p:cNvPicPr>
          <p:nvPr/>
        </p:nvPicPr>
        <p:blipFill>
          <a:blip r:embed="rId2"/>
          <a:stretch>
            <a:fillRect/>
          </a:stretch>
        </p:blipFill>
        <p:spPr>
          <a:xfrm>
            <a:off x="152400" y="278844"/>
            <a:ext cx="3762900" cy="579027"/>
          </a:xfrm>
          <a:prstGeom prst="rect">
            <a:avLst/>
          </a:prstGeom>
        </p:spPr>
      </p:pic>
      <p:sp>
        <p:nvSpPr>
          <p:cNvPr id="6" name="Rectangle 5"/>
          <p:cNvSpPr/>
          <p:nvPr/>
        </p:nvSpPr>
        <p:spPr>
          <a:xfrm>
            <a:off x="2537139" y="990531"/>
            <a:ext cx="5795492" cy="707886"/>
          </a:xfrm>
          <a:prstGeom prst="rect">
            <a:avLst/>
          </a:prstGeom>
        </p:spPr>
        <p:txBody>
          <a:bodyPr wrap="square">
            <a:spAutoFit/>
          </a:bodyPr>
          <a:lstStyle/>
          <a:p>
            <a:r>
              <a:rPr lang="en-US" sz="4000" b="1" dirty="0">
                <a:latin typeface="Times New Roman" panose="02020603050405020304" pitchFamily="18" charset="0"/>
                <a:cs typeface="Times New Roman" panose="02020603050405020304" pitchFamily="18" charset="0"/>
              </a:rPr>
              <a:t>RESULTS &amp; ANALYSIS</a:t>
            </a:r>
            <a:endParaRPr lang="en-IN" sz="40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215" y="1831077"/>
            <a:ext cx="9348989" cy="3822748"/>
          </a:xfrm>
          <a:prstGeom prst="rect">
            <a:avLst/>
          </a:prstGeom>
        </p:spPr>
      </p:pic>
      <p:sp>
        <p:nvSpPr>
          <p:cNvPr id="11" name="Rectangle 10"/>
          <p:cNvSpPr/>
          <p:nvPr/>
        </p:nvSpPr>
        <p:spPr>
          <a:xfrm>
            <a:off x="4534638" y="5919382"/>
            <a:ext cx="1800493"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Result Page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967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smtClean="0"/>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33</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03" y="1595329"/>
            <a:ext cx="9208394" cy="4082602"/>
          </a:xfrm>
          <a:prstGeom prst="rect">
            <a:avLst/>
          </a:prstGeom>
        </p:spPr>
      </p:pic>
      <p:pic>
        <p:nvPicPr>
          <p:cNvPr id="6" name="Picture 5"/>
          <p:cNvPicPr>
            <a:picLocks noChangeAspect="1"/>
          </p:cNvPicPr>
          <p:nvPr/>
        </p:nvPicPr>
        <p:blipFill>
          <a:blip r:embed="rId3"/>
          <a:stretch>
            <a:fillRect/>
          </a:stretch>
        </p:blipFill>
        <p:spPr>
          <a:xfrm>
            <a:off x="152400" y="278844"/>
            <a:ext cx="3762900" cy="579027"/>
          </a:xfrm>
          <a:prstGeom prst="rect">
            <a:avLst/>
          </a:prstGeom>
        </p:spPr>
      </p:pic>
      <p:sp>
        <p:nvSpPr>
          <p:cNvPr id="7" name="Rectangle 6"/>
          <p:cNvSpPr/>
          <p:nvPr/>
        </p:nvSpPr>
        <p:spPr>
          <a:xfrm>
            <a:off x="4038600" y="828404"/>
            <a:ext cx="5675977"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RESULTS &amp; ANALYSIS</a:t>
            </a:r>
            <a:endParaRPr lang="en-IN" sz="4000" dirty="0"/>
          </a:p>
        </p:txBody>
      </p:sp>
      <p:sp>
        <p:nvSpPr>
          <p:cNvPr id="8" name="Rectangle 7"/>
          <p:cNvSpPr/>
          <p:nvPr/>
        </p:nvSpPr>
        <p:spPr>
          <a:xfrm>
            <a:off x="4975424" y="5832474"/>
            <a:ext cx="1653017"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Fig: </a:t>
            </a:r>
            <a:r>
              <a:rPr lang="en-IN" b="1" dirty="0" smtClean="0">
                <a:latin typeface="Times New Roman" panose="02020603050405020304" pitchFamily="18" charset="0"/>
                <a:cs typeface="Times New Roman" panose="02020603050405020304" pitchFamily="18" charset="0"/>
              </a:rPr>
              <a:t>Flowchart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9975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No. </a:t>
            </a:r>
            <a:r>
              <a:rPr lang="en-US" dirty="0" smtClean="0">
                <a:latin typeface="Times New Roman" panose="02020603050405020304" pitchFamily="18" charset="0"/>
                <a:cs typeface="Times New Roman" panose="02020603050405020304" pitchFamily="18" charset="0"/>
              </a:rPr>
              <a:t>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Binary Golden Eagle Optimization with Time-Varying Flight Length (BGEO-TVFL) algorithm, combined with the K-Nearest Neighbor (KNN) classifier, was successfully applied to feature selection and classification tasks for diverse medical datasets. The proposed approach demonstrated superior performance compared to traditional optimization techniques, achieving higher classification accuracy and computational efficiency. By selecting fewer but more relevant features, BGEO-TVFL optimized the feature selection process, reducing complexity and enhancing model generalization. The experimental results confirmed the adaptability and robustness of the method across various datasets, including breast cancer, heart disease, diabetes, iris, and thyroid, with notable accuracy improvements. This study highlights the importance of combining advanced optimization techniques with efficient machine learning models to address the challenges posed by complex medical datasets. The findings suggest that the BGEO-TVFL approach can be a valuable tool for resource-limited healthcare settings, providing fast, accurate, and scalable solutions for medical data analysis and decision-making.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4468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1B4D608-B01F-7841-6FBF-F113211EC7B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xmlns="" id="{A2E2A67E-2ADD-E2EE-41F0-578584A83309}"/>
              </a:ext>
            </a:extLst>
          </p:cNvPr>
          <p:cNvSpPr>
            <a:spLocks noGrp="1"/>
          </p:cNvSpPr>
          <p:nvPr>
            <p:ph type="title"/>
          </p:nvPr>
        </p:nvSpPr>
        <p:spPr>
          <a:xfrm>
            <a:off x="1180618" y="365125"/>
            <a:ext cx="10173182" cy="1128009"/>
          </a:xfrm>
        </p:spPr>
        <p:txBody>
          <a:bodyPr>
            <a:normAutofit/>
          </a:bodyPr>
          <a:lstStyle/>
          <a:p>
            <a:pPr algn="ctr"/>
            <a:r>
              <a:rPr lang="en-US" sz="4000" b="1" dirty="0">
                <a:latin typeface="Times New Roman" panose="02020603050405020304" pitchFamily="18" charset="0"/>
                <a:cs typeface="Times New Roman" panose="02020603050405020304" pitchFamily="18" charset="0"/>
              </a:rPr>
              <a:t>Future Scope</a:t>
            </a:r>
          </a:p>
        </p:txBody>
      </p:sp>
      <p:sp>
        <p:nvSpPr>
          <p:cNvPr id="9" name="Content Placeholder 8">
            <a:extLst>
              <a:ext uri="{FF2B5EF4-FFF2-40B4-BE49-F238E27FC236}">
                <a16:creationId xmlns:a16="http://schemas.microsoft.com/office/drawing/2014/main" xmlns="" id="{CA8A8D56-1AE0-3ADF-A606-4DA3162A3AF5}"/>
              </a:ext>
            </a:extLst>
          </p:cNvPr>
          <p:cNvSpPr>
            <a:spLocks noGrp="1"/>
          </p:cNvSpPr>
          <p:nvPr>
            <p:ph idx="1"/>
          </p:nvPr>
        </p:nvSpPr>
        <p:spPr>
          <a:xfrm>
            <a:off x="595576" y="1493134"/>
            <a:ext cx="11000847" cy="4816278"/>
          </a:xfrm>
        </p:spPr>
        <p:txBody>
          <a:bodyPr>
            <a:normAutofit/>
          </a:bodyPr>
          <a:lstStyle/>
          <a:p>
            <a:pPr algn="just"/>
            <a:r>
              <a:rPr lang="en-US" sz="22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project utilizes BGEO-TVFL and KNN for classification and feature selection on medical datasets, with vast potential for further development and application.</a:t>
            </a:r>
          </a:p>
          <a:p>
            <a:pPr algn="just"/>
            <a:r>
              <a:rPr lang="en-US" sz="2000" dirty="0" smtClean="0">
                <a:latin typeface="Times New Roman" panose="02020603050405020304" pitchFamily="18" charset="0"/>
                <a:cs typeface="Times New Roman" panose="02020603050405020304" pitchFamily="18" charset="0"/>
              </a:rPr>
              <a:t>It can be extended to handle large-scale and high-dimensional medical datasets, such as genomic data, medical imaging (MRI and CT scans), and real-time patient monitoring.</a:t>
            </a:r>
          </a:p>
          <a:p>
            <a:pPr algn="just"/>
            <a:r>
              <a:rPr lang="en-US" sz="2000" dirty="0" smtClean="0">
                <a:latin typeface="Times New Roman" panose="02020603050405020304" pitchFamily="18" charset="0"/>
                <a:cs typeface="Times New Roman" panose="02020603050405020304" pitchFamily="18" charset="0"/>
              </a:rPr>
              <a:t>Integrating advanced machine learning models, such as Support Vector Machines (SVM), Random Forests, or Deep Neural Networks, can further enhance classification accuracy and adaptability.</a:t>
            </a:r>
          </a:p>
          <a:p>
            <a:pPr algn="just"/>
            <a:r>
              <a:rPr lang="en-US" sz="2000" dirty="0" smtClean="0">
                <a:latin typeface="Times New Roman" panose="02020603050405020304" pitchFamily="18" charset="0"/>
                <a:cs typeface="Times New Roman" panose="02020603050405020304" pitchFamily="18" charset="0"/>
              </a:rPr>
              <a:t>Deploying the project on cloud platforms, such as AWS or Azure, would make it accessible to healthcare providers and researchers for real-time classification and feature selection.</a:t>
            </a:r>
          </a:p>
          <a:p>
            <a:pPr algn="just"/>
            <a:r>
              <a:rPr lang="en-IN" sz="2000" dirty="0" smtClean="0">
                <a:latin typeface="Times New Roman" panose="02020603050405020304" pitchFamily="18" charset="0"/>
                <a:cs typeface="Times New Roman" panose="02020603050405020304" pitchFamily="18" charset="0"/>
              </a:rPr>
              <a:t>Hybridizing BGEO-TVFL with optimization techniques like Particle Swarm Optimization (PSO) or Genetic Algorithms (GA) can improve its efficiency and scalability for more complex datasets.</a:t>
            </a:r>
          </a:p>
          <a:p>
            <a:pPr algn="just"/>
            <a:r>
              <a:rPr lang="en-US" sz="2000" dirty="0" smtClean="0">
                <a:latin typeface="Times New Roman" panose="02020603050405020304" pitchFamily="18" charset="0"/>
                <a:cs typeface="Times New Roman" panose="02020603050405020304" pitchFamily="18" charset="0"/>
              </a:rPr>
              <a:t>Incorporating explainable AI (XAI) would make the system more transparent and trustworthy, allowing healthcare professionals to understand the reasoning behind feature selection and classification decisions..</a:t>
            </a: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750CE15B-B530-D418-3084-55968E6D1CC1}"/>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10-03-2025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9DC82B13-891E-75DB-2680-B5E767FC5D8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No.  </a:t>
            </a:r>
            <a:r>
              <a:rPr lang="en-US" dirty="0" smtClean="0">
                <a:latin typeface="Times New Roman" panose="02020603050405020304" pitchFamily="18" charset="0"/>
                <a:cs typeface="Times New Roman" panose="02020603050405020304" pitchFamily="18" charset="0"/>
              </a:rPr>
              <a:t>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0ECE88E7-60BE-2392-C2E5-09C8E619A31A}"/>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41712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265134" y="1074821"/>
            <a:ext cx="11926866" cy="5281529"/>
          </a:xfrm>
        </p:spPr>
        <p:txBody>
          <a:bodyPr>
            <a:noAutofit/>
          </a:bodyPr>
          <a:lstStyle/>
          <a:p>
            <a:pPr lvl="0"/>
            <a:r>
              <a:rPr lang="en-US" sz="2000" dirty="0" err="1">
                <a:latin typeface="Times New Roman" panose="02020603050405020304" pitchFamily="18" charset="0"/>
                <a:cs typeface="Times New Roman" panose="02020603050405020304" pitchFamily="18" charset="0"/>
              </a:rPr>
              <a:t>Remeseiro</a:t>
            </a:r>
            <a:r>
              <a:rPr lang="en-US" sz="2000" dirty="0">
                <a:latin typeface="Times New Roman" panose="02020603050405020304" pitchFamily="18" charset="0"/>
                <a:cs typeface="Times New Roman" panose="02020603050405020304" pitchFamily="18" charset="0"/>
              </a:rPr>
              <a:t>, B., &amp; </a:t>
            </a:r>
            <a:r>
              <a:rPr lang="en-US" sz="2000" dirty="0" err="1">
                <a:latin typeface="Times New Roman" panose="02020603050405020304" pitchFamily="18" charset="0"/>
                <a:cs typeface="Times New Roman" panose="02020603050405020304" pitchFamily="18" charset="0"/>
              </a:rPr>
              <a:t>Bolon-Canedo</a:t>
            </a:r>
            <a:r>
              <a:rPr lang="en-US" sz="2000" dirty="0">
                <a:latin typeface="Times New Roman" panose="02020603050405020304" pitchFamily="18" charset="0"/>
                <a:cs typeface="Times New Roman" panose="02020603050405020304" pitchFamily="18" charset="0"/>
              </a:rPr>
              <a:t>, V. (2019). A review of feature selection methods in medical applications. </a:t>
            </a:r>
            <a:r>
              <a:rPr lang="en-US" sz="2000" i="1" dirty="0">
                <a:latin typeface="Times New Roman" panose="02020603050405020304" pitchFamily="18" charset="0"/>
                <a:cs typeface="Times New Roman" panose="02020603050405020304" pitchFamily="18" charset="0"/>
              </a:rPr>
              <a:t>Computers in biology and medicine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112</a:t>
            </a:r>
            <a:r>
              <a:rPr lang="en-US" sz="2000" dirty="0">
                <a:latin typeface="Times New Roman" panose="02020603050405020304" pitchFamily="18" charset="0"/>
                <a:cs typeface="Times New Roman" panose="02020603050405020304" pitchFamily="18" charset="0"/>
              </a:rPr>
              <a:t>, 103375.</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Krishna, E. R., </a:t>
            </a:r>
            <a:r>
              <a:rPr lang="en-US" sz="2000" dirty="0" err="1">
                <a:latin typeface="Times New Roman" panose="02020603050405020304" pitchFamily="18" charset="0"/>
                <a:cs typeface="Times New Roman" panose="02020603050405020304" pitchFamily="18" charset="0"/>
              </a:rPr>
              <a:t>Devarakonda</a:t>
            </a:r>
            <a:r>
              <a:rPr lang="en-US" sz="2000" dirty="0">
                <a:latin typeface="Times New Roman" panose="02020603050405020304" pitchFamily="18" charset="0"/>
                <a:cs typeface="Times New Roman" panose="02020603050405020304" pitchFamily="18" charset="0"/>
              </a:rPr>
              <a:t>, N., Al-</a:t>
            </a:r>
            <a:r>
              <a:rPr lang="en-US" sz="2000" dirty="0" err="1">
                <a:latin typeface="Times New Roman" panose="02020603050405020304" pitchFamily="18" charset="0"/>
                <a:cs typeface="Times New Roman" panose="02020603050405020304" pitchFamily="18" charset="0"/>
              </a:rPr>
              <a:t>Shamri</a:t>
            </a:r>
            <a:r>
              <a:rPr lang="en-US" sz="2000" dirty="0">
                <a:latin typeface="Times New Roman" panose="02020603050405020304" pitchFamily="18" charset="0"/>
                <a:cs typeface="Times New Roman" panose="02020603050405020304" pitchFamily="18" charset="0"/>
              </a:rPr>
              <a:t>, M. Y. H., &amp; </a:t>
            </a:r>
            <a:r>
              <a:rPr lang="en-US" sz="2000" dirty="0" err="1">
                <a:latin typeface="Times New Roman" panose="02020603050405020304" pitchFamily="18" charset="0"/>
                <a:cs typeface="Times New Roman" panose="02020603050405020304" pitchFamily="18" charset="0"/>
              </a:rPr>
              <a:t>Revathi</a:t>
            </a:r>
            <a:r>
              <a:rPr lang="en-US" sz="2000" dirty="0">
                <a:latin typeface="Times New Roman" panose="02020603050405020304" pitchFamily="18" charset="0"/>
                <a:cs typeface="Times New Roman" panose="02020603050405020304" pitchFamily="18" charset="0"/>
              </a:rPr>
              <a:t>, D. (2022). A novel hybrid clustering analysis based on combination of k-means and </a:t>
            </a:r>
            <a:r>
              <a:rPr lang="en-US" sz="2000" dirty="0" err="1">
                <a:latin typeface="Times New Roman" panose="02020603050405020304" pitchFamily="18" charset="0"/>
                <a:cs typeface="Times New Roman" panose="02020603050405020304" pitchFamily="18" charset="0"/>
              </a:rPr>
              <a:t>pso</a:t>
            </a:r>
            <a:r>
              <a:rPr lang="en-US" sz="2000" dirty="0">
                <a:latin typeface="Times New Roman" panose="02020603050405020304" pitchFamily="18" charset="0"/>
                <a:cs typeface="Times New Roman" panose="02020603050405020304" pitchFamily="18" charset="0"/>
              </a:rPr>
              <a:t> algorithm. In </a:t>
            </a:r>
            <a:r>
              <a:rPr lang="en-US" sz="2000" i="1" dirty="0">
                <a:latin typeface="Times New Roman" panose="02020603050405020304" pitchFamily="18" charset="0"/>
                <a:cs typeface="Times New Roman" panose="02020603050405020304" pitchFamily="18" charset="0"/>
              </a:rPr>
              <a:t>Data Intelligence and Cognitive Informatics: Proceedings of ICDICI 2021</a:t>
            </a:r>
            <a:r>
              <a:rPr lang="en-US" sz="2000" dirty="0">
                <a:latin typeface="Times New Roman" panose="02020603050405020304" pitchFamily="18" charset="0"/>
                <a:cs typeface="Times New Roman" panose="02020603050405020304" pitchFamily="18" charset="0"/>
              </a:rPr>
              <a:t> (pp. 139-150). Singapore: Springer Nature Singapore.</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Eluri, R. K., &amp; </a:t>
            </a:r>
            <a:r>
              <a:rPr lang="en-US" sz="2000" dirty="0" err="1">
                <a:latin typeface="Times New Roman" panose="02020603050405020304" pitchFamily="18" charset="0"/>
                <a:cs typeface="Times New Roman" panose="02020603050405020304" pitchFamily="18" charset="0"/>
              </a:rPr>
              <a:t>Devarakonda</a:t>
            </a:r>
            <a:r>
              <a:rPr lang="en-US" sz="2000" dirty="0">
                <a:latin typeface="Times New Roman" panose="02020603050405020304" pitchFamily="18" charset="0"/>
                <a:cs typeface="Times New Roman" panose="02020603050405020304" pitchFamily="18" charset="0"/>
              </a:rPr>
              <a:t>, N. (2023). Chaotic binary pelican optimization algorithm for feature selection. </a:t>
            </a:r>
            <a:r>
              <a:rPr lang="en-US" sz="2000" i="1" dirty="0">
                <a:latin typeface="Times New Roman" panose="02020603050405020304" pitchFamily="18" charset="0"/>
                <a:cs typeface="Times New Roman" panose="02020603050405020304" pitchFamily="18" charset="0"/>
              </a:rPr>
              <a:t>International Journal of Uncertainty, Fuzziness and Knowledge-Based Systems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31</a:t>
            </a:r>
            <a:r>
              <a:rPr lang="en-US" sz="2000" dirty="0">
                <a:latin typeface="Times New Roman" panose="02020603050405020304" pitchFamily="18" charset="0"/>
                <a:cs typeface="Times New Roman" panose="02020603050405020304" pitchFamily="18" charset="0"/>
              </a:rPr>
              <a:t>(03), 497-530.</a:t>
            </a:r>
            <a:endParaRPr lang="en-IN" sz="2000" dirty="0">
              <a:latin typeface="Times New Roman" panose="02020603050405020304" pitchFamily="18" charset="0"/>
              <a:cs typeface="Times New Roman" panose="02020603050405020304" pitchFamily="18" charset="0"/>
            </a:endParaRPr>
          </a:p>
          <a:p>
            <a:pPr lvl="0"/>
            <a:r>
              <a:rPr lang="en-US" sz="2000" dirty="0" err="1">
                <a:latin typeface="Times New Roman" panose="02020603050405020304" pitchFamily="18" charset="0"/>
                <a:cs typeface="Times New Roman" panose="02020603050405020304" pitchFamily="18" charset="0"/>
              </a:rPr>
              <a:t>Mafarja</a:t>
            </a:r>
            <a:r>
              <a:rPr lang="en-US" sz="2000" dirty="0">
                <a:latin typeface="Times New Roman" panose="02020603050405020304" pitchFamily="18" charset="0"/>
                <a:cs typeface="Times New Roman" panose="02020603050405020304" pitchFamily="18" charset="0"/>
              </a:rPr>
              <a:t>, M., </a:t>
            </a:r>
            <a:r>
              <a:rPr lang="en-US" sz="2000" dirty="0" err="1">
                <a:latin typeface="Times New Roman" panose="02020603050405020304" pitchFamily="18" charset="0"/>
                <a:cs typeface="Times New Roman" panose="02020603050405020304" pitchFamily="18" charset="0"/>
              </a:rPr>
              <a:t>Aljarah</a:t>
            </a:r>
            <a:r>
              <a:rPr lang="en-US" sz="2000" dirty="0">
                <a:latin typeface="Times New Roman" panose="02020603050405020304" pitchFamily="18" charset="0"/>
                <a:cs typeface="Times New Roman" panose="02020603050405020304" pitchFamily="18" charset="0"/>
              </a:rPr>
              <a:t>, I., </a:t>
            </a:r>
            <a:r>
              <a:rPr lang="en-US" sz="2000" dirty="0" err="1">
                <a:latin typeface="Times New Roman" panose="02020603050405020304" pitchFamily="18" charset="0"/>
                <a:cs typeface="Times New Roman" panose="02020603050405020304" pitchFamily="18" charset="0"/>
              </a:rPr>
              <a:t>Heidari</a:t>
            </a:r>
            <a:r>
              <a:rPr lang="en-US" sz="2000" dirty="0">
                <a:latin typeface="Times New Roman" panose="02020603050405020304" pitchFamily="18" charset="0"/>
                <a:cs typeface="Times New Roman" panose="02020603050405020304" pitchFamily="18" charset="0"/>
              </a:rPr>
              <a:t>, A. A., </a:t>
            </a:r>
            <a:r>
              <a:rPr lang="en-US" sz="2000" dirty="0" err="1">
                <a:latin typeface="Times New Roman" panose="02020603050405020304" pitchFamily="18" charset="0"/>
                <a:cs typeface="Times New Roman" panose="02020603050405020304" pitchFamily="18" charset="0"/>
              </a:rPr>
              <a:t>Hammouri</a:t>
            </a:r>
            <a:r>
              <a:rPr lang="en-US" sz="2000" dirty="0">
                <a:latin typeface="Times New Roman" panose="02020603050405020304" pitchFamily="18" charset="0"/>
                <a:cs typeface="Times New Roman" panose="02020603050405020304" pitchFamily="18" charset="0"/>
              </a:rPr>
              <a:t>, A. I., </a:t>
            </a:r>
            <a:r>
              <a:rPr lang="en-US" sz="2000" dirty="0" err="1">
                <a:latin typeface="Times New Roman" panose="02020603050405020304" pitchFamily="18" charset="0"/>
                <a:cs typeface="Times New Roman" panose="02020603050405020304" pitchFamily="18" charset="0"/>
              </a:rPr>
              <a:t>Faris</a:t>
            </a:r>
            <a:r>
              <a:rPr lang="en-US" sz="2000" dirty="0">
                <a:latin typeface="Times New Roman" panose="02020603050405020304" pitchFamily="18" charset="0"/>
                <a:cs typeface="Times New Roman" panose="02020603050405020304" pitchFamily="18" charset="0"/>
              </a:rPr>
              <a:t>, H., </a:t>
            </a:r>
            <a:r>
              <a:rPr lang="en-US" sz="2000" dirty="0" err="1">
                <a:latin typeface="Times New Roman" panose="02020603050405020304" pitchFamily="18" charset="0"/>
                <a:cs typeface="Times New Roman" panose="02020603050405020304" pitchFamily="18" charset="0"/>
              </a:rPr>
              <a:t>Ala’M</a:t>
            </a:r>
            <a:r>
              <a:rPr lang="en-US" sz="2000" dirty="0">
                <a:latin typeface="Times New Roman" panose="02020603050405020304" pitchFamily="18" charset="0"/>
                <a:cs typeface="Times New Roman" panose="02020603050405020304" pitchFamily="18" charset="0"/>
              </a:rPr>
              <a:t>, A. Z., &amp; </a:t>
            </a:r>
            <a:r>
              <a:rPr lang="en-US" sz="2000" dirty="0" err="1">
                <a:latin typeface="Times New Roman" panose="02020603050405020304" pitchFamily="18" charset="0"/>
                <a:cs typeface="Times New Roman" panose="02020603050405020304" pitchFamily="18" charset="0"/>
              </a:rPr>
              <a:t>Mirjalili</a:t>
            </a:r>
            <a:r>
              <a:rPr lang="en-US" sz="2000" dirty="0">
                <a:latin typeface="Times New Roman" panose="02020603050405020304" pitchFamily="18" charset="0"/>
                <a:cs typeface="Times New Roman" panose="02020603050405020304" pitchFamily="18" charset="0"/>
              </a:rPr>
              <a:t>, S. (2018). Evolutionary population dynamics and grasshopper optimization approaches for feature selection problems. </a:t>
            </a:r>
            <a:r>
              <a:rPr lang="en-US" sz="2000" i="1" dirty="0">
                <a:latin typeface="Times New Roman" panose="02020603050405020304" pitchFamily="18" charset="0"/>
                <a:cs typeface="Times New Roman" panose="02020603050405020304" pitchFamily="18" charset="0"/>
              </a:rPr>
              <a:t>Knowledge-Based Systems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145</a:t>
            </a:r>
            <a:r>
              <a:rPr lang="en-US" sz="2000" dirty="0">
                <a:latin typeface="Times New Roman" panose="02020603050405020304" pitchFamily="18" charset="0"/>
                <a:cs typeface="Times New Roman" panose="02020603050405020304" pitchFamily="18" charset="0"/>
              </a:rPr>
              <a:t>, 25-45.</a:t>
            </a:r>
            <a:endParaRPr lang="en-IN"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Eluri, R. K., &amp; </a:t>
            </a:r>
            <a:r>
              <a:rPr lang="en-US" sz="2000" dirty="0" err="1">
                <a:latin typeface="Times New Roman" panose="02020603050405020304" pitchFamily="18" charset="0"/>
                <a:cs typeface="Times New Roman" panose="02020603050405020304" pitchFamily="18" charset="0"/>
              </a:rPr>
              <a:t>Devarakonda</a:t>
            </a:r>
            <a:r>
              <a:rPr lang="en-US" sz="2000" dirty="0">
                <a:latin typeface="Times New Roman" panose="02020603050405020304" pitchFamily="18" charset="0"/>
                <a:cs typeface="Times New Roman" panose="02020603050405020304" pitchFamily="18" charset="0"/>
              </a:rPr>
              <a:t>, N. (2023). Feature selection with a binary flamingo search algorithm and a genetic algorithm. </a:t>
            </a:r>
            <a:r>
              <a:rPr lang="en-US" sz="2000" i="1" dirty="0">
                <a:latin typeface="Times New Roman" panose="02020603050405020304" pitchFamily="18" charset="0"/>
                <a:cs typeface="Times New Roman" panose="02020603050405020304" pitchFamily="18" charset="0"/>
              </a:rPr>
              <a:t>Multimedia Tools and Applications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82</a:t>
            </a:r>
            <a:r>
              <a:rPr lang="en-US" sz="2000" dirty="0">
                <a:latin typeface="Times New Roman" panose="02020603050405020304" pitchFamily="18" charset="0"/>
                <a:cs typeface="Times New Roman" panose="02020603050405020304" pitchFamily="18" charset="0"/>
              </a:rPr>
              <a:t>(17), 26679-26730</a:t>
            </a:r>
            <a:r>
              <a:rPr lang="en-US" sz="2000" dirty="0" smtClean="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Mafarja</a:t>
            </a:r>
            <a:r>
              <a:rPr lang="en-US" sz="2000" dirty="0">
                <a:latin typeface="Times New Roman" panose="02020603050405020304" pitchFamily="18" charset="0"/>
                <a:cs typeface="Times New Roman" panose="02020603050405020304" pitchFamily="18" charset="0"/>
              </a:rPr>
              <a:t>, M., &amp; </a:t>
            </a:r>
            <a:r>
              <a:rPr lang="en-US" sz="2000" dirty="0" err="1">
                <a:latin typeface="Times New Roman" panose="02020603050405020304" pitchFamily="18" charset="0"/>
                <a:cs typeface="Times New Roman" panose="02020603050405020304" pitchFamily="18" charset="0"/>
              </a:rPr>
              <a:t>Mirjalili</a:t>
            </a:r>
            <a:r>
              <a:rPr lang="en-US" sz="2000" dirty="0">
                <a:latin typeface="Times New Roman" panose="02020603050405020304" pitchFamily="18" charset="0"/>
                <a:cs typeface="Times New Roman" panose="02020603050405020304" pitchFamily="18" charset="0"/>
              </a:rPr>
              <a:t>, S. (2018). Whale optimization approaches for wrapper feature selection. </a:t>
            </a:r>
            <a:r>
              <a:rPr lang="en-US" sz="2000" i="1" dirty="0">
                <a:latin typeface="Times New Roman" panose="02020603050405020304" pitchFamily="18" charset="0"/>
                <a:cs typeface="Times New Roman" panose="02020603050405020304" pitchFamily="18" charset="0"/>
              </a:rPr>
              <a:t>Applied Soft Computing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62</a:t>
            </a:r>
            <a:r>
              <a:rPr lang="en-US" sz="2000" dirty="0">
                <a:latin typeface="Times New Roman" panose="02020603050405020304" pitchFamily="18" charset="0"/>
                <a:cs typeface="Times New Roman" panose="02020603050405020304" pitchFamily="18" charset="0"/>
              </a:rPr>
              <a:t>, 441-453</a:t>
            </a:r>
            <a:r>
              <a:rPr lang="en-US" sz="2000" dirty="0" smtClean="0">
                <a:latin typeface="Times New Roman" panose="02020603050405020304" pitchFamily="18" charset="0"/>
                <a:cs typeface="Times New Roman" panose="02020603050405020304" pitchFamily="18" charset="0"/>
              </a:rPr>
              <a:t>.</a:t>
            </a:r>
          </a:p>
          <a:p>
            <a:pPr marL="0" indent="0">
              <a:buNone/>
            </a:pPr>
            <a:endParaRPr lang="en-IN" sz="1800" dirty="0">
              <a:latin typeface="Times New Roman" panose="02020603050405020304" pitchFamily="18" charset="0"/>
              <a:cs typeface="Times New Roman" panose="02020603050405020304" pitchFamily="18" charset="0"/>
            </a:endParaRPr>
          </a:p>
          <a:p>
            <a:pPr lvl="0"/>
            <a:endParaRPr lang="en-IN"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No. </a:t>
            </a:r>
            <a:r>
              <a:rPr lang="en-US" dirty="0" smtClean="0">
                <a:latin typeface="Times New Roman" panose="02020603050405020304" pitchFamily="18" charset="0"/>
                <a:cs typeface="Times New Roman" panose="02020603050405020304" pitchFamily="18" charset="0"/>
              </a:rPr>
              <a:t>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dirty="0" smtClean="0"/>
              <a:t>Review No2.         Batch No. AG4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37</a:t>
            </a:fld>
            <a:endParaRPr lang="en-IN"/>
          </a:p>
        </p:txBody>
      </p:sp>
      <p:sp>
        <p:nvSpPr>
          <p:cNvPr id="5" name="Rectangle 4"/>
          <p:cNvSpPr/>
          <p:nvPr/>
        </p:nvSpPr>
        <p:spPr>
          <a:xfrm>
            <a:off x="587062" y="1588470"/>
            <a:ext cx="10766738" cy="4708981"/>
          </a:xfrm>
          <a:prstGeom prst="rect">
            <a:avLst/>
          </a:prstGeom>
        </p:spPr>
        <p:txBody>
          <a:bodyPr wrap="square">
            <a:spAutoFit/>
          </a:bodyPr>
          <a:lstStyle/>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Eluri</a:t>
            </a:r>
            <a:r>
              <a:rPr lang="en-US" sz="2000" dirty="0">
                <a:latin typeface="Times New Roman" panose="02020603050405020304" pitchFamily="18" charset="0"/>
                <a:cs typeface="Times New Roman" panose="02020603050405020304" pitchFamily="18" charset="0"/>
              </a:rPr>
              <a:t>, R. K., &amp; </a:t>
            </a:r>
            <a:r>
              <a:rPr lang="en-US" sz="2000" dirty="0" err="1">
                <a:latin typeface="Times New Roman" panose="02020603050405020304" pitchFamily="18" charset="0"/>
                <a:cs typeface="Times New Roman" panose="02020603050405020304" pitchFamily="18" charset="0"/>
              </a:rPr>
              <a:t>Devarakonda</a:t>
            </a:r>
            <a:r>
              <a:rPr lang="en-US" sz="2000" dirty="0">
                <a:latin typeface="Times New Roman" panose="02020603050405020304" pitchFamily="18" charset="0"/>
                <a:cs typeface="Times New Roman" panose="02020603050405020304" pitchFamily="18" charset="0"/>
              </a:rPr>
              <a:t>, N. (2021, October). A concise survey on solving feature selection problems with </a:t>
            </a:r>
            <a:r>
              <a:rPr lang="en-US" sz="2000" dirty="0" err="1">
                <a:latin typeface="Times New Roman" panose="02020603050405020304" pitchFamily="18" charset="0"/>
                <a:cs typeface="Times New Roman" panose="02020603050405020304" pitchFamily="18" charset="0"/>
              </a:rPr>
              <a:t>metaheuristic</a:t>
            </a:r>
            <a:r>
              <a:rPr lang="en-US" sz="2000" dirty="0">
                <a:latin typeface="Times New Roman" panose="02020603050405020304" pitchFamily="18" charset="0"/>
                <a:cs typeface="Times New Roman" panose="02020603050405020304" pitchFamily="18" charset="0"/>
              </a:rPr>
              <a:t> algorithms. In </a:t>
            </a:r>
            <a:r>
              <a:rPr lang="en-US" sz="2000" i="1" dirty="0">
                <a:latin typeface="Times New Roman" panose="02020603050405020304" pitchFamily="18" charset="0"/>
                <a:cs typeface="Times New Roman" panose="02020603050405020304" pitchFamily="18" charset="0"/>
              </a:rPr>
              <a:t>International Conference on Advances in Electrical and Computer Technologies</a:t>
            </a:r>
            <a:r>
              <a:rPr lang="en-US" sz="2000" dirty="0">
                <a:latin typeface="Times New Roman" panose="02020603050405020304" pitchFamily="18" charset="0"/>
                <a:cs typeface="Times New Roman" panose="02020603050405020304" pitchFamily="18" charset="0"/>
              </a:rPr>
              <a:t> (pp. 207-224). Singapore: Springer Nature Singapore.</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smtClean="0">
                <a:latin typeface="Times New Roman" panose="02020603050405020304" pitchFamily="18" charset="0"/>
                <a:cs typeface="Times New Roman" panose="02020603050405020304" pitchFamily="18" charset="0"/>
              </a:rPr>
              <a:t>Durgam</a:t>
            </a:r>
            <a:r>
              <a:rPr lang="en-US" sz="2000" dirty="0">
                <a:latin typeface="Times New Roman" panose="02020603050405020304" pitchFamily="18" charset="0"/>
                <a:cs typeface="Times New Roman" panose="02020603050405020304" pitchFamily="18" charset="0"/>
              </a:rPr>
              <a:t>, R., </a:t>
            </a:r>
            <a:r>
              <a:rPr lang="en-US" sz="2000" dirty="0" err="1">
                <a:latin typeface="Times New Roman" panose="02020603050405020304" pitchFamily="18" charset="0"/>
                <a:cs typeface="Times New Roman" panose="02020603050405020304" pitchFamily="18" charset="0"/>
              </a:rPr>
              <a:t>Devarakonda</a:t>
            </a:r>
            <a:r>
              <a:rPr lang="en-US" sz="2000" dirty="0">
                <a:latin typeface="Times New Roman" panose="02020603050405020304" pitchFamily="18" charset="0"/>
                <a:cs typeface="Times New Roman" panose="02020603050405020304" pitchFamily="18" charset="0"/>
              </a:rPr>
              <a:t>, N., </a:t>
            </a:r>
            <a:r>
              <a:rPr lang="en-US" sz="2000" dirty="0" err="1">
                <a:latin typeface="Times New Roman" panose="02020603050405020304" pitchFamily="18" charset="0"/>
                <a:cs typeface="Times New Roman" panose="02020603050405020304" pitchFamily="18" charset="0"/>
              </a:rPr>
              <a:t>Nayyar</a:t>
            </a:r>
            <a:r>
              <a:rPr lang="en-US" sz="2000" dirty="0">
                <a:latin typeface="Times New Roman" panose="02020603050405020304" pitchFamily="18" charset="0"/>
                <a:cs typeface="Times New Roman" panose="02020603050405020304" pitchFamily="18" charset="0"/>
              </a:rPr>
              <a:t>, A., &amp; </a:t>
            </a:r>
            <a:r>
              <a:rPr lang="en-US" sz="2000" dirty="0" err="1">
                <a:latin typeface="Times New Roman" panose="02020603050405020304" pitchFamily="18" charset="0"/>
                <a:cs typeface="Times New Roman" panose="02020603050405020304" pitchFamily="18" charset="0"/>
              </a:rPr>
              <a:t>Eluri</a:t>
            </a:r>
            <a:r>
              <a:rPr lang="en-US" sz="2000" dirty="0">
                <a:latin typeface="Times New Roman" panose="02020603050405020304" pitchFamily="18" charset="0"/>
                <a:cs typeface="Times New Roman" panose="02020603050405020304" pitchFamily="18" charset="0"/>
              </a:rPr>
              <a:t>, R. (2022). Improved genetic algorithm using machine learning approaches to feature modelled for microarray gene data. In </a:t>
            </a:r>
            <a:r>
              <a:rPr lang="en-US" sz="2000" i="1" dirty="0">
                <a:latin typeface="Times New Roman" panose="02020603050405020304" pitchFamily="18" charset="0"/>
                <a:cs typeface="Times New Roman" panose="02020603050405020304" pitchFamily="18" charset="0"/>
              </a:rPr>
              <a:t>Soft Computing for Security Applications: Proceedings of ICSCS 2021</a:t>
            </a:r>
            <a:r>
              <a:rPr lang="en-US" sz="2000" dirty="0">
                <a:latin typeface="Times New Roman" panose="02020603050405020304" pitchFamily="18" charset="0"/>
                <a:cs typeface="Times New Roman" panose="02020603050405020304" pitchFamily="18" charset="0"/>
              </a:rPr>
              <a:t> (pp. 859-872). Springer Singapore</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GU, S., Cheng, R., &amp; Jin, Y. (2018). Feature selection for high-dimensional classification using a competitive swarm optimizer. </a:t>
            </a:r>
            <a:r>
              <a:rPr lang="en-US" sz="2000" i="1" dirty="0">
                <a:latin typeface="Times New Roman" panose="02020603050405020304" pitchFamily="18" charset="0"/>
                <a:cs typeface="Times New Roman" panose="02020603050405020304" pitchFamily="18" charset="0"/>
              </a:rPr>
              <a:t>Soft Computing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22</a:t>
            </a:r>
            <a:r>
              <a:rPr lang="en-US" sz="2000" dirty="0">
                <a:latin typeface="Times New Roman" panose="02020603050405020304" pitchFamily="18" charset="0"/>
                <a:cs typeface="Times New Roman" panose="02020603050405020304" pitchFamily="18" charset="0"/>
              </a:rPr>
              <a:t>, 811-822.</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Agrawal, R. K., Kaur, B., &amp; Sharma, S. (2020). Quantum based whale optimization algorithm for wrapper feature selection. </a:t>
            </a:r>
            <a:r>
              <a:rPr lang="en-US" sz="2000" i="1" dirty="0">
                <a:latin typeface="Times New Roman" panose="02020603050405020304" pitchFamily="18" charset="0"/>
                <a:cs typeface="Times New Roman" panose="02020603050405020304" pitchFamily="18" charset="0"/>
              </a:rPr>
              <a:t>Applied Soft Computing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89</a:t>
            </a:r>
            <a:r>
              <a:rPr lang="en-US" sz="2000" dirty="0">
                <a:latin typeface="Times New Roman" panose="02020603050405020304" pitchFamily="18" charset="0"/>
                <a:cs typeface="Times New Roman" panose="02020603050405020304" pitchFamily="18" charset="0"/>
              </a:rPr>
              <a:t>, and 106092.</a:t>
            </a: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Song, X. F., Zhang, Y., Gong, D. W., &amp; Sun, X. Y. (2021). Feature selection using bare-bones particle swarm optimization with mutual information. </a:t>
            </a:r>
            <a:r>
              <a:rPr lang="en-US" sz="2000" i="1" dirty="0">
                <a:latin typeface="Times New Roman" panose="02020603050405020304" pitchFamily="18" charset="0"/>
                <a:cs typeface="Times New Roman" panose="02020603050405020304" pitchFamily="18" charset="0"/>
              </a:rPr>
              <a:t>Pattern Recognition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112</a:t>
            </a:r>
            <a:r>
              <a:rPr lang="en-US" sz="2000" dirty="0">
                <a:latin typeface="Times New Roman" panose="02020603050405020304" pitchFamily="18" charset="0"/>
                <a:cs typeface="Times New Roman" panose="02020603050405020304" pitchFamily="18" charset="0"/>
              </a:rPr>
              <a:t>, 107804.</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Uzer</a:t>
            </a:r>
            <a:r>
              <a:rPr lang="en-US" sz="2000" dirty="0">
                <a:latin typeface="Times New Roman" panose="02020603050405020304" pitchFamily="18" charset="0"/>
                <a:cs typeface="Times New Roman" panose="02020603050405020304" pitchFamily="18" charset="0"/>
              </a:rPr>
              <a:t>, M. S., </a:t>
            </a:r>
            <a:r>
              <a:rPr lang="en-US" sz="2000" dirty="0" err="1">
                <a:latin typeface="Times New Roman" panose="02020603050405020304" pitchFamily="18" charset="0"/>
                <a:cs typeface="Times New Roman" panose="02020603050405020304" pitchFamily="18" charset="0"/>
              </a:rPr>
              <a:t>Yilmaz</a:t>
            </a:r>
            <a:r>
              <a:rPr lang="en-US" sz="2000" dirty="0">
                <a:latin typeface="Times New Roman" panose="02020603050405020304" pitchFamily="18" charset="0"/>
                <a:cs typeface="Times New Roman" panose="02020603050405020304" pitchFamily="18" charset="0"/>
              </a:rPr>
              <a:t>, N., &amp; </a:t>
            </a:r>
            <a:r>
              <a:rPr lang="en-US" sz="2000" dirty="0" err="1">
                <a:latin typeface="Times New Roman" panose="02020603050405020304" pitchFamily="18" charset="0"/>
                <a:cs typeface="Times New Roman" panose="02020603050405020304" pitchFamily="18" charset="0"/>
              </a:rPr>
              <a:t>Inan</a:t>
            </a:r>
            <a:r>
              <a:rPr lang="en-US" sz="2000" dirty="0">
                <a:latin typeface="Times New Roman" panose="02020603050405020304" pitchFamily="18" charset="0"/>
                <a:cs typeface="Times New Roman" panose="02020603050405020304" pitchFamily="18" charset="0"/>
              </a:rPr>
              <a:t>, O. (2013). Feature selection method based on artificial bee colony algorithm and support vector machines for medical datasets classification. </a:t>
            </a:r>
            <a:r>
              <a:rPr lang="en-US" sz="2000" i="1" dirty="0">
                <a:latin typeface="Times New Roman" panose="02020603050405020304" pitchFamily="18" charset="0"/>
                <a:cs typeface="Times New Roman" panose="02020603050405020304" pitchFamily="18" charset="0"/>
              </a:rPr>
              <a:t>The Scientific World Journal</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2013</a:t>
            </a:r>
            <a:r>
              <a:rPr lang="en-US" sz="2000" dirty="0">
                <a:latin typeface="Times New Roman" panose="02020603050405020304" pitchFamily="18" charset="0"/>
                <a:cs typeface="Times New Roman" panose="02020603050405020304" pitchFamily="18" charset="0"/>
              </a:rPr>
              <a:t>(1), 419187</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126444"/>
            <a:ext cx="3762900" cy="579027"/>
          </a:xfrm>
          <a:prstGeom prst="rect">
            <a:avLst/>
          </a:prstGeom>
        </p:spPr>
      </p:pic>
      <p:sp>
        <p:nvSpPr>
          <p:cNvPr id="7" name="Rectangle 6"/>
          <p:cNvSpPr/>
          <p:nvPr/>
        </p:nvSpPr>
        <p:spPr>
          <a:xfrm>
            <a:off x="4352049" y="718705"/>
            <a:ext cx="328808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REFERENCES</a:t>
            </a:r>
            <a:endParaRPr lang="en-IN" sz="3600" dirty="0"/>
          </a:p>
        </p:txBody>
      </p:sp>
    </p:spTree>
    <p:extLst>
      <p:ext uri="{BB962C8B-B14F-4D97-AF65-F5344CB8AC3E}">
        <p14:creationId xmlns:p14="http://schemas.microsoft.com/office/powerpoint/2010/main" val="954195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dirty="0" smtClean="0"/>
              <a:t>Review No.2         Batch No. AG4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38</a:t>
            </a:fld>
            <a:endParaRPr lang="en-IN"/>
          </a:p>
        </p:txBody>
      </p:sp>
      <p:sp>
        <p:nvSpPr>
          <p:cNvPr id="5" name="Rectangle 4"/>
          <p:cNvSpPr/>
          <p:nvPr/>
        </p:nvSpPr>
        <p:spPr>
          <a:xfrm>
            <a:off x="682581" y="1472561"/>
            <a:ext cx="10187188" cy="4093428"/>
          </a:xfrm>
          <a:prstGeom prst="rect">
            <a:avLst/>
          </a:prstGeom>
        </p:spPr>
        <p:txBody>
          <a:bodyPr wrap="square">
            <a:spAutoFit/>
          </a:bodyPr>
          <a:lstStyle/>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Too, J., &amp; </a:t>
            </a:r>
            <a:r>
              <a:rPr lang="en-US" sz="2000" dirty="0" err="1">
                <a:latin typeface="Times New Roman" panose="02020603050405020304" pitchFamily="18" charset="0"/>
                <a:cs typeface="Times New Roman" panose="02020603050405020304" pitchFamily="18" charset="0"/>
              </a:rPr>
              <a:t>Mirjalili</a:t>
            </a:r>
            <a:r>
              <a:rPr lang="en-US" sz="2000" dirty="0">
                <a:latin typeface="Times New Roman" panose="02020603050405020304" pitchFamily="18" charset="0"/>
                <a:cs typeface="Times New Roman" panose="02020603050405020304" pitchFamily="18" charset="0"/>
              </a:rPr>
              <a:t>, S. (2021). A hyper learning binary dragonfly algorithm for feature selection: A COVID-19 case study. </a:t>
            </a:r>
            <a:r>
              <a:rPr lang="en-US" sz="2000" i="1" dirty="0">
                <a:latin typeface="Times New Roman" panose="02020603050405020304" pitchFamily="18" charset="0"/>
                <a:cs typeface="Times New Roman" panose="02020603050405020304" pitchFamily="18" charset="0"/>
              </a:rPr>
              <a:t>Knowledge-Based Systems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212</a:t>
            </a:r>
            <a:r>
              <a:rPr lang="en-US" sz="2000" dirty="0">
                <a:latin typeface="Times New Roman" panose="02020603050405020304" pitchFamily="18" charset="0"/>
                <a:cs typeface="Times New Roman" panose="02020603050405020304" pitchFamily="18" charset="0"/>
              </a:rPr>
              <a:t>, 106553.</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Eluri, R. K., &amp; </a:t>
            </a:r>
            <a:r>
              <a:rPr lang="en-US" sz="2000" dirty="0" err="1">
                <a:latin typeface="Times New Roman" panose="02020603050405020304" pitchFamily="18" charset="0"/>
                <a:cs typeface="Times New Roman" panose="02020603050405020304" pitchFamily="18" charset="0"/>
              </a:rPr>
              <a:t>Devarakonda</a:t>
            </a:r>
            <a:r>
              <a:rPr lang="en-US" sz="2000" dirty="0">
                <a:latin typeface="Times New Roman" panose="02020603050405020304" pitchFamily="18" charset="0"/>
                <a:cs typeface="Times New Roman" panose="02020603050405020304" pitchFamily="18" charset="0"/>
              </a:rPr>
              <a:t>, N. (2022). Binary golden eagle optimizer with time-varying flight length for feature selection. </a:t>
            </a:r>
            <a:r>
              <a:rPr lang="en-US" sz="2000" i="1" dirty="0">
                <a:latin typeface="Times New Roman" panose="02020603050405020304" pitchFamily="18" charset="0"/>
                <a:cs typeface="Times New Roman" panose="02020603050405020304" pitchFamily="18" charset="0"/>
              </a:rPr>
              <a:t>Knowledge-Based Systems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247</a:t>
            </a:r>
            <a:r>
              <a:rPr lang="en-US" sz="2000" dirty="0">
                <a:latin typeface="Times New Roman" panose="02020603050405020304" pitchFamily="18" charset="0"/>
                <a:cs typeface="Times New Roman" panose="02020603050405020304" pitchFamily="18" charset="0"/>
              </a:rPr>
              <a:t>, 108771.</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Faris</a:t>
            </a:r>
            <a:r>
              <a:rPr lang="en-US" sz="2000" dirty="0">
                <a:latin typeface="Times New Roman" panose="02020603050405020304" pitchFamily="18" charset="0"/>
                <a:cs typeface="Times New Roman" panose="02020603050405020304" pitchFamily="18" charset="0"/>
              </a:rPr>
              <a:t>, H., </a:t>
            </a:r>
            <a:r>
              <a:rPr lang="en-US" sz="2000" dirty="0" err="1">
                <a:latin typeface="Times New Roman" panose="02020603050405020304" pitchFamily="18" charset="0"/>
                <a:cs typeface="Times New Roman" panose="02020603050405020304" pitchFamily="18" charset="0"/>
              </a:rPr>
              <a:t>Hassonah</a:t>
            </a:r>
            <a:r>
              <a:rPr lang="en-US" sz="2000" dirty="0">
                <a:latin typeface="Times New Roman" panose="02020603050405020304" pitchFamily="18" charset="0"/>
                <a:cs typeface="Times New Roman" panose="02020603050405020304" pitchFamily="18" charset="0"/>
              </a:rPr>
              <a:t>, M. A., Al-</a:t>
            </a:r>
            <a:r>
              <a:rPr lang="en-US" sz="2000" dirty="0" err="1">
                <a:latin typeface="Times New Roman" panose="02020603050405020304" pitchFamily="18" charset="0"/>
                <a:cs typeface="Times New Roman" panose="02020603050405020304" pitchFamily="18" charset="0"/>
              </a:rPr>
              <a:t>Zoubi</a:t>
            </a:r>
            <a:r>
              <a:rPr lang="en-US" sz="2000" dirty="0">
                <a:latin typeface="Times New Roman" panose="02020603050405020304" pitchFamily="18" charset="0"/>
                <a:cs typeface="Times New Roman" panose="02020603050405020304" pitchFamily="18" charset="0"/>
              </a:rPr>
              <a:t>, A. M., </a:t>
            </a:r>
            <a:r>
              <a:rPr lang="en-US" sz="2000" dirty="0" err="1">
                <a:latin typeface="Times New Roman" panose="02020603050405020304" pitchFamily="18" charset="0"/>
                <a:cs typeface="Times New Roman" panose="02020603050405020304" pitchFamily="18" charset="0"/>
              </a:rPr>
              <a:t>Mirjalili</a:t>
            </a:r>
            <a:r>
              <a:rPr lang="en-US" sz="2000" dirty="0">
                <a:latin typeface="Times New Roman" panose="02020603050405020304" pitchFamily="18" charset="0"/>
                <a:cs typeface="Times New Roman" panose="02020603050405020304" pitchFamily="18" charset="0"/>
              </a:rPr>
              <a:t>, S., &amp; </a:t>
            </a:r>
            <a:r>
              <a:rPr lang="en-US" sz="2000" dirty="0" err="1">
                <a:latin typeface="Times New Roman" panose="02020603050405020304" pitchFamily="18" charset="0"/>
                <a:cs typeface="Times New Roman" panose="02020603050405020304" pitchFamily="18" charset="0"/>
              </a:rPr>
              <a:t>Aljarah</a:t>
            </a:r>
            <a:r>
              <a:rPr lang="en-US" sz="2000" dirty="0">
                <a:latin typeface="Times New Roman" panose="02020603050405020304" pitchFamily="18" charset="0"/>
                <a:cs typeface="Times New Roman" panose="02020603050405020304" pitchFamily="18" charset="0"/>
              </a:rPr>
              <a:t>, I. (2018). A multi-verse optimizer approach for feature selection and optimizing SVM parameters based on a robust system architecture. </a:t>
            </a:r>
            <a:r>
              <a:rPr lang="en-US" sz="2000" i="1" dirty="0">
                <a:latin typeface="Times New Roman" panose="02020603050405020304" pitchFamily="18" charset="0"/>
                <a:cs typeface="Times New Roman" panose="02020603050405020304" pitchFamily="18" charset="0"/>
              </a:rPr>
              <a:t>Neural Computing and Applications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30</a:t>
            </a:r>
            <a:r>
              <a:rPr lang="en-US" sz="2000" dirty="0">
                <a:latin typeface="Times New Roman" panose="02020603050405020304" pitchFamily="18" charset="0"/>
                <a:cs typeface="Times New Roman" panose="02020603050405020304" pitchFamily="18" charset="0"/>
              </a:rPr>
              <a:t>, 2355-2369.</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Wang, X. D., Chen, R. C., Yan, F., Zeng, Z. Q., &amp; Hong, C. Q. (2019). Fast adaptive K-means subspace clustering for high-dimensional data. </a:t>
            </a:r>
            <a:r>
              <a:rPr lang="en-US" sz="2000" i="1" dirty="0">
                <a:latin typeface="Times New Roman" panose="02020603050405020304" pitchFamily="18" charset="0"/>
                <a:cs typeface="Times New Roman" panose="02020603050405020304" pitchFamily="18" charset="0"/>
              </a:rPr>
              <a:t>IEEE Access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7</a:t>
            </a:r>
            <a:r>
              <a:rPr lang="en-US" sz="2000" dirty="0">
                <a:latin typeface="Times New Roman" panose="02020603050405020304" pitchFamily="18" charset="0"/>
                <a:cs typeface="Times New Roman" panose="02020603050405020304" pitchFamily="18" charset="0"/>
              </a:rPr>
              <a:t>, 42639-42651.</a:t>
            </a:r>
            <a:endParaRPr lang="en-IN" sz="20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Krishna, E. R., &amp; </a:t>
            </a:r>
            <a:r>
              <a:rPr lang="en-US" sz="2000" dirty="0" err="1">
                <a:latin typeface="Times New Roman" panose="02020603050405020304" pitchFamily="18" charset="0"/>
                <a:cs typeface="Times New Roman" panose="02020603050405020304" pitchFamily="18" charset="0"/>
              </a:rPr>
              <a:t>Devarakonda</a:t>
            </a:r>
            <a:r>
              <a:rPr lang="en-US" sz="2000" dirty="0">
                <a:latin typeface="Times New Roman" panose="02020603050405020304" pitchFamily="18" charset="0"/>
                <a:cs typeface="Times New Roman" panose="02020603050405020304" pitchFamily="18" charset="0"/>
              </a:rPr>
              <a:t>, N. (2023, January). Feature selection method based on GWO-PSO for coronary artery disease classification. In </a:t>
            </a:r>
            <a:r>
              <a:rPr lang="en-US" sz="2000" i="1" dirty="0">
                <a:latin typeface="Times New Roman" panose="02020603050405020304" pitchFamily="18" charset="0"/>
                <a:cs typeface="Times New Roman" panose="02020603050405020304" pitchFamily="18" charset="0"/>
              </a:rPr>
              <a:t>2023 Third International Conference on Advances in Electrical, Computing, Communication and Sustainable Technologies (ICAECT)</a:t>
            </a:r>
            <a:r>
              <a:rPr lang="en-US" sz="2000" dirty="0">
                <a:latin typeface="Times New Roman" panose="02020603050405020304" pitchFamily="18" charset="0"/>
                <a:cs typeface="Times New Roman" panose="02020603050405020304" pitchFamily="18" charset="0"/>
              </a:rPr>
              <a:t> (pp. 1-8). IEEE.</a:t>
            </a:r>
            <a:endParaRPr lang="en-IN"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0" y="126444"/>
            <a:ext cx="3762900" cy="579027"/>
          </a:xfrm>
          <a:prstGeom prst="rect">
            <a:avLst/>
          </a:prstGeom>
        </p:spPr>
      </p:pic>
      <p:sp>
        <p:nvSpPr>
          <p:cNvPr id="7" name="Rectangle 6"/>
          <p:cNvSpPr/>
          <p:nvPr/>
        </p:nvSpPr>
        <p:spPr>
          <a:xfrm>
            <a:off x="4352049" y="718705"/>
            <a:ext cx="3288080" cy="646331"/>
          </a:xfrm>
          <a:prstGeom prst="rect">
            <a:avLst/>
          </a:prstGeom>
        </p:spPr>
        <p:txBody>
          <a:bodyPr wrap="none">
            <a:spAutoFit/>
          </a:bodyPr>
          <a:lstStyle/>
          <a:p>
            <a:r>
              <a:rPr lang="en-US" sz="3600" b="1" dirty="0">
                <a:latin typeface="Times New Roman" panose="02020603050405020304" pitchFamily="18" charset="0"/>
                <a:cs typeface="Times New Roman" panose="02020603050405020304" pitchFamily="18" charset="0"/>
              </a:rPr>
              <a:t>REFERENCES</a:t>
            </a:r>
            <a:endParaRPr lang="en-IN" sz="3600" dirty="0"/>
          </a:p>
        </p:txBody>
      </p:sp>
    </p:spTree>
    <p:extLst>
      <p:ext uri="{BB962C8B-B14F-4D97-AF65-F5344CB8AC3E}">
        <p14:creationId xmlns:p14="http://schemas.microsoft.com/office/powerpoint/2010/main" val="3792878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dirty="0" smtClean="0"/>
              <a:t>Review No.2         Batch No. AG4          Department of CSE</a:t>
            </a:r>
            <a:endParaRPr lang="en-IN" dirty="0"/>
          </a:p>
        </p:txBody>
      </p:sp>
      <p:sp>
        <p:nvSpPr>
          <p:cNvPr id="4" name="Slide Number Placeholder 3"/>
          <p:cNvSpPr>
            <a:spLocks noGrp="1"/>
          </p:cNvSpPr>
          <p:nvPr>
            <p:ph type="sldNum" sz="quarter" idx="12"/>
          </p:nvPr>
        </p:nvSpPr>
        <p:spPr/>
        <p:txBody>
          <a:bodyPr/>
          <a:lstStyle/>
          <a:p>
            <a:fld id="{65DCBD69-296B-4D7C-AF62-9B588FC78772}" type="slidenum">
              <a:rPr lang="en-IN" smtClean="0"/>
              <a:t>39</a:t>
            </a:fld>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89" y="1257300"/>
            <a:ext cx="4977549" cy="424197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4135" y="1257301"/>
            <a:ext cx="4669665" cy="4241978"/>
          </a:xfrm>
          <a:prstGeom prst="rect">
            <a:avLst/>
          </a:prstGeom>
        </p:spPr>
      </p:pic>
      <p:sp>
        <p:nvSpPr>
          <p:cNvPr id="7" name="Rectangle 6"/>
          <p:cNvSpPr/>
          <p:nvPr/>
        </p:nvSpPr>
        <p:spPr>
          <a:xfrm>
            <a:off x="4424863" y="400228"/>
            <a:ext cx="3292889" cy="707886"/>
          </a:xfrm>
          <a:prstGeom prst="rect">
            <a:avLst/>
          </a:prstGeom>
        </p:spPr>
        <p:txBody>
          <a:bodyPr wrap="none">
            <a:spAutoFit/>
          </a:bodyPr>
          <a:lstStyle/>
          <a:p>
            <a:r>
              <a:rPr lang="en-IN" sz="4000" b="1" dirty="0" smtClean="0">
                <a:latin typeface="Times New Roman" panose="02020603050405020304" pitchFamily="18" charset="0"/>
                <a:cs typeface="Times New Roman" panose="02020603050405020304" pitchFamily="18" charset="0"/>
              </a:rPr>
              <a:t>Achievements</a:t>
            </a:r>
            <a:r>
              <a:rPr lang="en-IN" dirty="0"/>
              <a:t>.</a:t>
            </a:r>
          </a:p>
        </p:txBody>
      </p:sp>
    </p:spTree>
    <p:extLst>
      <p:ext uri="{BB962C8B-B14F-4D97-AF65-F5344CB8AC3E}">
        <p14:creationId xmlns:p14="http://schemas.microsoft.com/office/powerpoint/2010/main" val="155534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838200" y="-107244"/>
            <a:ext cx="10106891" cy="1435966"/>
          </a:xfrm>
        </p:spPr>
        <p:txBody>
          <a:bodyPr>
            <a:normAutofit/>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0" y="770021"/>
            <a:ext cx="12192000" cy="5586329"/>
          </a:xfrm>
        </p:spPr>
        <p:txBody>
          <a:bodyPr>
            <a:noAutofit/>
          </a:bodyPr>
          <a:lstStyle/>
          <a:p>
            <a:pPr algn="just">
              <a:lnSpc>
                <a:spcPct val="150000"/>
              </a:lnSpc>
            </a:pPr>
            <a:r>
              <a:rPr lang="en-US" sz="2200" dirty="0" smtClean="0">
                <a:solidFill>
                  <a:srgbClr val="000000"/>
                </a:solidFill>
                <a:effectLst/>
                <a:latin typeface="Times New Roman" panose="02020603050405020304" pitchFamily="18" charset="0"/>
                <a:ea typeface="Times New Roman" panose="02020603050405020304" pitchFamily="18" charset="0"/>
              </a:rPr>
              <a:t> </a:t>
            </a:r>
            <a:r>
              <a:rPr lang="en-US" sz="2000" spc="-5" dirty="0">
                <a:latin typeface="Times New Roman"/>
                <a:cs typeface="Times New Roman"/>
              </a:rPr>
              <a:t>Classification accuracy </a:t>
            </a:r>
            <a:r>
              <a:rPr lang="en-US" sz="2000" spc="5" dirty="0">
                <a:latin typeface="Times New Roman"/>
                <a:cs typeface="Times New Roman"/>
              </a:rPr>
              <a:t>and </a:t>
            </a:r>
            <a:r>
              <a:rPr lang="en-US" sz="2000" spc="-5" dirty="0">
                <a:latin typeface="Times New Roman"/>
                <a:cs typeface="Times New Roman"/>
              </a:rPr>
              <a:t>feature selection </a:t>
            </a:r>
            <a:r>
              <a:rPr lang="en-US" sz="2000" dirty="0">
                <a:latin typeface="Times New Roman"/>
                <a:cs typeface="Times New Roman"/>
              </a:rPr>
              <a:t>are </a:t>
            </a:r>
            <a:r>
              <a:rPr lang="en-US" sz="2000" spc="-5" dirty="0">
                <a:latin typeface="Times New Roman"/>
                <a:cs typeface="Times New Roman"/>
              </a:rPr>
              <a:t>important steps </a:t>
            </a:r>
            <a:r>
              <a:rPr lang="en-US" sz="2000" spc="-10" dirty="0">
                <a:latin typeface="Times New Roman"/>
                <a:cs typeface="Times New Roman"/>
              </a:rPr>
              <a:t>in </a:t>
            </a:r>
            <a:r>
              <a:rPr lang="en-US" sz="2000" dirty="0">
                <a:latin typeface="Times New Roman"/>
                <a:cs typeface="Times New Roman"/>
              </a:rPr>
              <a:t>medical </a:t>
            </a:r>
            <a:r>
              <a:rPr lang="en-US" sz="2000" spc="-5" dirty="0">
                <a:latin typeface="Times New Roman"/>
                <a:cs typeface="Times New Roman"/>
              </a:rPr>
              <a:t>data analysis </a:t>
            </a:r>
            <a:r>
              <a:rPr lang="en-US" sz="2000" spc="5" dirty="0">
                <a:latin typeface="Times New Roman"/>
                <a:cs typeface="Times New Roman"/>
              </a:rPr>
              <a:t>to </a:t>
            </a:r>
            <a:r>
              <a:rPr lang="en-US" sz="2000" spc="-5" dirty="0">
                <a:latin typeface="Times New Roman"/>
                <a:cs typeface="Times New Roman"/>
              </a:rPr>
              <a:t>identify </a:t>
            </a:r>
            <a:r>
              <a:rPr lang="en-US" sz="2000" dirty="0">
                <a:latin typeface="Times New Roman"/>
                <a:cs typeface="Times New Roman"/>
              </a:rPr>
              <a:t>suitable </a:t>
            </a:r>
            <a:r>
              <a:rPr lang="en-US" sz="2000" spc="5" dirty="0">
                <a:latin typeface="Times New Roman"/>
                <a:cs typeface="Times New Roman"/>
              </a:rPr>
              <a:t> </a:t>
            </a:r>
            <a:r>
              <a:rPr lang="en-US" sz="2000" dirty="0">
                <a:latin typeface="Times New Roman"/>
                <a:cs typeface="Times New Roman"/>
              </a:rPr>
              <a:t>features </a:t>
            </a:r>
            <a:r>
              <a:rPr lang="en-US" sz="2000" spc="-5" dirty="0">
                <a:latin typeface="Times New Roman"/>
                <a:cs typeface="Times New Roman"/>
              </a:rPr>
              <a:t>that </a:t>
            </a:r>
            <a:r>
              <a:rPr lang="en-US" sz="2000" spc="-10" dirty="0">
                <a:latin typeface="Times New Roman"/>
                <a:cs typeface="Times New Roman"/>
              </a:rPr>
              <a:t>can improve </a:t>
            </a:r>
            <a:r>
              <a:rPr lang="en-US" sz="2000" spc="10" dirty="0">
                <a:latin typeface="Times New Roman"/>
                <a:cs typeface="Times New Roman"/>
              </a:rPr>
              <a:t>the </a:t>
            </a:r>
            <a:r>
              <a:rPr lang="en-US" sz="2000" dirty="0">
                <a:latin typeface="Times New Roman"/>
                <a:cs typeface="Times New Roman"/>
              </a:rPr>
              <a:t>performance </a:t>
            </a:r>
            <a:r>
              <a:rPr lang="en-US" sz="2000" spc="-10" dirty="0">
                <a:latin typeface="Times New Roman"/>
                <a:cs typeface="Times New Roman"/>
              </a:rPr>
              <a:t>of </a:t>
            </a:r>
            <a:r>
              <a:rPr lang="en-US" sz="2000" spc="5" dirty="0">
                <a:latin typeface="Times New Roman"/>
                <a:cs typeface="Times New Roman"/>
              </a:rPr>
              <a:t>machine </a:t>
            </a:r>
            <a:r>
              <a:rPr lang="en-US" sz="2000" dirty="0">
                <a:latin typeface="Times New Roman"/>
                <a:cs typeface="Times New Roman"/>
              </a:rPr>
              <a:t>learning </a:t>
            </a:r>
            <a:r>
              <a:rPr lang="en-US" sz="2000" spc="-5" dirty="0" smtClean="0">
                <a:latin typeface="Times New Roman"/>
                <a:cs typeface="Times New Roman"/>
              </a:rPr>
              <a:t>models. </a:t>
            </a:r>
            <a:r>
              <a:rPr lang="en-US" sz="2000" dirty="0" smtClean="0">
                <a:latin typeface="Times New Roman"/>
                <a:cs typeface="Times New Roman"/>
              </a:rPr>
              <a:t>In </a:t>
            </a:r>
            <a:r>
              <a:rPr lang="en-US" sz="2000" dirty="0">
                <a:latin typeface="Times New Roman"/>
                <a:cs typeface="Times New Roman"/>
              </a:rPr>
              <a:t>this </a:t>
            </a:r>
            <a:r>
              <a:rPr lang="en-US" sz="2000" spc="-15" dirty="0">
                <a:latin typeface="Times New Roman"/>
                <a:cs typeface="Times New Roman"/>
              </a:rPr>
              <a:t>study, </a:t>
            </a:r>
            <a:r>
              <a:rPr lang="en-US" sz="2000" spc="-5" dirty="0">
                <a:latin typeface="Times New Roman"/>
                <a:cs typeface="Times New Roman"/>
              </a:rPr>
              <a:t>we </a:t>
            </a:r>
            <a:r>
              <a:rPr lang="en-US" sz="2000" dirty="0">
                <a:latin typeface="Times New Roman"/>
                <a:cs typeface="Times New Roman"/>
              </a:rPr>
              <a:t>present a </a:t>
            </a:r>
            <a:r>
              <a:rPr lang="en-US" sz="2000" spc="5" dirty="0">
                <a:latin typeface="Times New Roman"/>
                <a:cs typeface="Times New Roman"/>
              </a:rPr>
              <a:t>new </a:t>
            </a:r>
            <a:r>
              <a:rPr lang="en-US" sz="2000" dirty="0">
                <a:latin typeface="Times New Roman"/>
                <a:cs typeface="Times New Roman"/>
              </a:rPr>
              <a:t>method </a:t>
            </a:r>
            <a:r>
              <a:rPr lang="en-US" sz="2000" spc="5" dirty="0">
                <a:latin typeface="Times New Roman"/>
                <a:cs typeface="Times New Roman"/>
              </a:rPr>
              <a:t> </a:t>
            </a:r>
            <a:r>
              <a:rPr lang="en-US" sz="2000" dirty="0">
                <a:latin typeface="Times New Roman"/>
                <a:cs typeface="Times New Roman"/>
              </a:rPr>
              <a:t>called </a:t>
            </a:r>
            <a:r>
              <a:rPr lang="en-US" sz="2000" spc="-5" dirty="0">
                <a:latin typeface="Times New Roman"/>
                <a:cs typeface="Times New Roman"/>
              </a:rPr>
              <a:t>BGEO </a:t>
            </a:r>
            <a:r>
              <a:rPr lang="en-US" sz="2000" dirty="0">
                <a:latin typeface="Times New Roman"/>
                <a:cs typeface="Times New Roman"/>
              </a:rPr>
              <a:t>TVFL (Binary </a:t>
            </a:r>
            <a:r>
              <a:rPr lang="en-US" sz="2000" spc="-5" dirty="0">
                <a:latin typeface="Times New Roman"/>
                <a:cs typeface="Times New Roman"/>
              </a:rPr>
              <a:t>Golden </a:t>
            </a:r>
            <a:r>
              <a:rPr lang="en-US" sz="2000" spc="5" dirty="0">
                <a:latin typeface="Times New Roman"/>
                <a:cs typeface="Times New Roman"/>
              </a:rPr>
              <a:t>Eagle </a:t>
            </a:r>
            <a:r>
              <a:rPr lang="en-US" sz="2000" spc="-5" dirty="0">
                <a:latin typeface="Times New Roman"/>
                <a:cs typeface="Times New Roman"/>
              </a:rPr>
              <a:t>Optimization-Time Varying </a:t>
            </a:r>
            <a:r>
              <a:rPr lang="en-US" sz="2000" spc="-10" dirty="0">
                <a:latin typeface="Times New Roman"/>
                <a:cs typeface="Times New Roman"/>
              </a:rPr>
              <a:t>Flight </a:t>
            </a:r>
            <a:r>
              <a:rPr lang="en-US" sz="2000" spc="-5" dirty="0">
                <a:latin typeface="Times New Roman"/>
                <a:cs typeface="Times New Roman"/>
              </a:rPr>
              <a:t>Length) </a:t>
            </a:r>
            <a:r>
              <a:rPr lang="en-US" sz="2000" dirty="0">
                <a:latin typeface="Times New Roman"/>
                <a:cs typeface="Times New Roman"/>
              </a:rPr>
              <a:t>algorithm </a:t>
            </a:r>
            <a:r>
              <a:rPr lang="en-US" sz="2000" spc="-5" dirty="0">
                <a:latin typeface="Times New Roman"/>
                <a:cs typeface="Times New Roman"/>
              </a:rPr>
              <a:t>together </a:t>
            </a:r>
            <a:r>
              <a:rPr lang="en-US" sz="2000" spc="5" dirty="0">
                <a:latin typeface="Times New Roman"/>
                <a:cs typeface="Times New Roman"/>
              </a:rPr>
              <a:t>is </a:t>
            </a:r>
            <a:r>
              <a:rPr lang="en-US" sz="2000" spc="10" dirty="0">
                <a:latin typeface="Times New Roman"/>
                <a:cs typeface="Times New Roman"/>
              </a:rPr>
              <a:t> </a:t>
            </a:r>
            <a:r>
              <a:rPr lang="en-US" sz="2000" spc="-5" dirty="0">
                <a:latin typeface="Times New Roman"/>
                <a:cs typeface="Times New Roman"/>
              </a:rPr>
              <a:t>proposed</a:t>
            </a:r>
            <a:r>
              <a:rPr lang="en-US" sz="2000" spc="-10" dirty="0">
                <a:latin typeface="Times New Roman"/>
                <a:cs typeface="Times New Roman"/>
              </a:rPr>
              <a:t> </a:t>
            </a:r>
            <a:r>
              <a:rPr lang="en-US" sz="2000" spc="-15" dirty="0">
                <a:latin typeface="Times New Roman"/>
                <a:cs typeface="Times New Roman"/>
              </a:rPr>
              <a:t>for</a:t>
            </a:r>
            <a:r>
              <a:rPr lang="en-US" sz="2000" spc="20" dirty="0">
                <a:latin typeface="Times New Roman"/>
                <a:cs typeface="Times New Roman"/>
              </a:rPr>
              <a:t> </a:t>
            </a:r>
            <a:r>
              <a:rPr lang="en-US" sz="2000" spc="-5" dirty="0">
                <a:latin typeface="Times New Roman"/>
                <a:cs typeface="Times New Roman"/>
              </a:rPr>
              <a:t>its</a:t>
            </a:r>
            <a:r>
              <a:rPr lang="en-US" sz="2000" spc="-10" dirty="0">
                <a:latin typeface="Times New Roman"/>
                <a:cs typeface="Times New Roman"/>
              </a:rPr>
              <a:t> </a:t>
            </a:r>
            <a:r>
              <a:rPr lang="en-US" sz="2000" spc="-5" dirty="0">
                <a:latin typeface="Times New Roman"/>
                <a:cs typeface="Times New Roman"/>
              </a:rPr>
              <a:t>K-nearest</a:t>
            </a:r>
            <a:r>
              <a:rPr lang="en-US" sz="2000" spc="-45" dirty="0">
                <a:latin typeface="Times New Roman"/>
                <a:cs typeface="Times New Roman"/>
              </a:rPr>
              <a:t> </a:t>
            </a:r>
            <a:r>
              <a:rPr lang="en-US" sz="2000" spc="-5" dirty="0">
                <a:latin typeface="Times New Roman"/>
                <a:cs typeface="Times New Roman"/>
              </a:rPr>
              <a:t>neighbour</a:t>
            </a:r>
            <a:r>
              <a:rPr lang="en-US" sz="2000" spc="5" dirty="0">
                <a:latin typeface="Times New Roman"/>
                <a:cs typeface="Times New Roman"/>
              </a:rPr>
              <a:t> </a:t>
            </a:r>
            <a:r>
              <a:rPr lang="en-US" sz="2000" spc="-5" dirty="0">
                <a:latin typeface="Times New Roman"/>
                <a:cs typeface="Times New Roman"/>
              </a:rPr>
              <a:t>(KNN)</a:t>
            </a:r>
            <a:r>
              <a:rPr lang="en-US" sz="2000" spc="-25" dirty="0">
                <a:latin typeface="Times New Roman"/>
                <a:cs typeface="Times New Roman"/>
              </a:rPr>
              <a:t> </a:t>
            </a:r>
            <a:r>
              <a:rPr lang="en-US" sz="2000" spc="-5" dirty="0">
                <a:latin typeface="Times New Roman"/>
                <a:cs typeface="Times New Roman"/>
              </a:rPr>
              <a:t>algorithm.</a:t>
            </a:r>
            <a:r>
              <a:rPr lang="en-US" sz="2000" spc="-45" dirty="0">
                <a:latin typeface="Times New Roman"/>
                <a:cs typeface="Times New Roman"/>
              </a:rPr>
              <a:t> </a:t>
            </a:r>
            <a:r>
              <a:rPr lang="en-US" sz="2000" dirty="0">
                <a:latin typeface="Times New Roman"/>
                <a:cs typeface="Times New Roman"/>
              </a:rPr>
              <a:t>The</a:t>
            </a:r>
            <a:r>
              <a:rPr lang="en-US" sz="2000" spc="-70" dirty="0">
                <a:latin typeface="Times New Roman"/>
                <a:cs typeface="Times New Roman"/>
              </a:rPr>
              <a:t> </a:t>
            </a:r>
            <a:r>
              <a:rPr lang="en-US" sz="2000" dirty="0">
                <a:latin typeface="Times New Roman"/>
                <a:cs typeface="Times New Roman"/>
              </a:rPr>
              <a:t>TVFL</a:t>
            </a:r>
            <a:r>
              <a:rPr lang="en-US" sz="2000" spc="-20" dirty="0">
                <a:latin typeface="Times New Roman"/>
                <a:cs typeface="Times New Roman"/>
              </a:rPr>
              <a:t> </a:t>
            </a:r>
            <a:r>
              <a:rPr lang="en-US" sz="2000" spc="-5" dirty="0">
                <a:latin typeface="Times New Roman"/>
                <a:cs typeface="Times New Roman"/>
              </a:rPr>
              <a:t>algorithm</a:t>
            </a:r>
            <a:r>
              <a:rPr lang="en-US" sz="2000" spc="-20" dirty="0">
                <a:latin typeface="Times New Roman"/>
                <a:cs typeface="Times New Roman"/>
              </a:rPr>
              <a:t> </a:t>
            </a:r>
            <a:r>
              <a:rPr lang="en-US" sz="2000" spc="-5" dirty="0">
                <a:latin typeface="Times New Roman"/>
                <a:cs typeface="Times New Roman"/>
              </a:rPr>
              <a:t>feature</a:t>
            </a:r>
            <a:r>
              <a:rPr lang="en-US" sz="2000" spc="-25" dirty="0">
                <a:latin typeface="Times New Roman"/>
                <a:cs typeface="Times New Roman"/>
              </a:rPr>
              <a:t> </a:t>
            </a:r>
            <a:r>
              <a:rPr lang="en-US" sz="2000" spc="-10" dirty="0">
                <a:latin typeface="Times New Roman"/>
                <a:cs typeface="Times New Roman"/>
              </a:rPr>
              <a:t>of</a:t>
            </a:r>
            <a:r>
              <a:rPr lang="en-US" sz="2000" spc="-25" dirty="0">
                <a:latin typeface="Times New Roman"/>
                <a:cs typeface="Times New Roman"/>
              </a:rPr>
              <a:t> </a:t>
            </a:r>
            <a:r>
              <a:rPr lang="en-US" sz="2000" spc="-5" dirty="0">
                <a:latin typeface="Times New Roman"/>
                <a:cs typeface="Times New Roman"/>
              </a:rPr>
              <a:t>BGEO</a:t>
            </a:r>
            <a:r>
              <a:rPr lang="en-US" sz="2000" spc="-40" dirty="0">
                <a:latin typeface="Times New Roman"/>
                <a:cs typeface="Times New Roman"/>
              </a:rPr>
              <a:t> </a:t>
            </a:r>
            <a:r>
              <a:rPr lang="en-US" sz="2000" spc="5" dirty="0">
                <a:latin typeface="Times New Roman"/>
                <a:cs typeface="Times New Roman"/>
              </a:rPr>
              <a:t>is</a:t>
            </a:r>
            <a:r>
              <a:rPr lang="en-US" sz="2000" spc="-35" dirty="0">
                <a:latin typeface="Times New Roman"/>
                <a:cs typeface="Times New Roman"/>
              </a:rPr>
              <a:t> </a:t>
            </a:r>
            <a:r>
              <a:rPr lang="en-US" sz="2000" spc="-5" dirty="0">
                <a:latin typeface="Times New Roman"/>
                <a:cs typeface="Times New Roman"/>
              </a:rPr>
              <a:t>used </a:t>
            </a:r>
            <a:r>
              <a:rPr lang="en-US" sz="2000" spc="-15" dirty="0">
                <a:latin typeface="Times New Roman"/>
                <a:cs typeface="Times New Roman"/>
              </a:rPr>
              <a:t>for</a:t>
            </a:r>
            <a:r>
              <a:rPr lang="en-US" sz="2000" spc="-10" dirty="0">
                <a:latin typeface="Times New Roman"/>
                <a:cs typeface="Times New Roman"/>
              </a:rPr>
              <a:t> </a:t>
            </a:r>
            <a:r>
              <a:rPr lang="en-US" sz="2000" spc="-5" dirty="0">
                <a:latin typeface="Times New Roman"/>
                <a:cs typeface="Times New Roman"/>
              </a:rPr>
              <a:t>optimal </a:t>
            </a:r>
            <a:r>
              <a:rPr lang="en-US" sz="2000" spc="-235" dirty="0">
                <a:latin typeface="Times New Roman"/>
                <a:cs typeface="Times New Roman"/>
              </a:rPr>
              <a:t> </a:t>
            </a:r>
            <a:r>
              <a:rPr lang="en-US" sz="2000" spc="-5" dirty="0">
                <a:latin typeface="Times New Roman"/>
                <a:cs typeface="Times New Roman"/>
              </a:rPr>
              <a:t>subset selection, while </a:t>
            </a:r>
            <a:r>
              <a:rPr lang="en-US" sz="2000" dirty="0">
                <a:latin typeface="Times New Roman"/>
                <a:cs typeface="Times New Roman"/>
              </a:rPr>
              <a:t>the </a:t>
            </a:r>
            <a:r>
              <a:rPr lang="en-US" sz="2000" spc="-5" dirty="0">
                <a:latin typeface="Times New Roman"/>
                <a:cs typeface="Times New Roman"/>
              </a:rPr>
              <a:t>KNN algorithm </a:t>
            </a:r>
            <a:r>
              <a:rPr lang="en-US" sz="2000" spc="5" dirty="0">
                <a:latin typeface="Times New Roman"/>
                <a:cs typeface="Times New Roman"/>
              </a:rPr>
              <a:t>is </a:t>
            </a:r>
            <a:r>
              <a:rPr lang="en-US" sz="2000" spc="-5" dirty="0">
                <a:latin typeface="Times New Roman"/>
                <a:cs typeface="Times New Roman"/>
              </a:rPr>
              <a:t>used </a:t>
            </a:r>
            <a:r>
              <a:rPr lang="en-US" sz="2000" spc="-15" dirty="0">
                <a:latin typeface="Times New Roman"/>
                <a:cs typeface="Times New Roman"/>
              </a:rPr>
              <a:t>for </a:t>
            </a:r>
            <a:r>
              <a:rPr lang="en-US" sz="2000" spc="-5" dirty="0" smtClean="0">
                <a:latin typeface="Times New Roman"/>
                <a:cs typeface="Times New Roman"/>
              </a:rPr>
              <a:t>classification.</a:t>
            </a:r>
          </a:p>
          <a:p>
            <a:pPr algn="just">
              <a:lnSpc>
                <a:spcPct val="150000"/>
              </a:lnSpc>
            </a:pPr>
            <a:r>
              <a:rPr lang="en-US" sz="2000" spc="-5" dirty="0" smtClean="0">
                <a:latin typeface="Times New Roman"/>
                <a:cs typeface="Times New Roman"/>
              </a:rPr>
              <a:t> </a:t>
            </a:r>
            <a:r>
              <a:rPr lang="en-US" sz="2000" dirty="0" smtClean="0">
                <a:latin typeface="Times New Roman"/>
                <a:cs typeface="Times New Roman"/>
              </a:rPr>
              <a:t>The </a:t>
            </a:r>
            <a:r>
              <a:rPr lang="en-US" sz="2000" spc="-5" dirty="0">
                <a:latin typeface="Times New Roman"/>
                <a:cs typeface="Times New Roman"/>
              </a:rPr>
              <a:t>proposed method </a:t>
            </a:r>
            <a:r>
              <a:rPr lang="en-US" sz="2000" spc="5" dirty="0">
                <a:latin typeface="Times New Roman"/>
                <a:cs typeface="Times New Roman"/>
              </a:rPr>
              <a:t>is </a:t>
            </a:r>
            <a:r>
              <a:rPr lang="en-US" sz="2000" spc="-5" dirty="0">
                <a:latin typeface="Times New Roman"/>
                <a:cs typeface="Times New Roman"/>
              </a:rPr>
              <a:t>tested </a:t>
            </a:r>
            <a:r>
              <a:rPr lang="en-US" sz="2000" spc="-10" dirty="0">
                <a:latin typeface="Times New Roman"/>
                <a:cs typeface="Times New Roman"/>
              </a:rPr>
              <a:t>in </a:t>
            </a:r>
            <a:r>
              <a:rPr lang="en-US" sz="2000" spc="-5" dirty="0">
                <a:latin typeface="Times New Roman"/>
                <a:cs typeface="Times New Roman"/>
              </a:rPr>
              <a:t>several </a:t>
            </a:r>
            <a:r>
              <a:rPr lang="en-US" sz="2000" dirty="0">
                <a:latin typeface="Times New Roman"/>
                <a:cs typeface="Times New Roman"/>
              </a:rPr>
              <a:t> </a:t>
            </a:r>
            <a:r>
              <a:rPr lang="en-US" sz="2000" spc="-5" dirty="0">
                <a:latin typeface="Times New Roman"/>
                <a:cs typeface="Times New Roman"/>
              </a:rPr>
              <a:t>projects. </a:t>
            </a:r>
            <a:r>
              <a:rPr lang="en-US" sz="2000" dirty="0">
                <a:latin typeface="Times New Roman"/>
                <a:cs typeface="Times New Roman"/>
              </a:rPr>
              <a:t>The </a:t>
            </a:r>
            <a:r>
              <a:rPr lang="en-US" sz="2000" spc="-5" dirty="0">
                <a:latin typeface="Times New Roman"/>
                <a:cs typeface="Times New Roman"/>
              </a:rPr>
              <a:t>experimental </a:t>
            </a:r>
            <a:r>
              <a:rPr lang="en-US" sz="2000" dirty="0">
                <a:latin typeface="Times New Roman"/>
                <a:cs typeface="Times New Roman"/>
              </a:rPr>
              <a:t>results </a:t>
            </a:r>
            <a:r>
              <a:rPr lang="en-US" sz="2000" spc="-10" dirty="0">
                <a:latin typeface="Times New Roman"/>
                <a:cs typeface="Times New Roman"/>
              </a:rPr>
              <a:t>show </a:t>
            </a:r>
            <a:r>
              <a:rPr lang="en-US" sz="2000" spc="5" dirty="0">
                <a:latin typeface="Times New Roman"/>
                <a:cs typeface="Times New Roman"/>
              </a:rPr>
              <a:t>that </a:t>
            </a:r>
            <a:r>
              <a:rPr lang="en-US" sz="2000" dirty="0">
                <a:latin typeface="Times New Roman"/>
                <a:cs typeface="Times New Roman"/>
              </a:rPr>
              <a:t>the </a:t>
            </a:r>
            <a:r>
              <a:rPr lang="en-US" sz="2000" spc="-10" dirty="0">
                <a:latin typeface="Times New Roman"/>
                <a:cs typeface="Times New Roman"/>
              </a:rPr>
              <a:t>proposed </a:t>
            </a:r>
            <a:r>
              <a:rPr lang="en-US" sz="2000" spc="-5" dirty="0">
                <a:latin typeface="Times New Roman"/>
                <a:cs typeface="Times New Roman"/>
              </a:rPr>
              <a:t>method outperforms other existing methods such </a:t>
            </a:r>
            <a:r>
              <a:rPr lang="en-US" sz="2000" spc="5" dirty="0">
                <a:latin typeface="Times New Roman"/>
                <a:cs typeface="Times New Roman"/>
              </a:rPr>
              <a:t>as </a:t>
            </a:r>
            <a:r>
              <a:rPr lang="en-US" sz="2000" spc="10" dirty="0">
                <a:latin typeface="Times New Roman"/>
                <a:cs typeface="Times New Roman"/>
              </a:rPr>
              <a:t> </a:t>
            </a:r>
            <a:r>
              <a:rPr lang="en-US" sz="2000" spc="-10" dirty="0">
                <a:latin typeface="Times New Roman"/>
                <a:cs typeface="Times New Roman"/>
              </a:rPr>
              <a:t>BWOA, BGWO, </a:t>
            </a:r>
            <a:r>
              <a:rPr lang="en-US" sz="2000" spc="-5" dirty="0">
                <a:latin typeface="Times New Roman"/>
                <a:cs typeface="Times New Roman"/>
              </a:rPr>
              <a:t>ACO,</a:t>
            </a:r>
            <a:r>
              <a:rPr lang="en-US" sz="2000" b="1" spc="-5" dirty="0">
                <a:latin typeface="Times New Roman"/>
                <a:cs typeface="Times New Roman"/>
              </a:rPr>
              <a:t> </a:t>
            </a:r>
            <a:r>
              <a:rPr lang="en-US" sz="2000" spc="5" dirty="0">
                <a:latin typeface="Times New Roman"/>
                <a:cs typeface="Times New Roman"/>
              </a:rPr>
              <a:t>and </a:t>
            </a:r>
            <a:r>
              <a:rPr lang="en-US" sz="2000" spc="-10" dirty="0">
                <a:latin typeface="Times New Roman"/>
                <a:cs typeface="Times New Roman"/>
              </a:rPr>
              <a:t>ABC in </a:t>
            </a:r>
            <a:r>
              <a:rPr lang="en-US" sz="2000" dirty="0">
                <a:latin typeface="Times New Roman"/>
                <a:cs typeface="Times New Roman"/>
              </a:rPr>
              <a:t>terms </a:t>
            </a:r>
            <a:r>
              <a:rPr lang="en-US" sz="2000" spc="-10" dirty="0">
                <a:latin typeface="Times New Roman"/>
                <a:cs typeface="Times New Roman"/>
              </a:rPr>
              <a:t>of </a:t>
            </a:r>
            <a:r>
              <a:rPr lang="en-US" sz="2000" spc="-5" dirty="0">
                <a:latin typeface="Times New Roman"/>
                <a:cs typeface="Times New Roman"/>
              </a:rPr>
              <a:t>accuracy </a:t>
            </a:r>
            <a:r>
              <a:rPr lang="en-US" sz="2000" spc="10" dirty="0">
                <a:latin typeface="Times New Roman"/>
                <a:cs typeface="Times New Roman"/>
              </a:rPr>
              <a:t>and </a:t>
            </a:r>
            <a:r>
              <a:rPr lang="en-US" sz="2000" spc="-10" dirty="0">
                <a:latin typeface="Times New Roman"/>
                <a:cs typeface="Times New Roman"/>
              </a:rPr>
              <a:t>selected </a:t>
            </a:r>
            <a:r>
              <a:rPr lang="en-US" sz="2000" spc="-5" dirty="0" smtClean="0">
                <a:latin typeface="Times New Roman"/>
                <a:cs typeface="Times New Roman"/>
              </a:rPr>
              <a:t>features. </a:t>
            </a:r>
            <a:r>
              <a:rPr lang="en-US" sz="2000" spc="-10" dirty="0" smtClean="0">
                <a:latin typeface="Times New Roman"/>
                <a:cs typeface="Times New Roman"/>
              </a:rPr>
              <a:t>Our </a:t>
            </a:r>
            <a:r>
              <a:rPr lang="en-US" sz="2000" dirty="0">
                <a:latin typeface="Times New Roman"/>
                <a:cs typeface="Times New Roman"/>
              </a:rPr>
              <a:t>results </a:t>
            </a:r>
            <a:r>
              <a:rPr lang="en-US" sz="2000" spc="-10" dirty="0">
                <a:latin typeface="Times New Roman"/>
                <a:cs typeface="Times New Roman"/>
              </a:rPr>
              <a:t>show </a:t>
            </a:r>
            <a:r>
              <a:rPr lang="en-US" sz="2000" spc="5" dirty="0">
                <a:latin typeface="Times New Roman"/>
                <a:cs typeface="Times New Roman"/>
              </a:rPr>
              <a:t>that </a:t>
            </a:r>
            <a:r>
              <a:rPr lang="en-US" sz="2000" spc="-5" dirty="0">
                <a:latin typeface="Times New Roman"/>
                <a:cs typeface="Times New Roman"/>
              </a:rPr>
              <a:t>BGEO </a:t>
            </a:r>
            <a:r>
              <a:rPr lang="en-US" sz="2000" dirty="0">
                <a:latin typeface="Times New Roman"/>
                <a:cs typeface="Times New Roman"/>
              </a:rPr>
              <a:t>TVFL </a:t>
            </a:r>
            <a:r>
              <a:rPr lang="en-US" sz="2000" spc="5" dirty="0">
                <a:latin typeface="Times New Roman"/>
                <a:cs typeface="Times New Roman"/>
              </a:rPr>
              <a:t> </a:t>
            </a:r>
            <a:r>
              <a:rPr lang="en-US" sz="2000" spc="-5" dirty="0">
                <a:latin typeface="Times New Roman"/>
                <a:cs typeface="Times New Roman"/>
              </a:rPr>
              <a:t>outperforms other </a:t>
            </a:r>
            <a:r>
              <a:rPr lang="en-US" sz="2000" dirty="0">
                <a:latin typeface="Times New Roman"/>
                <a:cs typeface="Times New Roman"/>
              </a:rPr>
              <a:t>algorithms </a:t>
            </a:r>
            <a:r>
              <a:rPr lang="en-US" sz="2000" spc="-10" dirty="0">
                <a:latin typeface="Times New Roman"/>
                <a:cs typeface="Times New Roman"/>
              </a:rPr>
              <a:t>in </a:t>
            </a:r>
            <a:r>
              <a:rPr lang="en-US" sz="2000" dirty="0">
                <a:latin typeface="Times New Roman"/>
                <a:cs typeface="Times New Roman"/>
              </a:rPr>
              <a:t>terms </a:t>
            </a:r>
            <a:r>
              <a:rPr lang="en-US" sz="2000" spc="-10" dirty="0">
                <a:latin typeface="Times New Roman"/>
                <a:cs typeface="Times New Roman"/>
              </a:rPr>
              <a:t>of </a:t>
            </a:r>
            <a:r>
              <a:rPr lang="en-US" sz="2000" dirty="0">
                <a:latin typeface="Times New Roman"/>
                <a:cs typeface="Times New Roman"/>
              </a:rPr>
              <a:t>accuracy </a:t>
            </a:r>
            <a:r>
              <a:rPr lang="en-US" sz="2000" spc="10" dirty="0">
                <a:latin typeface="Times New Roman"/>
                <a:cs typeface="Times New Roman"/>
              </a:rPr>
              <a:t>and </a:t>
            </a:r>
            <a:r>
              <a:rPr lang="en-US" sz="2000" spc="-5" dirty="0">
                <a:latin typeface="Times New Roman"/>
                <a:cs typeface="Times New Roman"/>
              </a:rPr>
              <a:t>feature selection, </a:t>
            </a:r>
            <a:r>
              <a:rPr lang="en-US" sz="2000" dirty="0">
                <a:latin typeface="Times New Roman"/>
                <a:cs typeface="Times New Roman"/>
              </a:rPr>
              <a:t>achieving </a:t>
            </a:r>
            <a:r>
              <a:rPr lang="en-US" sz="2000" spc="-5" dirty="0">
                <a:latin typeface="Times New Roman"/>
                <a:cs typeface="Times New Roman"/>
              </a:rPr>
              <a:t>higher classification </a:t>
            </a:r>
            <a:r>
              <a:rPr lang="en-US" sz="2000" dirty="0">
                <a:latin typeface="Times New Roman"/>
                <a:cs typeface="Times New Roman"/>
              </a:rPr>
              <a:t>accuracy </a:t>
            </a:r>
            <a:r>
              <a:rPr lang="en-US" sz="2000" spc="-235" dirty="0">
                <a:latin typeface="Times New Roman"/>
                <a:cs typeface="Times New Roman"/>
              </a:rPr>
              <a:t> </a:t>
            </a:r>
            <a:r>
              <a:rPr lang="en-US" sz="2000" spc="5" dirty="0">
                <a:latin typeface="Times New Roman"/>
                <a:cs typeface="Times New Roman"/>
              </a:rPr>
              <a:t>and </a:t>
            </a:r>
            <a:r>
              <a:rPr lang="en-US" sz="2000" spc="-5" dirty="0">
                <a:latin typeface="Times New Roman"/>
                <a:cs typeface="Times New Roman"/>
              </a:rPr>
              <a:t>selecting </a:t>
            </a:r>
            <a:r>
              <a:rPr lang="en-US" sz="2000" spc="-10" dirty="0">
                <a:latin typeface="Times New Roman"/>
                <a:cs typeface="Times New Roman"/>
              </a:rPr>
              <a:t>fewer </a:t>
            </a:r>
            <a:r>
              <a:rPr lang="en-US" sz="2000" spc="-5" dirty="0">
                <a:latin typeface="Times New Roman"/>
                <a:cs typeface="Times New Roman"/>
              </a:rPr>
              <a:t>features compared </a:t>
            </a:r>
            <a:r>
              <a:rPr lang="en-US" sz="2000" spc="5" dirty="0">
                <a:latin typeface="Times New Roman"/>
                <a:cs typeface="Times New Roman"/>
              </a:rPr>
              <a:t>to </a:t>
            </a:r>
            <a:r>
              <a:rPr lang="en-US" sz="2000" dirty="0">
                <a:latin typeface="Times New Roman"/>
                <a:cs typeface="Times New Roman"/>
              </a:rPr>
              <a:t>how </a:t>
            </a:r>
            <a:r>
              <a:rPr lang="en-US" sz="2000" spc="-5" dirty="0">
                <a:latin typeface="Times New Roman"/>
                <a:cs typeface="Times New Roman"/>
              </a:rPr>
              <a:t>BGEO </a:t>
            </a:r>
            <a:r>
              <a:rPr lang="en-US" sz="2000" dirty="0">
                <a:latin typeface="Times New Roman"/>
                <a:cs typeface="Times New Roman"/>
              </a:rPr>
              <a:t>TVFL performs </a:t>
            </a:r>
            <a:r>
              <a:rPr lang="en-US" sz="2000" spc="-10" dirty="0">
                <a:latin typeface="Times New Roman"/>
                <a:cs typeface="Times New Roman"/>
              </a:rPr>
              <a:t>well </a:t>
            </a:r>
            <a:r>
              <a:rPr lang="en-US" sz="2000" spc="5" dirty="0">
                <a:latin typeface="Times New Roman"/>
                <a:cs typeface="Times New Roman"/>
              </a:rPr>
              <a:t>as </a:t>
            </a:r>
            <a:r>
              <a:rPr lang="en-US" sz="2000" dirty="0">
                <a:latin typeface="Times New Roman"/>
                <a:cs typeface="Times New Roman"/>
              </a:rPr>
              <a:t>a </a:t>
            </a:r>
            <a:r>
              <a:rPr lang="en-US" sz="2000" spc="-10" dirty="0">
                <a:latin typeface="Times New Roman"/>
                <a:cs typeface="Times New Roman"/>
              </a:rPr>
              <a:t>good </a:t>
            </a:r>
            <a:r>
              <a:rPr lang="en-US" sz="2000" spc="-5" dirty="0">
                <a:latin typeface="Times New Roman"/>
                <a:cs typeface="Times New Roman"/>
              </a:rPr>
              <a:t>optimization algorithm </a:t>
            </a:r>
            <a:r>
              <a:rPr lang="en-US" sz="2000" spc="-15" dirty="0">
                <a:latin typeface="Times New Roman"/>
                <a:cs typeface="Times New Roman"/>
              </a:rPr>
              <a:t>for </a:t>
            </a:r>
            <a:r>
              <a:rPr lang="en-US" sz="2000" spc="-10" dirty="0">
                <a:latin typeface="Times New Roman"/>
                <a:cs typeface="Times New Roman"/>
              </a:rPr>
              <a:t> </a:t>
            </a:r>
            <a:r>
              <a:rPr lang="en-US" sz="2000" dirty="0">
                <a:latin typeface="Times New Roman"/>
                <a:cs typeface="Times New Roman"/>
              </a:rPr>
              <a:t>feature</a:t>
            </a:r>
            <a:r>
              <a:rPr lang="en-US" sz="2000" spc="-5" dirty="0">
                <a:latin typeface="Times New Roman"/>
                <a:cs typeface="Times New Roman"/>
              </a:rPr>
              <a:t> selection</a:t>
            </a:r>
            <a:r>
              <a:rPr lang="en-US" sz="2000" spc="10" dirty="0">
                <a:latin typeface="Times New Roman"/>
                <a:cs typeface="Times New Roman"/>
              </a:rPr>
              <a:t> </a:t>
            </a:r>
            <a:r>
              <a:rPr lang="en-US" sz="2000" spc="5" dirty="0">
                <a:latin typeface="Times New Roman"/>
                <a:cs typeface="Times New Roman"/>
              </a:rPr>
              <a:t>and</a:t>
            </a:r>
            <a:r>
              <a:rPr lang="en-US" sz="2000" spc="-15" dirty="0">
                <a:latin typeface="Times New Roman"/>
                <a:cs typeface="Times New Roman"/>
              </a:rPr>
              <a:t> </a:t>
            </a:r>
            <a:r>
              <a:rPr lang="en-US" sz="2000" spc="-5" dirty="0">
                <a:latin typeface="Times New Roman"/>
                <a:cs typeface="Times New Roman"/>
              </a:rPr>
              <a:t>classification</a:t>
            </a:r>
            <a:r>
              <a:rPr lang="en-US" sz="2000" spc="10" dirty="0">
                <a:latin typeface="Times New Roman"/>
                <a:cs typeface="Times New Roman"/>
              </a:rPr>
              <a:t> </a:t>
            </a:r>
            <a:r>
              <a:rPr lang="en-US" sz="2000" spc="-10" dirty="0">
                <a:latin typeface="Times New Roman"/>
                <a:cs typeface="Times New Roman"/>
              </a:rPr>
              <a:t>in</a:t>
            </a:r>
            <a:r>
              <a:rPr lang="en-US" sz="2000" spc="10" dirty="0">
                <a:latin typeface="Times New Roman"/>
                <a:cs typeface="Times New Roman"/>
              </a:rPr>
              <a:t> </a:t>
            </a:r>
            <a:r>
              <a:rPr lang="en-US" sz="2000" spc="-5" dirty="0">
                <a:latin typeface="Times New Roman"/>
                <a:cs typeface="Times New Roman"/>
              </a:rPr>
              <a:t>medical data </a:t>
            </a:r>
            <a:r>
              <a:rPr lang="en-US" sz="2000" dirty="0">
                <a:latin typeface="Times New Roman"/>
                <a:cs typeface="Times New Roman"/>
              </a:rPr>
              <a:t>sets</a:t>
            </a:r>
            <a:r>
              <a:rPr lang="en-US" sz="2000" dirty="0">
                <a:latin typeface="Times New Roman" panose="02020603050405020304" pitchFamily="18" charset="0"/>
                <a:cs typeface="Times New Roman" panose="02020603050405020304" pitchFamily="18" charset="0"/>
              </a:rPr>
              <a:t>.</a:t>
            </a:r>
            <a:endParaRPr lang="en-US" sz="2000" dirty="0">
              <a:latin typeface="Times New Roman"/>
              <a:cs typeface="Times New Roman"/>
            </a:endParaRPr>
          </a:p>
          <a:p>
            <a:pPr marR="0" algn="just">
              <a:lnSpc>
                <a:spcPct val="150000"/>
              </a:lnSpc>
              <a:spcBef>
                <a:spcPts val="0"/>
              </a:spcBef>
              <a:spcAft>
                <a:spcPts val="0"/>
              </a:spcAft>
            </a:pPr>
            <a:endParaRPr lang="en-US" sz="2200" dirty="0">
              <a:effectLst/>
              <a:latin typeface="Times New Roman" panose="02020603050405020304" pitchFamily="18" charset="0"/>
              <a:ea typeface="Times New Roman" panose="02020603050405020304" pitchFamily="18" charset="0"/>
            </a:endParaRP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3089563" y="2655784"/>
            <a:ext cx="10591800" cy="4779963"/>
          </a:xfrm>
        </p:spPr>
        <p:txBody>
          <a:bodyPr>
            <a:normAutofit/>
          </a:bodyPr>
          <a:lstStyle/>
          <a:p>
            <a:pPr marL="0" indent="0">
              <a:buNone/>
            </a:pPr>
            <a:r>
              <a:rPr lang="en-US" sz="7600" dirty="0">
                <a:latin typeface="Times New Roman" panose="02020603050405020304" pitchFamily="18" charset="0"/>
                <a:cs typeface="Times New Roman" panose="02020603050405020304" pitchFamily="18" charset="0"/>
              </a:rPr>
              <a:t>Any Questions</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a:t>
            </a:r>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Batch No. </a:t>
            </a:r>
            <a:r>
              <a:rPr lang="en-US" dirty="0" smtClean="0">
                <a:latin typeface="Times New Roman" panose="02020603050405020304" pitchFamily="18" charset="0"/>
                <a:cs typeface="Times New Roman" panose="02020603050405020304" pitchFamily="18" charset="0"/>
              </a:rPr>
              <a:t>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1317812"/>
            <a:ext cx="10515600" cy="4859151"/>
          </a:xfrm>
        </p:spPr>
        <p:txBody>
          <a:bodyPr>
            <a:normAutofit/>
          </a:bodyPr>
          <a:lstStyle/>
          <a:p>
            <a:pPr marL="3657600" lvl="8" indent="0">
              <a:buNone/>
            </a:pPr>
            <a:r>
              <a:rPr lang="en-US" dirty="0">
                <a:latin typeface="Times New Roman" panose="02020603050405020304" pitchFamily="18" charset="0"/>
                <a:cs typeface="Times New Roman" panose="02020603050405020304" pitchFamily="18" charset="0"/>
              </a:rPr>
              <a:t>.</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41</a:t>
            </a:fld>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4C241B7F-A93E-37A6-2BD5-3D07677BF74B}"/>
              </a:ext>
            </a:extLst>
          </p:cNvPr>
          <p:cNvSpPr txBox="1"/>
          <p:nvPr/>
        </p:nvSpPr>
        <p:spPr>
          <a:xfrm>
            <a:off x="347731" y="883206"/>
            <a:ext cx="11146672" cy="5509200"/>
          </a:xfrm>
          <a:prstGeom prst="rect">
            <a:avLst/>
          </a:prstGeom>
          <a:noFill/>
        </p:spPr>
        <p:txBody>
          <a:bodyPr wrap="square">
            <a:spAutoFit/>
          </a:bodyPr>
          <a:lstStyle/>
          <a:p>
            <a:endParaRPr lang="en-US" dirty="0"/>
          </a:p>
          <a:p>
            <a:endParaRPr lang="en-US" dirty="0"/>
          </a:p>
          <a:p>
            <a:r>
              <a:rPr lang="en-US" sz="2000" dirty="0">
                <a:latin typeface="Times New Roman" panose="02020603050405020304" pitchFamily="18" charset="0"/>
                <a:cs typeface="Times New Roman" panose="02020603050405020304" pitchFamily="18" charset="0"/>
              </a:rPr>
              <a:t>First, I would like to thank my team members for their dedication, hard work, and invaluable contributions throughout the development of this project. Without their collaboration and expertise, this project would not have been possible.</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Thank you for the opportunity to present our research on the "</a:t>
            </a:r>
            <a:r>
              <a:rPr lang="en-US" sz="2000" b="1" dirty="0">
                <a:latin typeface="Times New Roman" panose="02020603050405020304" pitchFamily="18" charset="0"/>
                <a:cs typeface="Times New Roman" panose="02020603050405020304" pitchFamily="18" charset="0"/>
              </a:rPr>
              <a:t>Classification and Feature Selection Method for Medical Datasets by BGEO TVFL (Binary Golden Eagle Optimization-Time Varying Flight Length) and KNN (K-Nearest Neighbour)." </a:t>
            </a:r>
            <a:r>
              <a:rPr lang="en-US" sz="2000" dirty="0">
                <a:latin typeface="Times New Roman" panose="02020603050405020304" pitchFamily="18" charset="0"/>
                <a:cs typeface="Times New Roman" panose="02020603050405020304" pitchFamily="18" charset="0"/>
              </a:rPr>
              <a:t>We appreciate your interest in our work and are excited to contribute to advancements in medical data analysis and classification.</a:t>
            </a:r>
          </a:p>
          <a:p>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Bommu Lakshmi Prasanna</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hlinkClick r:id="rId2"/>
              </a:rPr>
              <a:t>prasannabommu31@gmail.com</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Paruchuri Swetha Lakshmi</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hlinkClick r:id="rId3"/>
              </a:rPr>
              <a:t>swethaparuchuri43@gmail.com</a:t>
            </a:r>
            <a:endParaRPr lang="en-US" sz="2000" dirty="0">
              <a:latin typeface="Times New Roman" panose="02020603050405020304" pitchFamily="18" charset="0"/>
              <a:cs typeface="Times New Roman" panose="02020603050405020304" pitchFamily="18" charset="0"/>
            </a:endParaRPr>
          </a:p>
          <a:p>
            <a:r>
              <a:rPr lang="en-US" altLang="en-US" sz="2000" dirty="0">
                <a:latin typeface="Times New Roman" panose="02020603050405020304" pitchFamily="18" charset="0"/>
                <a:cs typeface="Times New Roman" pitchFamily="18" charset="0"/>
              </a:rPr>
              <a:t>Mellacheruvu Sahithi	</a:t>
            </a:r>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hlinkClick r:id="rId4"/>
              </a:rPr>
              <a:t>sahithims54@gmail.com</a:t>
            </a:r>
            <a:endParaRPr lang="en-US" sz="2000" dirty="0">
              <a:latin typeface="Times New Roman" panose="02020603050405020304" pitchFamily="18" charset="0"/>
              <a:cs typeface="Times New Roman" panose="02020603050405020304" pitchFamily="18" charset="0"/>
            </a:endParaRPr>
          </a:p>
          <a:p>
            <a:endParaRPr lang="en-US" dirty="0"/>
          </a:p>
          <a:p>
            <a:endParaRPr lang="en-IN" dirty="0"/>
          </a:p>
        </p:txBody>
      </p:sp>
    </p:spTree>
    <p:extLst>
      <p:ext uri="{BB962C8B-B14F-4D97-AF65-F5344CB8AC3E}">
        <p14:creationId xmlns:p14="http://schemas.microsoft.com/office/powerpoint/2010/main" val="168791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5841617-5002-AF62-F237-F5E8D6A1820C}"/>
              </a:ext>
            </a:extLst>
          </p:cNvPr>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a:extLst>
              <a:ext uri="{FF2B5EF4-FFF2-40B4-BE49-F238E27FC236}">
                <a16:creationId xmlns:a16="http://schemas.microsoft.com/office/drawing/2014/main" xmlns="" id="{0390E852-603A-218F-5D87-4F06FC147459}"/>
              </a:ext>
            </a:extLst>
          </p:cNvPr>
          <p:cNvSpPr>
            <a:spLocks noGrp="1"/>
          </p:cNvSpPr>
          <p:nvPr>
            <p:ph type="ftr" sz="quarter" idx="11"/>
          </p:nvPr>
        </p:nvSpPr>
        <p:spPr/>
        <p:txBody>
          <a:bodyPr/>
          <a:lstStyle/>
          <a:p>
            <a:r>
              <a:rPr lang="en-US" dirty="0"/>
              <a:t>Review </a:t>
            </a:r>
            <a:r>
              <a:rPr lang="en-US" dirty="0" smtClean="0"/>
              <a:t>No2.         </a:t>
            </a:r>
            <a:r>
              <a:rPr lang="en-US" dirty="0"/>
              <a:t>Batch </a:t>
            </a:r>
            <a:r>
              <a:rPr lang="en-US" dirty="0" smtClean="0"/>
              <a:t>No.AG4           </a:t>
            </a:r>
            <a:r>
              <a:rPr lang="en-US" dirty="0"/>
              <a:t>Department of CSE</a:t>
            </a:r>
            <a:endParaRPr lang="en-IN" dirty="0"/>
          </a:p>
        </p:txBody>
      </p:sp>
      <p:sp>
        <p:nvSpPr>
          <p:cNvPr id="4" name="Slide Number Placeholder 3">
            <a:extLst>
              <a:ext uri="{FF2B5EF4-FFF2-40B4-BE49-F238E27FC236}">
                <a16:creationId xmlns:a16="http://schemas.microsoft.com/office/drawing/2014/main" xmlns="" id="{27E231B3-4DB9-A26B-DF5B-2E1E8DEEF349}"/>
              </a:ext>
            </a:extLst>
          </p:cNvPr>
          <p:cNvSpPr>
            <a:spLocks noGrp="1"/>
          </p:cNvSpPr>
          <p:nvPr>
            <p:ph type="sldNum" sz="quarter" idx="12"/>
          </p:nvPr>
        </p:nvSpPr>
        <p:spPr/>
        <p:txBody>
          <a:bodyPr/>
          <a:lstStyle/>
          <a:p>
            <a:fld id="{65DCBD69-296B-4D7C-AF62-9B588FC78772}" type="slidenum">
              <a:rPr lang="en-IN" smtClean="0"/>
              <a:t>42</a:t>
            </a:fld>
            <a:endParaRPr lang="en-IN"/>
          </a:p>
        </p:txBody>
      </p:sp>
      <p:sp>
        <p:nvSpPr>
          <p:cNvPr id="5" name="TextBox 4">
            <a:extLst>
              <a:ext uri="{FF2B5EF4-FFF2-40B4-BE49-F238E27FC236}">
                <a16:creationId xmlns:a16="http://schemas.microsoft.com/office/drawing/2014/main" xmlns="" id="{07D649F5-1D8D-1460-40CE-2239DE3D79BE}"/>
              </a:ext>
            </a:extLst>
          </p:cNvPr>
          <p:cNvSpPr txBox="1"/>
          <p:nvPr/>
        </p:nvSpPr>
        <p:spPr>
          <a:xfrm>
            <a:off x="3581400" y="2410691"/>
            <a:ext cx="7481454" cy="1461939"/>
          </a:xfrm>
          <a:prstGeom prst="rect">
            <a:avLst/>
          </a:prstGeom>
          <a:noFill/>
        </p:spPr>
        <p:txBody>
          <a:bodyPr wrap="square" rtlCol="0">
            <a:spAutoFit/>
          </a:bodyPr>
          <a:lstStyle/>
          <a:p>
            <a:r>
              <a:rPr lang="en-US" sz="8900" dirty="0"/>
              <a:t>Thank You</a:t>
            </a:r>
          </a:p>
        </p:txBody>
      </p:sp>
    </p:spTree>
    <p:extLst>
      <p:ext uri="{BB962C8B-B14F-4D97-AF65-F5344CB8AC3E}">
        <p14:creationId xmlns:p14="http://schemas.microsoft.com/office/powerpoint/2010/main" val="387722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838200" y="1365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     INTRODUCTION</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99013" y="3140461"/>
            <a:ext cx="4732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406641" y="1513344"/>
            <a:ext cx="11036300" cy="3785652"/>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Feature selection is a critical step in machine learning, particularly for medical datasets, where large numbers of features can lead to poor model performance and increased computational complexity. It involves selecting the most relevant and informative features while eliminating redundant or irrelevant ones, thus improving model accuracy, reducing training time, and preventing </a:t>
            </a:r>
            <a:r>
              <a:rPr lang="en-IN" sz="2000" dirty="0" err="1">
                <a:latin typeface="Times New Roman" panose="02020603050405020304" pitchFamily="18" charset="0"/>
                <a:cs typeface="Times New Roman" panose="02020603050405020304" pitchFamily="18" charset="0"/>
              </a:rPr>
              <a:t>overfitting</a:t>
            </a:r>
            <a:r>
              <a:rPr lang="en-IN" sz="2000" dirty="0">
                <a:latin typeface="Times New Roman" panose="02020603050405020304" pitchFamily="18" charset="0"/>
                <a:cs typeface="Times New Roman" panose="02020603050405020304" pitchFamily="18" charset="0"/>
              </a:rPr>
              <a:t>. The process typically includes generating feature subsets, evaluating their quality, applying stopping criteria, and validating the selected features to ensure their effectiveness. In this project, the Binary Golden Eagle Optimization with Time-Varying Flight Length (BGEO-TVFL) algorithm is utilized to optimize feature selection. By dynamically balancing exploration and exploitation, BGEO-TVFL efficiently identifies key features, which are then validated using the K-Nearest </a:t>
            </a:r>
            <a:r>
              <a:rPr lang="en-IN" sz="2000" dirty="0" err="1">
                <a:latin typeface="Times New Roman" panose="02020603050405020304" pitchFamily="18" charset="0"/>
                <a:cs typeface="Times New Roman" panose="02020603050405020304" pitchFamily="18" charset="0"/>
              </a:rPr>
              <a:t>Neighbor</a:t>
            </a:r>
            <a:r>
              <a:rPr lang="en-IN" sz="2000" dirty="0">
                <a:latin typeface="Times New Roman" panose="02020603050405020304" pitchFamily="18" charset="0"/>
                <a:cs typeface="Times New Roman" panose="02020603050405020304" pitchFamily="18" charset="0"/>
              </a:rPr>
              <a:t> (KNN) classifier. This approach demonstrates superior accuracy and computational efficiency compared to traditional methods like Binary Whale Optimization and Artificial Bee Colony, making it highly effective for medical data classification</a:t>
            </a:r>
          </a:p>
        </p:txBody>
      </p:sp>
    </p:spTree>
    <p:extLst>
      <p:ext uri="{BB962C8B-B14F-4D97-AF65-F5344CB8AC3E}">
        <p14:creationId xmlns:p14="http://schemas.microsoft.com/office/powerpoint/2010/main" val="34757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xmlns="" id="{0BAA4F36-AB00-F2C4-B47F-6381355DE604}"/>
              </a:ext>
            </a:extLst>
          </p:cNvPr>
          <p:cNvSpPr>
            <a:spLocks noGrp="1"/>
          </p:cNvSpPr>
          <p:nvPr>
            <p:ph idx="1"/>
          </p:nvPr>
        </p:nvSpPr>
        <p:spPr>
          <a:xfrm>
            <a:off x="838200" y="6245759"/>
            <a:ext cx="990600" cy="475715"/>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Title 7">
            <a:extLst>
              <a:ext uri="{FF2B5EF4-FFF2-40B4-BE49-F238E27FC236}">
                <a16:creationId xmlns:a16="http://schemas.microsoft.com/office/drawing/2014/main" xmlns="" id="{D45DB3B1-7702-A34D-B15A-E964B95D6FB5}"/>
              </a:ext>
            </a:extLst>
          </p:cNvPr>
          <p:cNvSpPr>
            <a:spLocks noGrp="1"/>
          </p:cNvSpPr>
          <p:nvPr>
            <p:ph type="title"/>
          </p:nvPr>
        </p:nvSpPr>
        <p:spPr>
          <a:xfrm>
            <a:off x="1180618" y="365126"/>
            <a:ext cx="10173182" cy="562154"/>
          </a:xfrm>
        </p:spPr>
        <p:txBody>
          <a:bodyPr>
            <a:noAutofit/>
          </a:bodyPr>
          <a:lstStyle/>
          <a:p>
            <a:pPr algn="ctr"/>
            <a:r>
              <a:rPr lang="en-US" b="1" dirty="0">
                <a:latin typeface="Times New Roman" panose="02020603050405020304" pitchFamily="18" charset="0"/>
                <a:cs typeface="Times New Roman" panose="02020603050405020304" pitchFamily="18" charset="0"/>
              </a:rPr>
              <a:t>     LITERATURE SURVEY</a:t>
            </a:r>
          </a:p>
        </p:txBody>
      </p:sp>
      <p:sp>
        <p:nvSpPr>
          <p:cNvPr id="5" name="Date Placeholder 4">
            <a:extLst>
              <a:ext uri="{FF2B5EF4-FFF2-40B4-BE49-F238E27FC236}">
                <a16:creationId xmlns:a16="http://schemas.microsoft.com/office/drawing/2014/main" xmlns=""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xmlns="" id="{3E8CACDC-CE1B-448A-5D5F-BF4D715F95AE}"/>
              </a:ext>
            </a:extLst>
          </p:cNvPr>
          <p:cNvSpPr txBox="1">
            <a:spLocks/>
          </p:cNvSpPr>
          <p:nvPr/>
        </p:nvSpPr>
        <p:spPr>
          <a:xfrm>
            <a:off x="67377" y="906412"/>
            <a:ext cx="11944951" cy="54229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12" name="Table 3">
            <a:extLst>
              <a:ext uri="{FF2B5EF4-FFF2-40B4-BE49-F238E27FC236}">
                <a16:creationId xmlns="" xmlns:a16="http://schemas.microsoft.com/office/drawing/2014/main" id="{8BD9E55D-040B-E6CD-5051-579AE627C39E}"/>
              </a:ext>
            </a:extLst>
          </p:cNvPr>
          <p:cNvGraphicFramePr>
            <a:graphicFrameLocks noGrp="1"/>
          </p:cNvGraphicFramePr>
          <p:nvPr>
            <p:extLst>
              <p:ext uri="{D42A27DB-BD31-4B8C-83A1-F6EECF244321}">
                <p14:modId xmlns:p14="http://schemas.microsoft.com/office/powerpoint/2010/main" val="3967961155"/>
              </p:ext>
            </p:extLst>
          </p:nvPr>
        </p:nvGraphicFramePr>
        <p:xfrm>
          <a:off x="335664" y="1106668"/>
          <a:ext cx="10521225" cy="5070296"/>
        </p:xfrm>
        <a:graphic>
          <a:graphicData uri="http://schemas.openxmlformats.org/drawingml/2006/table">
            <a:tbl>
              <a:tblPr firstRow="1" bandRow="1">
                <a:tableStyleId>{17292A2E-F333-43FB-9621-5CBBE7FDCDCB}</a:tableStyleId>
              </a:tblPr>
              <a:tblGrid>
                <a:gridCol w="730860">
                  <a:extLst>
                    <a:ext uri="{9D8B030D-6E8A-4147-A177-3AD203B41FA5}">
                      <a16:colId xmlns="" xmlns:a16="http://schemas.microsoft.com/office/drawing/2014/main" val="166576671"/>
                    </a:ext>
                  </a:extLst>
                </a:gridCol>
                <a:gridCol w="1945708">
                  <a:extLst>
                    <a:ext uri="{9D8B030D-6E8A-4147-A177-3AD203B41FA5}">
                      <a16:colId xmlns="" xmlns:a16="http://schemas.microsoft.com/office/drawing/2014/main" val="946789180"/>
                    </a:ext>
                  </a:extLst>
                </a:gridCol>
                <a:gridCol w="1547636">
                  <a:extLst>
                    <a:ext uri="{9D8B030D-6E8A-4147-A177-3AD203B41FA5}">
                      <a16:colId xmlns="" xmlns:a16="http://schemas.microsoft.com/office/drawing/2014/main" val="3483638722"/>
                    </a:ext>
                  </a:extLst>
                </a:gridCol>
                <a:gridCol w="3148547">
                  <a:extLst>
                    <a:ext uri="{9D8B030D-6E8A-4147-A177-3AD203B41FA5}">
                      <a16:colId xmlns="" xmlns:a16="http://schemas.microsoft.com/office/drawing/2014/main" val="3469305604"/>
                    </a:ext>
                  </a:extLst>
                </a:gridCol>
                <a:gridCol w="1574237">
                  <a:extLst>
                    <a:ext uri="{9D8B030D-6E8A-4147-A177-3AD203B41FA5}">
                      <a16:colId xmlns="" xmlns:a16="http://schemas.microsoft.com/office/drawing/2014/main" val="1601472594"/>
                    </a:ext>
                  </a:extLst>
                </a:gridCol>
                <a:gridCol w="1574237"/>
              </a:tblGrid>
              <a:tr h="683867">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Key</a:t>
                      </a:r>
                      <a:r>
                        <a:rPr lang="en-US" sz="1600" b="0" dirty="0">
                          <a:solidFill>
                            <a:schemeClr val="tx1"/>
                          </a:solidFill>
                          <a:latin typeface="Times New Roman" panose="02020603050405020304" pitchFamily="18" charset="0"/>
                          <a:cs typeface="Times New Roman" panose="02020603050405020304" pitchFamily="18" charset="0"/>
                        </a:rPr>
                        <a:t> </a:t>
                      </a:r>
                      <a:r>
                        <a:rPr lang="en-US" sz="1600" b="1" dirty="0">
                          <a:solidFill>
                            <a:schemeClr val="tx1"/>
                          </a:solidFill>
                          <a:latin typeface="Times New Roman" panose="02020603050405020304" pitchFamily="18" charset="0"/>
                          <a:cs typeface="Times New Roman" panose="02020603050405020304" pitchFamily="18" charset="0"/>
                        </a:rPr>
                        <a:t>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smtClean="0">
                          <a:solidFill>
                            <a:schemeClr val="tx1"/>
                          </a:solidFill>
                          <a:latin typeface="Times New Roman" panose="02020603050405020304" pitchFamily="18" charset="0"/>
                          <a:cs typeface="Times New Roman" panose="02020603050405020304" pitchFamily="18" charset="0"/>
                        </a:rPr>
                        <a:t>Limitations</a:t>
                      </a: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37051210"/>
                  </a:ext>
                </a:extLst>
              </a:tr>
              <a:tr h="4386429">
                <a:tc>
                  <a:txBody>
                    <a:bodyPr/>
                    <a:lstStyle/>
                    <a:p>
                      <a:r>
                        <a:rPr lang="en-US" sz="1600" b="0"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Feature selection for high dimensional classification using a competitive swarm optimizer</a:t>
                      </a:r>
                    </a:p>
                    <a:p>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600" b="0" dirty="0" smtClean="0">
                          <a:latin typeface="Times New Roman" panose="02020603050405020304" pitchFamily="18" charset="0"/>
                          <a:cs typeface="Times New Roman" panose="02020603050405020304" pitchFamily="18" charset="0"/>
                        </a:rPr>
                        <a:t>CSO-KNN(Competitive </a:t>
                      </a:r>
                      <a:r>
                        <a:rPr lang="en-US" sz="1600" b="0" dirty="0">
                          <a:latin typeface="Times New Roman" panose="02020603050405020304" pitchFamily="18" charset="0"/>
                          <a:cs typeface="Times New Roman" panose="02020603050405020304" pitchFamily="18" charset="0"/>
                        </a:rPr>
                        <a:t>Swarm Optimization with k-Nearest Neighbors)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0" dirty="0">
                          <a:latin typeface="Times New Roman" panose="02020603050405020304" pitchFamily="18" charset="0"/>
                          <a:cs typeface="Times New Roman" panose="02020603050405020304" pitchFamily="18" charset="0"/>
                        </a:rPr>
                        <a:t>1.Performance Improvement 2.Robustness to Initialization </a:t>
                      </a:r>
                    </a:p>
                    <a:p>
                      <a:r>
                        <a:rPr lang="en-US" sz="1600" b="0" dirty="0">
                          <a:latin typeface="Times New Roman" panose="02020603050405020304" pitchFamily="18" charset="0"/>
                          <a:cs typeface="Times New Roman" panose="02020603050405020304" pitchFamily="18" charset="0"/>
                        </a:rPr>
                        <a:t>3.Higher Solution 4.Diversity</a:t>
                      </a:r>
                    </a:p>
                    <a:p>
                      <a:r>
                        <a:rPr lang="en-US" sz="1600" b="0" dirty="0">
                          <a:latin typeface="Times New Roman" panose="02020603050405020304" pitchFamily="18" charset="0"/>
                          <a:cs typeface="Times New Roman" panose="02020603050405020304" pitchFamily="18" charset="0"/>
                        </a:rPr>
                        <a:t>Efficiency in Feature Subset Selection 5.Experimental Validation</a:t>
                      </a:r>
                      <a:endParaRPr lang="en-IN" sz="16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0" dirty="0" smtClean="0">
                          <a:latin typeface="Times New Roman" panose="02020603050405020304" pitchFamily="18" charset="0"/>
                          <a:cs typeface="Times New Roman" panose="02020603050405020304" pitchFamily="18" charset="0"/>
                        </a:rPr>
                        <a:t>1.Complexity</a:t>
                      </a:r>
                    </a:p>
                    <a:p>
                      <a:r>
                        <a:rPr lang="en-IN" sz="1400" b="0" dirty="0" smtClean="0">
                          <a:latin typeface="Times New Roman" panose="02020603050405020304" pitchFamily="18" charset="0"/>
                          <a:cs typeface="Times New Roman" panose="02020603050405020304" pitchFamily="18" charset="0"/>
                        </a:rPr>
                        <a:t>2.Computational Expense</a:t>
                      </a:r>
                    </a:p>
                    <a:p>
                      <a:r>
                        <a:rPr lang="en-US" sz="1400" b="0" dirty="0" smtClean="0">
                          <a:latin typeface="Times New Roman" panose="02020603050405020304" pitchFamily="18" charset="0"/>
                          <a:cs typeface="Times New Roman" panose="02020603050405020304" pitchFamily="18" charset="0"/>
                        </a:rPr>
                        <a:t>3.</a:t>
                      </a:r>
                      <a:r>
                        <a:rPr lang="en-IN" sz="1400" b="0" dirty="0" smtClean="0">
                          <a:latin typeface="Times New Roman" panose="02020603050405020304" pitchFamily="18" charset="0"/>
                          <a:cs typeface="Times New Roman" panose="02020603050405020304" pitchFamily="18" charset="0"/>
                        </a:rPr>
                        <a:t> Adaptation Variability</a:t>
                      </a:r>
                    </a:p>
                    <a:p>
                      <a:r>
                        <a:rPr lang="en-US" sz="1400" b="0" dirty="0" smtClean="0">
                          <a:latin typeface="Times New Roman" panose="02020603050405020304" pitchFamily="18" charset="0"/>
                          <a:cs typeface="Times New Roman" panose="02020603050405020304" pitchFamily="18" charset="0"/>
                        </a:rPr>
                        <a:t>4.</a:t>
                      </a:r>
                      <a:r>
                        <a:rPr lang="en-IN" sz="1400" b="0" dirty="0" smtClean="0">
                          <a:latin typeface="Times New Roman" panose="02020603050405020304" pitchFamily="18" charset="0"/>
                          <a:cs typeface="Times New Roman" panose="02020603050405020304" pitchFamily="18" charset="0"/>
                        </a:rPr>
                        <a:t> Metaheuristic Limitations</a:t>
                      </a:r>
                    </a:p>
                    <a:p>
                      <a:r>
                        <a:rPr lang="en-US" sz="1400" b="0" dirty="0" smtClean="0">
                          <a:latin typeface="Times New Roman" panose="02020603050405020304" pitchFamily="18" charset="0"/>
                          <a:cs typeface="Times New Roman" panose="02020603050405020304" pitchFamily="18" charset="0"/>
                        </a:rPr>
                        <a:t>5.</a:t>
                      </a:r>
                      <a:r>
                        <a:rPr lang="en-IN" sz="1400" b="0" dirty="0" smtClean="0">
                          <a:latin typeface="Times New Roman" panose="02020603050405020304" pitchFamily="18" charset="0"/>
                          <a:cs typeface="Times New Roman" panose="02020603050405020304" pitchFamily="18" charset="0"/>
                        </a:rPr>
                        <a:t> Need for Further Validation</a:t>
                      </a:r>
                      <a:endParaRPr lang="en-IN"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52925414"/>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23812CE-9A54-F26E-2666-559DAFC00CC9}"/>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xmlns="" id="{6C128864-A099-1B74-68C9-04DB67F49B0D}"/>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xmlns="" id="{4A6B0068-2C78-A91F-0F3C-732E2036ABA9}"/>
              </a:ext>
            </a:extLst>
          </p:cNvPr>
          <p:cNvSpPr>
            <a:spLocks noGrp="1"/>
          </p:cNvSpPr>
          <p:nvPr>
            <p:ph idx="1"/>
          </p:nvPr>
        </p:nvSpPr>
        <p:spPr>
          <a:xfrm>
            <a:off x="105877" y="954267"/>
            <a:ext cx="12002703" cy="4669790"/>
          </a:xfrm>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xmlns="" id="{D5CFFCA0-384A-0C9B-16FB-CC936AA5E7E4}"/>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xmlns="" id="{8AAA1C57-7365-623C-CBC3-5A6D8CC750F0}"/>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a:t>
            </a:r>
            <a:r>
              <a:rPr lang="en-US" dirty="0" smtClean="0">
                <a:latin typeface="Times New Roman" panose="02020603050405020304" pitchFamily="18" charset="0"/>
                <a:cs typeface="Times New Roman" panose="02020603050405020304" pitchFamily="18" charset="0"/>
              </a:rPr>
              <a:t>No.2         </a:t>
            </a:r>
            <a:r>
              <a:rPr lang="en-US" dirty="0">
                <a:latin typeface="Times New Roman" panose="02020603050405020304" pitchFamily="18" charset="0"/>
                <a:cs typeface="Times New Roman" panose="02020603050405020304" pitchFamily="18" charset="0"/>
              </a:rPr>
              <a:t>Batch </a:t>
            </a:r>
            <a:r>
              <a:rPr lang="en-US" dirty="0" smtClean="0">
                <a:latin typeface="Times New Roman" panose="02020603050405020304" pitchFamily="18" charset="0"/>
                <a:cs typeface="Times New Roman" panose="02020603050405020304" pitchFamily="18" charset="0"/>
              </a:rPr>
              <a:t>No.AG4           </a:t>
            </a:r>
            <a:r>
              <a:rPr lang="en-US" dirty="0">
                <a:latin typeface="Times New Roman" panose="02020603050405020304" pitchFamily="18" charset="0"/>
                <a:cs typeface="Times New Roman" panose="02020603050405020304" pitchFamily="18" charset="0"/>
              </a:rPr>
              <a:t>Department of CSE</a:t>
            </a:r>
          </a:p>
        </p:txBody>
      </p:sp>
      <p:sp>
        <p:nvSpPr>
          <p:cNvPr id="7" name="Slide Number Placeholder 6">
            <a:extLst>
              <a:ext uri="{FF2B5EF4-FFF2-40B4-BE49-F238E27FC236}">
                <a16:creationId xmlns:a16="http://schemas.microsoft.com/office/drawing/2014/main" xmlns="" id="{14443770-AB37-3879-D58A-7C49960AC67D}"/>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xmlns="" id="{814078B0-4C88-4854-A097-423AB0B7AEF0}"/>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11" name="Table 3">
            <a:extLst>
              <a:ext uri="{FF2B5EF4-FFF2-40B4-BE49-F238E27FC236}">
                <a16:creationId xmlns="" xmlns:a16="http://schemas.microsoft.com/office/drawing/2014/main" id="{8BD9E55D-040B-E6CD-5051-579AE627C39E}"/>
              </a:ext>
            </a:extLst>
          </p:cNvPr>
          <p:cNvGraphicFramePr>
            <a:graphicFrameLocks noGrp="1"/>
          </p:cNvGraphicFramePr>
          <p:nvPr>
            <p:extLst>
              <p:ext uri="{D42A27DB-BD31-4B8C-83A1-F6EECF244321}">
                <p14:modId xmlns:p14="http://schemas.microsoft.com/office/powerpoint/2010/main" val="1903248270"/>
              </p:ext>
            </p:extLst>
          </p:nvPr>
        </p:nvGraphicFramePr>
        <p:xfrm>
          <a:off x="354322" y="1064526"/>
          <a:ext cx="11151877" cy="5143092"/>
        </p:xfrm>
        <a:graphic>
          <a:graphicData uri="http://schemas.openxmlformats.org/drawingml/2006/table">
            <a:tbl>
              <a:tblPr firstRow="1" bandRow="1">
                <a:tableStyleId>{17292A2E-F333-43FB-9621-5CBBE7FDCDCB}</a:tableStyleId>
              </a:tblPr>
              <a:tblGrid>
                <a:gridCol w="1015542">
                  <a:extLst>
                    <a:ext uri="{9D8B030D-6E8A-4147-A177-3AD203B41FA5}">
                      <a16:colId xmlns="" xmlns:a16="http://schemas.microsoft.com/office/drawing/2014/main" val="166576671"/>
                    </a:ext>
                  </a:extLst>
                </a:gridCol>
                <a:gridCol w="2151732">
                  <a:extLst>
                    <a:ext uri="{9D8B030D-6E8A-4147-A177-3AD203B41FA5}">
                      <a16:colId xmlns="" xmlns:a16="http://schemas.microsoft.com/office/drawing/2014/main" val="946789180"/>
                    </a:ext>
                  </a:extLst>
                </a:gridCol>
                <a:gridCol w="1726287">
                  <a:extLst>
                    <a:ext uri="{9D8B030D-6E8A-4147-A177-3AD203B41FA5}">
                      <a16:colId xmlns="" xmlns:a16="http://schemas.microsoft.com/office/drawing/2014/main" val="3483638722"/>
                    </a:ext>
                  </a:extLst>
                </a:gridCol>
                <a:gridCol w="1985242">
                  <a:extLst>
                    <a:ext uri="{9D8B030D-6E8A-4147-A177-3AD203B41FA5}">
                      <a16:colId xmlns="" xmlns:a16="http://schemas.microsoft.com/office/drawing/2014/main" val="3469305604"/>
                    </a:ext>
                  </a:extLst>
                </a:gridCol>
                <a:gridCol w="1740926">
                  <a:extLst>
                    <a:ext uri="{9D8B030D-6E8A-4147-A177-3AD203B41FA5}">
                      <a16:colId xmlns="" xmlns:a16="http://schemas.microsoft.com/office/drawing/2014/main" val="1601472594"/>
                    </a:ext>
                  </a:extLst>
                </a:gridCol>
                <a:gridCol w="2532148"/>
              </a:tblGrid>
              <a:tr h="794093">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Key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Times New Roman" panose="02020603050405020304" pitchFamily="18" charset="0"/>
                          <a:cs typeface="Times New Roman" panose="02020603050405020304" pitchFamily="18" charset="0"/>
                        </a:rPr>
                        <a:t>Limitations</a:t>
                      </a:r>
                    </a:p>
                    <a:p>
                      <a:pPr algn="ct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37051210"/>
                  </a:ext>
                </a:extLst>
              </a:tr>
              <a:tr h="4348999">
                <a:tc>
                  <a:txBody>
                    <a:bodyPr/>
                    <a:lstStyle/>
                    <a:p>
                      <a:r>
                        <a:rPr lang="en-US" sz="1400" b="0"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Feature selection using bare-bones particle swarm optimization with mutual information</a:t>
                      </a:r>
                    </a:p>
                    <a:p>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MIBBPSO (Mutual Information BBPSO).</a:t>
                      </a:r>
                    </a:p>
                    <a:p>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1. Improved Swarm Initialization</a:t>
                      </a:r>
                    </a:p>
                    <a:p>
                      <a:r>
                        <a:rPr lang="en-US" sz="1400" b="0" dirty="0">
                          <a:latin typeface="Times New Roman" panose="02020603050405020304" pitchFamily="18" charset="0"/>
                          <a:cs typeface="Times New Roman" panose="02020603050405020304" pitchFamily="18" charset="0"/>
                        </a:rPr>
                        <a:t>Proposed Strategy</a:t>
                      </a:r>
                    </a:p>
                    <a:p>
                      <a:r>
                        <a:rPr lang="en-US" sz="1400" b="0" dirty="0">
                          <a:latin typeface="Times New Roman" panose="02020603050405020304" pitchFamily="18" charset="0"/>
                          <a:cs typeface="Times New Roman" panose="02020603050405020304" pitchFamily="18" charset="0"/>
                        </a:rPr>
                        <a:t>2. Effective Local Search Operators</a:t>
                      </a:r>
                    </a:p>
                    <a:p>
                      <a:r>
                        <a:rPr lang="en-US" sz="1400" b="0" dirty="0">
                          <a:latin typeface="Times New Roman" panose="02020603050405020304" pitchFamily="18" charset="0"/>
                          <a:cs typeface="Times New Roman" panose="02020603050405020304" pitchFamily="18" charset="0"/>
                        </a:rPr>
                        <a:t>3. Adaptive Flip Mutation</a:t>
                      </a:r>
                    </a:p>
                    <a:p>
                      <a:r>
                        <a:rPr lang="en-US" sz="1400" b="0" dirty="0">
                          <a:latin typeface="Times New Roman" panose="02020603050405020304" pitchFamily="18" charset="0"/>
                          <a:cs typeface="Times New Roman" panose="02020603050405020304" pitchFamily="18" charset="0"/>
                        </a:rPr>
                        <a:t>4. Parameter-Free Advantage</a:t>
                      </a:r>
                    </a:p>
                    <a:p>
                      <a:r>
                        <a:rPr lang="en-US" sz="1400" b="0" dirty="0">
                          <a:latin typeface="Times New Roman" panose="02020603050405020304" pitchFamily="18" charset="0"/>
                          <a:cs typeface="Times New Roman" panose="02020603050405020304" pitchFamily="18" charset="0"/>
                        </a:rPr>
                        <a:t>5. Classification Accuracy </a:t>
                      </a:r>
                    </a:p>
                    <a:p>
                      <a:r>
                        <a:rPr lang="en-US" sz="1400" b="0" dirty="0">
                          <a:latin typeface="Times New Roman" panose="02020603050405020304" pitchFamily="18" charset="0"/>
                          <a:cs typeface="Times New Roman" panose="02020603050405020304" pitchFamily="18" charset="0"/>
                        </a:rPr>
                        <a:t>6. Efficiency in Feature Subset Selection</a:t>
                      </a:r>
                    </a:p>
                    <a:p>
                      <a:r>
                        <a:rPr lang="en-US" sz="1400" b="0" dirty="0">
                          <a:latin typeface="Times New Roman" panose="02020603050405020304" pitchFamily="18" charset="0"/>
                          <a:cs typeface="Times New Roman" panose="02020603050405020304" pitchFamily="18" charset="0"/>
                        </a:rPr>
                        <a:t>7. Applicability to Finding</a:t>
                      </a:r>
                    </a:p>
                    <a:p>
                      <a:r>
                        <a:rPr lang="en-US" sz="1400" b="0" dirty="0">
                          <a:latin typeface="Times New Roman" panose="02020603050405020304" pitchFamily="18" charset="0"/>
                          <a:cs typeface="Times New Roman" panose="02020603050405020304" pitchFamily="18" charset="0"/>
                        </a:rPr>
                        <a:t>8. Competitive Performance</a:t>
                      </a:r>
                    </a:p>
                    <a:p>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AutoNum type="arabicPeriod"/>
                      </a:pPr>
                      <a:r>
                        <a:rPr lang="en-IN" sz="1400" dirty="0" smtClean="0">
                          <a:latin typeface="Times New Roman" panose="02020603050405020304" pitchFamily="18" charset="0"/>
                          <a:cs typeface="Times New Roman" panose="02020603050405020304" pitchFamily="18" charset="0"/>
                        </a:rPr>
                        <a:t>Random Initialization Issue</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Redundancy in Features</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Parameter Dependency</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Local Optima Problem</a:t>
                      </a:r>
                    </a:p>
                    <a:p>
                      <a:pPr marL="342900" indent="-342900">
                        <a:buAutoNum type="arabicPeriod"/>
                      </a:pPr>
                      <a:r>
                        <a:rPr lang="en-IN" sz="1400" dirty="0" smtClean="0">
                          <a:latin typeface="Times New Roman" panose="02020603050405020304" pitchFamily="18" charset="0"/>
                          <a:cs typeface="Times New Roman" panose="02020603050405020304" pitchFamily="18" charset="0"/>
                        </a:rPr>
                        <a:t>High Computational Cost</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88357853"/>
                  </a:ext>
                </a:extLst>
              </a:tr>
            </a:tbl>
          </a:graphicData>
        </a:graphic>
      </p:graphicFrame>
    </p:spTree>
    <p:extLst>
      <p:ext uri="{BB962C8B-B14F-4D97-AF65-F5344CB8AC3E}">
        <p14:creationId xmlns:p14="http://schemas.microsoft.com/office/powerpoint/2010/main" val="3548877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29E833-D0CA-4CEB-808D-3905BC466341}"/>
              </a:ext>
            </a:extLst>
          </p:cNvPr>
          <p:cNvSpPr>
            <a:spLocks noGrp="1"/>
          </p:cNvSpPr>
          <p:nvPr>
            <p:ph type="title"/>
          </p:nvPr>
        </p:nvSpPr>
        <p:spPr>
          <a:xfrm>
            <a:off x="1732547" y="211756"/>
            <a:ext cx="9641305" cy="741145"/>
          </a:xfrm>
        </p:spPr>
        <p:txBody>
          <a:bodyPr/>
          <a:lstStyle/>
          <a:p>
            <a:pPr algn="ctr"/>
            <a:r>
              <a:rPr lang="en-US" b="1" dirty="0">
                <a:latin typeface="Times New Roman" panose="02020603050405020304" pitchFamily="18" charset="0"/>
                <a:cs typeface="Times New Roman" panose="02020603050405020304" pitchFamily="18" charset="0"/>
              </a:rPr>
              <a:t>LITERATURE SURVEY</a:t>
            </a:r>
          </a:p>
        </p:txBody>
      </p:sp>
      <p:graphicFrame>
        <p:nvGraphicFramePr>
          <p:cNvPr id="7" name="Table 7">
            <a:extLst>
              <a:ext uri="{FF2B5EF4-FFF2-40B4-BE49-F238E27FC236}">
                <a16:creationId xmlns:a16="http://schemas.microsoft.com/office/drawing/2014/main" xmlns="" id="{F8F66FA2-881F-4808-91DE-9D220E1B6EED}"/>
              </a:ext>
            </a:extLst>
          </p:cNvPr>
          <p:cNvGraphicFramePr>
            <a:graphicFrameLocks noGrp="1"/>
          </p:cNvGraphicFramePr>
          <p:nvPr>
            <p:ph idx="1"/>
            <p:extLst>
              <p:ext uri="{D42A27DB-BD31-4B8C-83A1-F6EECF244321}">
                <p14:modId xmlns:p14="http://schemas.microsoft.com/office/powerpoint/2010/main" val="1675376793"/>
              </p:ext>
            </p:extLst>
          </p:nvPr>
        </p:nvGraphicFramePr>
        <p:xfrm>
          <a:off x="838200" y="1825625"/>
          <a:ext cx="10515600" cy="741680"/>
        </p:xfrm>
        <a:graphic>
          <a:graphicData uri="http://schemas.openxmlformats.org/drawingml/2006/table">
            <a:tbl>
              <a:tblPr firstRow="1" bandRow="1">
                <a:tableStyleId>{2D5ABB26-0587-4C30-8999-92F81FD0307C}</a:tableStyleId>
              </a:tblPr>
              <a:tblGrid>
                <a:gridCol w="2103120">
                  <a:extLst>
                    <a:ext uri="{9D8B030D-6E8A-4147-A177-3AD203B41FA5}">
                      <a16:colId xmlns:a16="http://schemas.microsoft.com/office/drawing/2014/main" xmlns="" val="2356911968"/>
                    </a:ext>
                  </a:extLst>
                </a:gridCol>
                <a:gridCol w="2103120">
                  <a:extLst>
                    <a:ext uri="{9D8B030D-6E8A-4147-A177-3AD203B41FA5}">
                      <a16:colId xmlns:a16="http://schemas.microsoft.com/office/drawing/2014/main" xmlns="" val="2689722939"/>
                    </a:ext>
                  </a:extLst>
                </a:gridCol>
                <a:gridCol w="2103120">
                  <a:extLst>
                    <a:ext uri="{9D8B030D-6E8A-4147-A177-3AD203B41FA5}">
                      <a16:colId xmlns:a16="http://schemas.microsoft.com/office/drawing/2014/main" xmlns="" val="1593136827"/>
                    </a:ext>
                  </a:extLst>
                </a:gridCol>
                <a:gridCol w="2103120">
                  <a:extLst>
                    <a:ext uri="{9D8B030D-6E8A-4147-A177-3AD203B41FA5}">
                      <a16:colId xmlns:a16="http://schemas.microsoft.com/office/drawing/2014/main" xmlns="" val="3115146670"/>
                    </a:ext>
                  </a:extLst>
                </a:gridCol>
                <a:gridCol w="2103120">
                  <a:extLst>
                    <a:ext uri="{9D8B030D-6E8A-4147-A177-3AD203B41FA5}">
                      <a16:colId xmlns:a16="http://schemas.microsoft.com/office/drawing/2014/main" xmlns="" val="1870196072"/>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3291436472"/>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2748481629"/>
                  </a:ext>
                </a:extLst>
              </a:tr>
            </a:tbl>
          </a:graphicData>
        </a:graphic>
      </p:graphicFrame>
      <p:sp>
        <p:nvSpPr>
          <p:cNvPr id="4" name="Date Placeholder 3">
            <a:extLst>
              <a:ext uri="{FF2B5EF4-FFF2-40B4-BE49-F238E27FC236}">
                <a16:creationId xmlns:a16="http://schemas.microsoft.com/office/drawing/2014/main" xmlns="" id="{90BBDEFC-2105-4E4E-B72F-24E06B8A03B5}"/>
              </a:ext>
            </a:extLst>
          </p:cNvPr>
          <p:cNvSpPr>
            <a:spLocks noGrp="1"/>
          </p:cNvSpPr>
          <p:nvPr>
            <p:ph type="dt" sz="half" idx="10"/>
          </p:nvPr>
        </p:nvSpPr>
        <p:spPr>
          <a:xfrm>
            <a:off x="838200" y="6549991"/>
            <a:ext cx="2232259" cy="171484"/>
          </a:xfrm>
        </p:spPr>
        <p:txBody>
          <a:bodyPr/>
          <a:lstStyle/>
          <a:p>
            <a:fld id="{624C803B-62AD-4010-AEFB-D9AF802A6496}" type="datetime1">
              <a:rPr lang="en-IN" smtClean="0"/>
              <a:t>10-03-2025</a:t>
            </a:fld>
            <a:endParaRPr lang="en-IN" dirty="0"/>
          </a:p>
        </p:txBody>
      </p:sp>
      <p:sp>
        <p:nvSpPr>
          <p:cNvPr id="5" name="Footer Placeholder 4">
            <a:extLst>
              <a:ext uri="{FF2B5EF4-FFF2-40B4-BE49-F238E27FC236}">
                <a16:creationId xmlns:a16="http://schemas.microsoft.com/office/drawing/2014/main" xmlns="" id="{88346372-9616-4E29-A6D0-04AFCA79F5C9}"/>
              </a:ext>
            </a:extLst>
          </p:cNvPr>
          <p:cNvSpPr>
            <a:spLocks noGrp="1"/>
          </p:cNvSpPr>
          <p:nvPr>
            <p:ph type="ftr" sz="quarter" idx="11"/>
          </p:nvPr>
        </p:nvSpPr>
        <p:spPr>
          <a:xfrm>
            <a:off x="4038600" y="6453061"/>
            <a:ext cx="4114800" cy="414563"/>
          </a:xfrm>
        </p:spPr>
        <p:txBody>
          <a:bodyPr/>
          <a:lstStyle/>
          <a:p>
            <a:r>
              <a:rPr lang="en-US" dirty="0"/>
              <a:t>Review </a:t>
            </a:r>
            <a:r>
              <a:rPr lang="en-US" dirty="0" smtClean="0"/>
              <a:t>No.02         </a:t>
            </a:r>
            <a:r>
              <a:rPr lang="en-US" dirty="0"/>
              <a:t>Batch No. </a:t>
            </a:r>
            <a:r>
              <a:rPr lang="en-US" dirty="0" smtClean="0"/>
              <a:t>AG4         </a:t>
            </a:r>
            <a:r>
              <a:rPr lang="en-US" dirty="0"/>
              <a:t>Department of CSE</a:t>
            </a:r>
            <a:endParaRPr lang="en-IN" dirty="0"/>
          </a:p>
        </p:txBody>
      </p:sp>
      <p:sp>
        <p:nvSpPr>
          <p:cNvPr id="6" name="Slide Number Placeholder 5">
            <a:extLst>
              <a:ext uri="{FF2B5EF4-FFF2-40B4-BE49-F238E27FC236}">
                <a16:creationId xmlns:a16="http://schemas.microsoft.com/office/drawing/2014/main" xmlns="" id="{A38B8CA4-D935-4671-8AF7-4466EE6DFBA1}"/>
              </a:ext>
            </a:extLst>
          </p:cNvPr>
          <p:cNvSpPr>
            <a:spLocks noGrp="1"/>
          </p:cNvSpPr>
          <p:nvPr>
            <p:ph type="sldNum" sz="quarter" idx="12"/>
          </p:nvPr>
        </p:nvSpPr>
        <p:spPr/>
        <p:txBody>
          <a:bodyPr/>
          <a:lstStyle/>
          <a:p>
            <a:fld id="{65DCBD69-296B-4D7C-AF62-9B588FC78772}" type="slidenum">
              <a:rPr lang="en-IN" smtClean="0"/>
              <a:t>8</a:t>
            </a:fld>
            <a:endParaRPr lang="en-IN"/>
          </a:p>
        </p:txBody>
      </p:sp>
      <p:graphicFrame>
        <p:nvGraphicFramePr>
          <p:cNvPr id="8" name="Table 3">
            <a:extLst>
              <a:ext uri="{FF2B5EF4-FFF2-40B4-BE49-F238E27FC236}">
                <a16:creationId xmlns="" xmlns:a16="http://schemas.microsoft.com/office/drawing/2014/main" id="{8BD9E55D-040B-E6CD-5051-579AE627C39E}"/>
              </a:ext>
            </a:extLst>
          </p:cNvPr>
          <p:cNvGraphicFramePr>
            <a:graphicFrameLocks noGrp="1"/>
          </p:cNvGraphicFramePr>
          <p:nvPr>
            <p:extLst>
              <p:ext uri="{D42A27DB-BD31-4B8C-83A1-F6EECF244321}">
                <p14:modId xmlns:p14="http://schemas.microsoft.com/office/powerpoint/2010/main" val="2868395003"/>
              </p:ext>
            </p:extLst>
          </p:nvPr>
        </p:nvGraphicFramePr>
        <p:xfrm>
          <a:off x="254643" y="929214"/>
          <a:ext cx="11323464" cy="5247749"/>
        </p:xfrm>
        <a:graphic>
          <a:graphicData uri="http://schemas.openxmlformats.org/drawingml/2006/table">
            <a:tbl>
              <a:tblPr firstRow="1" bandRow="1">
                <a:tableStyleId>{17292A2E-F333-43FB-9621-5CBBE7FDCDCB}</a:tableStyleId>
              </a:tblPr>
              <a:tblGrid>
                <a:gridCol w="901391">
                  <a:extLst>
                    <a:ext uri="{9D8B030D-6E8A-4147-A177-3AD203B41FA5}">
                      <a16:colId xmlns="" xmlns:a16="http://schemas.microsoft.com/office/drawing/2014/main" val="166576671"/>
                    </a:ext>
                  </a:extLst>
                </a:gridCol>
                <a:gridCol w="2399704">
                  <a:extLst>
                    <a:ext uri="{9D8B030D-6E8A-4147-A177-3AD203B41FA5}">
                      <a16:colId xmlns="" xmlns:a16="http://schemas.microsoft.com/office/drawing/2014/main" val="946789180"/>
                    </a:ext>
                  </a:extLst>
                </a:gridCol>
                <a:gridCol w="1925229">
                  <a:extLst>
                    <a:ext uri="{9D8B030D-6E8A-4147-A177-3AD203B41FA5}">
                      <a16:colId xmlns="" xmlns:a16="http://schemas.microsoft.com/office/drawing/2014/main" val="3483638722"/>
                    </a:ext>
                  </a:extLst>
                </a:gridCol>
                <a:gridCol w="2214026">
                  <a:extLst>
                    <a:ext uri="{9D8B030D-6E8A-4147-A177-3AD203B41FA5}">
                      <a16:colId xmlns="" xmlns:a16="http://schemas.microsoft.com/office/drawing/2014/main" val="3469305604"/>
                    </a:ext>
                  </a:extLst>
                </a:gridCol>
                <a:gridCol w="1941557">
                  <a:extLst>
                    <a:ext uri="{9D8B030D-6E8A-4147-A177-3AD203B41FA5}">
                      <a16:colId xmlns="" xmlns:a16="http://schemas.microsoft.com/office/drawing/2014/main" val="1601472594"/>
                    </a:ext>
                  </a:extLst>
                </a:gridCol>
                <a:gridCol w="1941557"/>
              </a:tblGrid>
              <a:tr h="620202">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Key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Times New Roman" panose="02020603050405020304" pitchFamily="18" charset="0"/>
                          <a:cs typeface="Times New Roman" panose="02020603050405020304" pitchFamily="18" charset="0"/>
                        </a:rPr>
                        <a:t>Limitations</a:t>
                      </a:r>
                    </a:p>
                    <a:p>
                      <a:pPr algn="ctr"/>
                      <a:endParaRPr lang="en-US" sz="1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37051210"/>
                  </a:ext>
                </a:extLst>
              </a:tr>
              <a:tr h="4627547">
                <a:tc>
                  <a:txBody>
                    <a:bodyPr/>
                    <a:lstStyle/>
                    <a:p>
                      <a:r>
                        <a:rPr lang="en-US" sz="1400" b="0"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Quantum-Based Whale Optimization Algorithm for Wrapper Feature Selection</a:t>
                      </a:r>
                    </a:p>
                    <a:p>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Quantum Whale Optimization Algorithm (QWOA)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1. Performance of QWOA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 Quantum Advantages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3. High-Dimensional Data Handling</a:t>
                      </a:r>
                    </a:p>
                    <a:p>
                      <a:pPr marL="0" indent="0">
                        <a:buNone/>
                      </a:pPr>
                      <a:r>
                        <a:rPr lang="en-US" sz="1400" b="0" dirty="0">
                          <a:latin typeface="Times New Roman" panose="02020603050405020304" pitchFamily="18" charset="0"/>
                          <a:cs typeface="Times New Roman" panose="02020603050405020304" pitchFamily="18" charset="0"/>
                        </a:rPr>
                        <a:t>4. Statistical Validation</a:t>
                      </a:r>
                    </a:p>
                    <a:p>
                      <a:pPr marL="0" indent="0">
                        <a:buNone/>
                      </a:pPr>
                      <a:r>
                        <a:rPr lang="en-US" sz="1400" b="0" dirty="0">
                          <a:latin typeface="Times New Roman" panose="02020603050405020304" pitchFamily="18" charset="0"/>
                          <a:cs typeface="Times New Roman" panose="02020603050405020304" pitchFamily="18" charset="0"/>
                        </a:rPr>
                        <a:t>5. Versatility Across Domain</a:t>
                      </a:r>
                    </a:p>
                    <a:p>
                      <a:pPr marL="0" indent="0">
                        <a:buNone/>
                      </a:pPr>
                      <a:r>
                        <a:rPr lang="en-US" sz="1400" b="0" dirty="0">
                          <a:latin typeface="Times New Roman" panose="02020603050405020304" pitchFamily="18" charset="0"/>
                          <a:cs typeface="Times New Roman" panose="02020603050405020304" pitchFamily="18" charset="0"/>
                        </a:rPr>
                        <a:t>6. Practical Benefits</a:t>
                      </a:r>
                    </a:p>
                    <a:p>
                      <a:pPr marL="0" indent="0">
                        <a:buNone/>
                      </a:pP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None/>
                      </a:pPr>
                      <a:r>
                        <a:rPr lang="en-IN" sz="1400" b="0" dirty="0" smtClean="0">
                          <a:latin typeface="Times New Roman" panose="02020603050405020304" pitchFamily="18" charset="0"/>
                          <a:cs typeface="Times New Roman" panose="02020603050405020304" pitchFamily="18" charset="0"/>
                        </a:rPr>
                        <a:t>1.Complexity</a:t>
                      </a:r>
                      <a:endParaRPr lang="en-US" sz="1400" b="0" dirty="0" smtClean="0">
                        <a:latin typeface="Times New Roman" panose="02020603050405020304" pitchFamily="18" charset="0"/>
                        <a:cs typeface="Times New Roman" panose="02020603050405020304" pitchFamily="18" charset="0"/>
                      </a:endParaRPr>
                    </a:p>
                    <a:p>
                      <a:pPr marL="0" indent="0">
                        <a:buNone/>
                      </a:pPr>
                      <a:r>
                        <a:rPr lang="en-IN" sz="1400" b="0" dirty="0" smtClean="0">
                          <a:latin typeface="Times New Roman" panose="02020603050405020304" pitchFamily="18" charset="0"/>
                          <a:cs typeface="Times New Roman" panose="02020603050405020304" pitchFamily="18" charset="0"/>
                        </a:rPr>
                        <a:t>2.Scalability Issues</a:t>
                      </a:r>
                    </a:p>
                    <a:p>
                      <a:pPr marL="0" indent="0">
                        <a:buNone/>
                      </a:pPr>
                      <a:r>
                        <a:rPr lang="en-IN" sz="1400" b="0" dirty="0" smtClean="0">
                          <a:latin typeface="Times New Roman" panose="02020603050405020304" pitchFamily="18" charset="0"/>
                          <a:cs typeface="Times New Roman" panose="02020603050405020304" pitchFamily="18" charset="0"/>
                        </a:rPr>
                        <a:t>3.Population Dependency</a:t>
                      </a:r>
                    </a:p>
                    <a:p>
                      <a:pPr marL="0" indent="0">
                        <a:buNone/>
                      </a:pPr>
                      <a:r>
                        <a:rPr lang="en-IN" sz="1400" b="0" dirty="0" smtClean="0">
                          <a:latin typeface="Times New Roman" panose="02020603050405020304" pitchFamily="18" charset="0"/>
                          <a:cs typeface="Times New Roman" panose="02020603050405020304" pitchFamily="18" charset="0"/>
                        </a:rPr>
                        <a:t>4.Parameter Tuning</a:t>
                      </a:r>
                    </a:p>
                    <a:p>
                      <a:pPr marL="0" indent="0">
                        <a:buNone/>
                      </a:pPr>
                      <a:r>
                        <a:rPr lang="en-IN" sz="1400" b="0" dirty="0" smtClean="0">
                          <a:latin typeface="Times New Roman" panose="02020603050405020304" pitchFamily="18" charset="0"/>
                          <a:cs typeface="Times New Roman" panose="02020603050405020304" pitchFamily="18" charset="0"/>
                        </a:rPr>
                        <a:t>5.Dataset Specificity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88357853"/>
                  </a:ext>
                </a:extLst>
              </a:tr>
            </a:tbl>
          </a:graphicData>
        </a:graphic>
      </p:graphicFrame>
    </p:spTree>
    <p:extLst>
      <p:ext uri="{BB962C8B-B14F-4D97-AF65-F5344CB8AC3E}">
        <p14:creationId xmlns:p14="http://schemas.microsoft.com/office/powerpoint/2010/main" val="3221077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3DD8E0-D0E1-4E74-940F-635D458EB070}"/>
              </a:ext>
            </a:extLst>
          </p:cNvPr>
          <p:cNvSpPr>
            <a:spLocks noGrp="1"/>
          </p:cNvSpPr>
          <p:nvPr>
            <p:ph type="title"/>
          </p:nvPr>
        </p:nvSpPr>
        <p:spPr>
          <a:xfrm>
            <a:off x="838200" y="317634"/>
            <a:ext cx="10515600" cy="750770"/>
          </a:xfrm>
        </p:spPr>
        <p:txBody>
          <a:bodyPr/>
          <a:lstStyle/>
          <a:p>
            <a:pPr algn="ctr"/>
            <a:r>
              <a:rPr lang="en-US" b="1" dirty="0">
                <a:latin typeface="Times New Roman" panose="02020603050405020304" pitchFamily="18" charset="0"/>
                <a:cs typeface="Times New Roman" panose="02020603050405020304" pitchFamily="18" charset="0"/>
              </a:rPr>
              <a:t>LITERATURE  SURVEY</a:t>
            </a:r>
          </a:p>
        </p:txBody>
      </p:sp>
      <p:graphicFrame>
        <p:nvGraphicFramePr>
          <p:cNvPr id="9" name="Table 9">
            <a:extLst>
              <a:ext uri="{FF2B5EF4-FFF2-40B4-BE49-F238E27FC236}">
                <a16:creationId xmlns:a16="http://schemas.microsoft.com/office/drawing/2014/main" xmlns="" id="{ADDF1EEB-7C4C-43F8-8734-D1C5C6212ED0}"/>
              </a:ext>
            </a:extLst>
          </p:cNvPr>
          <p:cNvGraphicFramePr>
            <a:graphicFrameLocks noGrp="1"/>
          </p:cNvGraphicFramePr>
          <p:nvPr>
            <p:ph idx="1"/>
            <p:extLst>
              <p:ext uri="{D42A27DB-BD31-4B8C-83A1-F6EECF244321}">
                <p14:modId xmlns:p14="http://schemas.microsoft.com/office/powerpoint/2010/main" val="2810080863"/>
              </p:ext>
            </p:extLst>
          </p:nvPr>
        </p:nvGraphicFramePr>
        <p:xfrm>
          <a:off x="838200" y="1825625"/>
          <a:ext cx="10515600" cy="741680"/>
        </p:xfrm>
        <a:graphic>
          <a:graphicData uri="http://schemas.openxmlformats.org/drawingml/2006/table">
            <a:tbl>
              <a:tblPr firstRow="1" bandRow="1">
                <a:tableStyleId>{2D5ABB26-0587-4C30-8999-92F81FD0307C}</a:tableStyleId>
              </a:tblPr>
              <a:tblGrid>
                <a:gridCol w="2103120">
                  <a:extLst>
                    <a:ext uri="{9D8B030D-6E8A-4147-A177-3AD203B41FA5}">
                      <a16:colId xmlns:a16="http://schemas.microsoft.com/office/drawing/2014/main" xmlns="" val="3998232355"/>
                    </a:ext>
                  </a:extLst>
                </a:gridCol>
                <a:gridCol w="2103120">
                  <a:extLst>
                    <a:ext uri="{9D8B030D-6E8A-4147-A177-3AD203B41FA5}">
                      <a16:colId xmlns:a16="http://schemas.microsoft.com/office/drawing/2014/main" xmlns="" val="3826960068"/>
                    </a:ext>
                  </a:extLst>
                </a:gridCol>
                <a:gridCol w="2103120">
                  <a:extLst>
                    <a:ext uri="{9D8B030D-6E8A-4147-A177-3AD203B41FA5}">
                      <a16:colId xmlns:a16="http://schemas.microsoft.com/office/drawing/2014/main" xmlns="" val="1541951955"/>
                    </a:ext>
                  </a:extLst>
                </a:gridCol>
                <a:gridCol w="2103120">
                  <a:extLst>
                    <a:ext uri="{9D8B030D-6E8A-4147-A177-3AD203B41FA5}">
                      <a16:colId xmlns:a16="http://schemas.microsoft.com/office/drawing/2014/main" xmlns="" val="96636634"/>
                    </a:ext>
                  </a:extLst>
                </a:gridCol>
                <a:gridCol w="2103120">
                  <a:extLst>
                    <a:ext uri="{9D8B030D-6E8A-4147-A177-3AD203B41FA5}">
                      <a16:colId xmlns:a16="http://schemas.microsoft.com/office/drawing/2014/main" xmlns="" val="4205354370"/>
                    </a:ext>
                  </a:extLst>
                </a:gridCol>
              </a:tblGrid>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xmlns="" val="1174946091"/>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421931257"/>
                  </a:ext>
                </a:extLst>
              </a:tr>
            </a:tbl>
          </a:graphicData>
        </a:graphic>
      </p:graphicFrame>
      <p:sp>
        <p:nvSpPr>
          <p:cNvPr id="4" name="Date Placeholder 3">
            <a:extLst>
              <a:ext uri="{FF2B5EF4-FFF2-40B4-BE49-F238E27FC236}">
                <a16:creationId xmlns:a16="http://schemas.microsoft.com/office/drawing/2014/main" xmlns="" id="{F009EB43-82E3-4AAA-8823-21E3116E8287}"/>
              </a:ext>
            </a:extLst>
          </p:cNvPr>
          <p:cNvSpPr>
            <a:spLocks noGrp="1"/>
          </p:cNvSpPr>
          <p:nvPr>
            <p:ph type="dt" sz="half" idx="10"/>
          </p:nvPr>
        </p:nvSpPr>
        <p:spPr>
          <a:xfrm>
            <a:off x="838200" y="6540366"/>
            <a:ext cx="1943501" cy="287900"/>
          </a:xfrm>
        </p:spPr>
        <p:txBody>
          <a:bodyPr/>
          <a:lstStyle/>
          <a:p>
            <a:fld id="{624C803B-62AD-4010-AEFB-D9AF802A6496}" type="datetime1">
              <a:rPr lang="en-IN" smtClean="0"/>
              <a:t>10-03-2025</a:t>
            </a:fld>
            <a:endParaRPr lang="en-IN"/>
          </a:p>
        </p:txBody>
      </p:sp>
      <p:sp>
        <p:nvSpPr>
          <p:cNvPr id="5" name="Footer Placeholder 4">
            <a:extLst>
              <a:ext uri="{FF2B5EF4-FFF2-40B4-BE49-F238E27FC236}">
                <a16:creationId xmlns:a16="http://schemas.microsoft.com/office/drawing/2014/main" xmlns="" id="{7A759D72-EC2B-4827-966B-65C2C1A02FEF}"/>
              </a:ext>
            </a:extLst>
          </p:cNvPr>
          <p:cNvSpPr>
            <a:spLocks noGrp="1"/>
          </p:cNvSpPr>
          <p:nvPr>
            <p:ph type="ftr" sz="quarter" idx="11"/>
          </p:nvPr>
        </p:nvSpPr>
        <p:spPr>
          <a:xfrm>
            <a:off x="4038600" y="6564675"/>
            <a:ext cx="4114800" cy="293325"/>
          </a:xfrm>
        </p:spPr>
        <p:txBody>
          <a:bodyPr/>
          <a:lstStyle/>
          <a:p>
            <a:r>
              <a:rPr lang="en-US" dirty="0"/>
              <a:t>Review </a:t>
            </a:r>
            <a:r>
              <a:rPr lang="en-US" dirty="0" smtClean="0"/>
              <a:t>No.2        </a:t>
            </a:r>
            <a:r>
              <a:rPr lang="en-US" dirty="0"/>
              <a:t>Batch </a:t>
            </a:r>
            <a:r>
              <a:rPr lang="en-US" dirty="0" smtClean="0"/>
              <a:t>No.AG4           </a:t>
            </a:r>
            <a:r>
              <a:rPr lang="en-US" dirty="0"/>
              <a:t>Department of CSE</a:t>
            </a:r>
            <a:endParaRPr lang="en-IN" dirty="0"/>
          </a:p>
        </p:txBody>
      </p:sp>
      <p:sp>
        <p:nvSpPr>
          <p:cNvPr id="6" name="Slide Number Placeholder 5">
            <a:extLst>
              <a:ext uri="{FF2B5EF4-FFF2-40B4-BE49-F238E27FC236}">
                <a16:creationId xmlns:a16="http://schemas.microsoft.com/office/drawing/2014/main" xmlns="" id="{975D8CC2-A0B1-4947-9AEB-2317CA96953E}"/>
              </a:ext>
            </a:extLst>
          </p:cNvPr>
          <p:cNvSpPr>
            <a:spLocks noGrp="1"/>
          </p:cNvSpPr>
          <p:nvPr>
            <p:ph type="sldNum" sz="quarter" idx="12"/>
          </p:nvPr>
        </p:nvSpPr>
        <p:spPr/>
        <p:txBody>
          <a:bodyPr/>
          <a:lstStyle/>
          <a:p>
            <a:fld id="{65DCBD69-296B-4D7C-AF62-9B588FC78772}" type="slidenum">
              <a:rPr lang="en-IN" smtClean="0"/>
              <a:t>9</a:t>
            </a:fld>
            <a:endParaRPr lang="en-IN"/>
          </a:p>
        </p:txBody>
      </p:sp>
      <p:graphicFrame>
        <p:nvGraphicFramePr>
          <p:cNvPr id="8" name="Table 3">
            <a:extLst>
              <a:ext uri="{FF2B5EF4-FFF2-40B4-BE49-F238E27FC236}">
                <a16:creationId xmlns="" xmlns:a16="http://schemas.microsoft.com/office/drawing/2014/main" id="{8BD9E55D-040B-E6CD-5051-579AE627C39E}"/>
              </a:ext>
            </a:extLst>
          </p:cNvPr>
          <p:cNvGraphicFramePr>
            <a:graphicFrameLocks noGrp="1"/>
          </p:cNvGraphicFramePr>
          <p:nvPr>
            <p:extLst>
              <p:ext uri="{D42A27DB-BD31-4B8C-83A1-F6EECF244321}">
                <p14:modId xmlns:p14="http://schemas.microsoft.com/office/powerpoint/2010/main" val="1138540544"/>
              </p:ext>
            </p:extLst>
          </p:nvPr>
        </p:nvGraphicFramePr>
        <p:xfrm>
          <a:off x="701490" y="1559484"/>
          <a:ext cx="10652309" cy="3630701"/>
        </p:xfrm>
        <a:graphic>
          <a:graphicData uri="http://schemas.openxmlformats.org/drawingml/2006/table">
            <a:tbl>
              <a:tblPr firstRow="1" bandRow="1">
                <a:tableStyleId>{17292A2E-F333-43FB-9621-5CBBE7FDCDCB}</a:tableStyleId>
              </a:tblPr>
              <a:tblGrid>
                <a:gridCol w="993191">
                  <a:extLst>
                    <a:ext uri="{9D8B030D-6E8A-4147-A177-3AD203B41FA5}">
                      <a16:colId xmlns="" xmlns:a16="http://schemas.microsoft.com/office/drawing/2014/main" val="166576671"/>
                    </a:ext>
                  </a:extLst>
                </a:gridCol>
                <a:gridCol w="2266250">
                  <a:extLst>
                    <a:ext uri="{9D8B030D-6E8A-4147-A177-3AD203B41FA5}">
                      <a16:colId xmlns="" xmlns:a16="http://schemas.microsoft.com/office/drawing/2014/main" val="946789180"/>
                    </a:ext>
                  </a:extLst>
                </a:gridCol>
                <a:gridCol w="1818164">
                  <a:extLst>
                    <a:ext uri="{9D8B030D-6E8A-4147-A177-3AD203B41FA5}">
                      <a16:colId xmlns="" xmlns:a16="http://schemas.microsoft.com/office/drawing/2014/main" val="3483638722"/>
                    </a:ext>
                  </a:extLst>
                </a:gridCol>
                <a:gridCol w="2090900">
                  <a:extLst>
                    <a:ext uri="{9D8B030D-6E8A-4147-A177-3AD203B41FA5}">
                      <a16:colId xmlns="" xmlns:a16="http://schemas.microsoft.com/office/drawing/2014/main" val="3469305604"/>
                    </a:ext>
                  </a:extLst>
                </a:gridCol>
                <a:gridCol w="1741902">
                  <a:extLst>
                    <a:ext uri="{9D8B030D-6E8A-4147-A177-3AD203B41FA5}">
                      <a16:colId xmlns="" xmlns:a16="http://schemas.microsoft.com/office/drawing/2014/main" val="1601472594"/>
                    </a:ext>
                  </a:extLst>
                </a:gridCol>
                <a:gridCol w="1741902"/>
              </a:tblGrid>
              <a:tr h="725744">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S.No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1" dirty="0">
                          <a:solidFill>
                            <a:schemeClr val="tx1"/>
                          </a:solidFill>
                          <a:latin typeface="Times New Roman" panose="02020603050405020304" pitchFamily="18" charset="0"/>
                          <a:cs typeface="Times New Roman" panose="02020603050405020304" pitchFamily="18" charset="0"/>
                        </a:rPr>
                        <a:t>Key findings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smtClean="0">
                          <a:solidFill>
                            <a:schemeClr val="tx1"/>
                          </a:solidFill>
                          <a:latin typeface="Times New Roman" panose="02020603050405020304" pitchFamily="18" charset="0"/>
                          <a:cs typeface="Times New Roman" panose="02020603050405020304" pitchFamily="18" charset="0"/>
                        </a:rPr>
                        <a:t>Limitations</a:t>
                      </a:r>
                    </a:p>
                    <a:p>
                      <a:pPr algn="ctr"/>
                      <a:endParaRPr lang="en-US" sz="16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37051210"/>
                  </a:ext>
                </a:extLst>
              </a:tr>
              <a:tr h="2904957">
                <a:tc>
                  <a:txBody>
                    <a:bodyPr/>
                    <a:lstStyle/>
                    <a:p>
                      <a:r>
                        <a:rPr lang="en-US" sz="1400" b="0"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Feature Selection Method Based on Artificial Bee Colony Algorithm and Support Vector Machine for Medical Diagnosis.</a:t>
                      </a:r>
                    </a:p>
                    <a:p>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Artificial Bee Colony (ABC) algorithm for feature selection with Support Vector Machines (SVM) for classification.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0" dirty="0">
                          <a:latin typeface="Times New Roman" panose="02020603050405020304" pitchFamily="18" charset="0"/>
                          <a:cs typeface="Times New Roman" panose="02020603050405020304" pitchFamily="18" charset="0"/>
                        </a:rPr>
                        <a:t>1. Effectiveness of Feature Selection: </a:t>
                      </a:r>
                    </a:p>
                    <a:p>
                      <a:r>
                        <a:rPr lang="en-US" sz="1400" b="0" dirty="0">
                          <a:latin typeface="Times New Roman" panose="02020603050405020304" pitchFamily="18" charset="0"/>
                          <a:cs typeface="Times New Roman" panose="02020603050405020304" pitchFamily="18" charset="0"/>
                        </a:rPr>
                        <a:t>2. High Classification Accuracy</a:t>
                      </a:r>
                    </a:p>
                    <a:p>
                      <a:r>
                        <a:rPr lang="en-US" sz="1400" b="0" dirty="0">
                          <a:latin typeface="Times New Roman" panose="02020603050405020304" pitchFamily="18" charset="0"/>
                          <a:cs typeface="Times New Roman" panose="02020603050405020304" pitchFamily="18" charset="0"/>
                        </a:rPr>
                        <a:t>3. Reliability of the Classifier</a:t>
                      </a:r>
                    </a:p>
                    <a:p>
                      <a:r>
                        <a:rPr lang="en-US" sz="1400" b="0" dirty="0">
                          <a:latin typeface="Times New Roman" panose="02020603050405020304" pitchFamily="18" charset="0"/>
                          <a:cs typeface="Times New Roman" panose="02020603050405020304" pitchFamily="18" charset="0"/>
                        </a:rPr>
                        <a:t>4. Comparison with Existing Methods</a:t>
                      </a:r>
                    </a:p>
                    <a:p>
                      <a:r>
                        <a:rPr lang="en-US" sz="1400" b="0" dirty="0">
                          <a:latin typeface="Times New Roman" panose="02020603050405020304" pitchFamily="18" charset="0"/>
                          <a:cs typeface="Times New Roman" panose="02020603050405020304" pitchFamily="18" charset="0"/>
                        </a:rPr>
                        <a:t>5. Promising for Pattern Recognition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smtClean="0">
                          <a:latin typeface="Times New Roman" panose="02020603050405020304" pitchFamily="18" charset="0"/>
                          <a:cs typeface="Times New Roman" panose="02020603050405020304" pitchFamily="18" charset="0"/>
                        </a:rPr>
                        <a:t>1.Overfitting Risk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smtClean="0">
                          <a:latin typeface="Times New Roman" panose="02020603050405020304" pitchFamily="18" charset="0"/>
                          <a:cs typeface="Times New Roman" panose="02020603050405020304" pitchFamily="18" charset="0"/>
                        </a:rPr>
                        <a:t>2.Dataset Dependence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smtClean="0">
                          <a:latin typeface="Times New Roman" panose="02020603050405020304" pitchFamily="18" charset="0"/>
                          <a:cs typeface="Times New Roman" panose="02020603050405020304" pitchFamily="18" charset="0"/>
                        </a:rPr>
                        <a:t>3.Complexity of Hybrid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smtClean="0">
                          <a:latin typeface="Times New Roman" panose="02020603050405020304" pitchFamily="18" charset="0"/>
                          <a:cs typeface="Times New Roman" panose="02020603050405020304" pitchFamily="18" charset="0"/>
                        </a:rPr>
                        <a:t>4.Sensitivity to Parameter Settings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smtClean="0">
                          <a:latin typeface="Times New Roman" panose="02020603050405020304" pitchFamily="18" charset="0"/>
                          <a:cs typeface="Times New Roman" panose="02020603050405020304" pitchFamily="18" charset="0"/>
                        </a:rPr>
                        <a:t>5.Limited Feature Exploration</a:t>
                      </a:r>
                      <a:endParaRPr lang="en-US" sz="14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788357853"/>
                  </a:ext>
                </a:extLst>
              </a:tr>
            </a:tbl>
          </a:graphicData>
        </a:graphic>
      </p:graphicFrame>
    </p:spTree>
    <p:extLst>
      <p:ext uri="{BB962C8B-B14F-4D97-AF65-F5344CB8AC3E}">
        <p14:creationId xmlns:p14="http://schemas.microsoft.com/office/powerpoint/2010/main" val="14283447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4476</TotalTime>
  <Words>3147</Words>
  <Application>Microsoft Office PowerPoint</Application>
  <PresentationFormat>Widescreen</PresentationFormat>
  <Paragraphs>540</Paragraphs>
  <Slides>42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Gautami</vt:lpstr>
      <vt:lpstr>Times New Roman</vt:lpstr>
      <vt:lpstr>Wingdings</vt:lpstr>
      <vt:lpstr>Office Theme</vt:lpstr>
      <vt:lpstr>      WELCOME</vt:lpstr>
      <vt:lpstr>PowerPoint Presentation</vt:lpstr>
      <vt:lpstr>OUTLINE</vt:lpstr>
      <vt:lpstr>ABSTRACT</vt:lpstr>
      <vt:lpstr>     INTRODUCTION</vt:lpstr>
      <vt:lpstr>     LITERATURE SURVEY</vt:lpstr>
      <vt:lpstr>LITERATURE SURVEY</vt:lpstr>
      <vt:lpstr>LITERATURE SURVEY</vt:lpstr>
      <vt:lpstr>LITERATURE  SURVEY</vt:lpstr>
      <vt:lpstr>PowerPoint Presentation</vt:lpstr>
      <vt:lpstr>RESEARCH GAPS</vt:lpstr>
      <vt:lpstr>PROBLEM STATEMENT</vt:lpstr>
      <vt:lpstr>OBJECTIVES</vt:lpstr>
      <vt:lpstr>BLOCK DIAGRAM OR FLOW DIAGRAM</vt:lpstr>
      <vt:lpstr>METHODOLOGY</vt:lpstr>
      <vt:lpstr>METHODOLOGY</vt:lpstr>
      <vt:lpstr>METHODOLOGY</vt:lpstr>
      <vt:lpstr>PowerPoint Presentation</vt:lpstr>
      <vt:lpstr>IMPLEMENTATION</vt:lpstr>
      <vt:lpstr>PowerPoint Presentation</vt:lpstr>
      <vt:lpstr>PowerPoint Presentation</vt:lpstr>
      <vt:lpstr>PowerPoint Presentation</vt:lpstr>
      <vt:lpstr>PowerPoint Presentation</vt:lpstr>
      <vt:lpstr>RESULTS &amp; ANALYSIS</vt:lpstr>
      <vt:lpstr>RESULTS &amp; ANALYSIS</vt:lpstr>
      <vt:lpstr>RESULTS &amp;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lpstr>PowerPoint Presentation</vt:lpstr>
      <vt:lpstr>PowerPoint Presentation</vt:lpstr>
      <vt:lpstr>QUESTIONS and ANSWERS</vt:lpstr>
      <vt:lpstr>ACKNOWLEGEMENTS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Microsoft account</cp:lastModifiedBy>
  <cp:revision>162</cp:revision>
  <dcterms:created xsi:type="dcterms:W3CDTF">2023-12-22T11:34:02Z</dcterms:created>
  <dcterms:modified xsi:type="dcterms:W3CDTF">2025-03-10T05:27:19Z</dcterms:modified>
</cp:coreProperties>
</file>