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93" r:id="rId2"/>
    <p:sldId id="258" r:id="rId3"/>
    <p:sldId id="260" r:id="rId4"/>
    <p:sldId id="262" r:id="rId5"/>
    <p:sldId id="279" r:id="rId6"/>
    <p:sldId id="263" r:id="rId7"/>
    <p:sldId id="282" r:id="rId8"/>
    <p:sldId id="294" r:id="rId9"/>
    <p:sldId id="295" r:id="rId10"/>
    <p:sldId id="264" r:id="rId11"/>
    <p:sldId id="265" r:id="rId12"/>
    <p:sldId id="270" r:id="rId13"/>
    <p:sldId id="266" r:id="rId14"/>
    <p:sldId id="268" r:id="rId15"/>
    <p:sldId id="269" r:id="rId16"/>
    <p:sldId id="297" r:id="rId17"/>
    <p:sldId id="284" r:id="rId18"/>
    <p:sldId id="285" r:id="rId19"/>
    <p:sldId id="286" r:id="rId20"/>
    <p:sldId id="287" r:id="rId21"/>
    <p:sldId id="288" r:id="rId22"/>
    <p:sldId id="292" r:id="rId23"/>
    <p:sldId id="296" r:id="rId24"/>
    <p:sldId id="290" r:id="rId25"/>
    <p:sldId id="272" r:id="rId26"/>
    <p:sldId id="289" r:id="rId27"/>
    <p:sldId id="273" r:id="rId28"/>
    <p:sldId id="291" r:id="rId29"/>
    <p:sldId id="278" r:id="rId30"/>
    <p:sldId id="281" r:id="rId31"/>
    <p:sldId id="275" r:id="rId32"/>
    <p:sldId id="277" r:id="rId33"/>
    <p:sldId id="28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B7F78C-D28E-4B72-9E65-F0B45E51B154}" v="44" dt="2024-12-22T12:53:14.6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42" autoAdjust="0"/>
    <p:restoredTop sz="94660"/>
  </p:normalViewPr>
  <p:slideViewPr>
    <p:cSldViewPr snapToGrid="0">
      <p:cViewPr varScale="1">
        <p:scale>
          <a:sx n="66" d="100"/>
          <a:sy n="66" d="100"/>
        </p:scale>
        <p:origin x="768" y="3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12-03-2025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2</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12-03-2025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12-03-2025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12-03-2025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12-03-2025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12-03-2025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12-03-2025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12-03-2025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12-03-2025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12-03-2025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12-03-2025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12-03-2025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12-03-2025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mailto:bollapooja42@gmail.com" TargetMode="External"/><Relationship Id="rId2" Type="http://schemas.openxmlformats.org/officeDocument/2006/relationships/hyperlink" Target="mailto:kavyapeddi99@gmail.com" TargetMode="External"/><Relationship Id="rId1" Type="http://schemas.openxmlformats.org/officeDocument/2006/relationships/slideLayout" Target="../slideLayouts/slideLayout2.xml"/><Relationship Id="rId4" Type="http://schemas.openxmlformats.org/officeDocument/2006/relationships/hyperlink" Target="mailto:chinnamharini30@gmail.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56805-099B-47E4-9166-1FC37882082F}"/>
              </a:ext>
            </a:extLst>
          </p:cNvPr>
          <p:cNvSpPr>
            <a:spLocks noGrp="1"/>
          </p:cNvSpPr>
          <p:nvPr>
            <p:ph type="ctrTitle"/>
          </p:nvPr>
        </p:nvSpPr>
        <p:spPr>
          <a:xfrm>
            <a:off x="1524000" y="1540041"/>
            <a:ext cx="9144000" cy="1969921"/>
          </a:xfrm>
        </p:spPr>
        <p:txBody>
          <a:bodyPr>
            <a:normAutofit fontScale="90000"/>
          </a:bodyPr>
          <a:lstStyle/>
          <a:p>
            <a:b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br>
            <a:b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br>
            <a:b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br>
            <a:b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br>
            <a:b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br>
            <a:b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br>
            <a:r>
              <a:rPr lang="en-US" sz="60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WELCOME</a:t>
            </a:r>
            <a:br>
              <a:rPr lang="en-IN" sz="60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98945461-52B9-475B-9E3A-EDF815263761}"/>
              </a:ext>
            </a:extLst>
          </p:cNvPr>
          <p:cNvSpPr>
            <a:spLocks noGrp="1"/>
          </p:cNvSpPr>
          <p:nvPr>
            <p:ph type="subTitle" idx="1"/>
          </p:nvPr>
        </p:nvSpPr>
        <p:spPr>
          <a:xfrm>
            <a:off x="1524000" y="3602038"/>
            <a:ext cx="9144000" cy="1643730"/>
          </a:xfrm>
        </p:spPr>
        <p:txBody>
          <a:bodyPr/>
          <a:lstStyle/>
          <a:p>
            <a:endParaRPr lang="en-US" dirty="0"/>
          </a:p>
        </p:txBody>
      </p:sp>
      <p:pic>
        <p:nvPicPr>
          <p:cNvPr id="4" name="Picture Placeholder 7" descr="Close up of two people holding hands">
            <a:extLst>
              <a:ext uri="{FF2B5EF4-FFF2-40B4-BE49-F238E27FC236}">
                <a16:creationId xmlns:a16="http://schemas.microsoft.com/office/drawing/2014/main" id="{0C1AD341-D6A5-412B-88F9-8206CD8B3206}"/>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73254" y="742205"/>
            <a:ext cx="11198290" cy="5719666"/>
          </a:xfrm>
        </p:spPr>
      </p:pic>
      <p:pic>
        <p:nvPicPr>
          <p:cNvPr id="5" name="Picture 4">
            <a:extLst>
              <a:ext uri="{FF2B5EF4-FFF2-40B4-BE49-F238E27FC236}">
                <a16:creationId xmlns:a16="http://schemas.microsoft.com/office/drawing/2014/main" id="{9F243733-6274-426A-A4F1-69950CA8479C}"/>
              </a:ext>
            </a:extLst>
          </p:cNvPr>
          <p:cNvPicPr>
            <a:picLocks noChangeAspect="1"/>
          </p:cNvPicPr>
          <p:nvPr/>
        </p:nvPicPr>
        <p:blipFill>
          <a:blip r:embed="rId3"/>
          <a:stretch>
            <a:fillRect/>
          </a:stretch>
        </p:blipFill>
        <p:spPr>
          <a:xfrm>
            <a:off x="173254" y="90674"/>
            <a:ext cx="3525477" cy="579027"/>
          </a:xfrm>
          <a:prstGeom prst="rect">
            <a:avLst/>
          </a:prstGeom>
        </p:spPr>
      </p:pic>
      <p:sp>
        <p:nvSpPr>
          <p:cNvPr id="6" name="TextBox 5">
            <a:extLst>
              <a:ext uri="{FF2B5EF4-FFF2-40B4-BE49-F238E27FC236}">
                <a16:creationId xmlns:a16="http://schemas.microsoft.com/office/drawing/2014/main" id="{BAD5E678-53B1-45E0-AA8E-74080B11FFE0}"/>
              </a:ext>
            </a:extLst>
          </p:cNvPr>
          <p:cNvSpPr txBox="1"/>
          <p:nvPr/>
        </p:nvSpPr>
        <p:spPr>
          <a:xfrm>
            <a:off x="7353701" y="5184445"/>
            <a:ext cx="45719"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B1230254-9520-4366-943D-CDFA89F96548}"/>
              </a:ext>
            </a:extLst>
          </p:cNvPr>
          <p:cNvSpPr txBox="1"/>
          <p:nvPr/>
        </p:nvSpPr>
        <p:spPr>
          <a:xfrm>
            <a:off x="3965447" y="5446174"/>
            <a:ext cx="3522242" cy="830997"/>
          </a:xfrm>
          <a:prstGeom prst="rect">
            <a:avLst/>
          </a:prstGeom>
          <a:noFill/>
        </p:spPr>
        <p:txBody>
          <a:bodyPr wrap="square" rtlCol="0">
            <a:spAutoFit/>
          </a:bodyPr>
          <a:lstStyle/>
          <a:p>
            <a:pPr algn="ctr"/>
            <a:r>
              <a:rPr lang="en-US" sz="4800" b="1" dirty="0"/>
              <a:t>WELCOME</a:t>
            </a:r>
          </a:p>
        </p:txBody>
      </p:sp>
    </p:spTree>
    <p:extLst>
      <p:ext uri="{BB962C8B-B14F-4D97-AF65-F5344CB8AC3E}">
        <p14:creationId xmlns:p14="http://schemas.microsoft.com/office/powerpoint/2010/main" val="1564077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333018" y="5175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10-02-2025</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No.AG5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405114" y="1395663"/>
            <a:ext cx="11024886" cy="4933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dirty="0">
                <a:latin typeface="Times New Roman" panose="02020603050405020304" pitchFamily="18" charset="0"/>
                <a:cs typeface="Times New Roman" panose="02020603050405020304" pitchFamily="18" charset="0"/>
              </a:rPr>
              <a:t>Recent studies have leveraged models like MobileNetV2 and ShuffleNetV2 to address challenges posed by limited datasets and computational constraints while maintaining high accuracy. </a:t>
            </a:r>
          </a:p>
          <a:p>
            <a:pPr algn="just"/>
            <a:r>
              <a:rPr lang="en-US" sz="2200" dirty="0">
                <a:latin typeface="Times New Roman" panose="02020603050405020304" pitchFamily="18" charset="0"/>
                <a:cs typeface="Times New Roman" panose="02020603050405020304" pitchFamily="18" charset="0"/>
              </a:rPr>
              <a:t>These lightweight models, combined with transfer learning techniques, have shown promising results in improving the efficiency and performance of breast cancer detection systems. </a:t>
            </a:r>
          </a:p>
          <a:p>
            <a:pPr algn="just"/>
            <a:r>
              <a:rPr lang="en-US" sz="2200" dirty="0">
                <a:latin typeface="Times New Roman" panose="02020603050405020304" pitchFamily="18" charset="0"/>
                <a:cs typeface="Times New Roman" panose="02020603050405020304" pitchFamily="18" charset="0"/>
              </a:rPr>
              <a:t>Additionally, bio-inspired algorithms such as the Genetic Algorithm (GA) have been integrated into feature extraction and selection, effectively identifying the most relevant features from mammographic images. This approach helps reduce dimensionality and mitigate overfitting, improving model generalization.</a:t>
            </a:r>
          </a:p>
          <a:p>
            <a:pPr algn="just"/>
            <a:r>
              <a:rPr lang="en-US" sz="2200" dirty="0">
                <a:latin typeface="Times New Roman" panose="02020603050405020304" pitchFamily="18" charset="0"/>
                <a:cs typeface="Times New Roman" panose="02020603050405020304" pitchFamily="18" charset="0"/>
              </a:rPr>
              <a:t>Previous works have focused on CNN-based approaches for breast cancer detection, with techniques like transfer learning and feature selection being central to enhancing performance. Advanced image preprocessing methods such as Contrast Limited Adaptive Histogram Equalization (CLAHE) and Guided Image Enhancement have been employed to improve image quality by enhancing contrast and reducing noise, ensuring better detection of regions of interest (ROIs) for analysis</a:t>
            </a:r>
            <a:r>
              <a:rPr lang="en-US" sz="1600" dirty="0"/>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8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04800" y="1299410"/>
            <a:ext cx="11550316" cy="4828673"/>
          </a:xfrm>
        </p:spPr>
        <p:txBody>
          <a:bodyPr>
            <a:noAutofit/>
          </a:bodyPr>
          <a:lstStyle/>
          <a:p>
            <a:r>
              <a:rPr lang="en-US" sz="2200" b="1" dirty="0">
                <a:latin typeface="Times New Roman" panose="02020603050405020304" pitchFamily="18" charset="0"/>
                <a:cs typeface="Times New Roman" panose="02020603050405020304" pitchFamily="18" charset="0"/>
              </a:rPr>
              <a:t>Dataset Diversity and Real-World Generalizability</a:t>
            </a:r>
            <a:r>
              <a:rPr lang="en-US" sz="2200" dirty="0">
                <a:latin typeface="Times New Roman" panose="02020603050405020304" pitchFamily="18" charset="0"/>
                <a:cs typeface="Times New Roman" panose="02020603050405020304" pitchFamily="18" charset="0"/>
              </a:rPr>
              <a:t>: There is a need to validate models on diverse real-world datasets to handle variations in patient demographics and imaging conditions.</a:t>
            </a:r>
          </a:p>
          <a:p>
            <a:r>
              <a:rPr lang="en-US" sz="2200" b="1" dirty="0">
                <a:latin typeface="Times New Roman" panose="02020603050405020304" pitchFamily="18" charset="0"/>
                <a:cs typeface="Times New Roman" panose="02020603050405020304" pitchFamily="18" charset="0"/>
              </a:rPr>
              <a:t>Handling Imbalanced Datasets and Rare Cases</a:t>
            </a:r>
            <a:r>
              <a:rPr lang="en-US" sz="2200" dirty="0">
                <a:latin typeface="Times New Roman" panose="02020603050405020304" pitchFamily="18" charset="0"/>
                <a:cs typeface="Times New Roman" panose="02020603050405020304" pitchFamily="18" charset="0"/>
              </a:rPr>
              <a:t>: Addressing class imbalance and rare tumor types through techniques like data augmentation is essential for better model performance.</a:t>
            </a:r>
          </a:p>
          <a:p>
            <a:r>
              <a:rPr lang="en-US" sz="2200" b="1" dirty="0">
                <a:latin typeface="Times New Roman" panose="02020603050405020304" pitchFamily="18" charset="0"/>
                <a:cs typeface="Times New Roman" panose="02020603050405020304" pitchFamily="18" charset="0"/>
              </a:rPr>
              <a:t>Computational Efficiency and Real-Time Performance</a:t>
            </a:r>
            <a:r>
              <a:rPr lang="en-US" sz="2200" dirty="0">
                <a:latin typeface="Times New Roman" panose="02020603050405020304" pitchFamily="18" charset="0"/>
                <a:cs typeface="Times New Roman" panose="02020603050405020304" pitchFamily="18" charset="0"/>
              </a:rPr>
              <a:t>: There is a gap in optimizing lightweight models for real-time breast cancer detection in clinical settings with resource constraints.</a:t>
            </a:r>
          </a:p>
          <a:p>
            <a:r>
              <a:rPr lang="en-US" sz="2200" b="1" dirty="0">
                <a:latin typeface="Times New Roman" panose="02020603050405020304" pitchFamily="18" charset="0"/>
                <a:cs typeface="Times New Roman" panose="02020603050405020304" pitchFamily="18" charset="0"/>
              </a:rPr>
              <a:t>Improvement in Feature Extraction Techniques</a:t>
            </a:r>
            <a:r>
              <a:rPr lang="en-US" sz="2200" dirty="0">
                <a:latin typeface="Times New Roman" panose="02020603050405020304" pitchFamily="18" charset="0"/>
                <a:cs typeface="Times New Roman" panose="02020603050405020304" pitchFamily="18" charset="0"/>
              </a:rPr>
              <a:t>: Advanced techniques are needed to further reduce dimensionality, minimize overfitting, and improve model generalization.</a:t>
            </a:r>
          </a:p>
          <a:p>
            <a:r>
              <a:rPr lang="en-US" sz="2200" b="1" dirty="0">
                <a:latin typeface="Times New Roman" panose="02020603050405020304" pitchFamily="18" charset="0"/>
                <a:cs typeface="Times New Roman" panose="02020603050405020304" pitchFamily="18" charset="0"/>
              </a:rPr>
              <a:t>Preprocessing Techniques for noise and artifacts</a:t>
            </a:r>
            <a:r>
              <a:rPr lang="en-US" sz="2200" dirty="0">
                <a:latin typeface="Times New Roman" panose="02020603050405020304" pitchFamily="18" charset="0"/>
                <a:cs typeface="Times New Roman" panose="02020603050405020304" pitchFamily="18" charset="0"/>
              </a:rPr>
              <a:t>: Advanced preprocessing methods are required to handle noise, artifacts, and image quality variations to improve model accuracy.</a:t>
            </a:r>
          </a:p>
          <a:p>
            <a:r>
              <a:rPr lang="en-US" sz="2200" b="1" dirty="0">
                <a:latin typeface="Times New Roman" panose="02020603050405020304" pitchFamily="18" charset="0"/>
                <a:cs typeface="Times New Roman" panose="02020603050405020304" pitchFamily="18" charset="0"/>
              </a:rPr>
              <a:t>Evaluation Beyond Accuracy: </a:t>
            </a:r>
            <a:r>
              <a:rPr lang="en-US" sz="2200" dirty="0">
                <a:latin typeface="Times New Roman" panose="02020603050405020304" pitchFamily="18" charset="0"/>
                <a:cs typeface="Times New Roman" panose="02020603050405020304" pitchFamily="18" charset="0"/>
              </a:rPr>
              <a:t>Comprehensive evaluations, including sensitivity, specificity, and robustness, are needed for clinically reliable outcomes beyond just accuracy.</a:t>
            </a:r>
            <a:endParaRPr lang="en-US" sz="2200"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10-02-2025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No.AG5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361092" y="319088"/>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76462" y="1331495"/>
            <a:ext cx="11839075" cy="5024855"/>
          </a:xfrm>
        </p:spPr>
        <p:txBody>
          <a:bodyPr>
            <a:noAutofit/>
          </a:bodyPr>
          <a:lstStyle/>
          <a:p>
            <a:pPr algn="just"/>
            <a:r>
              <a:rPr lang="en-US" sz="2200" dirty="0">
                <a:latin typeface="Times New Roman" panose="02020603050405020304" pitchFamily="18" charset="0"/>
                <a:cs typeface="Times New Roman" panose="02020603050405020304" pitchFamily="18" charset="0"/>
              </a:rPr>
              <a:t>The primary problem addressed in this research is the timely and accurate detection of breast cancer using mammographic images. Breast cancer is one of the leading causes of cancer-related deaths, and early detection plays a critical role in improving survival rates.</a:t>
            </a:r>
          </a:p>
          <a:p>
            <a:pPr algn="just"/>
            <a:r>
              <a:rPr lang="en-US" sz="2200" b="1" dirty="0">
                <a:latin typeface="Times New Roman" panose="02020603050405020304" pitchFamily="18" charset="0"/>
                <a:cs typeface="Times New Roman" panose="02020603050405020304" pitchFamily="18" charset="0"/>
              </a:rPr>
              <a:t>Rising Incidence of Breast Cancer</a:t>
            </a:r>
            <a:r>
              <a:rPr lang="en-US" sz="2200" dirty="0">
                <a:latin typeface="Times New Roman" panose="02020603050405020304" pitchFamily="18" charset="0"/>
                <a:cs typeface="Times New Roman" panose="02020603050405020304" pitchFamily="18" charset="0"/>
              </a:rPr>
              <a:t>: The global rise in breast cancer cases highlights the importance of early and accurate detection to prevent severe outcomes.</a:t>
            </a:r>
          </a:p>
          <a:p>
            <a:pPr algn="just"/>
            <a:r>
              <a:rPr lang="en-US" sz="2200" b="1" dirty="0">
                <a:latin typeface="Times New Roman" panose="02020603050405020304" pitchFamily="18" charset="0"/>
                <a:cs typeface="Times New Roman" panose="02020603050405020304" pitchFamily="18" charset="0"/>
              </a:rPr>
              <a:t>Impact on Treatment Outcomes:</a:t>
            </a:r>
            <a:r>
              <a:rPr lang="en-US" sz="2200" dirty="0">
                <a:latin typeface="Times New Roman" panose="02020603050405020304" pitchFamily="18" charset="0"/>
                <a:cs typeface="Times New Roman" panose="02020603050405020304" pitchFamily="18" charset="0"/>
              </a:rPr>
              <a:t> Correct tumor classification (benign vs malignant) is crucial for determining effective treatment. Misdiagnosis can lead to ineffective treatment and worsen patient conditions.</a:t>
            </a:r>
          </a:p>
          <a:p>
            <a:pPr algn="just"/>
            <a:r>
              <a:rPr lang="en-US" sz="2200" b="1" dirty="0">
                <a:latin typeface="Times New Roman" panose="02020603050405020304" pitchFamily="18" charset="0"/>
                <a:cs typeface="Times New Roman" panose="02020603050405020304" pitchFamily="18" charset="0"/>
              </a:rPr>
              <a:t>Need for Automation: </a:t>
            </a:r>
            <a:r>
              <a:rPr lang="en-US" sz="2200" dirty="0">
                <a:latin typeface="Times New Roman" panose="02020603050405020304" pitchFamily="18" charset="0"/>
                <a:cs typeface="Times New Roman" panose="02020603050405020304" pitchFamily="18" charset="0"/>
              </a:rPr>
              <a:t>Manual detection in mammograms is prone to errors and time-consuming. Automated systems, like the hybrid CNN-GA model, improve diagnostic consistency, reduce analysis time, and support faster decision-making.</a:t>
            </a:r>
          </a:p>
          <a:p>
            <a:pPr algn="just"/>
            <a:r>
              <a:rPr lang="en-US" sz="2200" b="1" dirty="0">
                <a:latin typeface="Times New Roman" panose="02020603050405020304" pitchFamily="18" charset="0"/>
                <a:cs typeface="Times New Roman" panose="02020603050405020304" pitchFamily="18" charset="0"/>
              </a:rPr>
              <a:t>Advancements in Technology: </a:t>
            </a:r>
            <a:r>
              <a:rPr lang="en-US" sz="2200" dirty="0">
                <a:latin typeface="Times New Roman" panose="02020603050405020304" pitchFamily="18" charset="0"/>
                <a:cs typeface="Times New Roman" panose="02020603050405020304" pitchFamily="18" charset="0"/>
              </a:rPr>
              <a:t>Leveraging deep learning techniques such as CNNs for feature extraction and GA for feature selection offers a robust framework for achieving accurate and automated breast cancer diagnosis.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10-02-2025</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No.AG5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009409" y="232777"/>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68968" y="1118936"/>
            <a:ext cx="11454063" cy="5132176"/>
          </a:xfrm>
        </p:spPr>
        <p:txBody>
          <a:bodyPr>
            <a:normAutofit lnSpcReduction="10000"/>
          </a:bodyPr>
          <a:lstStyle/>
          <a:p>
            <a:pPr algn="just"/>
            <a:r>
              <a:rPr lang="en-US" sz="2200" b="1" dirty="0">
                <a:latin typeface="Times New Roman" panose="02020603050405020304" pitchFamily="18" charset="0"/>
                <a:cs typeface="Times New Roman" panose="02020603050405020304" pitchFamily="18" charset="0"/>
              </a:rPr>
              <a:t>Development of a Hybrid Model: </a:t>
            </a:r>
            <a:r>
              <a:rPr lang="en-US" sz="2200" dirty="0">
                <a:latin typeface="Times New Roman" panose="02020603050405020304" pitchFamily="18" charset="0"/>
                <a:cs typeface="Times New Roman" panose="02020603050405020304" pitchFamily="18" charset="0"/>
              </a:rPr>
              <a:t>The primary objective is to develop a hybrid model that combines Convolutional Neural Networks (CNNs) for feature extraction and Simple Genetic Algorithms (SGA) for feature selection to improve the accuracy of breast cancer detection from mammographic images.</a:t>
            </a:r>
          </a:p>
          <a:p>
            <a:pPr algn="just"/>
            <a:r>
              <a:rPr lang="en-US" sz="2200" b="1" dirty="0">
                <a:latin typeface="Times New Roman" panose="02020603050405020304" pitchFamily="18" charset="0"/>
                <a:cs typeface="Times New Roman" panose="02020603050405020304" pitchFamily="18" charset="0"/>
              </a:rPr>
              <a:t>Enhance Mammogram Image Quality: </a:t>
            </a:r>
            <a:r>
              <a:rPr lang="en-US" sz="2200" dirty="0">
                <a:latin typeface="Times New Roman" panose="02020603050405020304" pitchFamily="18" charset="0"/>
                <a:cs typeface="Times New Roman" panose="02020603050405020304" pitchFamily="18" charset="0"/>
              </a:rPr>
              <a:t>Apply Guided Image Enhancement as a preprocessing technique to improve image clarity and contrast, ensuring that the model receives better quality data for tumor detection.</a:t>
            </a:r>
          </a:p>
          <a:p>
            <a:pPr algn="just"/>
            <a:r>
              <a:rPr lang="en-US" sz="2200" b="1" dirty="0">
                <a:latin typeface="Times New Roman" panose="02020603050405020304" pitchFamily="18" charset="0"/>
                <a:cs typeface="Times New Roman" panose="02020603050405020304" pitchFamily="18" charset="0"/>
              </a:rPr>
              <a:t>Improve Feature Extraction: </a:t>
            </a:r>
            <a:r>
              <a:rPr lang="en-US" sz="2200" dirty="0">
                <a:latin typeface="Times New Roman" panose="02020603050405020304" pitchFamily="18" charset="0"/>
                <a:cs typeface="Times New Roman" panose="02020603050405020304" pitchFamily="18" charset="0"/>
              </a:rPr>
              <a:t>Utilize Local Binary Patterns (LBP) for efficient feature extraction, enhancing the model’s ability to distinguish between benign and malignant masses in mammographic images.</a:t>
            </a:r>
          </a:p>
          <a:p>
            <a:pPr algn="just"/>
            <a:r>
              <a:rPr lang="en-US" sz="2200" b="1" dirty="0">
                <a:latin typeface="Times New Roman" panose="02020603050405020304" pitchFamily="18" charset="0"/>
                <a:cs typeface="Times New Roman" panose="02020603050405020304" pitchFamily="18" charset="0"/>
              </a:rPr>
              <a:t>Optimize Feature Selection: </a:t>
            </a:r>
            <a:r>
              <a:rPr lang="en-US" sz="2200" dirty="0">
                <a:latin typeface="Times New Roman" panose="02020603050405020304" pitchFamily="18" charset="0"/>
                <a:cs typeface="Times New Roman" panose="02020603050405020304" pitchFamily="18" charset="0"/>
              </a:rPr>
              <a:t>Use Simple Genetic Algorithm (SGA) for feature selection to reduce dimensionality and improve classification performance, reducing false positives and false negatives</a:t>
            </a:r>
          </a:p>
          <a:p>
            <a:pPr algn="just"/>
            <a:r>
              <a:rPr lang="en-US" sz="2200" b="1" dirty="0">
                <a:latin typeface="Times New Roman" panose="02020603050405020304" pitchFamily="18" charset="0"/>
                <a:cs typeface="Times New Roman" panose="02020603050405020304" pitchFamily="18" charset="0"/>
              </a:rPr>
              <a:t>Achieve Accurate and Efficient Classification :</a:t>
            </a:r>
            <a:r>
              <a:rPr lang="en-US" sz="2200" dirty="0">
                <a:latin typeface="Times New Roman" panose="02020603050405020304" pitchFamily="18" charset="0"/>
                <a:cs typeface="Times New Roman" panose="02020603050405020304" pitchFamily="18" charset="0"/>
              </a:rPr>
              <a:t>Focus on improving classification accuracy, sensitivity, and specificity, enabling the model to accurately classify benign and malignant tumors, thereby supporting early diagnosis.</a:t>
            </a:r>
          </a:p>
          <a:p>
            <a:endParaRPr lang="en-US" sz="2200"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10-02-2025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No.AG5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469376" y="267034"/>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10-02-2025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No.AG5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EE1B55-8B70-FCF7-4FEF-AE88FBD16178}"/>
              </a:ext>
            </a:extLst>
          </p:cNvPr>
          <p:cNvSpPr txBox="1"/>
          <p:nvPr/>
        </p:nvSpPr>
        <p:spPr>
          <a:xfrm>
            <a:off x="5554579" y="1081766"/>
            <a:ext cx="6316579" cy="5170646"/>
          </a:xfrm>
          <a:prstGeom prst="rect">
            <a:avLst/>
          </a:prstGeom>
          <a:noFill/>
        </p:spPr>
        <p:txBody>
          <a:bodyPr wrap="square" rtlCol="0">
            <a:spAutoFit/>
          </a:bodyPr>
          <a:lstStyle/>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Set : </a:t>
            </a: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DDSM Dataset</a:t>
            </a:r>
            <a:r>
              <a:rPr lang="en-US" sz="2200" dirty="0">
                <a:latin typeface="Times New Roman" panose="02020603050405020304" pitchFamily="18" charset="0"/>
                <a:cs typeface="Times New Roman" panose="02020603050405020304" pitchFamily="18" charset="0"/>
              </a:rPr>
              <a:t> from Kaggle contains mammographic images classified into </a:t>
            </a:r>
            <a:r>
              <a:rPr lang="en-US" sz="2200" b="1" dirty="0">
                <a:latin typeface="Times New Roman" panose="02020603050405020304" pitchFamily="18" charset="0"/>
                <a:cs typeface="Times New Roman" panose="02020603050405020304" pitchFamily="18" charset="0"/>
              </a:rPr>
              <a:t>Benign Masses</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Malignant Masses</a:t>
            </a:r>
            <a:r>
              <a:rPr lang="en-US" sz="2200" dirty="0">
                <a:latin typeface="Times New Roman" panose="02020603050405020304" pitchFamily="18" charset="0"/>
                <a:cs typeface="Times New Roman" panose="02020603050405020304" pitchFamily="18" charset="0"/>
              </a:rPr>
              <a:t>. It is used to train and evaluate a breast cancer detection model by classifying tumors as benign or malignant.</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Preprocessing and Extraction : </a:t>
            </a:r>
            <a:r>
              <a:rPr lang="en-US" sz="2200" dirty="0"/>
              <a:t>This step enhances mammographic images for better tumor detection by using </a:t>
            </a:r>
            <a:r>
              <a:rPr lang="en-US" sz="2200" b="1" dirty="0"/>
              <a:t>Guided Image Enhancement</a:t>
            </a:r>
            <a:r>
              <a:rPr lang="en-US" sz="2200" dirty="0"/>
              <a:t> to improve contrast, </a:t>
            </a:r>
            <a:r>
              <a:rPr lang="en-US" sz="2200" b="1" dirty="0"/>
              <a:t>CLAHE</a:t>
            </a:r>
            <a:r>
              <a:rPr lang="en-US" sz="2200" dirty="0"/>
              <a:t> for better visibility in low-contrast areas, </a:t>
            </a:r>
            <a:r>
              <a:rPr lang="en-US" sz="2200" b="1" dirty="0"/>
              <a:t>Local Binary Pattern (LBP)</a:t>
            </a:r>
            <a:r>
              <a:rPr lang="en-US" sz="2200" dirty="0"/>
              <a:t> for texture analysis, and </a:t>
            </a:r>
            <a:r>
              <a:rPr lang="en-US" sz="2200" b="1" dirty="0"/>
              <a:t>Simple Genetic Algorithm (SGA)</a:t>
            </a:r>
            <a:r>
              <a:rPr lang="en-US" sz="2200" dirty="0"/>
              <a:t> to select relevant features.</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Classify (Benign or Malignant):</a:t>
            </a:r>
            <a:r>
              <a:rPr lang="en-US" sz="2200" dirty="0">
                <a:latin typeface="Times New Roman" panose="02020603050405020304" pitchFamily="18" charset="0"/>
                <a:cs typeface="Times New Roman" panose="02020603050405020304" pitchFamily="18" charset="0"/>
              </a:rPr>
              <a:t> A CNN model used along with lightweight models.</a:t>
            </a:r>
          </a:p>
        </p:txBody>
      </p:sp>
      <p:pic>
        <p:nvPicPr>
          <p:cNvPr id="19" name="Content Placeholder 18">
            <a:extLst>
              <a:ext uri="{FF2B5EF4-FFF2-40B4-BE49-F238E27FC236}">
                <a16:creationId xmlns:a16="http://schemas.microsoft.com/office/drawing/2014/main" id="{1A3A0BB2-F9EF-4824-99A7-7C079EAF2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5043"/>
            <a:ext cx="4716379" cy="3964446"/>
          </a:xfrm>
        </p:spPr>
      </p:pic>
      <p:sp>
        <p:nvSpPr>
          <p:cNvPr id="20" name="TextBox 19">
            <a:extLst>
              <a:ext uri="{FF2B5EF4-FFF2-40B4-BE49-F238E27FC236}">
                <a16:creationId xmlns:a16="http://schemas.microsoft.com/office/drawing/2014/main" id="{2B3124F2-470F-4EC4-AD3E-53AC1D9EFD7E}"/>
              </a:ext>
            </a:extLst>
          </p:cNvPr>
          <p:cNvSpPr txBox="1"/>
          <p:nvPr/>
        </p:nvSpPr>
        <p:spPr>
          <a:xfrm>
            <a:off x="1318662" y="5601902"/>
            <a:ext cx="3580597" cy="646331"/>
          </a:xfrm>
          <a:prstGeom prst="rect">
            <a:avLst/>
          </a:prstGeom>
          <a:noFill/>
        </p:spPr>
        <p:txBody>
          <a:bodyPr wrap="square" rtlCol="0">
            <a:spAutoFit/>
          </a:bodyPr>
          <a:lstStyle/>
          <a:p>
            <a:pPr algn="ctr"/>
            <a:r>
              <a:rPr lang="en-US" b="1" dirty="0"/>
              <a:t>Fig: Block Diagram of Breast Cancer Detection</a:t>
            </a:r>
          </a:p>
        </p:txBody>
      </p:sp>
    </p:spTree>
    <p:extLst>
      <p:ext uri="{BB962C8B-B14F-4D97-AF65-F5344CB8AC3E}">
        <p14:creationId xmlns:p14="http://schemas.microsoft.com/office/powerpoint/2010/main" val="2137029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graphicFrame>
        <p:nvGraphicFramePr>
          <p:cNvPr id="4" name="Content Placeholder 3">
            <a:extLst>
              <a:ext uri="{FF2B5EF4-FFF2-40B4-BE49-F238E27FC236}">
                <a16:creationId xmlns:a16="http://schemas.microsoft.com/office/drawing/2014/main" id="{03CDC979-DB00-B0EE-4034-DFB95E630CFF}"/>
              </a:ext>
            </a:extLst>
          </p:cNvPr>
          <p:cNvGraphicFramePr>
            <a:graphicFrameLocks noGrp="1"/>
          </p:cNvGraphicFramePr>
          <p:nvPr>
            <p:ph idx="1"/>
            <p:extLst>
              <p:ext uri="{D42A27DB-BD31-4B8C-83A1-F6EECF244321}">
                <p14:modId xmlns:p14="http://schemas.microsoft.com/office/powerpoint/2010/main" val="3385718206"/>
              </p:ext>
            </p:extLst>
          </p:nvPr>
        </p:nvGraphicFramePr>
        <p:xfrm>
          <a:off x="6660682" y="1636297"/>
          <a:ext cx="5148259" cy="3599680"/>
        </p:xfrm>
        <a:graphic>
          <a:graphicData uri="http://schemas.openxmlformats.org/drawingml/2006/table">
            <a:tbl>
              <a:tblPr firstRow="1" firstCol="1" bandRow="1">
                <a:effectLst>
                  <a:outerShdw blurRad="50800" dist="50800" dir="5400000" algn="ctr" rotWithShape="0">
                    <a:srgbClr val="000000">
                      <a:alpha val="94000"/>
                    </a:srgbClr>
                  </a:outerShdw>
                </a:effectLst>
                <a:tableStyleId>{5C22544A-7EE6-4342-B048-85BDC9FD1C3A}</a:tableStyleId>
              </a:tblPr>
              <a:tblGrid>
                <a:gridCol w="1304666">
                  <a:extLst>
                    <a:ext uri="{9D8B030D-6E8A-4147-A177-3AD203B41FA5}">
                      <a16:colId xmlns:a16="http://schemas.microsoft.com/office/drawing/2014/main" val="1991314797"/>
                    </a:ext>
                  </a:extLst>
                </a:gridCol>
                <a:gridCol w="3843593">
                  <a:extLst>
                    <a:ext uri="{9D8B030D-6E8A-4147-A177-3AD203B41FA5}">
                      <a16:colId xmlns:a16="http://schemas.microsoft.com/office/drawing/2014/main" val="2548378624"/>
                    </a:ext>
                  </a:extLst>
                </a:gridCol>
              </a:tblGrid>
              <a:tr h="428744">
                <a:tc>
                  <a:txBody>
                    <a:bodyPr/>
                    <a:lstStyle/>
                    <a:p>
                      <a:pPr marL="292100" marR="0">
                        <a:lnSpc>
                          <a:spcPct val="115000"/>
                        </a:lnSpc>
                        <a:spcBef>
                          <a:spcPts val="5"/>
                        </a:spcBef>
                        <a:tabLst>
                          <a:tab pos="655320" algn="l"/>
                        </a:tabLst>
                      </a:pPr>
                      <a:r>
                        <a:rPr lang="en-US" sz="1200" spc="-10" dirty="0">
                          <a:effectLst/>
                        </a:rPr>
                        <a:t>Feature</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655320" marR="0">
                        <a:lnSpc>
                          <a:spcPct val="115000"/>
                        </a:lnSpc>
                        <a:spcBef>
                          <a:spcPts val="5"/>
                        </a:spcBef>
                        <a:tabLst>
                          <a:tab pos="655320" algn="l"/>
                        </a:tabLst>
                      </a:pPr>
                      <a:r>
                        <a:rPr lang="en-US" sz="1200" spc="-10">
                          <a:effectLst/>
                        </a:rPr>
                        <a:t>Details</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46489763"/>
                  </a:ext>
                </a:extLst>
              </a:tr>
              <a:tr h="428744">
                <a:tc>
                  <a:txBody>
                    <a:bodyPr/>
                    <a:lstStyle/>
                    <a:p>
                      <a:pPr marL="292100" marR="0">
                        <a:lnSpc>
                          <a:spcPct val="115000"/>
                        </a:lnSpc>
                        <a:spcBef>
                          <a:spcPts val="5"/>
                        </a:spcBef>
                        <a:tabLst>
                          <a:tab pos="655320" algn="l"/>
                        </a:tabLst>
                      </a:pPr>
                      <a:r>
                        <a:rPr lang="en-US" sz="1200" spc="-10" dirty="0">
                          <a:effectLst/>
                        </a:rPr>
                        <a:t>Total Images</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655320" marR="0">
                        <a:lnSpc>
                          <a:spcPct val="115000"/>
                        </a:lnSpc>
                        <a:spcBef>
                          <a:spcPts val="5"/>
                        </a:spcBef>
                        <a:tabLst>
                          <a:tab pos="655320" algn="l"/>
                        </a:tabLst>
                      </a:pPr>
                      <a:r>
                        <a:rPr lang="en-US" sz="1200" b="1" spc="-10" dirty="0">
                          <a:effectLst/>
                          <a:latin typeface="Calibri" panose="020F0502020204030204" pitchFamily="34" charset="0"/>
                          <a:ea typeface="Times New Roman" panose="02020603050405020304" pitchFamily="18" charset="0"/>
                          <a:cs typeface="Times New Roman" panose="02020603050405020304" pitchFamily="18" charset="0"/>
                        </a:rPr>
                        <a:t>13215</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59215066"/>
                  </a:ext>
                </a:extLst>
              </a:tr>
              <a:tr h="428744">
                <a:tc>
                  <a:txBody>
                    <a:bodyPr/>
                    <a:lstStyle/>
                    <a:p>
                      <a:pPr marL="292100" marR="0">
                        <a:lnSpc>
                          <a:spcPct val="115000"/>
                        </a:lnSpc>
                        <a:spcBef>
                          <a:spcPts val="5"/>
                        </a:spcBef>
                        <a:tabLst>
                          <a:tab pos="655320" algn="l"/>
                        </a:tabLst>
                      </a:pPr>
                      <a:r>
                        <a:rPr lang="en-US" sz="1200" spc="-10" dirty="0">
                          <a:effectLst/>
                        </a:rPr>
                        <a:t>Training  Split</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655320" marR="0">
                        <a:lnSpc>
                          <a:spcPct val="115000"/>
                        </a:lnSpc>
                        <a:spcBef>
                          <a:spcPts val="5"/>
                        </a:spcBef>
                        <a:tabLst>
                          <a:tab pos="655320" algn="l"/>
                        </a:tabLst>
                      </a:pPr>
                      <a:r>
                        <a:rPr lang="en-US" sz="1200" b="1" spc="-10" dirty="0">
                          <a:effectLst/>
                          <a:latin typeface="Calibri" panose="020F0502020204030204" pitchFamily="34" charset="0"/>
                          <a:ea typeface="Times New Roman" panose="02020603050405020304" pitchFamily="18" charset="0"/>
                          <a:cs typeface="Times New Roman" panose="02020603050405020304" pitchFamily="18" charset="0"/>
                        </a:rPr>
                        <a:t>80%</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84646218"/>
                  </a:ext>
                </a:extLst>
              </a:tr>
              <a:tr h="428744">
                <a:tc>
                  <a:txBody>
                    <a:bodyPr/>
                    <a:lstStyle/>
                    <a:p>
                      <a:pPr marL="292100" marR="0">
                        <a:lnSpc>
                          <a:spcPct val="115000"/>
                        </a:lnSpc>
                        <a:spcBef>
                          <a:spcPts val="5"/>
                        </a:spcBef>
                        <a:tabLst>
                          <a:tab pos="655320" algn="l"/>
                        </a:tabLst>
                      </a:pPr>
                      <a:r>
                        <a:rPr lang="en-US" sz="1200" b="1" spc="-10" dirty="0">
                          <a:effectLst/>
                          <a:latin typeface="Calibri" panose="020F0502020204030204" pitchFamily="34" charset="0"/>
                          <a:ea typeface="Times New Roman" panose="02020603050405020304" pitchFamily="18" charset="0"/>
                          <a:cs typeface="Times New Roman" panose="02020603050405020304" pitchFamily="18" charset="0"/>
                        </a:rPr>
                        <a:t>Testing Split</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655320" marR="0">
                        <a:lnSpc>
                          <a:spcPct val="115000"/>
                        </a:lnSpc>
                        <a:spcBef>
                          <a:spcPts val="5"/>
                        </a:spcBef>
                        <a:tabLst>
                          <a:tab pos="655320" algn="l"/>
                        </a:tabLst>
                      </a:pPr>
                      <a:r>
                        <a:rPr lang="en-US" sz="1200" b="1" spc="-10" dirty="0">
                          <a:effectLst/>
                          <a:latin typeface="Calibri" panose="020F0502020204030204" pitchFamily="34" charset="0"/>
                          <a:ea typeface="Times New Roman" panose="02020603050405020304" pitchFamily="18" charset="0"/>
                          <a:cs typeface="Times New Roman" panose="02020603050405020304" pitchFamily="18" charset="0"/>
                        </a:rPr>
                        <a:t>20%</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22905980"/>
                  </a:ext>
                </a:extLst>
              </a:tr>
              <a:tr h="589750">
                <a:tc>
                  <a:txBody>
                    <a:bodyPr/>
                    <a:lstStyle/>
                    <a:p>
                      <a:pPr marL="292100" marR="0">
                        <a:lnSpc>
                          <a:spcPct val="115000"/>
                        </a:lnSpc>
                        <a:spcBef>
                          <a:spcPts val="5"/>
                        </a:spcBef>
                        <a:tabLst>
                          <a:tab pos="655320" algn="l"/>
                        </a:tabLst>
                      </a:pPr>
                      <a:r>
                        <a:rPr lang="en-US" sz="1200" spc="-10" dirty="0">
                          <a:effectLst/>
                        </a:rPr>
                        <a:t>Class Labels</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655320" marR="0">
                        <a:lnSpc>
                          <a:spcPct val="115000"/>
                        </a:lnSpc>
                        <a:spcBef>
                          <a:spcPts val="5"/>
                        </a:spcBef>
                        <a:tabLst>
                          <a:tab pos="655320" algn="l"/>
                        </a:tabLst>
                      </a:pPr>
                      <a:r>
                        <a:rPr lang="en-US" sz="1200" b="1" spc="-10" dirty="0">
                          <a:effectLst/>
                        </a:rPr>
                        <a:t>Benign, Malignant</a:t>
                      </a:r>
                    </a:p>
                  </a:txBody>
                  <a:tcPr marL="9525" marR="9525" marT="9525" marB="9525" anchor="ctr"/>
                </a:tc>
                <a:extLst>
                  <a:ext uri="{0D108BD9-81ED-4DB2-BD59-A6C34878D82A}">
                    <a16:rowId xmlns:a16="http://schemas.microsoft.com/office/drawing/2014/main" val="1425873843"/>
                  </a:ext>
                </a:extLst>
              </a:tr>
              <a:tr h="428744">
                <a:tc>
                  <a:txBody>
                    <a:bodyPr/>
                    <a:lstStyle/>
                    <a:p>
                      <a:pPr marL="292100" marR="0">
                        <a:lnSpc>
                          <a:spcPct val="115000"/>
                        </a:lnSpc>
                        <a:spcBef>
                          <a:spcPts val="5"/>
                        </a:spcBef>
                        <a:tabLst>
                          <a:tab pos="655320" algn="l"/>
                        </a:tabLst>
                      </a:pPr>
                      <a:r>
                        <a:rPr lang="en-US" sz="1200" spc="-10" dirty="0">
                          <a:effectLst/>
                        </a:rPr>
                        <a:t>Input Layer</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655320" marR="0">
                        <a:lnSpc>
                          <a:spcPct val="115000"/>
                        </a:lnSpc>
                        <a:spcBef>
                          <a:spcPts val="5"/>
                        </a:spcBef>
                        <a:tabLst>
                          <a:tab pos="655320" algn="l"/>
                        </a:tabLst>
                      </a:pPr>
                      <a:r>
                        <a:rPr lang="en-US" sz="1200" b="1" spc="-10" dirty="0">
                          <a:effectLst/>
                          <a:latin typeface="Calibri" panose="020F0502020204030204" pitchFamily="34" charset="0"/>
                          <a:ea typeface="Times New Roman" panose="02020603050405020304" pitchFamily="18" charset="0"/>
                          <a:cs typeface="Times New Roman" panose="02020603050405020304" pitchFamily="18" charset="0"/>
                        </a:rPr>
                        <a:t>Number of Neurons=622 features(from SGA)</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75461870"/>
                  </a:ext>
                </a:extLst>
              </a:tr>
              <a:tr h="437466">
                <a:tc>
                  <a:txBody>
                    <a:bodyPr/>
                    <a:lstStyle/>
                    <a:p>
                      <a:pPr marL="292100" marR="0">
                        <a:lnSpc>
                          <a:spcPct val="115000"/>
                        </a:lnSpc>
                        <a:spcBef>
                          <a:spcPts val="5"/>
                        </a:spcBef>
                        <a:tabLst>
                          <a:tab pos="65532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Total features</a:t>
                      </a:r>
                    </a:p>
                  </a:txBody>
                  <a:tcPr marL="9525" marR="9525" marT="9525" marB="9525" anchor="ctr"/>
                </a:tc>
                <a:tc>
                  <a:txBody>
                    <a:bodyPr/>
                    <a:lstStyle/>
                    <a:p>
                      <a:pPr marL="655320" marR="0">
                        <a:lnSpc>
                          <a:spcPct val="115000"/>
                        </a:lnSpc>
                        <a:spcBef>
                          <a:spcPts val="5"/>
                        </a:spcBef>
                        <a:tabLst>
                          <a:tab pos="655320" algn="l"/>
                        </a:tabLs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Total Number of Neurons=10572 features(Training set)</a:t>
                      </a:r>
                    </a:p>
                  </a:txBody>
                  <a:tcPr marL="9525" marR="9525" marT="9525" marB="9525" anchor="ctr"/>
                </a:tc>
                <a:extLst>
                  <a:ext uri="{0D108BD9-81ED-4DB2-BD59-A6C34878D82A}">
                    <a16:rowId xmlns:a16="http://schemas.microsoft.com/office/drawing/2014/main" val="1063696315"/>
                  </a:ext>
                </a:extLst>
              </a:tr>
              <a:tr h="428744">
                <a:tc>
                  <a:txBody>
                    <a:bodyPr/>
                    <a:lstStyle/>
                    <a:p>
                      <a:pPr marL="292100" marR="0">
                        <a:lnSpc>
                          <a:spcPct val="115000"/>
                        </a:lnSpc>
                        <a:spcBef>
                          <a:spcPts val="5"/>
                        </a:spcBef>
                        <a:tabLst>
                          <a:tab pos="655320" algn="l"/>
                        </a:tabLst>
                      </a:pPr>
                      <a:r>
                        <a:rPr lang="en-US" sz="1200" b="1" spc="-10" dirty="0">
                          <a:effectLst/>
                          <a:latin typeface="Calibri" panose="020F0502020204030204" pitchFamily="34" charset="0"/>
                          <a:ea typeface="Times New Roman" panose="02020603050405020304" pitchFamily="18" charset="0"/>
                          <a:cs typeface="Times New Roman" panose="02020603050405020304" pitchFamily="18" charset="0"/>
                        </a:rPr>
                        <a:t>Output Layer</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655320" marR="0">
                        <a:lnSpc>
                          <a:spcPct val="115000"/>
                        </a:lnSpc>
                        <a:spcBef>
                          <a:spcPts val="5"/>
                        </a:spcBef>
                        <a:tabLst>
                          <a:tab pos="655320" algn="l"/>
                        </a:tabLst>
                      </a:pPr>
                      <a:r>
                        <a:rPr lang="en-US" sz="1200" b="1" spc="-10" dirty="0">
                          <a:effectLst/>
                          <a:latin typeface="Calibri" panose="020F0502020204030204" pitchFamily="34" charset="0"/>
                          <a:ea typeface="Times New Roman" panose="02020603050405020304" pitchFamily="18" charset="0"/>
                          <a:cs typeface="Times New Roman" panose="02020603050405020304" pitchFamily="18" charset="0"/>
                        </a:rPr>
                        <a:t>Neurons=1,Activation=Sigmoid</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86589073"/>
                  </a:ext>
                </a:extLst>
              </a:tr>
            </a:tbl>
          </a:graphicData>
        </a:graphic>
      </p:graphicFrame>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10-02-2025</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No.AG5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5905F67-0F3D-C219-DDAE-236271546AB9}"/>
              </a:ext>
            </a:extLst>
          </p:cNvPr>
          <p:cNvSpPr txBox="1"/>
          <p:nvPr/>
        </p:nvSpPr>
        <p:spPr>
          <a:xfrm>
            <a:off x="184731" y="1161535"/>
            <a:ext cx="6401420" cy="5293757"/>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Data Set Collection</a:t>
            </a:r>
          </a:p>
          <a:p>
            <a:pPr marL="342900" indent="-342900" algn="just">
              <a:buFont typeface="Arial" panose="020B0604020202020204" pitchFamily="34" charset="0"/>
              <a:buChar char="•"/>
            </a:pPr>
            <a:r>
              <a:rPr lang="en-US" sz="2200" dirty="0"/>
              <a:t>The dataset comprises mammographic images obtained from the </a:t>
            </a:r>
            <a:r>
              <a:rPr lang="en-US" sz="2200" b="1" dirty="0"/>
              <a:t>DDSM (Digital Database for Screening Mammography)</a:t>
            </a:r>
            <a:r>
              <a:rPr lang="en-US" sz="2200" dirty="0"/>
              <a:t> and includes a total of </a:t>
            </a:r>
            <a:r>
              <a:rPr lang="en-US" sz="2200" b="1" dirty="0"/>
              <a:t>13,215 images</a:t>
            </a:r>
            <a:r>
              <a:rPr lang="en-US" sz="2200" dirty="0"/>
              <a:t>. This extensive dataset is critical for developing an effective breast cancer detection system by providing a diverse range of examples for robust model training.</a:t>
            </a:r>
          </a:p>
          <a:p>
            <a:pPr algn="just"/>
            <a:r>
              <a:rPr lang="en-US" sz="2200" b="1" dirty="0">
                <a:latin typeface="Times New Roman" panose="02020603050405020304" pitchFamily="18" charset="0"/>
                <a:cs typeface="Times New Roman" panose="02020603050405020304" pitchFamily="18" charset="0"/>
              </a:rPr>
              <a:t>Class Labels</a:t>
            </a: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Benign Masses</a:t>
            </a:r>
            <a:r>
              <a:rPr lang="en-US" sz="2200" dirty="0">
                <a:latin typeface="Times New Roman" panose="02020603050405020304" pitchFamily="18" charset="0"/>
                <a:cs typeface="Times New Roman" panose="02020603050405020304" pitchFamily="18" charset="0"/>
              </a:rPr>
              <a:t>: Contains a significant number of images to represent non-cancerous cases.</a:t>
            </a:r>
          </a:p>
          <a:p>
            <a:pPr algn="just"/>
            <a:r>
              <a:rPr lang="en-US" sz="2200" b="1" dirty="0">
                <a:latin typeface="Times New Roman" panose="02020603050405020304" pitchFamily="18" charset="0"/>
                <a:cs typeface="Times New Roman" panose="02020603050405020304" pitchFamily="18" charset="0"/>
              </a:rPr>
              <a:t>Malignant Masses</a:t>
            </a:r>
            <a:r>
              <a:rPr lang="en-US" sz="2200" dirty="0">
                <a:latin typeface="Times New Roman" panose="02020603050405020304" pitchFamily="18" charset="0"/>
                <a:cs typeface="Times New Roman" panose="02020603050405020304" pitchFamily="18" charset="0"/>
              </a:rPr>
              <a:t>: Includes images representing cancerous masses to train the model for accurate classification.</a:t>
            </a:r>
          </a:p>
          <a:p>
            <a:pPr marL="342900" indent="-342900">
              <a:buFont typeface="Arial" panose="020B0604020202020204" pitchFamily="34" charset="0"/>
              <a:buChar char="•"/>
            </a:pPr>
            <a:endParaRPr lang="en-US" sz="2400" dirty="0"/>
          </a:p>
        </p:txBody>
      </p:sp>
      <p:sp>
        <p:nvSpPr>
          <p:cNvPr id="13" name="TextBox 12">
            <a:extLst>
              <a:ext uri="{FF2B5EF4-FFF2-40B4-BE49-F238E27FC236}">
                <a16:creationId xmlns:a16="http://schemas.microsoft.com/office/drawing/2014/main" id="{C3C6103B-CE64-4728-CD53-14BAD6569536}"/>
              </a:ext>
            </a:extLst>
          </p:cNvPr>
          <p:cNvSpPr txBox="1"/>
          <p:nvPr/>
        </p:nvSpPr>
        <p:spPr>
          <a:xfrm>
            <a:off x="7772399" y="5235976"/>
            <a:ext cx="3459892"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Fig : Data Set Description</a:t>
            </a:r>
          </a:p>
        </p:txBody>
      </p:sp>
    </p:spTree>
    <p:extLst>
      <p:ext uri="{BB962C8B-B14F-4D97-AF65-F5344CB8AC3E}">
        <p14:creationId xmlns:p14="http://schemas.microsoft.com/office/powerpoint/2010/main" val="148857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10-02-2025</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No.AG5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F7124C-6994-45A7-AB99-F3622D4514CB}"/>
              </a:ext>
            </a:extLst>
          </p:cNvPr>
          <p:cNvSpPr>
            <a:spLocks noGrp="1"/>
          </p:cNvSpPr>
          <p:nvPr>
            <p:ph idx="1"/>
          </p:nvPr>
        </p:nvSpPr>
        <p:spPr>
          <a:xfrm>
            <a:off x="336884" y="1347537"/>
            <a:ext cx="11242307" cy="4880008"/>
          </a:xfrm>
        </p:spPr>
        <p:txBody>
          <a:bodyPr>
            <a:normAutofit fontScale="70000" lnSpcReduction="20000"/>
          </a:bodyPr>
          <a:lstStyle/>
          <a:p>
            <a:pPr marL="0" indent="0" algn="just">
              <a:lnSpc>
                <a:spcPct val="120000"/>
              </a:lnSpc>
              <a:buNone/>
            </a:pPr>
            <a:r>
              <a:rPr lang="en-US" sz="4000" b="1" dirty="0">
                <a:latin typeface="Times New Roman" panose="02020603050405020304" pitchFamily="18" charset="0"/>
                <a:cs typeface="Times New Roman" panose="02020603050405020304" pitchFamily="18" charset="0"/>
              </a:rPr>
              <a:t>Pre-Processing Steps</a:t>
            </a:r>
          </a:p>
          <a:p>
            <a:pPr algn="just">
              <a:lnSpc>
                <a:spcPct val="120000"/>
              </a:lnSpc>
            </a:pPr>
            <a:r>
              <a:rPr lang="en-US" sz="2800" dirty="0">
                <a:effectLst/>
                <a:latin typeface="Times New Roman" panose="02020603050405020304" pitchFamily="18" charset="0"/>
                <a:ea typeface="Times New Roman" panose="02020603050405020304" pitchFamily="18" charset="0"/>
              </a:rPr>
              <a:t>Before feeding data to an algorithm, we have to apply</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transformations to our data which is referred</a:t>
            </a:r>
            <a:r>
              <a:rPr lang="en-US" sz="2800" spc="8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as pre-processing.</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By</a:t>
            </a:r>
            <a:r>
              <a:rPr lang="en-US" sz="2800" spc="-7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performing</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pre-processing,</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raw</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data</a:t>
            </a:r>
            <a:r>
              <a:rPr lang="en-US" sz="2800" spc="-4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which</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is</a:t>
            </a:r>
            <a:r>
              <a:rPr lang="en-US" sz="2800" spc="-7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not feasible for analysis is converted into clean data. In-order</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to achieve better results using a model in Deep Learning, data</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format has</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to be in</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 proper</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manner. The data should be in</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 particular format for different algorithms. Pre-processing refers to the transformations applied to our data</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before</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feeding</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it</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to</a:t>
            </a:r>
            <a:r>
              <a:rPr lang="en-US" sz="2800" spc="-4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5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algorithm.</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Preprocessing</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is</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first</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step</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while</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creating</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deep learning model.</a:t>
            </a:r>
          </a:p>
          <a:p>
            <a:pPr marL="0" indent="0" algn="just">
              <a:lnSpc>
                <a:spcPct val="120000"/>
              </a:lnSpc>
              <a:buNone/>
            </a:pPr>
            <a:r>
              <a:rPr lang="en-US" sz="2800" dirty="0">
                <a:effectLst/>
                <a:latin typeface="Times New Roman" panose="02020603050405020304" pitchFamily="18" charset="0"/>
                <a:ea typeface="Times New Roman" panose="02020603050405020304" pitchFamily="18" charset="0"/>
              </a:rPr>
              <a:t>During this preprocessing,</a:t>
            </a:r>
            <a:r>
              <a:rPr lang="en-US" sz="2800" spc="8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images</a:t>
            </a:r>
            <a:r>
              <a:rPr lang="en-US" sz="2800" spc="-50" dirty="0">
                <a:effectLst/>
                <a:latin typeface="Times New Roman" panose="02020603050405020304" pitchFamily="18" charset="0"/>
                <a:ea typeface="Times New Roman" panose="02020603050405020304" pitchFamily="18" charset="0"/>
              </a:rPr>
              <a:t> undergo several preprocessing methods applied to </a:t>
            </a:r>
            <a:r>
              <a:rPr lang="en-US" sz="2800" spc="-50" dirty="0">
                <a:latin typeface="Times New Roman" panose="02020603050405020304" pitchFamily="18" charset="0"/>
                <a:ea typeface="Times New Roman" panose="02020603050405020304" pitchFamily="18" charset="0"/>
              </a:rPr>
              <a:t>mammogram </a:t>
            </a:r>
            <a:r>
              <a:rPr lang="en-US" sz="2800" spc="-50" dirty="0">
                <a:effectLst/>
                <a:latin typeface="Times New Roman" panose="02020603050405020304" pitchFamily="18" charset="0"/>
                <a:ea typeface="Times New Roman" panose="02020603050405020304" pitchFamily="18" charset="0"/>
              </a:rPr>
              <a:t>images to enhance their quality and ensure accurate breast cancer classification. These methods are as follows:</a:t>
            </a:r>
            <a:endParaRPr lang="en-US" sz="2800" dirty="0">
              <a:effectLst/>
              <a:latin typeface="Times New Roman" panose="02020603050405020304" pitchFamily="18" charset="0"/>
              <a:ea typeface="Times New Roman" panose="02020603050405020304" pitchFamily="18" charset="0"/>
            </a:endParaRPr>
          </a:p>
          <a:p>
            <a:pPr algn="just">
              <a:lnSpc>
                <a:spcPct val="120000"/>
              </a:lnSpc>
            </a:pPr>
            <a:r>
              <a:rPr lang="en-US" sz="2800" b="1" dirty="0">
                <a:latin typeface="Times New Roman" panose="02020603050405020304" pitchFamily="18" charset="0"/>
                <a:cs typeface="Times New Roman" panose="02020603050405020304" pitchFamily="18" charset="0"/>
              </a:rPr>
              <a:t>Guided Image Enhancement: </a:t>
            </a:r>
            <a:r>
              <a:rPr lang="en-US" sz="2800" dirty="0">
                <a:latin typeface="Times New Roman" panose="02020603050405020304" pitchFamily="18" charset="0"/>
                <a:cs typeface="Times New Roman" panose="02020603050405020304" pitchFamily="18" charset="0"/>
              </a:rPr>
              <a:t>Guided image enhancement is employed to improve mammographic image quality by enhancing contrast and sharpness, focusing on critical regions while suppressing noise. For the DDSM dataset, this technique highlights subtle patterns in benign and malignant tissues, ensuring cleaner inputs that significantly enhance classification accuracy.</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20000"/>
              </a:lnSpc>
            </a:pP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buNone/>
            </a:pPr>
            <a:endParaRPr lang="en-US" sz="2800" b="1" dirty="0">
              <a:latin typeface="Times New Roman" panose="02020603050405020304" pitchFamily="18" charset="0"/>
              <a:cs typeface="Times New Roman" panose="02020603050405020304" pitchFamily="18" charset="0"/>
            </a:endParaRPr>
          </a:p>
          <a:p>
            <a:pPr>
              <a:lnSpc>
                <a:spcPct val="12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206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AE807-D2AF-F342-9F50-C3D2721DB5F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3B6A5DC-018C-1C2B-C63A-AB1736FE98AA}"/>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Date Placeholder 4">
            <a:extLst>
              <a:ext uri="{FF2B5EF4-FFF2-40B4-BE49-F238E27FC236}">
                <a16:creationId xmlns:a16="http://schemas.microsoft.com/office/drawing/2014/main" id="{3B73092B-C775-6141-D0AB-F2283D72D901}"/>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B3800F1E-1CF9-4934-48D6-02E331C6A13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No.AG5           Department of CSE</a:t>
            </a:r>
          </a:p>
        </p:txBody>
      </p:sp>
      <p:sp>
        <p:nvSpPr>
          <p:cNvPr id="7" name="Slide Number Placeholder 6">
            <a:extLst>
              <a:ext uri="{FF2B5EF4-FFF2-40B4-BE49-F238E27FC236}">
                <a16:creationId xmlns:a16="http://schemas.microsoft.com/office/drawing/2014/main" id="{B3515030-2928-DA19-B1E2-BDD7E78D597C}"/>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3526977-F1B2-B265-BDF6-C323ACFED6D3}"/>
              </a:ext>
            </a:extLst>
          </p:cNvPr>
          <p:cNvSpPr txBox="1"/>
          <p:nvPr/>
        </p:nvSpPr>
        <p:spPr>
          <a:xfrm>
            <a:off x="184731" y="1161535"/>
            <a:ext cx="6401420" cy="800219"/>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C74F311A-03A4-DA49-343F-0058BA8AA1A8}"/>
              </a:ext>
            </a:extLst>
          </p:cNvPr>
          <p:cNvSpPr>
            <a:spLocks noGrp="1"/>
          </p:cNvSpPr>
          <p:nvPr>
            <p:ph idx="1"/>
          </p:nvPr>
        </p:nvSpPr>
        <p:spPr>
          <a:xfrm>
            <a:off x="342380" y="1161534"/>
            <a:ext cx="11473841" cy="5193175"/>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Pre-Processing Steps</a:t>
            </a:r>
          </a:p>
          <a:p>
            <a:pPr algn="just"/>
            <a:r>
              <a:rPr lang="en-US" sz="2200" b="1" dirty="0">
                <a:latin typeface="Times New Roman" panose="02020603050405020304" pitchFamily="18" charset="0"/>
                <a:cs typeface="Times New Roman" panose="02020603050405020304" pitchFamily="18" charset="0"/>
              </a:rPr>
              <a:t>Resizing and Normalization</a:t>
            </a:r>
            <a:r>
              <a:rPr lang="en-US" sz="2200" dirty="0">
                <a:latin typeface="Times New Roman" panose="02020603050405020304" pitchFamily="18" charset="0"/>
                <a:cs typeface="Times New Roman" panose="02020603050405020304" pitchFamily="18" charset="0"/>
              </a:rPr>
              <a:t>: All images were resized to a uniform dimension to maintain consistency in input size for the deep learning model. Normalization was applied to scale pixel values to a standard range, ensuring faster model convergence during training and improved generalization.</a:t>
            </a:r>
          </a:p>
          <a:p>
            <a:pPr algn="just"/>
            <a:r>
              <a:rPr lang="en-US" sz="2200" b="1" dirty="0">
                <a:latin typeface="Times New Roman" panose="02020603050405020304" pitchFamily="18" charset="0"/>
                <a:cs typeface="Times New Roman" panose="02020603050405020304" pitchFamily="18" charset="0"/>
              </a:rPr>
              <a:t>Contrast Enhancement with CLAHE</a:t>
            </a:r>
            <a:r>
              <a:rPr lang="en-US" sz="2200" dirty="0">
                <a:latin typeface="Times New Roman" panose="02020603050405020304" pitchFamily="18" charset="0"/>
                <a:cs typeface="Times New Roman" panose="02020603050405020304" pitchFamily="18" charset="0"/>
              </a:rPr>
              <a:t>: Contrast Limited Adaptive Histogram Equalization (CLAHE) is used to enhance image contrast, particularly in low-visibility areas. This method ensures that important patterns are highlighted without over-amplifying noise.</a:t>
            </a:r>
          </a:p>
          <a:p>
            <a:pPr algn="just"/>
            <a:r>
              <a:rPr lang="en-US" sz="2200" b="1" dirty="0">
                <a:latin typeface="Times New Roman" panose="02020603050405020304" pitchFamily="18" charset="0"/>
                <a:cs typeface="Times New Roman" panose="02020603050405020304" pitchFamily="18" charset="0"/>
              </a:rPr>
              <a:t>Noise and Artifact Removal: </a:t>
            </a:r>
            <a:r>
              <a:rPr lang="en-US" sz="2200" dirty="0">
                <a:latin typeface="Times New Roman" panose="02020603050405020304" pitchFamily="18" charset="0"/>
                <a:cs typeface="Times New Roman" panose="02020603050405020304" pitchFamily="18" charset="0"/>
              </a:rPr>
              <a:t>Advanced preprocessing techniques were incorporated to suppress noise and removal artifacts, ensuring improved data quality.</a:t>
            </a:r>
          </a:p>
          <a:p>
            <a:pPr algn="just"/>
            <a:r>
              <a:rPr lang="en-US" sz="2200" b="1" dirty="0">
                <a:latin typeface="Times New Roman" panose="02020603050405020304" pitchFamily="18" charset="0"/>
                <a:cs typeface="Times New Roman" panose="02020603050405020304" pitchFamily="18" charset="0"/>
              </a:rPr>
              <a:t>Class Imbalance Handling with Data Augmentation:</a:t>
            </a:r>
            <a:r>
              <a:rPr lang="en-US" sz="2200" dirty="0">
                <a:latin typeface="Times New Roman" panose="02020603050405020304" pitchFamily="18" charset="0"/>
                <a:cs typeface="Times New Roman" panose="02020603050405020304" pitchFamily="18" charset="0"/>
              </a:rPr>
              <a:t> Data augmentation techniques, including flipping, rotation and zooming, were applied to balance the dataset.</a:t>
            </a:r>
          </a:p>
          <a:p>
            <a:pPr algn="just"/>
            <a:r>
              <a:rPr lang="en-US" sz="2200" b="1" dirty="0">
                <a:latin typeface="Times New Roman" panose="02020603050405020304" pitchFamily="18" charset="0"/>
                <a:cs typeface="Times New Roman" panose="02020603050405020304" pitchFamily="18" charset="0"/>
              </a:rPr>
              <a:t>Data Splitting: </a:t>
            </a:r>
            <a:r>
              <a:rPr lang="en-US" sz="2200" dirty="0">
                <a:latin typeface="Times New Roman" panose="02020603050405020304" pitchFamily="18" charset="0"/>
                <a:cs typeface="Times New Roman" panose="02020603050405020304" pitchFamily="18" charset="0"/>
              </a:rPr>
              <a:t>By completing the above steps the dataset is being divided into Training and Testing sets with 80:20 ratio.</a:t>
            </a:r>
          </a:p>
        </p:txBody>
      </p:sp>
    </p:spTree>
    <p:extLst>
      <p:ext uri="{BB962C8B-B14F-4D97-AF65-F5344CB8AC3E}">
        <p14:creationId xmlns:p14="http://schemas.microsoft.com/office/powerpoint/2010/main" val="1464960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5CD75-5F9C-4FEE-0D51-8F81C3A3C81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F3910C9-4DAE-6A97-DA16-8C54650D4ACB}"/>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Date Placeholder 4">
            <a:extLst>
              <a:ext uri="{FF2B5EF4-FFF2-40B4-BE49-F238E27FC236}">
                <a16:creationId xmlns:a16="http://schemas.microsoft.com/office/drawing/2014/main" id="{57AFECBD-84F9-D892-0CE1-41827F9F52CA}"/>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49B74E23-CA56-CBAD-C920-678263457D7C}"/>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2622A20B-F20D-4881-F0B8-BCFBCB2CAE36}"/>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E31CBEE-CEBF-2DCE-8FE0-0F793E9A6C19}"/>
              </a:ext>
            </a:extLst>
          </p:cNvPr>
          <p:cNvSpPr txBox="1"/>
          <p:nvPr/>
        </p:nvSpPr>
        <p:spPr>
          <a:xfrm>
            <a:off x="184731" y="1161535"/>
            <a:ext cx="6401420" cy="800219"/>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83AB03B9-2404-710A-F765-8FB9F67C8748}"/>
              </a:ext>
            </a:extLst>
          </p:cNvPr>
          <p:cNvSpPr>
            <a:spLocks noGrp="1"/>
          </p:cNvSpPr>
          <p:nvPr>
            <p:ph idx="1"/>
          </p:nvPr>
        </p:nvSpPr>
        <p:spPr>
          <a:xfrm>
            <a:off x="359079" y="1310640"/>
            <a:ext cx="11473841" cy="5045710"/>
          </a:xfrm>
        </p:spPr>
        <p:txBody>
          <a:bodyPr>
            <a:normAutofit/>
          </a:bodyPr>
          <a:lstStyle/>
          <a:p>
            <a:pPr marL="0" indent="0" algn="just">
              <a:buNone/>
            </a:pPr>
            <a:r>
              <a:rPr lang="en-US" sz="2200" b="1" dirty="0">
                <a:effectLst/>
                <a:latin typeface="Times New Roman" panose="02020603050405020304" pitchFamily="18" charset="0"/>
                <a:ea typeface="Times New Roman" panose="02020603050405020304" pitchFamily="18" charset="0"/>
              </a:rPr>
              <a:t>  Feature</a:t>
            </a:r>
            <a:r>
              <a:rPr lang="en-US" sz="2200" b="1" spc="55" dirty="0">
                <a:effectLst/>
                <a:latin typeface="Times New Roman" panose="02020603050405020304" pitchFamily="18" charset="0"/>
                <a:ea typeface="Times New Roman" panose="02020603050405020304" pitchFamily="18" charset="0"/>
              </a:rPr>
              <a:t> </a:t>
            </a:r>
            <a:r>
              <a:rPr lang="en-US" sz="2200" b="1" spc="-10" dirty="0">
                <a:effectLst/>
                <a:latin typeface="Times New Roman" panose="02020603050405020304" pitchFamily="18" charset="0"/>
                <a:ea typeface="Times New Roman" panose="02020603050405020304" pitchFamily="18" charset="0"/>
              </a:rPr>
              <a:t>Extraction using Gray Level Co-occurrence Matrix(GLCM):</a:t>
            </a:r>
          </a:p>
          <a:p>
            <a:pPr marL="0" marR="0" algn="just">
              <a:lnSpc>
                <a:spcPct val="107000"/>
              </a:lnSpc>
              <a:spcBef>
                <a:spcPts val="0"/>
              </a:spcBef>
              <a:spcAft>
                <a:spcPts val="0"/>
              </a:spcAft>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Gray Level Co-occurrence Matrix (GLCM) is used in feature extraction of useful features within the regions of interest. GLCM studies the relationship of the intensity of two pixels and provides the number of occurrences when a given distance and direction are used. This technique allows for achieving quantitative measurements of secondary texture characteristics, including contrast, correlation, energy, and homogeneity, through which important data about the structure of the tissue is obtainable. In light of these advantages, we improve upon the model’s capability to distinguish between benign and malignant regions seen in mammogram images and further improve the detection rate for cancer.</a:t>
            </a:r>
            <a:endParaRPr lang="en-US"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Bef>
                <a:spcPts val="0"/>
              </a:spcBef>
            </a:pPr>
            <a:r>
              <a:rPr lang="en-US" sz="2200" dirty="0">
                <a:effectLst/>
                <a:latin typeface="Times New Roman" panose="02020603050405020304" pitchFamily="18" charset="0"/>
                <a:ea typeface="Times New Roman" panose="02020603050405020304" pitchFamily="18" charset="0"/>
              </a:rPr>
              <a:t>In addition to GLCM, other techniques such as </a:t>
            </a:r>
            <a:r>
              <a:rPr lang="en-US" sz="2200" b="1" dirty="0">
                <a:effectLst/>
                <a:latin typeface="Times New Roman" panose="02020603050405020304" pitchFamily="18" charset="0"/>
                <a:ea typeface="Times New Roman" panose="02020603050405020304" pitchFamily="18" charset="0"/>
              </a:rPr>
              <a:t>Local Binary Pattern (LBP)</a:t>
            </a:r>
            <a:r>
              <a:rPr lang="en-US" sz="2200" dirty="0">
                <a:effectLst/>
                <a:latin typeface="Times New Roman" panose="02020603050405020304" pitchFamily="18" charset="0"/>
                <a:ea typeface="Times New Roman" panose="02020603050405020304" pitchFamily="18" charset="0"/>
              </a:rPr>
              <a:t> and </a:t>
            </a:r>
            <a:r>
              <a:rPr lang="en-US" sz="2200" b="1" dirty="0">
                <a:effectLst/>
                <a:latin typeface="Times New Roman" panose="02020603050405020304" pitchFamily="18" charset="0"/>
                <a:ea typeface="Times New Roman" panose="02020603050405020304" pitchFamily="18" charset="0"/>
              </a:rPr>
              <a:t>Histogram of Oriented Gradients (HOG)</a:t>
            </a:r>
            <a:r>
              <a:rPr lang="en-US" sz="2200" dirty="0">
                <a:effectLst/>
                <a:latin typeface="Times New Roman" panose="02020603050405020304" pitchFamily="18" charset="0"/>
                <a:ea typeface="Times New Roman" panose="02020603050405020304" pitchFamily="18" charset="0"/>
              </a:rPr>
              <a:t> may also be explored to capture different types of texture and edge information from the mammogram images. These features are essential in detecting the fine details like microcalcifications, which are often associated with early-stage breast cancer.</a:t>
            </a:r>
          </a:p>
          <a:p>
            <a:pPr marL="0" indent="0" algn="just">
              <a:buNone/>
            </a:pPr>
            <a:endParaRPr lang="en-US" sz="2200" dirty="0">
              <a:effectLst/>
              <a:latin typeface="Times New Roman" panose="02020603050405020304" pitchFamily="18" charset="0"/>
              <a:ea typeface="Times New Roman" panose="02020603050405020304" pitchFamily="18" charset="0"/>
            </a:endParaRPr>
          </a:p>
          <a:p>
            <a:pPr algn="just"/>
            <a:endParaRPr lang="en-US" sz="2200" dirty="0">
              <a:effectLst/>
              <a:latin typeface="Times New Roman" panose="02020603050405020304" pitchFamily="18" charset="0"/>
              <a:ea typeface="Times New Roman" panose="02020603050405020304" pitchFamily="18" charset="0"/>
            </a:endParaRPr>
          </a:p>
          <a:p>
            <a:pPr algn="just"/>
            <a:endParaRPr lang="en-US" sz="2200" dirty="0">
              <a:effectLst/>
              <a:latin typeface="Times New Roman" panose="02020603050405020304" pitchFamily="18" charset="0"/>
              <a:ea typeface="Times New Roman" panose="02020603050405020304" pitchFamily="18" charset="0"/>
            </a:endParaRPr>
          </a:p>
          <a:p>
            <a:pPr algn="just"/>
            <a:endParaRPr lang="en-US" sz="2200" dirty="0">
              <a:effectLst/>
              <a:latin typeface="Times New Roman" panose="02020603050405020304" pitchFamily="18" charset="0"/>
              <a:ea typeface="Times New Roman" panose="02020603050405020304" pitchFamily="18" charset="0"/>
            </a:endParaRPr>
          </a:p>
          <a:p>
            <a:pPr algn="just"/>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4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E9FA5-81A0-2230-AA12-802D277860E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A14319E-179F-D59D-F782-1B0537BDC16D}"/>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Date Placeholder 4">
            <a:extLst>
              <a:ext uri="{FF2B5EF4-FFF2-40B4-BE49-F238E27FC236}">
                <a16:creationId xmlns:a16="http://schemas.microsoft.com/office/drawing/2014/main" id="{C03644F6-BDE2-8715-B287-E801F076430C}"/>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09A4597B-EFC4-D46A-CA97-89F88EDA7E50}"/>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CF824BF2-2A00-E23F-F7B2-79B31F993104}"/>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DC9ED87-A6A3-4E64-82CB-BFFA12131367}"/>
              </a:ext>
            </a:extLst>
          </p:cNvPr>
          <p:cNvSpPr txBox="1"/>
          <p:nvPr/>
        </p:nvSpPr>
        <p:spPr>
          <a:xfrm>
            <a:off x="184731" y="1161535"/>
            <a:ext cx="6401420" cy="800219"/>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31ABFF28-7357-EAD0-F6A5-E39368E3C893}"/>
              </a:ext>
            </a:extLst>
          </p:cNvPr>
          <p:cNvSpPr>
            <a:spLocks noGrp="1"/>
          </p:cNvSpPr>
          <p:nvPr>
            <p:ph idx="1"/>
          </p:nvPr>
        </p:nvSpPr>
        <p:spPr>
          <a:xfrm>
            <a:off x="426720" y="1341120"/>
            <a:ext cx="11406200" cy="4546610"/>
          </a:xfrm>
        </p:spPr>
        <p:txBody>
          <a:bodyPr>
            <a:normAutofit lnSpcReduction="10000"/>
          </a:bodyPr>
          <a:lstStyle/>
          <a:p>
            <a:pPr marL="0" indent="0" algn="just">
              <a:buNone/>
            </a:pPr>
            <a:r>
              <a:rPr lang="en-US" sz="2200" b="1" dirty="0">
                <a:latin typeface="Times New Roman" panose="02020603050405020304" pitchFamily="18" charset="0"/>
                <a:ea typeface="Times New Roman" panose="02020603050405020304" pitchFamily="18" charset="0"/>
                <a:cs typeface="Times New Roman" panose="02020603050405020304" pitchFamily="18" charset="0"/>
              </a:rPr>
              <a:t>Feature Selection:</a:t>
            </a:r>
            <a:r>
              <a:rPr lang="en-US" sz="2200" b="1" spc="1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Feature selection involves identifying and selecting the most relevant features from the extracted data, ensuring that only the most informative variables are used for classification. This process helps to improve the accuracy, reduce computational complexity, and prevent overfitting by eliminating irrelevant or redundant features.</a:t>
            </a:r>
          </a:p>
          <a:p>
            <a:pPr marL="0" indent="0" algn="just">
              <a:buNone/>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Simple Genetic Algorithm (SGA)</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is employed for feature selection. SGA is one of the type in Genetic algorithms which is one of the category in bio-inspired algorithm optimization technique that mimics the process of natural selection</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buNone/>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Featu</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re selection undergone five steps over it. They are as follows</a:t>
            </a:r>
          </a:p>
          <a:p>
            <a:pPr algn="just"/>
            <a:r>
              <a:rPr lang="en-US" sz="2200" dirty="0">
                <a:latin typeface="Times New Roman" panose="02020603050405020304" pitchFamily="18" charset="0"/>
                <a:ea typeface="Times New Roman" panose="02020603050405020304" pitchFamily="18" charset="0"/>
                <a:cs typeface="Times New Roman" panose="02020603050405020304" pitchFamily="18" charset="0"/>
              </a:rPr>
              <a:t>Initialization</a:t>
            </a:r>
          </a:p>
          <a:p>
            <a:pPr algn="just"/>
            <a:r>
              <a:rPr lang="en-US" sz="2200" dirty="0">
                <a:latin typeface="Times New Roman" panose="02020603050405020304" pitchFamily="18" charset="0"/>
                <a:ea typeface="Times New Roman" panose="02020603050405020304" pitchFamily="18" charset="0"/>
                <a:cs typeface="Times New Roman" panose="02020603050405020304" pitchFamily="18" charset="0"/>
              </a:rPr>
              <a:t>Fitness Evaluation</a:t>
            </a:r>
          </a:p>
          <a:p>
            <a:pPr algn="just"/>
            <a:r>
              <a:rPr lang="en-US" sz="2200" dirty="0">
                <a:latin typeface="Times New Roman" panose="02020603050405020304" pitchFamily="18" charset="0"/>
                <a:ea typeface="Times New Roman" panose="02020603050405020304" pitchFamily="18" charset="0"/>
                <a:cs typeface="Times New Roman" panose="02020603050405020304" pitchFamily="18" charset="0"/>
              </a:rPr>
              <a:t>Selection</a:t>
            </a:r>
          </a:p>
          <a:p>
            <a:pPr algn="just"/>
            <a:r>
              <a:rPr lang="en-US" sz="2200" dirty="0">
                <a:latin typeface="Times New Roman" panose="02020603050405020304" pitchFamily="18" charset="0"/>
                <a:ea typeface="Times New Roman" panose="02020603050405020304" pitchFamily="18" charset="0"/>
                <a:cs typeface="Times New Roman" panose="02020603050405020304" pitchFamily="18" charset="0"/>
              </a:rPr>
              <a:t>Crossover and Mutation</a:t>
            </a:r>
          </a:p>
          <a:p>
            <a:pPr algn="just"/>
            <a:r>
              <a:rPr lang="en-US" sz="2200" dirty="0">
                <a:latin typeface="Times New Roman" panose="02020603050405020304" pitchFamily="18" charset="0"/>
                <a:ea typeface="Times New Roman" panose="02020603050405020304" pitchFamily="18" charset="0"/>
                <a:cs typeface="Times New Roman" panose="02020603050405020304" pitchFamily="18" charset="0"/>
              </a:rPr>
              <a:t>Iteration</a:t>
            </a:r>
            <a:endParaRPr lang="en-US" sz="2200" dirty="0">
              <a:effectLst/>
              <a:latin typeface="Times New Roman" panose="02020603050405020304" pitchFamily="18" charset="0"/>
              <a:ea typeface="Times New Roman" panose="02020603050405020304" pitchFamily="18" charset="0"/>
            </a:endParaRPr>
          </a:p>
          <a:p>
            <a:pPr marL="0" indent="0">
              <a:buNone/>
            </a:pPr>
            <a:endParaRPr lang="en-US" sz="2200" dirty="0">
              <a:effectLst/>
              <a:latin typeface="Times New Roman" panose="02020603050405020304" pitchFamily="18" charset="0"/>
              <a:ea typeface="Times New Roman" panose="02020603050405020304" pitchFamily="18" charset="0"/>
            </a:endParaRPr>
          </a:p>
          <a:p>
            <a:endParaRPr lang="en-US" sz="2200" dirty="0">
              <a:effectLst/>
              <a:latin typeface="Times New Roman" panose="02020603050405020304" pitchFamily="18" charset="0"/>
              <a:ea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108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sz="2200"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6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Computer Aided Detection of Breast Cancer Using Bio Inspired Algorithm</a:t>
            </a:r>
          </a:p>
        </p:txBody>
      </p:sp>
      <p:sp>
        <p:nvSpPr>
          <p:cNvPr id="16" name="Subtitle 2"/>
          <p:cNvSpPr>
            <a:spLocks noGrp="1"/>
          </p:cNvSpPr>
          <p:nvPr>
            <p:ph type="subTitle" idx="1"/>
          </p:nvPr>
        </p:nvSpPr>
        <p:spPr>
          <a:xfrm>
            <a:off x="1639854" y="2171967"/>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Peddi Kavya		                  21471A0544  </a:t>
            </a:r>
          </a:p>
          <a:p>
            <a:pPr algn="l"/>
            <a:r>
              <a:rPr lang="en-US" altLang="en-US" sz="1600" dirty="0">
                <a:solidFill>
                  <a:schemeClr val="tx1"/>
                </a:solidFill>
                <a:latin typeface="Times New Roman" panose="02020603050405020304" pitchFamily="18" charset="0"/>
                <a:cs typeface="Times New Roman" pitchFamily="18" charset="0"/>
              </a:rPr>
              <a:t>		Bolla Vinay Pooja   	                                    21471A0510</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Bandi Poojitha</a:t>
            </a:r>
            <a:r>
              <a:rPr lang="en-US" altLang="en-US" sz="1600" dirty="0">
                <a:solidFill>
                  <a:schemeClr val="tx1"/>
                </a:solidFill>
                <a:latin typeface="Times New Roman" panose="02020603050405020304" pitchFamily="18" charset="0"/>
                <a:cs typeface="Times New Roman" pitchFamily="18" charset="0"/>
              </a:rPr>
              <a:t>		                  21471A0549</a:t>
            </a:r>
          </a:p>
        </p:txBody>
      </p:sp>
      <p:sp>
        <p:nvSpPr>
          <p:cNvPr id="17" name="Subtitle 2"/>
          <p:cNvSpPr txBox="1">
            <a:spLocks/>
          </p:cNvSpPr>
          <p:nvPr/>
        </p:nvSpPr>
        <p:spPr bwMode="auto">
          <a:xfrm>
            <a:off x="2667000" y="3656226"/>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Syed Rizwana</a:t>
            </a:r>
            <a:r>
              <a:rPr lang="en-US" sz="1600" b="1" baseline="-25000" dirty="0">
                <a:latin typeface="Times New Roman" panose="02020603050405020304" pitchFamily="18" charset="0"/>
                <a:cs typeface="Times New Roman" panose="02020603050405020304" pitchFamily="18" charset="0"/>
              </a:rPr>
              <a:t>, M.Tech., (Ph.D)</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Assistant 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Narasaraopeta Engineering College (Autonomous),</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Narasaraopet- 522 601.</a:t>
            </a:r>
          </a:p>
        </p:txBody>
      </p:sp>
      <p:pic>
        <p:nvPicPr>
          <p:cNvPr id="9" name="Picture 8"/>
          <p:cNvPicPr>
            <a:picLocks noChangeAspect="1"/>
          </p:cNvPicPr>
          <p:nvPr/>
        </p:nvPicPr>
        <p:blipFill>
          <a:blip r:embed="rId3"/>
          <a:stretch>
            <a:fillRect/>
          </a:stretch>
        </p:blipFill>
        <p:spPr>
          <a:xfrm>
            <a:off x="0" y="12644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r>
              <a:rPr lang="en-US" dirty="0">
                <a:latin typeface="Times New Roman" panose="02020603050405020304" pitchFamily="18" charset="0"/>
                <a:cs typeface="Times New Roman" panose="02020603050405020304" pitchFamily="18" charset="0"/>
              </a:rPr>
              <a:t>10-02-2025</a:t>
            </a: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No.2         Batch No.AG5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30DD7-46DA-B009-552F-E26766DF3AD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D975058-9B6F-1221-1ECE-B80979907CC5}"/>
              </a:ext>
            </a:extLst>
          </p:cNvPr>
          <p:cNvSpPr>
            <a:spLocks noGrp="1"/>
          </p:cNvSpPr>
          <p:nvPr>
            <p:ph type="title"/>
          </p:nvPr>
        </p:nvSpPr>
        <p:spPr>
          <a:xfrm>
            <a:off x="1282218" y="253654"/>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Date Placeholder 4">
            <a:extLst>
              <a:ext uri="{FF2B5EF4-FFF2-40B4-BE49-F238E27FC236}">
                <a16:creationId xmlns:a16="http://schemas.microsoft.com/office/drawing/2014/main" id="{55FDB542-7E25-0158-2026-8F9EC870090F}"/>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E1813924-B23A-1E3D-EE69-7203551CE5B5}"/>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B2CA9706-4044-B36D-F4DD-95BF50B5CE2C}"/>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7CD8268-B75B-4A36-9F3E-3900A0FE9E0F}"/>
              </a:ext>
            </a:extLst>
          </p:cNvPr>
          <p:cNvSpPr txBox="1"/>
          <p:nvPr/>
        </p:nvSpPr>
        <p:spPr>
          <a:xfrm>
            <a:off x="184731" y="1161535"/>
            <a:ext cx="6401420" cy="800219"/>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740C4765-ACB3-A95B-2DF5-16ED244F2276}"/>
              </a:ext>
            </a:extLst>
          </p:cNvPr>
          <p:cNvSpPr>
            <a:spLocks noGrp="1"/>
          </p:cNvSpPr>
          <p:nvPr>
            <p:ph idx="1"/>
          </p:nvPr>
        </p:nvSpPr>
        <p:spPr>
          <a:xfrm>
            <a:off x="359080" y="1000222"/>
            <a:ext cx="11648189" cy="5143904"/>
          </a:xfrm>
        </p:spPr>
        <p:txBody>
          <a:bodyPr>
            <a:normAutofit fontScale="25000" lnSpcReduction="20000"/>
          </a:bodyPr>
          <a:lstStyle/>
          <a:p>
            <a:pPr marL="0" indent="0" algn="just">
              <a:buNone/>
            </a:pPr>
            <a:r>
              <a:rPr lang="en-US" sz="2200" b="1" dirty="0">
                <a:effectLst/>
                <a:latin typeface="Times New Roman" panose="02020603050405020304" pitchFamily="18" charset="0"/>
                <a:ea typeface="Times New Roman" panose="02020603050405020304" pitchFamily="18" charset="0"/>
              </a:rPr>
              <a:t> </a:t>
            </a:r>
            <a:r>
              <a:rPr lang="en-US" sz="8800" b="1" dirty="0">
                <a:effectLst/>
                <a:latin typeface="Times New Roman" panose="02020603050405020304" pitchFamily="18" charset="0"/>
                <a:ea typeface="Times New Roman" panose="02020603050405020304" pitchFamily="18" charset="0"/>
              </a:rPr>
              <a:t>Model</a:t>
            </a:r>
            <a:r>
              <a:rPr lang="en-US" sz="8800" b="1" spc="5" dirty="0">
                <a:effectLst/>
                <a:latin typeface="Times New Roman" panose="02020603050405020304" pitchFamily="18" charset="0"/>
                <a:ea typeface="Times New Roman" panose="02020603050405020304" pitchFamily="18" charset="0"/>
              </a:rPr>
              <a:t> </a:t>
            </a:r>
            <a:r>
              <a:rPr lang="en-US" sz="8800" b="1" dirty="0">
                <a:effectLst/>
                <a:latin typeface="Times New Roman" panose="02020603050405020304" pitchFamily="18" charset="0"/>
                <a:ea typeface="Times New Roman" panose="02020603050405020304" pitchFamily="18" charset="0"/>
              </a:rPr>
              <a:t>building</a:t>
            </a:r>
            <a:r>
              <a:rPr lang="en-US" sz="8800" b="1" spc="100" dirty="0">
                <a:effectLst/>
                <a:latin typeface="Times New Roman" panose="02020603050405020304" pitchFamily="18" charset="0"/>
                <a:ea typeface="Times New Roman" panose="02020603050405020304" pitchFamily="18" charset="0"/>
              </a:rPr>
              <a:t> </a:t>
            </a:r>
          </a:p>
          <a:p>
            <a:pPr marL="0" marR="0" algn="just">
              <a:lnSpc>
                <a:spcPct val="150000"/>
              </a:lnSpc>
              <a:spcBef>
                <a:spcPts val="0"/>
              </a:spcBef>
              <a:spcAft>
                <a:spcPts val="0"/>
              </a:spcAft>
            </a:pPr>
            <a:r>
              <a:rPr lang="en-US" sz="8800" b="1" dirty="0">
                <a:latin typeface="Times New Roman" panose="02020603050405020304" pitchFamily="18" charset="0"/>
                <a:ea typeface="Times New Roman" panose="02020603050405020304" pitchFamily="18" charset="0"/>
              </a:rPr>
              <a:t>M</a:t>
            </a:r>
            <a:r>
              <a:rPr lang="en-US" sz="8800" b="1" dirty="0">
                <a:effectLst/>
                <a:latin typeface="Times New Roman" panose="02020603050405020304" pitchFamily="18" charset="0"/>
                <a:ea typeface="Times New Roman" panose="02020603050405020304" pitchFamily="18" charset="0"/>
              </a:rPr>
              <a:t>odel building</a:t>
            </a:r>
            <a:r>
              <a:rPr lang="en-US" sz="8800" dirty="0">
                <a:effectLst/>
                <a:latin typeface="Times New Roman" panose="02020603050405020304" pitchFamily="18" charset="0"/>
                <a:ea typeface="Times New Roman" panose="02020603050405020304" pitchFamily="18" charset="0"/>
              </a:rPr>
              <a:t> refers to the process of constructing a machine learning or deep learning model that uses the selected features to classify mammogram images as either benign or malignant. After feature selection, the model-building process consists of the following:</a:t>
            </a:r>
          </a:p>
          <a:p>
            <a:pPr marL="342900" marR="0" lvl="0" indent="-342900" algn="just">
              <a:lnSpc>
                <a:spcPct val="150000"/>
              </a:lnSpc>
              <a:spcBef>
                <a:spcPts val="0"/>
              </a:spcBef>
              <a:spcAft>
                <a:spcPts val="0"/>
              </a:spcAft>
              <a:buFont typeface="+mj-lt"/>
              <a:buAutoNum type="arabicPeriod"/>
              <a:tabLst>
                <a:tab pos="457200" algn="l"/>
              </a:tabLst>
            </a:pPr>
            <a:r>
              <a:rPr lang="en-US" sz="8800" b="1" dirty="0">
                <a:effectLst/>
                <a:latin typeface="Times New Roman" panose="02020603050405020304" pitchFamily="18" charset="0"/>
                <a:ea typeface="Times New Roman" panose="02020603050405020304" pitchFamily="18" charset="0"/>
              </a:rPr>
              <a:t>Model Selection</a:t>
            </a:r>
            <a:r>
              <a:rPr lang="en-US" sz="8800" dirty="0">
                <a:effectLst/>
                <a:latin typeface="Times New Roman" panose="02020603050405020304" pitchFamily="18" charset="0"/>
                <a:ea typeface="Times New Roman" panose="02020603050405020304" pitchFamily="18" charset="0"/>
              </a:rPr>
              <a:t>:</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Choose an appropriate model for classification, such as a </a:t>
            </a:r>
            <a:r>
              <a:rPr lang="en-US" sz="8800" b="1" dirty="0">
                <a:effectLst/>
                <a:latin typeface="Times New Roman" panose="02020603050405020304" pitchFamily="18" charset="0"/>
                <a:ea typeface="Times New Roman" panose="02020603050405020304" pitchFamily="18" charset="0"/>
                <a:cs typeface="Times New Roman" panose="02020603050405020304" pitchFamily="18" charset="0"/>
              </a:rPr>
              <a:t>Convolutional Neural Network (CNN)</a:t>
            </a: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 for image-based tasks.</a:t>
            </a:r>
          </a:p>
          <a:p>
            <a:pPr marL="342900" marR="0" lvl="0" indent="-342900" algn="just">
              <a:lnSpc>
                <a:spcPct val="150000"/>
              </a:lnSpc>
              <a:spcBef>
                <a:spcPts val="0"/>
              </a:spcBef>
              <a:spcAft>
                <a:spcPts val="0"/>
              </a:spcAft>
              <a:buFont typeface="+mj-lt"/>
              <a:buAutoNum type="arabicPeriod"/>
              <a:tabLst>
                <a:tab pos="457200" algn="l"/>
              </a:tabLst>
            </a:pPr>
            <a:r>
              <a:rPr lang="en-US" sz="8800" b="1" dirty="0">
                <a:effectLst/>
                <a:latin typeface="Times New Roman" panose="02020603050405020304" pitchFamily="18" charset="0"/>
                <a:ea typeface="Times New Roman" panose="02020603050405020304" pitchFamily="18" charset="0"/>
              </a:rPr>
              <a:t>Model Architecture</a:t>
            </a:r>
            <a:r>
              <a:rPr lang="en-US" sz="8800" dirty="0">
                <a:effectLst/>
                <a:latin typeface="Times New Roman" panose="02020603050405020304" pitchFamily="18" charset="0"/>
                <a:ea typeface="Times New Roman" panose="02020603050405020304" pitchFamily="18" charset="0"/>
              </a:rPr>
              <a:t>:</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Define the layers of the CNN, which typically includes:</a:t>
            </a: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US" sz="8800" b="1" dirty="0">
                <a:effectLst/>
                <a:latin typeface="Times New Roman" panose="02020603050405020304" pitchFamily="18" charset="0"/>
                <a:ea typeface="Times New Roman" panose="02020603050405020304" pitchFamily="18" charset="0"/>
              </a:rPr>
              <a:t>Convolutional layers</a:t>
            </a:r>
            <a:r>
              <a:rPr lang="en-US" sz="8800" dirty="0">
                <a:effectLst/>
                <a:latin typeface="Times New Roman" panose="02020603050405020304" pitchFamily="18" charset="0"/>
                <a:ea typeface="Times New Roman" panose="02020603050405020304" pitchFamily="18" charset="0"/>
              </a:rPr>
              <a:t> for feature extraction.</a:t>
            </a: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US" sz="8800" b="1" dirty="0">
                <a:effectLst/>
                <a:latin typeface="Times New Roman" panose="02020603050405020304" pitchFamily="18" charset="0"/>
                <a:ea typeface="Times New Roman" panose="02020603050405020304" pitchFamily="18" charset="0"/>
              </a:rPr>
              <a:t>Pooling layers</a:t>
            </a:r>
            <a:r>
              <a:rPr lang="en-US" sz="8800" dirty="0">
                <a:effectLst/>
                <a:latin typeface="Times New Roman" panose="02020603050405020304" pitchFamily="18" charset="0"/>
                <a:ea typeface="Times New Roman" panose="02020603050405020304" pitchFamily="18" charset="0"/>
              </a:rPr>
              <a:t> for dimensionality reduction.</a:t>
            </a: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US" sz="8800" b="1" dirty="0">
                <a:effectLst/>
                <a:latin typeface="Times New Roman" panose="02020603050405020304" pitchFamily="18" charset="0"/>
                <a:ea typeface="Times New Roman" panose="02020603050405020304" pitchFamily="18" charset="0"/>
              </a:rPr>
              <a:t>Fully connected layers</a:t>
            </a:r>
            <a:r>
              <a:rPr lang="en-US" sz="8800" dirty="0">
                <a:effectLst/>
                <a:latin typeface="Times New Roman" panose="02020603050405020304" pitchFamily="18" charset="0"/>
                <a:ea typeface="Times New Roman" panose="02020603050405020304" pitchFamily="18" charset="0"/>
              </a:rPr>
              <a:t> for classification.</a:t>
            </a:r>
          </a:p>
          <a:p>
            <a:pPr marL="0" indent="0">
              <a:buNone/>
            </a:pPr>
            <a:endParaRPr lang="en-US" sz="2200" b="1" dirty="0">
              <a:effectLst/>
              <a:latin typeface="Times New Roman" panose="02020603050405020304" pitchFamily="18" charset="0"/>
              <a:ea typeface="Times New Roman" panose="02020603050405020304" pitchFamily="18" charset="0"/>
            </a:endParaRPr>
          </a:p>
          <a:p>
            <a:endParaRPr lang="en-US" sz="2200" b="1" spc="-10" dirty="0">
              <a:effectLst/>
              <a:latin typeface="Times New Roman" panose="02020603050405020304" pitchFamily="18" charset="0"/>
              <a:ea typeface="Times New Roman" panose="02020603050405020304" pitchFamily="18" charset="0"/>
            </a:endParaRPr>
          </a:p>
          <a:p>
            <a:endParaRPr lang="en-US" sz="2200" dirty="0">
              <a:effectLst/>
              <a:latin typeface="Times New Roman" panose="02020603050405020304" pitchFamily="18" charset="0"/>
              <a:ea typeface="Times New Roman" panose="02020603050405020304" pitchFamily="18" charset="0"/>
            </a:endParaRPr>
          </a:p>
          <a:p>
            <a:pPr marL="0" indent="0">
              <a:buNone/>
            </a:pPr>
            <a:endParaRPr lang="en-US" sz="2200" dirty="0">
              <a:effectLst/>
              <a:latin typeface="Times New Roman" panose="02020603050405020304" pitchFamily="18" charset="0"/>
              <a:ea typeface="Times New Roman" panose="02020603050405020304" pitchFamily="18" charset="0"/>
            </a:endParaRPr>
          </a:p>
          <a:p>
            <a:pPr marL="0" indent="0">
              <a:buNone/>
            </a:pPr>
            <a:endParaRPr lang="en-US" sz="2200" dirty="0">
              <a:effectLst/>
              <a:latin typeface="Times New Roman" panose="02020603050405020304" pitchFamily="18" charset="0"/>
              <a:ea typeface="Times New Roman" panose="02020603050405020304" pitchFamily="18" charset="0"/>
            </a:endParaRPr>
          </a:p>
          <a:p>
            <a:pPr marL="0" indent="0">
              <a:buNone/>
            </a:pPr>
            <a:endParaRPr lang="en-US" sz="2200" dirty="0">
              <a:effectLst/>
              <a:latin typeface="Times New Roman" panose="02020603050405020304" pitchFamily="18" charset="0"/>
              <a:ea typeface="Times New Roman" panose="02020603050405020304" pitchFamily="18" charset="0"/>
            </a:endParaRPr>
          </a:p>
          <a:p>
            <a:pPr marL="0" indent="0">
              <a:buNone/>
            </a:pPr>
            <a:endParaRPr lang="en-US" sz="2400" b="1" dirty="0">
              <a:effectLst/>
              <a:latin typeface="Times New Roman" panose="02020603050405020304" pitchFamily="18" charset="0"/>
              <a:ea typeface="Times New Roman" panose="02020603050405020304" pitchFamily="18" charset="0"/>
            </a:endParaRPr>
          </a:p>
          <a:p>
            <a:endParaRPr lang="en-US" sz="2200" dirty="0">
              <a:effectLst/>
              <a:latin typeface="Times New Roman" panose="02020603050405020304" pitchFamily="18" charset="0"/>
              <a:ea typeface="Times New Roman" panose="02020603050405020304" pitchFamily="18" charset="0"/>
            </a:endParaRPr>
          </a:p>
          <a:p>
            <a:pPr marL="0" indent="0">
              <a:buNone/>
            </a:pPr>
            <a:endParaRPr lang="en-US" sz="2200" dirty="0">
              <a:effectLst/>
              <a:latin typeface="Times New Roman" panose="02020603050405020304" pitchFamily="18" charset="0"/>
              <a:ea typeface="Times New Roman" panose="02020603050405020304" pitchFamily="18" charset="0"/>
            </a:endParaRPr>
          </a:p>
          <a:p>
            <a:pPr marL="0" indent="0">
              <a:buNone/>
            </a:pPr>
            <a:endParaRPr lang="en-US" sz="2200" dirty="0">
              <a:effectLst/>
              <a:latin typeface="Times New Roman" panose="02020603050405020304" pitchFamily="18" charset="0"/>
              <a:ea typeface="Times New Roman" panose="02020603050405020304" pitchFamily="18" charset="0"/>
            </a:endParaRPr>
          </a:p>
          <a:p>
            <a:endParaRPr lang="en-US" sz="2200" dirty="0">
              <a:effectLst/>
              <a:latin typeface="Times New Roman" panose="02020603050405020304" pitchFamily="18" charset="0"/>
              <a:ea typeface="Times New Roman" panose="02020603050405020304" pitchFamily="18" charset="0"/>
            </a:endParaRPr>
          </a:p>
          <a:p>
            <a:endParaRPr lang="en-US" sz="2200" dirty="0">
              <a:effectLst/>
              <a:latin typeface="Times New Roman" panose="02020603050405020304" pitchFamily="18" charset="0"/>
              <a:ea typeface="Times New Roman" panose="02020603050405020304" pitchFamily="18" charset="0"/>
            </a:endParaRPr>
          </a:p>
          <a:p>
            <a:endParaRPr lang="en-US" sz="2200" dirty="0">
              <a:effectLst/>
              <a:latin typeface="Times New Roman" panose="02020603050405020304" pitchFamily="18" charset="0"/>
              <a:ea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627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D0A2E-F646-59BF-2164-BEB7BDE9475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3B92257-1C98-1C01-2D2A-0ABC6B7E42B3}"/>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Date Placeholder 4">
            <a:extLst>
              <a:ext uri="{FF2B5EF4-FFF2-40B4-BE49-F238E27FC236}">
                <a16:creationId xmlns:a16="http://schemas.microsoft.com/office/drawing/2014/main" id="{11CBED65-516B-42EC-CE63-F59FFEF6EF50}"/>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67C0A700-D3EF-1CFF-F3D5-73B451970256}"/>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CA0B64DB-BA84-10A4-0626-C15831BB3845}"/>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DE7AA28-65D3-F269-20F0-58833ACFA33E}"/>
              </a:ext>
            </a:extLst>
          </p:cNvPr>
          <p:cNvSpPr txBox="1"/>
          <p:nvPr/>
        </p:nvSpPr>
        <p:spPr>
          <a:xfrm>
            <a:off x="184731" y="1161535"/>
            <a:ext cx="6401420" cy="800219"/>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348F47E3-E8D9-07AA-D955-C64E5F4575C9}"/>
              </a:ext>
            </a:extLst>
          </p:cNvPr>
          <p:cNvSpPr>
            <a:spLocks noGrp="1"/>
          </p:cNvSpPr>
          <p:nvPr>
            <p:ph idx="1"/>
          </p:nvPr>
        </p:nvSpPr>
        <p:spPr>
          <a:xfrm>
            <a:off x="114540" y="1161535"/>
            <a:ext cx="11756617" cy="4918423"/>
          </a:xfrm>
        </p:spPr>
        <p:txBody>
          <a:bodyPr>
            <a:normAutofit fontScale="25000" lnSpcReduction="20000"/>
          </a:bodyPr>
          <a:lstStyle/>
          <a:p>
            <a:pPr marL="0" indent="0" algn="just">
              <a:buNone/>
            </a:pPr>
            <a:r>
              <a:rPr lang="en-US" sz="3100" b="1" dirty="0">
                <a:effectLst/>
                <a:latin typeface="Times New Roman" panose="02020603050405020304" pitchFamily="18" charset="0"/>
                <a:ea typeface="Times New Roman" panose="02020603050405020304" pitchFamily="18" charset="0"/>
              </a:rPr>
              <a:t> </a:t>
            </a:r>
            <a:r>
              <a:rPr lang="en-US" sz="8800" b="1" dirty="0">
                <a:effectLst/>
                <a:latin typeface="Times New Roman" panose="02020603050405020304" pitchFamily="18" charset="0"/>
                <a:ea typeface="Times New Roman" panose="02020603050405020304" pitchFamily="18" charset="0"/>
              </a:rPr>
              <a:t>Model</a:t>
            </a:r>
            <a:r>
              <a:rPr lang="en-US" sz="8800" b="1" spc="5" dirty="0">
                <a:effectLst/>
                <a:latin typeface="Times New Roman" panose="02020603050405020304" pitchFamily="18" charset="0"/>
                <a:ea typeface="Times New Roman" panose="02020603050405020304" pitchFamily="18" charset="0"/>
              </a:rPr>
              <a:t> </a:t>
            </a:r>
            <a:r>
              <a:rPr lang="en-US" sz="8800" b="1" dirty="0">
                <a:effectLst/>
                <a:latin typeface="Times New Roman" panose="02020603050405020304" pitchFamily="18" charset="0"/>
                <a:ea typeface="Times New Roman" panose="02020603050405020304" pitchFamily="18" charset="0"/>
              </a:rPr>
              <a:t>building</a:t>
            </a:r>
            <a:r>
              <a:rPr lang="en-US" sz="8800" b="1" spc="100" dirty="0">
                <a:effectLst/>
                <a:latin typeface="Times New Roman" panose="02020603050405020304" pitchFamily="18" charset="0"/>
                <a:ea typeface="Times New Roman" panose="02020603050405020304" pitchFamily="18" charset="0"/>
              </a:rPr>
              <a:t> </a:t>
            </a:r>
          </a:p>
          <a:p>
            <a:pPr marL="0" indent="0" algn="just">
              <a:buNone/>
            </a:pPr>
            <a:r>
              <a:rPr lang="en-US" sz="8800" b="1" spc="100" dirty="0">
                <a:latin typeface="Times New Roman" panose="02020603050405020304" pitchFamily="18" charset="0"/>
                <a:ea typeface="Times New Roman" panose="02020603050405020304" pitchFamily="18" charset="0"/>
              </a:rPr>
              <a:t>3. </a:t>
            </a:r>
            <a:r>
              <a:rPr lang="en-US" sz="8800" b="1" dirty="0">
                <a:effectLst/>
                <a:latin typeface="Times New Roman" panose="02020603050405020304" pitchFamily="18" charset="0"/>
                <a:ea typeface="Times New Roman" panose="02020603050405020304" pitchFamily="18" charset="0"/>
              </a:rPr>
              <a:t>Model Training</a:t>
            </a:r>
            <a:r>
              <a:rPr lang="en-US" sz="8800" dirty="0">
                <a:effectLst/>
                <a:latin typeface="Times New Roman" panose="02020603050405020304" pitchFamily="18" charset="0"/>
                <a:ea typeface="Times New Roman" panose="02020603050405020304" pitchFamily="18" charset="0"/>
              </a:rPr>
              <a:t>:</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Train the model using the preprocessed dataset with the selected features. This step involves optimizing the weights using a suitable loss function, such as </a:t>
            </a:r>
            <a:r>
              <a:rPr lang="en-US" sz="8800" b="1" dirty="0">
                <a:effectLst/>
                <a:latin typeface="Times New Roman" panose="02020603050405020304" pitchFamily="18" charset="0"/>
                <a:ea typeface="Times New Roman" panose="02020603050405020304" pitchFamily="18" charset="0"/>
                <a:cs typeface="Times New Roman" panose="02020603050405020304" pitchFamily="18" charset="0"/>
              </a:rPr>
              <a:t>cross-entropy loss</a:t>
            </a: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 and an optimizer like </a:t>
            </a:r>
            <a:r>
              <a:rPr lang="en-US" sz="8800" b="1" dirty="0">
                <a:effectLst/>
                <a:latin typeface="Times New Roman" panose="02020603050405020304" pitchFamily="18" charset="0"/>
                <a:ea typeface="Times New Roman" panose="02020603050405020304" pitchFamily="18" charset="0"/>
                <a:cs typeface="Times New Roman" panose="02020603050405020304" pitchFamily="18" charset="0"/>
              </a:rPr>
              <a:t>Adam</a:t>
            </a: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a:lnSpc>
                <a:spcPct val="150000"/>
              </a:lnSpc>
              <a:spcBef>
                <a:spcPts val="0"/>
              </a:spcBef>
              <a:spcAft>
                <a:spcPts val="0"/>
              </a:spcAft>
              <a:buNone/>
              <a:tabLst>
                <a:tab pos="457200" algn="l"/>
              </a:tabLst>
            </a:pPr>
            <a:r>
              <a:rPr lang="en-US" sz="8800" b="1" dirty="0">
                <a:effectLst/>
                <a:latin typeface="Times New Roman" panose="02020603050405020304" pitchFamily="18" charset="0"/>
                <a:ea typeface="Times New Roman" panose="02020603050405020304" pitchFamily="18" charset="0"/>
              </a:rPr>
              <a:t>4. Hyperparameter Tuning</a:t>
            </a:r>
            <a:r>
              <a:rPr lang="en-US" sz="8800" dirty="0">
                <a:effectLst/>
                <a:latin typeface="Times New Roman" panose="02020603050405020304" pitchFamily="18" charset="0"/>
                <a:ea typeface="Times New Roman" panose="02020603050405020304" pitchFamily="18" charset="0"/>
              </a:rPr>
              <a:t>:</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Fine-tune hyperparameters (e.g., learning rate, number of layers, batch size) to improve model performance and prevent overfitting.</a:t>
            </a:r>
          </a:p>
          <a:p>
            <a:pPr marL="0" marR="0" lvl="0" indent="0" algn="just">
              <a:lnSpc>
                <a:spcPct val="150000"/>
              </a:lnSpc>
              <a:spcBef>
                <a:spcPts val="0"/>
              </a:spcBef>
              <a:spcAft>
                <a:spcPts val="0"/>
              </a:spcAft>
              <a:buNone/>
              <a:tabLst>
                <a:tab pos="457200" algn="l"/>
              </a:tabLst>
            </a:pPr>
            <a:r>
              <a:rPr lang="en-US" sz="8800" b="1" dirty="0">
                <a:effectLst/>
                <a:latin typeface="Times New Roman" panose="02020603050405020304" pitchFamily="18" charset="0"/>
                <a:ea typeface="Times New Roman" panose="02020603050405020304" pitchFamily="18" charset="0"/>
              </a:rPr>
              <a:t>5. Model Evaluation</a:t>
            </a:r>
            <a:r>
              <a:rPr lang="en-US" sz="8800" dirty="0">
                <a:effectLst/>
                <a:latin typeface="Times New Roman" panose="02020603050405020304" pitchFamily="18" charset="0"/>
                <a:ea typeface="Times New Roman" panose="02020603050405020304" pitchFamily="18" charset="0"/>
              </a:rPr>
              <a:t>:</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Evaluate the trained model's performance on the test set using metrics like </a:t>
            </a:r>
            <a:r>
              <a:rPr lang="en-US" sz="8800" b="1" dirty="0">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800" b="1" dirty="0">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800" b="1" dirty="0">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8800" b="1" dirty="0">
                <a:effectLst/>
                <a:latin typeface="Times New Roman" panose="02020603050405020304" pitchFamily="18" charset="0"/>
                <a:ea typeface="Times New Roman" panose="02020603050405020304" pitchFamily="18" charset="0"/>
                <a:cs typeface="Times New Roman" panose="02020603050405020304" pitchFamily="18" charset="0"/>
              </a:rPr>
              <a:t>F1 score</a:t>
            </a: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 to determine its effectiveness in classifying mammogram images correctly.</a:t>
            </a:r>
          </a:p>
          <a:p>
            <a:pPr algn="just"/>
            <a:endParaRPr lang="en-US" sz="6800" dirty="0">
              <a:effectLst/>
              <a:latin typeface="Times New Roman" panose="02020603050405020304" pitchFamily="18" charset="0"/>
              <a:ea typeface="Times New Roman" panose="02020603050405020304" pitchFamily="18" charset="0"/>
            </a:endParaRPr>
          </a:p>
          <a:p>
            <a:pPr marL="0" indent="0">
              <a:buNone/>
            </a:pPr>
            <a:endParaRPr lang="en-US" sz="2200" dirty="0">
              <a:effectLst/>
              <a:latin typeface="Times New Roman" panose="02020603050405020304" pitchFamily="18" charset="0"/>
              <a:ea typeface="Times New Roman" panose="02020603050405020304" pitchFamily="18" charset="0"/>
            </a:endParaRPr>
          </a:p>
          <a:p>
            <a:pPr marL="0" indent="0">
              <a:buNone/>
            </a:pPr>
            <a:endParaRPr lang="en-US" sz="2200" dirty="0">
              <a:effectLst/>
              <a:latin typeface="Times New Roman" panose="02020603050405020304" pitchFamily="18" charset="0"/>
              <a:ea typeface="Times New Roman" panose="02020603050405020304" pitchFamily="18" charset="0"/>
            </a:endParaRPr>
          </a:p>
          <a:p>
            <a:pPr marL="0" indent="0">
              <a:buNone/>
            </a:pPr>
            <a:endParaRPr lang="en-US" sz="2200" dirty="0">
              <a:effectLst/>
              <a:latin typeface="Times New Roman" panose="02020603050405020304" pitchFamily="18" charset="0"/>
              <a:ea typeface="Times New Roman" panose="02020603050405020304" pitchFamily="18" charset="0"/>
            </a:endParaRPr>
          </a:p>
          <a:p>
            <a:pPr marL="0" indent="0">
              <a:buNone/>
            </a:pPr>
            <a:endParaRPr lang="en-US" sz="2400" b="1" dirty="0">
              <a:effectLst/>
              <a:latin typeface="Times New Roman" panose="02020603050405020304" pitchFamily="18" charset="0"/>
              <a:ea typeface="Times New Roman" panose="02020603050405020304" pitchFamily="18" charset="0"/>
            </a:endParaRPr>
          </a:p>
          <a:p>
            <a:endParaRPr lang="en-US" sz="2200" dirty="0">
              <a:effectLst/>
              <a:latin typeface="Times New Roman" panose="02020603050405020304" pitchFamily="18" charset="0"/>
              <a:ea typeface="Times New Roman" panose="02020603050405020304" pitchFamily="18" charset="0"/>
            </a:endParaRPr>
          </a:p>
          <a:p>
            <a:pPr marL="0" indent="0">
              <a:buNone/>
            </a:pPr>
            <a:endParaRPr lang="en-US" sz="2200" dirty="0">
              <a:effectLst/>
              <a:latin typeface="Times New Roman" panose="02020603050405020304" pitchFamily="18" charset="0"/>
              <a:ea typeface="Times New Roman" panose="02020603050405020304" pitchFamily="18" charset="0"/>
            </a:endParaRPr>
          </a:p>
          <a:p>
            <a:pPr marL="0" indent="0">
              <a:buNone/>
            </a:pPr>
            <a:endParaRPr lang="en-US" sz="2200" dirty="0">
              <a:effectLst/>
              <a:latin typeface="Times New Roman" panose="02020603050405020304" pitchFamily="18" charset="0"/>
              <a:ea typeface="Times New Roman" panose="02020603050405020304" pitchFamily="18" charset="0"/>
            </a:endParaRPr>
          </a:p>
          <a:p>
            <a:endParaRPr lang="en-US" sz="2200" dirty="0">
              <a:effectLst/>
              <a:latin typeface="Times New Roman" panose="02020603050405020304" pitchFamily="18" charset="0"/>
              <a:ea typeface="Times New Roman" panose="02020603050405020304" pitchFamily="18" charset="0"/>
            </a:endParaRPr>
          </a:p>
          <a:p>
            <a:endParaRPr lang="en-US" sz="2200" dirty="0">
              <a:effectLst/>
              <a:latin typeface="Times New Roman" panose="02020603050405020304" pitchFamily="18" charset="0"/>
              <a:ea typeface="Times New Roman" panose="02020603050405020304" pitchFamily="18" charset="0"/>
            </a:endParaRPr>
          </a:p>
          <a:p>
            <a:endParaRPr lang="en-US" sz="2200" dirty="0">
              <a:effectLst/>
              <a:latin typeface="Times New Roman" panose="02020603050405020304" pitchFamily="18" charset="0"/>
              <a:ea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1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15DA2-7B25-E3CD-AB69-AFBC66A4196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7C2D016-A6C0-0BD9-6929-C59FB2C6016F}"/>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60862592-80DF-6050-576C-1EEFDBBB74D6}"/>
              </a:ext>
            </a:extLst>
          </p:cNvPr>
          <p:cNvSpPr>
            <a:spLocks noGrp="1"/>
          </p:cNvSpPr>
          <p:nvPr>
            <p:ph idx="1"/>
          </p:nvPr>
        </p:nvSpPr>
        <p:spPr>
          <a:xfrm>
            <a:off x="436944" y="1200057"/>
            <a:ext cx="11318111" cy="4992196"/>
          </a:xfrm>
        </p:spPr>
        <p:txBody>
          <a:bodyPr>
            <a:noAutofit/>
          </a:bodyPr>
          <a:lstStyle/>
          <a:p>
            <a:pPr marL="0" indent="0" algn="just">
              <a:lnSpc>
                <a:spcPct val="100000"/>
              </a:lnSpc>
              <a:buNone/>
            </a:pPr>
            <a:r>
              <a:rPr lang="en-US" sz="2200" b="1" dirty="0">
                <a:latin typeface="Times New Roman" panose="02020603050405020304" pitchFamily="18" charset="0"/>
                <a:cs typeface="Times New Roman" panose="02020603050405020304" pitchFamily="18" charset="0"/>
              </a:rPr>
              <a:t>    Software Specifications:</a:t>
            </a:r>
          </a:p>
          <a:p>
            <a:pPr algn="just">
              <a:lnSpc>
                <a:spcPct val="100000"/>
              </a:lnSpc>
            </a:pPr>
            <a:r>
              <a:rPr lang="en-US" sz="2200" dirty="0">
                <a:latin typeface="Times New Roman" panose="02020603050405020304" pitchFamily="18" charset="0"/>
                <a:cs typeface="Times New Roman" panose="02020603050405020304" pitchFamily="18" charset="0"/>
              </a:rPr>
              <a:t>Programming Language: Python</a:t>
            </a:r>
          </a:p>
          <a:p>
            <a:pPr algn="just">
              <a:lnSpc>
                <a:spcPct val="100000"/>
              </a:lnSpc>
            </a:pPr>
            <a:r>
              <a:rPr lang="en-US" sz="2200" dirty="0">
                <a:latin typeface="Times New Roman" panose="02020603050405020304" pitchFamily="18" charset="0"/>
                <a:cs typeface="Times New Roman" panose="02020603050405020304" pitchFamily="18" charset="0"/>
              </a:rPr>
              <a:t>Libraries Used: TensorFlow, Keras, Scikit-Image, OpenCV, Matplotlib, </a:t>
            </a:r>
            <a:r>
              <a:rPr lang="en-US" sz="2200" dirty="0" err="1">
                <a:latin typeface="Times New Roman" panose="02020603050405020304" pitchFamily="18" charset="0"/>
                <a:cs typeface="Times New Roman" panose="02020603050405020304" pitchFamily="18" charset="0"/>
              </a:rPr>
              <a:t>Numpy</a:t>
            </a:r>
            <a:r>
              <a:rPr lang="en-US" sz="2200" dirty="0">
                <a:latin typeface="Times New Roman" panose="02020603050405020304" pitchFamily="18" charset="0"/>
                <a:cs typeface="Times New Roman" panose="02020603050405020304" pitchFamily="18" charset="0"/>
              </a:rPr>
              <a:t>, Seaborn</a:t>
            </a:r>
          </a:p>
          <a:p>
            <a:pPr algn="just">
              <a:lnSpc>
                <a:spcPct val="100000"/>
              </a:lnSpc>
            </a:pPr>
            <a:r>
              <a:rPr lang="en-US" sz="2200" dirty="0">
                <a:latin typeface="Times New Roman" panose="02020603050405020304" pitchFamily="18" charset="0"/>
                <a:cs typeface="Times New Roman" panose="02020603050405020304" pitchFamily="18" charset="0"/>
              </a:rPr>
              <a:t>Data Storage: DDSM dataset in  image format</a:t>
            </a:r>
          </a:p>
          <a:p>
            <a:pPr algn="just">
              <a:lnSpc>
                <a:spcPct val="100000"/>
              </a:lnSpc>
            </a:pPr>
            <a:r>
              <a:rPr lang="en-US" sz="2200" dirty="0">
                <a:latin typeface="Times New Roman" panose="02020603050405020304" pitchFamily="18" charset="0"/>
                <a:cs typeface="Times New Roman" panose="02020603050405020304" pitchFamily="18" charset="0"/>
              </a:rPr>
              <a:t>Development Environment: Google </a:t>
            </a:r>
            <a:r>
              <a:rPr lang="en-US" sz="2200" dirty="0" err="1">
                <a:latin typeface="Times New Roman" panose="02020603050405020304" pitchFamily="18" charset="0"/>
                <a:cs typeface="Times New Roman" panose="02020603050405020304" pitchFamily="18" charset="0"/>
              </a:rPr>
              <a:t>Colab</a:t>
            </a:r>
            <a:r>
              <a:rPr lang="en-US" sz="2200" dirty="0">
                <a:latin typeface="Times New Roman" panose="02020603050405020304" pitchFamily="18" charset="0"/>
                <a:cs typeface="Times New Roman" panose="02020603050405020304" pitchFamily="18" charset="0"/>
              </a:rPr>
              <a:t> for model training and testing.</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Hardware Specifications:</a:t>
            </a:r>
          </a:p>
          <a:p>
            <a:pPr algn="just">
              <a:lnSpc>
                <a:spcPct val="100000"/>
              </a:lnSpc>
            </a:pPr>
            <a:r>
              <a:rPr lang="en-US" sz="2200" dirty="0">
                <a:latin typeface="Times New Roman" panose="02020603050405020304" pitchFamily="18" charset="0"/>
                <a:cs typeface="Times New Roman" panose="02020603050405020304" pitchFamily="18" charset="0"/>
              </a:rPr>
              <a:t>System: NVIDIA GPU-enabled machine for accelerated training.</a:t>
            </a:r>
          </a:p>
          <a:p>
            <a:pPr algn="just">
              <a:lnSpc>
                <a:spcPct val="100000"/>
              </a:lnSpc>
            </a:pPr>
            <a:r>
              <a:rPr lang="en-US" sz="2200" dirty="0">
                <a:latin typeface="Times New Roman" panose="02020603050405020304" pitchFamily="18" charset="0"/>
                <a:cs typeface="Times New Roman" panose="02020603050405020304" pitchFamily="18" charset="0"/>
              </a:rPr>
              <a:t>Processor: Intel Core i7 or equivalent.</a:t>
            </a:r>
          </a:p>
          <a:p>
            <a:pPr algn="just">
              <a:lnSpc>
                <a:spcPct val="100000"/>
              </a:lnSpc>
            </a:pPr>
            <a:r>
              <a:rPr lang="en-US" sz="2200" dirty="0">
                <a:latin typeface="Times New Roman" panose="02020603050405020304" pitchFamily="18" charset="0"/>
                <a:cs typeface="Times New Roman" panose="02020603050405020304" pitchFamily="18" charset="0"/>
              </a:rPr>
              <a:t>RAM: Minimum 16 GB for handling dataset and model complexity.</a:t>
            </a:r>
          </a:p>
          <a:p>
            <a:pPr algn="just">
              <a:lnSpc>
                <a:spcPct val="100000"/>
              </a:lnSpc>
            </a:pPr>
            <a:r>
              <a:rPr lang="en-US" sz="2200" dirty="0">
                <a:latin typeface="Times New Roman" panose="02020603050405020304" pitchFamily="18" charset="0"/>
                <a:cs typeface="Times New Roman" panose="02020603050405020304" pitchFamily="18" charset="0"/>
              </a:rPr>
              <a:t>Storage: SSD for faster data access and storage.</a:t>
            </a: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1CEC784-6D40-0BDE-D592-90BB8846153F}"/>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00F8A7C6-9375-2C41-1947-36F2F6CDF473}"/>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BBF8C03C-62BC-4E63-B4EE-E667EC6A3666}"/>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108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15DA2-7B25-E3CD-AB69-AFBC66A4196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7C2D016-A6C0-0BD9-6929-C59FB2C6016F}"/>
              </a:ext>
            </a:extLst>
          </p:cNvPr>
          <p:cNvSpPr>
            <a:spLocks noGrp="1"/>
          </p:cNvSpPr>
          <p:nvPr>
            <p:ph type="title"/>
          </p:nvPr>
        </p:nvSpPr>
        <p:spPr>
          <a:xfrm>
            <a:off x="1180618" y="365126"/>
            <a:ext cx="10173182" cy="847658"/>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5" name="Date Placeholder 4">
            <a:extLst>
              <a:ext uri="{FF2B5EF4-FFF2-40B4-BE49-F238E27FC236}">
                <a16:creationId xmlns:a16="http://schemas.microsoft.com/office/drawing/2014/main" id="{01CEC784-6D40-0BDE-D592-90BB8846153F}"/>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00F8A7C6-9375-2C41-1947-36F2F6CDF473}"/>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BBF8C03C-62BC-4E63-B4EE-E667EC6A3666}"/>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DA50B63-ADA5-41E9-98D7-76564D055CA0}"/>
              </a:ext>
            </a:extLst>
          </p:cNvPr>
          <p:cNvSpPr>
            <a:spLocks noGrp="1" noChangeArrowheads="1"/>
          </p:cNvSpPr>
          <p:nvPr>
            <p:ph idx="1"/>
          </p:nvPr>
        </p:nvSpPr>
        <p:spPr bwMode="auto">
          <a:xfrm>
            <a:off x="134755" y="864733"/>
            <a:ext cx="11906449" cy="5617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Collection: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Gathered mammographic images from DDSM.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Applied CLAHE for contrast enhancement and guided image filtering for noise reduction.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Region of Interest (ROI) Detection: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edge detection techniques to extract suspicious regions.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Extracted texture features using Local Binary Pattern (LBP).</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Selection: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Implemented the Simple Genetic Algorithm (SGA) to select the most relevant features.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Classification: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Trained a Random Forest classifier for breast cancer classification.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Assessed model performance using accuracy, precision, recall, and F1-score.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Comparison: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Compared the accuracy of SGA-based feature selection with PSO-based selection.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Achieved an accuracy of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98.88%</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SGA, improving previous approaches. </a:t>
            </a:r>
          </a:p>
        </p:txBody>
      </p:sp>
    </p:spTree>
    <p:extLst>
      <p:ext uri="{BB962C8B-B14F-4D97-AF65-F5344CB8AC3E}">
        <p14:creationId xmlns:p14="http://schemas.microsoft.com/office/powerpoint/2010/main" val="4043718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AF7BC-E21A-8CB9-7CDD-00B615D294A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5EF2AB0-D84A-018A-AC94-656475F01620}"/>
              </a:ext>
            </a:extLst>
          </p:cNvPr>
          <p:cNvSpPr>
            <a:spLocks noGrp="1"/>
          </p:cNvSpPr>
          <p:nvPr>
            <p:ph type="title"/>
          </p:nvPr>
        </p:nvSpPr>
        <p:spPr>
          <a:xfrm>
            <a:off x="1180618" y="166868"/>
            <a:ext cx="10173182" cy="1128009"/>
          </a:xfrm>
        </p:spPr>
        <p:txBody>
          <a:bodyPr>
            <a:normAutofit/>
          </a:bodyPr>
          <a:lstStyle/>
          <a:p>
            <a:pPr algn="ctr"/>
            <a:r>
              <a:rPr lang="en-US" sz="4000" b="1" dirty="0">
                <a:latin typeface="Times New Roman" panose="02020603050405020304" pitchFamily="18" charset="0"/>
                <a:cs typeface="Times New Roman" panose="02020603050405020304" pitchFamily="18" charset="0"/>
              </a:rPr>
              <a:t>RESULTS &amp; ANALYSIS</a:t>
            </a:r>
          </a:p>
        </p:txBody>
      </p:sp>
      <p:sp>
        <p:nvSpPr>
          <p:cNvPr id="5" name="Date Placeholder 4">
            <a:extLst>
              <a:ext uri="{FF2B5EF4-FFF2-40B4-BE49-F238E27FC236}">
                <a16:creationId xmlns:a16="http://schemas.microsoft.com/office/drawing/2014/main" id="{9FF8FC20-9F38-BE41-FD65-430A72BF6DC9}"/>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197A4F95-1E86-2F5A-27A4-D77F56BC79C9}"/>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F57B7C2E-D253-066B-D7C7-EF3276D176A9}"/>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D49A7-6333-0750-64A1-B5E2D23EFFEC}"/>
              </a:ext>
            </a:extLst>
          </p:cNvPr>
          <p:cNvSpPr>
            <a:spLocks noGrp="1"/>
          </p:cNvSpPr>
          <p:nvPr>
            <p:ph idx="1"/>
          </p:nvPr>
        </p:nvSpPr>
        <p:spPr>
          <a:xfrm>
            <a:off x="266700" y="1253330"/>
            <a:ext cx="6178705" cy="5103019"/>
          </a:xfrm>
        </p:spPr>
        <p:txBody>
          <a:bodyPr>
            <a:normAutofit fontScale="85000" lnSpcReduction="10000"/>
          </a:bodyPr>
          <a:lstStyle/>
          <a:p>
            <a:pPr marL="0" indent="0" algn="just">
              <a:buNone/>
            </a:pPr>
            <a:r>
              <a:rPr lang="en-US" sz="29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Evaluation Metrices:</a:t>
            </a:r>
          </a:p>
          <a:p>
            <a:pPr marL="0" indent="0" algn="just">
              <a:buNone/>
            </a:pPr>
            <a:r>
              <a:rPr lang="en-US" sz="2400" dirty="0">
                <a:effectLst/>
                <a:latin typeface="Times New Roman" panose="02020603050405020304" pitchFamily="18" charset="0"/>
                <a:ea typeface="Times New Roman" panose="02020603050405020304" pitchFamily="18" charset="0"/>
              </a:rPr>
              <a:t>The </a:t>
            </a:r>
            <a:r>
              <a:rPr lang="en-US" sz="2400" b="1" dirty="0">
                <a:effectLst/>
                <a:latin typeface="Times New Roman" panose="02020603050405020304" pitchFamily="18" charset="0"/>
                <a:ea typeface="Times New Roman" panose="02020603050405020304" pitchFamily="18" charset="0"/>
              </a:rPr>
              <a:t>Confusion Matrix</a:t>
            </a:r>
            <a:r>
              <a:rPr lang="en-US" sz="2400" dirty="0">
                <a:effectLst/>
                <a:latin typeface="Times New Roman" panose="02020603050405020304" pitchFamily="18" charset="0"/>
                <a:ea typeface="Times New Roman" panose="02020603050405020304" pitchFamily="18" charset="0"/>
              </a:rPr>
              <a:t> is used to assess the performance of the binary classification model, which classifies breast masses as either "Benign" or "Malignant." It provides a detailed breakdown of the model's predictions by showing the number of true positives (malignant masses correctly identified), true negatives (benign masses correctly identified), false positives (benign masses incorrectly identified as malignant), and false negatives (malignant masses incorrectly identified as benign).</a:t>
            </a:r>
          </a:p>
          <a:p>
            <a:pPr marL="0" indent="0" algn="just">
              <a:buNone/>
            </a:pP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Accuracy: </a:t>
            </a:r>
            <a:r>
              <a:rPr lang="en-US" sz="2400" dirty="0">
                <a:latin typeface="Times New Roman" panose="02020603050405020304" pitchFamily="18" charset="0"/>
                <a:cs typeface="Times New Roman" panose="02020603050405020304" pitchFamily="18" charset="0"/>
              </a:rPr>
              <a:t>Measures the overall correctness of the model in identifying both tumor and non-tumor cases.</a:t>
            </a:r>
          </a:p>
          <a:p>
            <a:pPr algn="just"/>
            <a:r>
              <a:rPr lang="en-US" sz="2400" b="1" dirty="0">
                <a:latin typeface="Times New Roman" panose="02020603050405020304" pitchFamily="18" charset="0"/>
                <a:cs typeface="Times New Roman" panose="02020603050405020304" pitchFamily="18" charset="0"/>
              </a:rPr>
              <a:t>Sensitivity: </a:t>
            </a:r>
            <a:r>
              <a:rPr lang="en-US" sz="2400" dirty="0">
                <a:latin typeface="Times New Roman" panose="02020603050405020304" pitchFamily="18" charset="0"/>
                <a:cs typeface="Times New Roman" panose="02020603050405020304" pitchFamily="18" charset="0"/>
              </a:rPr>
              <a:t>Indicates the model's ability to correctly identify actual tumor cases, showing the proportion of true positives among all actual positives</a:t>
            </a:r>
          </a:p>
          <a:p>
            <a:pPr marL="0" indent="0">
              <a:buClr>
                <a:schemeClr val="accent5"/>
              </a:buClr>
              <a:buNone/>
            </a:pPr>
            <a:endParaRPr lang="en-US" sz="2400" dirty="0"/>
          </a:p>
          <a:p>
            <a:pPr>
              <a:buClr>
                <a:schemeClr val="accent5"/>
              </a:buClr>
            </a:pPr>
            <a:endParaRPr lang="en-US" sz="2400" dirty="0"/>
          </a:p>
          <a:p>
            <a:endParaRPr 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1F5C0CD-C6E9-C466-D3F3-7BDB691CC30E}"/>
              </a:ext>
            </a:extLst>
          </p:cNvPr>
          <p:cNvSpPr txBox="1"/>
          <p:nvPr/>
        </p:nvSpPr>
        <p:spPr>
          <a:xfrm rot="10800000" flipV="1">
            <a:off x="6625389" y="4642484"/>
            <a:ext cx="4491790" cy="984885"/>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Fig :</a:t>
            </a:r>
            <a:r>
              <a:rPr lang="en-US" sz="1800" b="1" dirty="0">
                <a:effectLst/>
                <a:latin typeface="Times New Roman" panose="02020603050405020304" pitchFamily="18" charset="0"/>
                <a:ea typeface="Times New Roman" panose="02020603050405020304" pitchFamily="18" charset="0"/>
              </a:rPr>
              <a:t>Confusion Matrix Representing Model Performance for Breast Cancer Detection</a:t>
            </a:r>
            <a:endParaRPr lang="en-US" sz="2200" b="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4287837B-9B72-4C21-9BDF-805AFCD5D8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71924" y="1699259"/>
            <a:ext cx="4981875" cy="2943223"/>
          </a:xfrm>
          <a:prstGeom prst="rect">
            <a:avLst/>
          </a:prstGeom>
          <a:noFill/>
          <a:ln>
            <a:noFill/>
          </a:ln>
        </p:spPr>
      </p:pic>
    </p:spTree>
    <p:extLst>
      <p:ext uri="{BB962C8B-B14F-4D97-AF65-F5344CB8AC3E}">
        <p14:creationId xmlns:p14="http://schemas.microsoft.com/office/powerpoint/2010/main" val="173457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sz="4000" b="1" dirty="0">
                <a:latin typeface="Times New Roman" panose="02020603050405020304" pitchFamily="18" charset="0"/>
                <a:cs typeface="Times New Roman" panose="02020603050405020304" pitchFamily="18" charset="0"/>
              </a:rPr>
              <a:t>RESULTS &amp; ANALYSIS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No.AG5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8D267D-5711-5930-AC08-5E52E67287EC}"/>
              </a:ext>
            </a:extLst>
          </p:cNvPr>
          <p:cNvSpPr>
            <a:spLocks noGrp="1"/>
          </p:cNvSpPr>
          <p:nvPr>
            <p:ph idx="1"/>
          </p:nvPr>
        </p:nvSpPr>
        <p:spPr>
          <a:xfrm>
            <a:off x="386575" y="1493134"/>
            <a:ext cx="5869846" cy="4522655"/>
          </a:xfrm>
        </p:spPr>
        <p:txBody>
          <a:bodyPr>
            <a:normAutofit fontScale="92500"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   Evaluation Metrices:</a:t>
            </a:r>
          </a:p>
          <a:p>
            <a:pPr algn="just"/>
            <a:r>
              <a:rPr lang="en-US" sz="2200" b="1" dirty="0">
                <a:effectLst/>
                <a:latin typeface="Times New Roman" panose="02020603050405020304" pitchFamily="18" charset="0"/>
                <a:ea typeface="Times New Roman" panose="02020603050405020304" pitchFamily="18" charset="0"/>
              </a:rPr>
              <a:t>Recall</a:t>
            </a:r>
            <a:r>
              <a:rPr lang="en-US" sz="2200" dirty="0">
                <a:effectLst/>
                <a:latin typeface="Times New Roman" panose="02020603050405020304" pitchFamily="18" charset="0"/>
                <a:ea typeface="Times New Roman" panose="02020603050405020304" pitchFamily="18" charset="0"/>
              </a:rPr>
              <a:t>, or sensitivity, measures how many actual malignant masses were correctly identified, indicating the model's ability to catch malignant cases. </a:t>
            </a:r>
          </a:p>
          <a:p>
            <a:pPr algn="just"/>
            <a:r>
              <a:rPr lang="en-US" sz="2200" dirty="0">
                <a:effectLst/>
                <a:latin typeface="Times New Roman" panose="02020603050405020304" pitchFamily="18" charset="0"/>
                <a:ea typeface="Times New Roman" panose="02020603050405020304" pitchFamily="18" charset="0"/>
              </a:rPr>
              <a:t>Finally, the </a:t>
            </a:r>
            <a:r>
              <a:rPr lang="en-US" sz="2200" b="1" dirty="0">
                <a:effectLst/>
                <a:latin typeface="Times New Roman" panose="02020603050405020304" pitchFamily="18" charset="0"/>
                <a:ea typeface="Times New Roman" panose="02020603050405020304" pitchFamily="18" charset="0"/>
              </a:rPr>
              <a:t>F1-Score</a:t>
            </a:r>
            <a:r>
              <a:rPr lang="en-US" sz="2200" dirty="0">
                <a:effectLst/>
                <a:latin typeface="Times New Roman" panose="02020603050405020304" pitchFamily="18" charset="0"/>
                <a:ea typeface="Times New Roman" panose="02020603050405020304" pitchFamily="18" charset="0"/>
              </a:rPr>
              <a:t> is a balance between precision and recall, providing a single measure that considers both the accuracy of positive predictions and the model's ability to detect actual positive cases.</a:t>
            </a:r>
          </a:p>
          <a:p>
            <a:pPr algn="just"/>
            <a:r>
              <a:rPr lang="en-US" sz="2200" dirty="0">
                <a:effectLst/>
                <a:latin typeface="Times New Roman" panose="02020603050405020304" pitchFamily="18" charset="0"/>
                <a:ea typeface="Times New Roman" panose="02020603050405020304" pitchFamily="18" charset="0"/>
              </a:rPr>
              <a:t> The confusion matrix and these derived metrics provide a comprehensive view of the model's strengths and weaknesses, which is essential for improving the classification performance, particularly in medical applications where accurate predictions are critical.</a:t>
            </a:r>
          </a:p>
          <a:p>
            <a:endParaRPr lang="en-US" sz="2400" dirty="0"/>
          </a:p>
        </p:txBody>
      </p:sp>
      <p:sp>
        <p:nvSpPr>
          <p:cNvPr id="19" name="TextBox 18">
            <a:extLst>
              <a:ext uri="{FF2B5EF4-FFF2-40B4-BE49-F238E27FC236}">
                <a16:creationId xmlns:a16="http://schemas.microsoft.com/office/drawing/2014/main" id="{BF290C26-8924-0219-1BAF-C7B4C1F4C6A4}"/>
              </a:ext>
            </a:extLst>
          </p:cNvPr>
          <p:cNvSpPr txBox="1"/>
          <p:nvPr/>
        </p:nvSpPr>
        <p:spPr>
          <a:xfrm rot="10800000" flipV="1">
            <a:off x="6579298" y="5338726"/>
            <a:ext cx="4774502" cy="76944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Fig: Performance metrics of proposed work</a:t>
            </a:r>
          </a:p>
        </p:txBody>
      </p:sp>
      <p:pic>
        <p:nvPicPr>
          <p:cNvPr id="14" name="Picture 13">
            <a:extLst>
              <a:ext uri="{FF2B5EF4-FFF2-40B4-BE49-F238E27FC236}">
                <a16:creationId xmlns:a16="http://schemas.microsoft.com/office/drawing/2014/main" id="{B13E9BBC-CF61-4056-9242-E002F6DEE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405" y="1503947"/>
            <a:ext cx="5265333" cy="3850106"/>
          </a:xfrm>
          <a:prstGeom prst="rect">
            <a:avLst/>
          </a:prstGeom>
        </p:spPr>
      </p:pic>
    </p:spTree>
    <p:extLst>
      <p:ext uri="{BB962C8B-B14F-4D97-AF65-F5344CB8AC3E}">
        <p14:creationId xmlns:p14="http://schemas.microsoft.com/office/powerpoint/2010/main" val="1799690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A8A4E-F55E-3BF9-D565-D6C14F24E0E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B499CA8-6015-E01E-41FF-A39D9FB46AAE}"/>
              </a:ext>
            </a:extLst>
          </p:cNvPr>
          <p:cNvSpPr>
            <a:spLocks noGrp="1"/>
          </p:cNvSpPr>
          <p:nvPr>
            <p:ph type="title"/>
          </p:nvPr>
        </p:nvSpPr>
        <p:spPr>
          <a:xfrm>
            <a:off x="1180618" y="365125"/>
            <a:ext cx="10173182" cy="1128009"/>
          </a:xfrm>
        </p:spPr>
        <p:txBody>
          <a:bodyPr>
            <a:normAutofit/>
          </a:bodyPr>
          <a:lstStyle/>
          <a:p>
            <a:pPr algn="ctr"/>
            <a:r>
              <a:rPr lang="en-US" sz="4000" b="1" dirty="0">
                <a:latin typeface="Times New Roman" panose="02020603050405020304" pitchFamily="18" charset="0"/>
                <a:cs typeface="Times New Roman" panose="02020603050405020304" pitchFamily="18" charset="0"/>
              </a:rPr>
              <a:t>RESULTS &amp; ANALYSIS</a:t>
            </a:r>
          </a:p>
        </p:txBody>
      </p:sp>
      <p:sp>
        <p:nvSpPr>
          <p:cNvPr id="5" name="Date Placeholder 4">
            <a:extLst>
              <a:ext uri="{FF2B5EF4-FFF2-40B4-BE49-F238E27FC236}">
                <a16:creationId xmlns:a16="http://schemas.microsoft.com/office/drawing/2014/main" id="{DC97309A-6F0B-2E19-A0B8-4072F617E906}"/>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91B900E6-0C38-732F-EA85-93F2EA5656BB}"/>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No.AG5           Department of CSE</a:t>
            </a:r>
          </a:p>
        </p:txBody>
      </p:sp>
      <p:sp>
        <p:nvSpPr>
          <p:cNvPr id="7" name="Slide Number Placeholder 6">
            <a:extLst>
              <a:ext uri="{FF2B5EF4-FFF2-40B4-BE49-F238E27FC236}">
                <a16:creationId xmlns:a16="http://schemas.microsoft.com/office/drawing/2014/main" id="{64452C5D-1052-EF55-7075-20E48BD65C66}"/>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909B8A9-3DFF-ABC2-55F8-08A7A32D55EF}"/>
              </a:ext>
            </a:extLst>
          </p:cNvPr>
          <p:cNvSpPr txBox="1"/>
          <p:nvPr/>
        </p:nvSpPr>
        <p:spPr>
          <a:xfrm>
            <a:off x="7374374" y="1410295"/>
            <a:ext cx="4382728" cy="4784130"/>
          </a:xfrm>
          <a:prstGeom prst="rect">
            <a:avLst/>
          </a:prstGeom>
          <a:noFill/>
        </p:spPr>
        <p:txBody>
          <a:bodyPr wrap="square" rtlCol="0">
            <a:spAutoFit/>
          </a:bodyPr>
          <a:lstStyle/>
          <a:p>
            <a:pPr marL="0" marR="0" algn="just">
              <a:lnSpc>
                <a:spcPct val="107000"/>
              </a:lnSpc>
              <a:spcBef>
                <a:spcPts val="0"/>
              </a:spcBef>
              <a:spcAft>
                <a:spcPts val="8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This analysis focuses on how well the training and test error rates of the breast cancer classification model perform. This explains how the model’s performance changes with each epoch—the increase or drop in accuracy and loss to assess the model’s learning ability and ability to generalize. This comparison assists one in a relative understanding of how well the model is fitting the training data against fitting new unseen test data.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4A01BE9C-F17A-4D1F-83A4-AD747742D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618" y="1528497"/>
            <a:ext cx="5765614" cy="3801005"/>
          </a:xfrm>
          <a:prstGeom prst="rect">
            <a:avLst/>
          </a:prstGeom>
        </p:spPr>
      </p:pic>
      <p:sp>
        <p:nvSpPr>
          <p:cNvPr id="25" name="TextBox 24">
            <a:extLst>
              <a:ext uri="{FF2B5EF4-FFF2-40B4-BE49-F238E27FC236}">
                <a16:creationId xmlns:a16="http://schemas.microsoft.com/office/drawing/2014/main" id="{2B7999F6-DF13-401B-B328-DB98094B2148}"/>
              </a:ext>
            </a:extLst>
          </p:cNvPr>
          <p:cNvSpPr txBox="1"/>
          <p:nvPr/>
        </p:nvSpPr>
        <p:spPr>
          <a:xfrm rot="10800000" flipV="1">
            <a:off x="1498963" y="5440353"/>
            <a:ext cx="5765613" cy="707886"/>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 </a:t>
            </a:r>
            <a:r>
              <a:rPr lang="en-US" b="1" dirty="0"/>
              <a:t>Training and Validation Accuracy and Loss Over Epochs</a:t>
            </a:r>
            <a:r>
              <a:rPr lang="en-US" sz="2200" b="1" dirty="0"/>
              <a:t>.</a:t>
            </a:r>
            <a:endParaRPr lang="en-US" sz="2200" b="1"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CBC18D83-89A7-4E29-9DFF-478CBD7BFE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4898" y="1410295"/>
            <a:ext cx="6939476" cy="4081132"/>
          </a:xfrm>
        </p:spPr>
      </p:pic>
    </p:spTree>
    <p:extLst>
      <p:ext uri="{BB962C8B-B14F-4D97-AF65-F5344CB8AC3E}">
        <p14:creationId xmlns:p14="http://schemas.microsoft.com/office/powerpoint/2010/main" val="3013196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sz="4000" b="1" dirty="0">
                <a:latin typeface="Times New Roman" panose="02020603050405020304" pitchFamily="18" charset="0"/>
                <a:cs typeface="Times New Roman" panose="02020603050405020304" pitchFamily="18" charset="0"/>
              </a:rPr>
              <a:t>CONCLUSION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595577" y="1493133"/>
            <a:ext cx="11330124" cy="4532281"/>
          </a:xfrm>
        </p:spPr>
        <p:txBody>
          <a:bodyPr>
            <a:normAutofit/>
          </a:bodyPr>
          <a:lstStyle/>
          <a:p>
            <a:pPr algn="just"/>
            <a:r>
              <a:rPr lang="en-US" sz="2200" dirty="0">
                <a:latin typeface="Times New Roman" panose="02020603050405020304" pitchFamily="18" charset="0"/>
                <a:cs typeface="Times New Roman" panose="02020603050405020304" pitchFamily="18" charset="0"/>
              </a:rPr>
              <a:t>Incorporating Genetic Algorithm (GA) into Computer-Aided Detection (CAD) enhances breast cancer detection.</a:t>
            </a:r>
          </a:p>
          <a:p>
            <a:pPr algn="just"/>
            <a:r>
              <a:rPr lang="en-US" sz="2200" dirty="0">
                <a:latin typeface="Times New Roman" panose="02020603050405020304" pitchFamily="18" charset="0"/>
                <a:cs typeface="Times New Roman" panose="02020603050405020304" pitchFamily="18" charset="0"/>
              </a:rPr>
              <a:t> GA improves detection of regions of interest in mammographic images.</a:t>
            </a:r>
          </a:p>
          <a:p>
            <a:pPr algn="just"/>
            <a:r>
              <a:rPr lang="en-US" sz="2200" dirty="0">
                <a:latin typeface="Times New Roman" panose="02020603050405020304" pitchFamily="18" charset="0"/>
                <a:cs typeface="Times New Roman" panose="02020603050405020304" pitchFamily="18" charset="0"/>
              </a:rPr>
              <a:t>Significant reduction in false positives, decreasing patient anxiety and unnecessary imaging.</a:t>
            </a:r>
          </a:p>
          <a:p>
            <a:pPr algn="just"/>
            <a:r>
              <a:rPr lang="en-US" sz="2200" dirty="0">
                <a:latin typeface="Times New Roman" panose="02020603050405020304" pitchFamily="18" charset="0"/>
                <a:cs typeface="Times New Roman" panose="02020603050405020304" pitchFamily="18" charset="0"/>
              </a:rPr>
              <a:t> GA outperforms other CAD systems in mammographic image analysis.</a:t>
            </a:r>
          </a:p>
          <a:p>
            <a:pPr algn="just"/>
            <a:r>
              <a:rPr lang="en-US" sz="2200" dirty="0">
                <a:latin typeface="Times New Roman" panose="02020603050405020304" pitchFamily="18" charset="0"/>
                <a:cs typeface="Times New Roman" panose="02020603050405020304" pitchFamily="18" charset="0"/>
              </a:rPr>
              <a:t>Achieved high classification accuracy of 98.88%.</a:t>
            </a:r>
          </a:p>
          <a:p>
            <a:pPr algn="just"/>
            <a:r>
              <a:rPr lang="en-US" sz="2200" dirty="0">
                <a:latin typeface="Times New Roman" panose="02020603050405020304" pitchFamily="18" charset="0"/>
                <a:cs typeface="Times New Roman" panose="02020603050405020304" pitchFamily="18" charset="0"/>
              </a:rPr>
              <a:t> Significant improvements in precision, recall, and F1-score compared to traditional  CAD systems.</a:t>
            </a:r>
          </a:p>
          <a:p>
            <a:pPr algn="just"/>
            <a:r>
              <a:rPr lang="en-US" sz="2200" dirty="0">
                <a:effectLst/>
                <a:latin typeface="Times New Roman" panose="02020603050405020304" pitchFamily="18" charset="0"/>
                <a:ea typeface="Times New Roman" panose="02020603050405020304" pitchFamily="18" charset="0"/>
              </a:rPr>
              <a:t>This demonstrates the potential of combining genetic algorithms for feature selection with deep learning techniques for accurate and efficient breast cancer detection.</a:t>
            </a: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 AG5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4D608-B01F-7841-6FBF-F113211EC7B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2E2A67E-2ADD-E2EE-41F0-578584A83309}"/>
              </a:ext>
            </a:extLst>
          </p:cNvPr>
          <p:cNvSpPr>
            <a:spLocks noGrp="1"/>
          </p:cNvSpPr>
          <p:nvPr>
            <p:ph type="title"/>
          </p:nvPr>
        </p:nvSpPr>
        <p:spPr>
          <a:xfrm>
            <a:off x="1180618" y="365125"/>
            <a:ext cx="10173182" cy="1128009"/>
          </a:xfrm>
        </p:spPr>
        <p:txBody>
          <a:bodyPr>
            <a:normAutofit/>
          </a:bodyPr>
          <a:lstStyle/>
          <a:p>
            <a:pPr algn="ctr"/>
            <a:r>
              <a:rPr lang="en-US" sz="4000" b="1" dirty="0">
                <a:latin typeface="Times New Roman" panose="02020603050405020304" pitchFamily="18" charset="0"/>
                <a:cs typeface="Times New Roman" panose="02020603050405020304" pitchFamily="18" charset="0"/>
              </a:rPr>
              <a:t>Future Scope</a:t>
            </a:r>
          </a:p>
        </p:txBody>
      </p:sp>
      <p:sp>
        <p:nvSpPr>
          <p:cNvPr id="9" name="Content Placeholder 8">
            <a:extLst>
              <a:ext uri="{FF2B5EF4-FFF2-40B4-BE49-F238E27FC236}">
                <a16:creationId xmlns:a16="http://schemas.microsoft.com/office/drawing/2014/main" id="{CA8A8D56-1AE0-3ADF-A606-4DA3162A3AF5}"/>
              </a:ext>
            </a:extLst>
          </p:cNvPr>
          <p:cNvSpPr>
            <a:spLocks noGrp="1"/>
          </p:cNvSpPr>
          <p:nvPr>
            <p:ph idx="1"/>
          </p:nvPr>
        </p:nvSpPr>
        <p:spPr>
          <a:xfrm>
            <a:off x="595576" y="1493134"/>
            <a:ext cx="11000847" cy="4816278"/>
          </a:xfrm>
        </p:spPr>
        <p:txBody>
          <a:bodyPr>
            <a:normAutofit/>
          </a:bodyPr>
          <a:lstStyle/>
          <a:p>
            <a:pPr algn="just"/>
            <a:r>
              <a:rPr lang="en-US" sz="2200" b="1" dirty="0">
                <a:latin typeface="Times New Roman" panose="02020603050405020304" pitchFamily="18" charset="0"/>
                <a:cs typeface="Times New Roman" panose="02020603050405020304" pitchFamily="18" charset="0"/>
              </a:rPr>
              <a:t>Artificial Intelligence (AI) and Machine Learning Advancements</a:t>
            </a:r>
            <a:r>
              <a:rPr lang="en-US" sz="2200" dirty="0">
                <a:latin typeface="Times New Roman" panose="02020603050405020304" pitchFamily="18" charset="0"/>
                <a:cs typeface="Times New Roman" panose="02020603050405020304" pitchFamily="18" charset="0"/>
              </a:rPr>
              <a:t>: Enhancing AI/ML models and algorithms for improved decision-making.</a:t>
            </a:r>
          </a:p>
          <a:p>
            <a:pPr algn="just"/>
            <a:r>
              <a:rPr lang="en-US" sz="2200" b="1" dirty="0">
                <a:latin typeface="Times New Roman" panose="02020603050405020304" pitchFamily="18" charset="0"/>
                <a:cs typeface="Times New Roman" panose="02020603050405020304" pitchFamily="18" charset="0"/>
              </a:rPr>
              <a:t>Financial Sector: </a:t>
            </a:r>
            <a:r>
              <a:rPr lang="en-US" sz="2200" dirty="0">
                <a:latin typeface="Times New Roman" panose="02020603050405020304" pitchFamily="18" charset="0"/>
                <a:cs typeface="Times New Roman" panose="02020603050405020304" pitchFamily="18" charset="0"/>
              </a:rPr>
              <a:t>Optimizing investment, risk, and decision-making through predictive modeling.</a:t>
            </a:r>
          </a:p>
          <a:p>
            <a:pPr algn="just"/>
            <a:r>
              <a:rPr lang="en-US" sz="2200" b="1" dirty="0">
                <a:latin typeface="Times New Roman" panose="02020603050405020304" pitchFamily="18" charset="0"/>
                <a:cs typeface="Times New Roman" panose="02020603050405020304" pitchFamily="18" charset="0"/>
              </a:rPr>
              <a:t>Industrial Automation and Robotics: </a:t>
            </a:r>
            <a:r>
              <a:rPr lang="en-US" sz="2200" dirty="0">
                <a:latin typeface="Times New Roman" panose="02020603050405020304" pitchFamily="18" charset="0"/>
                <a:cs typeface="Times New Roman" panose="02020603050405020304" pitchFamily="18" charset="0"/>
              </a:rPr>
              <a:t>Streamlining manufacturing and logistics using robotic systems.</a:t>
            </a:r>
          </a:p>
          <a:p>
            <a:pPr algn="just"/>
            <a:r>
              <a:rPr lang="en-US" sz="2200" b="1" dirty="0">
                <a:latin typeface="Times New Roman" panose="02020603050405020304" pitchFamily="18" charset="0"/>
                <a:cs typeface="Times New Roman" panose="02020603050405020304" pitchFamily="18" charset="0"/>
              </a:rPr>
              <a:t>Environmental and Resource Management: </a:t>
            </a:r>
            <a:r>
              <a:rPr lang="en-US" sz="2200" dirty="0">
                <a:latin typeface="Times New Roman" panose="02020603050405020304" pitchFamily="18" charset="0"/>
                <a:cs typeface="Times New Roman" panose="02020603050405020304" pitchFamily="18" charset="0"/>
              </a:rPr>
              <a:t>Sustainable management of resources and mitigation of environmental impact.</a:t>
            </a:r>
          </a:p>
          <a:p>
            <a:pPr algn="just"/>
            <a:r>
              <a:rPr lang="en-US" sz="2200" b="1" dirty="0">
                <a:latin typeface="Times New Roman" panose="02020603050405020304" pitchFamily="18" charset="0"/>
                <a:cs typeface="Times New Roman" panose="02020603050405020304" pitchFamily="18" charset="0"/>
              </a:rPr>
              <a:t>Telecommunication: </a:t>
            </a:r>
            <a:r>
              <a:rPr lang="en-US" sz="2200" dirty="0">
                <a:latin typeface="Times New Roman" panose="02020603050405020304" pitchFamily="18" charset="0"/>
                <a:cs typeface="Times New Roman" panose="02020603050405020304" pitchFamily="18" charset="0"/>
              </a:rPr>
              <a:t>Optimizing network efficiency, traffic management, and signal strength</a:t>
            </a:r>
          </a:p>
          <a:p>
            <a:pPr algn="just"/>
            <a:r>
              <a:rPr lang="en-US" sz="2200" b="1" dirty="0">
                <a:latin typeface="Times New Roman" panose="02020603050405020304" pitchFamily="18" charset="0"/>
                <a:cs typeface="Times New Roman" panose="02020603050405020304" pitchFamily="18" charset="0"/>
              </a:rPr>
              <a:t>Smart Cities and Infrastructure Development: </a:t>
            </a:r>
            <a:r>
              <a:rPr lang="en-US" sz="2200" dirty="0">
                <a:latin typeface="Times New Roman" panose="02020603050405020304" pitchFamily="18" charset="0"/>
                <a:cs typeface="Times New Roman" panose="02020603050405020304" pitchFamily="18" charset="0"/>
              </a:rPr>
              <a:t>Intelligent urban planning, traffic management, and public services.</a:t>
            </a:r>
          </a:p>
          <a:p>
            <a:pPr algn="just"/>
            <a:r>
              <a:rPr lang="en-US" sz="2200" dirty="0">
                <a:latin typeface="Times New Roman" panose="02020603050405020304" pitchFamily="18" charset="0"/>
                <a:cs typeface="Times New Roman" panose="02020603050405020304" pitchFamily="18" charset="0"/>
              </a:rPr>
              <a:t>P</a:t>
            </a:r>
            <a:r>
              <a:rPr lang="en-US" sz="2200" b="1" dirty="0">
                <a:latin typeface="Times New Roman" panose="02020603050405020304" pitchFamily="18" charset="0"/>
                <a:cs typeface="Times New Roman" panose="02020603050405020304" pitchFamily="18" charset="0"/>
              </a:rPr>
              <a:t>recision Farming and Agriculture: </a:t>
            </a:r>
            <a:r>
              <a:rPr lang="en-US" sz="2200" dirty="0">
                <a:latin typeface="Times New Roman" panose="02020603050405020304" pitchFamily="18" charset="0"/>
                <a:cs typeface="Times New Roman" panose="02020603050405020304" pitchFamily="18" charset="0"/>
              </a:rPr>
              <a:t>Optimizing crop yields, resource usage, and disease detection.</a:t>
            </a:r>
          </a:p>
        </p:txBody>
      </p:sp>
      <p:sp>
        <p:nvSpPr>
          <p:cNvPr id="5" name="Date Placeholder 4">
            <a:extLst>
              <a:ext uri="{FF2B5EF4-FFF2-40B4-BE49-F238E27FC236}">
                <a16:creationId xmlns:a16="http://schemas.microsoft.com/office/drawing/2014/main" id="{750CE15B-B530-D418-3084-55968E6D1CC1}"/>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12-03-2025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9DC82B13-891E-75DB-2680-B5E767FC5D88}"/>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  AG5         Department of CSE</a:t>
            </a:r>
          </a:p>
        </p:txBody>
      </p:sp>
      <p:sp>
        <p:nvSpPr>
          <p:cNvPr id="7" name="Slide Number Placeholder 6">
            <a:extLst>
              <a:ext uri="{FF2B5EF4-FFF2-40B4-BE49-F238E27FC236}">
                <a16:creationId xmlns:a16="http://schemas.microsoft.com/office/drawing/2014/main" id="{0ECE88E7-60BE-2392-C2E5-09C8E619A31A}"/>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171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265134" y="1074821"/>
            <a:ext cx="11926866" cy="5281529"/>
          </a:xfrm>
        </p:spPr>
        <p:txBody>
          <a:bodyPr>
            <a:noAutofit/>
          </a:bodyPr>
          <a:lstStyle/>
          <a:p>
            <a:pPr algn="just"/>
            <a:r>
              <a:rPr lang="en-US" sz="2200" b="0" i="0" dirty="0">
                <a:solidFill>
                  <a:srgbClr val="222222"/>
                </a:solidFill>
                <a:effectLst/>
                <a:latin typeface="Times New Roman" panose="02020603050405020304" pitchFamily="18" charset="0"/>
                <a:cs typeface="Times New Roman" panose="02020603050405020304" pitchFamily="18" charset="0"/>
              </a:rPr>
              <a:t>Del Ser, J., </a:t>
            </a:r>
            <a:r>
              <a:rPr lang="en-US" sz="2200" b="0" i="0" dirty="0" err="1">
                <a:solidFill>
                  <a:srgbClr val="222222"/>
                </a:solidFill>
                <a:effectLst/>
                <a:latin typeface="Times New Roman" panose="02020603050405020304" pitchFamily="18" charset="0"/>
                <a:cs typeface="Times New Roman" panose="02020603050405020304" pitchFamily="18" charset="0"/>
              </a:rPr>
              <a:t>Osaba</a:t>
            </a:r>
            <a:r>
              <a:rPr lang="en-US" sz="2200" b="0" i="0" dirty="0">
                <a:solidFill>
                  <a:srgbClr val="222222"/>
                </a:solidFill>
                <a:effectLst/>
                <a:latin typeface="Times New Roman" panose="02020603050405020304" pitchFamily="18" charset="0"/>
                <a:cs typeface="Times New Roman" panose="02020603050405020304" pitchFamily="18" charset="0"/>
              </a:rPr>
              <a:t>, E., Molina, D., Yang, X.-S., Salcedo-Sanz, S., Camacho, D., ... \&amp; Herrera, F. (2019). Bio-inspired computation: Where we stand and what’s next. Swarm and Evolutionary Computation, 48, 220-250. https://doi.org/10.1016/j.swevo.2019.05.006</a:t>
            </a:r>
          </a:p>
          <a:p>
            <a:pPr algn="just"/>
            <a:r>
              <a:rPr lang="en-US" sz="2200" b="0" i="0" dirty="0" err="1">
                <a:solidFill>
                  <a:srgbClr val="222222"/>
                </a:solidFill>
                <a:effectLst/>
                <a:latin typeface="Times New Roman" panose="02020603050405020304" pitchFamily="18" charset="0"/>
                <a:cs typeface="Times New Roman" panose="02020603050405020304" pitchFamily="18" charset="0"/>
              </a:rPr>
              <a:t>Yousefi</a:t>
            </a:r>
            <a:r>
              <a:rPr lang="en-US" sz="2200" b="0" i="0" dirty="0">
                <a:solidFill>
                  <a:srgbClr val="222222"/>
                </a:solidFill>
                <a:effectLst/>
                <a:latin typeface="Times New Roman" panose="02020603050405020304" pitchFamily="18" charset="0"/>
                <a:cs typeface="Times New Roman" panose="02020603050405020304" pitchFamily="18" charset="0"/>
              </a:rPr>
              <a:t>, B., Akbari, H., Hershman, M., </a:t>
            </a:r>
            <a:r>
              <a:rPr lang="en-US" sz="2200" b="0" i="0" dirty="0" err="1">
                <a:solidFill>
                  <a:srgbClr val="222222"/>
                </a:solidFill>
                <a:effectLst/>
                <a:latin typeface="Times New Roman" panose="02020603050405020304" pitchFamily="18" charset="0"/>
                <a:cs typeface="Times New Roman" panose="02020603050405020304" pitchFamily="18" charset="0"/>
              </a:rPr>
              <a:t>Kawakita</a:t>
            </a:r>
            <a:r>
              <a:rPr lang="en-US" sz="2200" b="0" i="0" dirty="0">
                <a:solidFill>
                  <a:srgbClr val="222222"/>
                </a:solidFill>
                <a:effectLst/>
                <a:latin typeface="Times New Roman" panose="02020603050405020304" pitchFamily="18" charset="0"/>
                <a:cs typeface="Times New Roman" panose="02020603050405020304" pitchFamily="18" charset="0"/>
              </a:rPr>
              <a:t>, S., Fernandes, H. C., Ibarra-</a:t>
            </a:r>
            <a:r>
              <a:rPr lang="en-US" sz="2200" b="0" i="0" dirty="0" err="1">
                <a:solidFill>
                  <a:srgbClr val="222222"/>
                </a:solidFill>
                <a:effectLst/>
                <a:latin typeface="Times New Roman" panose="02020603050405020304" pitchFamily="18" charset="0"/>
                <a:cs typeface="Times New Roman" panose="02020603050405020304" pitchFamily="18" charset="0"/>
              </a:rPr>
              <a:t>Castanedo</a:t>
            </a:r>
            <a:r>
              <a:rPr lang="en-US" sz="2200" b="0" i="0" dirty="0">
                <a:solidFill>
                  <a:srgbClr val="222222"/>
                </a:solidFill>
                <a:effectLst/>
                <a:latin typeface="Times New Roman" panose="02020603050405020304" pitchFamily="18" charset="0"/>
                <a:cs typeface="Times New Roman" panose="02020603050405020304" pitchFamily="18" charset="0"/>
              </a:rPr>
              <a:t>, C., </a:t>
            </a:r>
            <a:r>
              <a:rPr lang="en-US" sz="2200" b="0" i="0" dirty="0" err="1">
                <a:solidFill>
                  <a:srgbClr val="222222"/>
                </a:solidFill>
                <a:effectLst/>
                <a:latin typeface="Times New Roman" panose="02020603050405020304" pitchFamily="18" charset="0"/>
                <a:cs typeface="Times New Roman" panose="02020603050405020304" pitchFamily="18" charset="0"/>
              </a:rPr>
              <a:t>Ahadian</a:t>
            </a:r>
            <a:r>
              <a:rPr lang="en-US" sz="2200" b="0" i="0" dirty="0">
                <a:solidFill>
                  <a:srgbClr val="222222"/>
                </a:solidFill>
                <a:effectLst/>
                <a:latin typeface="Times New Roman" panose="02020603050405020304" pitchFamily="18" charset="0"/>
                <a:cs typeface="Times New Roman" panose="02020603050405020304" pitchFamily="18" charset="0"/>
              </a:rPr>
              <a:t>, S., \&amp; </a:t>
            </a:r>
            <a:r>
              <a:rPr lang="en-US" sz="2200" b="0" i="0" dirty="0" err="1">
                <a:solidFill>
                  <a:srgbClr val="222222"/>
                </a:solidFill>
                <a:effectLst/>
                <a:latin typeface="Times New Roman" panose="02020603050405020304" pitchFamily="18" charset="0"/>
                <a:cs typeface="Times New Roman" panose="02020603050405020304" pitchFamily="18" charset="0"/>
              </a:rPr>
              <a:t>Maldague</a:t>
            </a:r>
            <a:r>
              <a:rPr lang="en-US" sz="2200" b="0" i="0" dirty="0">
                <a:solidFill>
                  <a:srgbClr val="222222"/>
                </a:solidFill>
                <a:effectLst/>
                <a:latin typeface="Times New Roman" panose="02020603050405020304" pitchFamily="18" charset="0"/>
                <a:cs typeface="Times New Roman" panose="02020603050405020304" pitchFamily="18" charset="0"/>
              </a:rPr>
              <a:t>, X. P. V. (2021). </a:t>
            </a:r>
            <a:r>
              <a:rPr lang="en-US" sz="2200" b="0" i="0" dirty="0" err="1">
                <a:solidFill>
                  <a:srgbClr val="222222"/>
                </a:solidFill>
                <a:effectLst/>
                <a:latin typeface="Times New Roman" panose="02020603050405020304" pitchFamily="18" charset="0"/>
                <a:cs typeface="Times New Roman" panose="02020603050405020304" pitchFamily="18" charset="0"/>
              </a:rPr>
              <a:t>Spaer</a:t>
            </a:r>
            <a:r>
              <a:rPr lang="en-US" sz="2200" b="0" i="0" dirty="0">
                <a:solidFill>
                  <a:srgbClr val="222222"/>
                </a:solidFill>
                <a:effectLst/>
                <a:latin typeface="Times New Roman" panose="02020603050405020304" pitchFamily="18" charset="0"/>
                <a:cs typeface="Times New Roman" panose="02020603050405020304" pitchFamily="18" charset="0"/>
              </a:rPr>
              <a:t>: Sparse deep convolutional autoencoder model to extract low dimensional imaging biomarkers for early detection of breast cancer using dynamic thermography. Applied Sciences, 11(7), 3248. https://doi.org/10.3390/app11073248</a:t>
            </a:r>
          </a:p>
          <a:p>
            <a:pPr algn="just"/>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Hirra</a:t>
            </a:r>
            <a:r>
              <a:rPr lang="en-US" sz="2200" b="0" i="0" dirty="0">
                <a:solidFill>
                  <a:srgbClr val="222222"/>
                </a:solidFill>
                <a:effectLst/>
                <a:latin typeface="Times New Roman" panose="02020603050405020304" pitchFamily="18" charset="0"/>
                <a:cs typeface="Times New Roman" panose="02020603050405020304" pitchFamily="18" charset="0"/>
              </a:rPr>
              <a:t>, I., Ahmad, M., Hussain, A., Ashraf, M. U., Saeed, I. A., Qadri, S. F., Alghamdi, A. M., \&amp; </a:t>
            </a:r>
            <a:r>
              <a:rPr lang="en-US" sz="2200" b="0" i="0" dirty="0" err="1">
                <a:solidFill>
                  <a:srgbClr val="222222"/>
                </a:solidFill>
                <a:effectLst/>
                <a:latin typeface="Times New Roman" panose="02020603050405020304" pitchFamily="18" charset="0"/>
                <a:cs typeface="Times New Roman" panose="02020603050405020304" pitchFamily="18" charset="0"/>
              </a:rPr>
              <a:t>Alfakeeh</a:t>
            </a:r>
            <a:r>
              <a:rPr lang="en-US" sz="2200" b="0" i="0" dirty="0">
                <a:solidFill>
                  <a:srgbClr val="222222"/>
                </a:solidFill>
                <a:effectLst/>
                <a:latin typeface="Times New Roman" panose="02020603050405020304" pitchFamily="18" charset="0"/>
                <a:cs typeface="Times New Roman" panose="02020603050405020304" pitchFamily="18" charset="0"/>
              </a:rPr>
              <a:t>, A. S. (2021). Breast cancer classification from histopathological images using patch-based deep learning modeling. IEEE Access, 9, 24273–24287. https://doi.org/10.1109/ACCESS.2021.3056842</a:t>
            </a:r>
          </a:p>
          <a:p>
            <a:pPr algn="just"/>
            <a:r>
              <a:rPr lang="en-US" sz="2200" b="0" i="0" dirty="0" err="1">
                <a:solidFill>
                  <a:srgbClr val="222222"/>
                </a:solidFill>
                <a:effectLst/>
                <a:latin typeface="Times New Roman" panose="02020603050405020304" pitchFamily="18" charset="0"/>
                <a:cs typeface="Times New Roman" panose="02020603050405020304" pitchFamily="18" charset="0"/>
              </a:rPr>
              <a:t>Sethy</a:t>
            </a:r>
            <a:r>
              <a:rPr lang="en-US" sz="2200" b="0" i="0" dirty="0">
                <a:solidFill>
                  <a:srgbClr val="222222"/>
                </a:solidFill>
                <a:effectLst/>
                <a:latin typeface="Times New Roman" panose="02020603050405020304" pitchFamily="18" charset="0"/>
                <a:cs typeface="Times New Roman" panose="02020603050405020304" pitchFamily="18" charset="0"/>
              </a:rPr>
              <a:t>, P. K., Pandey, C., Khan, M. R., Behera, S. K., Vijaykumar, K., \&amp; </a:t>
            </a:r>
            <a:r>
              <a:rPr lang="en-US" sz="2200" b="0" i="0" dirty="0" err="1">
                <a:solidFill>
                  <a:srgbClr val="222222"/>
                </a:solidFill>
                <a:effectLst/>
                <a:latin typeface="Times New Roman" panose="02020603050405020304" pitchFamily="18" charset="0"/>
                <a:cs typeface="Times New Roman" panose="02020603050405020304" pitchFamily="18" charset="0"/>
              </a:rPr>
              <a:t>Panigrahi</a:t>
            </a:r>
            <a:r>
              <a:rPr lang="en-US" sz="2200" b="0" i="0" dirty="0">
                <a:solidFill>
                  <a:srgbClr val="222222"/>
                </a:solidFill>
                <a:effectLst/>
                <a:latin typeface="Times New Roman" panose="02020603050405020304" pitchFamily="18" charset="0"/>
                <a:cs typeface="Times New Roman" panose="02020603050405020304" pitchFamily="18" charset="0"/>
              </a:rPr>
              <a:t>, S. (2021). A cost-effective computer-vision based breast cancer diagnosis. Journal of Intelligent \&amp; Fuzzy Systems, 41(5), 5253–5263. https://doi.org/10.3233/JIFS-189257</a:t>
            </a:r>
          </a:p>
          <a:p>
            <a:pPr algn="just"/>
            <a:r>
              <a:rPr lang="en-US" sz="2200" b="0" i="0" dirty="0">
                <a:solidFill>
                  <a:srgbClr val="222222"/>
                </a:solidFill>
                <a:effectLst/>
                <a:latin typeface="Times New Roman" panose="02020603050405020304" pitchFamily="18" charset="0"/>
                <a:cs typeface="Times New Roman" panose="02020603050405020304" pitchFamily="18" charset="0"/>
              </a:rPr>
              <a:t>Nahid, A.-A., </a:t>
            </a:r>
            <a:r>
              <a:rPr lang="en-US" sz="2200" b="0" i="0" dirty="0" err="1">
                <a:solidFill>
                  <a:srgbClr val="222222"/>
                </a:solidFill>
                <a:effectLst/>
                <a:latin typeface="Times New Roman" panose="02020603050405020304" pitchFamily="18" charset="0"/>
                <a:cs typeface="Times New Roman" panose="02020603050405020304" pitchFamily="18" charset="0"/>
              </a:rPr>
              <a:t>Mikaelian</a:t>
            </a:r>
            <a:r>
              <a:rPr lang="en-US" sz="2200" b="0" i="0" dirty="0">
                <a:solidFill>
                  <a:srgbClr val="222222"/>
                </a:solidFill>
                <a:effectLst/>
                <a:latin typeface="Times New Roman" panose="02020603050405020304" pitchFamily="18" charset="0"/>
                <a:cs typeface="Times New Roman" panose="02020603050405020304" pitchFamily="18" charset="0"/>
              </a:rPr>
              <a:t>, A., \&amp; Kong, Y. (2018). Histopathological breast-image classification with restricted Boltzmann machine along with backpropagation. Biomedical Research, 29(10).</a:t>
            </a:r>
          </a:p>
          <a:p>
            <a:pPr marL="0" indent="0" algn="just">
              <a:buNone/>
            </a:pPr>
            <a:r>
              <a:rPr lang="en-IN"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 AG5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10-02-2025</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No.AG5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E5DD-BD28-FBD2-F7AF-997A701FBCF7}"/>
              </a:ext>
            </a:extLst>
          </p:cNvPr>
          <p:cNvSpPr>
            <a:spLocks noGrp="1"/>
          </p:cNvSpPr>
          <p:nvPr>
            <p:ph type="title"/>
          </p:nvPr>
        </p:nvSpPr>
        <p:spPr>
          <a:xfrm>
            <a:off x="4038600" y="136525"/>
            <a:ext cx="10515600" cy="1325563"/>
          </a:xfrm>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79C645-A863-E216-D6F3-85E2A88D55AF}"/>
              </a:ext>
            </a:extLst>
          </p:cNvPr>
          <p:cNvSpPr>
            <a:spLocks noGrp="1"/>
          </p:cNvSpPr>
          <p:nvPr>
            <p:ph idx="1"/>
          </p:nvPr>
        </p:nvSpPr>
        <p:spPr>
          <a:xfrm>
            <a:off x="316992" y="1401691"/>
            <a:ext cx="11558016" cy="5015056"/>
          </a:xfrm>
        </p:spPr>
        <p:txBody>
          <a:bodyPr>
            <a:noAutofit/>
          </a:bodyPr>
          <a:lstStyle/>
          <a:p>
            <a:pPr algn="just"/>
            <a:r>
              <a:rPr lang="en-IN" sz="2200" dirty="0" err="1">
                <a:latin typeface="Times New Roman" panose="02020603050405020304" pitchFamily="18" charset="0"/>
                <a:cs typeface="Times New Roman" panose="02020603050405020304" pitchFamily="18" charset="0"/>
              </a:rPr>
              <a:t>Alshayeji</a:t>
            </a:r>
            <a:r>
              <a:rPr lang="en-IN" sz="2200" dirty="0">
                <a:latin typeface="Times New Roman" panose="02020603050405020304" pitchFamily="18" charset="0"/>
                <a:cs typeface="Times New Roman" panose="02020603050405020304" pitchFamily="18" charset="0"/>
              </a:rPr>
              <a:t>, M. H., </a:t>
            </a:r>
            <a:r>
              <a:rPr lang="en-IN" sz="2200" dirty="0" err="1">
                <a:latin typeface="Times New Roman" panose="02020603050405020304" pitchFamily="18" charset="0"/>
                <a:cs typeface="Times New Roman" panose="02020603050405020304" pitchFamily="18" charset="0"/>
              </a:rPr>
              <a:t>Ellethy</a:t>
            </a:r>
            <a:r>
              <a:rPr lang="en-IN" sz="2200" dirty="0">
                <a:latin typeface="Times New Roman" panose="02020603050405020304" pitchFamily="18" charset="0"/>
                <a:cs typeface="Times New Roman" panose="02020603050405020304" pitchFamily="18" charset="0"/>
              </a:rPr>
              <a:t>, H., \&amp; Gupta, R. (2022). Computer-aided detection of breast cancer on the Wisconsin dataset: An artificial neural networks approach. Biomedical Signal Processing and Control, 71, 1–10. https://doi.org/10.1016/j.bspc.2021.103182</a:t>
            </a:r>
          </a:p>
          <a:p>
            <a:pPr algn="just"/>
            <a:r>
              <a:rPr lang="en-IN" sz="2200" dirty="0">
                <a:latin typeface="Times New Roman" panose="02020603050405020304" pitchFamily="18" charset="0"/>
                <a:cs typeface="Times New Roman" panose="02020603050405020304" pitchFamily="18" charset="0"/>
              </a:rPr>
              <a:t>[12] Saoud, H., </a:t>
            </a:r>
            <a:r>
              <a:rPr lang="en-IN" sz="2200" dirty="0" err="1">
                <a:latin typeface="Times New Roman" panose="02020603050405020304" pitchFamily="18" charset="0"/>
                <a:cs typeface="Times New Roman" panose="02020603050405020304" pitchFamily="18" charset="0"/>
              </a:rPr>
              <a:t>Ghadi</a:t>
            </a:r>
            <a:r>
              <a:rPr lang="en-IN" sz="2200" dirty="0">
                <a:latin typeface="Times New Roman" panose="02020603050405020304" pitchFamily="18" charset="0"/>
                <a:cs typeface="Times New Roman" panose="02020603050405020304" pitchFamily="18" charset="0"/>
              </a:rPr>
              <a:t>, A., Ghailani, M., \&amp; </a:t>
            </a:r>
            <a:r>
              <a:rPr lang="en-IN" sz="2200" dirty="0" err="1">
                <a:latin typeface="Times New Roman" panose="02020603050405020304" pitchFamily="18" charset="0"/>
                <a:cs typeface="Times New Roman" panose="02020603050405020304" pitchFamily="18" charset="0"/>
              </a:rPr>
              <a:t>Abdelhakim</a:t>
            </a:r>
            <a:r>
              <a:rPr lang="en-IN" sz="2200" dirty="0">
                <a:latin typeface="Times New Roman" panose="02020603050405020304" pitchFamily="18" charset="0"/>
                <a:cs typeface="Times New Roman" panose="02020603050405020304" pitchFamily="18" charset="0"/>
              </a:rPr>
              <a:t>, B. A. (2019). Using feature selection techniques to improve the accuracy of breast cancer classification. In Proceedings of the Third International Conference on Smart City Applications (pp. 307–315).</a:t>
            </a:r>
          </a:p>
          <a:p>
            <a:pPr algn="just"/>
            <a:r>
              <a:rPr lang="en-IN" sz="2200" dirty="0">
                <a:latin typeface="Times New Roman" panose="02020603050405020304" pitchFamily="18" charset="0"/>
                <a:cs typeface="Times New Roman" panose="02020603050405020304" pitchFamily="18" charset="0"/>
              </a:rPr>
              <a:t>[13] </a:t>
            </a:r>
            <a:r>
              <a:rPr lang="en-IN" sz="2200" dirty="0" err="1">
                <a:latin typeface="Times New Roman" panose="02020603050405020304" pitchFamily="18" charset="0"/>
                <a:cs typeface="Times New Roman" panose="02020603050405020304" pitchFamily="18" charset="0"/>
              </a:rPr>
              <a:t>Rejani</a:t>
            </a:r>
            <a:r>
              <a:rPr lang="en-IN" sz="2200" dirty="0">
                <a:latin typeface="Times New Roman" panose="02020603050405020304" pitchFamily="18" charset="0"/>
                <a:cs typeface="Times New Roman" panose="02020603050405020304" pitchFamily="18" charset="0"/>
              </a:rPr>
              <a:t>, Y., \&amp; </a:t>
            </a:r>
            <a:r>
              <a:rPr lang="en-IN" sz="2200" dirty="0" err="1">
                <a:latin typeface="Times New Roman" panose="02020603050405020304" pitchFamily="18" charset="0"/>
                <a:cs typeface="Times New Roman" panose="02020603050405020304" pitchFamily="18" charset="0"/>
              </a:rPr>
              <a:t>Thamarai</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Selvi</a:t>
            </a:r>
            <a:r>
              <a:rPr lang="en-IN" sz="2200" dirty="0">
                <a:latin typeface="Times New Roman" panose="02020603050405020304" pitchFamily="18" charset="0"/>
                <a:cs typeface="Times New Roman" panose="02020603050405020304" pitchFamily="18" charset="0"/>
              </a:rPr>
              <a:t>, S. (2009). Early detection of breast cancer using SVM classifier technique. </a:t>
            </a:r>
            <a:r>
              <a:rPr lang="en-IN" sz="2200" dirty="0" err="1">
                <a:latin typeface="Times New Roman" panose="02020603050405020304" pitchFamily="18" charset="0"/>
                <a:cs typeface="Times New Roman" panose="02020603050405020304" pitchFamily="18" charset="0"/>
              </a:rPr>
              <a:t>arXiv</a:t>
            </a:r>
            <a:r>
              <a:rPr lang="en-IN" sz="2200" dirty="0">
                <a:latin typeface="Times New Roman" panose="02020603050405020304" pitchFamily="18" charset="0"/>
                <a:cs typeface="Times New Roman" panose="02020603050405020304" pitchFamily="18" charset="0"/>
              </a:rPr>
              <a:t> preprint arXiv:0912.2314.</a:t>
            </a:r>
          </a:p>
          <a:p>
            <a:pPr algn="just"/>
            <a:r>
              <a:rPr lang="en-IN" sz="2200" dirty="0">
                <a:latin typeface="Times New Roman" panose="02020603050405020304" pitchFamily="18" charset="0"/>
                <a:cs typeface="Times New Roman" panose="02020603050405020304" pitchFamily="18" charset="0"/>
              </a:rPr>
              <a:t>[14] Araujo, T., et al. (2017). Classification of breast cancer histology images using convolutional neural networks. </a:t>
            </a:r>
            <a:r>
              <a:rPr lang="en-IN" sz="2200" dirty="0" err="1">
                <a:latin typeface="Times New Roman" panose="02020603050405020304" pitchFamily="18" charset="0"/>
                <a:cs typeface="Times New Roman" panose="02020603050405020304" pitchFamily="18" charset="0"/>
              </a:rPr>
              <a:t>PloS</a:t>
            </a:r>
            <a:r>
              <a:rPr lang="en-IN" sz="2200" dirty="0">
                <a:latin typeface="Times New Roman" panose="02020603050405020304" pitchFamily="18" charset="0"/>
                <a:cs typeface="Times New Roman" panose="02020603050405020304" pitchFamily="18" charset="0"/>
              </a:rPr>
              <a:t> ONE, 12(6), e0177544. https://doi.org/10.1371/journal.pone.0177544</a:t>
            </a:r>
          </a:p>
          <a:p>
            <a:pPr algn="just"/>
            <a:r>
              <a:rPr lang="en-IN" sz="2200" dirty="0">
                <a:latin typeface="Times New Roman" panose="02020603050405020304" pitchFamily="18" charset="0"/>
                <a:cs typeface="Times New Roman" panose="02020603050405020304" pitchFamily="18" charset="0"/>
              </a:rPr>
              <a:t>[15] S. Rafi and R. Das, "RNN Encoder And Decoder With Teacher Forcing Attention Mechanism for Abstractive Summarization," 2021 IEEE 18th India Council International Conference (INDICON), Guwahati, India, 2021, pp. 1-7, </a:t>
            </a:r>
            <a:r>
              <a:rPr lang="en-IN" sz="2200" dirty="0" err="1">
                <a:latin typeface="Times New Roman" panose="02020603050405020304" pitchFamily="18" charset="0"/>
                <a:cs typeface="Times New Roman" panose="02020603050405020304" pitchFamily="18" charset="0"/>
              </a:rPr>
              <a:t>doi</a:t>
            </a:r>
            <a:r>
              <a:rPr lang="en-IN" sz="2200" dirty="0">
                <a:latin typeface="Times New Roman" panose="02020603050405020304" pitchFamily="18" charset="0"/>
                <a:cs typeface="Times New Roman" panose="02020603050405020304" pitchFamily="18" charset="0"/>
              </a:rPr>
              <a:t>: 10.1109/INDICON52576.2021.9691681.</a:t>
            </a:r>
          </a:p>
        </p:txBody>
      </p:sp>
      <p:sp>
        <p:nvSpPr>
          <p:cNvPr id="4" name="Date Placeholder 3">
            <a:extLst>
              <a:ext uri="{FF2B5EF4-FFF2-40B4-BE49-F238E27FC236}">
                <a16:creationId xmlns:a16="http://schemas.microsoft.com/office/drawing/2014/main" id="{023D2476-495E-E85E-7FDF-56DCD3BED1E3}"/>
              </a:ext>
            </a:extLst>
          </p:cNvPr>
          <p:cNvSpPr>
            <a:spLocks noGrp="1"/>
          </p:cNvSpPr>
          <p:nvPr>
            <p:ph type="dt" sz="half" idx="10"/>
          </p:nvPr>
        </p:nvSpPr>
        <p:spPr/>
        <p:txBody>
          <a:bodyPr/>
          <a:lstStyle/>
          <a:p>
            <a:fld id="{624C803B-62AD-4010-AEFB-D9AF802A6496}" type="datetime1">
              <a:rPr lang="en-IN" smtClean="0"/>
              <a:t>12-03-2025</a:t>
            </a:fld>
            <a:endParaRPr lang="en-IN"/>
          </a:p>
        </p:txBody>
      </p:sp>
      <p:sp>
        <p:nvSpPr>
          <p:cNvPr id="5" name="Footer Placeholder 4">
            <a:extLst>
              <a:ext uri="{FF2B5EF4-FFF2-40B4-BE49-F238E27FC236}">
                <a16:creationId xmlns:a16="http://schemas.microsoft.com/office/drawing/2014/main" id="{0BBB98B5-34B5-3D3A-C084-9EFD100A02FE}"/>
              </a:ext>
            </a:extLst>
          </p:cNvPr>
          <p:cNvSpPr>
            <a:spLocks noGrp="1"/>
          </p:cNvSpPr>
          <p:nvPr>
            <p:ph type="ftr" sz="quarter" idx="11"/>
          </p:nvPr>
        </p:nvSpPr>
        <p:spPr/>
        <p:txBody>
          <a:bodyPr/>
          <a:lstStyle/>
          <a:p>
            <a:r>
              <a:rPr lang="en-US" dirty="0"/>
              <a:t>Review No.1         Batch No. AG5          Department of CSE</a:t>
            </a:r>
            <a:endParaRPr lang="en-IN" dirty="0"/>
          </a:p>
        </p:txBody>
      </p:sp>
      <p:sp>
        <p:nvSpPr>
          <p:cNvPr id="6" name="Slide Number Placeholder 5">
            <a:extLst>
              <a:ext uri="{FF2B5EF4-FFF2-40B4-BE49-F238E27FC236}">
                <a16:creationId xmlns:a16="http://schemas.microsoft.com/office/drawing/2014/main" id="{54845787-AE22-37DC-AC3B-86695CD92009}"/>
              </a:ext>
            </a:extLst>
          </p:cNvPr>
          <p:cNvSpPr>
            <a:spLocks noGrp="1"/>
          </p:cNvSpPr>
          <p:nvPr>
            <p:ph type="sldNum" sz="quarter" idx="12"/>
          </p:nvPr>
        </p:nvSpPr>
        <p:spPr/>
        <p:txBody>
          <a:bodyPr/>
          <a:lstStyle/>
          <a:p>
            <a:fld id="{65DCBD69-296B-4D7C-AF62-9B588FC78772}" type="slidenum">
              <a:rPr lang="en-IN" smtClean="0"/>
              <a:t>30</a:t>
            </a:fld>
            <a:endParaRPr lang="en-IN"/>
          </a:p>
        </p:txBody>
      </p:sp>
    </p:spTree>
    <p:extLst>
      <p:ext uri="{BB962C8B-B14F-4D97-AF65-F5344CB8AC3E}">
        <p14:creationId xmlns:p14="http://schemas.microsoft.com/office/powerpoint/2010/main" val="3540188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089563" y="2655784"/>
            <a:ext cx="10591800" cy="4779963"/>
          </a:xfrm>
        </p:spPr>
        <p:txBody>
          <a:bodyPr>
            <a:normAutofit/>
          </a:bodyPr>
          <a:lstStyle/>
          <a:p>
            <a:pPr marL="0" indent="0">
              <a:buNone/>
            </a:pPr>
            <a:r>
              <a:rPr lang="en-US" sz="7600" dirty="0">
                <a:latin typeface="Times New Roman" panose="02020603050405020304" pitchFamily="18" charset="0"/>
                <a:cs typeface="Times New Roman" panose="02020603050405020304" pitchFamily="18" charset="0"/>
              </a:rPr>
              <a:t>Any Questions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AG5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17812"/>
            <a:ext cx="10515600" cy="4859151"/>
          </a:xfrm>
        </p:spPr>
        <p:txBody>
          <a:bodyPr>
            <a:normAutofit/>
          </a:bodyPr>
          <a:lstStyle/>
          <a:p>
            <a:pPr marL="3657600" lvl="8" indent="0">
              <a:buNone/>
            </a:pPr>
            <a:r>
              <a:rPr lang="en-US" dirty="0">
                <a:latin typeface="Times New Roman" panose="02020603050405020304" pitchFamily="18" charset="0"/>
                <a:cs typeface="Times New Roman" panose="02020603050405020304" pitchFamily="18" charset="0"/>
              </a:rPr>
              <a:t>.</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241B7F-A93E-37A6-2BD5-3D07677BF74B}"/>
              </a:ext>
            </a:extLst>
          </p:cNvPr>
          <p:cNvSpPr txBox="1"/>
          <p:nvPr/>
        </p:nvSpPr>
        <p:spPr>
          <a:xfrm>
            <a:off x="838200" y="1187450"/>
            <a:ext cx="10733475" cy="7448193"/>
          </a:xfrm>
          <a:prstGeom prst="rect">
            <a:avLst/>
          </a:prstGeom>
          <a:noFill/>
        </p:spPr>
        <p:txBody>
          <a:bodyPr wrap="square">
            <a:spAutoFit/>
          </a:bodyPr>
          <a:lstStyle/>
          <a:p>
            <a:endParaRPr lang="en-US" dirty="0"/>
          </a:p>
          <a:p>
            <a:endParaRPr lang="en-US" dirty="0"/>
          </a:p>
          <a:p>
            <a:r>
              <a:rPr lang="en-US" sz="2000" dirty="0"/>
              <a:t>   Thank you for the opportunity to present our research on the "Enhanced Classification and Detection of Brain Tumor using Hybrid Deep Learning and Machine Learning Models." We appreciate your interest in our work and are eager to contribute to advancements in brain tumor detection and diagnosis.</a:t>
            </a:r>
          </a:p>
          <a:p>
            <a:endParaRPr lang="en-US" sz="2000" dirty="0"/>
          </a:p>
          <a:p>
            <a:endParaRPr lang="en-US" dirty="0"/>
          </a:p>
          <a:p>
            <a:endParaRPr lang="en-US" dirty="0"/>
          </a:p>
          <a:p>
            <a:endParaRPr lang="en-US" dirty="0"/>
          </a:p>
          <a:p>
            <a:r>
              <a:rPr lang="en-US" dirty="0"/>
              <a:t>                                                                                                                                             </a:t>
            </a:r>
          </a:p>
          <a:p>
            <a:r>
              <a:rPr lang="en-US" dirty="0"/>
              <a:t>Peddi Kavya</a:t>
            </a:r>
          </a:p>
          <a:p>
            <a:r>
              <a:rPr lang="en-US" dirty="0">
                <a:hlinkClick r:id="rId2"/>
              </a:rPr>
              <a:t>kavyapeddi99@gmail.com</a:t>
            </a:r>
            <a:endParaRPr lang="en-US" dirty="0"/>
          </a:p>
          <a:p>
            <a:r>
              <a:rPr lang="en-US" dirty="0"/>
              <a:t>Bolla Vinay Pooja</a:t>
            </a:r>
          </a:p>
          <a:p>
            <a:r>
              <a:rPr lang="en-US" dirty="0">
                <a:hlinkClick r:id="rId3"/>
              </a:rPr>
              <a:t>bollapooja42@gmail.com</a:t>
            </a:r>
            <a:endParaRPr lang="en-US" dirty="0"/>
          </a:p>
          <a:p>
            <a:r>
              <a:rPr lang="en-US" dirty="0"/>
              <a:t>Bandi Poojitha</a:t>
            </a:r>
          </a:p>
          <a:p>
            <a:r>
              <a:rPr lang="en-US" dirty="0">
                <a:hlinkClick r:id="rId4"/>
              </a:rPr>
              <a:t>bandipoojitha7702@gmail.com</a:t>
            </a:r>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IN" dirty="0"/>
          </a:p>
        </p:txBody>
      </p:sp>
    </p:spTree>
    <p:extLst>
      <p:ext uri="{BB962C8B-B14F-4D97-AF65-F5344CB8AC3E}">
        <p14:creationId xmlns:p14="http://schemas.microsoft.com/office/powerpoint/2010/main" val="168791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41617-5002-AF62-F237-F5E8D6A1820C}"/>
              </a:ext>
            </a:extLst>
          </p:cNvPr>
          <p:cNvSpPr>
            <a:spLocks noGrp="1"/>
          </p:cNvSpPr>
          <p:nvPr>
            <p:ph type="dt" sz="half" idx="10"/>
          </p:nvPr>
        </p:nvSpPr>
        <p:spPr/>
        <p:txBody>
          <a:bodyPr/>
          <a:lstStyle/>
          <a:p>
            <a:fld id="{F396EEC6-0141-45B7-8835-252B848F88BA}" type="datetime1">
              <a:rPr lang="en-IN" smtClean="0"/>
              <a:t>12-03-2025</a:t>
            </a:fld>
            <a:endParaRPr lang="en-IN"/>
          </a:p>
        </p:txBody>
      </p:sp>
      <p:sp>
        <p:nvSpPr>
          <p:cNvPr id="3" name="Footer Placeholder 2">
            <a:extLst>
              <a:ext uri="{FF2B5EF4-FFF2-40B4-BE49-F238E27FC236}">
                <a16:creationId xmlns:a16="http://schemas.microsoft.com/office/drawing/2014/main" id="{0390E852-603A-218F-5D87-4F06FC147459}"/>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27E231B3-4DB9-A26B-DF5B-2E1E8DEEF349}"/>
              </a:ext>
            </a:extLst>
          </p:cNvPr>
          <p:cNvSpPr>
            <a:spLocks noGrp="1"/>
          </p:cNvSpPr>
          <p:nvPr>
            <p:ph type="sldNum" sz="quarter" idx="12"/>
          </p:nvPr>
        </p:nvSpPr>
        <p:spPr/>
        <p:txBody>
          <a:bodyPr/>
          <a:lstStyle/>
          <a:p>
            <a:fld id="{65DCBD69-296B-4D7C-AF62-9B588FC78772}" type="slidenum">
              <a:rPr lang="en-IN" smtClean="0"/>
              <a:t>33</a:t>
            </a:fld>
            <a:endParaRPr lang="en-IN"/>
          </a:p>
        </p:txBody>
      </p:sp>
      <p:sp>
        <p:nvSpPr>
          <p:cNvPr id="5" name="TextBox 4">
            <a:extLst>
              <a:ext uri="{FF2B5EF4-FFF2-40B4-BE49-F238E27FC236}">
                <a16:creationId xmlns:a16="http://schemas.microsoft.com/office/drawing/2014/main" id="{07D649F5-1D8D-1460-40CE-2239DE3D79BE}"/>
              </a:ext>
            </a:extLst>
          </p:cNvPr>
          <p:cNvSpPr txBox="1"/>
          <p:nvPr/>
        </p:nvSpPr>
        <p:spPr>
          <a:xfrm>
            <a:off x="3581400" y="2410691"/>
            <a:ext cx="7481454" cy="1461939"/>
          </a:xfrm>
          <a:prstGeom prst="rect">
            <a:avLst/>
          </a:prstGeom>
          <a:noFill/>
        </p:spPr>
        <p:txBody>
          <a:bodyPr wrap="square" rtlCol="0">
            <a:spAutoFit/>
          </a:bodyPr>
          <a:lstStyle/>
          <a:p>
            <a:r>
              <a:rPr lang="en-US" sz="8900" dirty="0"/>
              <a:t>Thank You</a:t>
            </a:r>
          </a:p>
        </p:txBody>
      </p:sp>
    </p:spTree>
    <p:extLst>
      <p:ext uri="{BB962C8B-B14F-4D97-AF65-F5344CB8AC3E}">
        <p14:creationId xmlns:p14="http://schemas.microsoft.com/office/powerpoint/2010/main" val="38772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38200" y="-107244"/>
            <a:ext cx="10106891" cy="1435966"/>
          </a:xfrm>
        </p:spPr>
        <p:txBody>
          <a:bodyPr>
            <a:normAutofit/>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 y="770021"/>
            <a:ext cx="12192000" cy="5586329"/>
          </a:xfrm>
        </p:spPr>
        <p:txBody>
          <a:bodyPr>
            <a:noAutofit/>
          </a:bodyPr>
          <a:lstStyle/>
          <a:p>
            <a:pPr marL="0" marR="0" indent="0" algn="just">
              <a:lnSpc>
                <a:spcPct val="150000"/>
              </a:lnSpc>
              <a:spcBef>
                <a:spcPts val="0"/>
              </a:spcBef>
              <a:spcAft>
                <a:spcPts val="0"/>
              </a:spcAft>
              <a:buNone/>
            </a:pPr>
            <a:r>
              <a:rPr lang="en-US" sz="2200" dirty="0">
                <a:solidFill>
                  <a:srgbClr val="000000"/>
                </a:solidFill>
                <a:effectLst/>
                <a:latin typeface="Times New Roman" panose="02020603050405020304" pitchFamily="18" charset="0"/>
                <a:ea typeface="Times New Roman" panose="02020603050405020304" pitchFamily="18" charset="0"/>
              </a:rPr>
              <a:t>Breast cancer still ranks among the most common causes of cancer-related deaths among women, hence the call for early diagnosis. Mammography is the most accepted screening test, but conventional Computer Aided Detection (CAD) has a high false positive rate (FPR) that gives rise to biopsy and false negatives (FN) where cancer is undetected. In solving these challenges, this paper provides a solution by employing the use of the Simple Genetic Algorithm (SGA), which is openly inspired from biological systems to enhance the performance of CAD systems for breast cancer detection. The SGA, which is based on the evolutionary process, can resolve problems in feature selection and classification of the mammogram by overcoming shortcomings of pattern recognition. By mimicking the genetic evolution process, ant colony optimization, and swarm intelligence, the SGA prevents noisy or variant images to anyhow decrease the detection accuracy. Comprehensive tests on typical sets of mammograms confirm the effectiveness of the proposed approach regarding a two fold reduction of inappropriate positive and negative </a:t>
            </a:r>
            <a:r>
              <a:rPr lang="en-US" sz="2200" dirty="0">
                <a:solidFill>
                  <a:srgbClr val="000000"/>
                </a:solidFill>
                <a:latin typeface="Times New Roman" panose="02020603050405020304" pitchFamily="18" charset="0"/>
                <a:ea typeface="Times New Roman" panose="02020603050405020304" pitchFamily="18" charset="0"/>
              </a:rPr>
              <a:t>results</a:t>
            </a:r>
            <a:endParaRPr lang="en-US" sz="2200" dirty="0">
              <a:effectLst/>
              <a:latin typeface="Times New Roman" panose="02020603050405020304" pitchFamily="18" charset="0"/>
              <a:ea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10-02-2025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No.AG5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38200" y="1365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     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0" y="929696"/>
            <a:ext cx="11887200" cy="5426654"/>
          </a:xfrm>
        </p:spPr>
        <p:txBody>
          <a:bodyPr>
            <a:noAutofit/>
          </a:bodyPr>
          <a:lstStyle/>
          <a:p>
            <a:pPr lvl="1" algn="just">
              <a:lnSpc>
                <a:spcPct val="100000"/>
              </a:lnSpc>
            </a:pPr>
            <a:r>
              <a:rPr lang="en-US" sz="2200" dirty="0">
                <a:latin typeface="Times New Roman" panose="02020603050405020304" pitchFamily="18" charset="0"/>
                <a:cs typeface="Times New Roman" panose="02020603050405020304" pitchFamily="18" charset="0"/>
              </a:rPr>
              <a:t>There is a growing demand for early and accurate breast cancer diagnosis, especially in countries like India, where the prevalence of cases is rising. Mammography is the most effective and non-invasive method for detecting breast cancer, but manual interpretation can be time-consuming and inconsistent. To address this, the study proposes a hybrid model combining Genetic Algorithm (GA) and CNN technologies.</a:t>
            </a:r>
          </a:p>
          <a:p>
            <a:pPr lvl="1" algn="just">
              <a:lnSpc>
                <a:spcPct val="100000"/>
              </a:lnSpc>
            </a:pPr>
            <a:r>
              <a:rPr lang="en-US" sz="2200" dirty="0">
                <a:latin typeface="Times New Roman" panose="02020603050405020304" pitchFamily="18" charset="0"/>
                <a:cs typeface="Times New Roman" panose="02020603050405020304" pitchFamily="18" charset="0"/>
              </a:rPr>
              <a:t>The Genetic Algorithm is used for selecting the most relevant features, while the Random Forest classifier improves the classification of breast cancer as benign or malignant. The integration of these techniques aims to enhance the accuracy and efficiency of breast cancer detection.</a:t>
            </a:r>
          </a:p>
          <a:p>
            <a:pPr lvl="1" algn="just">
              <a:lnSpc>
                <a:spcPct val="100000"/>
              </a:lnSpc>
            </a:pPr>
            <a:r>
              <a:rPr lang="en-US" sz="2200" dirty="0">
                <a:latin typeface="Times New Roman" panose="02020603050405020304" pitchFamily="18" charset="0"/>
                <a:cs typeface="Times New Roman" panose="02020603050405020304" pitchFamily="18" charset="0"/>
              </a:rPr>
              <a:t>The model uses advanced preprocessing techniques such as Guided Image Enhancement and    Contrast Limited Adaptive Histogram Equalization (CLAHE) for enhancing image quality and clarity. Tumor regions are segmented using edge detection to accurately isolate the Regions of Interest (ROI), which facilitates better feature extraction and classification.</a:t>
            </a:r>
          </a:p>
          <a:p>
            <a:pPr lvl="1" algn="just">
              <a:lnSpc>
                <a:spcPct val="100000"/>
              </a:lnSpc>
            </a:pPr>
            <a:r>
              <a:rPr lang="en-US" sz="2200" dirty="0">
                <a:latin typeface="Times New Roman" panose="02020603050405020304" pitchFamily="18" charset="0"/>
                <a:cs typeface="Times New Roman" panose="02020603050405020304" pitchFamily="18" charset="0"/>
              </a:rPr>
              <a:t>The research evaluates the model's performance based on metrics such as accuracy, precision, recall, and F1-score, demonstrating its effectiveness in accelerating and improving the precision of breast cancer detection and classification.</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10-02-2025</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No.AG5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6245759"/>
            <a:ext cx="990600" cy="475715"/>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Autofit/>
          </a:bodyPr>
          <a:lstStyle/>
          <a:p>
            <a:pPr algn="ctr"/>
            <a:r>
              <a:rPr lang="en-US" b="1" dirty="0">
                <a:latin typeface="Times New Roman" panose="02020603050405020304" pitchFamily="18" charset="0"/>
                <a:cs typeface="Times New Roman" panose="02020603050405020304" pitchFamily="18" charset="0"/>
              </a:rPr>
              <a:t>     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10-02-2025</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No.AG5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67377" y="906412"/>
            <a:ext cx="11944951" cy="54229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3682054580"/>
              </p:ext>
            </p:extLst>
          </p:nvPr>
        </p:nvGraphicFramePr>
        <p:xfrm>
          <a:off x="67377" y="1078029"/>
          <a:ext cx="11944951" cy="5117371"/>
        </p:xfrm>
        <a:graphic>
          <a:graphicData uri="http://schemas.openxmlformats.org/drawingml/2006/table">
            <a:tbl>
              <a:tblPr firstRow="1" bandRow="1">
                <a:tableStyleId>{17292A2E-F333-43FB-9621-5CBBE7FDCDCB}</a:tableStyleId>
              </a:tblPr>
              <a:tblGrid>
                <a:gridCol w="631836">
                  <a:extLst>
                    <a:ext uri="{9D8B030D-6E8A-4147-A177-3AD203B41FA5}">
                      <a16:colId xmlns:a16="http://schemas.microsoft.com/office/drawing/2014/main" val="166576671"/>
                    </a:ext>
                  </a:extLst>
                </a:gridCol>
                <a:gridCol w="1377636">
                  <a:extLst>
                    <a:ext uri="{9D8B030D-6E8A-4147-A177-3AD203B41FA5}">
                      <a16:colId xmlns:a16="http://schemas.microsoft.com/office/drawing/2014/main" val="946789180"/>
                    </a:ext>
                  </a:extLst>
                </a:gridCol>
                <a:gridCol w="1371969">
                  <a:extLst>
                    <a:ext uri="{9D8B030D-6E8A-4147-A177-3AD203B41FA5}">
                      <a16:colId xmlns:a16="http://schemas.microsoft.com/office/drawing/2014/main" val="3483638722"/>
                    </a:ext>
                  </a:extLst>
                </a:gridCol>
                <a:gridCol w="1531120">
                  <a:extLst>
                    <a:ext uri="{9D8B030D-6E8A-4147-A177-3AD203B41FA5}">
                      <a16:colId xmlns:a16="http://schemas.microsoft.com/office/drawing/2014/main" val="1190061112"/>
                    </a:ext>
                  </a:extLst>
                </a:gridCol>
                <a:gridCol w="2559988">
                  <a:extLst>
                    <a:ext uri="{9D8B030D-6E8A-4147-A177-3AD203B41FA5}">
                      <a16:colId xmlns:a16="http://schemas.microsoft.com/office/drawing/2014/main" val="3469305604"/>
                    </a:ext>
                  </a:extLst>
                </a:gridCol>
                <a:gridCol w="3001066">
                  <a:extLst>
                    <a:ext uri="{9D8B030D-6E8A-4147-A177-3AD203B41FA5}">
                      <a16:colId xmlns:a16="http://schemas.microsoft.com/office/drawing/2014/main" val="3853106642"/>
                    </a:ext>
                  </a:extLst>
                </a:gridCol>
                <a:gridCol w="1471336">
                  <a:extLst>
                    <a:ext uri="{9D8B030D-6E8A-4147-A177-3AD203B41FA5}">
                      <a16:colId xmlns:a16="http://schemas.microsoft.com/office/drawing/2014/main" val="1601472594"/>
                    </a:ext>
                  </a:extLst>
                </a:gridCol>
              </a:tblGrid>
              <a:tr h="501040">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S.NO</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Year of Publication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Procedure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Key 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2275555">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Segoe UI" panose="020B0502040204020203" pitchFamily="34" charset="0"/>
                          <a:cs typeface="Segoe UI" panose="020B0502040204020203" pitchFamily="34" charset="0"/>
                        </a:rPr>
                        <a:t>2024</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A Deep Learning and Feature Optimization-Based Approach for Early Breast Cancer Detection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latin typeface="Segoe UI" panose="020B0502040204020203" pitchFamily="34" charset="0"/>
                        <a:cs typeface="Segoe UI" panose="020B0502040204020203" pitchFamily="34" charset="0"/>
                      </a:endParaRPr>
                    </a:p>
                    <a:p>
                      <a:pPr algn="ctr"/>
                      <a:endParaRPr lang="en-US" sz="1400" dirty="0">
                        <a:latin typeface="Segoe UI" panose="020B0502040204020203" pitchFamily="34" charset="0"/>
                        <a:cs typeface="Segoe UI" panose="020B0502040204020203" pitchFamily="34" charset="0"/>
                      </a:endParaRPr>
                    </a:p>
                    <a:p>
                      <a:pPr algn="ctr"/>
                      <a:endParaRPr lang="en-US" sz="1400" dirty="0">
                        <a:latin typeface="Segoe UI" panose="020B0502040204020203" pitchFamily="34" charset="0"/>
                        <a:cs typeface="Segoe UI" panose="020B0502040204020203" pitchFamily="34" charset="0"/>
                      </a:endParaRPr>
                    </a:p>
                    <a:p>
                      <a:pPr algn="ctr"/>
                      <a:endParaRPr lang="en-US" sz="1400" dirty="0">
                        <a:latin typeface="Segoe UI" panose="020B0502040204020203" pitchFamily="34" charset="0"/>
                        <a:cs typeface="Segoe UI" panose="020B0502040204020203" pitchFamily="34" charset="0"/>
                      </a:endParaRPr>
                    </a:p>
                    <a:p>
                      <a:pPr algn="ctr"/>
                      <a:endParaRPr lang="en-US" sz="1400" dirty="0">
                        <a:latin typeface="Segoe UI" panose="020B0502040204020203" pitchFamily="34" charset="0"/>
                        <a:cs typeface="Segoe UI" panose="020B0502040204020203" pitchFamily="34" charset="0"/>
                      </a:endParaRPr>
                    </a:p>
                    <a:p>
                      <a:pPr algn="ctr"/>
                      <a:r>
                        <a:rPr lang="en-US" sz="1400" dirty="0">
                          <a:latin typeface="Segoe UI" panose="020B0502040204020203" pitchFamily="34" charset="0"/>
                          <a:cs typeface="Segoe UI" panose="020B0502040204020203" pitchFamily="34" charset="0"/>
                        </a:rPr>
                        <a:t>CBIS-DDSM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400" b="0" i="0" u="none" strike="noStrike" dirty="0">
                        <a:solidFill>
                          <a:srgbClr val="000000"/>
                        </a:solidFill>
                        <a:effectLst/>
                        <a:latin typeface="Segoe UI" panose="020B0502040204020203" pitchFamily="34" charset="0"/>
                        <a:cs typeface="Segoe UI" panose="020B0502040204020203" pitchFamily="34" charset="0"/>
                      </a:endParaRPr>
                    </a:p>
                    <a:p>
                      <a:pPr algn="ctr" fontAlgn="ctr"/>
                      <a:endParaRPr lang="en-US" sz="1400" b="0" i="0" u="none" strike="noStrike" dirty="0">
                        <a:solidFill>
                          <a:srgbClr val="000000"/>
                        </a:solidFill>
                        <a:effectLst/>
                        <a:latin typeface="Segoe UI" panose="020B0502040204020203" pitchFamily="34" charset="0"/>
                        <a:cs typeface="Segoe UI" panose="020B0502040204020203" pitchFamily="34" charset="0"/>
                      </a:endParaRPr>
                    </a:p>
                    <a:p>
                      <a:pPr algn="ctr" fontAlgn="ctr"/>
                      <a:endParaRPr lang="en-US" sz="1400" b="0" i="0" u="none" strike="noStrike" dirty="0">
                        <a:solidFill>
                          <a:srgbClr val="000000"/>
                        </a:solidFill>
                        <a:effectLst/>
                        <a:latin typeface="Segoe UI" panose="020B0502040204020203" pitchFamily="34" charset="0"/>
                        <a:cs typeface="Segoe UI" panose="020B0502040204020203" pitchFamily="34" charset="0"/>
                      </a:endParaRPr>
                    </a:p>
                    <a:p>
                      <a:pPr algn="ctr" fontAlgn="ctr"/>
                      <a:endParaRPr lang="en-US" sz="1400" b="0" i="0" u="none" strike="noStrike" dirty="0">
                        <a:solidFill>
                          <a:srgbClr val="000000"/>
                        </a:solidFill>
                        <a:effectLst/>
                        <a:latin typeface="Segoe UI" panose="020B0502040204020203" pitchFamily="34" charset="0"/>
                        <a:cs typeface="Segoe UI" panose="020B0502040204020203" pitchFamily="34" charset="0"/>
                      </a:endParaRPr>
                    </a:p>
                    <a:p>
                      <a:pPr algn="ctr" fontAlgn="ctr"/>
                      <a:endParaRPr lang="en-US" sz="1400" b="0" i="0" u="none" strike="noStrike" dirty="0">
                        <a:solidFill>
                          <a:srgbClr val="000000"/>
                        </a:solidFill>
                        <a:effectLst/>
                        <a:latin typeface="Segoe UI" panose="020B0502040204020203" pitchFamily="34" charset="0"/>
                        <a:cs typeface="Segoe UI" panose="020B0502040204020203" pitchFamily="34" charset="0"/>
                      </a:endParaRPr>
                    </a:p>
                    <a:p>
                      <a:pPr algn="ctr" fontAlgn="ctr"/>
                      <a:r>
                        <a:rPr lang="en-US" sz="1400" b="0" i="0" u="none" strike="noStrike" dirty="0">
                          <a:solidFill>
                            <a:srgbClr val="000000"/>
                          </a:solidFill>
                          <a:effectLst/>
                          <a:latin typeface="Segoe UI" panose="020B0502040204020203" pitchFamily="34" charset="0"/>
                          <a:cs typeface="Segoe UI" panose="020B0502040204020203" pitchFamily="34" charset="0"/>
                        </a:rPr>
                        <a:t>CNN, Random Forest, SVM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utilizing stationary wavelet transform for feature extraction to improve translation invariance, applying spider-monkey optimization for noise reduction and accuracy enhancement in feature selection, and employing a neural network-based classifier for cancer identification, emphasizing improved accuracy through advanced feature extraction and optimization techniques.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panose="020B0502040204020203" pitchFamily="34" charset="0"/>
                          <a:cs typeface="Segoe UI" panose="020B0502040204020203" pitchFamily="34" charset="0"/>
                        </a:rPr>
                        <a:t>The project enhanced breast cancer detection using optimized features and a neural network, improving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2245901">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2024</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Segoe UI" panose="020B0502040204020203" pitchFamily="34" charset="0"/>
                          <a:cs typeface="Segoe UI" panose="020B0502040204020203" pitchFamily="34" charset="0"/>
                        </a:rPr>
                        <a:t>EfficientNet</a:t>
                      </a:r>
                      <a:r>
                        <a:rPr lang="en-US" sz="1400" b="0" i="0" u="none" strike="noStrike" dirty="0">
                          <a:solidFill>
                            <a:srgbClr val="000000"/>
                          </a:solidFill>
                          <a:effectLst/>
                          <a:latin typeface="Segoe UI" panose="020B0502040204020203" pitchFamily="34" charset="0"/>
                          <a:cs typeface="Segoe UI" panose="020B0502040204020203" pitchFamily="34" charset="0"/>
                        </a:rPr>
                        <a:t>-Based Deep Learning Approach for Breast Cancer Detection With Mammography Images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r>
                        <a:rPr lang="en-US" sz="1400" dirty="0">
                          <a:latin typeface="Segoe UI" panose="020B0502040204020203" pitchFamily="34" charset="0"/>
                          <a:cs typeface="Segoe UI" panose="020B0502040204020203" pitchFamily="34" charset="0"/>
                        </a:rPr>
                        <a:t>CBIS-DDSM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utilized five different versions of the </a:t>
                      </a:r>
                      <a:r>
                        <a:rPr lang="en-US" sz="1400" b="0" i="0" u="none" strike="noStrike" dirty="0" err="1">
                          <a:solidFill>
                            <a:srgbClr val="000000"/>
                          </a:solidFill>
                          <a:effectLst/>
                          <a:latin typeface="Segoe UI" panose="020B0502040204020203" pitchFamily="34" charset="0"/>
                          <a:cs typeface="Segoe UI" panose="020B0502040204020203" pitchFamily="34" charset="0"/>
                        </a:rPr>
                        <a:t>EfficientNet</a:t>
                      </a:r>
                      <a:r>
                        <a:rPr lang="en-US" sz="1400" b="0" i="0" u="none" strike="noStrike" dirty="0">
                          <a:solidFill>
                            <a:srgbClr val="000000"/>
                          </a:solidFill>
                          <a:effectLst/>
                          <a:latin typeface="Segoe UI" panose="020B0502040204020203" pitchFamily="34" charset="0"/>
                          <a:cs typeface="Segoe UI" panose="020B0502040204020203" pitchFamily="34" charset="0"/>
                        </a:rPr>
                        <a:t> architecture, namely </a:t>
                      </a:r>
                      <a:r>
                        <a:rPr lang="en-US" sz="1400" b="0" i="0" u="none" strike="noStrike" dirty="0" err="1">
                          <a:solidFill>
                            <a:srgbClr val="000000"/>
                          </a:solidFill>
                          <a:effectLst/>
                          <a:latin typeface="Segoe UI" panose="020B0502040204020203" pitchFamily="34" charset="0"/>
                          <a:cs typeface="Segoe UI" panose="020B0502040204020203" pitchFamily="34" charset="0"/>
                        </a:rPr>
                        <a:t>EfficientNet</a:t>
                      </a:r>
                      <a:r>
                        <a:rPr lang="en-US" sz="1400" b="0" i="0" u="none" strike="noStrike" dirty="0">
                          <a:solidFill>
                            <a:srgbClr val="000000"/>
                          </a:solidFill>
                          <a:effectLst/>
                          <a:latin typeface="Segoe UI" panose="020B0502040204020203" pitchFamily="34" charset="0"/>
                          <a:cs typeface="Segoe UI" panose="020B0502040204020203" pitchFamily="34" charset="0"/>
                        </a:rPr>
                        <a:t> b0 to b4, for the detection and classification of breast cancer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panose="020B0502040204020203" pitchFamily="34" charset="0"/>
                          <a:cs typeface="Segoe UI" panose="020B0502040204020203" pitchFamily="34" charset="0"/>
                        </a:rPr>
                        <a:t>Used </a:t>
                      </a:r>
                      <a:r>
                        <a:rPr lang="en-US" sz="1400" dirty="0" err="1">
                          <a:latin typeface="Segoe UI" panose="020B0502040204020203" pitchFamily="34" charset="0"/>
                          <a:cs typeface="Segoe UI" panose="020B0502040204020203" pitchFamily="34" charset="0"/>
                        </a:rPr>
                        <a:t>PyTorch</a:t>
                      </a:r>
                      <a:r>
                        <a:rPr lang="en-US" sz="1400" dirty="0">
                          <a:latin typeface="Segoe UI" panose="020B0502040204020203" pitchFamily="34" charset="0"/>
                          <a:cs typeface="Segoe UI" panose="020B0502040204020203" pitchFamily="34" charset="0"/>
                        </a:rPr>
                        <a:t>, transfer learning, and </a:t>
                      </a:r>
                      <a:r>
                        <a:rPr lang="en-US" sz="1400" dirty="0" err="1">
                          <a:latin typeface="Segoe UI" panose="020B0502040204020203" pitchFamily="34" charset="0"/>
                          <a:cs typeface="Segoe UI" panose="020B0502040204020203" pitchFamily="34" charset="0"/>
                        </a:rPr>
                        <a:t>EfficientNet</a:t>
                      </a:r>
                      <a:r>
                        <a:rPr lang="en-US" sz="1400" dirty="0">
                          <a:latin typeface="Segoe UI" panose="020B0502040204020203" pitchFamily="34" charset="0"/>
                          <a:cs typeface="Segoe UI" panose="020B0502040204020203" pitchFamily="34" charset="0"/>
                        </a:rPr>
                        <a:t> (b0-b4) on the CBIS-DDSM dataset, optimizing with </a:t>
                      </a:r>
                      <a:r>
                        <a:rPr lang="en-US" sz="1400" dirty="0" err="1">
                          <a:latin typeface="Segoe UI" panose="020B0502040204020203" pitchFamily="34" charset="0"/>
                          <a:cs typeface="Segoe UI" panose="020B0502040204020203" pitchFamily="34" charset="0"/>
                        </a:rPr>
                        <a:t>AdamW</a:t>
                      </a:r>
                      <a:r>
                        <a:rPr lang="en-US" sz="1400" dirty="0">
                          <a:latin typeface="Segoe UI" panose="020B0502040204020203" pitchFamily="34" charset="0"/>
                          <a:cs typeface="Segoe UI" panose="020B0502040204020203" pitchFamily="34" charset="0"/>
                        </a:rPr>
                        <a:t>. Model performance was tracked via AUC, accuracy, and learning curves.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EfficientNet</a:t>
                      </a:r>
                      <a:r>
                        <a:rPr lang="en-US" sz="1400" dirty="0"/>
                        <a:t> achieved 0.75 accuracy and 0.83 AUC for breast cancer detection, with transfer learning and early stopping enhancing performance.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812CE-9A54-F26E-2666-559DAFC00CC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C128864-A099-1B74-68C9-04DB67F49B0D}"/>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4A6B0068-2C78-A91F-0F3C-732E2036ABA9}"/>
              </a:ext>
            </a:extLst>
          </p:cNvPr>
          <p:cNvSpPr>
            <a:spLocks noGrp="1"/>
          </p:cNvSpPr>
          <p:nvPr>
            <p:ph idx="1"/>
          </p:nvPr>
        </p:nvSpPr>
        <p:spPr>
          <a:xfrm>
            <a:off x="105877" y="954267"/>
            <a:ext cx="12002703" cy="4669790"/>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D5CFFCA0-384A-0C9B-16FB-CC936AA5E7E4}"/>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10-02-2025</a:t>
            </a:r>
          </a:p>
        </p:txBody>
      </p:sp>
      <p:sp>
        <p:nvSpPr>
          <p:cNvPr id="6" name="Footer Placeholder 5">
            <a:extLst>
              <a:ext uri="{FF2B5EF4-FFF2-40B4-BE49-F238E27FC236}">
                <a16:creationId xmlns:a16="http://schemas.microsoft.com/office/drawing/2014/main" id="{8AAA1C57-7365-623C-CBC3-5A6D8CC750F0}"/>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No.AG5           Department of CSE</a:t>
            </a:r>
          </a:p>
        </p:txBody>
      </p:sp>
      <p:sp>
        <p:nvSpPr>
          <p:cNvPr id="7" name="Slide Number Placeholder 6">
            <a:extLst>
              <a:ext uri="{FF2B5EF4-FFF2-40B4-BE49-F238E27FC236}">
                <a16:creationId xmlns:a16="http://schemas.microsoft.com/office/drawing/2014/main" id="{14443770-AB37-3879-D58A-7C49960AC67D}"/>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814078B0-4C88-4854-A097-423AB0B7AEF0}"/>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26FC5248-5871-54E7-5DF1-BAD32448799F}"/>
              </a:ext>
            </a:extLst>
          </p:cNvPr>
          <p:cNvGraphicFramePr>
            <a:graphicFrameLocks noGrp="1"/>
          </p:cNvGraphicFramePr>
          <p:nvPr>
            <p:extLst>
              <p:ext uri="{D42A27DB-BD31-4B8C-83A1-F6EECF244321}">
                <p14:modId xmlns:p14="http://schemas.microsoft.com/office/powerpoint/2010/main" val="2252143467"/>
              </p:ext>
            </p:extLst>
          </p:nvPr>
        </p:nvGraphicFramePr>
        <p:xfrm>
          <a:off x="105878" y="954267"/>
          <a:ext cx="12002703" cy="4669790"/>
        </p:xfrm>
        <a:graphic>
          <a:graphicData uri="http://schemas.openxmlformats.org/drawingml/2006/table">
            <a:tbl>
              <a:tblPr firstRow="1" bandRow="1">
                <a:tableStyleId>{17292A2E-F333-43FB-9621-5CBBE7FDCDCB}</a:tableStyleId>
              </a:tblPr>
              <a:tblGrid>
                <a:gridCol w="605816">
                  <a:extLst>
                    <a:ext uri="{9D8B030D-6E8A-4147-A177-3AD203B41FA5}">
                      <a16:colId xmlns:a16="http://schemas.microsoft.com/office/drawing/2014/main" val="166576671"/>
                    </a:ext>
                  </a:extLst>
                </a:gridCol>
                <a:gridCol w="1152060">
                  <a:extLst>
                    <a:ext uri="{9D8B030D-6E8A-4147-A177-3AD203B41FA5}">
                      <a16:colId xmlns:a16="http://schemas.microsoft.com/office/drawing/2014/main" val="946789180"/>
                    </a:ext>
                  </a:extLst>
                </a:gridCol>
                <a:gridCol w="1291934">
                  <a:extLst>
                    <a:ext uri="{9D8B030D-6E8A-4147-A177-3AD203B41FA5}">
                      <a16:colId xmlns:a16="http://schemas.microsoft.com/office/drawing/2014/main" val="3483638722"/>
                    </a:ext>
                  </a:extLst>
                </a:gridCol>
                <a:gridCol w="1706916">
                  <a:extLst>
                    <a:ext uri="{9D8B030D-6E8A-4147-A177-3AD203B41FA5}">
                      <a16:colId xmlns:a16="http://schemas.microsoft.com/office/drawing/2014/main" val="1190061112"/>
                    </a:ext>
                  </a:extLst>
                </a:gridCol>
                <a:gridCol w="2944655">
                  <a:extLst>
                    <a:ext uri="{9D8B030D-6E8A-4147-A177-3AD203B41FA5}">
                      <a16:colId xmlns:a16="http://schemas.microsoft.com/office/drawing/2014/main" val="3469305604"/>
                    </a:ext>
                  </a:extLst>
                </a:gridCol>
                <a:gridCol w="2825832">
                  <a:extLst>
                    <a:ext uri="{9D8B030D-6E8A-4147-A177-3AD203B41FA5}">
                      <a16:colId xmlns:a16="http://schemas.microsoft.com/office/drawing/2014/main" val="3853106642"/>
                    </a:ext>
                  </a:extLst>
                </a:gridCol>
                <a:gridCol w="1475490">
                  <a:extLst>
                    <a:ext uri="{9D8B030D-6E8A-4147-A177-3AD203B41FA5}">
                      <a16:colId xmlns:a16="http://schemas.microsoft.com/office/drawing/2014/main" val="1601472594"/>
                    </a:ext>
                  </a:extLst>
                </a:gridCol>
              </a:tblGrid>
              <a:tr h="492205">
                <a:tc>
                  <a:txBody>
                    <a:bodyPr/>
                    <a:lstStyle/>
                    <a:p>
                      <a:pPr algn="ctr"/>
                      <a:r>
                        <a:rPr lang="en-US" sz="1400" dirty="0" err="1">
                          <a:solidFill>
                            <a:schemeClr val="tx1"/>
                          </a:solidFill>
                          <a:latin typeface="Times New Roman" panose="02020603050405020304" pitchFamily="18" charset="0"/>
                          <a:cs typeface="Times New Roman" panose="02020603050405020304" pitchFamily="18" charset="0"/>
                        </a:rPr>
                        <a:t>S.No</a:t>
                      </a:r>
                      <a:endParaRPr 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Year of Publication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Procedure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Key 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830087">
                <a:tc>
                  <a:txBody>
                    <a:bodyPr/>
                    <a:lstStyle/>
                    <a:p>
                      <a:r>
                        <a:rPr lang="en-US" sz="1400" dirty="0">
                          <a:latin typeface="Segoe UI" panose="020B0502040204020203" pitchFamily="34" charset="0"/>
                          <a:cs typeface="Segoe UI" panose="020B0502040204020203"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Segoe UI" panose="020B0502040204020203" pitchFamily="34" charset="0"/>
                          <a:cs typeface="Segoe UI" panose="020B0502040204020203" pitchFamily="34" charset="0"/>
                        </a:rPr>
                        <a:t>2023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Advances of Deep Learning in Breast Cancer Modeling</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Segoe UI" panose="020B0502040204020203" pitchFamily="34" charset="0"/>
                        </a:rPr>
                        <a:t>CBIS-</a:t>
                      </a:r>
                      <a:r>
                        <a:rPr lang="en-US" sz="1400" b="0" i="0" u="none" strike="noStrike" dirty="0" err="1">
                          <a:solidFill>
                            <a:srgbClr val="000000"/>
                          </a:solidFill>
                          <a:effectLst/>
                          <a:latin typeface="Segoe UI" panose="020B0502040204020203" pitchFamily="34" charset="0"/>
                        </a:rPr>
                        <a:t>DDSM,Lymph</a:t>
                      </a:r>
                      <a:r>
                        <a:rPr lang="en-US" sz="1400" b="0" i="0" u="none" strike="noStrike" dirty="0">
                          <a:solidFill>
                            <a:srgbClr val="000000"/>
                          </a:solidFill>
                          <a:effectLst/>
                          <a:latin typeface="Segoe UI" panose="020B0502040204020203" pitchFamily="34" charset="0"/>
                        </a:rPr>
                        <a:t> node </a:t>
                      </a:r>
                      <a:r>
                        <a:rPr lang="en-US" sz="1400" b="0" i="0" u="none" strike="noStrike" dirty="0" err="1">
                          <a:solidFill>
                            <a:srgbClr val="000000"/>
                          </a:solidFill>
                          <a:effectLst/>
                          <a:latin typeface="Segoe UI" panose="020B0502040204020203" pitchFamily="34" charset="0"/>
                        </a:rPr>
                        <a:t>images,Camelyon</a:t>
                      </a:r>
                      <a:r>
                        <a:rPr lang="en-US" sz="1400" b="0" i="0" u="none" strike="noStrike" dirty="0">
                          <a:solidFill>
                            <a:srgbClr val="000000"/>
                          </a:solidFill>
                          <a:effectLst/>
                          <a:latin typeface="Segoe UI" panose="020B0502040204020203" pitchFamily="34" charset="0"/>
                        </a:rPr>
                        <a:t> 16, </a:t>
                      </a:r>
                      <a:r>
                        <a:rPr lang="en-US" sz="1400" b="0" i="0" u="none" strike="noStrike" dirty="0" err="1">
                          <a:solidFill>
                            <a:srgbClr val="000000"/>
                          </a:solidFill>
                          <a:effectLst/>
                          <a:latin typeface="Segoe UI" panose="020B0502040204020203" pitchFamily="34" charset="0"/>
                        </a:rPr>
                        <a:t>BreakHis,Dataset</a:t>
                      </a:r>
                      <a:r>
                        <a:rPr lang="en-US" sz="1400" b="0" i="0" u="none" strike="noStrike" dirty="0">
                          <a:solidFill>
                            <a:srgbClr val="000000"/>
                          </a:solidFill>
                          <a:effectLst/>
                          <a:latin typeface="Segoe UI" panose="020B0502040204020203" pitchFamily="34" charset="0"/>
                        </a:rPr>
                        <a:t> of 64 patients receiving </a:t>
                      </a:r>
                      <a:r>
                        <a:rPr lang="en-US" sz="1400" b="0" i="0" u="none" strike="noStrike" dirty="0" err="1">
                          <a:solidFill>
                            <a:srgbClr val="000000"/>
                          </a:solidFill>
                          <a:effectLst/>
                          <a:latin typeface="Segoe UI" panose="020B0502040204020203" pitchFamily="34" charset="0"/>
                        </a:rPr>
                        <a:t>NACT,Diffused</a:t>
                      </a:r>
                      <a:r>
                        <a:rPr lang="en-US" sz="1400" b="0" i="0" u="none" strike="noStrike" dirty="0">
                          <a:solidFill>
                            <a:srgbClr val="000000"/>
                          </a:solidFill>
                          <a:effectLst/>
                          <a:latin typeface="Segoe UI" panose="020B0502040204020203" pitchFamily="34" charset="0"/>
                        </a:rPr>
                        <a:t> NIR  </a:t>
                      </a:r>
                      <a:r>
                        <a:rPr lang="en-US" sz="1400" b="0" i="0" u="none" strike="noStrike" dirty="0" err="1">
                          <a:solidFill>
                            <a:srgbClr val="000000"/>
                          </a:solidFill>
                          <a:effectLst/>
                          <a:latin typeface="Segoe UI" panose="020B0502040204020203" pitchFamily="34" charset="0"/>
                        </a:rPr>
                        <a:t>Spectra,Serum</a:t>
                      </a:r>
                      <a:r>
                        <a:rPr lang="en-US" sz="1400" b="0" i="0" u="none" strike="noStrike" dirty="0">
                          <a:solidFill>
                            <a:srgbClr val="000000"/>
                          </a:solidFill>
                          <a:effectLst/>
                          <a:latin typeface="Segoe UI" panose="020B0502040204020203" pitchFamily="34" charset="0"/>
                        </a:rPr>
                        <a:t> </a:t>
                      </a:r>
                      <a:r>
                        <a:rPr lang="en-US" sz="1400" b="0" i="0" u="none" strike="noStrike" dirty="0" err="1">
                          <a:solidFill>
                            <a:srgbClr val="000000"/>
                          </a:solidFill>
                          <a:effectLst/>
                          <a:latin typeface="Segoe UI" panose="020B0502040204020203" pitchFamily="34" charset="0"/>
                        </a:rPr>
                        <a:t>Ranam</a:t>
                      </a:r>
                      <a:r>
                        <a:rPr lang="en-US" sz="1400" b="0" i="0" u="none" strike="noStrike" dirty="0">
                          <a:solidFill>
                            <a:srgbClr val="000000"/>
                          </a:solidFill>
                          <a:effectLst/>
                          <a:latin typeface="Segoe UI" panose="020B0502040204020203" pitchFamily="34" charset="0"/>
                        </a:rPr>
                        <a:t> spectroscopy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CNN, </a:t>
                      </a:r>
                      <a:r>
                        <a:rPr lang="en-US" sz="1400" b="0" i="0" u="none" strike="noStrike" dirty="0" err="1">
                          <a:solidFill>
                            <a:srgbClr val="000000"/>
                          </a:solidFill>
                          <a:effectLst/>
                          <a:latin typeface="Calibri" panose="020F0502020204030204" pitchFamily="34" charset="0"/>
                        </a:rPr>
                        <a:t>RNN,Cycle</a:t>
                      </a:r>
                      <a:r>
                        <a:rPr lang="en-US" sz="1400" b="0" i="0" u="none" strike="noStrike" dirty="0">
                          <a:solidFill>
                            <a:srgbClr val="000000"/>
                          </a:solidFill>
                          <a:effectLst/>
                          <a:latin typeface="Calibri" panose="020F0502020204030204" pitchFamily="34" charset="0"/>
                        </a:rPr>
                        <a:t>-GAN, Gamma-CNN, BLSTM,CNN-LSTLM</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searching for relevant studies using specific keywords, and ensuring quality by removing duplicates. It includes analyzing the accuracy of deep learning methods, comparing CNN models, and evaluating their performance in breast cancer detection and diagnosis.</a:t>
                      </a:r>
                      <a:endParaRPr lang="en-US" sz="14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Deep learning, especially CNNs and hybrid models, advances breast cancer detection and diagnosis with a focus on accuracy and ethics.</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r h="2113588">
                <a:tc>
                  <a:txBody>
                    <a:bodyPr/>
                    <a:lstStyle/>
                    <a:p>
                      <a:r>
                        <a:rPr lang="en-US" sz="1400" dirty="0">
                          <a:latin typeface="Segoe UI" panose="020B0502040204020203" pitchFamily="34" charset="0"/>
                          <a:cs typeface="Segoe UI" panose="020B0502040204020203"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Segoe UI" panose="020B0502040204020203" pitchFamily="34" charset="0"/>
                          <a:cs typeface="Segoe UI" panose="020B0502040204020203" pitchFamily="34" charset="0"/>
                        </a:rPr>
                        <a:t>2023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Segoe UI" panose="020B0502040204020203" pitchFamily="34" charset="0"/>
                        </a:rPr>
                        <a:t>A Review on Breast Cancer Detection for Histopathology Images Using Deep Learning</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Segoe UI" panose="020B0502040204020203" pitchFamily="34" charset="0"/>
                        </a:rPr>
                        <a:t>BreaKHis,MITOS,Camelyon</a:t>
                      </a:r>
                      <a:r>
                        <a:rPr lang="en-US" sz="1400" b="0" i="0" u="none" strike="noStrike" dirty="0">
                          <a:solidFill>
                            <a:srgbClr val="000000"/>
                          </a:solidFill>
                          <a:effectLst/>
                          <a:latin typeface="Segoe UI" panose="020B0502040204020203" pitchFamily="34" charset="0"/>
                        </a:rPr>
                        <a:t> 16,Wisconsin Breast </a:t>
                      </a:r>
                      <a:r>
                        <a:rPr lang="en-US" sz="1400" b="0" i="0" u="none" strike="noStrike" dirty="0" err="1">
                          <a:solidFill>
                            <a:srgbClr val="000000"/>
                          </a:solidFill>
                          <a:effectLst/>
                          <a:latin typeface="Segoe UI" panose="020B0502040204020203" pitchFamily="34" charset="0"/>
                        </a:rPr>
                        <a:t>Cancer,BisQue</a:t>
                      </a:r>
                      <a:r>
                        <a:rPr lang="en-US" sz="1400" b="0" i="0" u="none" strike="noStrike" dirty="0">
                          <a:solidFill>
                            <a:srgbClr val="000000"/>
                          </a:solidFill>
                          <a:effectLst/>
                          <a:latin typeface="Segoe UI" panose="020B0502040204020203" pitchFamily="34" charset="0"/>
                        </a:rPr>
                        <a:t> Database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Patch-based CNN, Inception models, Auto-encoders, Transfer learning (</a:t>
                      </a:r>
                      <a:r>
                        <a:rPr lang="en-US" sz="1400" dirty="0" err="1"/>
                        <a:t>AlexNet</a:t>
                      </a:r>
                      <a:r>
                        <a:rPr lang="en-US" sz="1400" dirty="0"/>
                        <a:t>, Inception V3), Skipped </a:t>
                      </a:r>
                      <a:r>
                        <a:rPr lang="en-US" sz="1400" dirty="0" err="1"/>
                        <a:t>UNet</a:t>
                      </a:r>
                      <a:r>
                        <a:rPr lang="en-US" sz="1400" dirty="0"/>
                        <a:t>, Ensemble learning, Multi-layer frameworks, Dual Network models.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t>The process includes image preprocessing, ROI segmentation for tumor areas, feature extraction, and classification using CNNs to identify cancerous regions.</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Deep learning enhances early breast cancer detection, improving accuracy, treatment, and survival rates through effective image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4887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9E833-D0CA-4CEB-808D-3905BC466341}"/>
              </a:ext>
            </a:extLst>
          </p:cNvPr>
          <p:cNvSpPr>
            <a:spLocks noGrp="1"/>
          </p:cNvSpPr>
          <p:nvPr>
            <p:ph type="title"/>
          </p:nvPr>
        </p:nvSpPr>
        <p:spPr>
          <a:xfrm>
            <a:off x="1732547" y="211756"/>
            <a:ext cx="9641305" cy="741145"/>
          </a:xfrm>
        </p:spPr>
        <p:txBody>
          <a:bodyPr/>
          <a:lstStyle/>
          <a:p>
            <a:pPr algn="ctr"/>
            <a:r>
              <a:rPr lang="en-US" b="1" dirty="0">
                <a:latin typeface="Times New Roman" panose="02020603050405020304" pitchFamily="18" charset="0"/>
                <a:cs typeface="Times New Roman" panose="02020603050405020304" pitchFamily="18" charset="0"/>
              </a:rPr>
              <a:t>LITERATURE SURVEY</a:t>
            </a:r>
          </a:p>
        </p:txBody>
      </p:sp>
      <p:graphicFrame>
        <p:nvGraphicFramePr>
          <p:cNvPr id="7" name="Table 7">
            <a:extLst>
              <a:ext uri="{FF2B5EF4-FFF2-40B4-BE49-F238E27FC236}">
                <a16:creationId xmlns:a16="http://schemas.microsoft.com/office/drawing/2014/main" id="{F8F66FA2-881F-4808-91DE-9D220E1B6EED}"/>
              </a:ext>
            </a:extLst>
          </p:cNvPr>
          <p:cNvGraphicFramePr>
            <a:graphicFrameLocks noGrp="1"/>
          </p:cNvGraphicFramePr>
          <p:nvPr>
            <p:ph idx="1"/>
            <p:extLst>
              <p:ext uri="{D42A27DB-BD31-4B8C-83A1-F6EECF244321}">
                <p14:modId xmlns:p14="http://schemas.microsoft.com/office/powerpoint/2010/main" val="1675376793"/>
              </p:ext>
            </p:extLst>
          </p:nvPr>
        </p:nvGraphicFramePr>
        <p:xfrm>
          <a:off x="838200" y="1825625"/>
          <a:ext cx="10515600" cy="741680"/>
        </p:xfrm>
        <a:graphic>
          <a:graphicData uri="http://schemas.openxmlformats.org/drawingml/2006/table">
            <a:tbl>
              <a:tblPr firstRow="1" bandRow="1">
                <a:tableStyleId>{2D5ABB26-0587-4C30-8999-92F81FD0307C}</a:tableStyleId>
              </a:tblPr>
              <a:tblGrid>
                <a:gridCol w="2103120">
                  <a:extLst>
                    <a:ext uri="{9D8B030D-6E8A-4147-A177-3AD203B41FA5}">
                      <a16:colId xmlns:a16="http://schemas.microsoft.com/office/drawing/2014/main" val="2356911968"/>
                    </a:ext>
                  </a:extLst>
                </a:gridCol>
                <a:gridCol w="2103120">
                  <a:extLst>
                    <a:ext uri="{9D8B030D-6E8A-4147-A177-3AD203B41FA5}">
                      <a16:colId xmlns:a16="http://schemas.microsoft.com/office/drawing/2014/main" val="2689722939"/>
                    </a:ext>
                  </a:extLst>
                </a:gridCol>
                <a:gridCol w="2103120">
                  <a:extLst>
                    <a:ext uri="{9D8B030D-6E8A-4147-A177-3AD203B41FA5}">
                      <a16:colId xmlns:a16="http://schemas.microsoft.com/office/drawing/2014/main" val="1593136827"/>
                    </a:ext>
                  </a:extLst>
                </a:gridCol>
                <a:gridCol w="2103120">
                  <a:extLst>
                    <a:ext uri="{9D8B030D-6E8A-4147-A177-3AD203B41FA5}">
                      <a16:colId xmlns:a16="http://schemas.microsoft.com/office/drawing/2014/main" val="3115146670"/>
                    </a:ext>
                  </a:extLst>
                </a:gridCol>
                <a:gridCol w="2103120">
                  <a:extLst>
                    <a:ext uri="{9D8B030D-6E8A-4147-A177-3AD203B41FA5}">
                      <a16:colId xmlns:a16="http://schemas.microsoft.com/office/drawing/2014/main" val="1870196072"/>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143647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48481629"/>
                  </a:ext>
                </a:extLst>
              </a:tr>
            </a:tbl>
          </a:graphicData>
        </a:graphic>
      </p:graphicFrame>
      <p:sp>
        <p:nvSpPr>
          <p:cNvPr id="4" name="Date Placeholder 3">
            <a:extLst>
              <a:ext uri="{FF2B5EF4-FFF2-40B4-BE49-F238E27FC236}">
                <a16:creationId xmlns:a16="http://schemas.microsoft.com/office/drawing/2014/main" id="{90BBDEFC-2105-4E4E-B72F-24E06B8A03B5}"/>
              </a:ext>
            </a:extLst>
          </p:cNvPr>
          <p:cNvSpPr>
            <a:spLocks noGrp="1"/>
          </p:cNvSpPr>
          <p:nvPr>
            <p:ph type="dt" sz="half" idx="10"/>
          </p:nvPr>
        </p:nvSpPr>
        <p:spPr>
          <a:xfrm>
            <a:off x="838200" y="6549991"/>
            <a:ext cx="2232259" cy="171484"/>
          </a:xfrm>
        </p:spPr>
        <p:txBody>
          <a:bodyPr/>
          <a:lstStyle/>
          <a:p>
            <a:r>
              <a:rPr lang="en-IN" dirty="0"/>
              <a:t>10-02-2025</a:t>
            </a:r>
          </a:p>
        </p:txBody>
      </p:sp>
      <p:sp>
        <p:nvSpPr>
          <p:cNvPr id="5" name="Footer Placeholder 4">
            <a:extLst>
              <a:ext uri="{FF2B5EF4-FFF2-40B4-BE49-F238E27FC236}">
                <a16:creationId xmlns:a16="http://schemas.microsoft.com/office/drawing/2014/main" id="{88346372-9616-4E29-A6D0-04AFCA79F5C9}"/>
              </a:ext>
            </a:extLst>
          </p:cNvPr>
          <p:cNvSpPr>
            <a:spLocks noGrp="1"/>
          </p:cNvSpPr>
          <p:nvPr>
            <p:ph type="ftr" sz="quarter" idx="11"/>
          </p:nvPr>
        </p:nvSpPr>
        <p:spPr>
          <a:xfrm>
            <a:off x="4038600" y="6453061"/>
            <a:ext cx="4114800" cy="414563"/>
          </a:xfrm>
        </p:spPr>
        <p:txBody>
          <a:bodyPr/>
          <a:lstStyle/>
          <a:p>
            <a:r>
              <a:rPr lang="en-US" dirty="0"/>
              <a:t>Review No.2         Batch No. AG5          Department of CSE</a:t>
            </a:r>
            <a:endParaRPr lang="en-IN" dirty="0"/>
          </a:p>
        </p:txBody>
      </p:sp>
      <p:sp>
        <p:nvSpPr>
          <p:cNvPr id="6" name="Slide Number Placeholder 5">
            <a:extLst>
              <a:ext uri="{FF2B5EF4-FFF2-40B4-BE49-F238E27FC236}">
                <a16:creationId xmlns:a16="http://schemas.microsoft.com/office/drawing/2014/main" id="{A38B8CA4-D935-4671-8AF7-4466EE6DFBA1}"/>
              </a:ext>
            </a:extLst>
          </p:cNvPr>
          <p:cNvSpPr>
            <a:spLocks noGrp="1"/>
          </p:cNvSpPr>
          <p:nvPr>
            <p:ph type="sldNum" sz="quarter" idx="12"/>
          </p:nvPr>
        </p:nvSpPr>
        <p:spPr/>
        <p:txBody>
          <a:bodyPr/>
          <a:lstStyle/>
          <a:p>
            <a:fld id="{65DCBD69-296B-4D7C-AF62-9B588FC78772}" type="slidenum">
              <a:rPr lang="en-IN" smtClean="0"/>
              <a:t>8</a:t>
            </a:fld>
            <a:endParaRPr lang="en-IN"/>
          </a:p>
        </p:txBody>
      </p:sp>
      <p:graphicFrame>
        <p:nvGraphicFramePr>
          <p:cNvPr id="9" name="Table 8">
            <a:extLst>
              <a:ext uri="{FF2B5EF4-FFF2-40B4-BE49-F238E27FC236}">
                <a16:creationId xmlns:a16="http://schemas.microsoft.com/office/drawing/2014/main" id="{34EA45ED-BFD2-4B57-94FA-3F11EE94277B}"/>
              </a:ext>
            </a:extLst>
          </p:cNvPr>
          <p:cNvGraphicFramePr>
            <a:graphicFrameLocks noGrp="1"/>
          </p:cNvGraphicFramePr>
          <p:nvPr>
            <p:extLst>
              <p:ext uri="{D42A27DB-BD31-4B8C-83A1-F6EECF244321}">
                <p14:modId xmlns:p14="http://schemas.microsoft.com/office/powerpoint/2010/main" val="4058833691"/>
              </p:ext>
            </p:extLst>
          </p:nvPr>
        </p:nvGraphicFramePr>
        <p:xfrm>
          <a:off x="221381" y="952900"/>
          <a:ext cx="11790948" cy="5400902"/>
        </p:xfrm>
        <a:graphic>
          <a:graphicData uri="http://schemas.openxmlformats.org/drawingml/2006/table">
            <a:tbl>
              <a:tblPr firstRow="1" bandRow="1">
                <a:tableStyleId>{17292A2E-F333-43FB-9621-5CBBE7FDCDCB}</a:tableStyleId>
              </a:tblPr>
              <a:tblGrid>
                <a:gridCol w="623690">
                  <a:extLst>
                    <a:ext uri="{9D8B030D-6E8A-4147-A177-3AD203B41FA5}">
                      <a16:colId xmlns:a16="http://schemas.microsoft.com/office/drawing/2014/main" val="1158495380"/>
                    </a:ext>
                  </a:extLst>
                </a:gridCol>
                <a:gridCol w="1121483">
                  <a:extLst>
                    <a:ext uri="{9D8B030D-6E8A-4147-A177-3AD203B41FA5}">
                      <a16:colId xmlns:a16="http://schemas.microsoft.com/office/drawing/2014/main" val="2413646751"/>
                    </a:ext>
                  </a:extLst>
                </a:gridCol>
                <a:gridCol w="1757774">
                  <a:extLst>
                    <a:ext uri="{9D8B030D-6E8A-4147-A177-3AD203B41FA5}">
                      <a16:colId xmlns:a16="http://schemas.microsoft.com/office/drawing/2014/main" val="400576788"/>
                    </a:ext>
                  </a:extLst>
                </a:gridCol>
                <a:gridCol w="1346280">
                  <a:extLst>
                    <a:ext uri="{9D8B030D-6E8A-4147-A177-3AD203B41FA5}">
                      <a16:colId xmlns:a16="http://schemas.microsoft.com/office/drawing/2014/main" val="3074726654"/>
                    </a:ext>
                  </a:extLst>
                </a:gridCol>
                <a:gridCol w="2526982">
                  <a:extLst>
                    <a:ext uri="{9D8B030D-6E8A-4147-A177-3AD203B41FA5}">
                      <a16:colId xmlns:a16="http://schemas.microsoft.com/office/drawing/2014/main" val="561067704"/>
                    </a:ext>
                  </a:extLst>
                </a:gridCol>
                <a:gridCol w="2962373">
                  <a:extLst>
                    <a:ext uri="{9D8B030D-6E8A-4147-A177-3AD203B41FA5}">
                      <a16:colId xmlns:a16="http://schemas.microsoft.com/office/drawing/2014/main" val="3132472841"/>
                    </a:ext>
                  </a:extLst>
                </a:gridCol>
                <a:gridCol w="1452366">
                  <a:extLst>
                    <a:ext uri="{9D8B030D-6E8A-4147-A177-3AD203B41FA5}">
                      <a16:colId xmlns:a16="http://schemas.microsoft.com/office/drawing/2014/main" val="1520901239"/>
                    </a:ext>
                  </a:extLst>
                </a:gridCol>
              </a:tblGrid>
              <a:tr h="488538">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S.NO</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Year of Publication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Procedure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Key 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9713932"/>
                  </a:ext>
                </a:extLst>
              </a:tr>
              <a:tr h="1638041">
                <a:tc>
                  <a:txBody>
                    <a:bodyPr/>
                    <a:lstStyle/>
                    <a:p>
                      <a:r>
                        <a:rPr lang="en-US" sz="1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Segoe UI" panose="020B0502040204020203" pitchFamily="34" charset="0"/>
                          <a:cs typeface="Segoe UI" panose="020B0502040204020203" pitchFamily="34" charset="0"/>
                        </a:rPr>
                        <a:t>2023</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Segoe UI" panose="020B0502040204020203" pitchFamily="34" charset="0"/>
                          <a:cs typeface="Segoe UI" panose="020B0502040204020203" pitchFamily="34" charset="0"/>
                        </a:rPr>
                        <a:t>A deep learning approach for automatic detection, segmentation and classification of breast lesions from thermal images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Segoe UI" panose="020B0502040204020203" pitchFamily="34" charset="0"/>
                          <a:cs typeface="Segoe UI" panose="020B0502040204020203" pitchFamily="34" charset="0"/>
                        </a:rPr>
                        <a:t>L. F. Silva et al. (2014) containing 20 thermogram images per patient from 56 women.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Segoe UI" panose="020B0502040204020203" pitchFamily="34" charset="0"/>
                          <a:cs typeface="Segoe UI" panose="020B0502040204020203" pitchFamily="34" charset="0"/>
                        </a:rPr>
                        <a:t>ResNet-50 (COCO pretrained) 0.921 </a:t>
                      </a:r>
                      <a:r>
                        <a:rPr lang="en-US" sz="1200" dirty="0" err="1">
                          <a:latin typeface="Segoe UI" panose="020B0502040204020203" pitchFamily="34" charset="0"/>
                          <a:cs typeface="Segoe UI" panose="020B0502040204020203" pitchFamily="34" charset="0"/>
                        </a:rPr>
                        <a:t>mAP</a:t>
                      </a:r>
                      <a:r>
                        <a:rPr lang="en-US" sz="1200" dirty="0">
                          <a:latin typeface="Segoe UI" panose="020B0502040204020203" pitchFamily="34" charset="0"/>
                          <a:cs typeface="Segoe UI" panose="020B0502040204020203" pitchFamily="34" charset="0"/>
                        </a:rPr>
                        <a:t>, and 0.868 </a:t>
                      </a:r>
                      <a:r>
                        <a:rPr lang="en-US" sz="1200" dirty="0" err="1">
                          <a:latin typeface="Segoe UI" panose="020B0502040204020203" pitchFamily="34" charset="0"/>
                          <a:cs typeface="Segoe UI" panose="020B0502040204020203" pitchFamily="34" charset="0"/>
                        </a:rPr>
                        <a:t>IoU</a:t>
                      </a:r>
                      <a:r>
                        <a:rPr lang="en-US" sz="1200" dirty="0">
                          <a:latin typeface="Segoe UI" panose="020B0502040204020203" pitchFamily="34" charset="0"/>
                          <a:cs typeface="Segoe UI" panose="020B0502040204020203" pitchFamily="34" charset="0"/>
                        </a:rPr>
                        <a:t> Preprocess images, annotate, split (80/20), enhance with guided filters, train Mask R-CNN, augment data, and evaluate.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dirty="0">
                          <a:latin typeface="Segoe UI" panose="020B0502040204020203" pitchFamily="34" charset="0"/>
                          <a:cs typeface="Segoe UI" panose="020B0502040204020203" pitchFamily="34" charset="0"/>
                        </a:rPr>
                        <a:t>Convert thermal images to .jpg, enhance with guided filters, annotate as "normal" or "abnormal," split data (80/20), train Mask R-CNN (ResNet-50/101), and evaluate with </a:t>
                      </a:r>
                      <a:r>
                        <a:rPr lang="en-US" sz="1200" dirty="0" err="1">
                          <a:latin typeface="Segoe UI" panose="020B0502040204020203" pitchFamily="34" charset="0"/>
                          <a:cs typeface="Segoe UI" panose="020B0502040204020203" pitchFamily="34" charset="0"/>
                        </a:rPr>
                        <a:t>mAP</a:t>
                      </a:r>
                      <a:r>
                        <a:rPr lang="en-US" sz="1200" dirty="0">
                          <a:latin typeface="Segoe UI" panose="020B0502040204020203" pitchFamily="34" charset="0"/>
                          <a:cs typeface="Segoe UI" panose="020B0502040204020203" pitchFamily="34" charset="0"/>
                        </a:rPr>
                        <a:t> and </a:t>
                      </a:r>
                      <a:r>
                        <a:rPr lang="en-US" sz="1200" dirty="0" err="1">
                          <a:latin typeface="Segoe UI" panose="020B0502040204020203" pitchFamily="34" charset="0"/>
                          <a:cs typeface="Segoe UI" panose="020B0502040204020203" pitchFamily="34" charset="0"/>
                        </a:rPr>
                        <a:t>IoU</a:t>
                      </a:r>
                      <a:r>
                        <a:rPr lang="en-US" sz="1200" dirty="0">
                          <a:latin typeface="Segoe UI" panose="020B0502040204020203" pitchFamily="34" charset="0"/>
                          <a:cs typeface="Segoe UI" panose="020B0502040204020203" pitchFamily="34" charset="0"/>
                        </a:rPr>
                        <a: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Segoe UI" panose="020B0502040204020203" pitchFamily="34" charset="0"/>
                          <a:cs typeface="Segoe UI" panose="020B0502040204020203" pitchFamily="34" charset="0"/>
                        </a:rPr>
                        <a:t>Mask R-CNN with ResNet-50 achieved 97.1% accuracy, outperforming ResNet-101 in thermal breast image segmentation.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524830"/>
                  </a:ext>
                </a:extLst>
              </a:tr>
              <a:tr h="1768549">
                <a:tc>
                  <a:txBody>
                    <a:bodyPr/>
                    <a:lstStyle/>
                    <a:p>
                      <a:r>
                        <a:rPr lang="en-US" sz="1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Segoe UI" panose="020B0502040204020203" pitchFamily="34" charset="0"/>
                          <a:cs typeface="Segoe UI" panose="020B0502040204020203" pitchFamily="34" charset="0"/>
                        </a:rPr>
                        <a:t>2023</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Segoe UI" panose="020B0502040204020203" pitchFamily="34" charset="0"/>
                          <a:cs typeface="Segoe UI" panose="020B0502040204020203" pitchFamily="34" charset="0"/>
                        </a:rPr>
                        <a:t>Enhanced Breast Cancer Detection in Multiple Imaging Modalities using Deep Learning</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Segoe UI" panose="020B0502040204020203" pitchFamily="34" charset="0"/>
                        <a:cs typeface="Segoe UI" panose="020B0502040204020203" pitchFamily="34" charset="0"/>
                      </a:endParaRPr>
                    </a:p>
                    <a:p>
                      <a:endParaRPr lang="en-US" sz="1200" dirty="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Breast Ultrasound Dataset, DDSM dataset, Histopathology dataset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Segoe UI" panose="020B0502040204020203" pitchFamily="34" charset="0"/>
                          <a:cs typeface="Segoe UI" panose="020B0502040204020203" pitchFamily="34" charset="0"/>
                        </a:rPr>
                        <a:t>CNN Architecture</a:t>
                      </a:r>
                    </a:p>
                    <a:p>
                      <a:pPr algn="l" fontAlgn="b"/>
                      <a:r>
                        <a:rPr lang="en-US" sz="1200" b="0" i="0" u="none" strike="noStrike" dirty="0">
                          <a:solidFill>
                            <a:srgbClr val="000000"/>
                          </a:solidFill>
                          <a:effectLst/>
                          <a:latin typeface="Segoe UI" panose="020B0502040204020203" pitchFamily="34" charset="0"/>
                          <a:cs typeface="Segoe UI" panose="020B0502040204020203" pitchFamily="34" charset="0"/>
                        </a:rPr>
                        <a:t>Inception V3 Architecture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Segoe UI" panose="020B0502040204020203" pitchFamily="34" charset="0"/>
                          <a:cs typeface="Segoe UI" panose="020B0502040204020203" pitchFamily="34" charset="0"/>
                        </a:rPr>
                        <a:t>Import libraries, preprocess data, design CNNs, apply transfer learning with Inception Net, train, and evaluate breast cancer models.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panose="020B0502040204020203" pitchFamily="34" charset="0"/>
                          <a:cs typeface="Segoe UI" panose="020B0502040204020203" pitchFamily="34" charset="0"/>
                        </a:rPr>
                        <a:t>CNN and Inception Net achieved 94% above accuracy in breast cancer detection with customized models and data augmentation.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2193737"/>
                  </a:ext>
                </a:extLst>
              </a:tr>
              <a:tr h="1376833">
                <a:tc>
                  <a:txBody>
                    <a:bodyPr/>
                    <a:lstStyle/>
                    <a:p>
                      <a:r>
                        <a:rPr lang="en-US" sz="1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Segoe UI" panose="020B0502040204020203" pitchFamily="34" charset="0"/>
                          <a:cs typeface="Segoe UI" panose="020B0502040204020203" pitchFamily="34" charset="0"/>
                        </a:rPr>
                        <a:t>2023</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Segoe UI" panose="020B0502040204020203" pitchFamily="34" charset="0"/>
                          <a:cs typeface="Segoe UI" panose="020B0502040204020203" pitchFamily="34" charset="0"/>
                        </a:rPr>
                        <a:t>Deep Learning Method Based for Breast Cancer Based for Breast Cancer Classification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Segoe UI" panose="020B0502040204020203" pitchFamily="34" charset="0"/>
                          <a:cs typeface="Segoe UI" panose="020B0502040204020203" pitchFamily="34" charset="0"/>
                        </a:rPr>
                        <a:t>WBCD Dataset(original),WBCD(Diagnostics)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Segoe UI" panose="020B0502040204020203" pitchFamily="34" charset="0"/>
                          <a:cs typeface="Segoe UI" panose="020B0502040204020203" pitchFamily="34" charset="0"/>
                        </a:rPr>
                        <a:t>Adam's optimization with two hidden layers, FUZZYDBD, Naive Bayes, Random Forest, and decision trees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Segoe UI" panose="020B0502040204020203" pitchFamily="34" charset="0"/>
                          <a:cs typeface="Segoe UI" panose="020B0502040204020203" pitchFamily="34" charset="0"/>
                        </a:rPr>
                        <a:t>Dataset selection, feature encoding, and a model with Adam optimization and two hidden layers. Future work suggests exploring Bayesian and ensemble methods for better classification.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panose="020B0502040204020203" pitchFamily="34" charset="0"/>
                          <a:cs typeface="Segoe UI" panose="020B0502040204020203" pitchFamily="34" charset="0"/>
                        </a:rPr>
                        <a:t>achieving accuracies of 96.3% (WBCD), 95.6% (WDBC), and 75%.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42476"/>
                  </a:ext>
                </a:extLst>
              </a:tr>
            </a:tbl>
          </a:graphicData>
        </a:graphic>
      </p:graphicFrame>
    </p:spTree>
    <p:extLst>
      <p:ext uri="{BB962C8B-B14F-4D97-AF65-F5344CB8AC3E}">
        <p14:creationId xmlns:p14="http://schemas.microsoft.com/office/powerpoint/2010/main" val="3221077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D8E0-D0E1-4E74-940F-635D458EB070}"/>
              </a:ext>
            </a:extLst>
          </p:cNvPr>
          <p:cNvSpPr>
            <a:spLocks noGrp="1"/>
          </p:cNvSpPr>
          <p:nvPr>
            <p:ph type="title"/>
          </p:nvPr>
        </p:nvSpPr>
        <p:spPr>
          <a:xfrm>
            <a:off x="838200" y="317634"/>
            <a:ext cx="10515600" cy="750770"/>
          </a:xfrm>
        </p:spPr>
        <p:txBody>
          <a:bodyPr/>
          <a:lstStyle/>
          <a:p>
            <a:pPr algn="ctr"/>
            <a:r>
              <a:rPr lang="en-US" b="1" dirty="0">
                <a:latin typeface="Times New Roman" panose="02020603050405020304" pitchFamily="18" charset="0"/>
                <a:cs typeface="Times New Roman" panose="02020603050405020304" pitchFamily="18" charset="0"/>
              </a:rPr>
              <a:t>LITERATURE  SURVEY</a:t>
            </a:r>
          </a:p>
        </p:txBody>
      </p:sp>
      <p:graphicFrame>
        <p:nvGraphicFramePr>
          <p:cNvPr id="9" name="Table 9">
            <a:extLst>
              <a:ext uri="{FF2B5EF4-FFF2-40B4-BE49-F238E27FC236}">
                <a16:creationId xmlns:a16="http://schemas.microsoft.com/office/drawing/2014/main" id="{ADDF1EEB-7C4C-43F8-8734-D1C5C6212ED0}"/>
              </a:ext>
            </a:extLst>
          </p:cNvPr>
          <p:cNvGraphicFramePr>
            <a:graphicFrameLocks noGrp="1"/>
          </p:cNvGraphicFramePr>
          <p:nvPr>
            <p:ph idx="1"/>
            <p:extLst>
              <p:ext uri="{D42A27DB-BD31-4B8C-83A1-F6EECF244321}">
                <p14:modId xmlns:p14="http://schemas.microsoft.com/office/powerpoint/2010/main" val="2810080863"/>
              </p:ext>
            </p:extLst>
          </p:nvPr>
        </p:nvGraphicFramePr>
        <p:xfrm>
          <a:off x="838200" y="1825625"/>
          <a:ext cx="10515600" cy="741680"/>
        </p:xfrm>
        <a:graphic>
          <a:graphicData uri="http://schemas.openxmlformats.org/drawingml/2006/table">
            <a:tbl>
              <a:tblPr firstRow="1" bandRow="1">
                <a:tableStyleId>{2D5ABB26-0587-4C30-8999-92F81FD0307C}</a:tableStyleId>
              </a:tblPr>
              <a:tblGrid>
                <a:gridCol w="2103120">
                  <a:extLst>
                    <a:ext uri="{9D8B030D-6E8A-4147-A177-3AD203B41FA5}">
                      <a16:colId xmlns:a16="http://schemas.microsoft.com/office/drawing/2014/main" val="3998232355"/>
                    </a:ext>
                  </a:extLst>
                </a:gridCol>
                <a:gridCol w="2103120">
                  <a:extLst>
                    <a:ext uri="{9D8B030D-6E8A-4147-A177-3AD203B41FA5}">
                      <a16:colId xmlns:a16="http://schemas.microsoft.com/office/drawing/2014/main" val="3826960068"/>
                    </a:ext>
                  </a:extLst>
                </a:gridCol>
                <a:gridCol w="2103120">
                  <a:extLst>
                    <a:ext uri="{9D8B030D-6E8A-4147-A177-3AD203B41FA5}">
                      <a16:colId xmlns:a16="http://schemas.microsoft.com/office/drawing/2014/main" val="1541951955"/>
                    </a:ext>
                  </a:extLst>
                </a:gridCol>
                <a:gridCol w="2103120">
                  <a:extLst>
                    <a:ext uri="{9D8B030D-6E8A-4147-A177-3AD203B41FA5}">
                      <a16:colId xmlns:a16="http://schemas.microsoft.com/office/drawing/2014/main" val="96636634"/>
                    </a:ext>
                  </a:extLst>
                </a:gridCol>
                <a:gridCol w="2103120">
                  <a:extLst>
                    <a:ext uri="{9D8B030D-6E8A-4147-A177-3AD203B41FA5}">
                      <a16:colId xmlns:a16="http://schemas.microsoft.com/office/drawing/2014/main" val="4205354370"/>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749460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1931257"/>
                  </a:ext>
                </a:extLst>
              </a:tr>
            </a:tbl>
          </a:graphicData>
        </a:graphic>
      </p:graphicFrame>
      <p:sp>
        <p:nvSpPr>
          <p:cNvPr id="4" name="Date Placeholder 3">
            <a:extLst>
              <a:ext uri="{FF2B5EF4-FFF2-40B4-BE49-F238E27FC236}">
                <a16:creationId xmlns:a16="http://schemas.microsoft.com/office/drawing/2014/main" id="{F009EB43-82E3-4AAA-8823-21E3116E8287}"/>
              </a:ext>
            </a:extLst>
          </p:cNvPr>
          <p:cNvSpPr>
            <a:spLocks noGrp="1"/>
          </p:cNvSpPr>
          <p:nvPr>
            <p:ph type="dt" sz="half" idx="10"/>
          </p:nvPr>
        </p:nvSpPr>
        <p:spPr>
          <a:xfrm>
            <a:off x="838200" y="6540366"/>
            <a:ext cx="1943501" cy="287900"/>
          </a:xfrm>
        </p:spPr>
        <p:txBody>
          <a:bodyPr/>
          <a:lstStyle/>
          <a:p>
            <a:r>
              <a:rPr lang="en-IN" dirty="0"/>
              <a:t>10-02-2025</a:t>
            </a:r>
          </a:p>
        </p:txBody>
      </p:sp>
      <p:sp>
        <p:nvSpPr>
          <p:cNvPr id="5" name="Footer Placeholder 4">
            <a:extLst>
              <a:ext uri="{FF2B5EF4-FFF2-40B4-BE49-F238E27FC236}">
                <a16:creationId xmlns:a16="http://schemas.microsoft.com/office/drawing/2014/main" id="{7A759D72-EC2B-4827-966B-65C2C1A02FEF}"/>
              </a:ext>
            </a:extLst>
          </p:cNvPr>
          <p:cNvSpPr>
            <a:spLocks noGrp="1"/>
          </p:cNvSpPr>
          <p:nvPr>
            <p:ph type="ftr" sz="quarter" idx="11"/>
          </p:nvPr>
        </p:nvSpPr>
        <p:spPr>
          <a:xfrm>
            <a:off x="4028975" y="6564675"/>
            <a:ext cx="4114800" cy="293325"/>
          </a:xfrm>
        </p:spPr>
        <p:txBody>
          <a:bodyPr/>
          <a:lstStyle/>
          <a:p>
            <a:r>
              <a:rPr lang="en-US" dirty="0"/>
              <a:t>Review No.2         Batch No.AG5           Department of CSE</a:t>
            </a:r>
            <a:endParaRPr lang="en-IN" dirty="0"/>
          </a:p>
        </p:txBody>
      </p:sp>
      <p:sp>
        <p:nvSpPr>
          <p:cNvPr id="6" name="Slide Number Placeholder 5">
            <a:extLst>
              <a:ext uri="{FF2B5EF4-FFF2-40B4-BE49-F238E27FC236}">
                <a16:creationId xmlns:a16="http://schemas.microsoft.com/office/drawing/2014/main" id="{975D8CC2-A0B1-4947-9AEB-2317CA96953E}"/>
              </a:ext>
            </a:extLst>
          </p:cNvPr>
          <p:cNvSpPr>
            <a:spLocks noGrp="1"/>
          </p:cNvSpPr>
          <p:nvPr>
            <p:ph type="sldNum" sz="quarter" idx="12"/>
          </p:nvPr>
        </p:nvSpPr>
        <p:spPr/>
        <p:txBody>
          <a:bodyPr/>
          <a:lstStyle/>
          <a:p>
            <a:fld id="{65DCBD69-296B-4D7C-AF62-9B588FC78772}" type="slidenum">
              <a:rPr lang="en-IN" smtClean="0"/>
              <a:t>9</a:t>
            </a:fld>
            <a:endParaRPr lang="en-IN"/>
          </a:p>
        </p:txBody>
      </p:sp>
      <p:graphicFrame>
        <p:nvGraphicFramePr>
          <p:cNvPr id="10" name="Table 9">
            <a:extLst>
              <a:ext uri="{FF2B5EF4-FFF2-40B4-BE49-F238E27FC236}">
                <a16:creationId xmlns:a16="http://schemas.microsoft.com/office/drawing/2014/main" id="{086CACA2-E263-411D-90F1-4F230415319E}"/>
              </a:ext>
            </a:extLst>
          </p:cNvPr>
          <p:cNvGraphicFramePr>
            <a:graphicFrameLocks noGrp="1"/>
          </p:cNvGraphicFramePr>
          <p:nvPr>
            <p:extLst>
              <p:ext uri="{D42A27DB-BD31-4B8C-83A1-F6EECF244321}">
                <p14:modId xmlns:p14="http://schemas.microsoft.com/office/powerpoint/2010/main" val="2709739924"/>
              </p:ext>
            </p:extLst>
          </p:nvPr>
        </p:nvGraphicFramePr>
        <p:xfrm>
          <a:off x="67377" y="981777"/>
          <a:ext cx="12124623" cy="5566581"/>
        </p:xfrm>
        <a:graphic>
          <a:graphicData uri="http://schemas.openxmlformats.org/drawingml/2006/table">
            <a:tbl>
              <a:tblPr firstRow="1" bandRow="1">
                <a:tableStyleId>{17292A2E-F333-43FB-9621-5CBBE7FDCDCB}</a:tableStyleId>
              </a:tblPr>
              <a:tblGrid>
                <a:gridCol w="641339">
                  <a:extLst>
                    <a:ext uri="{9D8B030D-6E8A-4147-A177-3AD203B41FA5}">
                      <a16:colId xmlns:a16="http://schemas.microsoft.com/office/drawing/2014/main" val="3394351529"/>
                    </a:ext>
                  </a:extLst>
                </a:gridCol>
                <a:gridCol w="1153220">
                  <a:extLst>
                    <a:ext uri="{9D8B030D-6E8A-4147-A177-3AD203B41FA5}">
                      <a16:colId xmlns:a16="http://schemas.microsoft.com/office/drawing/2014/main" val="2695422643"/>
                    </a:ext>
                  </a:extLst>
                </a:gridCol>
                <a:gridCol w="1807518">
                  <a:extLst>
                    <a:ext uri="{9D8B030D-6E8A-4147-A177-3AD203B41FA5}">
                      <a16:colId xmlns:a16="http://schemas.microsoft.com/office/drawing/2014/main" val="2563043732"/>
                    </a:ext>
                  </a:extLst>
                </a:gridCol>
                <a:gridCol w="1384379">
                  <a:extLst>
                    <a:ext uri="{9D8B030D-6E8A-4147-A177-3AD203B41FA5}">
                      <a16:colId xmlns:a16="http://schemas.microsoft.com/office/drawing/2014/main" val="2650451839"/>
                    </a:ext>
                  </a:extLst>
                </a:gridCol>
                <a:gridCol w="2598494">
                  <a:extLst>
                    <a:ext uri="{9D8B030D-6E8A-4147-A177-3AD203B41FA5}">
                      <a16:colId xmlns:a16="http://schemas.microsoft.com/office/drawing/2014/main" val="3340002250"/>
                    </a:ext>
                  </a:extLst>
                </a:gridCol>
                <a:gridCol w="3046207">
                  <a:extLst>
                    <a:ext uri="{9D8B030D-6E8A-4147-A177-3AD203B41FA5}">
                      <a16:colId xmlns:a16="http://schemas.microsoft.com/office/drawing/2014/main" val="1676352256"/>
                    </a:ext>
                  </a:extLst>
                </a:gridCol>
                <a:gridCol w="1493466">
                  <a:extLst>
                    <a:ext uri="{9D8B030D-6E8A-4147-A177-3AD203B41FA5}">
                      <a16:colId xmlns:a16="http://schemas.microsoft.com/office/drawing/2014/main" val="2013172376"/>
                    </a:ext>
                  </a:extLst>
                </a:gridCol>
              </a:tblGrid>
              <a:tr h="657895">
                <a:tc>
                  <a:txBody>
                    <a:bodyPr/>
                    <a:lstStyle/>
                    <a:p>
                      <a:pPr algn="ctr"/>
                      <a:r>
                        <a:rPr lang="en-US" sz="1200" dirty="0">
                          <a:solidFill>
                            <a:schemeClr val="tx1"/>
                          </a:solidFill>
                          <a:latin typeface="Segoe UI" panose="020B0502040204020203" pitchFamily="34" charset="0"/>
                          <a:cs typeface="Segoe UI" panose="020B0502040204020203" pitchFamily="34"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latin typeface="Segoe UI" panose="020B0502040204020203" pitchFamily="34" charset="0"/>
                          <a:cs typeface="Segoe UI" panose="020B0502040204020203" pitchFamily="34" charset="0"/>
                        </a:rPr>
                        <a:t>Year of Publication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latin typeface="Segoe UI" panose="020B0502040204020203" pitchFamily="34" charset="0"/>
                          <a:cs typeface="Segoe UI" panose="020B0502040204020203" pitchFamily="34"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latin typeface="Segoe UI" panose="020B0502040204020203" pitchFamily="34" charset="0"/>
                          <a:cs typeface="Segoe UI" panose="020B0502040204020203" pitchFamily="34" charset="0"/>
                        </a:rPr>
                        <a:t>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latin typeface="Segoe UI" panose="020B0502040204020203" pitchFamily="34" charset="0"/>
                          <a:cs typeface="Segoe UI" panose="020B0502040204020203" pitchFamily="34" charset="0"/>
                        </a:rPr>
                        <a:t>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latin typeface="Segoe UI" panose="020B0502040204020203" pitchFamily="34" charset="0"/>
                          <a:cs typeface="Segoe UI" panose="020B0502040204020203" pitchFamily="34" charset="0"/>
                        </a:rPr>
                        <a:t>Procedure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latin typeface="Segoe UI" panose="020B0502040204020203" pitchFamily="34" charset="0"/>
                          <a:cs typeface="Segoe UI" panose="020B0502040204020203" pitchFamily="34" charset="0"/>
                        </a:rPr>
                        <a:t>Key 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0910186"/>
                  </a:ext>
                </a:extLst>
              </a:tr>
              <a:tr h="1562499">
                <a:tc>
                  <a:txBody>
                    <a:bodyPr/>
                    <a:lstStyle/>
                    <a:p>
                      <a:r>
                        <a:rPr lang="en-US" sz="1200" dirty="0">
                          <a:latin typeface="Segoe UI" panose="020B0502040204020203" pitchFamily="34" charset="0"/>
                          <a:cs typeface="Segoe UI" panose="020B0502040204020203"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Segoe UI" panose="020B0502040204020203" pitchFamily="34" charset="0"/>
                          <a:cs typeface="Segoe UI" panose="020B0502040204020203" pitchFamily="34" charset="0"/>
                        </a:rPr>
                        <a:t>2023</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Segoe UI" panose="020B0502040204020203" pitchFamily="34" charset="0"/>
                          <a:cs typeface="Segoe UI" panose="020B0502040204020203" pitchFamily="34" charset="0"/>
                        </a:rPr>
                        <a:t>Cancer Classification Revolution: Employing Advanced Deep CNNs for Multi-Class Detection of Breast Abnormalities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Segoe UI" panose="020B0502040204020203" pitchFamily="34" charset="0"/>
                          <a:cs typeface="Segoe UI" panose="020B0502040204020203" pitchFamily="34" charset="0"/>
                        </a:rPr>
                        <a:t>CBIS-DDSM, UPMC, </a:t>
                      </a:r>
                    </a:p>
                    <a:p>
                      <a:pPr algn="ctr"/>
                      <a:r>
                        <a:rPr lang="en-US" sz="1200" dirty="0">
                          <a:latin typeface="Segoe UI" panose="020B0502040204020203" pitchFamily="34" charset="0"/>
                          <a:cs typeface="Segoe UI" panose="020B0502040204020203" pitchFamily="34" charset="0"/>
                        </a:rPr>
                        <a:t>Break His,</a:t>
                      </a:r>
                    </a:p>
                    <a:p>
                      <a:pPr algn="ctr"/>
                      <a:r>
                        <a:rPr lang="en-US" sz="1200" dirty="0">
                          <a:latin typeface="Segoe UI" panose="020B0502040204020203" pitchFamily="34" charset="0"/>
                          <a:cs typeface="Segoe UI" panose="020B0502040204020203" pitchFamily="34" charset="0"/>
                        </a:rPr>
                        <a:t>Wisconsin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Segoe UI" panose="020B0502040204020203" pitchFamily="34" charset="0"/>
                          <a:cs typeface="Segoe UI" panose="020B0502040204020203" pitchFamily="34" charset="0"/>
                        </a:rPr>
                        <a:t>ResNet50,Alex </a:t>
                      </a:r>
                      <a:r>
                        <a:rPr lang="en-US" sz="1200" dirty="0" err="1">
                          <a:latin typeface="Segoe UI" panose="020B0502040204020203" pitchFamily="34" charset="0"/>
                          <a:cs typeface="Segoe UI" panose="020B0502040204020203" pitchFamily="34" charset="0"/>
                        </a:rPr>
                        <a:t>Net,VGG</a:t>
                      </a:r>
                      <a:r>
                        <a:rPr lang="en-US" sz="1200" dirty="0">
                          <a:latin typeface="Segoe UI" panose="020B0502040204020203" pitchFamily="34" charset="0"/>
                          <a:cs typeface="Segoe UI" panose="020B0502040204020203" pitchFamily="34" charset="0"/>
                        </a:rPr>
                        <a:t>-Net, Google Net, and </a:t>
                      </a:r>
                      <a:r>
                        <a:rPr lang="en-US" sz="1200" dirty="0" err="1">
                          <a:latin typeface="Segoe UI" panose="020B0502040204020203" pitchFamily="34" charset="0"/>
                          <a:cs typeface="Segoe UI" panose="020B0502040204020203" pitchFamily="34" charset="0"/>
                        </a:rPr>
                        <a:t>ResNet,Skip</a:t>
                      </a:r>
                      <a:r>
                        <a:rPr lang="en-US" sz="1200" dirty="0">
                          <a:latin typeface="Segoe UI" panose="020B0502040204020203" pitchFamily="34" charset="0"/>
                          <a:cs typeface="Segoe UI" panose="020B0502040204020203" pitchFamily="34" charset="0"/>
                        </a:rPr>
                        <a:t>-Learning </a:t>
                      </a:r>
                      <a:r>
                        <a:rPr lang="en-US" sz="1200" dirty="0" err="1">
                          <a:latin typeface="Segoe UI" panose="020B0502040204020203" pitchFamily="34" charset="0"/>
                          <a:cs typeface="Segoe UI" panose="020B0502040204020203" pitchFamily="34" charset="0"/>
                        </a:rPr>
                        <a:t>CNN,Breast</a:t>
                      </a:r>
                      <a:r>
                        <a:rPr lang="en-US" sz="1200" dirty="0">
                          <a:latin typeface="Segoe UI" panose="020B0502040204020203" pitchFamily="34" charset="0"/>
                          <a:cs typeface="Segoe UI" panose="020B0502040204020203" pitchFamily="34" charset="0"/>
                        </a:rPr>
                        <a:t> Net Model,myResNet-34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dirty="0">
                          <a:latin typeface="Segoe UI" panose="020B0502040204020203" pitchFamily="34" charset="0"/>
                          <a:cs typeface="Segoe UI" panose="020B0502040204020203" pitchFamily="34" charset="0"/>
                        </a:rPr>
                        <a:t>Dataset selection, Model development, Data augmentation for improved performance, Fine-tuning approaches for optimal results, Evaluation criteria, Performance measures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Segoe UI" panose="020B0502040204020203" pitchFamily="34" charset="0"/>
                          <a:cs typeface="Segoe UI" panose="020B0502040204020203" pitchFamily="34" charset="0"/>
                        </a:rPr>
                        <a:t>significant enhancement in classification accuracy for breast cancer images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9305263"/>
                  </a:ext>
                </a:extLst>
              </a:tr>
              <a:tr h="1827159">
                <a:tc>
                  <a:txBody>
                    <a:bodyPr/>
                    <a:lstStyle/>
                    <a:p>
                      <a:r>
                        <a:rPr lang="en-US" sz="1200" dirty="0">
                          <a:latin typeface="Segoe UI" panose="020B0502040204020203" pitchFamily="34" charset="0"/>
                          <a:cs typeface="Segoe UI" panose="020B0502040204020203" pitchFamily="34"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Segoe UI" panose="020B0502040204020203" pitchFamily="34" charset="0"/>
                          <a:cs typeface="Segoe UI" panose="020B0502040204020203" pitchFamily="34" charset="0"/>
                        </a:rPr>
                        <a:t>2022</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Segoe UI" panose="020B0502040204020203" pitchFamily="34" charset="0"/>
                          <a:cs typeface="Segoe UI" panose="020B0502040204020203" pitchFamily="34" charset="0"/>
                        </a:rPr>
                        <a:t>Spatiotemporal Mammography-based Deep Learning Model for Improved Breast Cancer Risk Prediction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Segoe UI" panose="020B0502040204020203" pitchFamily="34" charset="0"/>
                        <a:cs typeface="Segoe UI" panose="020B0502040204020203" pitchFamily="34" charset="0"/>
                      </a:endParaRPr>
                    </a:p>
                    <a:p>
                      <a:endParaRPr lang="en-US" sz="1200" dirty="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191 screening mammograms (2015–2019) from the </a:t>
                      </a:r>
                      <a:r>
                        <a:rPr lang="en-US" sz="1200" dirty="0" err="1">
                          <a:latin typeface="Segoe UI" panose="020B0502040204020203" pitchFamily="34" charset="0"/>
                          <a:cs typeface="Segoe UI" panose="020B0502040204020203" pitchFamily="34" charset="0"/>
                        </a:rPr>
                        <a:t>Baheya</a:t>
                      </a:r>
                      <a:r>
                        <a:rPr lang="en-US" sz="1200" dirty="0">
                          <a:latin typeface="Segoe UI" panose="020B0502040204020203" pitchFamily="34" charset="0"/>
                          <a:cs typeface="Segoe UI" panose="020B0502040204020203" pitchFamily="34" charset="0"/>
                        </a:rPr>
                        <a:t> Foundation.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Segoe UI" panose="020B0502040204020203" pitchFamily="34" charset="0"/>
                          <a:cs typeface="Segoe UI" panose="020B0502040204020203" pitchFamily="34" charset="0"/>
                        </a:rPr>
                        <a:t>Siamese Neural Network outperforms CNN in spatiotemporal mammography analysis, enhancing breast cancer risk prediction accuracy.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Segoe UI" panose="020B0502040204020203" pitchFamily="34" charset="0"/>
                          <a:cs typeface="Segoe UI" panose="020B0502040204020203" pitchFamily="34" charset="0"/>
                        </a:rPr>
                        <a:t>Data collection, preprocess with VOI-LUT, </a:t>
                      </a:r>
                      <a:r>
                        <a:rPr lang="en-US" sz="1200" dirty="0" err="1">
                          <a:latin typeface="Segoe UI" panose="020B0502040204020203" pitchFamily="34" charset="0"/>
                          <a:cs typeface="Segoe UI" panose="020B0502040204020203" pitchFamily="34" charset="0"/>
                        </a:rPr>
                        <a:t>normalize,resize</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CNN,evaluation</a:t>
                      </a:r>
                      <a:r>
                        <a:rPr lang="en-US" sz="1200" dirty="0">
                          <a:latin typeface="Segoe UI" panose="020B0502040204020203" pitchFamily="34" charset="0"/>
                          <a:cs typeface="Segoe UI" panose="020B0502040204020203" pitchFamily="34" charset="0"/>
                        </a:rPr>
                        <a:t> metrics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panose="020B0502040204020203" pitchFamily="34" charset="0"/>
                          <a:cs typeface="Segoe UI" panose="020B0502040204020203" pitchFamily="34" charset="0"/>
                        </a:rPr>
                        <a:t>The Siamese network outperformed CNNs, excelling in younger patients and dense breasts. VOI-LUT preprocessing boosted performance. Future work suggests using multiple time points.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7503388"/>
                  </a:ext>
                </a:extLst>
              </a:tr>
              <a:tr h="1511037">
                <a:tc>
                  <a:txBody>
                    <a:bodyPr/>
                    <a:lstStyle/>
                    <a:p>
                      <a:r>
                        <a:rPr lang="en-US" sz="1200" dirty="0">
                          <a:latin typeface="Segoe UI" panose="020B0502040204020203" pitchFamily="34" charset="0"/>
                          <a:cs typeface="Segoe UI" panose="020B0502040204020203"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Segoe UI" panose="020B0502040204020203" pitchFamily="34" charset="0"/>
                          <a:cs typeface="Segoe UI" panose="020B0502040204020203" pitchFamily="34" charset="0"/>
                        </a:rPr>
                        <a:t>2022</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anose="020B0502040204020203" pitchFamily="34" charset="0"/>
                          <a:ea typeface="+mn-ea"/>
                          <a:cs typeface="Segoe UI" panose="020B0502040204020203" pitchFamily="34" charset="0"/>
                        </a:rPr>
                        <a:t>Segmentation and classification of breast cancer using novel deep</a:t>
                      </a:r>
                      <a:br>
                        <a:rPr lang="en-US" sz="1200" dirty="0">
                          <a:latin typeface="Segoe UI" panose="020B0502040204020203" pitchFamily="34" charset="0"/>
                          <a:cs typeface="Segoe UI" panose="020B0502040204020203" pitchFamily="34" charset="0"/>
                        </a:rPr>
                      </a:br>
                      <a:r>
                        <a:rPr lang="en-US" sz="1200" kern="1200" dirty="0">
                          <a:solidFill>
                            <a:schemeClr val="tx1"/>
                          </a:solidFill>
                          <a:effectLst/>
                          <a:latin typeface="Segoe UI" panose="020B0502040204020203" pitchFamily="34" charset="0"/>
                          <a:ea typeface="+mn-ea"/>
                          <a:cs typeface="Segoe UI" panose="020B0502040204020203" pitchFamily="34" charset="0"/>
                        </a:rPr>
                        <a:t>learning architecture</a:t>
                      </a:r>
                      <a:endParaRPr lang="en-US" sz="1200" b="0" i="0" u="none" strike="noStrike" dirty="0">
                        <a:solidFill>
                          <a:srgbClr val="000000"/>
                        </a:solidFill>
                        <a:effectLst/>
                        <a:latin typeface="Segoe UI" panose="020B0502040204020203" pitchFamily="34" charset="0"/>
                        <a:cs typeface="Segoe UI"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Segoe UI" panose="020B0502040204020203" pitchFamily="34" charset="0"/>
                          <a:cs typeface="Segoe UI" panose="020B0502040204020203" pitchFamily="34" charset="0"/>
                        </a:rPr>
                        <a:t>Mammographic Image Analysis Society (MIAS) digital mammogram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Segoe UI" panose="020B0502040204020203" pitchFamily="34" charset="0"/>
                          <a:cs typeface="Segoe UI" panose="020B0502040204020203" pitchFamily="34" charset="0"/>
                        </a:rPr>
                        <a:t>SVM, Decision Tree, Naïve Bayes, Random Forest, </a:t>
                      </a:r>
                      <a:r>
                        <a:rPr lang="en-US" sz="1200" b="0" i="0" u="none" strike="noStrike" dirty="0" err="1">
                          <a:solidFill>
                            <a:srgbClr val="000000"/>
                          </a:solidFill>
                          <a:effectLst/>
                          <a:latin typeface="Segoe UI" panose="020B0502040204020203" pitchFamily="34" charset="0"/>
                          <a:cs typeface="Segoe UI" panose="020B0502040204020203" pitchFamily="34" charset="0"/>
                        </a:rPr>
                        <a:t>GoogleNet</a:t>
                      </a:r>
                      <a:r>
                        <a:rPr lang="en-US" sz="1200" b="0" i="0" u="none" strike="noStrike" dirty="0">
                          <a:solidFill>
                            <a:srgbClr val="000000"/>
                          </a:solidFill>
                          <a:effectLst/>
                          <a:latin typeface="Segoe UI" panose="020B0502040204020203" pitchFamily="34" charset="0"/>
                          <a:cs typeface="Segoe UI" panose="020B0502040204020203" pitchFamily="34" charset="0"/>
                        </a:rPr>
                        <a:t>, Modified </a:t>
                      </a:r>
                      <a:r>
                        <a:rPr lang="en-US" sz="1200" b="0" i="0" u="none" strike="noStrike" dirty="0" err="1">
                          <a:solidFill>
                            <a:srgbClr val="000000"/>
                          </a:solidFill>
                          <a:effectLst/>
                          <a:latin typeface="Segoe UI" panose="020B0502040204020203" pitchFamily="34" charset="0"/>
                          <a:cs typeface="Segoe UI" panose="020B0502040204020203" pitchFamily="34" charset="0"/>
                        </a:rPr>
                        <a:t>AlexNet</a:t>
                      </a:r>
                      <a:r>
                        <a:rPr lang="en-US" sz="1200" b="0" i="0" u="none" strike="noStrike" dirty="0">
                          <a:solidFill>
                            <a:srgbClr val="000000"/>
                          </a:solidFill>
                          <a:effectLst/>
                          <a:latin typeface="Segoe UI" panose="020B0502040204020203" pitchFamily="34" charset="0"/>
                          <a:cs typeface="Segoe UI" panose="020B0502040204020203" pitchFamily="34" charset="0"/>
                        </a:rPr>
                        <a:t>, Modified VGG-19,Modified </a:t>
                      </a:r>
                      <a:r>
                        <a:rPr lang="en-US" sz="1200" b="0" i="0" u="none" strike="noStrike" dirty="0" err="1">
                          <a:solidFill>
                            <a:srgbClr val="000000"/>
                          </a:solidFill>
                          <a:effectLst/>
                          <a:latin typeface="Segoe UI" panose="020B0502040204020203" pitchFamily="34" charset="0"/>
                          <a:cs typeface="Segoe UI" panose="020B0502040204020203" pitchFamily="34" charset="0"/>
                        </a:rPr>
                        <a:t>Xception</a:t>
                      </a:r>
                      <a:endParaRPr lang="en-US" sz="1200" b="0" i="0" u="none" strike="noStrike" dirty="0">
                        <a:solidFill>
                          <a:srgbClr val="000000"/>
                        </a:solidFill>
                        <a:effectLst/>
                        <a:latin typeface="Segoe UI" panose="020B0502040204020203" pitchFamily="34" charset="0"/>
                        <a:cs typeface="Segoe UI"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panose="020B0502040204020203" pitchFamily="34" charset="0"/>
                          <a:cs typeface="Segoe UI" panose="020B0502040204020203" pitchFamily="34" charset="0"/>
                        </a:rPr>
                        <a:t>The study used the MIAS dataset, </a:t>
                      </a:r>
                      <a:r>
                        <a:rPr lang="en-US" sz="1200" dirty="0" err="1">
                          <a:latin typeface="Segoe UI" panose="020B0502040204020203" pitchFamily="34" charset="0"/>
                          <a:cs typeface="Segoe UI" panose="020B0502040204020203" pitchFamily="34" charset="0"/>
                        </a:rPr>
                        <a:t>GoogLeNet</a:t>
                      </a:r>
                      <a:r>
                        <a:rPr lang="en-US" sz="1200" dirty="0">
                          <a:latin typeface="Segoe UI" panose="020B0502040204020203" pitchFamily="34" charset="0"/>
                          <a:cs typeface="Segoe UI" panose="020B0502040204020203" pitchFamily="34" charset="0"/>
                        </a:rPr>
                        <a:t> for tumor segmentation, and machine learning models for classification, evaluated by accuracy and other metrics, to aid early breast cancer detection.</a:t>
                      </a:r>
                    </a:p>
                    <a:p>
                      <a:endParaRPr lang="en-US" sz="1200" dirty="0">
                        <a:latin typeface="Segoe UI" panose="020B0502040204020203" pitchFamily="34" charset="0"/>
                        <a:cs typeface="Segoe UI"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panose="020B0502040204020203" pitchFamily="34" charset="0"/>
                          <a:cs typeface="Segoe UI" panose="020B0502040204020203" pitchFamily="34" charset="0"/>
                        </a:rPr>
                        <a:t>The study achieved 99.12% accuracy with </a:t>
                      </a:r>
                      <a:r>
                        <a:rPr lang="en-US" sz="1200" dirty="0" err="1">
                          <a:latin typeface="Segoe UI" panose="020B0502040204020203" pitchFamily="34" charset="0"/>
                          <a:cs typeface="Segoe UI" panose="020B0502040204020203" pitchFamily="34" charset="0"/>
                        </a:rPr>
                        <a:t>GoogLeNet</a:t>
                      </a:r>
                      <a:r>
                        <a:rPr lang="en-US" sz="1200" dirty="0">
                          <a:latin typeface="Segoe UI" panose="020B0502040204020203" pitchFamily="34" charset="0"/>
                          <a:cs typeface="Segoe UI" panose="020B0502040204020203" pitchFamily="34" charset="0"/>
                        </a:rPr>
                        <a:t> and effective classification using SVM, aiding early breast cancer detection.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557973"/>
                  </a:ext>
                </a:extLst>
              </a:tr>
            </a:tbl>
          </a:graphicData>
        </a:graphic>
      </p:graphicFrame>
    </p:spTree>
    <p:extLst>
      <p:ext uri="{BB962C8B-B14F-4D97-AF65-F5344CB8AC3E}">
        <p14:creationId xmlns:p14="http://schemas.microsoft.com/office/powerpoint/2010/main" val="1428344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2929</TotalTime>
  <Words>5090</Words>
  <Application>Microsoft Office PowerPoint</Application>
  <PresentationFormat>Widescreen</PresentationFormat>
  <Paragraphs>472</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Courier New</vt:lpstr>
      <vt:lpstr>Segoe UI</vt:lpstr>
      <vt:lpstr>Times New Roman</vt:lpstr>
      <vt:lpstr>Wingdings</vt:lpstr>
      <vt:lpstr>Office Theme</vt:lpstr>
      <vt:lpstr>      WELCOME </vt:lpstr>
      <vt:lpstr>PowerPoint Presentation</vt:lpstr>
      <vt:lpstr>OUTLINE</vt:lpstr>
      <vt:lpstr>ABSTRACT</vt:lpstr>
      <vt:lpstr>     INTRODUCTION</vt:lpstr>
      <vt:lpstr>     LITERATURE SURVEY</vt:lpstr>
      <vt:lpstr>LITERATURE SURVEY</vt:lpstr>
      <vt:lpstr>LITERATURE SURVEY</vt:lpstr>
      <vt:lpstr>LITERATURE  SURVEY</vt:lpstr>
      <vt:lpstr>LITERATURE SURVEY</vt:lpstr>
      <vt:lpstr>RESEARCH GAPS</vt:lpstr>
      <vt:lpstr>PROBLEM STATEMENT</vt:lpstr>
      <vt:lpstr>OBJECTIVES</vt:lpstr>
      <vt:lpstr>BLOCK DIAGRAM OR FLOW DIAGRAM</vt:lpstr>
      <vt:lpstr>METHODOLOGY</vt:lpstr>
      <vt:lpstr>METHODOLOGY</vt:lpstr>
      <vt:lpstr>METHODOLOGY</vt:lpstr>
      <vt:lpstr>METHODOLOGY</vt:lpstr>
      <vt:lpstr>METHODOLOGY</vt:lpstr>
      <vt:lpstr>METHODOLOGY</vt:lpstr>
      <vt:lpstr>METHODOLOGY</vt:lpstr>
      <vt:lpstr>IMPLEMENTATION</vt:lpstr>
      <vt:lpstr>IMPLEMENTATION</vt:lpstr>
      <vt:lpstr>RESULTS &amp; ANALYSIS</vt:lpstr>
      <vt:lpstr>RESULTS &amp; ANALYSIS</vt:lpstr>
      <vt:lpstr>RESULTS &amp; ANALYSIS</vt:lpstr>
      <vt:lpstr>CONCLUSION</vt:lpstr>
      <vt:lpstr>Future Scope</vt:lpstr>
      <vt:lpstr>REFERENCES</vt:lpstr>
      <vt:lpstr>REFERENCES</vt:lpstr>
      <vt:lpstr>QUESTIONS and ANSWERS</vt:lpstr>
      <vt:lpstr>ACKNOWLEGEMENTS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Peddi Kavya</cp:lastModifiedBy>
  <cp:revision>132</cp:revision>
  <dcterms:created xsi:type="dcterms:W3CDTF">2023-12-22T11:34:02Z</dcterms:created>
  <dcterms:modified xsi:type="dcterms:W3CDTF">2025-03-12T06:45:33Z</dcterms:modified>
</cp:coreProperties>
</file>