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8" r:id="rId2"/>
    <p:sldId id="260" r:id="rId3"/>
    <p:sldId id="262" r:id="rId4"/>
    <p:sldId id="279" r:id="rId5"/>
    <p:sldId id="263" r:id="rId6"/>
    <p:sldId id="264" r:id="rId7"/>
    <p:sldId id="265" r:id="rId8"/>
    <p:sldId id="270" r:id="rId9"/>
    <p:sldId id="266" r:id="rId10"/>
    <p:sldId id="268" r:id="rId11"/>
    <p:sldId id="269" r:id="rId12"/>
    <p:sldId id="283" r:id="rId13"/>
    <p:sldId id="281" r:id="rId14"/>
    <p:sldId id="277" r:id="rId15"/>
    <p:sldId id="272" r:id="rId16"/>
    <p:sldId id="273" r:id="rId17"/>
    <p:sldId id="278" r:id="rId18"/>
    <p:sldId id="280" r:id="rId19"/>
    <p:sldId id="275"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1CFD07-0735-452D-A37B-44D2713DF08F}" v="40" dt="2024-12-27T05:33:46.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3" d="100"/>
          <a:sy n="83" d="100"/>
        </p:scale>
        <p:origin x="658" y="53"/>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20-03-2025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20-03-2025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20-03-2025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20-03-2025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20-03-2025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20-03-2025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20-03-2025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20-03-2025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20-03-2025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20-03-2025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20-03-2025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20-03-2025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20-03-2025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20-03-2025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dirty="0">
                <a:solidFill>
                  <a:srgbClr val="FF0000"/>
                </a:solidFill>
              </a:rPr>
              <a:t>"Fake Profile Detection Using Machine Learning."</a:t>
            </a:r>
            <a:endPar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Ravi Lakshmi Sri Harsha                                  (</a:t>
            </a:r>
            <a:r>
              <a:rPr lang="en-US" altLang="en-US" sz="1600" dirty="0" smtClean="0">
                <a:latin typeface="Times New Roman" panose="02020603050405020304" pitchFamily="18" charset="0"/>
                <a:cs typeface="Times New Roman" pitchFamily="18" charset="0"/>
              </a:rPr>
              <a:t>21471A05B7)   </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              Shaik </a:t>
            </a:r>
            <a:r>
              <a:rPr lang="en-US" altLang="en-US" sz="1600" dirty="0" err="1">
                <a:latin typeface="Times New Roman" panose="02020603050405020304" pitchFamily="18" charset="0"/>
                <a:cs typeface="Times New Roman" pitchFamily="18" charset="0"/>
              </a:rPr>
              <a:t>Najeer</a:t>
            </a:r>
            <a:r>
              <a:rPr lang="en-US" altLang="en-US" sz="1600" dirty="0">
                <a:latin typeface="Times New Roman" panose="02020603050405020304" pitchFamily="18" charset="0"/>
                <a:cs typeface="Times New Roman" pitchFamily="18" charset="0"/>
              </a:rPr>
              <a:t>                                                      (21471A05C3)</a:t>
            </a:r>
            <a:r>
              <a:rPr lang="en-US" altLang="en-US" sz="1600" dirty="0">
                <a:solidFill>
                  <a:schemeClr val="tx1"/>
                </a:solidFill>
                <a:latin typeface="Times New Roman" panose="02020603050405020304" pitchFamily="18" charset="0"/>
                <a:cs typeface="Times New Roman" pitchFamily="18" charset="0"/>
              </a:rPr>
              <a:t> </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Sistla.V.S.Manikantha.Rohit</a:t>
            </a:r>
            <a:r>
              <a:rPr lang="en-US" altLang="en-US" sz="1600" dirty="0">
                <a:latin typeface="Times New Roman" panose="02020603050405020304" pitchFamily="18" charset="0"/>
                <a:cs typeface="Times New Roman" pitchFamily="18" charset="0"/>
              </a:rPr>
              <a:t>                             (21471A05C7)</a:t>
            </a:r>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2400" b="1" baseline="-25000" dirty="0">
                <a:latin typeface="Times New Roman" panose="02020603050405020304" pitchFamily="18" charset="0"/>
                <a:cs typeface="Times New Roman" panose="02020603050405020304" pitchFamily="18" charset="0"/>
              </a:rPr>
              <a:t> </a:t>
            </a:r>
            <a:r>
              <a:rPr lang="en-US" sz="2400" b="1" baseline="-25000" dirty="0" err="1">
                <a:latin typeface="Times New Roman" panose="02020603050405020304" pitchFamily="18" charset="0"/>
                <a:cs typeface="Times New Roman" panose="02020603050405020304" pitchFamily="18" charset="0"/>
              </a:rPr>
              <a:t>M.Suneetha</a:t>
            </a:r>
            <a:endParaRPr lang="en-IN" sz="1600" b="1" dirty="0">
              <a:latin typeface="Times New Roman" panose="02020603050405020304" pitchFamily="18" charset="0"/>
              <a:cs typeface="Times New Roman" panose="02020603050405020304" pitchFamily="18" charset="0"/>
            </a:endParaRPr>
          </a:p>
          <a:p>
            <a:pPr algn="ctr">
              <a:spcBef>
                <a:spcPct val="20000"/>
              </a:spcBef>
            </a:pPr>
            <a:r>
              <a:rPr lang="en-US" altLang="en-US" sz="1600" b="1" dirty="0" err="1">
                <a:latin typeface="Times New Roman" pitchFamily="18" charset="0"/>
                <a:cs typeface="Times New Roman" pitchFamily="18" charset="0"/>
              </a:rPr>
              <a:t>Asst.Professer</a:t>
            </a:r>
            <a:endParaRPr lang="en-US" altLang="en-US" sz="1600" b="1" dirty="0">
              <a:latin typeface="Times New Roman" pitchFamily="18" charset="0"/>
              <a:cs typeface="Times New Roman" pitchFamily="18" charset="0"/>
            </a:endParaRPr>
          </a:p>
          <a:p>
            <a:pPr algn="ctr" eaLnBrk="1" hangingPunct="1">
              <a:lnSpc>
                <a:spcPct val="150000"/>
              </a:lnSpc>
              <a:spcBef>
                <a:spcPct val="20000"/>
              </a:spcBef>
              <a:buFont typeface="Wingdings" pitchFamily="2" charset="2"/>
              <a:buNone/>
            </a:pPr>
            <a:r>
              <a:rPr lang="en-US" altLang="en-US" sz="1600" b="1" dirty="0">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b="1" dirty="0" err="1">
                <a:latin typeface="Times New Roman" pitchFamily="18" charset="0"/>
                <a:cs typeface="Times New Roman" pitchFamily="18" charset="0"/>
              </a:rPr>
              <a:t>Narasaraopeta</a:t>
            </a:r>
            <a:r>
              <a:rPr lang="en-US" altLang="en-US" sz="1600" b="1" dirty="0">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b="1" dirty="0" err="1">
                <a:latin typeface="Times New Roman" pitchFamily="18" charset="0"/>
                <a:cs typeface="Times New Roman" pitchFamily="18" charset="0"/>
              </a:rPr>
              <a:t>Narasaraopet</a:t>
            </a:r>
            <a:r>
              <a:rPr lang="en-US" altLang="en-US" sz="1600" b="1" dirty="0">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No.1         Batch No.BB10           Department of CSE</a:t>
            </a:r>
          </a:p>
        </p:txBody>
      </p:sp>
      <p:sp>
        <p:nvSpPr>
          <p:cNvPr id="23"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pic>
        <p:nvPicPr>
          <p:cNvPr id="3" name="Content Placeholder 2">
            <a:extLst>
              <a:ext uri="{FF2B5EF4-FFF2-40B4-BE49-F238E27FC236}">
                <a16:creationId xmlns:a16="http://schemas.microsoft.com/office/drawing/2014/main" xmlns="" id="{E0E42BA7-D7E7-A7FE-C640-65C7C18245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7523" y="1537667"/>
            <a:ext cx="4030399" cy="4448809"/>
          </a:xfrm>
        </p:spPr>
      </p:pic>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029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
        <p:nvSpPr>
          <p:cNvPr id="10" name="Rectangle 9"/>
          <p:cNvSpPr/>
          <p:nvPr/>
        </p:nvSpPr>
        <p:spPr>
          <a:xfrm>
            <a:off x="838200" y="1920632"/>
            <a:ext cx="10389475" cy="3508653"/>
          </a:xfrm>
          <a:prstGeom prst="rect">
            <a:avLst/>
          </a:prstGeom>
        </p:spPr>
        <p:txBody>
          <a:bodyPr wrap="square">
            <a:spAutoFit/>
          </a:bodyPr>
          <a:lstStyle/>
          <a:p>
            <a:pPr marL="180000">
              <a:spcBef>
                <a:spcPts val="600"/>
              </a:spcBef>
              <a:spcAft>
                <a:spcPts val="600"/>
              </a:spcAft>
            </a:pPr>
            <a:r>
              <a:rPr lang="en-IN" sz="2400" b="1" dirty="0" smtClean="0"/>
              <a:t>Data Collection: </a:t>
            </a:r>
            <a:r>
              <a:rPr lang="en-US" sz="2400" dirty="0" smtClean="0"/>
              <a:t>Gather </a:t>
            </a:r>
            <a:r>
              <a:rPr lang="en-US" sz="2400" dirty="0"/>
              <a:t>real and fake profile datasets from social media platforms </a:t>
            </a:r>
          </a:p>
          <a:p>
            <a:pPr marL="180000">
              <a:spcBef>
                <a:spcPts val="600"/>
              </a:spcBef>
              <a:spcAft>
                <a:spcPts val="600"/>
              </a:spcAft>
            </a:pPr>
            <a:r>
              <a:rPr lang="en-US" sz="2400" b="1" dirty="0"/>
              <a:t>Data </a:t>
            </a:r>
            <a:r>
              <a:rPr lang="en-US" sz="2400" b="1" dirty="0" smtClean="0"/>
              <a:t>Preprocessing: </a:t>
            </a:r>
            <a:r>
              <a:rPr lang="en-US" sz="2400" dirty="0" smtClean="0"/>
              <a:t>Clean </a:t>
            </a:r>
            <a:r>
              <a:rPr lang="en-US" sz="2400" dirty="0"/>
              <a:t>and preprocess data by handling missing values, outliers, and normalizing </a:t>
            </a:r>
            <a:r>
              <a:rPr lang="en-US" sz="2400" dirty="0" smtClean="0"/>
              <a:t>features</a:t>
            </a:r>
          </a:p>
          <a:p>
            <a:pPr marL="180000">
              <a:spcBef>
                <a:spcPts val="600"/>
              </a:spcBef>
              <a:spcAft>
                <a:spcPts val="600"/>
              </a:spcAft>
            </a:pPr>
            <a:r>
              <a:rPr lang="en-US" sz="2400" b="1" dirty="0"/>
              <a:t>Model Training &amp; </a:t>
            </a:r>
            <a:r>
              <a:rPr lang="en-US" sz="2400" b="1" dirty="0" smtClean="0"/>
              <a:t>Selection: </a:t>
            </a:r>
            <a:r>
              <a:rPr lang="en-US" sz="2400" dirty="0" smtClean="0"/>
              <a:t>Train </a:t>
            </a:r>
            <a:r>
              <a:rPr lang="en-US" sz="2400" dirty="0"/>
              <a:t>machine learning models (Random Forest, Logistic Regression, Naïve Bayes, Gradient Boosting) and evaluate their </a:t>
            </a:r>
            <a:r>
              <a:rPr lang="en-US" sz="2400" dirty="0" smtClean="0"/>
              <a:t>accuracy</a:t>
            </a:r>
          </a:p>
          <a:p>
            <a:pPr marL="180000">
              <a:spcBef>
                <a:spcPts val="600"/>
              </a:spcBef>
              <a:spcAft>
                <a:spcPts val="600"/>
              </a:spcAft>
            </a:pPr>
            <a:r>
              <a:rPr lang="en-US" sz="2400" b="1" dirty="0"/>
              <a:t>Prediction &amp; </a:t>
            </a:r>
            <a:r>
              <a:rPr lang="en-US" sz="2400" b="1" dirty="0" smtClean="0"/>
              <a:t>Validation</a:t>
            </a:r>
            <a:r>
              <a:rPr lang="en-US" sz="2400" dirty="0" smtClean="0"/>
              <a:t>: Deploy </a:t>
            </a:r>
            <a:r>
              <a:rPr lang="en-US" sz="2400" dirty="0"/>
              <a:t>the best model for real-time fake profile detection and Validate results using test datasets and real-world scenarios.</a:t>
            </a:r>
          </a:p>
        </p:txBody>
      </p:sp>
    </p:spTree>
    <p:extLst>
      <p:ext uri="{BB962C8B-B14F-4D97-AF65-F5344CB8AC3E}">
        <p14:creationId xmlns:p14="http://schemas.microsoft.com/office/powerpoint/2010/main" val="1488576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806CFF-A911-E073-780B-88F0CA0263FE}"/>
              </a:ext>
            </a:extLst>
          </p:cNvPr>
          <p:cNvSpPr>
            <a:spLocks noGrp="1"/>
          </p:cNvSpPr>
          <p:nvPr>
            <p:ph type="title"/>
          </p:nvPr>
        </p:nvSpPr>
        <p:spPr>
          <a:xfrm>
            <a:off x="193177" y="1304667"/>
            <a:ext cx="4608871" cy="500985"/>
          </a:xfrm>
        </p:spPr>
        <p:txBody>
          <a:bodyPr>
            <a:normAutofit fontScale="90000"/>
          </a:bodyPr>
          <a:lstStyle/>
          <a:p>
            <a:r>
              <a:rPr lang="en-IN" b="1" dirty="0"/>
              <a:t>DATA COLLECTION:</a:t>
            </a:r>
          </a:p>
        </p:txBody>
      </p:sp>
      <p:sp>
        <p:nvSpPr>
          <p:cNvPr id="4" name="Date Placeholder 3">
            <a:extLst>
              <a:ext uri="{FF2B5EF4-FFF2-40B4-BE49-F238E27FC236}">
                <a16:creationId xmlns:a16="http://schemas.microsoft.com/office/drawing/2014/main" xmlns="" id="{3C80D85F-7369-6CDA-881A-766B565D9939}"/>
              </a:ext>
            </a:extLst>
          </p:cNvPr>
          <p:cNvSpPr>
            <a:spLocks noGrp="1"/>
          </p:cNvSpPr>
          <p:nvPr>
            <p:ph type="dt" sz="half" idx="10"/>
          </p:nvPr>
        </p:nvSpPr>
        <p:spPr/>
        <p:txBody>
          <a:bodyPr/>
          <a:lstStyle/>
          <a:p>
            <a:fld id="{624C803B-62AD-4010-AEFB-D9AF802A6496}" type="datetime1">
              <a:rPr lang="en-IN" smtClean="0"/>
              <a:t>20-03-2025</a:t>
            </a:fld>
            <a:endParaRPr lang="en-IN"/>
          </a:p>
        </p:txBody>
      </p:sp>
      <p:sp>
        <p:nvSpPr>
          <p:cNvPr id="5" name="Footer Placeholder 4">
            <a:extLst>
              <a:ext uri="{FF2B5EF4-FFF2-40B4-BE49-F238E27FC236}">
                <a16:creationId xmlns:a16="http://schemas.microsoft.com/office/drawing/2014/main" xmlns="" id="{A6F3D8C2-8F23-581C-14D0-D9ADDF458793}"/>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xmlns="" id="{0FAA6056-A246-B814-279B-102F001474F3}"/>
              </a:ext>
            </a:extLst>
          </p:cNvPr>
          <p:cNvSpPr>
            <a:spLocks noGrp="1"/>
          </p:cNvSpPr>
          <p:nvPr>
            <p:ph type="sldNum" sz="quarter" idx="12"/>
          </p:nvPr>
        </p:nvSpPr>
        <p:spPr/>
        <p:txBody>
          <a:bodyPr/>
          <a:lstStyle/>
          <a:p>
            <a:fld id="{65DCBD69-296B-4D7C-AF62-9B588FC78772}" type="slidenum">
              <a:rPr lang="en-IN" smtClean="0"/>
              <a:t>12</a:t>
            </a:fld>
            <a:endParaRPr lang="en-IN"/>
          </a:p>
        </p:txBody>
      </p:sp>
      <p:sp>
        <p:nvSpPr>
          <p:cNvPr id="7" name="TextBox 6">
            <a:extLst>
              <a:ext uri="{FF2B5EF4-FFF2-40B4-BE49-F238E27FC236}">
                <a16:creationId xmlns:a16="http://schemas.microsoft.com/office/drawing/2014/main" xmlns="" id="{E9F4E283-38E0-68EC-7301-9A6645E91B50}"/>
              </a:ext>
            </a:extLst>
          </p:cNvPr>
          <p:cNvSpPr txBox="1"/>
          <p:nvPr/>
        </p:nvSpPr>
        <p:spPr>
          <a:xfrm>
            <a:off x="599769" y="2151727"/>
            <a:ext cx="4114800" cy="2554545"/>
          </a:xfrm>
          <a:prstGeom prst="rect">
            <a:avLst/>
          </a:prstGeom>
          <a:noFill/>
        </p:spPr>
        <p:txBody>
          <a:bodyPr wrap="square" rtlCol="0">
            <a:spAutoFit/>
          </a:bodyPr>
          <a:lstStyle/>
          <a:p>
            <a:r>
              <a:rPr lang="en-IN" sz="2000" dirty="0"/>
              <a:t>• </a:t>
            </a:r>
            <a:r>
              <a:rPr lang="en-IN" sz="2000" b="1" dirty="0"/>
              <a:t>Source</a:t>
            </a:r>
            <a:r>
              <a:rPr lang="en-IN" sz="2000" dirty="0"/>
              <a:t>: Kaggle </a:t>
            </a:r>
          </a:p>
          <a:p>
            <a:r>
              <a:rPr lang="en-IN" sz="2000" dirty="0"/>
              <a:t>        (Fake Profile Detection Dataset)          • </a:t>
            </a:r>
            <a:r>
              <a:rPr lang="en-IN" sz="2000" b="1" dirty="0"/>
              <a:t>Datasets</a:t>
            </a:r>
            <a:r>
              <a:rPr lang="en-IN" sz="2000" dirty="0"/>
              <a:t>: users.csv &amp; fusers.csv                            </a:t>
            </a:r>
          </a:p>
          <a:p>
            <a:r>
              <a:rPr lang="en-IN" sz="2000" dirty="0"/>
              <a:t>        35 Columns </a:t>
            </a:r>
          </a:p>
          <a:p>
            <a:r>
              <a:rPr lang="en-IN" sz="2000" dirty="0"/>
              <a:t>        (Categorical &amp; Numerical)                  </a:t>
            </a:r>
          </a:p>
          <a:p>
            <a:r>
              <a:rPr lang="en-IN" sz="2000" dirty="0"/>
              <a:t> </a:t>
            </a:r>
            <a:r>
              <a:rPr lang="en-IN" sz="2000" b="1" dirty="0"/>
              <a:t>Target</a:t>
            </a:r>
            <a:r>
              <a:rPr lang="en-IN" sz="2000" dirty="0"/>
              <a:t> </a:t>
            </a:r>
            <a:r>
              <a:rPr lang="en-IN" sz="2000" b="1" dirty="0"/>
              <a:t>Variable</a:t>
            </a:r>
            <a:r>
              <a:rPr lang="en-IN" sz="2000" dirty="0"/>
              <a:t>: isFake                                         </a:t>
            </a:r>
          </a:p>
          <a:p>
            <a:r>
              <a:rPr lang="en-IN" sz="2000" dirty="0"/>
              <a:t> – 0 for Genuine User                                                  – 1 for Fake User                      </a:t>
            </a:r>
            <a:endParaRPr lang="en-IN" dirty="0"/>
          </a:p>
        </p:txBody>
      </p:sp>
      <p:pic>
        <p:nvPicPr>
          <p:cNvPr id="15" name="Content Placeholder 14">
            <a:extLst>
              <a:ext uri="{FF2B5EF4-FFF2-40B4-BE49-F238E27FC236}">
                <a16:creationId xmlns:a16="http://schemas.microsoft.com/office/drawing/2014/main" xmlns="" id="{8BAD93A7-5D0F-0F41-903D-0D0B630286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2048" y="1648565"/>
            <a:ext cx="6551752" cy="3654275"/>
          </a:xfrm>
        </p:spPr>
      </p:pic>
    </p:spTree>
    <p:extLst>
      <p:ext uri="{BB962C8B-B14F-4D97-AF65-F5344CB8AC3E}">
        <p14:creationId xmlns:p14="http://schemas.microsoft.com/office/powerpoint/2010/main" val="2038584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E0C8F5-C74C-8A67-7314-A6D69B5D7BDF}"/>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IMPLEMENTATION</a:t>
            </a:r>
            <a:endParaRPr lang="en-IN" b="1" dirty="0"/>
          </a:p>
        </p:txBody>
      </p:sp>
      <p:sp>
        <p:nvSpPr>
          <p:cNvPr id="3" name="Content Placeholder 2">
            <a:extLst>
              <a:ext uri="{FF2B5EF4-FFF2-40B4-BE49-F238E27FC236}">
                <a16:creationId xmlns:a16="http://schemas.microsoft.com/office/drawing/2014/main" xmlns="" id="{E2554875-9A8F-C2C3-9B5C-368DCFC46D9E}"/>
              </a:ext>
            </a:extLst>
          </p:cNvPr>
          <p:cNvSpPr>
            <a:spLocks noGrp="1"/>
          </p:cNvSpPr>
          <p:nvPr>
            <p:ph idx="1"/>
          </p:nvPr>
        </p:nvSpPr>
        <p:spPr>
          <a:xfrm>
            <a:off x="838200" y="1560154"/>
            <a:ext cx="10515600" cy="4351338"/>
          </a:xfrm>
        </p:spPr>
        <p:txBody>
          <a:bodyPr/>
          <a:lstStyle/>
          <a:p>
            <a:pPr marL="12700" indent="0">
              <a:lnSpc>
                <a:spcPct val="100000"/>
              </a:lnSpc>
              <a:spcBef>
                <a:spcPts val="1515"/>
              </a:spcBef>
              <a:buNone/>
              <a:tabLst>
                <a:tab pos="241300" algn="l"/>
              </a:tabLst>
            </a:pPr>
            <a:r>
              <a:rPr lang="en-IN" sz="2600" b="1" u="sng" spc="-10" dirty="0">
                <a:latin typeface="Times New Roman" panose="02020603050405020304" pitchFamily="18" charset="0"/>
                <a:cs typeface="Times New Roman" panose="02020603050405020304" pitchFamily="18" charset="0"/>
              </a:rPr>
              <a:t>Software</a:t>
            </a:r>
            <a:r>
              <a:rPr lang="en-IN" sz="2600" b="1" u="sng" spc="-20" dirty="0">
                <a:latin typeface="Times New Roman" panose="02020603050405020304" pitchFamily="18" charset="0"/>
                <a:cs typeface="Times New Roman" panose="02020603050405020304" pitchFamily="18" charset="0"/>
              </a:rPr>
              <a:t> </a:t>
            </a:r>
            <a:r>
              <a:rPr lang="en-IN" sz="2600" b="1" u="sng" dirty="0">
                <a:latin typeface="Times New Roman" panose="02020603050405020304" pitchFamily="18" charset="0"/>
                <a:cs typeface="Times New Roman" panose="02020603050405020304" pitchFamily="18" charset="0"/>
              </a:rPr>
              <a:t>Specifications:</a:t>
            </a:r>
          </a:p>
          <a:p>
            <a:pPr marL="736600" lvl="1">
              <a:lnSpc>
                <a:spcPct val="100000"/>
              </a:lnSpc>
              <a:spcBef>
                <a:spcPts val="1170"/>
              </a:spcBef>
            </a:pPr>
            <a:r>
              <a:rPr lang="en-IN" sz="2100" b="0" spc="-15" dirty="0">
                <a:latin typeface="Times New Roman" panose="02020603050405020304" pitchFamily="18" charset="0"/>
                <a:cs typeface="Times New Roman" panose="02020603050405020304" pitchFamily="18" charset="0"/>
              </a:rPr>
              <a:t>Browser:</a:t>
            </a:r>
            <a:r>
              <a:rPr lang="en-IN" sz="2100" b="0" spc="-25" dirty="0">
                <a:latin typeface="Times New Roman" panose="02020603050405020304" pitchFamily="18" charset="0"/>
                <a:cs typeface="Times New Roman" panose="02020603050405020304" pitchFamily="18" charset="0"/>
              </a:rPr>
              <a:t> </a:t>
            </a:r>
            <a:r>
              <a:rPr lang="en-IN" sz="2100" b="0" spc="-10" dirty="0">
                <a:latin typeface="Times New Roman" panose="02020603050405020304" pitchFamily="18" charset="0"/>
                <a:cs typeface="Times New Roman" panose="02020603050405020304" pitchFamily="18" charset="0"/>
              </a:rPr>
              <a:t>Chrome</a:t>
            </a:r>
            <a:endParaRPr lang="en-IN" sz="2100" dirty="0">
              <a:latin typeface="Times New Roman" panose="02020603050405020304" pitchFamily="18" charset="0"/>
              <a:cs typeface="Times New Roman" panose="02020603050405020304" pitchFamily="18" charset="0"/>
            </a:endParaRPr>
          </a:p>
          <a:p>
            <a:pPr marL="736600" marR="6290310" lvl="1">
              <a:lnSpc>
                <a:spcPct val="126200"/>
              </a:lnSpc>
              <a:spcBef>
                <a:spcPts val="45"/>
              </a:spcBef>
            </a:pPr>
            <a:r>
              <a:rPr lang="en-IN" sz="2100" b="0" spc="-10" dirty="0">
                <a:latin typeface="Times New Roman" panose="02020603050405020304" pitchFamily="18" charset="0"/>
                <a:cs typeface="Times New Roman" panose="02020603050405020304" pitchFamily="18" charset="0"/>
              </a:rPr>
              <a:t>Operating </a:t>
            </a:r>
            <a:r>
              <a:rPr lang="en-IN" sz="2100" b="0" spc="-15" dirty="0">
                <a:latin typeface="Times New Roman" panose="02020603050405020304" pitchFamily="18" charset="0"/>
                <a:cs typeface="Times New Roman" panose="02020603050405020304" pitchFamily="18" charset="0"/>
              </a:rPr>
              <a:t>System: </a:t>
            </a:r>
            <a:r>
              <a:rPr lang="en-IN" sz="2100" b="0" spc="-5" dirty="0">
                <a:latin typeface="Times New Roman" panose="02020603050405020304" pitchFamily="18" charset="0"/>
                <a:cs typeface="Times New Roman" panose="02020603050405020304" pitchFamily="18" charset="0"/>
              </a:rPr>
              <a:t>Windows</a:t>
            </a:r>
            <a:r>
              <a:rPr lang="en-IN" sz="2100" b="0" dirty="0">
                <a:latin typeface="Times New Roman" panose="02020603050405020304" pitchFamily="18" charset="0"/>
                <a:cs typeface="Times New Roman" panose="02020603050405020304" pitchFamily="18" charset="0"/>
              </a:rPr>
              <a:t>11</a:t>
            </a:r>
          </a:p>
          <a:p>
            <a:pPr marL="736600" marR="6290310" lvl="1">
              <a:lnSpc>
                <a:spcPct val="126200"/>
              </a:lnSpc>
              <a:spcBef>
                <a:spcPts val="45"/>
              </a:spcBef>
            </a:pPr>
            <a:r>
              <a:rPr lang="en-IN" sz="2100" b="0" dirty="0">
                <a:latin typeface="Times New Roman" panose="02020603050405020304" pitchFamily="18" charset="0"/>
                <a:cs typeface="Times New Roman" panose="02020603050405020304" pitchFamily="18" charset="0"/>
              </a:rPr>
              <a:t>Python</a:t>
            </a:r>
            <a:r>
              <a:rPr lang="en-IN" sz="2100" b="0" spc="-5" dirty="0">
                <a:latin typeface="Times New Roman" panose="02020603050405020304" pitchFamily="18" charset="0"/>
                <a:cs typeface="Times New Roman" panose="02020603050405020304" pitchFamily="18" charset="0"/>
              </a:rPr>
              <a:t> </a:t>
            </a:r>
            <a:r>
              <a:rPr lang="en-IN" sz="2100" b="0" spc="-10" dirty="0">
                <a:latin typeface="Times New Roman" panose="02020603050405020304" pitchFamily="18" charset="0"/>
                <a:cs typeface="Times New Roman" panose="02020603050405020304" pitchFamily="18" charset="0"/>
              </a:rPr>
              <a:t>(COLAB)</a:t>
            </a:r>
            <a:endParaRPr lang="en-IN" sz="2100" dirty="0">
              <a:latin typeface="Times New Roman" panose="02020603050405020304" pitchFamily="18" charset="0"/>
              <a:cs typeface="Times New Roman" panose="02020603050405020304" pitchFamily="18" charset="0"/>
            </a:endParaRPr>
          </a:p>
          <a:p>
            <a:pPr marL="762635" lvl="1">
              <a:lnSpc>
                <a:spcPct val="100000"/>
              </a:lnSpc>
              <a:spcBef>
                <a:spcPts val="790"/>
              </a:spcBef>
            </a:pPr>
            <a:r>
              <a:rPr lang="en-IN" sz="2100" b="0" dirty="0">
                <a:latin typeface="Times New Roman" panose="02020603050405020304" pitchFamily="18" charset="0"/>
                <a:cs typeface="Times New Roman" panose="02020603050405020304" pitchFamily="18" charset="0"/>
              </a:rPr>
              <a:t>Flask</a:t>
            </a:r>
            <a:endParaRPr lang="en-IN" sz="2100" dirty="0">
              <a:latin typeface="Times New Roman" panose="02020603050405020304" pitchFamily="18" charset="0"/>
              <a:cs typeface="Times New Roman" panose="02020603050405020304" pitchFamily="18" charset="0"/>
            </a:endParaRPr>
          </a:p>
          <a:p>
            <a:pPr marL="12700" indent="0">
              <a:lnSpc>
                <a:spcPct val="100000"/>
              </a:lnSpc>
              <a:spcBef>
                <a:spcPts val="685"/>
              </a:spcBef>
              <a:buNone/>
              <a:tabLst>
                <a:tab pos="241300" algn="l"/>
              </a:tabLst>
            </a:pPr>
            <a:r>
              <a:rPr lang="en-IN" sz="2100" b="1" u="sng" spc="-5" dirty="0">
                <a:latin typeface="Times New Roman" panose="02020603050405020304" pitchFamily="18" charset="0"/>
                <a:cs typeface="Times New Roman" panose="02020603050405020304" pitchFamily="18" charset="0"/>
              </a:rPr>
              <a:t>Hardware</a:t>
            </a:r>
            <a:r>
              <a:rPr lang="en-IN" sz="2400" b="1" u="sng" spc="-50" dirty="0">
                <a:latin typeface="Times New Roman" panose="02020603050405020304" pitchFamily="18" charset="0"/>
                <a:cs typeface="Times New Roman" panose="02020603050405020304" pitchFamily="18" charset="0"/>
              </a:rPr>
              <a:t> </a:t>
            </a:r>
            <a:r>
              <a:rPr lang="en-IN" sz="2400" b="1" u="sng" dirty="0">
                <a:latin typeface="Times New Roman" panose="02020603050405020304" pitchFamily="18" charset="0"/>
                <a:cs typeface="Times New Roman" panose="02020603050405020304" pitchFamily="18" charset="0"/>
              </a:rPr>
              <a:t>Specifications:</a:t>
            </a:r>
          </a:p>
          <a:p>
            <a:pPr marL="686435" marR="5815330" indent="-342900">
              <a:lnSpc>
                <a:spcPct val="126499"/>
              </a:lnSpc>
              <a:spcBef>
                <a:spcPts val="254"/>
              </a:spcBef>
            </a:pPr>
            <a:r>
              <a:rPr lang="en-IN" sz="2400" b="0" spc="-10" dirty="0">
                <a:latin typeface="Times New Roman" panose="02020603050405020304" pitchFamily="18" charset="0"/>
                <a:cs typeface="Times New Roman" panose="02020603050405020304" pitchFamily="18" charset="0"/>
              </a:rPr>
              <a:t>Processor: Intel® </a:t>
            </a:r>
            <a:r>
              <a:rPr lang="en-IN" sz="2400" b="0" dirty="0">
                <a:latin typeface="Times New Roman" panose="02020603050405020304" pitchFamily="18" charset="0"/>
                <a:cs typeface="Times New Roman" panose="02020603050405020304" pitchFamily="18" charset="0"/>
              </a:rPr>
              <a:t>Dual </a:t>
            </a:r>
            <a:r>
              <a:rPr lang="en-IN" sz="2400" b="0" spc="-15" dirty="0">
                <a:latin typeface="Times New Roman" panose="02020603050405020304" pitchFamily="18" charset="0"/>
                <a:cs typeface="Times New Roman" panose="02020603050405020304" pitchFamily="18" charset="0"/>
              </a:rPr>
              <a:t>Core</a:t>
            </a:r>
          </a:p>
          <a:p>
            <a:pPr marL="686435" marR="5815330" indent="-342900">
              <a:lnSpc>
                <a:spcPct val="126499"/>
              </a:lnSpc>
              <a:spcBef>
                <a:spcPts val="254"/>
              </a:spcBef>
            </a:pPr>
            <a:r>
              <a:rPr lang="en-IN" sz="2400" b="0" dirty="0">
                <a:latin typeface="Times New Roman" panose="02020603050405020304" pitchFamily="18" charset="0"/>
                <a:cs typeface="Times New Roman" panose="02020603050405020304" pitchFamily="18" charset="0"/>
              </a:rPr>
              <a:t>2.0GHz </a:t>
            </a:r>
            <a:r>
              <a:rPr lang="en-IN" sz="2400" b="0" spc="-505" dirty="0">
                <a:latin typeface="Times New Roman" panose="02020603050405020304" pitchFamily="18" charset="0"/>
                <a:cs typeface="Times New Roman" panose="02020603050405020304" pitchFamily="18" charset="0"/>
              </a:rPr>
              <a:t> </a:t>
            </a:r>
            <a:r>
              <a:rPr lang="en-IN" sz="2400" b="0" spc="-10" dirty="0">
                <a:latin typeface="Times New Roman" panose="02020603050405020304" pitchFamily="18" charset="0"/>
                <a:cs typeface="Times New Roman" panose="02020603050405020304" pitchFamily="18" charset="0"/>
              </a:rPr>
              <a:t>Hard </a:t>
            </a:r>
            <a:r>
              <a:rPr lang="en-IN" sz="2400" b="0" spc="-5" dirty="0">
                <a:latin typeface="Times New Roman" panose="02020603050405020304" pitchFamily="18" charset="0"/>
                <a:cs typeface="Times New Roman" panose="02020603050405020304" pitchFamily="18" charset="0"/>
              </a:rPr>
              <a:t>Disk:</a:t>
            </a:r>
            <a:r>
              <a:rPr lang="en-IN" sz="2400" b="0" dirty="0">
                <a:latin typeface="Times New Roman" panose="02020603050405020304" pitchFamily="18" charset="0"/>
                <a:cs typeface="Times New Roman" panose="02020603050405020304" pitchFamily="18" charset="0"/>
              </a:rPr>
              <a:t> 1TB</a:t>
            </a:r>
            <a:endParaRPr lang="en-IN" sz="2400" dirty="0">
              <a:latin typeface="Times New Roman" panose="02020603050405020304" pitchFamily="18" charset="0"/>
              <a:cs typeface="Times New Roman" panose="02020603050405020304" pitchFamily="18" charset="0"/>
            </a:endParaRPr>
          </a:p>
          <a:p>
            <a:pPr marL="686435" marR="5815330" indent="-342900">
              <a:lnSpc>
                <a:spcPct val="126499"/>
              </a:lnSpc>
              <a:spcBef>
                <a:spcPts val="254"/>
              </a:spcBef>
            </a:pPr>
            <a:r>
              <a:rPr lang="en-IN" sz="2400" b="0" spc="-5" dirty="0">
                <a:latin typeface="Times New Roman" panose="02020603050405020304" pitchFamily="18" charset="0"/>
                <a:cs typeface="Times New Roman" panose="02020603050405020304" pitchFamily="18" charset="0"/>
              </a:rPr>
              <a:t>RAM:</a:t>
            </a:r>
            <a:r>
              <a:rPr lang="en-IN" sz="2400" b="0" spc="-40" dirty="0">
                <a:latin typeface="Times New Roman" panose="02020603050405020304" pitchFamily="18" charset="0"/>
                <a:cs typeface="Times New Roman" panose="02020603050405020304" pitchFamily="18" charset="0"/>
              </a:rPr>
              <a:t> </a:t>
            </a:r>
            <a:r>
              <a:rPr lang="en-IN" sz="2400" spc="-40" dirty="0">
                <a:latin typeface="Times New Roman" panose="02020603050405020304" pitchFamily="18" charset="0"/>
                <a:cs typeface="Times New Roman" panose="02020603050405020304" pitchFamily="18" charset="0"/>
              </a:rPr>
              <a:t>16</a:t>
            </a:r>
            <a:r>
              <a:rPr lang="en-IN" sz="2400" b="0" dirty="0">
                <a:latin typeface="Times New Roman" panose="02020603050405020304" pitchFamily="18" charset="0"/>
                <a:cs typeface="Times New Roman" panose="02020603050405020304" pitchFamily="18" charset="0"/>
              </a:rPr>
              <a:t>GB</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xmlns="" id="{ABF4DFC8-2BAD-4427-2D4E-55FF837F39A4}"/>
              </a:ext>
            </a:extLst>
          </p:cNvPr>
          <p:cNvSpPr>
            <a:spLocks noGrp="1"/>
          </p:cNvSpPr>
          <p:nvPr>
            <p:ph type="dt" sz="half" idx="10"/>
          </p:nvPr>
        </p:nvSpPr>
        <p:spPr/>
        <p:txBody>
          <a:bodyPr/>
          <a:lstStyle/>
          <a:p>
            <a:fld id="{624C803B-62AD-4010-AEFB-D9AF802A6496}" type="datetime1">
              <a:rPr lang="en-IN" smtClean="0"/>
              <a:t>20-03-2025</a:t>
            </a:fld>
            <a:endParaRPr lang="en-IN"/>
          </a:p>
        </p:txBody>
      </p:sp>
      <p:sp>
        <p:nvSpPr>
          <p:cNvPr id="5" name="Footer Placeholder 4">
            <a:extLst>
              <a:ext uri="{FF2B5EF4-FFF2-40B4-BE49-F238E27FC236}">
                <a16:creationId xmlns:a16="http://schemas.microsoft.com/office/drawing/2014/main" xmlns="" id="{B5230C0D-004D-4CBF-89C3-31BF993F1F66}"/>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xmlns="" id="{19F19B2D-FDF3-B554-6C9A-29AAE708067D}"/>
              </a:ext>
            </a:extLst>
          </p:cNvPr>
          <p:cNvSpPr>
            <a:spLocks noGrp="1"/>
          </p:cNvSpPr>
          <p:nvPr>
            <p:ph type="sldNum" sz="quarter" idx="12"/>
          </p:nvPr>
        </p:nvSpPr>
        <p:spPr/>
        <p:txBody>
          <a:bodyPr/>
          <a:lstStyle/>
          <a:p>
            <a:fld id="{65DCBD69-296B-4D7C-AF62-9B588FC78772}" type="slidenum">
              <a:rPr lang="en-IN" smtClean="0"/>
              <a:t>13</a:t>
            </a:fld>
            <a:endParaRPr lang="en-IN"/>
          </a:p>
        </p:txBody>
      </p:sp>
    </p:spTree>
    <p:extLst>
      <p:ext uri="{BB962C8B-B14F-4D97-AF65-F5344CB8AC3E}">
        <p14:creationId xmlns:p14="http://schemas.microsoft.com/office/powerpoint/2010/main" val="3669774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6226394" y="1566857"/>
            <a:ext cx="4768411" cy="3191759"/>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05" y="1566857"/>
            <a:ext cx="4648679" cy="3359648"/>
          </a:xfrm>
          <a:prstGeom prst="rect">
            <a:avLst/>
          </a:prstGeom>
        </p:spPr>
      </p:pic>
    </p:spTree>
    <p:extLst>
      <p:ext uri="{BB962C8B-B14F-4D97-AF65-F5344CB8AC3E}">
        <p14:creationId xmlns:p14="http://schemas.microsoft.com/office/powerpoint/2010/main" val="168791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sz="half" idx="2"/>
          </p:nvPr>
        </p:nvSpPr>
        <p:spPr>
          <a:xfrm>
            <a:off x="839788" y="1690688"/>
            <a:ext cx="5157787" cy="4498975"/>
          </a:xfrm>
        </p:spPr>
        <p:txBody>
          <a:bodyPr>
            <a:normAutofit/>
          </a:bodyPr>
          <a:lstStyle/>
          <a:p>
            <a:r>
              <a:rPr lang="en-US" sz="2400" dirty="0"/>
              <a:t>The Random Forest classifier achieved 100% accuracy</a:t>
            </a:r>
            <a:endParaRPr lang="en-US" sz="2400" dirty="0">
              <a:latin typeface="Times New Roman" panose="02020603050405020304" pitchFamily="18" charset="0"/>
              <a:cs typeface="Times New Roman" panose="02020603050405020304" pitchFamily="18" charset="0"/>
            </a:endParaRPr>
          </a:p>
          <a:p>
            <a:r>
              <a:rPr lang="en-US" sz="2400" dirty="0"/>
              <a:t>Gradient Boosting, Logistic Regression, and Gaussian Naive Bayes achieved 99% accuracy.</a:t>
            </a:r>
            <a:endParaRPr lang="en-US" sz="2400" dirty="0">
              <a:latin typeface="Times New Roman" panose="02020603050405020304" pitchFamily="18" charset="0"/>
              <a:cs typeface="Times New Roman" panose="02020603050405020304" pitchFamily="18" charset="0"/>
            </a:endParaRPr>
          </a:p>
          <a:p>
            <a:r>
              <a:rPr lang="en-US" sz="2400" dirty="0"/>
              <a:t>The models were evaluated using accuracy, precision, recall, F1 score, and ROC curves.</a:t>
            </a:r>
          </a:p>
          <a:p>
            <a:endParaRPr lang="en-US" sz="2800" dirty="0"/>
          </a:p>
          <a:p>
            <a:endParaRPr lang="en-US" sz="2800" dirty="0">
              <a:latin typeface="Times New Roman" panose="02020603050405020304" pitchFamily="18"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xmlns="" id="{EAEBDA3E-A222-FD1E-E1D3-D272976E121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1690689"/>
            <a:ext cx="5183188" cy="4133232"/>
          </a:xfrm>
        </p:spPr>
      </p:pic>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690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1493134"/>
            <a:ext cx="10515600" cy="4351338"/>
          </a:xfrm>
        </p:spPr>
        <p:txBody>
          <a:bodyPr>
            <a:normAutofit/>
          </a:bodyPr>
          <a:lstStyle/>
          <a:p>
            <a:r>
              <a:rPr lang="en-US" sz="2400" dirty="0"/>
              <a:t>The study explores the application of machine learning algorithms to detect fake social media profiles.</a:t>
            </a:r>
            <a:endParaRPr lang="en-US" sz="2400" dirty="0">
              <a:latin typeface="Times New Roman" panose="02020603050405020304" pitchFamily="18" charset="0"/>
              <a:cs typeface="Times New Roman" panose="02020603050405020304" pitchFamily="18" charset="0"/>
            </a:endParaRPr>
          </a:p>
          <a:p>
            <a:r>
              <a:rPr lang="en-US" sz="2400" dirty="0"/>
              <a:t>Random Forest emerged as the most effective algorithm, achieving 100% accuracy.</a:t>
            </a:r>
          </a:p>
          <a:p>
            <a:r>
              <a:rPr lang="en-US" sz="2400" dirty="0"/>
              <a:t>Other algorithms, such as Gradient Boosting, Logistic Regression, and Gaussian Naive Bayes, achieved 99% accuracy</a:t>
            </a:r>
          </a:p>
          <a:p>
            <a:r>
              <a:rPr lang="en-US" sz="2400" dirty="0"/>
              <a:t>Data preprocessing, including cleaning, outlier removal, and class balancing (SMOTE), improved model performance.</a:t>
            </a:r>
          </a:p>
          <a:p>
            <a:r>
              <a:rPr lang="en-US" sz="2400" dirty="0"/>
              <a:t>The Random Forest algorithm demonstrated superior efficiency in identifying both genuine </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735762" y="1493134"/>
            <a:ext cx="10720475" cy="4602866"/>
          </a:xfrm>
        </p:spPr>
        <p:txBody>
          <a:bodyPr>
            <a:normAutofit fontScale="77500" lnSpcReduction="20000"/>
          </a:bodyPr>
          <a:lstStyle/>
          <a:p>
            <a:pPr marL="0" indent="0" algn="just">
              <a:buNone/>
            </a:pPr>
            <a:r>
              <a:rPr lang="en-US" sz="2000" dirty="0">
                <a:latin typeface="Times New Roman" panose="02020603050405020304" pitchFamily="18" charset="0"/>
                <a:cs typeface="Times New Roman" panose="02020603050405020304" pitchFamily="18" charset="0"/>
              </a:rPr>
              <a:t>[1] G. V. </a:t>
            </a:r>
            <a:r>
              <a:rPr lang="en-US" sz="2000" dirty="0" err="1">
                <a:latin typeface="Times New Roman" panose="02020603050405020304" pitchFamily="18" charset="0"/>
                <a:cs typeface="Times New Roman" panose="02020603050405020304" pitchFamily="18" charset="0"/>
              </a:rPr>
              <a:t>Saatwik</a:t>
            </a:r>
            <a:r>
              <a:rPr lang="en-US" sz="2000" dirty="0">
                <a:latin typeface="Times New Roman" panose="02020603050405020304" pitchFamily="18" charset="0"/>
                <a:cs typeface="Times New Roman" panose="02020603050405020304" pitchFamily="18" charset="0"/>
              </a:rPr>
              <a:t> Kumar and K. </a:t>
            </a:r>
            <a:r>
              <a:rPr lang="en-US" sz="2000" dirty="0" err="1">
                <a:latin typeface="Times New Roman" panose="02020603050405020304" pitchFamily="18" charset="0"/>
                <a:cs typeface="Times New Roman" panose="02020603050405020304" pitchFamily="18" charset="0"/>
              </a:rPr>
              <a:t>Jaisharma</a:t>
            </a:r>
            <a:r>
              <a:rPr lang="en-US" sz="2000" dirty="0">
                <a:latin typeface="Times New Roman" panose="02020603050405020304" pitchFamily="18" charset="0"/>
                <a:cs typeface="Times New Roman" panose="02020603050405020304" pitchFamily="18" charset="0"/>
              </a:rPr>
              <a:t>, "Improve the Accuracy for Flight Ticket Prediction using </a:t>
            </a:r>
            <a:r>
              <a:rPr lang="en-US" sz="2000" dirty="0" err="1">
                <a:latin typeface="Times New Roman" panose="02020603050405020304" pitchFamily="18" charset="0"/>
                <a:cs typeface="Times New Roman" panose="02020603050405020304" pitchFamily="18" charset="0"/>
              </a:rPr>
              <a:t>XGBRegressor</a:t>
            </a:r>
            <a:r>
              <a:rPr lang="en-US" sz="2000" dirty="0">
                <a:latin typeface="Times New Roman" panose="02020603050405020304" pitchFamily="18" charset="0"/>
                <a:cs typeface="Times New Roman" panose="02020603050405020304" pitchFamily="18" charset="0"/>
              </a:rPr>
              <a:t> Optimizer in Comparison with Extra </a:t>
            </a:r>
            <a:r>
              <a:rPr lang="en-US" sz="2000" dirty="0" err="1">
                <a:latin typeface="Times New Roman" panose="02020603050405020304" pitchFamily="18" charset="0"/>
                <a:cs typeface="Times New Roman" panose="02020603050405020304" pitchFamily="18" charset="0"/>
              </a:rPr>
              <a:t>TreeRegressor</a:t>
            </a:r>
            <a:r>
              <a:rPr lang="en-US" sz="2000" dirty="0">
                <a:latin typeface="Times New Roman" panose="02020603050405020304" pitchFamily="18" charset="0"/>
                <a:cs typeface="Times New Roman" panose="02020603050405020304" pitchFamily="18" charset="0"/>
              </a:rPr>
              <a:t> Performance," 2023 6th International Conference on Contemporary Computing and Informatics (IC3I), Gautam Buddha Nagar, India, 2023, pp. 2558-2562,        doi:10.1109/IC3I59117.2023.10397633.</a:t>
            </a:r>
          </a:p>
          <a:p>
            <a:pPr marL="0" indent="0" algn="just">
              <a:buNone/>
            </a:pP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G.Deng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M.Xie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C.Feng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T.Liu</a:t>
            </a:r>
            <a:r>
              <a:rPr lang="en-US" sz="2000" dirty="0">
                <a:latin typeface="Times New Roman" panose="02020603050405020304" pitchFamily="18" charset="0"/>
                <a:cs typeface="Times New Roman" panose="02020603050405020304" pitchFamily="18" charset="0"/>
              </a:rPr>
              <a:t> and X. Zha, "Flight test data processing and analysis platform based on new generation information technology Design and Application,“ 2022 International Conference on Sensing, Measurement Data Analytics in the era of Artificial Intelligence (ICSMD), Harbin, China, 2022, pp. 1-5,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10.1109/ICSMD57530.2022.10058336.</a:t>
            </a:r>
          </a:p>
          <a:p>
            <a:pPr marL="0" indent="0" algn="just">
              <a:buNone/>
            </a:pPr>
            <a:r>
              <a:rPr lang="en-US" sz="2000" dirty="0">
                <a:latin typeface="Times New Roman" panose="02020603050405020304" pitchFamily="18" charset="0"/>
                <a:cs typeface="Times New Roman" panose="02020603050405020304" pitchFamily="18" charset="0"/>
              </a:rPr>
              <a:t>[3]” Dataset use in this paper” https://www.kaggle.com/nikhilmittal/flightfareprediction-mh</a:t>
            </a:r>
          </a:p>
          <a:p>
            <a:pPr marL="0" indent="0" algn="just">
              <a:buNone/>
            </a:pPr>
            <a:r>
              <a:rPr lang="en-US" sz="2000" dirty="0">
                <a:latin typeface="Times New Roman" panose="02020603050405020304" pitchFamily="18" charset="0"/>
                <a:cs typeface="Times New Roman" panose="02020603050405020304" pitchFamily="18" charset="0"/>
              </a:rPr>
              <a:t>[4]</a:t>
            </a:r>
            <a:r>
              <a:rPr lang="en-US" sz="2000" dirty="0" err="1">
                <a:latin typeface="Times New Roman" panose="02020603050405020304" pitchFamily="18" charset="0"/>
                <a:cs typeface="Times New Roman" panose="02020603050405020304" pitchFamily="18" charset="0"/>
              </a:rPr>
              <a:t>N.S.S.V.S.Rao</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S.J.J.Thangaraj</a:t>
            </a:r>
            <a:r>
              <a:rPr lang="en-US" sz="2000" dirty="0">
                <a:latin typeface="Times New Roman" panose="02020603050405020304" pitchFamily="18" charset="0"/>
                <a:cs typeface="Times New Roman" panose="02020603050405020304" pitchFamily="18" charset="0"/>
              </a:rPr>
              <a:t>, "Flight Ticket Prediction using Random Forest Regressor Compared with Decision Tree Regressor," 2023 Eighth International Conference on Science Technology Engineering and Mathematics (ICONSTEM), Chennai, India, 2023, pp. 1-5,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10.1109/ICONSTEM56934.2023.10142260.</a:t>
            </a:r>
          </a:p>
          <a:p>
            <a:pPr marL="0" indent="0" algn="just">
              <a:buNone/>
            </a:pPr>
            <a:r>
              <a:rPr lang="en-US" sz="2000" dirty="0">
                <a:latin typeface="Times New Roman" panose="02020603050405020304" pitchFamily="18" charset="0"/>
                <a:cs typeface="Times New Roman" panose="02020603050405020304" pitchFamily="18" charset="0"/>
              </a:rPr>
              <a:t>[5] N. S. S. V. S. Rao, S. J. J. Thangaraj and V. S. Kumari, "Flight Ticket Prediction using Gradient Boosting Regressor Compared with AdaBoost Regressor,“ 2023 Eighth International Conference on Science Technology Engineering and Mathematics (ICONSTEM), Chennai, India, 2023, pp. 1-5,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10.1109/ICONSTEM56934.2023.10142536.</a:t>
            </a:r>
          </a:p>
          <a:p>
            <a:pPr marL="0" indent="0" algn="just">
              <a:buNone/>
            </a:pPr>
            <a:r>
              <a:rPr lang="en-US" sz="2000" dirty="0">
                <a:latin typeface="Times New Roman" panose="02020603050405020304" pitchFamily="18" charset="0"/>
                <a:cs typeface="Times New Roman" panose="02020603050405020304" pitchFamily="18" charset="0"/>
              </a:rPr>
              <a:t>[6]</a:t>
            </a:r>
            <a:r>
              <a:rPr lang="en-US" sz="2000" dirty="0" err="1">
                <a:latin typeface="Times New Roman" panose="02020603050405020304" pitchFamily="18" charset="0"/>
                <a:cs typeface="Times New Roman" panose="02020603050405020304" pitchFamily="18" charset="0"/>
              </a:rPr>
              <a:t>C.Cao</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X.Zhu</a:t>
            </a:r>
            <a:r>
              <a:rPr lang="en-US" sz="2000" dirty="0">
                <a:latin typeface="Times New Roman" panose="02020603050405020304" pitchFamily="18" charset="0"/>
                <a:cs typeface="Times New Roman" panose="02020603050405020304" pitchFamily="18" charset="0"/>
              </a:rPr>
              <a:t>, "Pricing Game of Flight Ticket Using Reinforcement Learning,“ 2024 5th Information Communication Technologies Conference (ICTC), Nanjing, China, 2024, pp. 367-371,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10.1109/ICTC61510.2024.10601681.</a:t>
            </a:r>
          </a:p>
          <a:p>
            <a:pPr marL="0" indent="0" algn="just">
              <a:buNone/>
            </a:pPr>
            <a:r>
              <a:rPr lang="en-US" sz="2000" dirty="0">
                <a:latin typeface="Times New Roman" panose="02020603050405020304" pitchFamily="18" charset="0"/>
                <a:cs typeface="Times New Roman" panose="02020603050405020304" pitchFamily="18" charset="0"/>
              </a:rPr>
              <a:t>[7]</a:t>
            </a:r>
            <a:r>
              <a:rPr lang="en-US" sz="2000" dirty="0" err="1">
                <a:latin typeface="Times New Roman" panose="02020603050405020304" pitchFamily="18" charset="0"/>
                <a:cs typeface="Times New Roman" panose="02020603050405020304" pitchFamily="18" charset="0"/>
              </a:rPr>
              <a:t>Sireesha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Moturi</a:t>
            </a:r>
            <a:r>
              <a:rPr lang="en-US" sz="2000" dirty="0">
                <a:latin typeface="Times New Roman" panose="02020603050405020304" pitchFamily="18" charset="0"/>
                <a:cs typeface="Times New Roman" panose="02020603050405020304" pitchFamily="18" charset="0"/>
              </a:rPr>
              <a:t> , Srikanth </a:t>
            </a:r>
            <a:r>
              <a:rPr lang="en-US" sz="2000" dirty="0" err="1">
                <a:latin typeface="Times New Roman" panose="02020603050405020304" pitchFamily="18" charset="0"/>
                <a:cs typeface="Times New Roman" panose="02020603050405020304" pitchFamily="18" charset="0"/>
              </a:rPr>
              <a:t>Vemuru</a:t>
            </a:r>
            <a:r>
              <a:rPr lang="en-US" sz="2000" dirty="0">
                <a:latin typeface="Times New Roman" panose="02020603050405020304" pitchFamily="18" charset="0"/>
                <a:cs typeface="Times New Roman" panose="02020603050405020304" pitchFamily="18" charset="0"/>
              </a:rPr>
              <a:t>, S. N. Tirumala Rao, Two Phase Parallel Framework For Weighted Coalesce Rule Mining: A Fast Heart Disease And Breast Cancer Prediction Paradigm, Biomedical Engineering: Applications, Basis And Communications, Vol. 34, No. 03 (2022), https://doi.org/10.4015/S1016237222500107</a:t>
            </a:r>
          </a:p>
          <a:p>
            <a:endParaRPr lang="en-US" sz="36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19094F2-3845-0C60-FAC7-18A1B8C23D43}"/>
              </a:ext>
            </a:extLst>
          </p:cNvPr>
          <p:cNvSpPr>
            <a:spLocks noGrp="1"/>
          </p:cNvSpPr>
          <p:nvPr>
            <p:ph idx="1"/>
          </p:nvPr>
        </p:nvSpPr>
        <p:spPr>
          <a:xfrm>
            <a:off x="672608" y="865340"/>
            <a:ext cx="10846783" cy="5348647"/>
          </a:xfrm>
        </p:spPr>
        <p:txBody>
          <a:bodyPr>
            <a:normAutofit fontScale="77500" lnSpcReduction="20000"/>
          </a:bodyPr>
          <a:lstStyle/>
          <a:p>
            <a:pPr marL="0" indent="0" algn="just">
              <a:buNone/>
            </a:pPr>
            <a:r>
              <a:rPr lang="en-US" sz="2000" dirty="0">
                <a:latin typeface="Times New Roman" panose="02020603050405020304" pitchFamily="18" charset="0"/>
                <a:cs typeface="Times New Roman" panose="02020603050405020304" pitchFamily="18" charset="0"/>
              </a:rPr>
              <a:t>8. G. R. Trivedi, J. V. Bolla and M. </a:t>
            </a:r>
            <a:r>
              <a:rPr lang="en-US" sz="2000" dirty="0" err="1">
                <a:latin typeface="Times New Roman" panose="02020603050405020304" pitchFamily="18" charset="0"/>
                <a:cs typeface="Times New Roman" panose="02020603050405020304" pitchFamily="18" charset="0"/>
              </a:rPr>
              <a:t>Sireesha</a:t>
            </a:r>
            <a:r>
              <a:rPr lang="en-US" sz="2000" dirty="0">
                <a:latin typeface="Times New Roman" panose="02020603050405020304" pitchFamily="18" charset="0"/>
                <a:cs typeface="Times New Roman" panose="02020603050405020304" pitchFamily="18" charset="0"/>
              </a:rPr>
              <a:t>, "A Bitcoin Transaction Network using Cache based Pattern Matching Rules," 2023 5th International Conference on Smart Systems and Inventive Technology (ICSSIT), Tirunelveli, India, 2023, pp. 676-680,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10.1109/ICSSIT55814.2023.10061064.</a:t>
            </a:r>
          </a:p>
          <a:p>
            <a:pPr marL="0" indent="0" algn="just">
              <a:buNone/>
            </a:pPr>
            <a:r>
              <a:rPr lang="en-US" sz="2000" dirty="0">
                <a:latin typeface="Times New Roman" panose="02020603050405020304" pitchFamily="18" charset="0"/>
                <a:cs typeface="Times New Roman" panose="02020603050405020304" pitchFamily="18" charset="0"/>
              </a:rPr>
              <a:t>9. Z. Dong, F. Li, H. Sun, J. Qian and Y. Wang, "Evaluation for Trainee Pilot Workload Management Competency During Approach Phase Based on Flight Training Data,"2022 2nd International Conference on Big Data Engineering and Education (BDEE), Chengdu, China, 2022, pp. 26-30,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10.1109/BDEE55929.2022.00011.</a:t>
            </a:r>
          </a:p>
          <a:p>
            <a:pPr marL="0" indent="0" algn="just">
              <a:buNone/>
            </a:pPr>
            <a:r>
              <a:rPr lang="en-US" sz="2000" dirty="0">
                <a:latin typeface="Times New Roman" panose="02020603050405020304" pitchFamily="18" charset="0"/>
                <a:cs typeface="Times New Roman" panose="02020603050405020304" pitchFamily="18" charset="0"/>
              </a:rPr>
              <a:t>10. A. </a:t>
            </a:r>
            <a:r>
              <a:rPr lang="en-US" sz="2000" dirty="0" err="1">
                <a:latin typeface="Times New Roman" panose="02020603050405020304" pitchFamily="18" charset="0"/>
                <a:cs typeface="Times New Roman" panose="02020603050405020304" pitchFamily="18" charset="0"/>
              </a:rPr>
              <a:t>Mojtabavi</a:t>
            </a:r>
            <a:r>
              <a:rPr lang="en-US" sz="2000" dirty="0">
                <a:latin typeface="Times New Roman" panose="02020603050405020304" pitchFamily="18" charset="0"/>
                <a:cs typeface="Times New Roman" panose="02020603050405020304" pitchFamily="18" charset="0"/>
              </a:rPr>
              <a:t> et al., "Segmentation of GBM in MRI images using an efficient speed function based on level set method," 2017 10th International Congress on Image and Signal Processing, </a:t>
            </a:r>
            <a:r>
              <a:rPr lang="en-US" sz="2000" dirty="0" err="1">
                <a:latin typeface="Times New Roman" panose="02020603050405020304" pitchFamily="18" charset="0"/>
                <a:cs typeface="Times New Roman" panose="02020603050405020304" pitchFamily="18" charset="0"/>
              </a:rPr>
              <a:t>BioMedical</a:t>
            </a:r>
            <a:r>
              <a:rPr lang="en-US" sz="2000" dirty="0">
                <a:latin typeface="Times New Roman" panose="02020603050405020304" pitchFamily="18" charset="0"/>
                <a:cs typeface="Times New Roman" panose="02020603050405020304" pitchFamily="18" charset="0"/>
              </a:rPr>
              <a:t> Engineering and Informatics (CISP-BMEI), Shanghai, China, 2017, pp. 1-6,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10.1109/CISP-BMEI.2017.8301983.</a:t>
            </a:r>
          </a:p>
          <a:p>
            <a:pPr marL="0" indent="0" algn="just">
              <a:buNone/>
            </a:pPr>
            <a:r>
              <a:rPr lang="en-US" sz="2000" dirty="0">
                <a:latin typeface="Times New Roman" panose="02020603050405020304" pitchFamily="18" charset="0"/>
                <a:cs typeface="Times New Roman" panose="02020603050405020304" pitchFamily="18" charset="0"/>
              </a:rPr>
              <a:t>11. M. P. Ranjit, G. Ganapathy, K. Sridhar and V. </a:t>
            </a:r>
            <a:r>
              <a:rPr lang="en-US" sz="2000" dirty="0" err="1">
                <a:latin typeface="Times New Roman" panose="02020603050405020304" pitchFamily="18" charset="0"/>
                <a:cs typeface="Times New Roman" panose="02020603050405020304" pitchFamily="18" charset="0"/>
              </a:rPr>
              <a:t>Arumugham</a:t>
            </a:r>
            <a:r>
              <a:rPr lang="en-US" sz="2000" dirty="0">
                <a:latin typeface="Times New Roman" panose="02020603050405020304" pitchFamily="18" charset="0"/>
                <a:cs typeface="Times New Roman" panose="02020603050405020304" pitchFamily="18" charset="0"/>
              </a:rPr>
              <a:t>, "Efficient Deep Learning Hyperparameter Tuning Using Cloud Infrastructure: Intelligent Distributed Hyperparameter Tuning with Bayesian Optimization in the Cloud," 2019 IEEE 12</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International Conference on Cloud Computing (CLOUD), Milan, Italy, 2019, pp.520-522,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10.1109/CLOUD.2019.00097.</a:t>
            </a:r>
          </a:p>
          <a:p>
            <a:pPr marL="0" indent="0" algn="just">
              <a:buNone/>
            </a:pPr>
            <a:r>
              <a:rPr lang="en-US" sz="2000" dirty="0">
                <a:latin typeface="Times New Roman" panose="02020603050405020304" pitchFamily="18" charset="0"/>
                <a:cs typeface="Times New Roman" panose="02020603050405020304" pitchFamily="18" charset="0"/>
              </a:rPr>
              <a:t>12. J. Yuan, X. Ke, C. Zhang, Q. Zhang, C. Jiang and W. Cao, "Recognition of Different Turning Behaviors of Pilots Based on Flight Simulator and </a:t>
            </a:r>
            <a:r>
              <a:rPr lang="en-US" sz="2000" dirty="0" err="1">
                <a:latin typeface="Times New Roman" panose="02020603050405020304" pitchFamily="18" charset="0"/>
                <a:cs typeface="Times New Roman" panose="02020603050405020304" pitchFamily="18" charset="0"/>
              </a:rPr>
              <a:t>fNIRS</a:t>
            </a:r>
            <a:r>
              <a:rPr lang="en-US" sz="2000" dirty="0">
                <a:latin typeface="Times New Roman" panose="02020603050405020304" pitchFamily="18" charset="0"/>
                <a:cs typeface="Times New Roman" panose="02020603050405020304" pitchFamily="18" charset="0"/>
              </a:rPr>
              <a:t> Data," </a:t>
            </a:r>
            <a:r>
              <a:rPr lang="en-US" sz="2000" dirty="0" err="1">
                <a:latin typeface="Times New Roman" panose="02020603050405020304" pitchFamily="18" charset="0"/>
                <a:cs typeface="Times New Roman" panose="02020603050405020304" pitchFamily="18" charset="0"/>
              </a:rPr>
              <a:t>inIEEE</a:t>
            </a:r>
            <a:r>
              <a:rPr lang="en-US" sz="2000" dirty="0">
                <a:latin typeface="Times New Roman" panose="02020603050405020304" pitchFamily="18" charset="0"/>
                <a:cs typeface="Times New Roman" panose="02020603050405020304" pitchFamily="18" charset="0"/>
              </a:rPr>
              <a:t> Access, vol. 12, pp. 32881-32893, 2024,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10.1109/ACCESS.2024.3367447.</a:t>
            </a:r>
          </a:p>
          <a:p>
            <a:pPr marL="0" indent="0" algn="just">
              <a:buNone/>
            </a:pPr>
            <a:r>
              <a:rPr lang="en-US" sz="2000" dirty="0">
                <a:latin typeface="Times New Roman" panose="02020603050405020304" pitchFamily="18" charset="0"/>
                <a:cs typeface="Times New Roman" panose="02020603050405020304" pitchFamily="18" charset="0"/>
              </a:rPr>
              <a:t>13. </a:t>
            </a:r>
            <a:r>
              <a:rPr lang="en-US" sz="2000" dirty="0" err="1">
                <a:latin typeface="Times New Roman" panose="02020603050405020304" pitchFamily="18" charset="0"/>
                <a:cs typeface="Times New Roman" panose="02020603050405020304" pitchFamily="18" charset="0"/>
              </a:rPr>
              <a:t>C.H.Lew,K.M.Lim</a:t>
            </a:r>
            <a:r>
              <a:rPr lang="en-US" sz="2000" dirty="0">
                <a:latin typeface="Times New Roman" panose="02020603050405020304" pitchFamily="18" charset="0"/>
                <a:cs typeface="Times New Roman" panose="02020603050405020304" pitchFamily="18" charset="0"/>
              </a:rPr>
              <a:t>, C. P. Lee and J. Y. Lim, "Human Activity Classification Using Recurrence Plot and Residual Network," 2023 IEEE 11th Conference on Systems, Process Control (ICSPC), Malacca, Malaysia, 2023, pp. 78-83, doi:10.1109/ICSPC59664.2023.10420336.</a:t>
            </a:r>
          </a:p>
          <a:p>
            <a:pPr marL="0" indent="0" algn="just">
              <a:buNone/>
            </a:pPr>
            <a:r>
              <a:rPr lang="en-US" sz="2000" dirty="0">
                <a:latin typeface="Times New Roman" panose="02020603050405020304" pitchFamily="18" charset="0"/>
                <a:cs typeface="Times New Roman" panose="02020603050405020304" pitchFamily="18" charset="0"/>
              </a:rPr>
              <a:t>14. J. J. Remus and L. M. Collins, "Identifying Impaired Cochlear Implant Channels via Speech-Token Confusion Matrix Analysis," 2007 IEEE International Conference on Acoustics, Speech and Signal Processing - ICASSP ’07, Honolulu, HI, USA, 2007, pp. IV-741-IV-744,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10.1109/ICASSP.2007.367019.</a:t>
            </a:r>
          </a:p>
          <a:p>
            <a:pPr marL="0" indent="0" algn="just">
              <a:buNone/>
            </a:pPr>
            <a:r>
              <a:rPr lang="en-US" sz="2000" dirty="0">
                <a:latin typeface="Times New Roman" panose="02020603050405020304" pitchFamily="18" charset="0"/>
                <a:cs typeface="Times New Roman" panose="02020603050405020304" pitchFamily="18" charset="0"/>
              </a:rPr>
              <a:t>15. J. Yuan, X. Ke, C. Zhang, Q. Zhang, C. Jiang and W. Cao, "Recognition of Different Turning Behaviors of Pilots Based on Flight Simulator and </a:t>
            </a:r>
            <a:r>
              <a:rPr lang="en-US" sz="2000" dirty="0" err="1">
                <a:latin typeface="Times New Roman" panose="02020603050405020304" pitchFamily="18" charset="0"/>
                <a:cs typeface="Times New Roman" panose="02020603050405020304" pitchFamily="18" charset="0"/>
              </a:rPr>
              <a:t>fNIRS</a:t>
            </a:r>
            <a:r>
              <a:rPr lang="en-US" sz="2000" dirty="0">
                <a:latin typeface="Times New Roman" panose="02020603050405020304" pitchFamily="18" charset="0"/>
                <a:cs typeface="Times New Roman" panose="02020603050405020304" pitchFamily="18" charset="0"/>
              </a:rPr>
              <a:t> Data," </a:t>
            </a:r>
            <a:r>
              <a:rPr lang="en-US" sz="2000" dirty="0" err="1">
                <a:latin typeface="Times New Roman" panose="02020603050405020304" pitchFamily="18" charset="0"/>
                <a:cs typeface="Times New Roman" panose="02020603050405020304" pitchFamily="18" charset="0"/>
              </a:rPr>
              <a:t>inIEEE</a:t>
            </a:r>
            <a:r>
              <a:rPr lang="en-US" sz="2000" dirty="0">
                <a:latin typeface="Times New Roman" panose="02020603050405020304" pitchFamily="18" charset="0"/>
                <a:cs typeface="Times New Roman" panose="02020603050405020304" pitchFamily="18" charset="0"/>
              </a:rPr>
              <a:t> Access, vol. 12, pp. 32881-32893, 2024,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10.1109/ACCESS.2024.3367447.</a:t>
            </a:r>
          </a:p>
          <a:p>
            <a:endParaRPr lang="en-IN" sz="2000" dirty="0"/>
          </a:p>
        </p:txBody>
      </p:sp>
      <p:sp>
        <p:nvSpPr>
          <p:cNvPr id="4" name="Date Placeholder 3">
            <a:extLst>
              <a:ext uri="{FF2B5EF4-FFF2-40B4-BE49-F238E27FC236}">
                <a16:creationId xmlns:a16="http://schemas.microsoft.com/office/drawing/2014/main" xmlns="" id="{1C859932-B1F7-750E-136E-829C14B02D79}"/>
              </a:ext>
            </a:extLst>
          </p:cNvPr>
          <p:cNvSpPr>
            <a:spLocks noGrp="1"/>
          </p:cNvSpPr>
          <p:nvPr>
            <p:ph type="dt" sz="half" idx="10"/>
          </p:nvPr>
        </p:nvSpPr>
        <p:spPr/>
        <p:txBody>
          <a:bodyPr/>
          <a:lstStyle/>
          <a:p>
            <a:fld id="{624C803B-62AD-4010-AEFB-D9AF802A6496}" type="datetime1">
              <a:rPr lang="en-IN" smtClean="0"/>
              <a:t>20-03-2025</a:t>
            </a:fld>
            <a:endParaRPr lang="en-IN"/>
          </a:p>
        </p:txBody>
      </p:sp>
      <p:sp>
        <p:nvSpPr>
          <p:cNvPr id="5" name="Footer Placeholder 4">
            <a:extLst>
              <a:ext uri="{FF2B5EF4-FFF2-40B4-BE49-F238E27FC236}">
                <a16:creationId xmlns:a16="http://schemas.microsoft.com/office/drawing/2014/main" xmlns="" id="{98B4AC1E-41B3-385C-AAB6-3E73E8A2154B}"/>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xmlns="" id="{851D8AE9-8CBB-D44A-6B74-94717199F8D6}"/>
              </a:ext>
            </a:extLst>
          </p:cNvPr>
          <p:cNvSpPr>
            <a:spLocks noGrp="1"/>
          </p:cNvSpPr>
          <p:nvPr>
            <p:ph type="sldNum" sz="quarter" idx="12"/>
          </p:nvPr>
        </p:nvSpPr>
        <p:spPr/>
        <p:txBody>
          <a:bodyPr/>
          <a:lstStyle/>
          <a:p>
            <a:fld id="{65DCBD69-296B-4D7C-AF62-9B588FC78772}" type="slidenum">
              <a:rPr lang="en-IN" smtClean="0"/>
              <a:t>18</a:t>
            </a:fld>
            <a:endParaRPr lang="en-IN"/>
          </a:p>
        </p:txBody>
      </p:sp>
    </p:spTree>
    <p:extLst>
      <p:ext uri="{BB962C8B-B14F-4D97-AF65-F5344CB8AC3E}">
        <p14:creationId xmlns:p14="http://schemas.microsoft.com/office/powerpoint/2010/main" val="3555659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pic>
        <p:nvPicPr>
          <p:cNvPr id="16" name="Picture 2" descr="Adobe Stock">
            <a:extLst>
              <a:ext uri="{FF2B5EF4-FFF2-40B4-BE49-F238E27FC236}">
                <a16:creationId xmlns:a16="http://schemas.microsoft.com/office/drawing/2014/main" xmlns="" id="{9BE08E35-2C6A-80C0-2369-9E45F17A69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1609" y="1731079"/>
            <a:ext cx="5653547" cy="3395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977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9B2BCEFC-494B-4117-D78C-C808E794C682}"/>
              </a:ext>
            </a:extLst>
          </p:cNvPr>
          <p:cNvSpPr>
            <a:spLocks noGrp="1"/>
          </p:cNvSpPr>
          <p:nvPr>
            <p:ph type="dt" sz="half" idx="10"/>
          </p:nvPr>
        </p:nvSpPr>
        <p:spPr/>
        <p:txBody>
          <a:bodyPr/>
          <a:lstStyle/>
          <a:p>
            <a:fld id="{624C803B-62AD-4010-AEFB-D9AF802A6496}" type="datetime1">
              <a:rPr lang="en-IN" smtClean="0"/>
              <a:t>20-03-2025</a:t>
            </a:fld>
            <a:endParaRPr lang="en-IN"/>
          </a:p>
        </p:txBody>
      </p:sp>
      <p:sp>
        <p:nvSpPr>
          <p:cNvPr id="5" name="Footer Placeholder 4">
            <a:extLst>
              <a:ext uri="{FF2B5EF4-FFF2-40B4-BE49-F238E27FC236}">
                <a16:creationId xmlns:a16="http://schemas.microsoft.com/office/drawing/2014/main" xmlns="" id="{33FA8C5A-76F0-6184-3784-7A3196B9256E}"/>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xmlns="" id="{E8489696-D735-5656-E300-D7E6DD6B51EB}"/>
              </a:ext>
            </a:extLst>
          </p:cNvPr>
          <p:cNvSpPr>
            <a:spLocks noGrp="1"/>
          </p:cNvSpPr>
          <p:nvPr>
            <p:ph type="sldNum" sz="quarter" idx="12"/>
          </p:nvPr>
        </p:nvSpPr>
        <p:spPr/>
        <p:txBody>
          <a:bodyPr/>
          <a:lstStyle/>
          <a:p>
            <a:fld id="{65DCBD69-296B-4D7C-AF62-9B588FC78772}" type="slidenum">
              <a:rPr lang="en-IN" smtClean="0"/>
              <a:t>20</a:t>
            </a:fld>
            <a:endParaRPr lang="en-IN"/>
          </a:p>
        </p:txBody>
      </p:sp>
      <p:pic>
        <p:nvPicPr>
          <p:cNvPr id="8" name="Picture 2" descr="Thank You Clipart | Customize Color ...">
            <a:extLst>
              <a:ext uri="{FF2B5EF4-FFF2-40B4-BE49-F238E27FC236}">
                <a16:creationId xmlns:a16="http://schemas.microsoft.com/office/drawing/2014/main" xmlns="" id="{AEC2D199-7A03-F540-2F70-66D930D20D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8167" y="1671483"/>
            <a:ext cx="5388078" cy="3802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929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842AA8C2-FBA1-6C0B-5598-61F36FB86954}"/>
              </a:ext>
            </a:extLst>
          </p:cNvPr>
          <p:cNvSpPr>
            <a:spLocks noGrp="1"/>
          </p:cNvSpPr>
          <p:nvPr>
            <p:ph idx="1"/>
          </p:nvPr>
        </p:nvSpPr>
        <p:spPr>
          <a:xfrm>
            <a:off x="838199" y="1759974"/>
            <a:ext cx="10704871" cy="4416989"/>
          </a:xfrm>
        </p:spPr>
        <p:txBody>
          <a:bodyPr>
            <a:normAutofit/>
          </a:bodyPr>
          <a:lstStyle/>
          <a:p>
            <a:pPr marL="0" indent="0">
              <a:buNone/>
            </a:pPr>
            <a:r>
              <a:rPr lang="en-US" sz="2400" dirty="0"/>
              <a:t>Social media has become an integral part of modern life, influencing various domains like business, education, and employment. However, the rise of fake profiles poses significant threats, including spreading misinformation, identity theft, and online crimes. This study explores the detection of fake social media profiles using machine learning algorithms, including Gaussian Naive Bayes, Random Forest, Logistic Regression, and Gradient Boosting. By analyzing datasets with both categorical and numerical data, preprocessing techniques such as handling missing values and class balancing with SMOTE were applied. The Random Forest model achieved the highest accuracy of 100%, demonstrating its effectiveness in identifying fake accounts and enhancing user safety on social platforms.</a:t>
            </a:r>
            <a:endParaRPr lang="en-IN" sz="2400" dirty="0"/>
          </a:p>
        </p:txBody>
      </p:sp>
    </p:spTree>
    <p:extLst>
      <p:ext uri="{BB962C8B-B14F-4D97-AF65-F5344CB8AC3E}">
        <p14:creationId xmlns:p14="http://schemas.microsoft.com/office/powerpoint/2010/main" val="1369108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1825625"/>
            <a:ext cx="10515600" cy="4014736"/>
          </a:xfrm>
        </p:spPr>
        <p:txBody>
          <a:bodyPr>
            <a:normAutofit/>
          </a:bodyPr>
          <a:lstStyle/>
          <a:p>
            <a:pPr algn="just">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Project Overview:</a:t>
            </a:r>
            <a:r>
              <a:rPr lang="en-US" sz="2400" dirty="0" smtClean="0">
                <a:latin typeface="Times New Roman" panose="02020603050405020304" pitchFamily="18" charset="0"/>
                <a:cs typeface="Times New Roman" panose="02020603050405020304" pitchFamily="18" charset="0"/>
              </a:rPr>
              <a:t> Development of a web-based fake Profile prediction system using advanced machine learning techniques. </a:t>
            </a:r>
          </a:p>
          <a:p>
            <a:pPr algn="just">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Motivation:</a:t>
            </a:r>
            <a:r>
              <a:rPr lang="en-US" sz="2400" dirty="0" smtClean="0">
                <a:latin typeface="Times New Roman" panose="02020603050405020304" pitchFamily="18" charset="0"/>
                <a:cs typeface="Times New Roman" panose="02020603050405020304" pitchFamily="18" charset="0"/>
              </a:rPr>
              <a:t> </a:t>
            </a:r>
            <a:r>
              <a:rPr lang="en-US" sz="2400" dirty="0"/>
              <a:t>Current models suffer from low accuracy, lack of </a:t>
            </a:r>
            <a:r>
              <a:rPr lang="en-US" sz="2400" dirty="0" err="1"/>
              <a:t>explainability</a:t>
            </a:r>
            <a:r>
              <a:rPr lang="en-US" sz="2400" dirty="0"/>
              <a:t>, and limited adaptability to evolving </a:t>
            </a:r>
            <a:r>
              <a:rPr lang="en-US" sz="2400" dirty="0" smtClean="0"/>
              <a:t>threats.</a:t>
            </a:r>
          </a:p>
          <a:p>
            <a:pPr algn="just">
              <a:buFont typeface="Wingdings" panose="05000000000000000000" pitchFamily="2" charset="2"/>
              <a:buChar char="ü"/>
            </a:pPr>
            <a:r>
              <a:rPr lang="en-US" sz="2400" dirty="0" smtClean="0"/>
              <a:t>Increasing </a:t>
            </a:r>
            <a:r>
              <a:rPr lang="en-US" sz="2400" dirty="0"/>
              <a:t>cyber crimes due to fake identities and social engineering </a:t>
            </a:r>
            <a:r>
              <a:rPr lang="en-US" sz="2400" dirty="0" smtClean="0"/>
              <a:t>attacks</a:t>
            </a:r>
          </a:p>
          <a:p>
            <a:pPr algn="just">
              <a:buFont typeface="Wingdings" panose="05000000000000000000" pitchFamily="2" charset="2"/>
              <a:buChar char="ü"/>
            </a:pPr>
            <a:r>
              <a:rPr lang="en-IN" sz="2400" b="1" dirty="0" smtClean="0"/>
              <a:t>Significance:</a:t>
            </a:r>
            <a:r>
              <a:rPr lang="en-US" sz="2400" dirty="0"/>
              <a:t>This project provides a real-time detection system to enhance user security and Helps in reducing cyber fraud by distinguishing genuine and fake profiles.</a:t>
            </a:r>
            <a:endParaRPr lang="en-US" sz="2400" dirty="0" smtClean="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a:t>
            </a:r>
            <a:r>
              <a:rPr lang="en-US" b="1" dirty="0" smtClean="0">
                <a:latin typeface="Times New Roman" panose="02020603050405020304" pitchFamily="18" charset="0"/>
                <a:cs typeface="Times New Roman" panose="02020603050405020304" pitchFamily="18" charset="0"/>
              </a:rPr>
              <a:t>SURVEY</a:t>
            </a:r>
            <a:endParaRPr lang="en-US"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xmlns=""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xmlns="" id="{D5492C34-DF62-E3B9-3F6C-997B49ACCC8A}"/>
              </a:ext>
            </a:extLst>
          </p:cNvPr>
          <p:cNvGraphicFramePr>
            <a:graphicFrameLocks noGrp="1"/>
          </p:cNvGraphicFramePr>
          <p:nvPr>
            <p:extLst>
              <p:ext uri="{D42A27DB-BD31-4B8C-83A1-F6EECF244321}">
                <p14:modId xmlns:p14="http://schemas.microsoft.com/office/powerpoint/2010/main" val="2388188864"/>
              </p:ext>
            </p:extLst>
          </p:nvPr>
        </p:nvGraphicFramePr>
        <p:xfrm>
          <a:off x="420625" y="853542"/>
          <a:ext cx="10799064" cy="5640535"/>
        </p:xfrm>
        <a:graphic>
          <a:graphicData uri="http://schemas.openxmlformats.org/drawingml/2006/table">
            <a:tbl>
              <a:tblPr firstRow="1" bandRow="1">
                <a:tableStyleId>{17292A2E-F333-43FB-9621-5CBBE7FDCDCB}</a:tableStyleId>
              </a:tblPr>
              <a:tblGrid>
                <a:gridCol w="522209">
                  <a:extLst>
                    <a:ext uri="{9D8B030D-6E8A-4147-A177-3AD203B41FA5}">
                      <a16:colId xmlns:a16="http://schemas.microsoft.com/office/drawing/2014/main" xmlns="" val="166576671"/>
                    </a:ext>
                  </a:extLst>
                </a:gridCol>
                <a:gridCol w="1925677">
                  <a:extLst>
                    <a:ext uri="{9D8B030D-6E8A-4147-A177-3AD203B41FA5}">
                      <a16:colId xmlns:a16="http://schemas.microsoft.com/office/drawing/2014/main" xmlns="" val="946789180"/>
                    </a:ext>
                  </a:extLst>
                </a:gridCol>
                <a:gridCol w="1513343">
                  <a:extLst>
                    <a:ext uri="{9D8B030D-6E8A-4147-A177-3AD203B41FA5}">
                      <a16:colId xmlns:a16="http://schemas.microsoft.com/office/drawing/2014/main" xmlns="" val="3483638722"/>
                    </a:ext>
                  </a:extLst>
                </a:gridCol>
                <a:gridCol w="1573881">
                  <a:extLst>
                    <a:ext uri="{9D8B030D-6E8A-4147-A177-3AD203B41FA5}">
                      <a16:colId xmlns:a16="http://schemas.microsoft.com/office/drawing/2014/main" xmlns="" val="1190061112"/>
                    </a:ext>
                  </a:extLst>
                </a:gridCol>
                <a:gridCol w="1892194">
                  <a:extLst>
                    <a:ext uri="{9D8B030D-6E8A-4147-A177-3AD203B41FA5}">
                      <a16:colId xmlns:a16="http://schemas.microsoft.com/office/drawing/2014/main" xmlns="" val="3469305604"/>
                    </a:ext>
                  </a:extLst>
                </a:gridCol>
                <a:gridCol w="1688827">
                  <a:extLst>
                    <a:ext uri="{9D8B030D-6E8A-4147-A177-3AD203B41FA5}">
                      <a16:colId xmlns:a16="http://schemas.microsoft.com/office/drawing/2014/main" xmlns="" val="3853106642"/>
                    </a:ext>
                  </a:extLst>
                </a:gridCol>
                <a:gridCol w="1682933">
                  <a:extLst>
                    <a:ext uri="{9D8B030D-6E8A-4147-A177-3AD203B41FA5}">
                      <a16:colId xmlns:a16="http://schemas.microsoft.com/office/drawing/2014/main" xmlns="" val="1601472594"/>
                    </a:ext>
                  </a:extLst>
                </a:gridCol>
              </a:tblGrid>
              <a:tr h="558182">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37051210"/>
                  </a:ext>
                </a:extLst>
              </a:tr>
              <a:tr h="1492200">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Detection of Suspicious Users Using NLP Techniques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Gururaj </a:t>
                      </a:r>
                      <a:r>
                        <a:rPr lang="en-US" sz="1600" dirty="0" err="1"/>
                        <a:t>etal</a:t>
                      </a:r>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IEEE Transactions on Computational Social Systems, 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Support Vector Machine (SVM), NLP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Identifies anomalous behaviors to detect harmful comments and fake accounts.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Limited dataset scope, lack of real-time evaluation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2925414"/>
                  </a:ext>
                </a:extLst>
              </a:tr>
              <a:tr h="1260552">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Detecting Fraudulent Accounts in Social Media Platforms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John Doe, Jane Smith</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IEEE Transactions on Cybersecurity, 2021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Support Vector Machines (SVM), Deep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Demonstrated a high accuracy rate using hybrid SVM-Deep Learning models for fraud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Limited focus on non-English datasets and social media platforms outside the 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88357853"/>
                  </a:ext>
                </a:extLst>
              </a:tr>
              <a:tr h="497400">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400" dirty="0"/>
                        <a:t>AI in Social Media Analysis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Johnson et 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IEEE Access, 2019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err="1"/>
                        <a:t>XGBoost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400" dirty="0"/>
                        <a:t>AI improves social media safety.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Limited algorithm comparison.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436231"/>
                  </a:ext>
                </a:extLst>
              </a:tr>
              <a:tr h="672295">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Detection of Malicious Accounts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Lee and Kim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ACM Computing Surveys, 2021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Random Forest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Identifies patterns in malicious accounts.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Poor performance on large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55402542"/>
                  </a:ext>
                </a:extLst>
              </a:tr>
              <a:tr h="907024">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Machine Learning for Online Integrity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Chen et 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Elsevier, 2022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SVM and Logistic Regression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Improves social trust online.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Limited</a:t>
                      </a:r>
                    </a:p>
                    <a:p>
                      <a:r>
                        <a:rPr lang="en-US" sz="1400" dirty="0" smtClean="0"/>
                        <a:t>adaptability to emerging online threats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671723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2514962F-1F66-4051-A694-44025EBB7EC2}"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xmlns=""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xmlns="" id="{DE75E837-80F2-2F7E-EE44-1C3B3BA219D3}"/>
              </a:ext>
            </a:extLst>
          </p:cNvPr>
          <p:cNvSpPr txBox="1">
            <a:spLocks/>
          </p:cNvSpPr>
          <p:nvPr/>
        </p:nvSpPr>
        <p:spPr>
          <a:xfrm>
            <a:off x="914400" y="179050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33F014CB-F7C6-B406-840D-FCC8D86F9AFD}"/>
              </a:ext>
            </a:extLst>
          </p:cNvPr>
          <p:cNvSpPr>
            <a:spLocks noChangeArrowheads="1"/>
          </p:cNvSpPr>
          <p:nvPr/>
        </p:nvSpPr>
        <p:spPr bwMode="auto">
          <a:xfrm>
            <a:off x="419100" y="1416191"/>
            <a:ext cx="113538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1.Developed an </a:t>
            </a:r>
            <a:r>
              <a:rPr kumimoji="0" lang="en-US" altLang="en-US" b="1" i="0" u="none" strike="noStrike" cap="none" normalizeH="0" baseline="0" dirty="0">
                <a:ln>
                  <a:noFill/>
                </a:ln>
                <a:solidFill>
                  <a:schemeClr val="tx1"/>
                </a:solidFill>
                <a:effectLst/>
                <a:latin typeface="Arial" panose="020B0604020202020204" pitchFamily="34" charset="0"/>
              </a:rPr>
              <a:t>SVM and NLP-based model</a:t>
            </a:r>
            <a:r>
              <a:rPr kumimoji="0" lang="en-US" altLang="en-US" b="0" i="0" u="none" strike="noStrike" cap="none" normalizeH="0" baseline="0" dirty="0">
                <a:ln>
                  <a:noFill/>
                </a:ln>
                <a:solidFill>
                  <a:schemeClr val="tx1"/>
                </a:solidFill>
                <a:effectLst/>
                <a:latin typeface="Arial" panose="020B0604020202020204" pitchFamily="34" charset="0"/>
              </a:rPr>
              <a:t> to detect suspicious social media users, identifying anomalous behaviors, but lacked </a:t>
            </a:r>
            <a:r>
              <a:rPr kumimoji="0" lang="en-US" altLang="en-US" b="1" i="0" u="none" strike="noStrike" cap="none" normalizeH="0" baseline="0" dirty="0">
                <a:ln>
                  <a:noFill/>
                </a:ln>
                <a:solidFill>
                  <a:schemeClr val="tx1"/>
                </a:solidFill>
                <a:effectLst/>
                <a:latin typeface="Arial" panose="020B0604020202020204" pitchFamily="34" charset="0"/>
              </a:rPr>
              <a:t>real-time evaluation</a:t>
            </a:r>
            <a:r>
              <a:rPr kumimoji="0" lang="en-US" altLang="en-US" b="0" i="0" u="none" strike="noStrike" cap="none" normalizeH="0" baseline="0" dirty="0">
                <a:ln>
                  <a:noFill/>
                </a:ln>
                <a:solidFill>
                  <a:schemeClr val="tx1"/>
                </a:solidFill>
                <a:effectLst/>
                <a:latin typeface="Arial" panose="020B0604020202020204" pitchFamily="34" charset="0"/>
              </a:rPr>
              <a:t> and had a limited dataset scope.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2.Applied a </a:t>
            </a:r>
            <a:r>
              <a:rPr kumimoji="0" lang="en-US" altLang="en-US" b="1" i="0" u="none" strike="noStrike" cap="none" normalizeH="0" baseline="0" dirty="0">
                <a:ln>
                  <a:noFill/>
                </a:ln>
                <a:solidFill>
                  <a:schemeClr val="tx1"/>
                </a:solidFill>
                <a:effectLst/>
                <a:latin typeface="Arial" panose="020B0604020202020204" pitchFamily="34" charset="0"/>
              </a:rPr>
              <a:t>Hybrid SVM with Spearman’s rank-order correlation</a:t>
            </a:r>
            <a:r>
              <a:rPr kumimoji="0" lang="en-US" altLang="en-US" b="0" i="0" u="none" strike="noStrike" cap="none" normalizeH="0" baseline="0" dirty="0">
                <a:ln>
                  <a:noFill/>
                </a:ln>
                <a:solidFill>
                  <a:schemeClr val="tx1"/>
                </a:solidFill>
                <a:effectLst/>
                <a:latin typeface="Arial" panose="020B0604020202020204" pitchFamily="34" charset="0"/>
              </a:rPr>
              <a:t>, achieving </a:t>
            </a:r>
            <a:r>
              <a:rPr kumimoji="0" lang="en-US" altLang="en-US" b="1" i="0" u="none" strike="noStrike" cap="none" normalizeH="0" baseline="0" dirty="0">
                <a:ln>
                  <a:noFill/>
                </a:ln>
                <a:solidFill>
                  <a:schemeClr val="tx1"/>
                </a:solidFill>
                <a:effectLst/>
                <a:latin typeface="Arial" panose="020B0604020202020204" pitchFamily="34" charset="0"/>
              </a:rPr>
              <a:t>98% accuracy</a:t>
            </a:r>
            <a:r>
              <a:rPr kumimoji="0" lang="en-US" altLang="en-US" b="0" i="0" u="none" strike="noStrike" cap="none" normalizeH="0" baseline="0" dirty="0">
                <a:ln>
                  <a:noFill/>
                </a:ln>
                <a:solidFill>
                  <a:schemeClr val="tx1"/>
                </a:solidFill>
                <a:effectLst/>
                <a:latin typeface="Arial" panose="020B0604020202020204" pitchFamily="34" charset="0"/>
              </a:rPr>
              <a:t> in detecting fake Twitter profiles, but suffered from </a:t>
            </a:r>
            <a:r>
              <a:rPr kumimoji="0" lang="en-US" altLang="en-US" b="1" i="0" u="none" strike="noStrike" cap="none" normalizeH="0" baseline="0" dirty="0">
                <a:ln>
                  <a:noFill/>
                </a:ln>
                <a:solidFill>
                  <a:schemeClr val="tx1"/>
                </a:solidFill>
                <a:effectLst/>
                <a:latin typeface="Arial" panose="020B0604020202020204" pitchFamily="34" charset="0"/>
              </a:rPr>
              <a:t>limited feature diversity</a:t>
            </a:r>
            <a:r>
              <a:rPr kumimoji="0" lang="en-US" altLang="en-US" b="0" i="0" u="none" strike="noStrike" cap="none" normalizeH="0" baseline="0" dirty="0">
                <a:ln>
                  <a:noFill/>
                </a:ln>
                <a:solidFill>
                  <a:schemeClr val="tx1"/>
                </a:solidFill>
                <a:effectLst/>
                <a:latin typeface="Arial" panose="020B0604020202020204" pitchFamily="34" charset="0"/>
              </a:rPr>
              <a:t> and required validation on larger datasets.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3.Implemented </a:t>
            </a:r>
            <a:r>
              <a:rPr kumimoji="0" lang="en-US" altLang="en-US" b="1" i="0" u="none" strike="noStrike" cap="none" normalizeH="0" baseline="0" dirty="0">
                <a:ln>
                  <a:noFill/>
                </a:ln>
                <a:solidFill>
                  <a:schemeClr val="tx1"/>
                </a:solidFill>
                <a:effectLst/>
                <a:latin typeface="Arial" panose="020B0604020202020204" pitchFamily="34" charset="0"/>
              </a:rPr>
              <a:t>Random Forest and Logistic Regression</a:t>
            </a:r>
            <a:r>
              <a:rPr kumimoji="0" lang="en-US" altLang="en-US" b="0" i="0" u="none" strike="noStrike" cap="none" normalizeH="0" baseline="0" dirty="0">
                <a:ln>
                  <a:noFill/>
                </a:ln>
                <a:solidFill>
                  <a:schemeClr val="tx1"/>
                </a:solidFill>
                <a:effectLst/>
                <a:latin typeface="Arial" panose="020B0604020202020204" pitchFamily="34" charset="0"/>
              </a:rPr>
              <a:t> for fake profile detection, highlighting the importance of </a:t>
            </a:r>
            <a:r>
              <a:rPr kumimoji="0" lang="en-US" altLang="en-US" b="1" i="0" u="none" strike="noStrike" cap="none" normalizeH="0" baseline="0" dirty="0">
                <a:ln>
                  <a:noFill/>
                </a:ln>
                <a:solidFill>
                  <a:schemeClr val="tx1"/>
                </a:solidFill>
                <a:effectLst/>
                <a:latin typeface="Arial" panose="020B0604020202020204" pitchFamily="34" charset="0"/>
              </a:rPr>
              <a:t>feature selection</a:t>
            </a:r>
            <a:r>
              <a:rPr kumimoji="0" lang="en-US" altLang="en-US" b="0" i="0" u="none" strike="noStrike" cap="none" normalizeH="0" baseline="0" dirty="0">
                <a:ln>
                  <a:noFill/>
                </a:ln>
                <a:solidFill>
                  <a:schemeClr val="tx1"/>
                </a:solidFill>
                <a:effectLst/>
                <a:latin typeface="Arial" panose="020B0604020202020204" pitchFamily="34" charset="0"/>
              </a:rPr>
              <a:t>, but lacked </a:t>
            </a:r>
            <a:r>
              <a:rPr kumimoji="0" lang="en-US" altLang="en-US" b="1" i="0" u="none" strike="noStrike" cap="none" normalizeH="0" baseline="0" dirty="0">
                <a:ln>
                  <a:noFill/>
                </a:ln>
                <a:solidFill>
                  <a:schemeClr val="tx1"/>
                </a:solidFill>
                <a:effectLst/>
                <a:latin typeface="Arial" panose="020B0604020202020204" pitchFamily="34" charset="0"/>
              </a:rPr>
              <a:t>comparisons with deep learning models</a:t>
            </a:r>
            <a:r>
              <a:rPr kumimoji="0" lang="en-US" altLang="en-US" b="0" i="0" u="none" strike="noStrike" cap="none" normalizeH="0" baseline="0" dirty="0">
                <a:ln>
                  <a:noFill/>
                </a:ln>
                <a:solidFill>
                  <a:schemeClr val="tx1"/>
                </a:solidFill>
                <a:effectLst/>
                <a:latin typeface="Arial" panose="020B0604020202020204" pitchFamily="34" charset="0"/>
              </a:rPr>
              <a:t> for improved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4.Used </a:t>
            </a:r>
            <a:r>
              <a:rPr kumimoji="0" lang="en-US" altLang="en-US" b="1" i="0" u="none" strike="noStrike" cap="none" normalizeH="0" baseline="0" dirty="0" err="1">
                <a:ln>
                  <a:noFill/>
                </a:ln>
                <a:solidFill>
                  <a:schemeClr val="tx1"/>
                </a:solidFill>
                <a:effectLst/>
                <a:latin typeface="Arial" panose="020B0604020202020204" pitchFamily="34" charset="0"/>
              </a:rPr>
              <a:t>XGBoost</a:t>
            </a:r>
            <a:r>
              <a:rPr kumimoji="0" lang="en-US" altLang="en-US" b="1" i="0" u="none" strike="noStrike" cap="none" normalizeH="0" baseline="0" dirty="0">
                <a:ln>
                  <a:noFill/>
                </a:ln>
                <a:solidFill>
                  <a:schemeClr val="tx1"/>
                </a:solidFill>
                <a:effectLst/>
                <a:latin typeface="Arial" panose="020B0604020202020204" pitchFamily="34" charset="0"/>
              </a:rPr>
              <a:t> and Random Forest</a:t>
            </a:r>
            <a:r>
              <a:rPr kumimoji="0" lang="en-US" altLang="en-US" b="0" i="0" u="none" strike="noStrike" cap="none" normalizeH="0" baseline="0" dirty="0">
                <a:ln>
                  <a:noFill/>
                </a:ln>
                <a:solidFill>
                  <a:schemeClr val="tx1"/>
                </a:solidFill>
                <a:effectLst/>
                <a:latin typeface="Arial" panose="020B0604020202020204" pitchFamily="34" charset="0"/>
              </a:rPr>
              <a:t> for high-accuracy fake profile detection, demonstrating strong results, but faced </a:t>
            </a:r>
            <a:r>
              <a:rPr kumimoji="0" lang="en-US" altLang="en-US" b="1" i="0" u="none" strike="noStrike" cap="none" normalizeH="0" baseline="0" dirty="0">
                <a:ln>
                  <a:noFill/>
                </a:ln>
                <a:solidFill>
                  <a:schemeClr val="tx1"/>
                </a:solidFill>
                <a:effectLst/>
                <a:latin typeface="Arial" panose="020B0604020202020204" pitchFamily="34" charset="0"/>
              </a:rPr>
              <a:t>scalability issues</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dataset limitations</a:t>
            </a:r>
            <a:r>
              <a:rPr kumimoji="0" lang="en-US" altLang="en-US" b="0" i="0" u="none" strike="noStrike" cap="none" normalizeH="0" baseline="0" dirty="0">
                <a:ln>
                  <a:noFill/>
                </a:ln>
                <a:solidFill>
                  <a:schemeClr val="tx1"/>
                </a:solidFill>
                <a:effectLst/>
                <a:latin typeface="Arial" panose="020B0604020202020204" pitchFamily="34" charset="0"/>
              </a:rPr>
              <a:t> affecting generalization.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5.Leveraged </a:t>
            </a:r>
            <a:r>
              <a:rPr kumimoji="0" lang="en-US" altLang="en-US" b="1" i="0" u="none" strike="noStrike" cap="none" normalizeH="0" baseline="0" dirty="0">
                <a:ln>
                  <a:noFill/>
                </a:ln>
                <a:solidFill>
                  <a:schemeClr val="tx1"/>
                </a:solidFill>
                <a:effectLst/>
                <a:latin typeface="Arial" panose="020B0604020202020204" pitchFamily="34" charset="0"/>
              </a:rPr>
              <a:t>Deep Learning and NLP</a:t>
            </a:r>
            <a:r>
              <a:rPr kumimoji="0" lang="en-US" altLang="en-US" b="0" i="0" u="none" strike="noStrike" cap="none" normalizeH="0" baseline="0" dirty="0">
                <a:ln>
                  <a:noFill/>
                </a:ln>
                <a:solidFill>
                  <a:schemeClr val="tx1"/>
                </a:solidFill>
                <a:effectLst/>
                <a:latin typeface="Arial" panose="020B0604020202020204" pitchFamily="34" charset="0"/>
              </a:rPr>
              <a:t> to analyze fake profiles based on linguistic patterns, emphasizing behavioral insights, but lacked </a:t>
            </a:r>
            <a:r>
              <a:rPr kumimoji="0" lang="en-US" altLang="en-US" b="1" i="0" u="none" strike="noStrike" cap="none" normalizeH="0" baseline="0" dirty="0">
                <a:ln>
                  <a:noFill/>
                </a:ln>
                <a:solidFill>
                  <a:schemeClr val="tx1"/>
                </a:solidFill>
                <a:effectLst/>
                <a:latin typeface="Arial" panose="020B0604020202020204" pitchFamily="34" charset="0"/>
              </a:rPr>
              <a:t>real-time implementation</a:t>
            </a:r>
            <a:r>
              <a:rPr kumimoji="0" lang="en-US" altLang="en-US" b="0" i="0" u="none" strike="noStrike" cap="none" normalizeH="0" baseline="0" dirty="0">
                <a:ln>
                  <a:noFill/>
                </a:ln>
                <a:solidFill>
                  <a:schemeClr val="tx1"/>
                </a:solidFill>
                <a:effectLst/>
                <a:latin typeface="Arial" panose="020B0604020202020204" pitchFamily="34" charset="0"/>
              </a:rPr>
              <a:t> and required more </a:t>
            </a:r>
            <a:r>
              <a:rPr kumimoji="0" lang="en-US" altLang="en-US" b="1" i="0" u="none" strike="noStrike" cap="none" normalizeH="0" baseline="0" dirty="0">
                <a:ln>
                  <a:noFill/>
                </a:ln>
                <a:solidFill>
                  <a:schemeClr val="tx1"/>
                </a:solidFill>
                <a:effectLst/>
                <a:latin typeface="Arial" panose="020B0604020202020204" pitchFamily="34" charset="0"/>
              </a:rPr>
              <a:t>diverse dataset testing</a:t>
            </a:r>
            <a:r>
              <a:rPr kumimoji="0" lang="en-US" altLang="en-US"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96583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1825624"/>
            <a:ext cx="10515600" cy="3550417"/>
          </a:xfrm>
        </p:spPr>
        <p:txBody>
          <a:bodyPr>
            <a:noAutofit/>
          </a:bodyPr>
          <a:lstStyle/>
          <a:p>
            <a:r>
              <a:rPr lang="en-US" sz="2400" b="1" dirty="0">
                <a:latin typeface="Times New Roman" panose="02020603050405020304" pitchFamily="18" charset="0"/>
                <a:cs typeface="Times New Roman" panose="02020603050405020304" pitchFamily="18" charset="0"/>
              </a:rPr>
              <a:t>Limited real-time detection</a:t>
            </a:r>
            <a:r>
              <a:rPr lang="en-US" sz="2400" dirty="0">
                <a:latin typeface="Times New Roman" panose="02020603050405020304" pitchFamily="18" charset="0"/>
                <a:cs typeface="Times New Roman" panose="02020603050405020304" pitchFamily="18" charset="0"/>
              </a:rPr>
              <a:t>: Most models lack real-time processing capabilities</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Dataset </a:t>
            </a:r>
            <a:r>
              <a:rPr lang="en-US" sz="2400" b="1" dirty="0">
                <a:latin typeface="Times New Roman" panose="02020603050405020304" pitchFamily="18" charset="0"/>
                <a:cs typeface="Times New Roman" panose="02020603050405020304" pitchFamily="18" charset="0"/>
              </a:rPr>
              <a:t>Bias</a:t>
            </a:r>
            <a:r>
              <a:rPr lang="en-US" sz="2400" dirty="0">
                <a:latin typeface="Times New Roman" panose="02020603050405020304" pitchFamily="18" charset="0"/>
                <a:cs typeface="Times New Roman" panose="02020603050405020304" pitchFamily="18" charset="0"/>
              </a:rPr>
              <a:t>: Many datasets are restricted to English-based social media, making models ineffective for multilingual users</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Evolving </a:t>
            </a:r>
            <a:r>
              <a:rPr lang="en-US" sz="2400" b="1" dirty="0">
                <a:latin typeface="Times New Roman" panose="02020603050405020304" pitchFamily="18" charset="0"/>
                <a:cs typeface="Times New Roman" panose="02020603050405020304" pitchFamily="18" charset="0"/>
              </a:rPr>
              <a:t>Fraud Tactics</a:t>
            </a:r>
            <a:r>
              <a:rPr lang="en-US" sz="2400" dirty="0">
                <a:latin typeface="Times New Roman" panose="02020603050405020304" pitchFamily="18" charset="0"/>
                <a:cs typeface="Times New Roman" panose="02020603050405020304" pitchFamily="18" charset="0"/>
              </a:rPr>
              <a:t>: Current algorithms struggle to adapt to new fraudulent behaviors</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Lack </a:t>
            </a:r>
            <a:r>
              <a:rPr lang="en-US" sz="2400" b="1" dirty="0">
                <a:latin typeface="Times New Roman" panose="02020603050405020304" pitchFamily="18" charset="0"/>
                <a:cs typeface="Times New Roman" panose="02020603050405020304" pitchFamily="18" charset="0"/>
              </a:rPr>
              <a:t>of </a:t>
            </a:r>
            <a:r>
              <a:rPr lang="en-US" sz="2400" b="1" dirty="0" err="1" smtClean="0">
                <a:latin typeface="Times New Roman" panose="02020603050405020304" pitchFamily="18" charset="0"/>
                <a:cs typeface="Times New Roman" panose="02020603050405020304" pitchFamily="18" charset="0"/>
              </a:rPr>
              <a:t>Explainability</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Many models function as black boxes, making interpretation </a:t>
            </a:r>
            <a:r>
              <a:rPr lang="en-US" sz="2400" dirty="0" smtClean="0">
                <a:latin typeface="Times New Roman" panose="02020603050405020304" pitchFamily="18" charset="0"/>
                <a:cs typeface="Times New Roman" panose="02020603050405020304" pitchFamily="18" charset="0"/>
              </a:rPr>
              <a:t>difficult.</a:t>
            </a:r>
          </a:p>
          <a:p>
            <a:r>
              <a:rPr lang="en-US" sz="2400" b="1" dirty="0" smtClean="0">
                <a:latin typeface="Times New Roman" panose="02020603050405020304" pitchFamily="18" charset="0"/>
                <a:cs typeface="Times New Roman" panose="02020603050405020304" pitchFamily="18" charset="0"/>
              </a:rPr>
              <a:t>Scalability</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Issues</a:t>
            </a:r>
            <a:r>
              <a:rPr lang="en-US" sz="2400" dirty="0">
                <a:latin typeface="Times New Roman" panose="02020603050405020304" pitchFamily="18" charset="0"/>
                <a:cs typeface="Times New Roman" panose="02020603050405020304" pitchFamily="18" charset="0"/>
              </a:rPr>
              <a:t>: Some methods fail on large-scale social media datasets due to computational inefficiency.</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1825625"/>
            <a:ext cx="10515600" cy="3473962"/>
          </a:xfrm>
        </p:spPr>
        <p:txBody>
          <a:bodyPr>
            <a:normAutofit/>
          </a:bodyPr>
          <a:lstStyle/>
          <a:p>
            <a:pPr>
              <a:lnSpc>
                <a:spcPct val="100000"/>
              </a:lnSpc>
            </a:pPr>
            <a:r>
              <a:rPr lang="en-US" sz="2400" dirty="0"/>
              <a:t>The proliferation of fake profiles on online platforms undermines trust and security, leading to significant challenges for users and service providers.</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b="1" dirty="0"/>
              <a:t>Goal: </a:t>
            </a:r>
            <a:r>
              <a:rPr lang="en-US" sz="2400" dirty="0"/>
              <a:t>To build an accurate, scalable, and adaptable model for fake profile detection</a:t>
            </a:r>
            <a:r>
              <a:rPr lang="en-US" sz="2400" dirty="0" smtClean="0"/>
              <a:t>.</a:t>
            </a:r>
          </a:p>
          <a:p>
            <a:pPr>
              <a:lnSpc>
                <a:spcPct val="100000"/>
              </a:lnSpc>
            </a:pPr>
            <a:r>
              <a:rPr lang="en-US" sz="2400" b="1" dirty="0"/>
              <a:t>Challenges to </a:t>
            </a:r>
            <a:r>
              <a:rPr lang="en-US" sz="2400" b="1" dirty="0" smtClean="0"/>
              <a:t>Solve</a:t>
            </a:r>
            <a:r>
              <a:rPr lang="en-US" sz="2400" dirty="0" smtClean="0"/>
              <a:t>: Improving </a:t>
            </a:r>
            <a:r>
              <a:rPr lang="en-US" sz="2400" dirty="0"/>
              <a:t>detection accuracy by integrating machine learning with feature engineering</a:t>
            </a:r>
            <a:r>
              <a:rPr lang="en-US" sz="2400" dirty="0" smtClean="0"/>
              <a:t>.</a:t>
            </a:r>
          </a:p>
          <a:p>
            <a:pPr>
              <a:lnSpc>
                <a:spcPct val="100000"/>
              </a:lnSpc>
            </a:pPr>
            <a:r>
              <a:rPr lang="en-US" sz="2400" dirty="0" smtClean="0"/>
              <a:t>Handling </a:t>
            </a:r>
            <a:r>
              <a:rPr lang="en-US" sz="2400" dirty="0"/>
              <a:t>dataset bias using multilingual data and diverse social media sources.</a:t>
            </a:r>
            <a:endParaRPr lang="en-US" sz="2400" dirty="0" smtClean="0"/>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1825625"/>
            <a:ext cx="10515600" cy="3316646"/>
          </a:xfrm>
        </p:spPr>
        <p:txBody>
          <a:bodyPr>
            <a:normAutofit/>
          </a:bodyPr>
          <a:lstStyle/>
          <a:p>
            <a:pPr marL="514350" indent="-514350">
              <a:buFont typeface="+mj-lt"/>
              <a:buAutoNum type="arabicPeriod"/>
            </a:pPr>
            <a:r>
              <a:rPr lang="en-US" sz="2400" dirty="0"/>
              <a:t>Detect and classify fake profiles on social media platforms using machine learning techniques.</a:t>
            </a: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t>Improve the accuracy of identifying fake profiles by leveraging advanced machine learning algorithms.</a:t>
            </a: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t>Enhance security and trust within online communities by mitigating the prevalence of fake accounts.</a:t>
            </a: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t>Analyze key features and behavioral patterns that distinguish fake profiles from genuine users.</a:t>
            </a:r>
            <a:endParaRPr lang="en-IN"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TotalTime>
  <Words>2137</Words>
  <Application>Microsoft Office PowerPoint</Application>
  <PresentationFormat>Widescreen</PresentationFormat>
  <Paragraphs>215</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LITERATURE SURVEY</vt:lpstr>
      <vt:lpstr>LITERATURE SURVEY</vt:lpstr>
      <vt:lpstr>RESEARCH GAPS</vt:lpstr>
      <vt:lpstr>PROBLEM STATEMENT</vt:lpstr>
      <vt:lpstr>OBJECTIVES</vt:lpstr>
      <vt:lpstr>BLOCK DIAGRAM OR FLOW DIAGRAM</vt:lpstr>
      <vt:lpstr>METHODOLOGY</vt:lpstr>
      <vt:lpstr>DATA COLLECTION:</vt:lpstr>
      <vt:lpstr>IMPLEMENTATION</vt:lpstr>
      <vt:lpstr>PowerPoint Presentation</vt:lpstr>
      <vt:lpstr>RESULTS &amp; ANALYSIS</vt:lpstr>
      <vt:lpstr>CONCLUSION AND FUTURE SCOPE</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Microsoft account</cp:lastModifiedBy>
  <cp:revision>29</cp:revision>
  <dcterms:created xsi:type="dcterms:W3CDTF">2023-12-22T11:34:02Z</dcterms:created>
  <dcterms:modified xsi:type="dcterms:W3CDTF">2025-03-20T18:27:30Z</dcterms:modified>
</cp:coreProperties>
</file>