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handoutMasterIdLst>
    <p:handoutMasterId r:id="rId30"/>
  </p:handoutMasterIdLst>
  <p:sldIdLst>
    <p:sldId id="258" r:id="rId2"/>
    <p:sldId id="260" r:id="rId3"/>
    <p:sldId id="262" r:id="rId4"/>
    <p:sldId id="279" r:id="rId5"/>
    <p:sldId id="263" r:id="rId6"/>
    <p:sldId id="264" r:id="rId7"/>
    <p:sldId id="265" r:id="rId8"/>
    <p:sldId id="270" r:id="rId9"/>
    <p:sldId id="266" r:id="rId10"/>
    <p:sldId id="268" r:id="rId11"/>
    <p:sldId id="269" r:id="rId12"/>
    <p:sldId id="271" r:id="rId13"/>
    <p:sldId id="290" r:id="rId14"/>
    <p:sldId id="281" r:id="rId15"/>
    <p:sldId id="283" r:id="rId16"/>
    <p:sldId id="284" r:id="rId17"/>
    <p:sldId id="288" r:id="rId18"/>
    <p:sldId id="287" r:id="rId19"/>
    <p:sldId id="291" r:id="rId20"/>
    <p:sldId id="292" r:id="rId21"/>
    <p:sldId id="272" r:id="rId22"/>
    <p:sldId id="289" r:id="rId23"/>
    <p:sldId id="273" r:id="rId24"/>
    <p:sldId id="278" r:id="rId25"/>
    <p:sldId id="280" r:id="rId26"/>
    <p:sldId id="275" r:id="rId27"/>
    <p:sldId id="27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199655-05E8-4463-9482-2D23FD405AF3}" type="datetimeFigureOut">
              <a:rPr lang="en-IN" smtClean="0"/>
              <a:t>20-03-2025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C9CC48-2212-46F0-B96C-6F8104E82434}" type="slidenum">
              <a:rPr lang="en-IN" smtClean="0"/>
              <a:t>‹#›</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3851868"/>
          </a:xfrm>
          <a:prstGeom prst="rect">
            <a:avLst/>
          </a:prstGeom>
        </p:spPr>
      </p:pic>
    </p:spTree>
    <p:extLst>
      <p:ext uri="{BB962C8B-B14F-4D97-AF65-F5344CB8AC3E}">
        <p14:creationId xmlns:p14="http://schemas.microsoft.com/office/powerpoint/2010/main" val="1271458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E0E28-087F-4BBF-B8BC-055CB0BBD464}" type="datetimeFigureOut">
              <a:rPr lang="en-IN" smtClean="0"/>
              <a:t>20-03-2025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E3DF0-35B4-40E5-AC91-1A2000F81275}" type="slidenum">
              <a:rPr lang="en-IN" smtClean="0"/>
              <a:t>‹#›</a:t>
            </a:fld>
            <a:endParaRPr lang="en-IN"/>
          </a:p>
        </p:txBody>
      </p:sp>
    </p:spTree>
    <p:extLst>
      <p:ext uri="{BB962C8B-B14F-4D97-AF65-F5344CB8AC3E}">
        <p14:creationId xmlns:p14="http://schemas.microsoft.com/office/powerpoint/2010/main" val="2605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5E3DF0-35B4-40E5-AC91-1A2000F81275}" type="slidenum">
              <a:rPr lang="en-IN" smtClean="0"/>
              <a:t>1</a:t>
            </a:fld>
            <a:endParaRPr lang="en-IN"/>
          </a:p>
        </p:txBody>
      </p:sp>
    </p:spTree>
    <p:extLst>
      <p:ext uri="{BB962C8B-B14F-4D97-AF65-F5344CB8AC3E}">
        <p14:creationId xmlns:p14="http://schemas.microsoft.com/office/powerpoint/2010/main" val="1697383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5E58F0A-825B-43EC-9CD7-118F126DA1B6}" type="datetime1">
              <a:rPr lang="en-IN" smtClean="0"/>
              <a:t>20-03-2025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231652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F6D04C-3771-42DE-9B65-7B6404FB4859}" type="datetime1">
              <a:rPr lang="en-IN" smtClean="0"/>
              <a:t>20-03-2025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394357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6B51216-7DD8-4439-BE7B-781B8BCB2E48}" type="datetime1">
              <a:rPr lang="en-IN" smtClean="0"/>
              <a:t>20-03-2025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18392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24C803B-62AD-4010-AEFB-D9AF802A6496}" type="datetime1">
              <a:rPr lang="en-IN" smtClean="0"/>
              <a:t>20-03-2025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02064" cy="4382112"/>
          </a:xfrm>
          <a:prstGeom prst="rect">
            <a:avLst/>
          </a:prstGeom>
        </p:spPr>
      </p:pic>
    </p:spTree>
    <p:extLst>
      <p:ext uri="{BB962C8B-B14F-4D97-AF65-F5344CB8AC3E}">
        <p14:creationId xmlns:p14="http://schemas.microsoft.com/office/powerpoint/2010/main" val="226237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2EF212-5EE0-4AA8-AA52-1AD4716B5520}" type="datetime1">
              <a:rPr lang="en-IN" smtClean="0"/>
              <a:t>20-03-2025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13279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D477AD5-9516-4803-9B8F-64EFE6B04E97}" type="datetime1">
              <a:rPr lang="en-IN" smtClean="0"/>
              <a:t>20-03-2025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40275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FEC19F5-3ACF-4602-91F2-584ADA347226}" type="datetime1">
              <a:rPr lang="en-IN" smtClean="0"/>
              <a:t>20-03-2025</a:t>
            </a:fld>
            <a:endParaRPr lang="en-IN"/>
          </a:p>
        </p:txBody>
      </p:sp>
      <p:sp>
        <p:nvSpPr>
          <p:cNvPr id="8" name="Footer Placeholder 7"/>
          <p:cNvSpPr>
            <a:spLocks noGrp="1"/>
          </p:cNvSpPr>
          <p:nvPr>
            <p:ph type="ftr" sz="quarter" idx="11"/>
          </p:nvPr>
        </p:nvSpPr>
        <p:spPr/>
        <p:txBody>
          <a:bodyPr/>
          <a:lstStyle/>
          <a:p>
            <a:r>
              <a:rPr lang="en-US"/>
              <a:t>Review No.         Batch No.           Department of CSE</a:t>
            </a:r>
            <a:endParaRPr lang="en-IN"/>
          </a:p>
        </p:txBody>
      </p:sp>
      <p:sp>
        <p:nvSpPr>
          <p:cNvPr id="9" name="Slide Number Placeholder 8"/>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85927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F932DEC-E61F-415A-BB11-622ACF22FA82}" type="datetime1">
              <a:rPr lang="en-IN" smtClean="0"/>
              <a:t>20-03-2025</a:t>
            </a:fld>
            <a:endParaRPr lang="en-IN"/>
          </a:p>
        </p:txBody>
      </p:sp>
      <p:sp>
        <p:nvSpPr>
          <p:cNvPr id="4" name="Footer Placeholder 3"/>
          <p:cNvSpPr>
            <a:spLocks noGrp="1"/>
          </p:cNvSpPr>
          <p:nvPr>
            <p:ph type="ftr" sz="quarter" idx="11"/>
          </p:nvPr>
        </p:nvSpPr>
        <p:spPr/>
        <p:txBody>
          <a:bodyPr/>
          <a:lstStyle/>
          <a:p>
            <a:r>
              <a:rPr lang="en-US"/>
              <a:t>Review No.         Batch No.           Department of CSE</a:t>
            </a:r>
            <a:endParaRPr lang="en-IN"/>
          </a:p>
        </p:txBody>
      </p:sp>
      <p:sp>
        <p:nvSpPr>
          <p:cNvPr id="5" name="Slide Number Placeholder 4"/>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82641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6EEC6-0141-45B7-8835-252B848F88BA}" type="datetime1">
              <a:rPr lang="en-IN" smtClean="0"/>
              <a:t>20-03-2025</a:t>
            </a:fld>
            <a:endParaRPr lang="en-IN"/>
          </a:p>
        </p:txBody>
      </p:sp>
      <p:sp>
        <p:nvSpPr>
          <p:cNvPr id="3" name="Footer Placeholder 2"/>
          <p:cNvSpPr>
            <a:spLocks noGrp="1"/>
          </p:cNvSpPr>
          <p:nvPr>
            <p:ph type="ftr" sz="quarter" idx="11"/>
          </p:nvPr>
        </p:nvSpPr>
        <p:spPr/>
        <p:txBody>
          <a:bodyPr/>
          <a:lstStyle/>
          <a:p>
            <a:r>
              <a:rPr lang="en-US"/>
              <a:t>Review No.         Batch No.           Department of CSE</a:t>
            </a:r>
            <a:endParaRPr lang="en-IN"/>
          </a:p>
        </p:txBody>
      </p:sp>
      <p:sp>
        <p:nvSpPr>
          <p:cNvPr id="4" name="Slide Number Placeholder 3"/>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5962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53116E-6FF0-4C6D-8DFD-00263320DEBD}" type="datetime1">
              <a:rPr lang="en-IN" smtClean="0"/>
              <a:t>20-03-2025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68132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B6E4B8-84AF-4AF2-B62C-BFAB3810F0B1}" type="datetime1">
              <a:rPr lang="en-IN" smtClean="0"/>
              <a:t>20-03-2025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60227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797CF1-9FF6-48D4-89E7-B1B5528DDDD6}" type="datetime1">
              <a:rPr lang="en-IN" smtClean="0"/>
              <a:t>20-03-2025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Review No.         Batch No.           Department of CSE</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CBD69-296B-4D7C-AF62-9B588FC78772}" type="slidenum">
              <a:rPr lang="en-IN" smtClean="0"/>
              <a:t>‹#›</a:t>
            </a:fld>
            <a:endParaRPr lang="en-IN"/>
          </a:p>
        </p:txBody>
      </p:sp>
    </p:spTree>
    <p:extLst>
      <p:ext uri="{BB962C8B-B14F-4D97-AF65-F5344CB8AC3E}">
        <p14:creationId xmlns:p14="http://schemas.microsoft.com/office/powerpoint/2010/main" val="4106517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7"/>
          <p:cNvSpPr txBox="1">
            <a:spLocks/>
          </p:cNvSpPr>
          <p:nvPr/>
        </p:nvSpPr>
        <p:spPr>
          <a:xfrm>
            <a:off x="1754154" y="705471"/>
            <a:ext cx="8915400" cy="375925"/>
          </a:xfrm>
          <a:prstGeom prst="roundRect">
            <a:avLst>
              <a:gd name="adj" fmla="val 16667"/>
            </a:avLst>
          </a:prstGeom>
          <a:ln w="25400" cap="flat" cmpd="sng" algn="ctr">
            <a:solidFill>
              <a:schemeClr val="bg1"/>
            </a:solidFill>
            <a:prstDash val="solid"/>
          </a:ln>
        </p:spPr>
        <p:style>
          <a:lnRef idx="2">
            <a:schemeClr val="accent1"/>
          </a:lnRef>
          <a:fillRef idx="1">
            <a:schemeClr val="lt1"/>
          </a:fillRef>
          <a:effectRef idx="0">
            <a:schemeClr val="accent1"/>
          </a:effectRef>
          <a:fontRef idx="minor">
            <a:schemeClr val="dk1"/>
          </a:fontRef>
        </p:style>
        <p:txBody>
          <a:bodyPr>
            <a:noAutofit/>
          </a:bodyPr>
          <a:lstStyle/>
          <a:p>
            <a:pPr lvl="0" algn="ctr">
              <a:spcBef>
                <a:spcPct val="20000"/>
              </a:spcBef>
              <a:defRPr/>
            </a:pPr>
            <a:r>
              <a:rPr lang="en-US" b="1" dirty="0">
                <a:latin typeface="Times New Roman" panose="02020603050405020304" pitchFamily="18" charset="0"/>
                <a:cs typeface="Times New Roman" pitchFamily="18" charset="0"/>
              </a:rPr>
              <a:t>Department of Computer Science and Engineering</a:t>
            </a:r>
          </a:p>
          <a:p>
            <a:pPr algn="ctr">
              <a:spcBef>
                <a:spcPct val="20000"/>
              </a:spcBef>
              <a:defRPr/>
            </a:pPr>
            <a:r>
              <a:rPr lang="en-US" sz="24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Web-Based </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Flight </a:t>
            </a:r>
            <a:r>
              <a:rPr lang="en-IN"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Ticket</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IN"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Price</a:t>
            </a:r>
            <a:r>
              <a:rPr lang="en-US" sz="24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Detection: A Machine Learning Approach With Explainable Insights</a:t>
            </a:r>
            <a:endParaRPr lang="en-IN"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lgn="ctr">
              <a:spcBef>
                <a:spcPct val="20000"/>
              </a:spcBef>
              <a:defRPr/>
            </a:pPr>
            <a:endParaRPr 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a:p>
            <a:pPr lvl="0" algn="ctr">
              <a:spcBef>
                <a:spcPct val="20000"/>
              </a:spcBef>
              <a:defRPr/>
            </a:pPr>
            <a:endParaRPr 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6" name="Subtitle 2"/>
          <p:cNvSpPr>
            <a:spLocks noGrp="1"/>
          </p:cNvSpPr>
          <p:nvPr>
            <p:ph type="subTitle" idx="1"/>
          </p:nvPr>
        </p:nvSpPr>
        <p:spPr>
          <a:xfrm>
            <a:off x="1881450" y="1968030"/>
            <a:ext cx="9144000" cy="1603428"/>
          </a:xfrm>
        </p:spPr>
        <p:txBody>
          <a:bodyPr>
            <a:normAutofit/>
          </a:bodyPr>
          <a:lstStyle/>
          <a:p>
            <a:pPr algn="l"/>
            <a:endParaRPr lang="en-US" altLang="en-US" sz="1600" dirty="0">
              <a:solidFill>
                <a:schemeClr val="tx1"/>
              </a:solidFill>
              <a:latin typeface="Times New Roman" panose="02020603050405020304" pitchFamily="18" charset="0"/>
              <a:cs typeface="Times New Roman" pitchFamily="18" charset="0"/>
            </a:endParaRPr>
          </a:p>
          <a:p>
            <a:pPr algn="l"/>
            <a:endParaRPr lang="en-US" altLang="en-US" sz="1600" dirty="0">
              <a:solidFill>
                <a:schemeClr val="tx1"/>
              </a:solidFill>
              <a:latin typeface="Times New Roman" panose="02020603050405020304" pitchFamily="18" charset="0"/>
              <a:cs typeface="Times New Roman" pitchFamily="18" charset="0"/>
            </a:endParaRPr>
          </a:p>
        </p:txBody>
      </p:sp>
      <p:sp>
        <p:nvSpPr>
          <p:cNvPr id="17" name="Subtitle 2"/>
          <p:cNvSpPr txBox="1">
            <a:spLocks/>
          </p:cNvSpPr>
          <p:nvPr/>
        </p:nvSpPr>
        <p:spPr bwMode="auto">
          <a:xfrm>
            <a:off x="2782854" y="3571458"/>
            <a:ext cx="6858000" cy="2288429"/>
          </a:xfrm>
          <a:prstGeom prst="rect">
            <a:avLst/>
          </a:prstGeom>
          <a:noFill/>
          <a:ln w="9525">
            <a:noFill/>
            <a:miter lim="800000"/>
            <a:headEnd/>
            <a:tailEnd/>
          </a:ln>
        </p:spPr>
        <p:txBody>
          <a:bodyPr/>
          <a:lstStyle/>
          <a:p>
            <a:pPr algn="ctr" eaLnBrk="1" hangingPunct="1">
              <a:spcBef>
                <a:spcPct val="20000"/>
              </a:spcBef>
              <a:buFont typeface="Wingdings" pitchFamily="2" charset="2"/>
              <a:buNone/>
            </a:pPr>
            <a:r>
              <a:rPr lang="en-US" altLang="en-US" sz="1600" dirty="0">
                <a:solidFill>
                  <a:srgbClr val="006600"/>
                </a:solidFill>
                <a:latin typeface="Times New Roman" panose="02020603050405020304" pitchFamily="18" charset="0"/>
                <a:cs typeface="Times New Roman" pitchFamily="18" charset="0"/>
              </a:rPr>
              <a:t>Under the Guidance of</a:t>
            </a:r>
            <a:endParaRPr lang="en-US" altLang="en-US" sz="1600" b="1" dirty="0">
              <a:solidFill>
                <a:srgbClr val="006600"/>
              </a:solidFill>
              <a:latin typeface="Times New Roman" pitchFamily="18" charset="0"/>
              <a:cs typeface="Times New Roman" pitchFamily="18" charset="0"/>
            </a:endParaRPr>
          </a:p>
          <a:p>
            <a:pPr algn="ctr" eaLnBrk="1" hangingPunct="1">
              <a:spcBef>
                <a:spcPct val="20000"/>
              </a:spcBef>
              <a:buFont typeface="Wingdings" pitchFamily="2" charset="2"/>
              <a:buNone/>
            </a:pPr>
            <a:endParaRPr lang="en-US" altLang="en-US" sz="900" b="1" dirty="0">
              <a:solidFill>
                <a:schemeClr val="bg1"/>
              </a:solidFill>
              <a:latin typeface="Times New Roman" pitchFamily="18" charset="0"/>
              <a:cs typeface="Times New Roman" pitchFamily="18" charset="0"/>
            </a:endParaRPr>
          </a:p>
          <a:p>
            <a:pPr algn="ctr">
              <a:spcBef>
                <a:spcPct val="20000"/>
              </a:spcBef>
            </a:pPr>
            <a:r>
              <a:rPr lang="en-US" sz="1600" b="1">
                <a:latin typeface="Times New Roman" panose="02020603050405020304" pitchFamily="18" charset="0"/>
                <a:cs typeface="Times New Roman" panose="02020603050405020304" pitchFamily="18" charset="0"/>
              </a:rPr>
              <a:t>Shaik </a:t>
            </a:r>
            <a:r>
              <a:rPr lang="en-US" sz="1600" b="1" dirty="0">
                <a:latin typeface="Times New Roman" panose="02020603050405020304" pitchFamily="18" charset="0"/>
                <a:cs typeface="Times New Roman" panose="02020603050405020304" pitchFamily="18" charset="0"/>
              </a:rPr>
              <a:t>Khaja Mohiddin Basha</a:t>
            </a:r>
            <a:r>
              <a:rPr lang="en-US" sz="1600" b="1" baseline="-250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algn="ctr" eaLnBrk="1" hangingPunct="1">
              <a:spcBef>
                <a:spcPct val="20000"/>
              </a:spcBef>
              <a:buFont typeface="Wingdings" pitchFamily="2" charset="2"/>
              <a:buNone/>
            </a:pPr>
            <a:r>
              <a:rPr lang="en-US" altLang="en-US" sz="1600" dirty="0">
                <a:latin typeface="Times New Roman" pitchFamily="18" charset="0"/>
                <a:cs typeface="Times New Roman" pitchFamily="18" charset="0"/>
              </a:rPr>
              <a:t>Associate Professor,</a:t>
            </a:r>
          </a:p>
          <a:p>
            <a:pPr algn="ctr" eaLnBrk="1" hangingPunct="1">
              <a:lnSpc>
                <a:spcPct val="150000"/>
              </a:lnSpc>
              <a:spcBef>
                <a:spcPct val="20000"/>
              </a:spcBef>
              <a:buFont typeface="Wingdings" pitchFamily="2" charset="2"/>
              <a:buNone/>
            </a:pPr>
            <a:r>
              <a:rPr lang="en-US" altLang="en-US" sz="1600" dirty="0">
                <a:latin typeface="Times New Roman" pitchFamily="18" charset="0"/>
                <a:cs typeface="Times New Roman" pitchFamily="18" charset="0"/>
              </a:rPr>
              <a:t>Department of Computer Science and Engineering,</a:t>
            </a:r>
          </a:p>
          <a:p>
            <a:pPr algn="ctr" eaLnBrk="1" hangingPunct="1">
              <a:lnSpc>
                <a:spcPct val="150000"/>
              </a:lnSpc>
              <a:spcBef>
                <a:spcPct val="20000"/>
              </a:spcBef>
              <a:buFont typeface="Wingdings" pitchFamily="2" charset="2"/>
              <a:buNone/>
            </a:pPr>
            <a:r>
              <a:rPr lang="en-US" altLang="en-US" sz="1600" dirty="0">
                <a:latin typeface="Times New Roman" pitchFamily="18" charset="0"/>
                <a:cs typeface="Times New Roman" pitchFamily="18" charset="0"/>
              </a:rPr>
              <a:t>Narasaraopeta Engineering College (Autonomous),</a:t>
            </a:r>
          </a:p>
          <a:p>
            <a:pPr algn="ctr" eaLnBrk="1" hangingPunct="1">
              <a:lnSpc>
                <a:spcPct val="150000"/>
              </a:lnSpc>
              <a:spcBef>
                <a:spcPct val="20000"/>
              </a:spcBef>
              <a:buFont typeface="Wingdings" pitchFamily="2" charset="2"/>
              <a:buNone/>
            </a:pPr>
            <a:r>
              <a:rPr lang="en-US" altLang="en-US" sz="1600" dirty="0">
                <a:latin typeface="Times New Roman" pitchFamily="18" charset="0"/>
                <a:cs typeface="Times New Roman" pitchFamily="18" charset="0"/>
              </a:rPr>
              <a:t>Narasaraopet- 522601.</a:t>
            </a:r>
          </a:p>
        </p:txBody>
      </p:sp>
      <p:pic>
        <p:nvPicPr>
          <p:cNvPr id="9" name="Picture 8"/>
          <p:cNvPicPr>
            <a:picLocks noChangeAspect="1"/>
          </p:cNvPicPr>
          <p:nvPr/>
        </p:nvPicPr>
        <p:blipFill>
          <a:blip r:embed="rId3"/>
          <a:stretch>
            <a:fillRect/>
          </a:stretch>
        </p:blipFill>
        <p:spPr>
          <a:xfrm>
            <a:off x="0" y="90674"/>
            <a:ext cx="3762900" cy="579027"/>
          </a:xfrm>
          <a:prstGeom prst="rect">
            <a:avLst/>
          </a:prstGeom>
        </p:spPr>
      </p:pic>
      <p:sp>
        <p:nvSpPr>
          <p:cNvPr id="20" name="Date Placeholder 4">
            <a:extLst>
              <a:ext uri="{FF2B5EF4-FFF2-40B4-BE49-F238E27FC236}">
                <a16:creationId xmlns:a16="http://schemas.microsoft.com/office/drawing/2014/main" id="{BD5C2420-26C9-65B4-41BA-D5CA69721C05}"/>
              </a:ext>
            </a:extLst>
          </p:cNvPr>
          <p:cNvSpPr>
            <a:spLocks noGrp="1"/>
          </p:cNvSpPr>
          <p:nvPr>
            <p:ph type="dt" sz="half" idx="10"/>
          </p:nvPr>
        </p:nvSpPr>
        <p:spPr>
          <a:xfrm>
            <a:off x="838200" y="6356350"/>
            <a:ext cx="2743200" cy="365125"/>
          </a:xfrm>
        </p:spPr>
        <p:txBody>
          <a:bodyPr/>
          <a:lstStyle/>
          <a:p>
            <a:fld id="{2103E179-8251-48D2-A8F2-4EAB1E72A99A}" type="datetime1">
              <a:rPr lang="en-IN" smtClean="0">
                <a:latin typeface="Times New Roman" panose="02020603050405020304" pitchFamily="18" charset="0"/>
                <a:cs typeface="Times New Roman" panose="02020603050405020304" pitchFamily="18" charset="0"/>
              </a:rPr>
              <a:t>20-03-2025</a:t>
            </a:fld>
            <a:endParaRPr lang="en-US">
              <a:latin typeface="Times New Roman" panose="02020603050405020304" pitchFamily="18" charset="0"/>
              <a:cs typeface="Times New Roman" panose="02020603050405020304" pitchFamily="18" charset="0"/>
            </a:endParaRPr>
          </a:p>
        </p:txBody>
      </p:sp>
      <p:sp>
        <p:nvSpPr>
          <p:cNvPr id="21"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a:xfrm>
            <a:off x="4038600" y="6356350"/>
            <a:ext cx="4114800" cy="365125"/>
          </a:xfrm>
        </p:spPr>
        <p:txBody>
          <a:bodyPr/>
          <a:lstStyle/>
          <a:p>
            <a:r>
              <a:rPr lang="en-US" dirty="0">
                <a:latin typeface="Times New Roman" panose="02020603050405020304" pitchFamily="18" charset="0"/>
                <a:cs typeface="Times New Roman" panose="02020603050405020304" pitchFamily="18" charset="0"/>
              </a:rPr>
              <a:t>Review No.1         Batch No.BB5          Department of CSE</a:t>
            </a:r>
          </a:p>
        </p:txBody>
      </p:sp>
      <p:sp>
        <p:nvSpPr>
          <p:cNvPr id="23"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a:xfrm>
            <a:off x="8610600" y="6356350"/>
            <a:ext cx="2743200" cy="365125"/>
          </a:xfrm>
        </p:spPr>
        <p:txBody>
          <a:bodyPr/>
          <a:lstStyle/>
          <a:p>
            <a:r>
              <a:rPr lang="en-US" dirty="0">
                <a:latin typeface="Times New Roman" panose="02020603050405020304" pitchFamily="18" charset="0"/>
                <a:cs typeface="Times New Roman" panose="02020603050405020304" pitchFamily="18" charset="0"/>
              </a:rPr>
              <a:t>2</a:t>
            </a:r>
          </a:p>
        </p:txBody>
      </p:sp>
      <p:sp>
        <p:nvSpPr>
          <p:cNvPr id="3" name="Subtitle 2">
            <a:extLst>
              <a:ext uri="{FF2B5EF4-FFF2-40B4-BE49-F238E27FC236}">
                <a16:creationId xmlns:a16="http://schemas.microsoft.com/office/drawing/2014/main" id="{48163C64-359F-05B3-82C7-EFCD833B758A}"/>
              </a:ext>
            </a:extLst>
          </p:cNvPr>
          <p:cNvSpPr txBox="1">
            <a:spLocks/>
          </p:cNvSpPr>
          <p:nvPr/>
        </p:nvSpPr>
        <p:spPr>
          <a:xfrm>
            <a:off x="1639854" y="1968030"/>
            <a:ext cx="9144000" cy="160342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en-US" sz="1600" dirty="0">
                <a:latin typeface="Times New Roman" panose="02020603050405020304" pitchFamily="18" charset="0"/>
                <a:cs typeface="Times New Roman" pitchFamily="18" charset="0"/>
              </a:rPr>
              <a:t>PRESENTED BY</a:t>
            </a:r>
          </a:p>
          <a:p>
            <a:pPr algn="l"/>
            <a:r>
              <a:rPr lang="en-US" altLang="en-US" sz="1600" dirty="0">
                <a:latin typeface="Times New Roman" panose="02020603050405020304" pitchFamily="18" charset="0"/>
                <a:cs typeface="Times New Roman" pitchFamily="18" charset="0"/>
              </a:rPr>
              <a:t>		P. Uday Kiran		   	(21471A05B3)</a:t>
            </a:r>
          </a:p>
          <a:p>
            <a:pPr algn="l"/>
            <a:r>
              <a:rPr lang="en-US" altLang="en-US" sz="1600" dirty="0">
                <a:latin typeface="Times New Roman" panose="02020603050405020304" pitchFamily="18" charset="0"/>
                <a:cs typeface="Times New Roman" pitchFamily="18" charset="0"/>
              </a:rPr>
              <a:t>		M. Aravind		   	(21471A05A4) </a:t>
            </a:r>
          </a:p>
          <a:p>
            <a:pPr algn="l"/>
            <a:r>
              <a:rPr lang="en-US" altLang="en-US" sz="1600" dirty="0">
                <a:latin typeface="Times New Roman" panose="02020603050405020304" pitchFamily="18" charset="0"/>
                <a:cs typeface="Times New Roman" pitchFamily="18" charset="0"/>
              </a:rPr>
              <a:t>		S. </a:t>
            </a:r>
            <a:r>
              <a:rPr lang="en-IN" altLang="en-US" sz="1600" dirty="0">
                <a:latin typeface="Times New Roman" panose="02020603050405020304" pitchFamily="18" charset="0"/>
                <a:cs typeface="Times New Roman" pitchFamily="18" charset="0"/>
              </a:rPr>
              <a:t>Chandrasekhar</a:t>
            </a:r>
            <a:r>
              <a:rPr lang="en-US" altLang="en-US" sz="1600" dirty="0">
                <a:latin typeface="Times New Roman" panose="02020603050405020304" pitchFamily="18" charset="0"/>
                <a:cs typeface="Times New Roman" pitchFamily="18" charset="0"/>
              </a:rPr>
              <a:t> 	   	                  (21471A0579) 	</a:t>
            </a:r>
          </a:p>
          <a:p>
            <a:pPr algn="l"/>
            <a:endParaRPr lang="en-US" altLang="en-US" sz="1600" dirty="0">
              <a:latin typeface="Times New Roman" panose="02020603050405020304" pitchFamily="18" charset="0"/>
              <a:cs typeface="Times New Roman" pitchFamily="18" charset="0"/>
            </a:endParaRPr>
          </a:p>
          <a:p>
            <a:pPr algn="l"/>
            <a:endParaRPr lang="en-US" altLang="en-US" sz="1600" dirty="0">
              <a:latin typeface="Times New Roman" panose="02020603050405020304" pitchFamily="18" charset="0"/>
              <a:cs typeface="Times New Roman" pitchFamily="18" charset="0"/>
            </a:endParaRPr>
          </a:p>
          <a:p>
            <a:pPr algn="l"/>
            <a:endParaRPr lang="en-US" altLang="en-US" sz="16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769691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BLOCK DIAGRAM OR FLOW DIAGRAM</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D6F4A1E3-5F7A-4AAC-A8C4-6CC6614F961D}" type="datetime1">
              <a:rPr lang="en-IN" smtClean="0">
                <a:latin typeface="Times New Roman" panose="02020603050405020304" pitchFamily="18" charset="0"/>
                <a:cs typeface="Times New Roman" panose="02020603050405020304" pitchFamily="18" charset="0"/>
              </a:rPr>
              <a:t>20-03-2025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FB19AFCB-E189-4450-B9F3-857128484F5E}"/>
              </a:ext>
            </a:extLst>
          </p:cNvPr>
          <p:cNvPicPr>
            <a:picLocks noGrp="1" noChangeAspect="1"/>
          </p:cNvPicPr>
          <p:nvPr>
            <p:ph idx="1"/>
          </p:nvPr>
        </p:nvPicPr>
        <p:blipFill>
          <a:blip r:embed="rId2"/>
          <a:stretch>
            <a:fillRect/>
          </a:stretch>
        </p:blipFill>
        <p:spPr>
          <a:xfrm>
            <a:off x="1972298" y="1611021"/>
            <a:ext cx="8247404" cy="4351338"/>
          </a:xfrm>
        </p:spPr>
      </p:pic>
    </p:spTree>
    <p:extLst>
      <p:ext uri="{BB962C8B-B14F-4D97-AF65-F5344CB8AC3E}">
        <p14:creationId xmlns:p14="http://schemas.microsoft.com/office/powerpoint/2010/main" val="2137029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3074014C-4FBD-4305-8CA1-EC0986CDD1CB}" type="datetime1">
              <a:rPr lang="en-IN" smtClean="0">
                <a:latin typeface="Times New Roman" panose="02020603050405020304" pitchFamily="18" charset="0"/>
                <a:cs typeface="Times New Roman" panose="02020603050405020304" pitchFamily="18" charset="0"/>
              </a:rPr>
              <a:t>20-03-2025</a:t>
            </a:fld>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11</a:t>
            </a:fld>
            <a:endParaRPr lang="en-US">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39B0F452-D981-56E8-CF81-848E8E269096}"/>
              </a:ext>
            </a:extLst>
          </p:cNvPr>
          <p:cNvPicPr>
            <a:picLocks noGrp="1" noChangeAspect="1"/>
          </p:cNvPicPr>
          <p:nvPr>
            <p:ph idx="1"/>
          </p:nvPr>
        </p:nvPicPr>
        <p:blipFill>
          <a:blip r:embed="rId2"/>
          <a:stretch>
            <a:fillRect/>
          </a:stretch>
        </p:blipFill>
        <p:spPr>
          <a:xfrm>
            <a:off x="1392779" y="1592360"/>
            <a:ext cx="9406442" cy="4351338"/>
          </a:xfrm>
        </p:spPr>
      </p:pic>
    </p:spTree>
    <p:extLst>
      <p:ext uri="{BB962C8B-B14F-4D97-AF65-F5344CB8AC3E}">
        <p14:creationId xmlns:p14="http://schemas.microsoft.com/office/powerpoint/2010/main" val="1488576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DE2B2372-D1F2-4A4D-8D2F-C41CCD86F877}" type="datetime1">
              <a:rPr lang="en-IN" smtClean="0">
                <a:latin typeface="Times New Roman" panose="02020603050405020304" pitchFamily="18" charset="0"/>
                <a:cs typeface="Times New Roman" panose="02020603050405020304" pitchFamily="18" charset="0"/>
              </a:rPr>
              <a:t>20-03-2025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1      Batch No. BB3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5F0E330A-2682-D7AF-95E1-1FB8AA74ECD4}"/>
              </a:ext>
            </a:extLst>
          </p:cNvPr>
          <p:cNvSpPr txBox="1">
            <a:spLocks/>
          </p:cNvSpPr>
          <p:nvPr/>
        </p:nvSpPr>
        <p:spPr>
          <a:xfrm>
            <a:off x="2460408" y="-627227"/>
            <a:ext cx="10515600" cy="6635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a:latin typeface="Times New Roman" panose="02020603050405020304" pitchFamily="18" charset="0"/>
                <a:cs typeface="Times New Roman" panose="02020603050405020304" pitchFamily="18" charset="0"/>
              </a:rPr>
              <a:t>Data Set</a:t>
            </a:r>
            <a:endParaRPr lang="en-IN" sz="2400" b="1" dirty="0">
              <a:latin typeface="Times New Roman" panose="02020603050405020304" pitchFamily="18" charset="0"/>
              <a:cs typeface="Times New Roman" panose="02020603050405020304" pitchFamily="18" charset="0"/>
            </a:endParaRPr>
          </a:p>
        </p:txBody>
      </p:sp>
      <p:sp>
        <p:nvSpPr>
          <p:cNvPr id="11" name="Rectangle 1">
            <a:extLst>
              <a:ext uri="{FF2B5EF4-FFF2-40B4-BE49-F238E27FC236}">
                <a16:creationId xmlns:a16="http://schemas.microsoft.com/office/drawing/2014/main" id="{4B120A2B-04EA-D80D-F79F-ADD2F855C346}"/>
              </a:ext>
            </a:extLst>
          </p:cNvPr>
          <p:cNvSpPr txBox="1">
            <a:spLocks noChangeArrowheads="1"/>
          </p:cNvSpPr>
          <p:nvPr/>
        </p:nvSpPr>
        <p:spPr bwMode="auto">
          <a:xfrm>
            <a:off x="0" y="2059767"/>
            <a:ext cx="3784922" cy="2120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lnSpc>
                <a:spcPct val="150000"/>
              </a:lnSpc>
              <a:spcBef>
                <a:spcPct val="0"/>
              </a:spcBef>
              <a:spcAft>
                <a:spcPct val="0"/>
              </a:spcAft>
              <a:buFont typeface="Wingdings" panose="05000000000000000000" pitchFamily="2" charset="2"/>
              <a:buChar char="Ø"/>
            </a:pPr>
            <a:r>
              <a:rPr lang="en-US" altLang="en-US" sz="1800" b="1" dirty="0">
                <a:latin typeface="Times New Roman" panose="02020603050405020304" pitchFamily="18" charset="0"/>
                <a:cs typeface="Times New Roman" panose="02020603050405020304" pitchFamily="18" charset="0"/>
              </a:rPr>
              <a:t> Source:</a:t>
            </a:r>
            <a:r>
              <a:rPr lang="en-US" altLang="en-US" sz="1800" dirty="0">
                <a:latin typeface="Times New Roman" panose="02020603050405020304" pitchFamily="18" charset="0"/>
                <a:cs typeface="Times New Roman" panose="02020603050405020304" pitchFamily="18" charset="0"/>
              </a:rPr>
              <a:t> Kaggle</a:t>
            </a:r>
            <a:endParaRPr lang="en-US" altLang="en-US" sz="1800" b="1" dirty="0">
              <a:latin typeface="Times New Roman" panose="02020603050405020304" pitchFamily="18" charset="0"/>
              <a:cs typeface="Times New Roman" panose="02020603050405020304" pitchFamily="18" charset="0"/>
            </a:endParaRPr>
          </a:p>
          <a:p>
            <a:pPr marL="0" indent="0" eaLnBrk="0" fontAlgn="base" hangingPunct="0">
              <a:lnSpc>
                <a:spcPct val="150000"/>
              </a:lnSpc>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                (Flight Fare Prediction MH)</a:t>
            </a:r>
          </a:p>
          <a:p>
            <a:pPr eaLnBrk="0" fontAlgn="base" hangingPunct="0">
              <a:lnSpc>
                <a:spcPct val="150000"/>
              </a:lnSpc>
              <a:spcBef>
                <a:spcPct val="0"/>
              </a:spcBef>
              <a:spcAft>
                <a:spcPct val="0"/>
              </a:spcAft>
              <a:buFont typeface="Wingdings" panose="05000000000000000000" pitchFamily="2" charset="2"/>
              <a:buChar char="Ø"/>
            </a:pPr>
            <a:r>
              <a:rPr lang="en-US" altLang="en-US" sz="1800" b="1" dirty="0">
                <a:latin typeface="Times New Roman" panose="02020603050405020304" pitchFamily="18" charset="0"/>
                <a:cs typeface="Times New Roman" panose="02020603050405020304" pitchFamily="18" charset="0"/>
              </a:rPr>
              <a:t> Size:</a:t>
            </a:r>
            <a:r>
              <a:rPr lang="en-US" altLang="en-US" sz="1800" dirty="0">
                <a:latin typeface="Times New Roman" panose="02020603050405020304" pitchFamily="18" charset="0"/>
                <a:cs typeface="Times New Roman" panose="02020603050405020304" pitchFamily="18" charset="0"/>
              </a:rPr>
              <a:t> 10683 records, 11 features</a:t>
            </a:r>
          </a:p>
          <a:p>
            <a:pPr eaLnBrk="0" fontAlgn="base" hangingPunct="0">
              <a:lnSpc>
                <a:spcPct val="150000"/>
              </a:lnSpc>
              <a:spcBef>
                <a:spcPct val="0"/>
              </a:spcBef>
              <a:spcAft>
                <a:spcPct val="0"/>
              </a:spcAft>
              <a:buFont typeface="Wingdings" panose="05000000000000000000" pitchFamily="2" charset="2"/>
              <a:buChar char="Ø"/>
            </a:pPr>
            <a:r>
              <a:rPr lang="en-US" altLang="en-US" sz="1800" b="1" dirty="0">
                <a:latin typeface="Times New Roman" panose="02020603050405020304" pitchFamily="18" charset="0"/>
                <a:cs typeface="Times New Roman" panose="02020603050405020304" pitchFamily="18" charset="0"/>
              </a:rPr>
              <a:t> Target Variable:</a:t>
            </a:r>
            <a:r>
              <a:rPr lang="en-US" altLang="en-US" sz="1800" dirty="0">
                <a:latin typeface="Times New Roman" panose="02020603050405020304" pitchFamily="18" charset="0"/>
                <a:cs typeface="Times New Roman" panose="02020603050405020304" pitchFamily="18" charset="0"/>
              </a:rPr>
              <a:t> price  of </a:t>
            </a:r>
            <a:r>
              <a:rPr lang="en-IN" altLang="en-US" sz="1800" dirty="0">
                <a:latin typeface="Times New Roman" panose="02020603050405020304" pitchFamily="18" charset="0"/>
                <a:cs typeface="Times New Roman" panose="02020603050405020304" pitchFamily="18" charset="0"/>
              </a:rPr>
              <a:t>flight</a:t>
            </a:r>
            <a:r>
              <a:rPr lang="en-US" altLang="en-US" sz="1800" dirty="0">
                <a:latin typeface="Times New Roman" panose="02020603050405020304" pitchFamily="18" charset="0"/>
                <a:cs typeface="Times New Roman" panose="02020603050405020304" pitchFamily="18" charset="0"/>
              </a:rPr>
              <a:t> </a:t>
            </a:r>
            <a:r>
              <a:rPr lang="en-IN" altLang="en-US" sz="1800" dirty="0">
                <a:latin typeface="Times New Roman" panose="02020603050405020304" pitchFamily="18" charset="0"/>
                <a:cs typeface="Times New Roman" panose="02020603050405020304" pitchFamily="18" charset="0"/>
              </a:rPr>
              <a:t>ticket </a:t>
            </a:r>
            <a:endParaRPr lang="en-US" altLang="en-US" sz="1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A6E07C81-17A6-4240-7A2E-DAA1B29A66C7}"/>
              </a:ext>
            </a:extLst>
          </p:cNvPr>
          <p:cNvSpPr txBox="1"/>
          <p:nvPr/>
        </p:nvSpPr>
        <p:spPr>
          <a:xfrm>
            <a:off x="84753" y="924746"/>
            <a:ext cx="6508102" cy="523220"/>
          </a:xfrm>
          <a:prstGeom prst="rect">
            <a:avLst/>
          </a:prstGeom>
          <a:noFill/>
        </p:spPr>
        <p:txBody>
          <a:bodyPr wrap="square">
            <a:spAutoFit/>
          </a:bodyPr>
          <a:lstStyle/>
          <a:p>
            <a:r>
              <a:rPr lang="en-US" altLang="en-US" sz="2800" b="1" dirty="0">
                <a:latin typeface="Times New Roman" panose="02020603050405020304" pitchFamily="18" charset="0"/>
                <a:cs typeface="Times New Roman" panose="02020603050405020304" pitchFamily="18" charset="0"/>
              </a:rPr>
              <a:t>Data Collection:</a:t>
            </a:r>
            <a:endParaRPr lang="en-IN" sz="2800" dirty="0"/>
          </a:p>
        </p:txBody>
      </p:sp>
      <p:sp>
        <p:nvSpPr>
          <p:cNvPr id="2" name="TextBox 1">
            <a:extLst>
              <a:ext uri="{FF2B5EF4-FFF2-40B4-BE49-F238E27FC236}">
                <a16:creationId xmlns:a16="http://schemas.microsoft.com/office/drawing/2014/main" id="{D3A9C869-A14A-D205-82F3-6BE90AB0BF59}"/>
              </a:ext>
            </a:extLst>
          </p:cNvPr>
          <p:cNvSpPr txBox="1"/>
          <p:nvPr/>
        </p:nvSpPr>
        <p:spPr>
          <a:xfrm>
            <a:off x="3680748" y="1627353"/>
            <a:ext cx="8299757" cy="2585323"/>
          </a:xfrm>
          <a:prstGeom prst="rect">
            <a:avLst/>
          </a:prstGeom>
          <a:noFill/>
        </p:spPr>
        <p:txBody>
          <a:bodyPr wrap="square" rtlCol="0">
            <a:spAutoFit/>
          </a:bodyPr>
          <a:lstStyle/>
          <a:p>
            <a:r>
              <a:rPr lang="en-IN" b="1" dirty="0"/>
              <a:t>Columns in training data: </a:t>
            </a:r>
            <a:r>
              <a:rPr lang="en-IN" dirty="0"/>
              <a:t>Index(['Airline', 'Date_of_Journey', 'Source', 'Destination', 'Route’, ’Dep_Time', ‘ Arrival_Time', 'Duration', ‘ Total_Stops ',’</a:t>
            </a:r>
            <a:r>
              <a:rPr lang="en-IN" dirty="0" err="1"/>
              <a:t>Additional_Info','Price</a:t>
            </a:r>
            <a:r>
              <a:rPr lang="en-IN" dirty="0"/>
              <a:t>'],</a:t>
            </a:r>
          </a:p>
          <a:p>
            <a:r>
              <a:rPr lang="en-IN" dirty="0"/>
              <a:t>      dtype='object’)</a:t>
            </a:r>
          </a:p>
          <a:p>
            <a:endParaRPr lang="en-IN" dirty="0"/>
          </a:p>
          <a:p>
            <a:endParaRPr lang="en-IN" dirty="0"/>
          </a:p>
          <a:p>
            <a:endParaRPr lang="en-IN" dirty="0"/>
          </a:p>
          <a:p>
            <a:r>
              <a:rPr lang="en-IN" dirty="0"/>
              <a:t>Train Data Percentage: 66.66%</a:t>
            </a:r>
          </a:p>
          <a:p>
            <a:r>
              <a:rPr lang="en-IN" dirty="0"/>
              <a:t>Test Data Percentage: 16.67%</a:t>
            </a:r>
          </a:p>
          <a:p>
            <a:r>
              <a:rPr lang="en-IN" dirty="0"/>
              <a:t>Sample Submission Percentage: 16.67%</a:t>
            </a:r>
          </a:p>
        </p:txBody>
      </p:sp>
    </p:spTree>
    <p:extLst>
      <p:ext uri="{BB962C8B-B14F-4D97-AF65-F5344CB8AC3E}">
        <p14:creationId xmlns:p14="http://schemas.microsoft.com/office/powerpoint/2010/main" val="2725540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48B79F-C74B-27A2-7B1D-13576BA88D80}"/>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08774BD8-5985-2DFA-5ED6-04212B8E6436}"/>
              </a:ext>
            </a:extLst>
          </p:cNvPr>
          <p:cNvSpPr>
            <a:spLocks noGrp="1"/>
          </p:cNvSpPr>
          <p:nvPr>
            <p:ph idx="1"/>
          </p:nvPr>
        </p:nvSpPr>
        <p:spPr>
          <a:xfrm>
            <a:off x="317241" y="1246154"/>
            <a:ext cx="11616611" cy="4365693"/>
          </a:xfrm>
        </p:spPr>
        <p:txBody>
          <a:bodyPr>
            <a:noAutofit/>
          </a:bodyPr>
          <a:lstStyle/>
          <a:p>
            <a:pPr marL="0" indent="0" algn="just">
              <a:buNone/>
            </a:pPr>
            <a:r>
              <a:rPr lang="en-US" sz="1600" b="1" dirty="0">
                <a:latin typeface="Times New Roman" panose="02020603050405020304" pitchFamily="18" charset="0"/>
                <a:cs typeface="Times New Roman" panose="02020603050405020304" pitchFamily="18" charset="0"/>
              </a:rPr>
              <a:t>1.Checking Data Information</a:t>
            </a:r>
          </a:p>
          <a:p>
            <a:pPr marL="0" indent="0" algn="just">
              <a:buNone/>
            </a:pPr>
            <a:r>
              <a:rPr lang="en-US" sz="1600" dirty="0">
                <a:latin typeface="Times New Roman" panose="02020603050405020304" pitchFamily="18" charset="0"/>
                <a:cs typeface="Times New Roman" panose="02020603050405020304" pitchFamily="18" charset="0"/>
              </a:rPr>
              <a:t>Prints dataset information </a:t>
            </a:r>
            <a:r>
              <a:rPr lang="en-US" sz="1600" b="1" dirty="0">
                <a:latin typeface="Times New Roman" panose="02020603050405020304" pitchFamily="18" charset="0"/>
                <a:cs typeface="Times New Roman" panose="02020603050405020304" pitchFamily="18" charset="0"/>
              </a:rPr>
              <a:t>(test_data.info()) </a:t>
            </a:r>
            <a:r>
              <a:rPr lang="en-US" sz="1600" dirty="0">
                <a:latin typeface="Times New Roman" panose="02020603050405020304" pitchFamily="18" charset="0"/>
                <a:cs typeface="Times New Roman" panose="02020603050405020304" pitchFamily="18" charset="0"/>
              </a:rPr>
              <a:t>to understand the </a:t>
            </a:r>
            <a:r>
              <a:rPr lang="en-US" sz="1600" dirty="0" err="1">
                <a:latin typeface="Times New Roman" panose="02020603050405020304" pitchFamily="18" charset="0"/>
                <a:cs typeface="Times New Roman" panose="02020603050405020304" pitchFamily="18" charset="0"/>
              </a:rPr>
              <a:t>structure.Removes</a:t>
            </a:r>
            <a:r>
              <a:rPr lang="en-US" sz="1600" dirty="0">
                <a:latin typeface="Times New Roman" panose="02020603050405020304" pitchFamily="18" charset="0"/>
                <a:cs typeface="Times New Roman" panose="02020603050405020304" pitchFamily="18" charset="0"/>
              </a:rPr>
              <a:t> any missing values </a:t>
            </a:r>
            <a:r>
              <a:rPr lang="en-US" sz="1600" b="1" dirty="0">
                <a:latin typeface="Times New Roman" panose="02020603050405020304" pitchFamily="18" charset="0"/>
                <a:cs typeface="Times New Roman" panose="02020603050405020304" pitchFamily="18" charset="0"/>
              </a:rPr>
              <a:t>(</a:t>
            </a:r>
            <a:r>
              <a:rPr lang="en-US" sz="1600" b="1" dirty="0" err="1">
                <a:latin typeface="Times New Roman" panose="02020603050405020304" pitchFamily="18" charset="0"/>
                <a:cs typeface="Times New Roman" panose="02020603050405020304" pitchFamily="18" charset="0"/>
              </a:rPr>
              <a:t>dropna</a:t>
            </a:r>
            <a:r>
              <a:rPr lang="en-US" sz="1600" b="1" dirty="0">
                <a:latin typeface="Times New Roman" panose="02020603050405020304" pitchFamily="18" charset="0"/>
                <a:cs typeface="Times New Roman" panose="02020603050405020304" pitchFamily="18" charset="0"/>
              </a:rPr>
              <a:t>(</a:t>
            </a:r>
            <a:r>
              <a:rPr lang="en-US" sz="1600" b="1" dirty="0" err="1">
                <a:latin typeface="Times New Roman" panose="02020603050405020304" pitchFamily="18" charset="0"/>
                <a:cs typeface="Times New Roman" panose="02020603050405020304" pitchFamily="18" charset="0"/>
              </a:rPr>
              <a:t>inplace</a:t>
            </a:r>
            <a:r>
              <a:rPr lang="en-US" sz="1600" b="1" dirty="0">
                <a:latin typeface="Times New Roman" panose="02020603050405020304" pitchFamily="18" charset="0"/>
                <a:cs typeface="Times New Roman" panose="02020603050405020304" pitchFamily="18" charset="0"/>
              </a:rPr>
              <a:t>=True)) </a:t>
            </a:r>
            <a:r>
              <a:rPr lang="en-US" sz="1600" dirty="0">
                <a:latin typeface="Times New Roman" panose="02020603050405020304" pitchFamily="18" charset="0"/>
                <a:cs typeface="Times New Roman" panose="02020603050405020304" pitchFamily="18" charset="0"/>
              </a:rPr>
              <a:t>to ensure data integrity.</a:t>
            </a:r>
          </a:p>
          <a:p>
            <a:pPr marL="0" indent="0" algn="just">
              <a:buNone/>
            </a:pPr>
            <a:r>
              <a:rPr lang="en-US" sz="1600" b="1" dirty="0">
                <a:latin typeface="Times New Roman" panose="02020603050405020304" pitchFamily="18" charset="0"/>
                <a:cs typeface="Times New Roman" panose="02020603050405020304" pitchFamily="18" charset="0"/>
              </a:rPr>
              <a:t>2. Feature Engineering</a:t>
            </a:r>
          </a:p>
          <a:p>
            <a:pPr marL="0" indent="0" algn="just">
              <a:buNone/>
            </a:pPr>
            <a:r>
              <a:rPr lang="en-US" sz="1600" b="1" dirty="0" err="1">
                <a:latin typeface="Times New Roman" panose="02020603050405020304" pitchFamily="18" charset="0"/>
                <a:cs typeface="Times New Roman" panose="02020603050405020304" pitchFamily="18" charset="0"/>
              </a:rPr>
              <a:t>Date_of_JourneyExtracts</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the day and month from </a:t>
            </a:r>
            <a:r>
              <a:rPr lang="en-US" sz="1600" dirty="0" err="1">
                <a:latin typeface="Times New Roman" panose="02020603050405020304" pitchFamily="18" charset="0"/>
                <a:cs typeface="Times New Roman" panose="02020603050405020304" pitchFamily="18" charset="0"/>
              </a:rPr>
              <a:t>Date_of_Journey.Drops</a:t>
            </a:r>
            <a:r>
              <a:rPr lang="en-US" sz="1600" dirty="0">
                <a:latin typeface="Times New Roman" panose="02020603050405020304" pitchFamily="18" charset="0"/>
                <a:cs typeface="Times New Roman" panose="02020603050405020304" pitchFamily="18" charset="0"/>
              </a:rPr>
              <a:t> the original </a:t>
            </a:r>
            <a:r>
              <a:rPr lang="en-US" sz="1600" dirty="0" err="1">
                <a:latin typeface="Times New Roman" panose="02020603050405020304" pitchFamily="18" charset="0"/>
                <a:cs typeface="Times New Roman" panose="02020603050405020304" pitchFamily="18" charset="0"/>
              </a:rPr>
              <a:t>Date_of_Journey</a:t>
            </a:r>
            <a:r>
              <a:rPr lang="en-US" sz="1600" dirty="0">
                <a:latin typeface="Times New Roman" panose="02020603050405020304" pitchFamily="18" charset="0"/>
                <a:cs typeface="Times New Roman" panose="02020603050405020304" pitchFamily="18" charset="0"/>
              </a:rPr>
              <a:t> column since it is no longer needed.</a:t>
            </a:r>
          </a:p>
          <a:p>
            <a:pPr marL="0" indent="0" algn="just">
              <a:buNone/>
            </a:pPr>
            <a:r>
              <a:rPr lang="en-US" sz="1600" b="1" dirty="0" err="1">
                <a:latin typeface="Times New Roman" panose="02020603050405020304" pitchFamily="18" charset="0"/>
                <a:cs typeface="Times New Roman" panose="02020603050405020304" pitchFamily="18" charset="0"/>
              </a:rPr>
              <a:t>Dep_Time</a:t>
            </a:r>
            <a:r>
              <a:rPr lang="en-US" sz="1600" b="1" dirty="0">
                <a:latin typeface="Times New Roman" panose="02020603050405020304" pitchFamily="18" charset="0"/>
                <a:cs typeface="Times New Roman" panose="02020603050405020304" pitchFamily="18" charset="0"/>
              </a:rPr>
              <a:t> (Departure Time):  </a:t>
            </a:r>
            <a:r>
              <a:rPr lang="en-US" sz="1600" dirty="0">
                <a:latin typeface="Times New Roman" panose="02020603050405020304" pitchFamily="18" charset="0"/>
                <a:cs typeface="Times New Roman" panose="02020603050405020304" pitchFamily="18" charset="0"/>
              </a:rPr>
              <a:t>Extracts hour and minute from </a:t>
            </a:r>
            <a:r>
              <a:rPr lang="en-US" sz="1600" dirty="0" err="1">
                <a:latin typeface="Times New Roman" panose="02020603050405020304" pitchFamily="18" charset="0"/>
                <a:cs typeface="Times New Roman" panose="02020603050405020304" pitchFamily="18" charset="0"/>
              </a:rPr>
              <a:t>Dep_Time.Drops</a:t>
            </a:r>
            <a:r>
              <a:rPr lang="en-US" sz="1600" dirty="0">
                <a:latin typeface="Times New Roman" panose="02020603050405020304" pitchFamily="18" charset="0"/>
                <a:cs typeface="Times New Roman" panose="02020603050405020304" pitchFamily="18" charset="0"/>
              </a:rPr>
              <a:t> the original </a:t>
            </a:r>
            <a:r>
              <a:rPr lang="en-US" sz="1600" dirty="0" err="1">
                <a:latin typeface="Times New Roman" panose="02020603050405020304" pitchFamily="18" charset="0"/>
                <a:cs typeface="Times New Roman" panose="02020603050405020304" pitchFamily="18" charset="0"/>
              </a:rPr>
              <a:t>Dep_Time</a:t>
            </a:r>
            <a:r>
              <a:rPr lang="en-US" sz="1600" dirty="0">
                <a:latin typeface="Times New Roman" panose="02020603050405020304" pitchFamily="18" charset="0"/>
                <a:cs typeface="Times New Roman" panose="02020603050405020304" pitchFamily="18" charset="0"/>
              </a:rPr>
              <a:t> column.</a:t>
            </a:r>
          </a:p>
          <a:p>
            <a:pPr marL="0" indent="0" algn="just">
              <a:buNone/>
            </a:pPr>
            <a:r>
              <a:rPr lang="en-US" sz="1600" b="1" dirty="0" err="1">
                <a:latin typeface="Times New Roman" panose="02020603050405020304" pitchFamily="18" charset="0"/>
                <a:cs typeface="Times New Roman" panose="02020603050405020304" pitchFamily="18" charset="0"/>
              </a:rPr>
              <a:t>Arrival_Time</a:t>
            </a:r>
            <a:r>
              <a:rPr lang="en-US" sz="1600" dirty="0">
                <a:latin typeface="Times New Roman" panose="02020603050405020304" pitchFamily="18" charset="0"/>
                <a:cs typeface="Times New Roman" panose="02020603050405020304" pitchFamily="18" charset="0"/>
              </a:rPr>
              <a:t>: Extracts hour and minute from </a:t>
            </a:r>
            <a:r>
              <a:rPr lang="en-US" sz="1600" dirty="0" err="1">
                <a:latin typeface="Times New Roman" panose="02020603050405020304" pitchFamily="18" charset="0"/>
                <a:cs typeface="Times New Roman" panose="02020603050405020304" pitchFamily="18" charset="0"/>
              </a:rPr>
              <a:t>Arrival_Time.Drops</a:t>
            </a:r>
            <a:r>
              <a:rPr lang="en-US" sz="1600" dirty="0">
                <a:latin typeface="Times New Roman" panose="02020603050405020304" pitchFamily="18" charset="0"/>
                <a:cs typeface="Times New Roman" panose="02020603050405020304" pitchFamily="18" charset="0"/>
              </a:rPr>
              <a:t> the original </a:t>
            </a:r>
            <a:r>
              <a:rPr lang="en-US" sz="1600" dirty="0" err="1">
                <a:latin typeface="Times New Roman" panose="02020603050405020304" pitchFamily="18" charset="0"/>
                <a:cs typeface="Times New Roman" panose="02020603050405020304" pitchFamily="18" charset="0"/>
              </a:rPr>
              <a:t>Arrival_Time</a:t>
            </a:r>
            <a:r>
              <a:rPr lang="en-US" sz="1600" dirty="0">
                <a:latin typeface="Times New Roman" panose="02020603050405020304" pitchFamily="18" charset="0"/>
                <a:cs typeface="Times New Roman" panose="02020603050405020304" pitchFamily="18" charset="0"/>
              </a:rPr>
              <a:t> column.</a:t>
            </a:r>
          </a:p>
          <a:p>
            <a:pPr marL="0" indent="0" algn="just">
              <a:buNone/>
            </a:pPr>
            <a:r>
              <a:rPr lang="en-US" sz="1600" b="1" dirty="0">
                <a:latin typeface="Times New Roman" panose="02020603050405020304" pitchFamily="18" charset="0"/>
                <a:cs typeface="Times New Roman" panose="02020603050405020304" pitchFamily="18" charset="0"/>
              </a:rPr>
              <a:t>Duration:  </a:t>
            </a:r>
            <a:r>
              <a:rPr lang="en-US" sz="1600" dirty="0">
                <a:latin typeface="Times New Roman" panose="02020603050405020304" pitchFamily="18" charset="0"/>
                <a:cs typeface="Times New Roman" panose="02020603050405020304" pitchFamily="18" charset="0"/>
              </a:rPr>
              <a:t>Ensures duration is split into hours and minutes (e.g., "2h 30m" → 2 hours, 30 minutes).Converts them into separate </a:t>
            </a:r>
            <a:r>
              <a:rPr lang="en-US" sz="1600" dirty="0" err="1">
                <a:latin typeface="Times New Roman" panose="02020603050405020304" pitchFamily="18" charset="0"/>
                <a:cs typeface="Times New Roman" panose="02020603050405020304" pitchFamily="18" charset="0"/>
              </a:rPr>
              <a:t>Duration_hours</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Duration_mins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columns.Drops</a:t>
            </a:r>
            <a:r>
              <a:rPr lang="en-US" sz="1600" dirty="0">
                <a:latin typeface="Times New Roman" panose="02020603050405020304" pitchFamily="18" charset="0"/>
                <a:cs typeface="Times New Roman" panose="02020603050405020304" pitchFamily="18" charset="0"/>
              </a:rPr>
              <a:t> the original Duration column.</a:t>
            </a:r>
          </a:p>
          <a:p>
            <a:pPr marL="0" indent="0" algn="just">
              <a:buNone/>
            </a:pPr>
            <a:r>
              <a:rPr lang="en-US" sz="1600" b="1" dirty="0">
                <a:latin typeface="Times New Roman" panose="02020603050405020304" pitchFamily="18" charset="0"/>
                <a:cs typeface="Times New Roman" panose="02020603050405020304" pitchFamily="18" charset="0"/>
              </a:rPr>
              <a:t>3. Handling Categorical Data</a:t>
            </a:r>
          </a:p>
          <a:p>
            <a:pPr marL="0" indent="0" algn="just">
              <a:buNone/>
            </a:pPr>
            <a:r>
              <a:rPr lang="en-US" sz="1600" dirty="0">
                <a:latin typeface="Times New Roman" panose="02020603050405020304" pitchFamily="18" charset="0"/>
                <a:cs typeface="Times New Roman" panose="02020603050405020304" pitchFamily="18" charset="0"/>
              </a:rPr>
              <a:t>Uses one-hot encoding to convert categorical variables (Airline, Source, Destination) into numerical features using </a:t>
            </a:r>
            <a:r>
              <a:rPr lang="en-US" sz="1600" dirty="0" err="1">
                <a:latin typeface="Times New Roman" panose="02020603050405020304" pitchFamily="18" charset="0"/>
                <a:cs typeface="Times New Roman" panose="02020603050405020304" pitchFamily="18" charset="0"/>
              </a:rPr>
              <a:t>pd.get_dummies</a:t>
            </a:r>
            <a:r>
              <a:rPr lang="en-US" sz="1600" dirty="0">
                <a:latin typeface="Times New Roman" panose="02020603050405020304" pitchFamily="18" charset="0"/>
                <a:cs typeface="Times New Roman" panose="02020603050405020304" pitchFamily="18" charset="0"/>
              </a:rPr>
              <a:t>().Drops less relevant columns: Route (as it's related to </a:t>
            </a:r>
            <a:r>
              <a:rPr lang="en-US" sz="1600" dirty="0" err="1">
                <a:latin typeface="Times New Roman" panose="02020603050405020304" pitchFamily="18" charset="0"/>
                <a:cs typeface="Times New Roman" panose="02020603050405020304" pitchFamily="18" charset="0"/>
              </a:rPr>
              <a:t>Total_Stops</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Additional_Info</a:t>
            </a:r>
            <a:r>
              <a:rPr lang="en-US" sz="1600" dirty="0">
                <a:latin typeface="Times New Roman" panose="02020603050405020304" pitchFamily="18" charset="0"/>
                <a:cs typeface="Times New Roman" panose="02020603050405020304" pitchFamily="18" charset="0"/>
              </a:rPr>
              <a:t> (since 80% of values are "No Info").Replaces </a:t>
            </a:r>
            <a:r>
              <a:rPr lang="en-US" sz="1600" dirty="0" err="1">
                <a:latin typeface="Times New Roman" panose="02020603050405020304" pitchFamily="18" charset="0"/>
                <a:cs typeface="Times New Roman" panose="02020603050405020304" pitchFamily="18" charset="0"/>
              </a:rPr>
              <a:t>Total_Stops</a:t>
            </a:r>
            <a:r>
              <a:rPr lang="en-US" sz="1600" dirty="0">
                <a:latin typeface="Times New Roman" panose="02020603050405020304" pitchFamily="18" charset="0"/>
                <a:cs typeface="Times New Roman" panose="02020603050405020304" pitchFamily="18" charset="0"/>
              </a:rPr>
              <a:t> text values with numerical values (non-stop → 0, 1 stop → 1, etc.).</a:t>
            </a:r>
          </a:p>
          <a:p>
            <a:pPr marL="0" indent="0" algn="just">
              <a:buNone/>
            </a:pPr>
            <a:endParaRPr lang="en-US"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62BE86FE-2A12-1B85-FEC4-2007AD24D64E}"/>
              </a:ext>
            </a:extLst>
          </p:cNvPr>
          <p:cNvSpPr>
            <a:spLocks noGrp="1"/>
          </p:cNvSpPr>
          <p:nvPr>
            <p:ph type="dt" sz="half" idx="10"/>
          </p:nvPr>
        </p:nvSpPr>
        <p:spPr/>
        <p:txBody>
          <a:bodyPr/>
          <a:lstStyle/>
          <a:p>
            <a:fld id="{DE2B2372-D1F2-4A4D-8D2F-C41CCD86F877}" type="datetime1">
              <a:rPr lang="en-IN" smtClean="0">
                <a:latin typeface="Times New Roman" panose="02020603050405020304" pitchFamily="18" charset="0"/>
                <a:cs typeface="Times New Roman" panose="02020603050405020304" pitchFamily="18" charset="0"/>
              </a:rPr>
              <a:t>20-03-2025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F0648638-06BC-E337-5763-1EEE8A1C0FEA}"/>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1      Batch No. BB3          Department of CSE</a:t>
            </a:r>
          </a:p>
        </p:txBody>
      </p:sp>
      <p:sp>
        <p:nvSpPr>
          <p:cNvPr id="7" name="Slide Number Placeholder 6">
            <a:extLst>
              <a:ext uri="{FF2B5EF4-FFF2-40B4-BE49-F238E27FC236}">
                <a16:creationId xmlns:a16="http://schemas.microsoft.com/office/drawing/2014/main" id="{1D3EDF19-EE9D-B1E7-5634-83E27FB8F5D4}"/>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13</a:t>
            </a:fld>
            <a:endParaRPr lang="en-US">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C8F74CA3-C151-F9DF-E2D9-46D32EB62E4F}"/>
              </a:ext>
            </a:extLst>
          </p:cNvPr>
          <p:cNvSpPr txBox="1">
            <a:spLocks/>
          </p:cNvSpPr>
          <p:nvPr/>
        </p:nvSpPr>
        <p:spPr>
          <a:xfrm>
            <a:off x="2460408" y="-627227"/>
            <a:ext cx="10515600" cy="6635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a:latin typeface="Times New Roman" panose="02020603050405020304" pitchFamily="18" charset="0"/>
                <a:cs typeface="Times New Roman" panose="02020603050405020304" pitchFamily="18" charset="0"/>
              </a:rPr>
              <a:t>Data Set</a:t>
            </a:r>
            <a:endParaRPr lang="en-IN" sz="2400" b="1"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997EBD68-5179-8632-8BE9-67C0F042CE04}"/>
              </a:ext>
            </a:extLst>
          </p:cNvPr>
          <p:cNvSpPr txBox="1">
            <a:spLocks/>
          </p:cNvSpPr>
          <p:nvPr/>
        </p:nvSpPr>
        <p:spPr>
          <a:xfrm>
            <a:off x="101082" y="561796"/>
            <a:ext cx="10515600" cy="6843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latin typeface="Times New Roman" panose="02020603050405020304" pitchFamily="18" charset="0"/>
                <a:cs typeface="Times New Roman" panose="02020603050405020304" pitchFamily="18" charset="0"/>
              </a:rPr>
              <a:t>Preprocessing:</a:t>
            </a:r>
          </a:p>
        </p:txBody>
      </p:sp>
      <p:sp>
        <p:nvSpPr>
          <p:cNvPr id="3" name="Content Placeholder 2">
            <a:extLst>
              <a:ext uri="{FF2B5EF4-FFF2-40B4-BE49-F238E27FC236}">
                <a16:creationId xmlns:a16="http://schemas.microsoft.com/office/drawing/2014/main" id="{2AA9C397-A763-537F-DAF3-C966DEB3B4F9}"/>
              </a:ext>
            </a:extLst>
          </p:cNvPr>
          <p:cNvSpPr txBox="1">
            <a:spLocks/>
          </p:cNvSpPr>
          <p:nvPr/>
        </p:nvSpPr>
        <p:spPr>
          <a:xfrm>
            <a:off x="47333" y="1246153"/>
            <a:ext cx="3664159" cy="23188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6457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D45D9D-D7AB-1DAA-4E1E-A2A8AE68BB1E}"/>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4E2C4316-FE9F-46E6-B815-A0C6F55A9ABA}"/>
              </a:ext>
            </a:extLst>
          </p:cNvPr>
          <p:cNvSpPr>
            <a:spLocks noGrp="1"/>
          </p:cNvSpPr>
          <p:nvPr>
            <p:ph idx="1"/>
          </p:nvPr>
        </p:nvSpPr>
        <p:spPr>
          <a:xfrm>
            <a:off x="960120" y="2854960"/>
            <a:ext cx="10515600" cy="4351338"/>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DFF53194-967D-5479-09AB-F6497AA9DCB6}"/>
              </a:ext>
            </a:extLst>
          </p:cNvPr>
          <p:cNvSpPr>
            <a:spLocks noGrp="1"/>
          </p:cNvSpPr>
          <p:nvPr>
            <p:ph type="dt" sz="half" idx="10"/>
          </p:nvPr>
        </p:nvSpPr>
        <p:spPr/>
        <p:txBody>
          <a:bodyPr/>
          <a:lstStyle/>
          <a:p>
            <a:fld id="{DE2B2372-D1F2-4A4D-8D2F-C41CCD86F877}" type="datetime1">
              <a:rPr lang="en-IN" smtClean="0">
                <a:latin typeface="Times New Roman" panose="02020603050405020304" pitchFamily="18" charset="0"/>
                <a:cs typeface="Times New Roman" panose="02020603050405020304" pitchFamily="18" charset="0"/>
              </a:rPr>
              <a:t>20-03-2025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E98A3A07-47A1-40AF-C458-A06AEB23D22E}"/>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1      Batch No. BB3          Department of CSE</a:t>
            </a:r>
          </a:p>
        </p:txBody>
      </p:sp>
      <p:sp>
        <p:nvSpPr>
          <p:cNvPr id="7" name="Slide Number Placeholder 6">
            <a:extLst>
              <a:ext uri="{FF2B5EF4-FFF2-40B4-BE49-F238E27FC236}">
                <a16:creationId xmlns:a16="http://schemas.microsoft.com/office/drawing/2014/main" id="{6072FF59-07A5-114D-89AE-4C360AE38260}"/>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14</a:t>
            </a:fld>
            <a:endParaRPr lang="en-US">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2BBB8EC4-FD8A-ED83-9177-583436BEAC62}"/>
              </a:ext>
            </a:extLst>
          </p:cNvPr>
          <p:cNvSpPr txBox="1">
            <a:spLocks/>
          </p:cNvSpPr>
          <p:nvPr/>
        </p:nvSpPr>
        <p:spPr>
          <a:xfrm>
            <a:off x="2460408" y="-627227"/>
            <a:ext cx="10515600" cy="6635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a:latin typeface="Times New Roman" panose="02020603050405020304" pitchFamily="18" charset="0"/>
                <a:cs typeface="Times New Roman" panose="02020603050405020304" pitchFamily="18" charset="0"/>
              </a:rPr>
              <a:t>Data Set</a:t>
            </a:r>
            <a:endParaRPr lang="en-IN" sz="2400" b="1"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082921C7-FE7D-1F6D-EB15-02F781A18194}"/>
              </a:ext>
            </a:extLst>
          </p:cNvPr>
          <p:cNvSpPr txBox="1">
            <a:spLocks/>
          </p:cNvSpPr>
          <p:nvPr/>
        </p:nvSpPr>
        <p:spPr>
          <a:xfrm>
            <a:off x="101082" y="561796"/>
            <a:ext cx="10515600" cy="6843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latin typeface="Times New Roman" panose="02020603050405020304" pitchFamily="18" charset="0"/>
                <a:cs typeface="Times New Roman" panose="02020603050405020304" pitchFamily="18" charset="0"/>
              </a:rPr>
              <a:t>Preprocessing:</a:t>
            </a:r>
          </a:p>
        </p:txBody>
      </p:sp>
      <p:sp>
        <p:nvSpPr>
          <p:cNvPr id="3" name="Content Placeholder 2">
            <a:extLst>
              <a:ext uri="{FF2B5EF4-FFF2-40B4-BE49-F238E27FC236}">
                <a16:creationId xmlns:a16="http://schemas.microsoft.com/office/drawing/2014/main" id="{0845100D-52B0-A71E-614D-92282054B59B}"/>
              </a:ext>
            </a:extLst>
          </p:cNvPr>
          <p:cNvSpPr txBox="1">
            <a:spLocks/>
          </p:cNvSpPr>
          <p:nvPr/>
        </p:nvSpPr>
        <p:spPr>
          <a:xfrm>
            <a:off x="838200" y="1049482"/>
            <a:ext cx="10515600" cy="55383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25478B0-5B1F-1535-5F1D-21A72472069B}"/>
              </a:ext>
            </a:extLst>
          </p:cNvPr>
          <p:cNvSpPr txBox="1"/>
          <p:nvPr/>
        </p:nvSpPr>
        <p:spPr>
          <a:xfrm>
            <a:off x="259079" y="1623527"/>
            <a:ext cx="11749419" cy="3077766"/>
          </a:xfrm>
          <a:prstGeom prst="rect">
            <a:avLst/>
          </a:prstGeom>
          <a:noFill/>
        </p:spPr>
        <p:txBody>
          <a:bodyPr wrap="square" rtlCol="0">
            <a:spAutoFit/>
          </a:bodyPr>
          <a:lstStyle/>
          <a:p>
            <a:pPr algn="just"/>
            <a:r>
              <a:rPr lang="en-US" sz="1600" b="1" dirty="0"/>
              <a:t>4. Concatenation &amp; Final Cleanup</a:t>
            </a:r>
          </a:p>
          <a:p>
            <a:pPr algn="just"/>
            <a:r>
              <a:rPr lang="en-US" sz="1600" dirty="0"/>
              <a:t>Merges the processed dataset with the newly created one-hot encoded </a:t>
            </a:r>
            <a:r>
              <a:rPr lang="en-US" sz="1600" dirty="0" err="1"/>
              <a:t>columns.Drops</a:t>
            </a:r>
            <a:r>
              <a:rPr lang="en-US" sz="1600" dirty="0"/>
              <a:t> original categorical columns (Airline, Source, Destination) after encoding.</a:t>
            </a:r>
          </a:p>
          <a:p>
            <a:pPr algn="just"/>
            <a:r>
              <a:rPr lang="en-US" sz="1600" b="1" dirty="0"/>
              <a:t>Final Output</a:t>
            </a:r>
          </a:p>
          <a:p>
            <a:pPr algn="just"/>
            <a:r>
              <a:rPr lang="en-US" sz="1600" dirty="0"/>
              <a:t>Prints the shape of the final test dataset, now consisting of 28 numerical </a:t>
            </a:r>
            <a:r>
              <a:rPr lang="en-US" sz="1600" dirty="0" err="1"/>
              <a:t>features.The</a:t>
            </a:r>
            <a:r>
              <a:rPr lang="en-US" sz="1600" dirty="0"/>
              <a:t> processed dataset is ready for machine learning models like regression or classification.</a:t>
            </a:r>
          </a:p>
          <a:p>
            <a:pPr algn="just"/>
            <a:r>
              <a:rPr lang="en-US" sz="1600" b="1" dirty="0"/>
              <a:t>Usage in Machine Learning</a:t>
            </a:r>
          </a:p>
          <a:p>
            <a:pPr algn="just"/>
            <a:r>
              <a:rPr lang="en-US" sz="1600" dirty="0"/>
              <a:t>Once preprocessed, the dataset can be used in:</a:t>
            </a:r>
          </a:p>
          <a:p>
            <a:pPr algn="just"/>
            <a:r>
              <a:rPr lang="en-US" sz="1600" dirty="0"/>
              <a:t>Flight price prediction models.</a:t>
            </a:r>
          </a:p>
          <a:p>
            <a:pPr algn="just"/>
            <a:r>
              <a:rPr lang="en-US" sz="1600" dirty="0"/>
              <a:t>Flight delay analysis based on time and route.</a:t>
            </a:r>
          </a:p>
          <a:p>
            <a:pPr algn="just"/>
            <a:r>
              <a:rPr lang="en-US" sz="1600" dirty="0"/>
              <a:t>Passenger preference studies by analyzing airline trends.</a:t>
            </a:r>
          </a:p>
          <a:p>
            <a:pPr algn="just"/>
            <a:endParaRPr lang="en-IN" dirty="0"/>
          </a:p>
        </p:txBody>
      </p:sp>
    </p:spTree>
    <p:extLst>
      <p:ext uri="{BB962C8B-B14F-4D97-AF65-F5344CB8AC3E}">
        <p14:creationId xmlns:p14="http://schemas.microsoft.com/office/powerpoint/2010/main" val="2776056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917F4-5C9A-4138-CB9D-FBF3D283CA7F}"/>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73C570-3258-64CF-40AA-75031246FD04}"/>
              </a:ext>
            </a:extLst>
          </p:cNvPr>
          <p:cNvSpPr>
            <a:spLocks noGrp="1"/>
          </p:cNvSpPr>
          <p:nvPr>
            <p:ph idx="1"/>
          </p:nvPr>
        </p:nvSpPr>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DC15969B-735B-43A7-9146-932DE2C73C83}"/>
              </a:ext>
            </a:extLst>
          </p:cNvPr>
          <p:cNvSpPr>
            <a:spLocks noGrp="1"/>
          </p:cNvSpPr>
          <p:nvPr>
            <p:ph type="dt" sz="half" idx="10"/>
          </p:nvPr>
        </p:nvSpPr>
        <p:spPr/>
        <p:txBody>
          <a:bodyPr/>
          <a:lstStyle/>
          <a:p>
            <a:fld id="{DE2B2372-D1F2-4A4D-8D2F-C41CCD86F877}" type="datetime1">
              <a:rPr lang="en-IN" smtClean="0">
                <a:latin typeface="Times New Roman" panose="02020603050405020304" pitchFamily="18" charset="0"/>
                <a:cs typeface="Times New Roman" panose="02020603050405020304" pitchFamily="18" charset="0"/>
              </a:rPr>
              <a:t>20-03-2025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0D6CC576-9FC6-15B2-EFAA-8F11AA9605FD}"/>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1      Batch No. BB3          Department of CSE</a:t>
            </a:r>
          </a:p>
        </p:txBody>
      </p:sp>
      <p:sp>
        <p:nvSpPr>
          <p:cNvPr id="7" name="Slide Number Placeholder 6">
            <a:extLst>
              <a:ext uri="{FF2B5EF4-FFF2-40B4-BE49-F238E27FC236}">
                <a16:creationId xmlns:a16="http://schemas.microsoft.com/office/drawing/2014/main" id="{FADFFF44-236C-AD57-8FFD-B35105BB6D78}"/>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15</a:t>
            </a:fld>
            <a:endParaRPr lang="en-US">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E1B2E87B-CB45-40B6-8485-D7F0137E84A2}"/>
              </a:ext>
            </a:extLst>
          </p:cNvPr>
          <p:cNvSpPr txBox="1">
            <a:spLocks/>
          </p:cNvSpPr>
          <p:nvPr/>
        </p:nvSpPr>
        <p:spPr>
          <a:xfrm>
            <a:off x="2460408" y="-627227"/>
            <a:ext cx="10515600" cy="6635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a:latin typeface="Times New Roman" panose="02020603050405020304" pitchFamily="18" charset="0"/>
                <a:cs typeface="Times New Roman" panose="02020603050405020304" pitchFamily="18" charset="0"/>
              </a:rPr>
              <a:t>Data Set</a:t>
            </a:r>
            <a:endParaRPr lang="en-IN" sz="2400" b="1"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0617DE76-B197-0798-694C-D3AA16B9F5DC}"/>
              </a:ext>
            </a:extLst>
          </p:cNvPr>
          <p:cNvSpPr>
            <a:spLocks noGrp="1"/>
          </p:cNvSpPr>
          <p:nvPr>
            <p:ph type="title"/>
          </p:nvPr>
        </p:nvSpPr>
        <p:spPr>
          <a:xfrm>
            <a:off x="110412" y="842052"/>
            <a:ext cx="10515600" cy="663575"/>
          </a:xfrm>
        </p:spPr>
        <p:txBody>
          <a:bodyPr>
            <a:normAutofit/>
          </a:bodyPr>
          <a:lstStyle/>
          <a:p>
            <a:r>
              <a:rPr lang="en-IN" sz="2800" b="1" dirty="0">
                <a:latin typeface="Times New Roman" panose="02020603050405020304" pitchFamily="18" charset="0"/>
                <a:cs typeface="Times New Roman" panose="02020603050405020304" pitchFamily="18" charset="0"/>
              </a:rPr>
              <a:t>Model Selection and Development:</a:t>
            </a:r>
          </a:p>
        </p:txBody>
      </p:sp>
      <p:sp>
        <p:nvSpPr>
          <p:cNvPr id="3" name="Content Placeholder 2">
            <a:extLst>
              <a:ext uri="{FF2B5EF4-FFF2-40B4-BE49-F238E27FC236}">
                <a16:creationId xmlns:a16="http://schemas.microsoft.com/office/drawing/2014/main" id="{2AD0A624-72D7-CE53-D70D-AAEDE2114D20}"/>
              </a:ext>
            </a:extLst>
          </p:cNvPr>
          <p:cNvSpPr txBox="1">
            <a:spLocks/>
          </p:cNvSpPr>
          <p:nvPr/>
        </p:nvSpPr>
        <p:spPr>
          <a:xfrm>
            <a:off x="838200" y="1505627"/>
            <a:ext cx="105156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000" b="1" dirty="0">
                <a:latin typeface="Times New Roman" panose="02020603050405020304" pitchFamily="18" charset="0"/>
                <a:cs typeface="Times New Roman" panose="02020603050405020304" pitchFamily="18" charset="0"/>
              </a:rPr>
              <a:t>Training </a:t>
            </a:r>
            <a:r>
              <a:rPr lang="en-IN" sz="2000" b="1" dirty="0" err="1">
                <a:latin typeface="Times New Roman" panose="02020603050405020304" pitchFamily="18" charset="0"/>
                <a:cs typeface="Times New Roman" panose="02020603050405020304" pitchFamily="18" charset="0"/>
              </a:rPr>
              <a:t>RandomForestRegressor</a:t>
            </a:r>
            <a:r>
              <a:rPr lang="en-IN" sz="2000" dirty="0">
                <a:latin typeface="Times New Roman" panose="02020603050405020304" pitchFamily="18" charset="0"/>
                <a:cs typeface="Times New Roman" panose="02020603050405020304" pitchFamily="18" charset="0"/>
              </a:rPr>
              <a:t>:</a:t>
            </a:r>
          </a:p>
          <a:p>
            <a:pPr marL="0" indent="0">
              <a:buFont typeface="Arial" panose="020B0604020202020204" pitchFamily="34" charset="0"/>
              <a:buNone/>
            </a:pPr>
            <a:r>
              <a:rPr lang="en-IN" sz="2000" dirty="0" err="1">
                <a:latin typeface="Times New Roman" panose="02020603050405020304" pitchFamily="18" charset="0"/>
                <a:cs typeface="Times New Roman" panose="02020603050405020304" pitchFamily="18" charset="0"/>
              </a:rPr>
              <a:t>RandomForestRegressor</a:t>
            </a:r>
            <a:r>
              <a:rPr lang="en-IN" sz="2000" dirty="0">
                <a:latin typeface="Times New Roman" panose="02020603050405020304" pitchFamily="18" charset="0"/>
                <a:cs typeface="Times New Roman" panose="02020603050405020304" pitchFamily="18" charset="0"/>
              </a:rPr>
              <a:t> - </a:t>
            </a:r>
            <a:r>
              <a:rPr lang="en-IN" sz="2000" b="1" dirty="0">
                <a:latin typeface="Times New Roman" panose="02020603050405020304" pitchFamily="18" charset="0"/>
                <a:cs typeface="Times New Roman" panose="02020603050405020304" pitchFamily="18" charset="0"/>
              </a:rPr>
              <a:t>MAE: </a:t>
            </a:r>
            <a:r>
              <a:rPr lang="en-IN" sz="2000" dirty="0">
                <a:latin typeface="Times New Roman" panose="02020603050405020304" pitchFamily="18" charset="0"/>
                <a:cs typeface="Times New Roman" panose="02020603050405020304" pitchFamily="18" charset="0"/>
              </a:rPr>
              <a:t>1177.8972279285213, </a:t>
            </a:r>
            <a:r>
              <a:rPr lang="en-IN" sz="2000" b="1" dirty="0">
                <a:latin typeface="Times New Roman" panose="02020603050405020304" pitchFamily="18" charset="0"/>
                <a:cs typeface="Times New Roman" panose="02020603050405020304" pitchFamily="18" charset="0"/>
              </a:rPr>
              <a:t>Accuracy: </a:t>
            </a:r>
            <a:r>
              <a:rPr lang="en-IN" sz="2000" dirty="0">
                <a:latin typeface="Times New Roman" panose="02020603050405020304" pitchFamily="18" charset="0"/>
                <a:cs typeface="Times New Roman" panose="02020603050405020304" pitchFamily="18" charset="0"/>
              </a:rPr>
              <a:t>79.75%</a:t>
            </a:r>
          </a:p>
          <a:p>
            <a:pPr marL="0" indent="0">
              <a:buFont typeface="Arial" panose="020B0604020202020204" pitchFamily="34" charset="0"/>
              <a:buNone/>
            </a:pPr>
            <a:endParaRPr lang="en-IN" sz="20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IN" sz="2000" b="1" dirty="0">
                <a:latin typeface="Times New Roman" panose="02020603050405020304" pitchFamily="18" charset="0"/>
                <a:cs typeface="Times New Roman" panose="02020603050405020304" pitchFamily="18" charset="0"/>
              </a:rPr>
              <a:t>Training </a:t>
            </a:r>
            <a:r>
              <a:rPr lang="en-IN" sz="2000" b="1" dirty="0" err="1">
                <a:latin typeface="Times New Roman" panose="02020603050405020304" pitchFamily="18" charset="0"/>
                <a:cs typeface="Times New Roman" panose="02020603050405020304" pitchFamily="18" charset="0"/>
              </a:rPr>
              <a:t>ExtraTreesRegressor</a:t>
            </a:r>
            <a:r>
              <a:rPr lang="en-IN" sz="2000" dirty="0">
                <a:latin typeface="Times New Roman" panose="02020603050405020304" pitchFamily="18" charset="0"/>
                <a:cs typeface="Times New Roman" panose="02020603050405020304" pitchFamily="18" charset="0"/>
              </a:rPr>
              <a:t>:</a:t>
            </a:r>
          </a:p>
          <a:p>
            <a:pPr marL="0" indent="0">
              <a:buFont typeface="Arial" panose="020B0604020202020204" pitchFamily="34" charset="0"/>
              <a:buNone/>
            </a:pPr>
            <a:r>
              <a:rPr lang="en-IN" sz="2000" dirty="0" err="1">
                <a:latin typeface="Times New Roman" panose="02020603050405020304" pitchFamily="18" charset="0"/>
                <a:cs typeface="Times New Roman" panose="02020603050405020304" pitchFamily="18" charset="0"/>
              </a:rPr>
              <a:t>ExtraTreesRegressor</a:t>
            </a:r>
            <a:r>
              <a:rPr lang="en-IN" sz="2000" dirty="0">
                <a:latin typeface="Times New Roman" panose="02020603050405020304" pitchFamily="18" charset="0"/>
                <a:cs typeface="Times New Roman" panose="02020603050405020304" pitchFamily="18" charset="0"/>
              </a:rPr>
              <a:t> - </a:t>
            </a:r>
            <a:r>
              <a:rPr lang="en-IN" sz="2000" b="1" dirty="0">
                <a:latin typeface="Times New Roman" panose="02020603050405020304" pitchFamily="18" charset="0"/>
                <a:cs typeface="Times New Roman" panose="02020603050405020304" pitchFamily="18" charset="0"/>
              </a:rPr>
              <a:t>MAE: </a:t>
            </a:r>
            <a:r>
              <a:rPr lang="en-IN" sz="2000" dirty="0">
                <a:latin typeface="Times New Roman" panose="02020603050405020304" pitchFamily="18" charset="0"/>
                <a:cs typeface="Times New Roman" panose="02020603050405020304" pitchFamily="18" charset="0"/>
              </a:rPr>
              <a:t>1224.4936708001874, </a:t>
            </a:r>
            <a:r>
              <a:rPr lang="en-IN" sz="2000" b="1" dirty="0">
                <a:latin typeface="Times New Roman" panose="02020603050405020304" pitchFamily="18" charset="0"/>
                <a:cs typeface="Times New Roman" panose="02020603050405020304" pitchFamily="18" charset="0"/>
              </a:rPr>
              <a:t>Accuracy: </a:t>
            </a:r>
            <a:r>
              <a:rPr lang="en-IN" sz="2000" dirty="0">
                <a:latin typeface="Times New Roman" panose="02020603050405020304" pitchFamily="18" charset="0"/>
                <a:cs typeface="Times New Roman" panose="02020603050405020304" pitchFamily="18" charset="0"/>
              </a:rPr>
              <a:t>80.56%</a:t>
            </a:r>
          </a:p>
          <a:p>
            <a:pPr marL="0" indent="0">
              <a:buFont typeface="Arial" panose="020B0604020202020204" pitchFamily="34" charset="0"/>
              <a:buNone/>
            </a:pPr>
            <a:endParaRPr lang="en-IN" sz="20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IN" sz="2000" b="1" dirty="0">
                <a:latin typeface="Times New Roman" panose="02020603050405020304" pitchFamily="18" charset="0"/>
                <a:cs typeface="Times New Roman" panose="02020603050405020304" pitchFamily="18" charset="0"/>
              </a:rPr>
              <a:t>Training </a:t>
            </a:r>
            <a:r>
              <a:rPr lang="en-IN" sz="2000" b="1" dirty="0" err="1">
                <a:latin typeface="Times New Roman" panose="02020603050405020304" pitchFamily="18" charset="0"/>
                <a:cs typeface="Times New Roman" panose="02020603050405020304" pitchFamily="18" charset="0"/>
              </a:rPr>
              <a:t>XGBRegressor</a:t>
            </a:r>
            <a:r>
              <a:rPr lang="en-IN" sz="2000" b="1" dirty="0">
                <a:latin typeface="Times New Roman" panose="02020603050405020304" pitchFamily="18" charset="0"/>
                <a:cs typeface="Times New Roman" panose="02020603050405020304" pitchFamily="18" charset="0"/>
              </a:rPr>
              <a:t>:</a:t>
            </a:r>
          </a:p>
          <a:p>
            <a:pPr marL="0" indent="0">
              <a:buFont typeface="Arial" panose="020B0604020202020204" pitchFamily="34" charset="0"/>
              <a:buNone/>
            </a:pPr>
            <a:r>
              <a:rPr lang="en-IN" sz="2000" dirty="0" err="1">
                <a:latin typeface="Times New Roman" panose="02020603050405020304" pitchFamily="18" charset="0"/>
                <a:cs typeface="Times New Roman" panose="02020603050405020304" pitchFamily="18" charset="0"/>
              </a:rPr>
              <a:t>XGBRegressor</a:t>
            </a:r>
            <a:r>
              <a:rPr lang="en-IN" sz="2000" dirty="0">
                <a:latin typeface="Times New Roman" panose="02020603050405020304" pitchFamily="18" charset="0"/>
                <a:cs typeface="Times New Roman" panose="02020603050405020304" pitchFamily="18" charset="0"/>
              </a:rPr>
              <a:t> - </a:t>
            </a:r>
            <a:r>
              <a:rPr lang="en-IN" sz="2000" b="1" dirty="0">
                <a:latin typeface="Times New Roman" panose="02020603050405020304" pitchFamily="18" charset="0"/>
                <a:cs typeface="Times New Roman" panose="02020603050405020304" pitchFamily="18" charset="0"/>
              </a:rPr>
              <a:t>MAE: </a:t>
            </a:r>
            <a:r>
              <a:rPr lang="en-IN" sz="2000" dirty="0">
                <a:latin typeface="Times New Roman" panose="02020603050405020304" pitchFamily="18" charset="0"/>
                <a:cs typeface="Times New Roman" panose="02020603050405020304" pitchFamily="18" charset="0"/>
              </a:rPr>
              <a:t>1126.7001953125, </a:t>
            </a:r>
            <a:r>
              <a:rPr lang="en-IN" sz="2000" b="1" dirty="0">
                <a:latin typeface="Times New Roman" panose="02020603050405020304" pitchFamily="18" charset="0"/>
                <a:cs typeface="Times New Roman" panose="02020603050405020304" pitchFamily="18" charset="0"/>
              </a:rPr>
              <a:t>Accuracy: </a:t>
            </a:r>
            <a:r>
              <a:rPr lang="en-IN" sz="2000" dirty="0">
                <a:latin typeface="Times New Roman" panose="02020603050405020304" pitchFamily="18" charset="0"/>
                <a:cs typeface="Times New Roman" panose="02020603050405020304" pitchFamily="18" charset="0"/>
              </a:rPr>
              <a:t>84.59%</a:t>
            </a:r>
          </a:p>
        </p:txBody>
      </p:sp>
    </p:spTree>
    <p:extLst>
      <p:ext uri="{BB962C8B-B14F-4D97-AF65-F5344CB8AC3E}">
        <p14:creationId xmlns:p14="http://schemas.microsoft.com/office/powerpoint/2010/main" val="1238001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5D922D-F0C8-FB52-6635-96F9D70BE431}"/>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3F81811C-B62E-6B05-1F82-85A53C68F0B1}"/>
              </a:ext>
            </a:extLst>
          </p:cNvPr>
          <p:cNvSpPr>
            <a:spLocks noGrp="1"/>
          </p:cNvSpPr>
          <p:nvPr>
            <p:ph idx="1"/>
          </p:nvPr>
        </p:nvSpPr>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40F73CF-D304-4086-948C-B550DFFC8275}"/>
              </a:ext>
            </a:extLst>
          </p:cNvPr>
          <p:cNvSpPr>
            <a:spLocks noGrp="1"/>
          </p:cNvSpPr>
          <p:nvPr>
            <p:ph type="dt" sz="half" idx="10"/>
          </p:nvPr>
        </p:nvSpPr>
        <p:spPr/>
        <p:txBody>
          <a:bodyPr/>
          <a:lstStyle/>
          <a:p>
            <a:fld id="{DE2B2372-D1F2-4A4D-8D2F-C41CCD86F877}" type="datetime1">
              <a:rPr lang="en-IN" smtClean="0">
                <a:latin typeface="Times New Roman" panose="02020603050405020304" pitchFamily="18" charset="0"/>
                <a:cs typeface="Times New Roman" panose="02020603050405020304" pitchFamily="18" charset="0"/>
              </a:rPr>
              <a:t>20-03-2025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45149FB-C63E-0DD1-7559-CF16741293C5}"/>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1      Batch No. BB3          Department of CSE</a:t>
            </a:r>
          </a:p>
        </p:txBody>
      </p:sp>
      <p:sp>
        <p:nvSpPr>
          <p:cNvPr id="7" name="Slide Number Placeholder 6">
            <a:extLst>
              <a:ext uri="{FF2B5EF4-FFF2-40B4-BE49-F238E27FC236}">
                <a16:creationId xmlns:a16="http://schemas.microsoft.com/office/drawing/2014/main" id="{D21840FC-1F5D-A3DD-9BD4-92C756E68D0C}"/>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16</a:t>
            </a:fld>
            <a:endParaRPr lang="en-US">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9C2AE7B4-9616-9B8D-09A1-FD2640882AC9}"/>
              </a:ext>
            </a:extLst>
          </p:cNvPr>
          <p:cNvSpPr txBox="1">
            <a:spLocks/>
          </p:cNvSpPr>
          <p:nvPr/>
        </p:nvSpPr>
        <p:spPr>
          <a:xfrm>
            <a:off x="2460408" y="-627227"/>
            <a:ext cx="10515600" cy="6635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a:latin typeface="Times New Roman" panose="02020603050405020304" pitchFamily="18" charset="0"/>
                <a:cs typeface="Times New Roman" panose="02020603050405020304" pitchFamily="18" charset="0"/>
              </a:rPr>
              <a:t>Data Set</a:t>
            </a:r>
            <a:endParaRPr lang="en-IN" sz="2400" b="1" dirty="0">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DDD2C5ED-F5A2-A462-BA64-835DA90D7CA2}"/>
              </a:ext>
            </a:extLst>
          </p:cNvPr>
          <p:cNvSpPr>
            <a:spLocks noGrp="1"/>
          </p:cNvSpPr>
          <p:nvPr>
            <p:ph type="title"/>
          </p:nvPr>
        </p:nvSpPr>
        <p:spPr>
          <a:xfrm>
            <a:off x="838200" y="881963"/>
            <a:ext cx="10515600" cy="632401"/>
          </a:xfrm>
        </p:spPr>
        <p:txBody>
          <a:bodyPr>
            <a:noAutofit/>
          </a:bodyPr>
          <a:lstStyle/>
          <a:p>
            <a:r>
              <a:rPr lang="en-IN" sz="2000" b="1" dirty="0">
                <a:latin typeface="Times New Roman" panose="02020603050405020304" pitchFamily="18" charset="0"/>
                <a:cs typeface="Times New Roman" panose="02020603050405020304" pitchFamily="18" charset="0"/>
              </a:rPr>
              <a:t>3. Random Forest Regression , </a:t>
            </a:r>
            <a:r>
              <a:rPr lang="en-IN" sz="2000" b="1" dirty="0" err="1">
                <a:latin typeface="Times New Roman" panose="02020603050405020304" pitchFamily="18" charset="0"/>
                <a:cs typeface="Times New Roman" panose="02020603050405020304" pitchFamily="18" charset="0"/>
              </a:rPr>
              <a:t>ExtraTreesRegressor</a:t>
            </a:r>
            <a:r>
              <a:rPr lang="en-IN" sz="2000" b="1" dirty="0">
                <a:latin typeface="Times New Roman" panose="02020603050405020304" pitchFamily="18" charset="0"/>
                <a:cs typeface="Times New Roman" panose="02020603050405020304" pitchFamily="18" charset="0"/>
              </a:rPr>
              <a:t> and </a:t>
            </a:r>
            <a:r>
              <a:rPr lang="en-IN" sz="2000" b="1" dirty="0" err="1">
                <a:latin typeface="Times New Roman" panose="02020603050405020304" pitchFamily="18" charset="0"/>
                <a:cs typeface="Times New Roman" panose="02020603050405020304" pitchFamily="18" charset="0"/>
              </a:rPr>
              <a:t>XGBRegressor</a:t>
            </a:r>
            <a:r>
              <a:rPr lang="en-IN" sz="2000" b="1" dirty="0">
                <a:latin typeface="Times New Roman" panose="02020603050405020304" pitchFamily="18" charset="0"/>
                <a:cs typeface="Times New Roman" panose="02020603050405020304" pitchFamily="18" charset="0"/>
              </a:rPr>
              <a:t>:</a:t>
            </a:r>
            <a:br>
              <a:rPr lang="en-US" sz="2000" b="1"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12" name="Content Placeholder 2">
            <a:extLst>
              <a:ext uri="{FF2B5EF4-FFF2-40B4-BE49-F238E27FC236}">
                <a16:creationId xmlns:a16="http://schemas.microsoft.com/office/drawing/2014/main" id="{43303A57-9554-F3C7-DAF4-1DBF256E0C80}"/>
              </a:ext>
            </a:extLst>
          </p:cNvPr>
          <p:cNvSpPr txBox="1">
            <a:spLocks/>
          </p:cNvSpPr>
          <p:nvPr/>
        </p:nvSpPr>
        <p:spPr>
          <a:xfrm>
            <a:off x="838200" y="1353794"/>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9A9648A-6119-B9E7-3513-B6171E3F21A4}"/>
              </a:ext>
            </a:extLst>
          </p:cNvPr>
          <p:cNvSpPr txBox="1"/>
          <p:nvPr/>
        </p:nvSpPr>
        <p:spPr>
          <a:xfrm>
            <a:off x="368560" y="4468111"/>
            <a:ext cx="11593285" cy="1815882"/>
          </a:xfrm>
          <a:prstGeom prst="rect">
            <a:avLst/>
          </a:prstGeom>
          <a:noFill/>
        </p:spPr>
        <p:txBody>
          <a:bodyPr wrap="square" rtlCol="0">
            <a:spAutoFit/>
          </a:bodyPr>
          <a:lstStyle/>
          <a:p>
            <a:pPr algn="just"/>
            <a:r>
              <a:rPr lang="en-US" sz="1600" dirty="0"/>
              <a:t>The two images illustrate a comparison of three regression models—</a:t>
            </a:r>
            <a:r>
              <a:rPr lang="en-US" sz="1600" b="1" dirty="0" err="1"/>
              <a:t>ExtraTreesRegressor</a:t>
            </a:r>
            <a:r>
              <a:rPr lang="en-US" sz="1600" b="1" dirty="0"/>
              <a:t>, </a:t>
            </a:r>
            <a:r>
              <a:rPr lang="en-US" sz="1600" b="1" dirty="0" err="1"/>
              <a:t>XGBRegressor</a:t>
            </a:r>
            <a:r>
              <a:rPr lang="en-US" sz="1600" b="1" dirty="0"/>
              <a:t>, and </a:t>
            </a:r>
            <a:r>
              <a:rPr lang="en-US" sz="1600" b="1" dirty="0" err="1"/>
              <a:t>RandomForestRegressor</a:t>
            </a:r>
            <a:r>
              <a:rPr lang="en-US" sz="1600" dirty="0"/>
              <a:t>—in terms of </a:t>
            </a:r>
            <a:r>
              <a:rPr lang="en-US" sz="1600" b="1" dirty="0"/>
              <a:t>accuracy and mean absolute error (MAE)</a:t>
            </a:r>
            <a:r>
              <a:rPr lang="en-US" sz="1600" dirty="0"/>
              <a:t>. The first graph shows that </a:t>
            </a:r>
            <a:r>
              <a:rPr lang="en-US" sz="1600" b="1" dirty="0" err="1"/>
              <a:t>XGBRegressor</a:t>
            </a:r>
            <a:r>
              <a:rPr lang="en-US" sz="1600" dirty="0"/>
              <a:t> achieves the highest accuracy (around 0.85), outperforming </a:t>
            </a:r>
            <a:r>
              <a:rPr lang="en-US" sz="1600" b="1" dirty="0" err="1"/>
              <a:t>ExtraTreesRegressor</a:t>
            </a:r>
            <a:r>
              <a:rPr lang="en-US" sz="1600" dirty="0"/>
              <a:t> (around 0.81) and </a:t>
            </a:r>
            <a:r>
              <a:rPr lang="en-US" sz="1600" b="1" dirty="0" err="1"/>
              <a:t>RandomForestRegressor</a:t>
            </a:r>
            <a:r>
              <a:rPr lang="en-US" sz="1600" dirty="0"/>
              <a:t> (around 0.80). The second graph compares the models based on </a:t>
            </a:r>
            <a:r>
              <a:rPr lang="en-US" sz="1600" b="1" dirty="0"/>
              <a:t>MAE</a:t>
            </a:r>
            <a:r>
              <a:rPr lang="en-US" sz="1600" dirty="0"/>
              <a:t>, where a lower value indicates better performance. Again, </a:t>
            </a:r>
            <a:r>
              <a:rPr lang="en-US" sz="1600" b="1" dirty="0" err="1"/>
              <a:t>XGBRegressor</a:t>
            </a:r>
            <a:r>
              <a:rPr lang="en-US" sz="1600" dirty="0"/>
              <a:t> performs the best with the lowest MAE (~1130), while </a:t>
            </a:r>
            <a:r>
              <a:rPr lang="en-US" sz="1600" b="1" dirty="0" err="1"/>
              <a:t>ExtraTreesRegressor</a:t>
            </a:r>
            <a:r>
              <a:rPr lang="en-US" sz="1600" dirty="0"/>
              <a:t> has the highest MAE (~1220), making it the least accurate. </a:t>
            </a:r>
            <a:r>
              <a:rPr lang="en-US" sz="1600" b="1" dirty="0" err="1"/>
              <a:t>RandomForestRegressor</a:t>
            </a:r>
            <a:r>
              <a:rPr lang="en-US" sz="1600" dirty="0"/>
              <a:t> falls between the two, with an MAE of around </a:t>
            </a:r>
            <a:r>
              <a:rPr lang="en-US" sz="1600" b="1" dirty="0"/>
              <a:t>1170</a:t>
            </a:r>
            <a:r>
              <a:rPr lang="en-US" sz="1600" dirty="0"/>
              <a:t>. These results indicate that </a:t>
            </a:r>
            <a:r>
              <a:rPr lang="en-US" sz="1600" b="1" dirty="0" err="1"/>
              <a:t>XGBoost</a:t>
            </a:r>
            <a:r>
              <a:rPr lang="en-US" sz="1600" b="1" dirty="0"/>
              <a:t> is the most effective model</a:t>
            </a:r>
            <a:r>
              <a:rPr lang="en-US" sz="1600" dirty="0"/>
              <a:t>, as it achieves </a:t>
            </a:r>
            <a:r>
              <a:rPr lang="en-US" sz="1600" b="1" dirty="0"/>
              <a:t>both the highest accuracy and the lowest error</a:t>
            </a:r>
            <a:r>
              <a:rPr lang="en-US" sz="1600" dirty="0"/>
              <a:t>, making it the best choice for predictions in this scenario.</a:t>
            </a:r>
            <a:endParaRPr lang="en-IN" sz="1600" dirty="0"/>
          </a:p>
        </p:txBody>
      </p:sp>
      <p:pic>
        <p:nvPicPr>
          <p:cNvPr id="2050" name="Picture 2">
            <a:extLst>
              <a:ext uri="{FF2B5EF4-FFF2-40B4-BE49-F238E27FC236}">
                <a16:creationId xmlns:a16="http://schemas.microsoft.com/office/drawing/2014/main" id="{121A452E-3121-15B8-8D00-45365400CD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979" y="1152868"/>
            <a:ext cx="5579706" cy="334301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24B2BADB-7DDA-207E-74B3-F4398E6EA2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3734" y="1152868"/>
            <a:ext cx="5579706" cy="3361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389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BFD1B3-3F88-919A-A110-7229D81320A3}"/>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5206433F-E2C2-8B35-D8BD-1A933750FBA0}"/>
              </a:ext>
            </a:extLst>
          </p:cNvPr>
          <p:cNvSpPr>
            <a:spLocks noGrp="1"/>
          </p:cNvSpPr>
          <p:nvPr>
            <p:ph idx="1"/>
          </p:nvPr>
        </p:nvSpPr>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23A5078D-F7EF-17F1-2D74-145AEDF070D3}"/>
              </a:ext>
            </a:extLst>
          </p:cNvPr>
          <p:cNvSpPr>
            <a:spLocks noGrp="1"/>
          </p:cNvSpPr>
          <p:nvPr>
            <p:ph type="dt" sz="half" idx="10"/>
          </p:nvPr>
        </p:nvSpPr>
        <p:spPr/>
        <p:txBody>
          <a:bodyPr/>
          <a:lstStyle/>
          <a:p>
            <a:fld id="{DE2B2372-D1F2-4A4D-8D2F-C41CCD86F877}" type="datetime1">
              <a:rPr lang="en-IN" smtClean="0">
                <a:latin typeface="Times New Roman" panose="02020603050405020304" pitchFamily="18" charset="0"/>
                <a:cs typeface="Times New Roman" panose="02020603050405020304" pitchFamily="18" charset="0"/>
              </a:rPr>
              <a:t>20-03-2025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241702C9-3A8E-BA0C-E23A-CCE481CD6073}"/>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1      Batch No. BB3          Department of CSE</a:t>
            </a:r>
          </a:p>
        </p:txBody>
      </p:sp>
      <p:sp>
        <p:nvSpPr>
          <p:cNvPr id="7" name="Slide Number Placeholder 6">
            <a:extLst>
              <a:ext uri="{FF2B5EF4-FFF2-40B4-BE49-F238E27FC236}">
                <a16:creationId xmlns:a16="http://schemas.microsoft.com/office/drawing/2014/main" id="{AC9F2455-4B9F-A791-67A0-1BE2AC8965E3}"/>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17</a:t>
            </a:fld>
            <a:endParaRPr lang="en-US">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0BA2CE39-D0F6-CD95-4A19-BA6E3E6C267B}"/>
              </a:ext>
            </a:extLst>
          </p:cNvPr>
          <p:cNvSpPr txBox="1">
            <a:spLocks/>
          </p:cNvSpPr>
          <p:nvPr/>
        </p:nvSpPr>
        <p:spPr>
          <a:xfrm>
            <a:off x="2460408" y="-627227"/>
            <a:ext cx="10515600" cy="6635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a:latin typeface="Times New Roman" panose="02020603050405020304" pitchFamily="18" charset="0"/>
                <a:cs typeface="Times New Roman" panose="02020603050405020304" pitchFamily="18" charset="0"/>
              </a:rPr>
              <a:t>Data Set</a:t>
            </a:r>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1007B0E-CACF-F5BB-69AB-E23834776DC5}"/>
              </a:ext>
            </a:extLst>
          </p:cNvPr>
          <p:cNvPicPr>
            <a:picLocks noChangeAspect="1"/>
          </p:cNvPicPr>
          <p:nvPr/>
        </p:nvPicPr>
        <p:blipFill>
          <a:blip r:embed="rId2"/>
          <a:stretch>
            <a:fillRect/>
          </a:stretch>
        </p:blipFill>
        <p:spPr>
          <a:xfrm>
            <a:off x="838200" y="681037"/>
            <a:ext cx="9808029" cy="5294212"/>
          </a:xfrm>
          <a:prstGeom prst="rect">
            <a:avLst/>
          </a:prstGeom>
        </p:spPr>
      </p:pic>
    </p:spTree>
    <p:extLst>
      <p:ext uri="{BB962C8B-B14F-4D97-AF65-F5344CB8AC3E}">
        <p14:creationId xmlns:p14="http://schemas.microsoft.com/office/powerpoint/2010/main" val="3982427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4F0A70-F24F-8E97-9277-1AB58143F7A9}"/>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186AD473-6A99-139C-39F7-175F3BE1B964}"/>
              </a:ext>
            </a:extLst>
          </p:cNvPr>
          <p:cNvSpPr>
            <a:spLocks noGrp="1"/>
          </p:cNvSpPr>
          <p:nvPr>
            <p:ph idx="1"/>
          </p:nvPr>
        </p:nvSpPr>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90A78020-4CD7-190C-B4EB-27693AB4A4CA}"/>
              </a:ext>
            </a:extLst>
          </p:cNvPr>
          <p:cNvSpPr>
            <a:spLocks noGrp="1"/>
          </p:cNvSpPr>
          <p:nvPr>
            <p:ph type="dt" sz="half" idx="10"/>
          </p:nvPr>
        </p:nvSpPr>
        <p:spPr/>
        <p:txBody>
          <a:bodyPr/>
          <a:lstStyle/>
          <a:p>
            <a:fld id="{DE2B2372-D1F2-4A4D-8D2F-C41CCD86F877}" type="datetime1">
              <a:rPr lang="en-IN" smtClean="0">
                <a:latin typeface="Times New Roman" panose="02020603050405020304" pitchFamily="18" charset="0"/>
                <a:cs typeface="Times New Roman" panose="02020603050405020304" pitchFamily="18" charset="0"/>
              </a:rPr>
              <a:t>20-03-2025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2BFD32A7-D25B-6A46-3C86-05208E53453A}"/>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1      Batch No. BB3          Department of CSE</a:t>
            </a:r>
          </a:p>
        </p:txBody>
      </p:sp>
      <p:sp>
        <p:nvSpPr>
          <p:cNvPr id="7" name="Slide Number Placeholder 6">
            <a:extLst>
              <a:ext uri="{FF2B5EF4-FFF2-40B4-BE49-F238E27FC236}">
                <a16:creationId xmlns:a16="http://schemas.microsoft.com/office/drawing/2014/main" id="{A67428F7-8FE7-67BA-95B1-2A5F5319CDEC}"/>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18</a:t>
            </a:fld>
            <a:endParaRPr lang="en-US">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EAA708EB-4284-627A-CEB0-1A9E60E98CCB}"/>
              </a:ext>
            </a:extLst>
          </p:cNvPr>
          <p:cNvSpPr txBox="1">
            <a:spLocks/>
          </p:cNvSpPr>
          <p:nvPr/>
        </p:nvSpPr>
        <p:spPr>
          <a:xfrm>
            <a:off x="2460408" y="-627227"/>
            <a:ext cx="10515600" cy="6635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a:latin typeface="Times New Roman" panose="02020603050405020304" pitchFamily="18" charset="0"/>
                <a:cs typeface="Times New Roman" panose="02020603050405020304" pitchFamily="18" charset="0"/>
              </a:rPr>
              <a:t>Data Set</a:t>
            </a:r>
            <a:endParaRPr lang="en-IN" sz="2400" b="1"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BA47104E-E2DE-2D37-BEBC-C9C3A7BB0EC6}"/>
              </a:ext>
            </a:extLst>
          </p:cNvPr>
          <p:cNvSpPr>
            <a:spLocks noGrp="1"/>
          </p:cNvSpPr>
          <p:nvPr>
            <p:ph type="title"/>
          </p:nvPr>
        </p:nvSpPr>
        <p:spPr>
          <a:xfrm>
            <a:off x="0" y="544162"/>
            <a:ext cx="10515600" cy="711321"/>
          </a:xfrm>
        </p:spPr>
        <p:txBody>
          <a:bodyPr>
            <a:normAutofit/>
          </a:bodyPr>
          <a:lstStyle/>
          <a:p>
            <a:r>
              <a:rPr lang="en-US" sz="2800" b="1" dirty="0">
                <a:latin typeface="Times New Roman" panose="02020603050405020304" pitchFamily="18" charset="0"/>
                <a:cs typeface="Times New Roman" panose="02020603050405020304" pitchFamily="18" charset="0"/>
              </a:rPr>
              <a:t>Flight Ticket Price Prediction Web Application Integration:</a:t>
            </a:r>
            <a:endParaRPr lang="en-IN" sz="2800" b="1"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FAB052DF-DDAF-0E35-99C3-B076D698D57A}"/>
              </a:ext>
            </a:extLst>
          </p:cNvPr>
          <p:cNvSpPr txBox="1">
            <a:spLocks/>
          </p:cNvSpPr>
          <p:nvPr/>
        </p:nvSpPr>
        <p:spPr>
          <a:xfrm>
            <a:off x="763555" y="1139542"/>
            <a:ext cx="10515600" cy="52749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latin typeface="Times New Roman" panose="02020603050405020304" pitchFamily="18" charset="0"/>
                <a:cs typeface="Times New Roman" panose="02020603050405020304" pitchFamily="18" charset="0"/>
              </a:rPr>
              <a:t>Technologies Used:</a:t>
            </a:r>
          </a:p>
          <a:p>
            <a:r>
              <a:rPr lang="en-US" sz="2000" b="1" dirty="0">
                <a:latin typeface="Times New Roman" panose="02020603050405020304" pitchFamily="18" charset="0"/>
                <a:cs typeface="Times New Roman" panose="02020603050405020304" pitchFamily="18" charset="0"/>
              </a:rPr>
              <a:t>Frontend</a:t>
            </a:r>
            <a:r>
              <a:rPr lang="en-US" sz="2000" dirty="0">
                <a:latin typeface="Times New Roman" panose="02020603050405020304" pitchFamily="18" charset="0"/>
                <a:cs typeface="Times New Roman" panose="02020603050405020304" pitchFamily="18" charset="0"/>
              </a:rPr>
              <a:t>: HTML, CSS, JavaScript (User interface for input and display)</a:t>
            </a:r>
          </a:p>
          <a:p>
            <a:r>
              <a:rPr lang="en-US" sz="2000" b="1" dirty="0">
                <a:latin typeface="Times New Roman" panose="02020603050405020304" pitchFamily="18" charset="0"/>
                <a:cs typeface="Times New Roman" panose="02020603050405020304" pitchFamily="18" charset="0"/>
              </a:rPr>
              <a:t>Backend</a:t>
            </a:r>
            <a:r>
              <a:rPr lang="en-US" sz="2000" dirty="0">
                <a:latin typeface="Times New Roman" panose="02020603050405020304" pitchFamily="18" charset="0"/>
                <a:cs typeface="Times New Roman" panose="02020603050405020304" pitchFamily="18" charset="0"/>
              </a:rPr>
              <a:t>: Flask/Django (Handling model integration and data processing)</a:t>
            </a:r>
          </a:p>
          <a:p>
            <a:r>
              <a:rPr lang="en-US" sz="2000" b="1" dirty="0">
                <a:latin typeface="Times New Roman" panose="02020603050405020304" pitchFamily="18" charset="0"/>
                <a:cs typeface="Times New Roman" panose="02020603050405020304" pitchFamily="18" charset="0"/>
              </a:rPr>
              <a:t>Machine Learning</a:t>
            </a:r>
            <a:r>
              <a:rPr lang="en-US" sz="2000" dirty="0">
                <a:latin typeface="Times New Roman" panose="02020603050405020304" pitchFamily="18" charset="0"/>
                <a:cs typeface="Times New Roman" panose="02020603050405020304" pitchFamily="18" charset="0"/>
              </a:rPr>
              <a:t>: RandomForestRegressor, ExtraTreesRegressor, XGBRegressor (Prediction models)</a:t>
            </a:r>
          </a:p>
          <a:p>
            <a:pPr marL="0" indent="0">
              <a:buFont typeface="Arial" panose="020B0604020202020204" pitchFamily="34" charset="0"/>
              <a:buNone/>
            </a:pPr>
            <a:endParaRPr lang="en-US" sz="2000" b="1"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000" b="1"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000" b="1"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2000" b="1" dirty="0">
                <a:latin typeface="Times New Roman" panose="02020603050405020304" pitchFamily="18" charset="0"/>
                <a:cs typeface="Times New Roman" panose="02020603050405020304" pitchFamily="18" charset="0"/>
              </a:rPr>
              <a:t>How It Works:</a:t>
            </a:r>
          </a:p>
          <a:p>
            <a:pPr>
              <a:buFont typeface="+mj-lt"/>
              <a:buAutoNum type="arabicPeriod"/>
            </a:pPr>
            <a:r>
              <a:rPr lang="en-US" sz="2000" dirty="0">
                <a:latin typeface="Times New Roman" panose="02020603050405020304" pitchFamily="18" charset="0"/>
                <a:cs typeface="Times New Roman" panose="02020603050405020304" pitchFamily="18" charset="0"/>
              </a:rPr>
              <a:t>User submits data (</a:t>
            </a:r>
            <a:r>
              <a:rPr lang="en-US" sz="1600" dirty="0">
                <a:latin typeface="Times New Roman" panose="02020603050405020304" pitchFamily="18" charset="0"/>
                <a:cs typeface="Times New Roman" panose="02020603050405020304" pitchFamily="18" charset="0"/>
              </a:rPr>
              <a:t>Airline, Source, Destination, Date of Journey, Departure Time</a:t>
            </a:r>
            <a:r>
              <a:rPr lang="en-IN" sz="1600" b="1" dirty="0">
                <a:solidFill>
                  <a:srgbClr val="374151"/>
                </a:solidFill>
                <a:latin typeface="Arial" panose="020B0604020202020204" pitchFamily="34" charset="0"/>
                <a:cs typeface="Times New Roman" panose="02020603050405020304" pitchFamily="18" charset="0"/>
              </a:rPr>
              <a:t>, </a:t>
            </a:r>
            <a:r>
              <a:rPr lang="en-IN" sz="1600" dirty="0">
                <a:solidFill>
                  <a:srgbClr val="374151"/>
                </a:solidFill>
                <a:latin typeface="Times New Roman" panose="02020603050405020304" pitchFamily="18" charset="0"/>
                <a:cs typeface="Times New Roman" panose="02020603050405020304" pitchFamily="18" charset="0"/>
              </a:rPr>
              <a:t>Arrival Time, Additional Info</a:t>
            </a:r>
            <a:r>
              <a:rPr lang="en-US" sz="2000" dirty="0">
                <a:latin typeface="Times New Roman" panose="02020603050405020304" pitchFamily="18" charset="0"/>
                <a:cs typeface="Times New Roman" panose="02020603050405020304" pitchFamily="18" charset="0"/>
              </a:rPr>
              <a:t>).</a:t>
            </a:r>
          </a:p>
          <a:p>
            <a:pPr>
              <a:buFont typeface="+mj-lt"/>
              <a:buAutoNum type="arabicPeriod"/>
            </a:pPr>
            <a:r>
              <a:rPr lang="en-US" sz="2000" dirty="0">
                <a:latin typeface="Times New Roman" panose="02020603050405020304" pitchFamily="18" charset="0"/>
                <a:cs typeface="Times New Roman" panose="02020603050405020304" pitchFamily="18" charset="0"/>
              </a:rPr>
              <a:t>Model predicts flight </a:t>
            </a:r>
            <a:r>
              <a:rPr lang="en-IN" sz="2000" dirty="0">
                <a:latin typeface="Times New Roman" panose="02020603050405020304" pitchFamily="18" charset="0"/>
                <a:cs typeface="Times New Roman" panose="02020603050405020304" pitchFamily="18" charset="0"/>
              </a:rPr>
              <a:t>ticket price prediction</a:t>
            </a:r>
            <a:r>
              <a:rPr lang="en-US" sz="2000" dirty="0">
                <a:latin typeface="Times New Roman" panose="02020603050405020304" pitchFamily="18" charset="0"/>
                <a:cs typeface="Times New Roman" panose="02020603050405020304" pitchFamily="18" charset="0"/>
              </a:rPr>
              <a:t> and provides an output.</a:t>
            </a:r>
          </a:p>
          <a:p>
            <a:pPr>
              <a:buFont typeface="+mj-lt"/>
              <a:buAutoNum type="arabicPeriod"/>
            </a:pPr>
            <a:r>
              <a:rPr lang="en-US" sz="2000" dirty="0">
                <a:latin typeface="Times New Roman" panose="02020603050405020304" pitchFamily="18" charset="0"/>
                <a:cs typeface="Times New Roman" panose="02020603050405020304" pitchFamily="18" charset="0"/>
              </a:rPr>
              <a:t>Cost of </a:t>
            </a:r>
            <a:r>
              <a:rPr lang="en-IN" sz="2000" dirty="0">
                <a:latin typeface="Times New Roman" panose="02020603050405020304" pitchFamily="18" charset="0"/>
                <a:cs typeface="Times New Roman" panose="02020603050405020304" pitchFamily="18" charset="0"/>
              </a:rPr>
              <a:t>Ticket</a:t>
            </a:r>
            <a:r>
              <a:rPr lang="en-US" sz="2000" dirty="0">
                <a:latin typeface="Times New Roman" panose="02020603050405020304" pitchFamily="18" charset="0"/>
                <a:cs typeface="Times New Roman" panose="02020603050405020304" pitchFamily="18" charset="0"/>
              </a:rPr>
              <a:t> providers use this information for early intervention.</a:t>
            </a:r>
          </a:p>
          <a:p>
            <a:pPr marL="0" indent="0">
              <a:buFont typeface="Arial" panose="020B0604020202020204" pitchFamily="34" charset="0"/>
              <a:buNone/>
            </a:pPr>
            <a:endParaRPr lang="en-US" sz="2000" b="1"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7D5814CA-8333-86B6-1E76-AFD877552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576" y="3010556"/>
            <a:ext cx="8135485" cy="990738"/>
          </a:xfrm>
          <a:prstGeom prst="rect">
            <a:avLst/>
          </a:prstGeom>
        </p:spPr>
      </p:pic>
    </p:spTree>
    <p:extLst>
      <p:ext uri="{BB962C8B-B14F-4D97-AF65-F5344CB8AC3E}">
        <p14:creationId xmlns:p14="http://schemas.microsoft.com/office/powerpoint/2010/main" val="160907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9334-4427-624C-9481-8CA8458F6D25}"/>
              </a:ext>
            </a:extLst>
          </p:cNvPr>
          <p:cNvSpPr>
            <a:spLocks noGrp="1"/>
          </p:cNvSpPr>
          <p:nvPr>
            <p:ph type="title"/>
          </p:nvPr>
        </p:nvSpPr>
        <p:spPr>
          <a:xfrm>
            <a:off x="3665375" y="681037"/>
            <a:ext cx="10515600" cy="703587"/>
          </a:xfrm>
        </p:spPr>
        <p:txBody>
          <a:bodyPr>
            <a:noAutofit/>
          </a:bodyPr>
          <a:lstStyle/>
          <a:p>
            <a:r>
              <a:rPr lang="en-US" b="1" dirty="0">
                <a:latin typeface="Times New Roman" panose="02020603050405020304" pitchFamily="18" charset="0"/>
                <a:cs typeface="Times New Roman" panose="02020603050405020304" pitchFamily="18" charset="0"/>
              </a:rPr>
              <a:t>IMPLEMENTATION</a:t>
            </a:r>
            <a:br>
              <a:rPr lang="en-IN" b="1" dirty="0">
                <a:latin typeface="Times New Roman" panose="02020603050405020304" pitchFamily="18" charset="0"/>
                <a:cs typeface="Times New Roman" panose="02020603050405020304" pitchFamily="18" charset="0"/>
              </a:rPr>
            </a:br>
            <a:endParaRPr lang="en-IN" b="1" dirty="0"/>
          </a:p>
        </p:txBody>
      </p:sp>
      <p:sp>
        <p:nvSpPr>
          <p:cNvPr id="3" name="Content Placeholder 2">
            <a:extLst>
              <a:ext uri="{FF2B5EF4-FFF2-40B4-BE49-F238E27FC236}">
                <a16:creationId xmlns:a16="http://schemas.microsoft.com/office/drawing/2014/main" id="{F69CCA36-9F51-D53E-4C3D-0692404333CA}"/>
              </a:ext>
            </a:extLst>
          </p:cNvPr>
          <p:cNvSpPr>
            <a:spLocks noGrp="1"/>
          </p:cNvSpPr>
          <p:nvPr>
            <p:ph idx="1"/>
          </p:nvPr>
        </p:nvSpPr>
        <p:spPr>
          <a:xfrm>
            <a:off x="838200" y="1253331"/>
            <a:ext cx="10515600" cy="4351338"/>
          </a:xfrm>
        </p:spPr>
        <p:txBody>
          <a:bodyPr/>
          <a:lstStyle/>
          <a:p>
            <a:pPr marL="12700" indent="0">
              <a:lnSpc>
                <a:spcPct val="100000"/>
              </a:lnSpc>
              <a:spcBef>
                <a:spcPts val="1515"/>
              </a:spcBef>
              <a:buNone/>
              <a:tabLst>
                <a:tab pos="241300" algn="l"/>
              </a:tabLst>
            </a:pPr>
            <a:r>
              <a:rPr lang="en-IN" sz="2600" b="1" u="sng" spc="-10" dirty="0">
                <a:latin typeface="Times New Roman" panose="02020603050405020304" pitchFamily="18" charset="0"/>
                <a:cs typeface="Times New Roman" panose="02020603050405020304" pitchFamily="18" charset="0"/>
              </a:rPr>
              <a:t>Software</a:t>
            </a:r>
            <a:r>
              <a:rPr lang="en-IN" sz="2600" b="1" u="sng" spc="-20" dirty="0">
                <a:latin typeface="Times New Roman" panose="02020603050405020304" pitchFamily="18" charset="0"/>
                <a:cs typeface="Times New Roman" panose="02020603050405020304" pitchFamily="18" charset="0"/>
              </a:rPr>
              <a:t> </a:t>
            </a:r>
            <a:r>
              <a:rPr lang="en-IN" sz="2600" b="1" u="sng" dirty="0">
                <a:latin typeface="Times New Roman" panose="02020603050405020304" pitchFamily="18" charset="0"/>
                <a:cs typeface="Times New Roman" panose="02020603050405020304" pitchFamily="18" charset="0"/>
              </a:rPr>
              <a:t>Specifications:</a:t>
            </a:r>
          </a:p>
          <a:p>
            <a:pPr marL="736600" lvl="1">
              <a:lnSpc>
                <a:spcPct val="100000"/>
              </a:lnSpc>
              <a:spcBef>
                <a:spcPts val="1170"/>
              </a:spcBef>
            </a:pPr>
            <a:r>
              <a:rPr lang="en-IN" sz="2100" b="0" spc="-15" dirty="0">
                <a:latin typeface="Times New Roman" panose="02020603050405020304" pitchFamily="18" charset="0"/>
                <a:cs typeface="Times New Roman" panose="02020603050405020304" pitchFamily="18" charset="0"/>
              </a:rPr>
              <a:t>Browser:</a:t>
            </a:r>
            <a:r>
              <a:rPr lang="en-IN" sz="2100" b="0" spc="-25" dirty="0">
                <a:latin typeface="Times New Roman" panose="02020603050405020304" pitchFamily="18" charset="0"/>
                <a:cs typeface="Times New Roman" panose="02020603050405020304" pitchFamily="18" charset="0"/>
              </a:rPr>
              <a:t> </a:t>
            </a:r>
            <a:r>
              <a:rPr lang="en-IN" sz="2100" b="0" spc="-10" dirty="0">
                <a:latin typeface="Times New Roman" panose="02020603050405020304" pitchFamily="18" charset="0"/>
                <a:cs typeface="Times New Roman" panose="02020603050405020304" pitchFamily="18" charset="0"/>
              </a:rPr>
              <a:t>Chrome</a:t>
            </a:r>
            <a:endParaRPr lang="en-IN" sz="2100" dirty="0">
              <a:latin typeface="Times New Roman" panose="02020603050405020304" pitchFamily="18" charset="0"/>
              <a:cs typeface="Times New Roman" panose="02020603050405020304" pitchFamily="18" charset="0"/>
            </a:endParaRPr>
          </a:p>
          <a:p>
            <a:pPr marL="736600" marR="6290310" lvl="1">
              <a:lnSpc>
                <a:spcPct val="126200"/>
              </a:lnSpc>
              <a:spcBef>
                <a:spcPts val="45"/>
              </a:spcBef>
            </a:pPr>
            <a:r>
              <a:rPr lang="en-IN" sz="2100" b="0" spc="-10" dirty="0">
                <a:latin typeface="Times New Roman" panose="02020603050405020304" pitchFamily="18" charset="0"/>
                <a:cs typeface="Times New Roman" panose="02020603050405020304" pitchFamily="18" charset="0"/>
              </a:rPr>
              <a:t>Operating </a:t>
            </a:r>
            <a:r>
              <a:rPr lang="en-IN" sz="2100" b="0" spc="-15" dirty="0">
                <a:latin typeface="Times New Roman" panose="02020603050405020304" pitchFamily="18" charset="0"/>
                <a:cs typeface="Times New Roman" panose="02020603050405020304" pitchFamily="18" charset="0"/>
              </a:rPr>
              <a:t>System: </a:t>
            </a:r>
            <a:r>
              <a:rPr lang="en-IN" sz="2100" b="0" spc="-5" dirty="0">
                <a:latin typeface="Times New Roman" panose="02020603050405020304" pitchFamily="18" charset="0"/>
                <a:cs typeface="Times New Roman" panose="02020603050405020304" pitchFamily="18" charset="0"/>
              </a:rPr>
              <a:t>Windows</a:t>
            </a:r>
            <a:r>
              <a:rPr lang="en-IN" sz="2100" b="0" dirty="0">
                <a:latin typeface="Times New Roman" panose="02020603050405020304" pitchFamily="18" charset="0"/>
                <a:cs typeface="Times New Roman" panose="02020603050405020304" pitchFamily="18" charset="0"/>
              </a:rPr>
              <a:t>11</a:t>
            </a:r>
          </a:p>
          <a:p>
            <a:pPr marL="736600" marR="6290310" lvl="1">
              <a:lnSpc>
                <a:spcPct val="126200"/>
              </a:lnSpc>
              <a:spcBef>
                <a:spcPts val="45"/>
              </a:spcBef>
            </a:pPr>
            <a:r>
              <a:rPr lang="en-IN" sz="2100" b="0" dirty="0">
                <a:latin typeface="Times New Roman" panose="02020603050405020304" pitchFamily="18" charset="0"/>
                <a:cs typeface="Times New Roman" panose="02020603050405020304" pitchFamily="18" charset="0"/>
              </a:rPr>
              <a:t>Python</a:t>
            </a:r>
            <a:r>
              <a:rPr lang="en-IN" sz="2100" b="0" spc="-5" dirty="0">
                <a:latin typeface="Times New Roman" panose="02020603050405020304" pitchFamily="18" charset="0"/>
                <a:cs typeface="Times New Roman" panose="02020603050405020304" pitchFamily="18" charset="0"/>
              </a:rPr>
              <a:t> </a:t>
            </a:r>
            <a:r>
              <a:rPr lang="en-IN" sz="2100" b="0" spc="-10" dirty="0">
                <a:latin typeface="Times New Roman" panose="02020603050405020304" pitchFamily="18" charset="0"/>
                <a:cs typeface="Times New Roman" panose="02020603050405020304" pitchFamily="18" charset="0"/>
              </a:rPr>
              <a:t>(COLAB)</a:t>
            </a:r>
            <a:endParaRPr lang="en-IN" sz="2100" dirty="0">
              <a:latin typeface="Times New Roman" panose="02020603050405020304" pitchFamily="18" charset="0"/>
              <a:cs typeface="Times New Roman" panose="02020603050405020304" pitchFamily="18" charset="0"/>
            </a:endParaRPr>
          </a:p>
          <a:p>
            <a:pPr marL="762635" lvl="1">
              <a:lnSpc>
                <a:spcPct val="100000"/>
              </a:lnSpc>
              <a:spcBef>
                <a:spcPts val="790"/>
              </a:spcBef>
            </a:pPr>
            <a:r>
              <a:rPr lang="en-IN" sz="2100" b="0" dirty="0">
                <a:latin typeface="Times New Roman" panose="02020603050405020304" pitchFamily="18" charset="0"/>
                <a:cs typeface="Times New Roman" panose="02020603050405020304" pitchFamily="18" charset="0"/>
              </a:rPr>
              <a:t>Flask</a:t>
            </a:r>
            <a:endParaRPr lang="en-IN" sz="2100" dirty="0">
              <a:latin typeface="Times New Roman" panose="02020603050405020304" pitchFamily="18" charset="0"/>
              <a:cs typeface="Times New Roman" panose="02020603050405020304" pitchFamily="18" charset="0"/>
            </a:endParaRPr>
          </a:p>
          <a:p>
            <a:pPr marL="12700" indent="0">
              <a:lnSpc>
                <a:spcPct val="100000"/>
              </a:lnSpc>
              <a:spcBef>
                <a:spcPts val="685"/>
              </a:spcBef>
              <a:buNone/>
              <a:tabLst>
                <a:tab pos="241300" algn="l"/>
              </a:tabLst>
            </a:pPr>
            <a:r>
              <a:rPr lang="en-IN" sz="2100" b="1" u="sng" spc="-5" dirty="0">
                <a:latin typeface="Times New Roman" panose="02020603050405020304" pitchFamily="18" charset="0"/>
                <a:cs typeface="Times New Roman" panose="02020603050405020304" pitchFamily="18" charset="0"/>
              </a:rPr>
              <a:t>Hardware</a:t>
            </a:r>
            <a:r>
              <a:rPr lang="en-IN" sz="2400" b="1" u="sng" spc="-50" dirty="0">
                <a:latin typeface="Times New Roman" panose="02020603050405020304" pitchFamily="18" charset="0"/>
                <a:cs typeface="Times New Roman" panose="02020603050405020304" pitchFamily="18" charset="0"/>
              </a:rPr>
              <a:t> </a:t>
            </a:r>
            <a:r>
              <a:rPr lang="en-IN" sz="2400" b="1" u="sng" dirty="0">
                <a:latin typeface="Times New Roman" panose="02020603050405020304" pitchFamily="18" charset="0"/>
                <a:cs typeface="Times New Roman" panose="02020603050405020304" pitchFamily="18" charset="0"/>
              </a:rPr>
              <a:t>Specifications:</a:t>
            </a:r>
          </a:p>
          <a:p>
            <a:pPr marL="686435" marR="5815330" indent="-342900">
              <a:lnSpc>
                <a:spcPct val="126499"/>
              </a:lnSpc>
              <a:spcBef>
                <a:spcPts val="254"/>
              </a:spcBef>
            </a:pPr>
            <a:r>
              <a:rPr lang="en-IN" sz="2400" b="0" spc="-10" dirty="0">
                <a:latin typeface="Times New Roman" panose="02020603050405020304" pitchFamily="18" charset="0"/>
                <a:cs typeface="Times New Roman" panose="02020603050405020304" pitchFamily="18" charset="0"/>
              </a:rPr>
              <a:t>Processor: Intel® </a:t>
            </a:r>
            <a:r>
              <a:rPr lang="en-IN" sz="2400" b="0" dirty="0">
                <a:latin typeface="Times New Roman" panose="02020603050405020304" pitchFamily="18" charset="0"/>
                <a:cs typeface="Times New Roman" panose="02020603050405020304" pitchFamily="18" charset="0"/>
              </a:rPr>
              <a:t>Dual </a:t>
            </a:r>
            <a:r>
              <a:rPr lang="en-IN" sz="2400" b="0" spc="-15" dirty="0">
                <a:latin typeface="Times New Roman" panose="02020603050405020304" pitchFamily="18" charset="0"/>
                <a:cs typeface="Times New Roman" panose="02020603050405020304" pitchFamily="18" charset="0"/>
              </a:rPr>
              <a:t>Core</a:t>
            </a:r>
          </a:p>
          <a:p>
            <a:pPr marL="686435" marR="5815330" indent="-342900">
              <a:lnSpc>
                <a:spcPct val="126499"/>
              </a:lnSpc>
              <a:spcBef>
                <a:spcPts val="254"/>
              </a:spcBef>
            </a:pPr>
            <a:r>
              <a:rPr lang="en-IN" sz="2400" b="0" dirty="0">
                <a:latin typeface="Times New Roman" panose="02020603050405020304" pitchFamily="18" charset="0"/>
                <a:cs typeface="Times New Roman" panose="02020603050405020304" pitchFamily="18" charset="0"/>
              </a:rPr>
              <a:t>2.0GHz </a:t>
            </a:r>
            <a:r>
              <a:rPr lang="en-IN" sz="2400" b="0" spc="-505" dirty="0">
                <a:latin typeface="Times New Roman" panose="02020603050405020304" pitchFamily="18" charset="0"/>
                <a:cs typeface="Times New Roman" panose="02020603050405020304" pitchFamily="18" charset="0"/>
              </a:rPr>
              <a:t> </a:t>
            </a:r>
            <a:r>
              <a:rPr lang="en-IN" sz="2400" b="0" spc="-10" dirty="0">
                <a:latin typeface="Times New Roman" panose="02020603050405020304" pitchFamily="18" charset="0"/>
                <a:cs typeface="Times New Roman" panose="02020603050405020304" pitchFamily="18" charset="0"/>
              </a:rPr>
              <a:t>Hard </a:t>
            </a:r>
            <a:r>
              <a:rPr lang="en-IN" sz="2400" b="0" spc="-5" dirty="0">
                <a:latin typeface="Times New Roman" panose="02020603050405020304" pitchFamily="18" charset="0"/>
                <a:cs typeface="Times New Roman" panose="02020603050405020304" pitchFamily="18" charset="0"/>
              </a:rPr>
              <a:t>Disk:</a:t>
            </a:r>
            <a:r>
              <a:rPr lang="en-IN" sz="2400" b="0" dirty="0">
                <a:latin typeface="Times New Roman" panose="02020603050405020304" pitchFamily="18" charset="0"/>
                <a:cs typeface="Times New Roman" panose="02020603050405020304" pitchFamily="18" charset="0"/>
              </a:rPr>
              <a:t> 1TB</a:t>
            </a:r>
            <a:endParaRPr lang="en-IN" sz="2400" dirty="0">
              <a:latin typeface="Times New Roman" panose="02020603050405020304" pitchFamily="18" charset="0"/>
              <a:cs typeface="Times New Roman" panose="02020603050405020304" pitchFamily="18" charset="0"/>
            </a:endParaRPr>
          </a:p>
          <a:p>
            <a:pPr marL="686435" marR="5815330" indent="-342900">
              <a:lnSpc>
                <a:spcPct val="126499"/>
              </a:lnSpc>
              <a:spcBef>
                <a:spcPts val="254"/>
              </a:spcBef>
            </a:pPr>
            <a:r>
              <a:rPr lang="en-IN" sz="2400" b="0" spc="-5" dirty="0">
                <a:latin typeface="Times New Roman" panose="02020603050405020304" pitchFamily="18" charset="0"/>
                <a:cs typeface="Times New Roman" panose="02020603050405020304" pitchFamily="18" charset="0"/>
              </a:rPr>
              <a:t>RAM:</a:t>
            </a:r>
            <a:r>
              <a:rPr lang="en-IN" sz="2400" b="0" spc="-40" dirty="0">
                <a:latin typeface="Times New Roman" panose="02020603050405020304" pitchFamily="18" charset="0"/>
                <a:cs typeface="Times New Roman" panose="02020603050405020304" pitchFamily="18" charset="0"/>
              </a:rPr>
              <a:t> </a:t>
            </a:r>
            <a:r>
              <a:rPr lang="en-IN" sz="2400" spc="-40" dirty="0">
                <a:latin typeface="Times New Roman" panose="02020603050405020304" pitchFamily="18" charset="0"/>
                <a:cs typeface="Times New Roman" panose="02020603050405020304" pitchFamily="18" charset="0"/>
              </a:rPr>
              <a:t>16</a:t>
            </a:r>
            <a:r>
              <a:rPr lang="en-IN" sz="2400" b="0" dirty="0">
                <a:latin typeface="Times New Roman" panose="02020603050405020304" pitchFamily="18" charset="0"/>
                <a:cs typeface="Times New Roman" panose="02020603050405020304" pitchFamily="18" charset="0"/>
              </a:rPr>
              <a:t>GB</a:t>
            </a:r>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6D0D0D5A-9AB0-A544-F741-7B0F2C38FEDF}"/>
              </a:ext>
            </a:extLst>
          </p:cNvPr>
          <p:cNvSpPr>
            <a:spLocks noGrp="1"/>
          </p:cNvSpPr>
          <p:nvPr>
            <p:ph type="dt" sz="half" idx="10"/>
          </p:nvPr>
        </p:nvSpPr>
        <p:spPr/>
        <p:txBody>
          <a:bodyPr/>
          <a:lstStyle/>
          <a:p>
            <a:fld id="{624C803B-62AD-4010-AEFB-D9AF802A6496}" type="datetime1">
              <a:rPr lang="en-IN" smtClean="0"/>
              <a:t>20-03-2025</a:t>
            </a:fld>
            <a:endParaRPr lang="en-IN"/>
          </a:p>
        </p:txBody>
      </p:sp>
      <p:sp>
        <p:nvSpPr>
          <p:cNvPr id="5" name="Footer Placeholder 4">
            <a:extLst>
              <a:ext uri="{FF2B5EF4-FFF2-40B4-BE49-F238E27FC236}">
                <a16:creationId xmlns:a16="http://schemas.microsoft.com/office/drawing/2014/main" id="{2221AB28-02B8-2881-BD0C-24AE75728462}"/>
              </a:ext>
            </a:extLst>
          </p:cNvPr>
          <p:cNvSpPr>
            <a:spLocks noGrp="1"/>
          </p:cNvSpPr>
          <p:nvPr>
            <p:ph type="ftr" sz="quarter" idx="11"/>
          </p:nvPr>
        </p:nvSpPr>
        <p:spPr/>
        <p:txBody>
          <a:bodyPr/>
          <a:lstStyle/>
          <a:p>
            <a:r>
              <a:rPr lang="en-US"/>
              <a:t>Review No.         Batch No.           Department of CSE</a:t>
            </a:r>
            <a:endParaRPr lang="en-IN"/>
          </a:p>
        </p:txBody>
      </p:sp>
      <p:sp>
        <p:nvSpPr>
          <p:cNvPr id="6" name="Slide Number Placeholder 5">
            <a:extLst>
              <a:ext uri="{FF2B5EF4-FFF2-40B4-BE49-F238E27FC236}">
                <a16:creationId xmlns:a16="http://schemas.microsoft.com/office/drawing/2014/main" id="{E7DBE0BA-2571-D612-26E3-80C52143B64A}"/>
              </a:ext>
            </a:extLst>
          </p:cNvPr>
          <p:cNvSpPr>
            <a:spLocks noGrp="1"/>
          </p:cNvSpPr>
          <p:nvPr>
            <p:ph type="sldNum" sz="quarter" idx="12"/>
          </p:nvPr>
        </p:nvSpPr>
        <p:spPr/>
        <p:txBody>
          <a:bodyPr/>
          <a:lstStyle/>
          <a:p>
            <a:fld id="{65DCBD69-296B-4D7C-AF62-9B588FC78772}" type="slidenum">
              <a:rPr lang="en-IN" smtClean="0"/>
              <a:t>19</a:t>
            </a:fld>
            <a:endParaRPr lang="en-IN"/>
          </a:p>
        </p:txBody>
      </p:sp>
    </p:spTree>
    <p:extLst>
      <p:ext uri="{BB962C8B-B14F-4D97-AF65-F5344CB8AC3E}">
        <p14:creationId xmlns:p14="http://schemas.microsoft.com/office/powerpoint/2010/main" val="3040719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OUTLINE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274193"/>
            <a:ext cx="10515600" cy="4683829"/>
          </a:xfrm>
        </p:spPr>
        <p:txBody>
          <a:bodyPr>
            <a:normAutofit fontScale="62500" lnSpcReduction="20000"/>
          </a:body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Introduction </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Literature Survey</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Research Gaps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Objectives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Block Diagram / Flow Diagram</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Implementation</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Results and Analysis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Conclusion &amp; Future Scope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References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Question and Answers</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Acknowledgements</a:t>
            </a: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889477E6-D1B2-4024-A621-0A271A8663AE}" type="datetime1">
              <a:rPr lang="en-IN" smtClean="0">
                <a:latin typeface="Times New Roman" panose="02020603050405020304" pitchFamily="18" charset="0"/>
                <a:cs typeface="Times New Roman" panose="02020603050405020304" pitchFamily="18" charset="0"/>
              </a:rPr>
              <a:t>20-03-2025</a:t>
            </a:fld>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1        Batch No. BB5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752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54B463-915E-7E03-A2F0-E388E1D01A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465B89-7172-1FA0-A034-CAC66F823CBE}"/>
              </a:ext>
            </a:extLst>
          </p:cNvPr>
          <p:cNvSpPr>
            <a:spLocks noGrp="1"/>
          </p:cNvSpPr>
          <p:nvPr>
            <p:ph type="title"/>
          </p:nvPr>
        </p:nvSpPr>
        <p:spPr>
          <a:xfrm>
            <a:off x="3665375" y="681037"/>
            <a:ext cx="10515600" cy="703587"/>
          </a:xfrm>
        </p:spPr>
        <p:txBody>
          <a:bodyPr>
            <a:noAutofit/>
          </a:bodyPr>
          <a:lstStyle/>
          <a:p>
            <a:r>
              <a:rPr lang="en-US" b="1" dirty="0">
                <a:latin typeface="Times New Roman" panose="02020603050405020304" pitchFamily="18" charset="0"/>
                <a:cs typeface="Times New Roman" panose="02020603050405020304" pitchFamily="18" charset="0"/>
              </a:rPr>
              <a:t>IMPLEMENTATION</a:t>
            </a:r>
            <a:br>
              <a:rPr lang="en-IN" b="1" dirty="0">
                <a:latin typeface="Times New Roman" panose="02020603050405020304" pitchFamily="18" charset="0"/>
                <a:cs typeface="Times New Roman" panose="02020603050405020304" pitchFamily="18" charset="0"/>
              </a:rPr>
            </a:br>
            <a:endParaRPr lang="en-IN" b="1" dirty="0"/>
          </a:p>
        </p:txBody>
      </p:sp>
      <p:sp>
        <p:nvSpPr>
          <p:cNvPr id="4" name="Date Placeholder 3">
            <a:extLst>
              <a:ext uri="{FF2B5EF4-FFF2-40B4-BE49-F238E27FC236}">
                <a16:creationId xmlns:a16="http://schemas.microsoft.com/office/drawing/2014/main" id="{618AE278-EA7F-2306-1A31-15FA0CBC1BB1}"/>
              </a:ext>
            </a:extLst>
          </p:cNvPr>
          <p:cNvSpPr>
            <a:spLocks noGrp="1"/>
          </p:cNvSpPr>
          <p:nvPr>
            <p:ph type="dt" sz="half" idx="10"/>
          </p:nvPr>
        </p:nvSpPr>
        <p:spPr/>
        <p:txBody>
          <a:bodyPr/>
          <a:lstStyle/>
          <a:p>
            <a:fld id="{624C803B-62AD-4010-AEFB-D9AF802A6496}" type="datetime1">
              <a:rPr lang="en-IN" smtClean="0"/>
              <a:t>20-03-2025</a:t>
            </a:fld>
            <a:endParaRPr lang="en-IN"/>
          </a:p>
        </p:txBody>
      </p:sp>
      <p:sp>
        <p:nvSpPr>
          <p:cNvPr id="5" name="Footer Placeholder 4">
            <a:extLst>
              <a:ext uri="{FF2B5EF4-FFF2-40B4-BE49-F238E27FC236}">
                <a16:creationId xmlns:a16="http://schemas.microsoft.com/office/drawing/2014/main" id="{75E4EA71-FBAF-62F5-9725-C55B27128FC5}"/>
              </a:ext>
            </a:extLst>
          </p:cNvPr>
          <p:cNvSpPr>
            <a:spLocks noGrp="1"/>
          </p:cNvSpPr>
          <p:nvPr>
            <p:ph type="ftr" sz="quarter" idx="11"/>
          </p:nvPr>
        </p:nvSpPr>
        <p:spPr/>
        <p:txBody>
          <a:bodyPr/>
          <a:lstStyle/>
          <a:p>
            <a:r>
              <a:rPr lang="en-US" dirty="0"/>
              <a:t>Review No. 1        Batch No.   BB3        Department of CSE</a:t>
            </a:r>
            <a:endParaRPr lang="en-IN" dirty="0"/>
          </a:p>
        </p:txBody>
      </p:sp>
      <p:sp>
        <p:nvSpPr>
          <p:cNvPr id="6" name="Slide Number Placeholder 5">
            <a:extLst>
              <a:ext uri="{FF2B5EF4-FFF2-40B4-BE49-F238E27FC236}">
                <a16:creationId xmlns:a16="http://schemas.microsoft.com/office/drawing/2014/main" id="{D83312C3-E1BA-6806-F76F-3DC0C7657E5A}"/>
              </a:ext>
            </a:extLst>
          </p:cNvPr>
          <p:cNvSpPr>
            <a:spLocks noGrp="1"/>
          </p:cNvSpPr>
          <p:nvPr>
            <p:ph type="sldNum" sz="quarter" idx="12"/>
          </p:nvPr>
        </p:nvSpPr>
        <p:spPr/>
        <p:txBody>
          <a:bodyPr/>
          <a:lstStyle/>
          <a:p>
            <a:fld id="{65DCBD69-296B-4D7C-AF62-9B588FC78772}" type="slidenum">
              <a:rPr lang="en-IN" smtClean="0"/>
              <a:t>20</a:t>
            </a:fld>
            <a:endParaRPr lang="en-IN" dirty="0"/>
          </a:p>
        </p:txBody>
      </p:sp>
      <p:sp>
        <p:nvSpPr>
          <p:cNvPr id="18" name="TextBox 17">
            <a:extLst>
              <a:ext uri="{FF2B5EF4-FFF2-40B4-BE49-F238E27FC236}">
                <a16:creationId xmlns:a16="http://schemas.microsoft.com/office/drawing/2014/main" id="{4E07FB70-9BBE-E51A-3767-50E9E8D58C30}"/>
              </a:ext>
            </a:extLst>
          </p:cNvPr>
          <p:cNvSpPr txBox="1"/>
          <p:nvPr/>
        </p:nvSpPr>
        <p:spPr>
          <a:xfrm>
            <a:off x="1963177" y="5125705"/>
            <a:ext cx="8021298" cy="646331"/>
          </a:xfrm>
          <a:prstGeom prst="rect">
            <a:avLst/>
          </a:prstGeom>
          <a:noFill/>
        </p:spPr>
        <p:txBody>
          <a:bodyPr wrap="none" rtlCol="0">
            <a:spAutoFit/>
          </a:bodyPr>
          <a:lstStyle/>
          <a:p>
            <a:r>
              <a:rPr lang="en-IN" dirty="0"/>
              <a:t>Implementation of  </a:t>
            </a:r>
            <a:r>
              <a:rPr lang="en-IN" dirty="0" err="1"/>
              <a:t>RandomForestRegressor,ExtraTreesRegressor</a:t>
            </a:r>
            <a:r>
              <a:rPr lang="en-IN" dirty="0"/>
              <a:t> and </a:t>
            </a:r>
            <a:r>
              <a:rPr lang="en-IN" dirty="0" err="1"/>
              <a:t>XGBRegressor</a:t>
            </a:r>
            <a:endParaRPr lang="en-IN" dirty="0"/>
          </a:p>
          <a:p>
            <a:r>
              <a:rPr lang="en-IN" dirty="0"/>
              <a:t>And saving model with name of </a:t>
            </a:r>
            <a:r>
              <a:rPr lang="en-IN" dirty="0" err="1"/>
              <a:t>flight_rf.pkl</a:t>
            </a:r>
            <a:endParaRPr lang="en-IN" dirty="0"/>
          </a:p>
        </p:txBody>
      </p:sp>
      <p:pic>
        <p:nvPicPr>
          <p:cNvPr id="11" name="Content Placeholder 10">
            <a:extLst>
              <a:ext uri="{FF2B5EF4-FFF2-40B4-BE49-F238E27FC236}">
                <a16:creationId xmlns:a16="http://schemas.microsoft.com/office/drawing/2014/main" id="{6473BF90-B3BD-15FC-6B78-5CA131B969A8}"/>
              </a:ext>
            </a:extLst>
          </p:cNvPr>
          <p:cNvPicPr>
            <a:picLocks noGrp="1" noChangeAspect="1"/>
          </p:cNvPicPr>
          <p:nvPr>
            <p:ph idx="1"/>
          </p:nvPr>
        </p:nvPicPr>
        <p:blipFill>
          <a:blip r:embed="rId2"/>
          <a:stretch>
            <a:fillRect/>
          </a:stretch>
        </p:blipFill>
        <p:spPr>
          <a:xfrm>
            <a:off x="442368" y="1184492"/>
            <a:ext cx="5230643" cy="3437758"/>
          </a:xfrm>
        </p:spPr>
      </p:pic>
      <p:pic>
        <p:nvPicPr>
          <p:cNvPr id="13" name="Picture 12">
            <a:extLst>
              <a:ext uri="{FF2B5EF4-FFF2-40B4-BE49-F238E27FC236}">
                <a16:creationId xmlns:a16="http://schemas.microsoft.com/office/drawing/2014/main" id="{0F568B5E-356A-915A-033B-4C1634007DAB}"/>
              </a:ext>
            </a:extLst>
          </p:cNvPr>
          <p:cNvPicPr>
            <a:picLocks noChangeAspect="1"/>
          </p:cNvPicPr>
          <p:nvPr/>
        </p:nvPicPr>
        <p:blipFill>
          <a:blip r:embed="rId3"/>
          <a:stretch>
            <a:fillRect/>
          </a:stretch>
        </p:blipFill>
        <p:spPr>
          <a:xfrm>
            <a:off x="6008913" y="1184492"/>
            <a:ext cx="5850295" cy="3437758"/>
          </a:xfrm>
          <a:prstGeom prst="rect">
            <a:avLst/>
          </a:prstGeom>
        </p:spPr>
      </p:pic>
    </p:spTree>
    <p:extLst>
      <p:ext uri="{BB962C8B-B14F-4D97-AF65-F5344CB8AC3E}">
        <p14:creationId xmlns:p14="http://schemas.microsoft.com/office/powerpoint/2010/main" val="3028800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RESULTS &amp; ANALYSIS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D747F6C-F631-438D-89AF-4F47076E0A81}" type="datetime1">
              <a:rPr lang="en-IN" smtClean="0">
                <a:latin typeface="Times New Roman" panose="02020603050405020304" pitchFamily="18" charset="0"/>
                <a:cs typeface="Times New Roman" panose="02020603050405020304" pitchFamily="18" charset="0"/>
              </a:rPr>
              <a:t>20-03-2025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21</a:t>
            </a:fld>
            <a:endParaRPr lang="en-US">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4CBE91B0-8E4D-B2C0-C5B0-05821415BE7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130" y="1338394"/>
            <a:ext cx="2617723" cy="248051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6008F98D-6D4D-3B64-5155-EF6FAED0B08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89853" y="1338394"/>
            <a:ext cx="2508886" cy="233234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8A624025-1903-A75B-AA5C-DDD72150B72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0967" y="3850129"/>
            <a:ext cx="2508886" cy="2279354"/>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EB63DA55-3C6A-162A-5124-2F44D11C6CD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96115" y="1327132"/>
            <a:ext cx="3414486" cy="2278542"/>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B9E73878-C78B-9CB6-E517-D69E1AA5BB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2625" y="4001294"/>
            <a:ext cx="5384297" cy="2048026"/>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B82A35E9-CB97-ED4B-B6DB-F80909F080D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13677" y="1285091"/>
            <a:ext cx="3578323" cy="2143909"/>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a:extLst>
              <a:ext uri="{FF2B5EF4-FFF2-40B4-BE49-F238E27FC236}">
                <a16:creationId xmlns:a16="http://schemas.microsoft.com/office/drawing/2014/main" id="{052EA1E3-0239-44BD-474F-9546B3AF99F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359694" y="4001294"/>
            <a:ext cx="3331563" cy="2006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690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49949E-5E88-2108-FFFE-07C3B8DD112D}"/>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9934244C-6A56-D014-D3B5-EB6FDA2ED764}"/>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RESULTS &amp; ANALYSIS</a:t>
            </a:r>
          </a:p>
        </p:txBody>
      </p:sp>
      <p:sp>
        <p:nvSpPr>
          <p:cNvPr id="9" name="Content Placeholder 8">
            <a:extLst>
              <a:ext uri="{FF2B5EF4-FFF2-40B4-BE49-F238E27FC236}">
                <a16:creationId xmlns:a16="http://schemas.microsoft.com/office/drawing/2014/main" id="{B6270C9A-3C13-43E2-D8A5-696170254FCC}"/>
              </a:ext>
            </a:extLst>
          </p:cNvPr>
          <p:cNvSpPr>
            <a:spLocks noGrp="1"/>
          </p:cNvSpPr>
          <p:nvPr>
            <p:ph idx="1"/>
          </p:nvPr>
        </p:nvSpPr>
        <p:spPr/>
        <p:txBody>
          <a:bodyPr>
            <a:normAutofit/>
          </a:bodyPr>
          <a:lstStyle/>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0289CB3-B9C5-C4BB-EA19-DCB71CCDC598}"/>
              </a:ext>
            </a:extLst>
          </p:cNvPr>
          <p:cNvSpPr>
            <a:spLocks noGrp="1"/>
          </p:cNvSpPr>
          <p:nvPr>
            <p:ph type="dt" sz="half" idx="10"/>
          </p:nvPr>
        </p:nvSpPr>
        <p:spPr/>
        <p:txBody>
          <a:bodyPr/>
          <a:lstStyle/>
          <a:p>
            <a:fld id="{2D747F6C-F631-438D-89AF-4F47076E0A81}" type="datetime1">
              <a:rPr lang="en-IN" smtClean="0">
                <a:latin typeface="Times New Roman" panose="02020603050405020304" pitchFamily="18" charset="0"/>
                <a:cs typeface="Times New Roman" panose="02020603050405020304" pitchFamily="18" charset="0"/>
              </a:rPr>
              <a:t>20-03-2025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14621BB5-AC98-A5F6-F5AB-DE47FC6301C8}"/>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1      Batch No.   BB5       Department of CSE</a:t>
            </a:r>
          </a:p>
        </p:txBody>
      </p:sp>
      <p:sp>
        <p:nvSpPr>
          <p:cNvPr id="7" name="Slide Number Placeholder 6">
            <a:extLst>
              <a:ext uri="{FF2B5EF4-FFF2-40B4-BE49-F238E27FC236}">
                <a16:creationId xmlns:a16="http://schemas.microsoft.com/office/drawing/2014/main" id="{69BBCCF2-70AB-076F-8CE8-A648A065649A}"/>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22</a:t>
            </a:fld>
            <a:endParaRPr lang="en-US">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38828A3-9DF2-3EB7-BDC7-3F14730E6134}"/>
              </a:ext>
            </a:extLst>
          </p:cNvPr>
          <p:cNvPicPr>
            <a:picLocks noChangeAspect="1"/>
          </p:cNvPicPr>
          <p:nvPr/>
        </p:nvPicPr>
        <p:blipFill>
          <a:blip r:embed="rId2"/>
          <a:stretch>
            <a:fillRect/>
          </a:stretch>
        </p:blipFill>
        <p:spPr>
          <a:xfrm>
            <a:off x="3830767" y="1412974"/>
            <a:ext cx="4872884" cy="1782762"/>
          </a:xfrm>
          <a:prstGeom prst="rect">
            <a:avLst/>
          </a:prstGeom>
        </p:spPr>
      </p:pic>
      <p:pic>
        <p:nvPicPr>
          <p:cNvPr id="3" name="Picture 2">
            <a:extLst>
              <a:ext uri="{FF2B5EF4-FFF2-40B4-BE49-F238E27FC236}">
                <a16:creationId xmlns:a16="http://schemas.microsoft.com/office/drawing/2014/main" id="{6CCFCF5E-72C0-866B-4232-6F6D794985C2}"/>
              </a:ext>
            </a:extLst>
          </p:cNvPr>
          <p:cNvPicPr>
            <a:picLocks noChangeAspect="1"/>
          </p:cNvPicPr>
          <p:nvPr/>
        </p:nvPicPr>
        <p:blipFill>
          <a:blip r:embed="rId3"/>
          <a:stretch>
            <a:fillRect/>
          </a:stretch>
        </p:blipFill>
        <p:spPr>
          <a:xfrm>
            <a:off x="2209800" y="3528227"/>
            <a:ext cx="7983064" cy="1714739"/>
          </a:xfrm>
          <a:prstGeom prst="rect">
            <a:avLst/>
          </a:prstGeom>
        </p:spPr>
      </p:pic>
    </p:spTree>
    <p:extLst>
      <p:ext uri="{BB962C8B-B14F-4D97-AF65-F5344CB8AC3E}">
        <p14:creationId xmlns:p14="http://schemas.microsoft.com/office/powerpoint/2010/main" val="709042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CONCLUSION and FUTURE SCOPE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735564" y="1259867"/>
            <a:ext cx="10515600" cy="4999741"/>
          </a:xfrm>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Developed a </a:t>
            </a:r>
            <a:r>
              <a:rPr lang="en-US" sz="2000" b="1" dirty="0">
                <a:latin typeface="Times New Roman" panose="02020603050405020304" pitchFamily="18" charset="0"/>
                <a:cs typeface="Times New Roman" panose="02020603050405020304" pitchFamily="18" charset="0"/>
              </a:rPr>
              <a:t>web-based </a:t>
            </a:r>
            <a:r>
              <a:rPr lang="en-IN" sz="2000" b="1" dirty="0">
                <a:latin typeface="Times New Roman" panose="02020603050405020304" pitchFamily="18" charset="0"/>
                <a:cs typeface="Times New Roman" panose="02020603050405020304" pitchFamily="18" charset="0"/>
              </a:rPr>
              <a:t>flight ticket price</a:t>
            </a:r>
            <a:r>
              <a:rPr lang="en-US" sz="2000" b="1" dirty="0">
                <a:latin typeface="Times New Roman" panose="02020603050405020304" pitchFamily="18" charset="0"/>
                <a:cs typeface="Times New Roman" panose="02020603050405020304" pitchFamily="18" charset="0"/>
              </a:rPr>
              <a:t> model</a:t>
            </a:r>
            <a:r>
              <a:rPr lang="en-US" sz="2000" dirty="0">
                <a:latin typeface="Times New Roman" panose="02020603050405020304" pitchFamily="18" charset="0"/>
                <a:cs typeface="Times New Roman" panose="02020603050405020304" pitchFamily="18" charset="0"/>
              </a:rPr>
              <a:t> using machine learning for accurate risk assessment.</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Data preprocessing</a:t>
            </a:r>
            <a:r>
              <a:rPr lang="en-US" sz="2000" dirty="0">
                <a:latin typeface="Times New Roman" panose="02020603050405020304" pitchFamily="18" charset="0"/>
                <a:cs typeface="Times New Roman" panose="02020603050405020304" pitchFamily="18" charset="0"/>
              </a:rPr>
              <a:t> enhanced model performance.</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Achieved </a:t>
            </a:r>
            <a:r>
              <a:rPr lang="en-US" sz="2000" b="1" dirty="0">
                <a:latin typeface="Times New Roman" panose="02020603050405020304" pitchFamily="18" charset="0"/>
                <a:cs typeface="Times New Roman" panose="02020603050405020304" pitchFamily="18" charset="0"/>
              </a:rPr>
              <a:t>84.59% accuracy</a:t>
            </a:r>
            <a:r>
              <a:rPr lang="en-US" sz="2000" dirty="0">
                <a:latin typeface="Times New Roman" panose="02020603050405020304" pitchFamily="18" charset="0"/>
                <a:cs typeface="Times New Roman" panose="02020603050405020304" pitchFamily="18" charset="0"/>
              </a:rPr>
              <a:t> with </a:t>
            </a:r>
            <a:r>
              <a:rPr lang="en-US" sz="2000" dirty="0" err="1">
                <a:latin typeface="Times New Roman" panose="02020603050405020304" pitchFamily="18" charset="0"/>
                <a:cs typeface="Times New Roman" panose="02020603050405020304" pitchFamily="18" charset="0"/>
              </a:rPr>
              <a:t>XGBRegressor</a:t>
            </a:r>
            <a:r>
              <a:rPr lang="en-US" sz="2000" dirty="0">
                <a:latin typeface="Times New Roman" panose="02020603050405020304" pitchFamily="18" charset="0"/>
                <a:cs typeface="Times New Roman" panose="02020603050405020304" pitchFamily="18" charset="0"/>
              </a:rPr>
              <a:t> model, the best-performing model.</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Provides a reliable tool for </a:t>
            </a:r>
            <a:r>
              <a:rPr lang="en-US" sz="2000" b="1" dirty="0">
                <a:latin typeface="Times New Roman" panose="02020603050405020304" pitchFamily="18" charset="0"/>
                <a:cs typeface="Times New Roman" panose="02020603050405020304" pitchFamily="18" charset="0"/>
              </a:rPr>
              <a:t>early flight </a:t>
            </a:r>
            <a:r>
              <a:rPr lang="en-IN" sz="2000" b="1" dirty="0">
                <a:latin typeface="Times New Roman" panose="02020603050405020304" pitchFamily="18" charset="0"/>
                <a:cs typeface="Times New Roman" panose="02020603050405020304" pitchFamily="18" charset="0"/>
              </a:rPr>
              <a:t>ticket price</a:t>
            </a:r>
            <a:r>
              <a:rPr lang="en-US" sz="2000" b="1" dirty="0">
                <a:latin typeface="Times New Roman" panose="02020603050405020304" pitchFamily="18" charset="0"/>
                <a:cs typeface="Times New Roman" panose="02020603050405020304" pitchFamily="18" charset="0"/>
              </a:rPr>
              <a:t> detection</a:t>
            </a:r>
            <a:r>
              <a:rPr lang="en-US" sz="2000" dirty="0">
                <a:latin typeface="Times New Roman" panose="02020603050405020304" pitchFamily="18" charset="0"/>
                <a:cs typeface="Times New Roman" panose="02020603050405020304" pitchFamily="18" charset="0"/>
              </a:rPr>
              <a:t> and supports cost </a:t>
            </a:r>
            <a:r>
              <a:rPr lang="en-IN" sz="2000" dirty="0">
                <a:latin typeface="Times New Roman" panose="02020603050405020304" pitchFamily="18" charset="0"/>
                <a:cs typeface="Times New Roman" panose="02020603050405020304" pitchFamily="18" charset="0"/>
              </a:rPr>
              <a:t>estimation</a:t>
            </a:r>
            <a:r>
              <a:rPr lang="en-US" sz="2000" dirty="0">
                <a:latin typeface="Times New Roman" panose="02020603050405020304" pitchFamily="18" charset="0"/>
                <a:cs typeface="Times New Roman" panose="02020603050405020304" pitchFamily="18" charset="0"/>
              </a:rPr>
              <a:t> providers in decision-making.</a:t>
            </a:r>
          </a:p>
          <a:p>
            <a:pPr marL="0" indent="0">
              <a:buNone/>
            </a:pPr>
            <a:r>
              <a:rPr lang="en-US" sz="2000" b="1" dirty="0">
                <a:latin typeface="Times New Roman" panose="02020603050405020304" pitchFamily="18" charset="0"/>
                <a:cs typeface="Times New Roman" panose="02020603050405020304" pitchFamily="18" charset="0"/>
              </a:rPr>
              <a:t>Future Work:</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Integrate real-time data</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Diverse demographics</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Add </a:t>
            </a:r>
            <a:r>
              <a:rPr lang="en-US" sz="2000" b="1" dirty="0">
                <a:latin typeface="Times New Roman" panose="02020603050405020304" pitchFamily="18" charset="0"/>
                <a:cs typeface="Times New Roman" panose="02020603050405020304" pitchFamily="18" charset="0"/>
              </a:rPr>
              <a:t>new features</a:t>
            </a:r>
            <a:endParaRPr lang="en-US"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4725E0ED-D2C9-47B9-A533-1F8FDD25A9AB}" type="datetime1">
              <a:rPr lang="en-IN" smtClean="0">
                <a:latin typeface="Times New Roman" panose="02020603050405020304" pitchFamily="18" charset="0"/>
                <a:cs typeface="Times New Roman" panose="02020603050405020304" pitchFamily="18" charset="0"/>
              </a:rPr>
              <a:t>20-03-2025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No.BB5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1103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744894" y="1203650"/>
            <a:ext cx="10515600" cy="5152700"/>
          </a:xfrm>
        </p:spPr>
        <p:txBody>
          <a:bodyPr>
            <a:normAutofit fontScale="25000" lnSpcReduction="20000"/>
          </a:bodyPr>
          <a:lstStyle/>
          <a:p>
            <a:pPr marL="0" indent="0" algn="just">
              <a:buNone/>
            </a:pPr>
            <a:r>
              <a:rPr lang="en-US" sz="6400" dirty="0">
                <a:latin typeface="Times New Roman" panose="02020603050405020304" pitchFamily="18" charset="0"/>
                <a:cs typeface="Times New Roman" panose="02020603050405020304" pitchFamily="18" charset="0"/>
              </a:rPr>
              <a:t>[1] G. V. </a:t>
            </a:r>
            <a:r>
              <a:rPr lang="en-US" sz="6400" dirty="0" err="1">
                <a:latin typeface="Times New Roman" panose="02020603050405020304" pitchFamily="18" charset="0"/>
                <a:cs typeface="Times New Roman" panose="02020603050405020304" pitchFamily="18" charset="0"/>
              </a:rPr>
              <a:t>Saatwik</a:t>
            </a:r>
            <a:r>
              <a:rPr lang="en-US" sz="6400" dirty="0">
                <a:latin typeface="Times New Roman" panose="02020603050405020304" pitchFamily="18" charset="0"/>
                <a:cs typeface="Times New Roman" panose="02020603050405020304" pitchFamily="18" charset="0"/>
              </a:rPr>
              <a:t> Kumar and K. </a:t>
            </a:r>
            <a:r>
              <a:rPr lang="en-US" sz="6400" dirty="0" err="1">
                <a:latin typeface="Times New Roman" panose="02020603050405020304" pitchFamily="18" charset="0"/>
                <a:cs typeface="Times New Roman" panose="02020603050405020304" pitchFamily="18" charset="0"/>
              </a:rPr>
              <a:t>Jaisharma</a:t>
            </a:r>
            <a:r>
              <a:rPr lang="en-US" sz="6400" dirty="0">
                <a:latin typeface="Times New Roman" panose="02020603050405020304" pitchFamily="18" charset="0"/>
                <a:cs typeface="Times New Roman" panose="02020603050405020304" pitchFamily="18" charset="0"/>
              </a:rPr>
              <a:t>, "Improve the Accuracy for Flight Ticket Prediction using </a:t>
            </a:r>
            <a:r>
              <a:rPr lang="en-US" sz="6400" dirty="0" err="1">
                <a:latin typeface="Times New Roman" panose="02020603050405020304" pitchFamily="18" charset="0"/>
                <a:cs typeface="Times New Roman" panose="02020603050405020304" pitchFamily="18" charset="0"/>
              </a:rPr>
              <a:t>XGBRegressor</a:t>
            </a:r>
            <a:r>
              <a:rPr lang="en-US" sz="6400" dirty="0">
                <a:latin typeface="Times New Roman" panose="02020603050405020304" pitchFamily="18" charset="0"/>
                <a:cs typeface="Times New Roman" panose="02020603050405020304" pitchFamily="18" charset="0"/>
              </a:rPr>
              <a:t> Optimizer in Comparison with Extra </a:t>
            </a:r>
            <a:r>
              <a:rPr lang="en-US" sz="6400" dirty="0" err="1">
                <a:latin typeface="Times New Roman" panose="02020603050405020304" pitchFamily="18" charset="0"/>
                <a:cs typeface="Times New Roman" panose="02020603050405020304" pitchFamily="18" charset="0"/>
              </a:rPr>
              <a:t>TreeRegressor</a:t>
            </a:r>
            <a:r>
              <a:rPr lang="en-US" sz="6400" dirty="0">
                <a:latin typeface="Times New Roman" panose="02020603050405020304" pitchFamily="18" charset="0"/>
                <a:cs typeface="Times New Roman" panose="02020603050405020304" pitchFamily="18" charset="0"/>
              </a:rPr>
              <a:t> Performance," 2023 6th International Conference on Contemporary Computing and Informatics (IC3I), Gautam Buddha Nagar, India, 2023, pp. 2558-2562,        doi:10.1109/IC3I59117.2023.10397633.</a:t>
            </a:r>
          </a:p>
          <a:p>
            <a:pPr marL="0" indent="0" algn="just">
              <a:buNone/>
            </a:pPr>
            <a:r>
              <a:rPr lang="en-US" sz="6400" dirty="0">
                <a:latin typeface="Times New Roman" panose="02020603050405020304" pitchFamily="18" charset="0"/>
                <a:cs typeface="Times New Roman" panose="02020603050405020304" pitchFamily="18" charset="0"/>
              </a:rPr>
              <a:t>[2] </a:t>
            </a:r>
            <a:r>
              <a:rPr lang="en-US" sz="6400" dirty="0" err="1">
                <a:latin typeface="Times New Roman" panose="02020603050405020304" pitchFamily="18" charset="0"/>
                <a:cs typeface="Times New Roman" panose="02020603050405020304" pitchFamily="18" charset="0"/>
              </a:rPr>
              <a:t>G.Deng</a:t>
            </a:r>
            <a:r>
              <a:rPr lang="en-US" sz="6400" dirty="0">
                <a:latin typeface="Times New Roman" panose="02020603050405020304" pitchFamily="18" charset="0"/>
                <a:cs typeface="Times New Roman" panose="02020603050405020304" pitchFamily="18" charset="0"/>
              </a:rPr>
              <a:t>, </a:t>
            </a:r>
            <a:r>
              <a:rPr lang="en-US" sz="6400" dirty="0" err="1">
                <a:latin typeface="Times New Roman" panose="02020603050405020304" pitchFamily="18" charset="0"/>
                <a:cs typeface="Times New Roman" panose="02020603050405020304" pitchFamily="18" charset="0"/>
              </a:rPr>
              <a:t>M.Xie</a:t>
            </a:r>
            <a:r>
              <a:rPr lang="en-US" sz="6400" dirty="0">
                <a:latin typeface="Times New Roman" panose="02020603050405020304" pitchFamily="18" charset="0"/>
                <a:cs typeface="Times New Roman" panose="02020603050405020304" pitchFamily="18" charset="0"/>
              </a:rPr>
              <a:t>, </a:t>
            </a:r>
            <a:r>
              <a:rPr lang="en-US" sz="6400" dirty="0" err="1">
                <a:latin typeface="Times New Roman" panose="02020603050405020304" pitchFamily="18" charset="0"/>
                <a:cs typeface="Times New Roman" panose="02020603050405020304" pitchFamily="18" charset="0"/>
              </a:rPr>
              <a:t>C.Feng</a:t>
            </a:r>
            <a:r>
              <a:rPr lang="en-US" sz="6400" dirty="0">
                <a:latin typeface="Times New Roman" panose="02020603050405020304" pitchFamily="18" charset="0"/>
                <a:cs typeface="Times New Roman" panose="02020603050405020304" pitchFamily="18" charset="0"/>
              </a:rPr>
              <a:t>, </a:t>
            </a:r>
            <a:r>
              <a:rPr lang="en-US" sz="6400" dirty="0" err="1">
                <a:latin typeface="Times New Roman" panose="02020603050405020304" pitchFamily="18" charset="0"/>
                <a:cs typeface="Times New Roman" panose="02020603050405020304" pitchFamily="18" charset="0"/>
              </a:rPr>
              <a:t>T.Liu</a:t>
            </a:r>
            <a:r>
              <a:rPr lang="en-US" sz="6400" dirty="0">
                <a:latin typeface="Times New Roman" panose="02020603050405020304" pitchFamily="18" charset="0"/>
                <a:cs typeface="Times New Roman" panose="02020603050405020304" pitchFamily="18" charset="0"/>
              </a:rPr>
              <a:t> and X. Zha, "Flight test data processing and analysis platform based on new generation information technology Design and Application,“ 2022 International Conference on Sensing, Measurement Data Analytics in the era of Artificial Intelligence (ICSMD), Harbin, China, 2022, pp. 1-5, </a:t>
            </a:r>
            <a:r>
              <a:rPr lang="en-US" sz="6400" dirty="0" err="1">
                <a:latin typeface="Times New Roman" panose="02020603050405020304" pitchFamily="18" charset="0"/>
                <a:cs typeface="Times New Roman" panose="02020603050405020304" pitchFamily="18" charset="0"/>
              </a:rPr>
              <a:t>doi</a:t>
            </a:r>
            <a:r>
              <a:rPr lang="en-US" sz="6400" dirty="0">
                <a:latin typeface="Times New Roman" panose="02020603050405020304" pitchFamily="18" charset="0"/>
                <a:cs typeface="Times New Roman" panose="02020603050405020304" pitchFamily="18" charset="0"/>
              </a:rPr>
              <a:t>: 10.1109/ICSMD57530.2022.10058336.</a:t>
            </a:r>
          </a:p>
          <a:p>
            <a:pPr marL="0" indent="0" algn="just">
              <a:buNone/>
            </a:pPr>
            <a:r>
              <a:rPr lang="en-US" sz="6400" dirty="0">
                <a:latin typeface="Times New Roman" panose="02020603050405020304" pitchFamily="18" charset="0"/>
                <a:cs typeface="Times New Roman" panose="02020603050405020304" pitchFamily="18" charset="0"/>
              </a:rPr>
              <a:t>[3]” Dataset use in this paper” https://www.kaggle.com/nikhilmittal/flightfareprediction-mh</a:t>
            </a:r>
          </a:p>
          <a:p>
            <a:pPr marL="0" indent="0" algn="just">
              <a:buNone/>
            </a:pPr>
            <a:r>
              <a:rPr lang="en-US" sz="6400" dirty="0">
                <a:latin typeface="Times New Roman" panose="02020603050405020304" pitchFamily="18" charset="0"/>
                <a:cs typeface="Times New Roman" panose="02020603050405020304" pitchFamily="18" charset="0"/>
              </a:rPr>
              <a:t>[4]</a:t>
            </a:r>
            <a:r>
              <a:rPr lang="en-US" sz="6400" dirty="0" err="1">
                <a:latin typeface="Times New Roman" panose="02020603050405020304" pitchFamily="18" charset="0"/>
                <a:cs typeface="Times New Roman" panose="02020603050405020304" pitchFamily="18" charset="0"/>
              </a:rPr>
              <a:t>N.S.S.V.S.Rao</a:t>
            </a:r>
            <a:r>
              <a:rPr lang="en-US" sz="6400" dirty="0">
                <a:latin typeface="Times New Roman" panose="02020603050405020304" pitchFamily="18" charset="0"/>
                <a:cs typeface="Times New Roman" panose="02020603050405020304" pitchFamily="18" charset="0"/>
              </a:rPr>
              <a:t> and </a:t>
            </a:r>
            <a:r>
              <a:rPr lang="en-US" sz="6400" dirty="0" err="1">
                <a:latin typeface="Times New Roman" panose="02020603050405020304" pitchFamily="18" charset="0"/>
                <a:cs typeface="Times New Roman" panose="02020603050405020304" pitchFamily="18" charset="0"/>
              </a:rPr>
              <a:t>S.J.J.Thangaraj</a:t>
            </a:r>
            <a:r>
              <a:rPr lang="en-US" sz="6400" dirty="0">
                <a:latin typeface="Times New Roman" panose="02020603050405020304" pitchFamily="18" charset="0"/>
                <a:cs typeface="Times New Roman" panose="02020603050405020304" pitchFamily="18" charset="0"/>
              </a:rPr>
              <a:t>, "Flight Ticket Prediction using Random Forest Regressor Compared with Decision Tree Regressor," 2023 Eighth International Conference on Science Technology Engineering and Mathematics (ICONSTEM), Chennai, India, 2023, pp. 1-5,   </a:t>
            </a:r>
            <a:r>
              <a:rPr lang="en-US" sz="6400" dirty="0" err="1">
                <a:latin typeface="Times New Roman" panose="02020603050405020304" pitchFamily="18" charset="0"/>
                <a:cs typeface="Times New Roman" panose="02020603050405020304" pitchFamily="18" charset="0"/>
              </a:rPr>
              <a:t>doi</a:t>
            </a:r>
            <a:r>
              <a:rPr lang="en-US" sz="6400" dirty="0">
                <a:latin typeface="Times New Roman" panose="02020603050405020304" pitchFamily="18" charset="0"/>
                <a:cs typeface="Times New Roman" panose="02020603050405020304" pitchFamily="18" charset="0"/>
              </a:rPr>
              <a:t>: 10.1109/ICONSTEM56934.2023.10142260.</a:t>
            </a:r>
          </a:p>
          <a:p>
            <a:pPr marL="0" indent="0" algn="just">
              <a:buNone/>
            </a:pPr>
            <a:r>
              <a:rPr lang="en-US" sz="6400" dirty="0">
                <a:latin typeface="Times New Roman" panose="02020603050405020304" pitchFamily="18" charset="0"/>
                <a:cs typeface="Times New Roman" panose="02020603050405020304" pitchFamily="18" charset="0"/>
              </a:rPr>
              <a:t>[5] N. S. S. V. S. Rao, S. J. J. Thangaraj and V. S. Kumari, "Flight Ticket Prediction using Gradient Boosting Regressor Compared with AdaBoost Regressor,“ 2023 Eighth International Conference on Science Technology Engineering and Mathematics (ICONSTEM), Chennai, India, 2023, pp. 1-5, </a:t>
            </a:r>
            <a:r>
              <a:rPr lang="en-US" sz="6400" dirty="0" err="1">
                <a:latin typeface="Times New Roman" panose="02020603050405020304" pitchFamily="18" charset="0"/>
                <a:cs typeface="Times New Roman" panose="02020603050405020304" pitchFamily="18" charset="0"/>
              </a:rPr>
              <a:t>doi</a:t>
            </a:r>
            <a:r>
              <a:rPr lang="en-US" sz="6400" dirty="0">
                <a:latin typeface="Times New Roman" panose="02020603050405020304" pitchFamily="18" charset="0"/>
                <a:cs typeface="Times New Roman" panose="02020603050405020304" pitchFamily="18" charset="0"/>
              </a:rPr>
              <a:t>: 10.1109/ICONSTEM56934.2023.10142536.</a:t>
            </a:r>
          </a:p>
          <a:p>
            <a:pPr marL="0" indent="0" algn="just">
              <a:buNone/>
            </a:pPr>
            <a:r>
              <a:rPr lang="en-US" sz="6400" dirty="0">
                <a:latin typeface="Times New Roman" panose="02020603050405020304" pitchFamily="18" charset="0"/>
                <a:cs typeface="Times New Roman" panose="02020603050405020304" pitchFamily="18" charset="0"/>
              </a:rPr>
              <a:t>[6]</a:t>
            </a:r>
            <a:r>
              <a:rPr lang="en-US" sz="6400" dirty="0" err="1">
                <a:latin typeface="Times New Roman" panose="02020603050405020304" pitchFamily="18" charset="0"/>
                <a:cs typeface="Times New Roman" panose="02020603050405020304" pitchFamily="18" charset="0"/>
              </a:rPr>
              <a:t>C.Cao</a:t>
            </a:r>
            <a:r>
              <a:rPr lang="en-US" sz="6400" dirty="0">
                <a:latin typeface="Times New Roman" panose="02020603050405020304" pitchFamily="18" charset="0"/>
                <a:cs typeface="Times New Roman" panose="02020603050405020304" pitchFamily="18" charset="0"/>
              </a:rPr>
              <a:t> and </a:t>
            </a:r>
            <a:r>
              <a:rPr lang="en-US" sz="6400" dirty="0" err="1">
                <a:latin typeface="Times New Roman" panose="02020603050405020304" pitchFamily="18" charset="0"/>
                <a:cs typeface="Times New Roman" panose="02020603050405020304" pitchFamily="18" charset="0"/>
              </a:rPr>
              <a:t>X.Zhu</a:t>
            </a:r>
            <a:r>
              <a:rPr lang="en-US" sz="6400" dirty="0">
                <a:latin typeface="Times New Roman" panose="02020603050405020304" pitchFamily="18" charset="0"/>
                <a:cs typeface="Times New Roman" panose="02020603050405020304" pitchFamily="18" charset="0"/>
              </a:rPr>
              <a:t>, "Pricing Game of Flight Ticket Using Reinforcement Learning,“ 2024 5th Information Communication Technologies Conference (ICTC), Nanjing, China, 2024, pp. 367-371, </a:t>
            </a:r>
            <a:r>
              <a:rPr lang="en-US" sz="6400" dirty="0" err="1">
                <a:latin typeface="Times New Roman" panose="02020603050405020304" pitchFamily="18" charset="0"/>
                <a:cs typeface="Times New Roman" panose="02020603050405020304" pitchFamily="18" charset="0"/>
              </a:rPr>
              <a:t>doi</a:t>
            </a:r>
            <a:r>
              <a:rPr lang="en-US" sz="6400" dirty="0">
                <a:latin typeface="Times New Roman" panose="02020603050405020304" pitchFamily="18" charset="0"/>
                <a:cs typeface="Times New Roman" panose="02020603050405020304" pitchFamily="18" charset="0"/>
              </a:rPr>
              <a:t>: 10.1109/ICTC61510.2024.10601681.</a:t>
            </a:r>
          </a:p>
          <a:p>
            <a:pPr marL="0" indent="0" algn="just">
              <a:buNone/>
            </a:pPr>
            <a:r>
              <a:rPr lang="en-US" sz="6400" dirty="0">
                <a:latin typeface="Times New Roman" panose="02020603050405020304" pitchFamily="18" charset="0"/>
                <a:cs typeface="Times New Roman" panose="02020603050405020304" pitchFamily="18" charset="0"/>
              </a:rPr>
              <a:t>[7]</a:t>
            </a:r>
            <a:r>
              <a:rPr lang="en-US" sz="6400" dirty="0" err="1">
                <a:latin typeface="Times New Roman" panose="02020603050405020304" pitchFamily="18" charset="0"/>
                <a:cs typeface="Times New Roman" panose="02020603050405020304" pitchFamily="18" charset="0"/>
              </a:rPr>
              <a:t>Sireesha</a:t>
            </a:r>
            <a:r>
              <a:rPr lang="en-US" sz="6400" dirty="0">
                <a:latin typeface="Times New Roman" panose="02020603050405020304" pitchFamily="18" charset="0"/>
                <a:cs typeface="Times New Roman" panose="02020603050405020304" pitchFamily="18" charset="0"/>
              </a:rPr>
              <a:t> </a:t>
            </a:r>
            <a:r>
              <a:rPr lang="en-US" sz="6400" dirty="0" err="1">
                <a:latin typeface="Times New Roman" panose="02020603050405020304" pitchFamily="18" charset="0"/>
                <a:cs typeface="Times New Roman" panose="02020603050405020304" pitchFamily="18" charset="0"/>
              </a:rPr>
              <a:t>Moturi</a:t>
            </a:r>
            <a:r>
              <a:rPr lang="en-US" sz="6400" dirty="0">
                <a:latin typeface="Times New Roman" panose="02020603050405020304" pitchFamily="18" charset="0"/>
                <a:cs typeface="Times New Roman" panose="02020603050405020304" pitchFamily="18" charset="0"/>
              </a:rPr>
              <a:t> , Srikanth </a:t>
            </a:r>
            <a:r>
              <a:rPr lang="en-US" sz="6400" dirty="0" err="1">
                <a:latin typeface="Times New Roman" panose="02020603050405020304" pitchFamily="18" charset="0"/>
                <a:cs typeface="Times New Roman" panose="02020603050405020304" pitchFamily="18" charset="0"/>
              </a:rPr>
              <a:t>Vemuru</a:t>
            </a:r>
            <a:r>
              <a:rPr lang="en-US" sz="6400" dirty="0">
                <a:latin typeface="Times New Roman" panose="02020603050405020304" pitchFamily="18" charset="0"/>
                <a:cs typeface="Times New Roman" panose="02020603050405020304" pitchFamily="18" charset="0"/>
              </a:rPr>
              <a:t>, S. N. Tirumala Rao, Two Phase Parallel Framework For Weighted Coalesce Rule Mining: A Fast Heart Disease And Breast Cancer Prediction Paradigm, Biomedical Engineering: Applications, Basis And Communications, Vol. 34, No. 03 (2022), https://doi.org/10.4015/S1016237222500107</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F720652E-A996-4640-95C6-A4013E9733D3}" type="datetime1">
              <a:rPr lang="en-IN" smtClean="0">
                <a:latin typeface="Times New Roman" panose="02020603050405020304" pitchFamily="18" charset="0"/>
                <a:cs typeface="Times New Roman" panose="02020603050405020304" pitchFamily="18" charset="0"/>
              </a:rPr>
              <a:t>20-03-2025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No.BB5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3494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2950C5-E006-5FC3-A156-3088BFFD95D2}"/>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F0353764-9432-523E-1A78-F831AF376A9E}"/>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9" name="Content Placeholder 8">
            <a:extLst>
              <a:ext uri="{FF2B5EF4-FFF2-40B4-BE49-F238E27FC236}">
                <a16:creationId xmlns:a16="http://schemas.microsoft.com/office/drawing/2014/main" id="{5AB65DB3-F3AB-781A-1000-E6D09195BD73}"/>
              </a:ext>
            </a:extLst>
          </p:cNvPr>
          <p:cNvSpPr>
            <a:spLocks noGrp="1"/>
          </p:cNvSpPr>
          <p:nvPr>
            <p:ph idx="1"/>
          </p:nvPr>
        </p:nvSpPr>
        <p:spPr>
          <a:xfrm>
            <a:off x="744894" y="1253330"/>
            <a:ext cx="10515600" cy="4848889"/>
          </a:xfrm>
        </p:spPr>
        <p:txBody>
          <a:bodyPr>
            <a:normAutofit fontScale="32500" lnSpcReduction="20000"/>
          </a:bodyPr>
          <a:lstStyle/>
          <a:p>
            <a:pPr marL="0" indent="0" algn="just">
              <a:buNone/>
            </a:pPr>
            <a:r>
              <a:rPr lang="en-US" sz="4800" dirty="0">
                <a:latin typeface="Times New Roman" panose="02020603050405020304" pitchFamily="18" charset="0"/>
                <a:cs typeface="Times New Roman" panose="02020603050405020304" pitchFamily="18" charset="0"/>
              </a:rPr>
              <a:t>8. G. R. Trivedi, J. V. Bolla and M. </a:t>
            </a:r>
            <a:r>
              <a:rPr lang="en-US" sz="4800" dirty="0" err="1">
                <a:latin typeface="Times New Roman" panose="02020603050405020304" pitchFamily="18" charset="0"/>
                <a:cs typeface="Times New Roman" panose="02020603050405020304" pitchFamily="18" charset="0"/>
              </a:rPr>
              <a:t>Sireesha</a:t>
            </a:r>
            <a:r>
              <a:rPr lang="en-US" sz="4800" dirty="0">
                <a:latin typeface="Times New Roman" panose="02020603050405020304" pitchFamily="18" charset="0"/>
                <a:cs typeface="Times New Roman" panose="02020603050405020304" pitchFamily="18" charset="0"/>
              </a:rPr>
              <a:t>, "A Bitcoin Transaction Network using Cache based Pattern Matching Rules," 2023 5th International Conference on Smart Systems and Inventive Technology (ICSSIT), Tirunelveli, India, 2023, pp. 676-680, </a:t>
            </a:r>
            <a:r>
              <a:rPr lang="en-US" sz="4800" dirty="0" err="1">
                <a:latin typeface="Times New Roman" panose="02020603050405020304" pitchFamily="18" charset="0"/>
                <a:cs typeface="Times New Roman" panose="02020603050405020304" pitchFamily="18" charset="0"/>
              </a:rPr>
              <a:t>doi</a:t>
            </a:r>
            <a:r>
              <a:rPr lang="en-US" sz="4800" dirty="0">
                <a:latin typeface="Times New Roman" panose="02020603050405020304" pitchFamily="18" charset="0"/>
                <a:cs typeface="Times New Roman" panose="02020603050405020304" pitchFamily="18" charset="0"/>
              </a:rPr>
              <a:t>: 10.1109/ICSSIT55814.2023.10061064.</a:t>
            </a:r>
          </a:p>
          <a:p>
            <a:pPr marL="0" indent="0" algn="just">
              <a:buNone/>
            </a:pPr>
            <a:r>
              <a:rPr lang="en-US" sz="4800" dirty="0">
                <a:latin typeface="Times New Roman" panose="02020603050405020304" pitchFamily="18" charset="0"/>
                <a:cs typeface="Times New Roman" panose="02020603050405020304" pitchFamily="18" charset="0"/>
              </a:rPr>
              <a:t>9. Z. Dong, F. Li, H. Sun, J. Qian and Y. Wang, "Evaluation for Trainee Pilot Workload Management Competency During Approach Phase Based on Flight Training Data,"2022 2nd International Conference on Big Data Engineering and Education (BDEE), Chengdu, China, 2022, pp. 26-30, </a:t>
            </a:r>
            <a:r>
              <a:rPr lang="en-US" sz="4800" dirty="0" err="1">
                <a:latin typeface="Times New Roman" panose="02020603050405020304" pitchFamily="18" charset="0"/>
                <a:cs typeface="Times New Roman" panose="02020603050405020304" pitchFamily="18" charset="0"/>
              </a:rPr>
              <a:t>doi</a:t>
            </a:r>
            <a:r>
              <a:rPr lang="en-US" sz="4800" dirty="0">
                <a:latin typeface="Times New Roman" panose="02020603050405020304" pitchFamily="18" charset="0"/>
                <a:cs typeface="Times New Roman" panose="02020603050405020304" pitchFamily="18" charset="0"/>
              </a:rPr>
              <a:t>: 10.1109/BDEE55929.2022.00011.</a:t>
            </a:r>
          </a:p>
          <a:p>
            <a:pPr marL="0" indent="0" algn="just">
              <a:buNone/>
            </a:pPr>
            <a:r>
              <a:rPr lang="en-US" sz="4800" dirty="0">
                <a:latin typeface="Times New Roman" panose="02020603050405020304" pitchFamily="18" charset="0"/>
                <a:cs typeface="Times New Roman" panose="02020603050405020304" pitchFamily="18" charset="0"/>
              </a:rPr>
              <a:t>10. A. </a:t>
            </a:r>
            <a:r>
              <a:rPr lang="en-US" sz="4800" dirty="0" err="1">
                <a:latin typeface="Times New Roman" panose="02020603050405020304" pitchFamily="18" charset="0"/>
                <a:cs typeface="Times New Roman" panose="02020603050405020304" pitchFamily="18" charset="0"/>
              </a:rPr>
              <a:t>Mojtabavi</a:t>
            </a:r>
            <a:r>
              <a:rPr lang="en-US" sz="4800" dirty="0">
                <a:latin typeface="Times New Roman" panose="02020603050405020304" pitchFamily="18" charset="0"/>
                <a:cs typeface="Times New Roman" panose="02020603050405020304" pitchFamily="18" charset="0"/>
              </a:rPr>
              <a:t> et al., "Segmentation of GBM in MRI images using an efficient speed function based on level set method," 2017 10th International Congress on Image and Signal Processing, </a:t>
            </a:r>
            <a:r>
              <a:rPr lang="en-US" sz="4800" dirty="0" err="1">
                <a:latin typeface="Times New Roman" panose="02020603050405020304" pitchFamily="18" charset="0"/>
                <a:cs typeface="Times New Roman" panose="02020603050405020304" pitchFamily="18" charset="0"/>
              </a:rPr>
              <a:t>BioMedical</a:t>
            </a:r>
            <a:r>
              <a:rPr lang="en-US" sz="4800" dirty="0">
                <a:latin typeface="Times New Roman" panose="02020603050405020304" pitchFamily="18" charset="0"/>
                <a:cs typeface="Times New Roman" panose="02020603050405020304" pitchFamily="18" charset="0"/>
              </a:rPr>
              <a:t> Engineering and Informatics (CISP-BMEI), Shanghai, China, 2017, pp. 1-6, </a:t>
            </a:r>
            <a:r>
              <a:rPr lang="en-US" sz="4800" dirty="0" err="1">
                <a:latin typeface="Times New Roman" panose="02020603050405020304" pitchFamily="18" charset="0"/>
                <a:cs typeface="Times New Roman" panose="02020603050405020304" pitchFamily="18" charset="0"/>
              </a:rPr>
              <a:t>doi</a:t>
            </a:r>
            <a:r>
              <a:rPr lang="en-US" sz="4800" dirty="0">
                <a:latin typeface="Times New Roman" panose="02020603050405020304" pitchFamily="18" charset="0"/>
                <a:cs typeface="Times New Roman" panose="02020603050405020304" pitchFamily="18" charset="0"/>
              </a:rPr>
              <a:t>: 10.1109/CISP-BMEI.2017.8301983.</a:t>
            </a:r>
          </a:p>
          <a:p>
            <a:pPr marL="0" indent="0" algn="just">
              <a:buNone/>
            </a:pPr>
            <a:r>
              <a:rPr lang="en-US" sz="4800" dirty="0">
                <a:latin typeface="Times New Roman" panose="02020603050405020304" pitchFamily="18" charset="0"/>
                <a:cs typeface="Times New Roman" panose="02020603050405020304" pitchFamily="18" charset="0"/>
              </a:rPr>
              <a:t>11. M. P. Ranjit, G. Ganapathy, K. Sridhar and V. </a:t>
            </a:r>
            <a:r>
              <a:rPr lang="en-US" sz="4800" dirty="0" err="1">
                <a:latin typeface="Times New Roman" panose="02020603050405020304" pitchFamily="18" charset="0"/>
                <a:cs typeface="Times New Roman" panose="02020603050405020304" pitchFamily="18" charset="0"/>
              </a:rPr>
              <a:t>Arumugham</a:t>
            </a:r>
            <a:r>
              <a:rPr lang="en-US" sz="4800" dirty="0">
                <a:latin typeface="Times New Roman" panose="02020603050405020304" pitchFamily="18" charset="0"/>
                <a:cs typeface="Times New Roman" panose="02020603050405020304" pitchFamily="18" charset="0"/>
              </a:rPr>
              <a:t>, "Efficient Deep Learning Hyperparameter Tuning Using Cloud Infrastructure: Intelligent Distributed Hyperparameter Tuning with Bayesian Optimization in the Cloud," 2019 IEEE 12</a:t>
            </a:r>
            <a:r>
              <a:rPr lang="en-US" sz="4800" baseline="30000" dirty="0">
                <a:latin typeface="Times New Roman" panose="02020603050405020304" pitchFamily="18" charset="0"/>
                <a:cs typeface="Times New Roman" panose="02020603050405020304" pitchFamily="18" charset="0"/>
              </a:rPr>
              <a:t>th</a:t>
            </a:r>
            <a:r>
              <a:rPr lang="en-US" sz="4800" dirty="0">
                <a:latin typeface="Times New Roman" panose="02020603050405020304" pitchFamily="18" charset="0"/>
                <a:cs typeface="Times New Roman" panose="02020603050405020304" pitchFamily="18" charset="0"/>
              </a:rPr>
              <a:t> International Conference on Cloud Computing (CLOUD), Milan, Italy, 2019, pp.520-522, </a:t>
            </a:r>
            <a:r>
              <a:rPr lang="en-US" sz="4800" dirty="0" err="1">
                <a:latin typeface="Times New Roman" panose="02020603050405020304" pitchFamily="18" charset="0"/>
                <a:cs typeface="Times New Roman" panose="02020603050405020304" pitchFamily="18" charset="0"/>
              </a:rPr>
              <a:t>doi</a:t>
            </a:r>
            <a:r>
              <a:rPr lang="en-US" sz="4800" dirty="0">
                <a:latin typeface="Times New Roman" panose="02020603050405020304" pitchFamily="18" charset="0"/>
                <a:cs typeface="Times New Roman" panose="02020603050405020304" pitchFamily="18" charset="0"/>
              </a:rPr>
              <a:t>: 10.1109/CLOUD.2019.00097.</a:t>
            </a:r>
          </a:p>
          <a:p>
            <a:pPr marL="0" indent="0" algn="just">
              <a:buNone/>
            </a:pPr>
            <a:r>
              <a:rPr lang="en-US" sz="4800" dirty="0">
                <a:latin typeface="Times New Roman" panose="02020603050405020304" pitchFamily="18" charset="0"/>
                <a:cs typeface="Times New Roman" panose="02020603050405020304" pitchFamily="18" charset="0"/>
              </a:rPr>
              <a:t>12. J. Yuan, X. Ke, C. Zhang, Q. Zhang, C. Jiang and W. Cao, "Recognition of Different Turning Behaviors of Pilots Based on Flight Simulator and </a:t>
            </a:r>
            <a:r>
              <a:rPr lang="en-US" sz="4800" dirty="0" err="1">
                <a:latin typeface="Times New Roman" panose="02020603050405020304" pitchFamily="18" charset="0"/>
                <a:cs typeface="Times New Roman" panose="02020603050405020304" pitchFamily="18" charset="0"/>
              </a:rPr>
              <a:t>fNIRS</a:t>
            </a:r>
            <a:r>
              <a:rPr lang="en-US" sz="4800" dirty="0">
                <a:latin typeface="Times New Roman" panose="02020603050405020304" pitchFamily="18" charset="0"/>
                <a:cs typeface="Times New Roman" panose="02020603050405020304" pitchFamily="18" charset="0"/>
              </a:rPr>
              <a:t> Data," </a:t>
            </a:r>
            <a:r>
              <a:rPr lang="en-US" sz="4800" dirty="0" err="1">
                <a:latin typeface="Times New Roman" panose="02020603050405020304" pitchFamily="18" charset="0"/>
                <a:cs typeface="Times New Roman" panose="02020603050405020304" pitchFamily="18" charset="0"/>
              </a:rPr>
              <a:t>inIEEE</a:t>
            </a:r>
            <a:r>
              <a:rPr lang="en-US" sz="4800" dirty="0">
                <a:latin typeface="Times New Roman" panose="02020603050405020304" pitchFamily="18" charset="0"/>
                <a:cs typeface="Times New Roman" panose="02020603050405020304" pitchFamily="18" charset="0"/>
              </a:rPr>
              <a:t> Access, vol. 12, pp. 32881-32893, 2024, </a:t>
            </a:r>
            <a:r>
              <a:rPr lang="en-US" sz="4800" dirty="0" err="1">
                <a:latin typeface="Times New Roman" panose="02020603050405020304" pitchFamily="18" charset="0"/>
                <a:cs typeface="Times New Roman" panose="02020603050405020304" pitchFamily="18" charset="0"/>
              </a:rPr>
              <a:t>doi</a:t>
            </a:r>
            <a:r>
              <a:rPr lang="en-US" sz="4800" dirty="0">
                <a:latin typeface="Times New Roman" panose="02020603050405020304" pitchFamily="18" charset="0"/>
                <a:cs typeface="Times New Roman" panose="02020603050405020304" pitchFamily="18" charset="0"/>
              </a:rPr>
              <a:t>: 10.1109/ACCESS.2024.3367447.</a:t>
            </a:r>
          </a:p>
          <a:p>
            <a:pPr marL="0" indent="0" algn="just">
              <a:buNone/>
            </a:pPr>
            <a:r>
              <a:rPr lang="en-US" sz="4800" dirty="0">
                <a:latin typeface="Times New Roman" panose="02020603050405020304" pitchFamily="18" charset="0"/>
                <a:cs typeface="Times New Roman" panose="02020603050405020304" pitchFamily="18" charset="0"/>
              </a:rPr>
              <a:t>13. </a:t>
            </a:r>
            <a:r>
              <a:rPr lang="en-US" sz="4800" dirty="0" err="1">
                <a:latin typeface="Times New Roman" panose="02020603050405020304" pitchFamily="18" charset="0"/>
                <a:cs typeface="Times New Roman" panose="02020603050405020304" pitchFamily="18" charset="0"/>
              </a:rPr>
              <a:t>C.H.Lew,K.M.Lim</a:t>
            </a:r>
            <a:r>
              <a:rPr lang="en-US" sz="4800" dirty="0">
                <a:latin typeface="Times New Roman" panose="02020603050405020304" pitchFamily="18" charset="0"/>
                <a:cs typeface="Times New Roman" panose="02020603050405020304" pitchFamily="18" charset="0"/>
              </a:rPr>
              <a:t>, C. P. Lee and J. Y. Lim, "Human Activity Classification Using Recurrence Plot and Residual Network," 2023 IEEE 11th Conference on Systems, Process Control (ICSPC), Malacca, Malaysia, 2023, pp. 78-83, doi:10.1109/ICSPC59664.2023.10420336.</a:t>
            </a:r>
          </a:p>
          <a:p>
            <a:pPr marL="0" indent="0" algn="just">
              <a:buNone/>
            </a:pPr>
            <a:r>
              <a:rPr lang="en-US" sz="4800" dirty="0">
                <a:latin typeface="Times New Roman" panose="02020603050405020304" pitchFamily="18" charset="0"/>
                <a:cs typeface="Times New Roman" panose="02020603050405020304" pitchFamily="18" charset="0"/>
              </a:rPr>
              <a:t>14. J. J. Remus and L. M. Collins, "Identifying Impaired Cochlear Implant Channels via Speech-Token Confusion Matrix Analysis," 2007 IEEE International Conference on Acoustics, Speech and Signal Processing - ICASSP ’07, Honolulu, HI, USA, 2007, pp. IV-741-IV-744, </a:t>
            </a:r>
            <a:r>
              <a:rPr lang="en-US" sz="4800" dirty="0" err="1">
                <a:latin typeface="Times New Roman" panose="02020603050405020304" pitchFamily="18" charset="0"/>
                <a:cs typeface="Times New Roman" panose="02020603050405020304" pitchFamily="18" charset="0"/>
              </a:rPr>
              <a:t>doi</a:t>
            </a:r>
            <a:r>
              <a:rPr lang="en-US" sz="4800" dirty="0">
                <a:latin typeface="Times New Roman" panose="02020603050405020304" pitchFamily="18" charset="0"/>
                <a:cs typeface="Times New Roman" panose="02020603050405020304" pitchFamily="18" charset="0"/>
              </a:rPr>
              <a:t>: 10.1109/ICASSP.2007.367019.</a:t>
            </a:r>
          </a:p>
          <a:p>
            <a:pPr marL="0" indent="0" algn="just">
              <a:buNone/>
            </a:pPr>
            <a:r>
              <a:rPr lang="en-US" sz="4800" dirty="0">
                <a:latin typeface="Times New Roman" panose="02020603050405020304" pitchFamily="18" charset="0"/>
                <a:cs typeface="Times New Roman" panose="02020603050405020304" pitchFamily="18" charset="0"/>
              </a:rPr>
              <a:t>15. J. Yuan, X. Ke, C. Zhang, Q. Zhang, C. Jiang and W. Cao, "Recognition of Different Turning Behaviors of Pilots Based on Flight Simulator and </a:t>
            </a:r>
            <a:r>
              <a:rPr lang="en-US" sz="4800" dirty="0" err="1">
                <a:latin typeface="Times New Roman" panose="02020603050405020304" pitchFamily="18" charset="0"/>
                <a:cs typeface="Times New Roman" panose="02020603050405020304" pitchFamily="18" charset="0"/>
              </a:rPr>
              <a:t>fNIRS</a:t>
            </a:r>
            <a:r>
              <a:rPr lang="en-US" sz="4800" dirty="0">
                <a:latin typeface="Times New Roman" panose="02020603050405020304" pitchFamily="18" charset="0"/>
                <a:cs typeface="Times New Roman" panose="02020603050405020304" pitchFamily="18" charset="0"/>
              </a:rPr>
              <a:t> Data," </a:t>
            </a:r>
            <a:r>
              <a:rPr lang="en-US" sz="4800" dirty="0" err="1">
                <a:latin typeface="Times New Roman" panose="02020603050405020304" pitchFamily="18" charset="0"/>
                <a:cs typeface="Times New Roman" panose="02020603050405020304" pitchFamily="18" charset="0"/>
              </a:rPr>
              <a:t>inIEEE</a:t>
            </a:r>
            <a:r>
              <a:rPr lang="en-US" sz="4800" dirty="0">
                <a:latin typeface="Times New Roman" panose="02020603050405020304" pitchFamily="18" charset="0"/>
                <a:cs typeface="Times New Roman" panose="02020603050405020304" pitchFamily="18" charset="0"/>
              </a:rPr>
              <a:t> Access, vol. 12, pp. 32881-32893, 2024, </a:t>
            </a:r>
            <a:r>
              <a:rPr lang="en-US" sz="4800" dirty="0" err="1">
                <a:latin typeface="Times New Roman" panose="02020603050405020304" pitchFamily="18" charset="0"/>
                <a:cs typeface="Times New Roman" panose="02020603050405020304" pitchFamily="18" charset="0"/>
              </a:rPr>
              <a:t>doi</a:t>
            </a:r>
            <a:r>
              <a:rPr lang="en-US" sz="4800" dirty="0">
                <a:latin typeface="Times New Roman" panose="02020603050405020304" pitchFamily="18" charset="0"/>
                <a:cs typeface="Times New Roman" panose="02020603050405020304" pitchFamily="18" charset="0"/>
              </a:rPr>
              <a:t>: 10.1109/ACCESS.2024.3367447.</a:t>
            </a: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934E5C0-80A8-27EB-8D55-B45029A181DD}"/>
              </a:ext>
            </a:extLst>
          </p:cNvPr>
          <p:cNvSpPr>
            <a:spLocks noGrp="1"/>
          </p:cNvSpPr>
          <p:nvPr>
            <p:ph type="dt" sz="half" idx="10"/>
          </p:nvPr>
        </p:nvSpPr>
        <p:spPr/>
        <p:txBody>
          <a:bodyPr/>
          <a:lstStyle/>
          <a:p>
            <a:fld id="{F720652E-A996-4640-95C6-A4013E9733D3}" type="datetime1">
              <a:rPr lang="en-IN" smtClean="0">
                <a:latin typeface="Times New Roman" panose="02020603050405020304" pitchFamily="18" charset="0"/>
                <a:cs typeface="Times New Roman" panose="02020603050405020304" pitchFamily="18" charset="0"/>
              </a:rPr>
              <a:t>20-03-2025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1D60D2F0-426D-8ACA-F8CB-6E449A6736D7}"/>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No.BB5           Department of CSE</a:t>
            </a:r>
          </a:p>
        </p:txBody>
      </p:sp>
      <p:sp>
        <p:nvSpPr>
          <p:cNvPr id="7" name="Slide Number Placeholder 6">
            <a:extLst>
              <a:ext uri="{FF2B5EF4-FFF2-40B4-BE49-F238E27FC236}">
                <a16:creationId xmlns:a16="http://schemas.microsoft.com/office/drawing/2014/main" id="{417004A5-E81C-9BC9-A832-1C496ACE377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9223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A2E1D55-192A-4A27-8365-DBE731669BB7}" type="datetime1">
              <a:rPr lang="en-IN" smtClean="0">
                <a:latin typeface="Times New Roman" panose="02020603050405020304" pitchFamily="18" charset="0"/>
                <a:cs typeface="Times New Roman" panose="02020603050405020304" pitchFamily="18" charset="0"/>
              </a:rPr>
              <a:t>20-03-2025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No.BB5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26</a:t>
            </a:fld>
            <a:endParaRPr lang="en-US">
              <a:latin typeface="Times New Roman" panose="02020603050405020304" pitchFamily="18" charset="0"/>
              <a:cs typeface="Times New Roman" panose="02020603050405020304" pitchFamily="18" charset="0"/>
            </a:endParaRPr>
          </a:p>
        </p:txBody>
      </p:sp>
      <p:pic>
        <p:nvPicPr>
          <p:cNvPr id="2050" name="Picture 2" descr="Adobe Stock">
            <a:extLst>
              <a:ext uri="{FF2B5EF4-FFF2-40B4-BE49-F238E27FC236}">
                <a16:creationId xmlns:a16="http://schemas.microsoft.com/office/drawing/2014/main" id="{F0DD9C6F-CEF7-C329-8B6F-306A00A1DD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88229" y="1206289"/>
            <a:ext cx="5341678" cy="4126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4977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614C5AF8-9E51-4FEE-9641-EEFC8EA27F3C}" type="datetime1">
              <a:rPr lang="en-IN" smtClean="0">
                <a:latin typeface="Times New Roman" panose="02020603050405020304" pitchFamily="18" charset="0"/>
                <a:cs typeface="Times New Roman" panose="02020603050405020304" pitchFamily="18" charset="0"/>
              </a:rPr>
              <a:t>20-03-2025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No.BB5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27</a:t>
            </a:fld>
            <a:endParaRPr lang="en-US">
              <a:latin typeface="Times New Roman" panose="02020603050405020304" pitchFamily="18" charset="0"/>
              <a:cs typeface="Times New Roman" panose="02020603050405020304" pitchFamily="18" charset="0"/>
            </a:endParaRPr>
          </a:p>
        </p:txBody>
      </p:sp>
      <p:pic>
        <p:nvPicPr>
          <p:cNvPr id="1026" name="Picture 2" descr="Thank You Clipart | Customize Color ...">
            <a:extLst>
              <a:ext uri="{FF2B5EF4-FFF2-40B4-BE49-F238E27FC236}">
                <a16:creationId xmlns:a16="http://schemas.microsoft.com/office/drawing/2014/main" id="{04F32A82-D51D-5DFA-F1B7-F789278680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05060" y="1403903"/>
            <a:ext cx="5676262" cy="3895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91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ABSTRACT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493134"/>
            <a:ext cx="10515600" cy="4351338"/>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This paper evaluates the performance of three regression models </a:t>
            </a:r>
            <a:r>
              <a:rPr lang="en-US" sz="2000" dirty="0" err="1">
                <a:latin typeface="Times New Roman" panose="02020603050405020304" pitchFamily="18" charset="0"/>
                <a:cs typeface="Times New Roman" panose="02020603050405020304" pitchFamily="18" charset="0"/>
              </a:rPr>
              <a:t>RandomForestRegressor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ExtraTreesRegressor</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XGBRegressor</a:t>
            </a:r>
            <a:r>
              <a:rPr lang="en-US" sz="2000" dirty="0">
                <a:latin typeface="Times New Roman" panose="02020603050405020304" pitchFamily="18" charset="0"/>
                <a:cs typeface="Times New Roman" panose="02020603050405020304" pitchFamily="18" charset="0"/>
              </a:rPr>
              <a:t> for flight ticket price prediction. The study aims to identify the most efficient model by comparing their predictive accuracy, mean absolute error (MAE), and R² scores. The </a:t>
            </a:r>
            <a:r>
              <a:rPr lang="en-US" sz="2000" dirty="0" err="1">
                <a:latin typeface="Times New Roman" panose="02020603050405020304" pitchFamily="18" charset="0"/>
                <a:cs typeface="Times New Roman" panose="02020603050405020304" pitchFamily="18" charset="0"/>
              </a:rPr>
              <a:t>RandomForestRegressor</a:t>
            </a:r>
            <a:r>
              <a:rPr lang="en-US" sz="2000" dirty="0">
                <a:latin typeface="Times New Roman" panose="02020603050405020304" pitchFamily="18" charset="0"/>
                <a:cs typeface="Times New Roman" panose="02020603050405020304" pitchFamily="18" charset="0"/>
              </a:rPr>
              <a:t> demonstrated an MAE of 1171.944250, an R² score of 0.799018, and an accuracy of 79.76%, showcasing robust predictive capability. The </a:t>
            </a:r>
            <a:r>
              <a:rPr lang="en-US" sz="2000" dirty="0" err="1">
                <a:latin typeface="Times New Roman" panose="02020603050405020304" pitchFamily="18" charset="0"/>
                <a:cs typeface="Times New Roman" panose="02020603050405020304" pitchFamily="18" charset="0"/>
              </a:rPr>
              <a:t>ExtraTreesRegressor</a:t>
            </a:r>
            <a:r>
              <a:rPr lang="en-US" sz="2000" dirty="0">
                <a:latin typeface="Times New Roman" panose="02020603050405020304" pitchFamily="18" charset="0"/>
                <a:cs typeface="Times New Roman" panose="02020603050405020304" pitchFamily="18" charset="0"/>
              </a:rPr>
              <a:t> followed closely with an MAE of 1227.7908, an R² score of 0.8035, and an accuracy of 80.68%, indicating slightly lower variance in predictions. Conversely, the </a:t>
            </a:r>
            <a:r>
              <a:rPr lang="en-US" sz="2000" dirty="0" err="1">
                <a:latin typeface="Times New Roman" panose="02020603050405020304" pitchFamily="18" charset="0"/>
                <a:cs typeface="Times New Roman" panose="02020603050405020304" pitchFamily="18" charset="0"/>
              </a:rPr>
              <a:t>XGBRegressor</a:t>
            </a:r>
            <a:r>
              <a:rPr lang="en-US" sz="2000" dirty="0">
                <a:latin typeface="Times New Roman" panose="02020603050405020304" pitchFamily="18" charset="0"/>
                <a:cs typeface="Times New Roman" panose="02020603050405020304" pitchFamily="18" charset="0"/>
              </a:rPr>
              <a:t> achieved an MAE of 1126.70, an R² score of 0.8459, and an accuracy of 84.59%, highlighting its comparatively weaker performance in this context. The results indicate that the </a:t>
            </a:r>
            <a:r>
              <a:rPr lang="en-US" sz="2000" dirty="0" err="1">
                <a:latin typeface="Times New Roman" panose="02020603050405020304" pitchFamily="18" charset="0"/>
                <a:cs typeface="Times New Roman" panose="02020603050405020304" pitchFamily="18" charset="0"/>
              </a:rPr>
              <a:t>ExtraTreesRegressor</a:t>
            </a:r>
            <a:r>
              <a:rPr lang="en-US" sz="2000" dirty="0">
                <a:latin typeface="Times New Roman" panose="02020603050405020304" pitchFamily="18" charset="0"/>
                <a:cs typeface="Times New Roman" panose="02020603050405020304" pitchFamily="18" charset="0"/>
              </a:rPr>
              <a:t> outperforms the </a:t>
            </a:r>
            <a:r>
              <a:rPr lang="en-US" sz="2000" dirty="0" err="1">
                <a:latin typeface="Times New Roman" panose="02020603050405020304" pitchFamily="18" charset="0"/>
                <a:cs typeface="Times New Roman" panose="02020603050405020304" pitchFamily="18" charset="0"/>
              </a:rPr>
              <a:t>XGBRegressor</a:t>
            </a:r>
            <a:r>
              <a:rPr lang="en-US" sz="2000" dirty="0">
                <a:latin typeface="Times New Roman" panose="02020603050405020304" pitchFamily="18" charset="0"/>
                <a:cs typeface="Times New Roman" panose="02020603050405020304" pitchFamily="18" charset="0"/>
              </a:rPr>
              <a:t> in terms of error reduction and prediction reliability, while the </a:t>
            </a:r>
            <a:r>
              <a:rPr lang="en-US" sz="2000" dirty="0" err="1">
                <a:latin typeface="Times New Roman" panose="02020603050405020304" pitchFamily="18" charset="0"/>
                <a:cs typeface="Times New Roman" panose="02020603050405020304" pitchFamily="18" charset="0"/>
              </a:rPr>
              <a:t>RandomForestRegressor</a:t>
            </a:r>
            <a:r>
              <a:rPr lang="en-US" sz="2000" dirty="0">
                <a:latin typeface="Times New Roman" panose="02020603050405020304" pitchFamily="18" charset="0"/>
                <a:cs typeface="Times New Roman" panose="02020603050405020304" pitchFamily="18" charset="0"/>
              </a:rPr>
              <a:t> maintains a slight edge in overall accuracy. These findings suggest that </a:t>
            </a:r>
            <a:r>
              <a:rPr lang="en-US" sz="2000" dirty="0" err="1">
                <a:latin typeface="Times New Roman" panose="02020603050405020304" pitchFamily="18" charset="0"/>
                <a:cs typeface="Times New Roman" panose="02020603050405020304" pitchFamily="18" charset="0"/>
              </a:rPr>
              <a:t>ExtraTreesRegressor</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RandomForestRegressor</a:t>
            </a:r>
            <a:r>
              <a:rPr lang="en-US" sz="2000" dirty="0">
                <a:latin typeface="Times New Roman" panose="02020603050405020304" pitchFamily="18" charset="0"/>
                <a:cs typeface="Times New Roman" panose="02020603050405020304" pitchFamily="18" charset="0"/>
              </a:rPr>
              <a:t> are better suited for flight ticket price prediction tasks, with </a:t>
            </a:r>
            <a:r>
              <a:rPr lang="en-US" sz="2000" dirty="0" err="1">
                <a:latin typeface="Times New Roman" panose="02020603050405020304" pitchFamily="18" charset="0"/>
                <a:cs typeface="Times New Roman" panose="02020603050405020304" pitchFamily="18" charset="0"/>
              </a:rPr>
              <a:t>ExtraTreesRegressor</a:t>
            </a:r>
            <a:r>
              <a:rPr lang="en-US" sz="2000" dirty="0">
                <a:latin typeface="Times New Roman" panose="02020603050405020304" pitchFamily="18" charset="0"/>
                <a:cs typeface="Times New Roman" panose="02020603050405020304" pitchFamily="18" charset="0"/>
              </a:rPr>
              <a:t> excelling in minimizing prediction error.</a:t>
            </a:r>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62295500-64E7-4D97-9D4A-78523B0706FF}" type="datetime1">
              <a:rPr lang="en-IN" smtClean="0">
                <a:latin typeface="Times New Roman" panose="02020603050405020304" pitchFamily="18" charset="0"/>
                <a:cs typeface="Times New Roman" panose="02020603050405020304" pitchFamily="18" charset="0"/>
              </a:rPr>
              <a:t>20-03-2025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1        Batch No.  BB5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108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algn="just">
              <a:buFont typeface="Wingdings" panose="05000000000000000000" pitchFamily="2" charset="2"/>
              <a:buChar char="ü"/>
            </a:pPr>
            <a:r>
              <a:rPr lang="en-US" sz="2200" b="1" dirty="0">
                <a:latin typeface="Times New Roman" panose="02020603050405020304" pitchFamily="18" charset="0"/>
                <a:cs typeface="Times New Roman" panose="02020603050405020304" pitchFamily="18" charset="0"/>
              </a:rPr>
              <a:t>Project Overview:</a:t>
            </a:r>
            <a:r>
              <a:rPr lang="en-US" sz="2200" dirty="0">
                <a:latin typeface="Times New Roman" panose="02020603050405020304" pitchFamily="18" charset="0"/>
                <a:cs typeface="Times New Roman" panose="02020603050405020304" pitchFamily="18" charset="0"/>
              </a:rPr>
              <a:t> Development of a web-based flight </a:t>
            </a:r>
            <a:r>
              <a:rPr lang="en-IN" sz="2200" dirty="0">
                <a:latin typeface="Times New Roman" panose="02020603050405020304" pitchFamily="18" charset="0"/>
                <a:cs typeface="Times New Roman" panose="02020603050405020304" pitchFamily="18" charset="0"/>
              </a:rPr>
              <a:t>ticket</a:t>
            </a:r>
            <a:r>
              <a:rPr lang="en-US" sz="2200" dirty="0">
                <a:latin typeface="Times New Roman" panose="02020603050405020304" pitchFamily="18" charset="0"/>
                <a:cs typeface="Times New Roman" panose="02020603050405020304" pitchFamily="18" charset="0"/>
              </a:rPr>
              <a:t> prediction system using advanced machine learning techniques. </a:t>
            </a:r>
          </a:p>
          <a:p>
            <a:pPr algn="just">
              <a:buFont typeface="Wingdings" panose="05000000000000000000" pitchFamily="2" charset="2"/>
              <a:buChar char="ü"/>
            </a:pPr>
            <a:r>
              <a:rPr lang="en-US" sz="2200" b="1" dirty="0">
                <a:latin typeface="Times New Roman" panose="02020603050405020304" pitchFamily="18" charset="0"/>
                <a:cs typeface="Times New Roman" panose="02020603050405020304" pitchFamily="18" charset="0"/>
              </a:rPr>
              <a:t>Motivation:</a:t>
            </a:r>
            <a:r>
              <a:rPr lang="en-US" sz="2200" dirty="0">
                <a:latin typeface="Times New Roman" panose="02020603050405020304" pitchFamily="18" charset="0"/>
                <a:cs typeface="Times New Roman" panose="02020603050405020304" pitchFamily="18" charset="0"/>
              </a:rPr>
              <a:t> Address limitations of existing models, including low accuracy, lack of interpretability.</a:t>
            </a:r>
          </a:p>
          <a:p>
            <a:pPr algn="just">
              <a:buFont typeface="Wingdings" panose="05000000000000000000" pitchFamily="2" charset="2"/>
              <a:buChar char="ü"/>
            </a:pPr>
            <a:r>
              <a:rPr lang="en-US" sz="2200" b="1" dirty="0">
                <a:latin typeface="Times New Roman" panose="02020603050405020304" pitchFamily="18" charset="0"/>
                <a:cs typeface="Times New Roman" panose="02020603050405020304" pitchFamily="18" charset="0"/>
              </a:rPr>
              <a:t>Importance:</a:t>
            </a:r>
            <a:r>
              <a:rPr lang="en-US" sz="2200" dirty="0">
                <a:latin typeface="Times New Roman" panose="02020603050405020304" pitchFamily="18" charset="0"/>
                <a:cs typeface="Times New Roman" panose="02020603050405020304" pitchFamily="18" charset="0"/>
              </a:rPr>
              <a:t> Detection enables timely interventions, reducing </a:t>
            </a:r>
            <a:r>
              <a:rPr lang="en-IN" sz="2200" dirty="0">
                <a:latin typeface="Times New Roman" panose="02020603050405020304" pitchFamily="18" charset="0"/>
                <a:cs typeface="Times New Roman" panose="02020603050405020304" pitchFamily="18" charset="0"/>
              </a:rPr>
              <a:t>ticket</a:t>
            </a:r>
            <a:r>
              <a:rPr lang="en-US" sz="2200" dirty="0">
                <a:latin typeface="Times New Roman" panose="02020603050405020304" pitchFamily="18" charset="0"/>
                <a:cs typeface="Times New Roman" panose="02020603050405020304" pitchFamily="18" charset="0"/>
              </a:rPr>
              <a:t> costs and improving </a:t>
            </a:r>
            <a:r>
              <a:rPr lang="en-IN" sz="2200" dirty="0">
                <a:latin typeface="Times New Roman" panose="02020603050405020304" pitchFamily="18" charset="0"/>
                <a:cs typeface="Times New Roman" panose="02020603050405020304" pitchFamily="18" charset="0"/>
              </a:rPr>
              <a:t>exactly ticket prices</a:t>
            </a:r>
            <a:r>
              <a:rPr lang="en-US" sz="22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ü"/>
            </a:pPr>
            <a:r>
              <a:rPr lang="en-US" sz="2200" b="1" dirty="0">
                <a:latin typeface="Times New Roman" panose="02020603050405020304" pitchFamily="18" charset="0"/>
                <a:cs typeface="Times New Roman" panose="02020603050405020304" pitchFamily="18" charset="0"/>
              </a:rPr>
              <a:t>Relevance:</a:t>
            </a:r>
            <a:r>
              <a:rPr lang="en-US" sz="2200" dirty="0">
                <a:latin typeface="Times New Roman" panose="02020603050405020304" pitchFamily="18" charset="0"/>
                <a:cs typeface="Times New Roman" panose="02020603050405020304" pitchFamily="18" charset="0"/>
              </a:rPr>
              <a:t> Combines accurate predictions with </a:t>
            </a:r>
            <a:r>
              <a:rPr lang="en-IN" sz="2200" dirty="0">
                <a:latin typeface="Times New Roman" panose="02020603050405020304" pitchFamily="18" charset="0"/>
                <a:cs typeface="Times New Roman" panose="02020603050405020304" pitchFamily="18" charset="0"/>
              </a:rPr>
              <a:t>pickup and drop</a:t>
            </a:r>
            <a:r>
              <a:rPr lang="en-US" sz="2200" dirty="0">
                <a:latin typeface="Times New Roman" panose="02020603050405020304" pitchFamily="18" charset="0"/>
                <a:cs typeface="Times New Roman" panose="02020603050405020304" pitchFamily="18" charset="0"/>
              </a:rPr>
              <a:t> insights, aiding </a:t>
            </a:r>
            <a:r>
              <a:rPr lang="en-IN" sz="2200" dirty="0">
                <a:latin typeface="Times New Roman" panose="02020603050405020304" pitchFamily="18" charset="0"/>
                <a:cs typeface="Times New Roman" panose="02020603050405020304" pitchFamily="18" charset="0"/>
              </a:rPr>
              <a:t>correct ticket</a:t>
            </a:r>
            <a:r>
              <a:rPr lang="en-US" sz="2200" dirty="0">
                <a:latin typeface="Times New Roman" panose="02020603050405020304" pitchFamily="18" charset="0"/>
                <a:cs typeface="Times New Roman" panose="02020603050405020304" pitchFamily="18" charset="0"/>
              </a:rPr>
              <a:t> rate in understanding all </a:t>
            </a:r>
            <a:r>
              <a:rPr lang="en-IN" sz="2200" dirty="0">
                <a:latin typeface="Times New Roman" panose="02020603050405020304" pitchFamily="18" charset="0"/>
                <a:cs typeface="Times New Roman" panose="02020603050405020304" pitchFamily="18" charset="0"/>
              </a:rPr>
              <a:t>different</a:t>
            </a:r>
            <a:r>
              <a:rPr lang="en-US" sz="2200" dirty="0">
                <a:latin typeface="Times New Roman" panose="02020603050405020304" pitchFamily="18" charset="0"/>
                <a:cs typeface="Times New Roman" panose="02020603050405020304" pitchFamily="18" charset="0"/>
              </a:rPr>
              <a:t> factors.</a:t>
            </a:r>
          </a:p>
          <a:p>
            <a:pPr marL="0" indent="0" algn="just">
              <a:buNone/>
            </a:pPr>
            <a:endParaRPr lang="en-US" sz="22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FEB1926F-AB62-4DDE-B092-41F0D24353FA}" type="datetime1">
              <a:rPr lang="en-IN" smtClean="0">
                <a:latin typeface="Times New Roman" panose="02020603050405020304" pitchFamily="18" charset="0"/>
                <a:cs typeface="Times New Roman" panose="02020603050405020304" pitchFamily="18" charset="0"/>
              </a:rPr>
              <a:t>20-03-2025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1        Batch No. BB5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5754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6"/>
            <a:ext cx="10173182" cy="56215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4DC18775-DE41-46DA-992A-5E2E089E1992}" type="datetime1">
              <a:rPr lang="en-IN" smtClean="0">
                <a:latin typeface="Times New Roman" panose="02020603050405020304" pitchFamily="18" charset="0"/>
                <a:cs typeface="Times New Roman" panose="02020603050405020304" pitchFamily="18" charset="0"/>
              </a:rPr>
              <a:t>20-03-2025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1        Batch No.  BB5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5</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D5492C34-DF62-E3B9-3F6C-997B49ACCC8A}"/>
              </a:ext>
            </a:extLst>
          </p:cNvPr>
          <p:cNvGraphicFramePr>
            <a:graphicFrameLocks noGrp="1"/>
          </p:cNvGraphicFramePr>
          <p:nvPr>
            <p:extLst>
              <p:ext uri="{D42A27DB-BD31-4B8C-83A1-F6EECF244321}">
                <p14:modId xmlns:p14="http://schemas.microsoft.com/office/powerpoint/2010/main" val="1189483131"/>
              </p:ext>
            </p:extLst>
          </p:nvPr>
        </p:nvGraphicFramePr>
        <p:xfrm>
          <a:off x="416689" y="927280"/>
          <a:ext cx="11447362" cy="5313410"/>
        </p:xfrm>
        <a:graphic>
          <a:graphicData uri="http://schemas.openxmlformats.org/drawingml/2006/table">
            <a:tbl>
              <a:tblPr firstRow="1" bandRow="1">
                <a:tableStyleId>{17292A2E-F333-43FB-9621-5CBBE7FDCDCB}</a:tableStyleId>
              </a:tblPr>
              <a:tblGrid>
                <a:gridCol w="704353">
                  <a:extLst>
                    <a:ext uri="{9D8B030D-6E8A-4147-A177-3AD203B41FA5}">
                      <a16:colId xmlns:a16="http://schemas.microsoft.com/office/drawing/2014/main" val="166576671"/>
                    </a:ext>
                  </a:extLst>
                </a:gridCol>
                <a:gridCol w="1899950">
                  <a:extLst>
                    <a:ext uri="{9D8B030D-6E8A-4147-A177-3AD203B41FA5}">
                      <a16:colId xmlns:a16="http://schemas.microsoft.com/office/drawing/2014/main" val="2668242545"/>
                    </a:ext>
                  </a:extLst>
                </a:gridCol>
                <a:gridCol w="1250066">
                  <a:extLst>
                    <a:ext uri="{9D8B030D-6E8A-4147-A177-3AD203B41FA5}">
                      <a16:colId xmlns:a16="http://schemas.microsoft.com/office/drawing/2014/main" val="946789180"/>
                    </a:ext>
                  </a:extLst>
                </a:gridCol>
                <a:gridCol w="1824414">
                  <a:extLst>
                    <a:ext uri="{9D8B030D-6E8A-4147-A177-3AD203B41FA5}">
                      <a16:colId xmlns:a16="http://schemas.microsoft.com/office/drawing/2014/main" val="3483638722"/>
                    </a:ext>
                  </a:extLst>
                </a:gridCol>
                <a:gridCol w="2302127">
                  <a:extLst>
                    <a:ext uri="{9D8B030D-6E8A-4147-A177-3AD203B41FA5}">
                      <a16:colId xmlns:a16="http://schemas.microsoft.com/office/drawing/2014/main" val="1190061112"/>
                    </a:ext>
                  </a:extLst>
                </a:gridCol>
                <a:gridCol w="1406158">
                  <a:extLst>
                    <a:ext uri="{9D8B030D-6E8A-4147-A177-3AD203B41FA5}">
                      <a16:colId xmlns:a16="http://schemas.microsoft.com/office/drawing/2014/main" val="3469305604"/>
                    </a:ext>
                  </a:extLst>
                </a:gridCol>
                <a:gridCol w="2060294">
                  <a:extLst>
                    <a:ext uri="{9D8B030D-6E8A-4147-A177-3AD203B41FA5}">
                      <a16:colId xmlns:a16="http://schemas.microsoft.com/office/drawing/2014/main" val="3853106642"/>
                    </a:ext>
                  </a:extLst>
                </a:gridCol>
              </a:tblGrid>
              <a:tr h="383030">
                <a:tc>
                  <a:txBody>
                    <a:bodyPr/>
                    <a:lstStyle/>
                    <a:p>
                      <a:pPr algn="ctr"/>
                      <a:r>
                        <a:rPr lang="en-US" sz="1600" dirty="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978841">
                <a:tc>
                  <a:txBody>
                    <a:bodyPr/>
                    <a:lstStyle/>
                    <a:p>
                      <a:pPr algn="l"/>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Prediction of Optimal Flight Ticket Purchase Timing by Using Learning To Rank Methods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dirty="0"/>
                        <a:t> Kardelen </a:t>
                      </a:r>
                      <a:r>
                        <a:rPr lang="en-US" sz="1200" dirty="0" err="1"/>
                        <a:t>Oglakcioglu</a:t>
                      </a:r>
                      <a:r>
                        <a:rPr lang="en-US" sz="1200" dirty="0"/>
                        <a:t>;</a:t>
                      </a:r>
                    </a:p>
                    <a:p>
                      <a:pPr algn="l"/>
                      <a:r>
                        <a:rPr lang="en-US" sz="1200" dirty="0"/>
                        <a:t>Yekta Said Can;</a:t>
                      </a:r>
                    </a:p>
                    <a:p>
                      <a:pPr algn="l"/>
                      <a:r>
                        <a:rPr lang="en-US" sz="1200" dirty="0"/>
                        <a:t>Fatih </a:t>
                      </a:r>
                      <a:r>
                        <a:rPr lang="en-US" sz="1200" dirty="0" err="1"/>
                        <a:t>Alagoz</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dirty="0"/>
                        <a:t>2023 Innovations in Intelligent Systems and Applications Conference (ASYU)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dirty="0" err="1"/>
                        <a:t>Training,Visualization</a:t>
                      </a:r>
                      <a:endParaRPr lang="en-US" sz="1200" dirty="0"/>
                    </a:p>
                    <a:p>
                      <a:pPr algn="l"/>
                      <a:r>
                        <a:rPr lang="en-US" sz="1200" dirty="0"/>
                        <a:t>Machine learning algorithms, Atmospheric modeling, Urban areas Pricing Predictive models,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dirty="0"/>
                        <a:t>machine learning,</a:t>
                      </a:r>
                    </a:p>
                    <a:p>
                      <a:pPr algn="l"/>
                      <a:r>
                        <a:rPr lang="en-US" sz="1200" dirty="0"/>
                        <a:t>flight ticket price,</a:t>
                      </a:r>
                    </a:p>
                    <a:p>
                      <a:pPr algn="l"/>
                      <a:r>
                        <a:rPr lang="en-US" sz="1200" dirty="0"/>
                        <a:t>learning to rank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dirty="0"/>
                        <a:t>Airline ticket prices vary according to a lot of factors such as the flight day but it </a:t>
                      </a:r>
                      <a:r>
                        <a:rPr lang="en-IN" sz="1200" dirty="0"/>
                        <a:t>different flights are included in this.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25414"/>
                  </a:ext>
                </a:extLst>
              </a:tr>
              <a:tr h="1041265">
                <a:tc>
                  <a:txBody>
                    <a:bodyPr/>
                    <a:lstStyle/>
                    <a:p>
                      <a:pPr algn="l"/>
                      <a:r>
                        <a:rPr lang="en-US" sz="1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dirty="0"/>
                        <a:t>Flight Ticket Prediction using Random Forest Regressor Compared with Decision Tree Regressor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i-FI" sz="1200" dirty="0"/>
                        <a:t>N. Sri Sai Venkata Subba Rao, S. John Justin Thangaraj</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dirty="0"/>
                        <a:t>2023 Eighth International Conference on Science Technology Engineering and Mathematics (ICONSTEM)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dirty="0"/>
                        <a:t>Machine Learning,</a:t>
                      </a:r>
                    </a:p>
                    <a:p>
                      <a:pPr algn="l"/>
                      <a:r>
                        <a:rPr lang="en-US" sz="1200" dirty="0"/>
                        <a:t>Decision tree Regressor,</a:t>
                      </a:r>
                    </a:p>
                    <a:p>
                      <a:pPr algn="l"/>
                      <a:r>
                        <a:rPr lang="en-US" sz="1200" dirty="0"/>
                        <a:t>Random Forest Regressor,</a:t>
                      </a:r>
                    </a:p>
                    <a:p>
                      <a:pPr algn="l"/>
                      <a:r>
                        <a:rPr lang="en-US" sz="1200" dirty="0"/>
                        <a:t>Flight ticket Prediction,</a:t>
                      </a:r>
                    </a:p>
                    <a:p>
                      <a:pPr algn="l"/>
                      <a:r>
                        <a:rPr lang="en-US" sz="1200" dirty="0"/>
                        <a:t>Flight fare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dirty="0"/>
                        <a:t> Random Forest Regressor with 86.70%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dirty="0"/>
                        <a:t> The total of 20 samples taken for both algorithms in this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8357853"/>
                  </a:ext>
                </a:extLst>
              </a:tr>
              <a:tr h="1041265">
                <a:tc>
                  <a:txBody>
                    <a:bodyPr/>
                    <a:lstStyle/>
                    <a:p>
                      <a:pPr algn="l"/>
                      <a:r>
                        <a:rPr lang="en-US" sz="1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dirty="0"/>
                        <a:t>Flight Ticket Prediction using Gradient Boosting Regressor Compared with AdaBoost Regressor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dirty="0" err="1"/>
                        <a:t>N.Sri</a:t>
                      </a:r>
                      <a:r>
                        <a:rPr lang="en-US" sz="1200" dirty="0"/>
                        <a:t> Sai Venkata Subba </a:t>
                      </a:r>
                      <a:r>
                        <a:rPr lang="en-US" sz="1200" dirty="0" err="1"/>
                        <a:t>Rao;S.John</a:t>
                      </a:r>
                      <a:r>
                        <a:rPr lang="en-US" sz="1200" dirty="0"/>
                        <a:t> Justin </a:t>
                      </a:r>
                      <a:r>
                        <a:rPr lang="en-US" sz="1200" dirty="0" err="1"/>
                        <a:t>Thangaraj;V</a:t>
                      </a:r>
                      <a:r>
                        <a:rPr lang="en-US" sz="1200" dirty="0"/>
                        <a:t> </a:t>
                      </a:r>
                      <a:r>
                        <a:rPr lang="en-US" sz="1200" dirty="0" err="1"/>
                        <a:t>Sheeja</a:t>
                      </a:r>
                      <a:r>
                        <a:rPr lang="en-US" sz="1200" dirty="0"/>
                        <a:t> Kumari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dirty="0"/>
                        <a:t>2023 Eighth International Conference on Science Technology Engineering and Mathematics (ICONSTEM)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dirty="0"/>
                        <a:t>Atmospheric modeling,</a:t>
                      </a:r>
                    </a:p>
                    <a:p>
                      <a:pPr algn="l"/>
                      <a:r>
                        <a:rPr lang="en-US" sz="1200" dirty="0"/>
                        <a:t>Predictive models,</a:t>
                      </a:r>
                    </a:p>
                    <a:p>
                      <a:pPr algn="l"/>
                      <a:r>
                        <a:rPr lang="en-US" sz="1200" dirty="0"/>
                        <a:t>Boosting, Prediction algorithms, Mathematical models, </a:t>
                      </a:r>
                      <a:r>
                        <a:rPr lang="en-US" sz="1200" dirty="0" err="1"/>
                        <a:t>STEM,Business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dirty="0" err="1"/>
                        <a:t>GradientBoosting</a:t>
                      </a:r>
                      <a:r>
                        <a:rPr lang="en-US" sz="1200" dirty="0"/>
                        <a:t> Regression (82.5%)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dirty="0"/>
                        <a:t>The accuracy of this paper is </a:t>
                      </a:r>
                      <a:r>
                        <a:rPr lang="en-IN" sz="1200" dirty="0"/>
                        <a:t>little bit as compared to my project</a:t>
                      </a:r>
                      <a:r>
                        <a:rPr lang="en-US" sz="12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36231"/>
                  </a:ext>
                </a:extLst>
              </a:tr>
              <a:tr h="817573">
                <a:tc>
                  <a:txBody>
                    <a:bodyPr/>
                    <a:lstStyle/>
                    <a:p>
                      <a:pPr algn="l"/>
                      <a:r>
                        <a:rPr lang="en-US" sz="1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dirty="0"/>
                        <a:t>Real-time web-based International Flight Tickets Recommendation System via Apache Spark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dirty="0"/>
                        <a:t>Malek </a:t>
                      </a:r>
                      <a:r>
                        <a:rPr lang="en-US" sz="1200" dirty="0" err="1"/>
                        <a:t>Malkawi</a:t>
                      </a:r>
                      <a:r>
                        <a:rPr lang="en-US" sz="1200" dirty="0"/>
                        <a:t>;</a:t>
                      </a:r>
                    </a:p>
                    <a:p>
                      <a:pPr algn="l"/>
                      <a:r>
                        <a:rPr lang="en-US" sz="1200" dirty="0"/>
                        <a:t>Reda </a:t>
                      </a:r>
                      <a:r>
                        <a:rPr lang="en-US" sz="1200" dirty="0" err="1"/>
                        <a:t>Alhajj</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200" dirty="0"/>
                        <a:t>2024 5th Information Communication Technologies </a:t>
                      </a:r>
                      <a:r>
                        <a:rPr lang="fr-FR" sz="1200" dirty="0" err="1"/>
                        <a:t>Conference</a:t>
                      </a:r>
                      <a:r>
                        <a:rPr lang="fr-FR" sz="1200" dirty="0"/>
                        <a:t> (ICTC)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dirty="0"/>
                        <a:t>ticket pricing,</a:t>
                      </a:r>
                    </a:p>
                    <a:p>
                      <a:pPr algn="l"/>
                      <a:r>
                        <a:rPr lang="en-US" sz="1200" dirty="0"/>
                        <a:t>sequential game,</a:t>
                      </a:r>
                    </a:p>
                    <a:p>
                      <a:pPr algn="l"/>
                      <a:r>
                        <a:rPr lang="en-US" sz="1200" dirty="0"/>
                        <a:t>reinforcement 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dirty="0"/>
                        <a:t>decision-making across continuous decision points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dirty="0"/>
                        <a:t>Flight ticket pricing not only significantly impacts airlines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5402542"/>
                  </a:ext>
                </a:extLst>
              </a:tr>
              <a:tr h="800870">
                <a:tc>
                  <a:txBody>
                    <a:bodyPr/>
                    <a:lstStyle/>
                    <a:p>
                      <a:pPr algn="l"/>
                      <a:r>
                        <a:rPr lang="en-US" sz="12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dirty="0"/>
                        <a:t>Pricing Game of Flight Ticket Using Reinforcement 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dirty="0" err="1"/>
                        <a:t>Chenglong</a:t>
                      </a:r>
                      <a:r>
                        <a:rPr lang="en-US" sz="1200" dirty="0"/>
                        <a:t> Cao;</a:t>
                      </a:r>
                    </a:p>
                    <a:p>
                      <a:pPr algn="l"/>
                      <a:r>
                        <a:rPr lang="en-US" sz="1200" dirty="0"/>
                        <a:t>Xiaoling Zhu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fr-FR" sz="1200" dirty="0"/>
                        <a:t>2024 5th Information Communication Technologies </a:t>
                      </a:r>
                      <a:r>
                        <a:rPr lang="fr-FR" sz="1200" dirty="0" err="1"/>
                        <a:t>Conference</a:t>
                      </a:r>
                      <a:r>
                        <a:rPr lang="fr-FR" sz="1200" dirty="0"/>
                        <a:t> (ICTC)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dirty="0"/>
                        <a:t>ticket pricing,</a:t>
                      </a:r>
                    </a:p>
                    <a:p>
                      <a:pPr algn="l"/>
                      <a:r>
                        <a:rPr lang="en-US" sz="1200" dirty="0"/>
                        <a:t>sequential game,</a:t>
                      </a:r>
                    </a:p>
                    <a:p>
                      <a:pPr algn="l"/>
                      <a:r>
                        <a:rPr lang="en-US" sz="1200" dirty="0"/>
                        <a:t>reinforcement 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dirty="0"/>
                        <a:t>By analyzing the convexity of the utility 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sz="1200" dirty="0"/>
                    </a:p>
                    <a:p>
                      <a:pPr algn="l"/>
                      <a:r>
                        <a:rPr lang="en-US" sz="1200" dirty="0"/>
                        <a:t>Flight ticket pricing not only significantly impacts airlines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71723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514962F-1F66-4051-A694-44025EBB7EC2}" type="datetime1">
              <a:rPr lang="en-IN" smtClean="0">
                <a:latin typeface="Times New Roman" panose="02020603050405020304" pitchFamily="18" charset="0"/>
                <a:cs typeface="Times New Roman" panose="02020603050405020304" pitchFamily="18" charset="0"/>
              </a:rPr>
              <a:t>20-03-2025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No.BB5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6</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DE75E837-80F2-2F7E-EE44-1C3B3BA219D3}"/>
              </a:ext>
            </a:extLst>
          </p:cNvPr>
          <p:cNvSpPr txBox="1">
            <a:spLocks/>
          </p:cNvSpPr>
          <p:nvPr/>
        </p:nvSpPr>
        <p:spPr>
          <a:xfrm>
            <a:off x="914400" y="1253331"/>
            <a:ext cx="10515600"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Developed an ensemble model for flight price prediction, achieving high accuracy but lacking computational cost analysis and interpretability, which limited its practical deployment in dynamic pricing systems.</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 Applied Random Forest (91.47% accuracy) and ExtraTreesRegressor (91.17% accuracy) on a public flight dataset but lacked scalability for real-time prediction across global multi-source data streams.</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Implemented ML algorithms with Apache Spark, achieving efficient predictions using Gradient Boosting, but reliance on distributed computing posed challenges for deployment in resource-constrained environments.</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Compared Random Forest, ExtraTreesRegressor, and XGBoost, where ExtraTreesRegressor showed consistent performance, but limited hyperparameter tuning and lack of feature engineering affected prediction robustness.</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Utilized ML models on a public flight dataset, emphasizing the influence of travel seasonality, airline type, and ticket class on prices, but the absence of real-time data integration limited dynamic adjustment capabilities. </a:t>
            </a:r>
          </a:p>
        </p:txBody>
      </p:sp>
    </p:spTree>
    <p:extLst>
      <p:ext uri="{BB962C8B-B14F-4D97-AF65-F5344CB8AC3E}">
        <p14:creationId xmlns:p14="http://schemas.microsoft.com/office/powerpoint/2010/main" val="496583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RESEARCH GAPS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Limited Model Interpretability</a:t>
            </a:r>
          </a:p>
          <a:p>
            <a:r>
              <a:rPr lang="en-IN" dirty="0"/>
              <a:t>Data Imbalance</a:t>
            </a:r>
            <a:endParaRPr lang="en-IN" dirty="0">
              <a:latin typeface="Times New Roman" panose="02020603050405020304" pitchFamily="18" charset="0"/>
              <a:cs typeface="Times New Roman" panose="02020603050405020304" pitchFamily="18" charset="0"/>
            </a:endParaRPr>
          </a:p>
          <a:p>
            <a:r>
              <a:rPr lang="en-US" dirty="0"/>
              <a:t>Generalizability Across Diverse Routes and Airlines</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Overfitting Due to Limited Historical Data</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Real-Time and Seasonal Price Fluctuations</a:t>
            </a:r>
          </a:p>
          <a:p>
            <a:r>
              <a:rPr lang="en-US" dirty="0">
                <a:latin typeface="Times New Roman" panose="02020603050405020304" pitchFamily="18" charset="0"/>
                <a:cs typeface="Times New Roman" panose="02020603050405020304" pitchFamily="18" charset="0"/>
              </a:rPr>
              <a:t>Focus on Accuracy Over Practical Applicability</a:t>
            </a:r>
          </a:p>
          <a:p>
            <a:r>
              <a:rPr lang="en-US" dirty="0">
                <a:latin typeface="Times New Roman" panose="02020603050405020304" pitchFamily="18" charset="0"/>
                <a:cs typeface="Times New Roman" panose="02020603050405020304" pitchFamily="18" charset="0"/>
              </a:rPr>
              <a:t>Lack of Robustness Testing Across Scenarios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8861BA7F-A371-40B4-833D-5B10E62AD0F8}" type="datetime1">
              <a:rPr lang="en-IN" smtClean="0">
                <a:latin typeface="Times New Roman" panose="02020603050405020304" pitchFamily="18" charset="0"/>
                <a:cs typeface="Times New Roman" panose="02020603050405020304" pitchFamily="18" charset="0"/>
              </a:rPr>
              <a:t>20-03-2025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168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PROBLEM STATEMENT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lgn="just" rtl="0" eaLnBrk="1" latinLnBrk="0" hangingPunct="1">
              <a:lnSpc>
                <a:spcPct val="90000"/>
              </a:lnSpc>
              <a:spcBef>
                <a:spcPts val="1000"/>
              </a:spcBef>
              <a:buNone/>
            </a:pPr>
            <a:r>
              <a:rPr lang="en-US" sz="1800" kern="1200" dirty="0">
                <a:solidFill>
                  <a:srgbClr val="000000"/>
                </a:solidFill>
                <a:effectLst/>
                <a:latin typeface="Times New Roman" panose="02020603050405020304" pitchFamily="18" charset="0"/>
                <a:cs typeface="Times New Roman" panose="02020603050405020304" pitchFamily="18" charset="0"/>
              </a:rPr>
              <a:t>Flight price prediction is a significant travel challenge, with current models lacking accuracy and interpretability. Timely predictions are vital to save travelers money, enhance airline revenue forecasting, and improve travel planning efficiency. This project aims to address these gaps through an accurate and interpretable flight price prediction system.</a:t>
            </a:r>
          </a:p>
          <a:p>
            <a:pPr marL="0" indent="0" algn="l" rtl="0" eaLnBrk="1" latinLnBrk="0" hangingPunct="1">
              <a:lnSpc>
                <a:spcPct val="90000"/>
              </a:lnSpc>
              <a:spcBef>
                <a:spcPts val="1000"/>
              </a:spcBef>
              <a:buNone/>
            </a:pPr>
            <a:r>
              <a:rPr lang="en-US" sz="1800" b="1" kern="1200" dirty="0">
                <a:solidFill>
                  <a:srgbClr val="000000"/>
                </a:solidFill>
                <a:effectLst/>
                <a:latin typeface="Times New Roman" panose="02020603050405020304" pitchFamily="18" charset="0"/>
                <a:cs typeface="Times New Roman" panose="02020603050405020304" pitchFamily="18" charset="0"/>
              </a:rPr>
              <a:t>Significance:</a:t>
            </a:r>
            <a:endParaRPr lang="en-IN" dirty="0">
              <a:effectLst/>
              <a:latin typeface="Times New Roman" panose="02020603050405020304" pitchFamily="18" charset="0"/>
              <a:cs typeface="Times New Roman" panose="02020603050405020304" pitchFamily="18" charset="0"/>
            </a:endParaRPr>
          </a:p>
          <a:p>
            <a:r>
              <a:rPr lang="en-US" sz="1800" b="1" kern="1200" dirty="0">
                <a:solidFill>
                  <a:srgbClr val="000000"/>
                </a:solidFill>
                <a:effectLst/>
                <a:latin typeface="Times New Roman" panose="02020603050405020304" pitchFamily="18" charset="0"/>
                <a:cs typeface="Times New Roman" panose="02020603050405020304" pitchFamily="18" charset="0"/>
              </a:rPr>
              <a:t>Cost-Saving Potential</a:t>
            </a:r>
            <a:r>
              <a:rPr lang="en-US" sz="1800" kern="1200" dirty="0">
                <a:solidFill>
                  <a:srgbClr val="000000"/>
                </a:solidFill>
                <a:effectLst/>
                <a:latin typeface="Times New Roman" panose="02020603050405020304" pitchFamily="18" charset="0"/>
                <a:cs typeface="Times New Roman" panose="02020603050405020304" pitchFamily="18" charset="0"/>
              </a:rPr>
              <a:t>: Inform travelers about optimal booking times</a:t>
            </a:r>
            <a:r>
              <a:rPr lang="en-US" sz="1800" b="1" kern="1200" dirty="0">
                <a:solidFill>
                  <a:srgbClr val="000000"/>
                </a:solidFill>
                <a:effectLst/>
                <a:latin typeface="Times New Roman" panose="02020603050405020304" pitchFamily="18" charset="0"/>
                <a:cs typeface="Times New Roman" panose="02020603050405020304" pitchFamily="18" charset="0"/>
              </a:rPr>
              <a:t>.</a:t>
            </a:r>
          </a:p>
          <a:p>
            <a:r>
              <a:rPr lang="en-US" sz="1800" b="1" dirty="0">
                <a:latin typeface="Times New Roman" panose="02020603050405020304" pitchFamily="18" charset="0"/>
                <a:cs typeface="Times New Roman" panose="02020603050405020304" pitchFamily="18" charset="0"/>
              </a:rPr>
              <a:t>Transparent Insights: </a:t>
            </a:r>
            <a:r>
              <a:rPr lang="en-US" sz="1800" dirty="0">
                <a:latin typeface="Times New Roman" panose="02020603050405020304" pitchFamily="18" charset="0"/>
                <a:cs typeface="Times New Roman" panose="02020603050405020304" pitchFamily="18" charset="0"/>
              </a:rPr>
              <a:t>Reveal key factors influencing prices.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CFBDFE2C-0A16-4F5C-A88F-D69DAFFEC2DA}" type="datetime1">
              <a:rPr lang="en-IN" smtClean="0">
                <a:latin typeface="Times New Roman" panose="02020603050405020304" pitchFamily="18" charset="0"/>
                <a:cs typeface="Times New Roman" panose="02020603050405020304" pitchFamily="18" charset="0"/>
              </a:rPr>
              <a:t>20-03-2025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9738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OBJECTIVES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514350" indent="-514350">
              <a:buFont typeface="+mj-lt"/>
              <a:buAutoNum type="arabicPeriod"/>
            </a:pPr>
            <a:r>
              <a:rPr lang="en-US" sz="2200" dirty="0">
                <a:latin typeface="Times New Roman" panose="02020603050405020304" pitchFamily="18" charset="0"/>
                <a:cs typeface="Times New Roman" panose="02020603050405020304" pitchFamily="18" charset="0"/>
              </a:rPr>
              <a:t>Develop an Accurate Flight Price Prediction Model</a:t>
            </a:r>
          </a:p>
          <a:p>
            <a:pPr marL="514350" indent="-514350">
              <a:buFont typeface="+mj-lt"/>
              <a:buAutoNum type="arabicPeriod"/>
            </a:pPr>
            <a:r>
              <a:rPr lang="en-US" sz="2200" dirty="0">
                <a:latin typeface="Times New Roman" panose="02020603050405020304" pitchFamily="18" charset="0"/>
                <a:cs typeface="Times New Roman" panose="02020603050405020304" pitchFamily="18" charset="0"/>
              </a:rPr>
              <a:t>Enhance Model Interpretability for Key Pricing Factors</a:t>
            </a:r>
            <a:endParaRPr lang="en-IN" sz="22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200" dirty="0">
                <a:latin typeface="Times New Roman" panose="02020603050405020304" pitchFamily="18" charset="0"/>
                <a:cs typeface="Times New Roman" panose="02020603050405020304" pitchFamily="18" charset="0"/>
              </a:rPr>
              <a:t>Address Data Imbalance Issues for Robust Predictions</a:t>
            </a:r>
            <a:endParaRPr lang="en-IN" sz="22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200" dirty="0">
                <a:latin typeface="Times New Roman" panose="02020603050405020304" pitchFamily="18" charset="0"/>
                <a:cs typeface="Times New Roman" panose="02020603050405020304" pitchFamily="18" charset="0"/>
              </a:rPr>
              <a:t>Evaluate Real-World Applicability for Diverse Travel Scenarios</a:t>
            </a:r>
            <a:endParaRPr lang="en-IN"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9FBFF6F6-CDA1-4F2B-8832-3B2A7420B6B9}" type="datetime1">
              <a:rPr lang="en-IN" smtClean="0">
                <a:latin typeface="Times New Roman" panose="02020603050405020304" pitchFamily="18" charset="0"/>
                <a:cs typeface="Times New Roman" panose="02020603050405020304" pitchFamily="18" charset="0"/>
              </a:rPr>
              <a:t>20-03-2025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237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2630</TotalTime>
  <Words>3166</Words>
  <Application>Microsoft Office PowerPoint</Application>
  <PresentationFormat>Widescreen</PresentationFormat>
  <Paragraphs>342</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Times New Roman</vt:lpstr>
      <vt:lpstr>Wingdings</vt:lpstr>
      <vt:lpstr>Office Theme</vt:lpstr>
      <vt:lpstr>PowerPoint Presentation</vt:lpstr>
      <vt:lpstr>OUTLINE</vt:lpstr>
      <vt:lpstr>ABSTRACT</vt:lpstr>
      <vt:lpstr>INTRODUCTION</vt:lpstr>
      <vt:lpstr>LITERATURE SURVEY</vt:lpstr>
      <vt:lpstr>LITERATURE SURVEY</vt:lpstr>
      <vt:lpstr>RESEARCH GAPS</vt:lpstr>
      <vt:lpstr>PROBLEM STATEMENT</vt:lpstr>
      <vt:lpstr>OBJECTIVES</vt:lpstr>
      <vt:lpstr>BLOCK DIAGRAM OR FLOW DIAGRAM</vt:lpstr>
      <vt:lpstr>METHODOLOGY</vt:lpstr>
      <vt:lpstr>PowerPoint Presentation</vt:lpstr>
      <vt:lpstr>PowerPoint Presentation</vt:lpstr>
      <vt:lpstr>PowerPoint Presentation</vt:lpstr>
      <vt:lpstr>Model Selection and Development:</vt:lpstr>
      <vt:lpstr>3. Random Forest Regression , ExtraTreesRegressor and XGBRegressor: </vt:lpstr>
      <vt:lpstr>PowerPoint Presentation</vt:lpstr>
      <vt:lpstr>Flight Ticket Price Prediction Web Application Integration:</vt:lpstr>
      <vt:lpstr>IMPLEMENTATION </vt:lpstr>
      <vt:lpstr>IMPLEMENTATION </vt:lpstr>
      <vt:lpstr>RESULTS &amp; ANALYSIS</vt:lpstr>
      <vt:lpstr>RESULTS &amp; ANALYSIS</vt:lpstr>
      <vt:lpstr>CONCLUSION and FUTURE SCOPE</vt:lpstr>
      <vt:lpstr>REFERENCES</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admin</dc:creator>
  <cp:lastModifiedBy>polepalli udaykiran</cp:lastModifiedBy>
  <cp:revision>29</cp:revision>
  <dcterms:created xsi:type="dcterms:W3CDTF">2023-12-22T11:34:02Z</dcterms:created>
  <dcterms:modified xsi:type="dcterms:W3CDTF">2025-03-20T09:11:16Z</dcterms:modified>
</cp:coreProperties>
</file>