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5"/>
  </p:notesMasterIdLst>
  <p:handoutMasterIdLst>
    <p:handoutMasterId r:id="rId26"/>
  </p:handoutMasterIdLst>
  <p:sldIdLst>
    <p:sldId id="258" r:id="rId2"/>
    <p:sldId id="260" r:id="rId3"/>
    <p:sldId id="262" r:id="rId4"/>
    <p:sldId id="279" r:id="rId5"/>
    <p:sldId id="290" r:id="rId6"/>
    <p:sldId id="291" r:id="rId7"/>
    <p:sldId id="263" r:id="rId8"/>
    <p:sldId id="265" r:id="rId9"/>
    <p:sldId id="270" r:id="rId10"/>
    <p:sldId id="266" r:id="rId11"/>
    <p:sldId id="268" r:id="rId12"/>
    <p:sldId id="269" r:id="rId13"/>
    <p:sldId id="292" r:id="rId14"/>
    <p:sldId id="293" r:id="rId15"/>
    <p:sldId id="294" r:id="rId16"/>
    <p:sldId id="271" r:id="rId17"/>
    <p:sldId id="272" r:id="rId18"/>
    <p:sldId id="289" r:id="rId19"/>
    <p:sldId id="273" r:id="rId20"/>
    <p:sldId id="278" r:id="rId21"/>
    <p:sldId id="280" r:id="rId22"/>
    <p:sldId id="275" r:id="rId23"/>
    <p:sldId id="277"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9B3888E-C490-4F3D-908D-31281C3D858A}" v="6" dt="2025-03-19T05:42:57.67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2" d="100"/>
          <a:sy n="82" d="100"/>
        </p:scale>
        <p:origin x="720" y="96"/>
      </p:cViewPr>
      <p:guideLst/>
    </p:cSldViewPr>
  </p:slideViewPr>
  <p:notesTextViewPr>
    <p:cViewPr>
      <p:scale>
        <a:sx n="1" d="1"/>
        <a:sy n="1" d="1"/>
      </p:scale>
      <p:origin x="0" y="0"/>
    </p:cViewPr>
  </p:notesTextViewPr>
  <p:notesViewPr>
    <p:cSldViewPr snapToGrid="0">
      <p:cViewPr varScale="1">
        <p:scale>
          <a:sx n="57" d="100"/>
          <a:sy n="57" d="100"/>
        </p:scale>
        <p:origin x="2832"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istla Rohit" userId="d95249cd1e7a4e04" providerId="LiveId" clId="{39B3888E-C490-4F3D-908D-31281C3D858A}"/>
    <pc:docChg chg="undo custSel addSld delSld modSld">
      <pc:chgData name="Sistla Rohit" userId="d95249cd1e7a4e04" providerId="LiveId" clId="{39B3888E-C490-4F3D-908D-31281C3D858A}" dt="2025-03-19T05:51:07.910" v="384" actId="12"/>
      <pc:docMkLst>
        <pc:docMk/>
      </pc:docMkLst>
      <pc:sldChg chg="modSp mod">
        <pc:chgData name="Sistla Rohit" userId="d95249cd1e7a4e04" providerId="LiveId" clId="{39B3888E-C490-4F3D-908D-31281C3D858A}" dt="2025-03-19T05:43:43.015" v="219" actId="20577"/>
        <pc:sldMkLst>
          <pc:docMk/>
          <pc:sldMk cId="1769691040" sldId="258"/>
        </pc:sldMkLst>
        <pc:spChg chg="mod">
          <ac:chgData name="Sistla Rohit" userId="d95249cd1e7a4e04" providerId="LiveId" clId="{39B3888E-C490-4F3D-908D-31281C3D858A}" dt="2025-03-19T05:43:43.015" v="219" actId="20577"/>
          <ac:spMkLst>
            <pc:docMk/>
            <pc:sldMk cId="1769691040" sldId="258"/>
            <ac:spMk id="21" creationId="{AE9B4454-96E6-70D8-1440-2142487397DF}"/>
          </ac:spMkLst>
        </pc:spChg>
      </pc:sldChg>
      <pc:sldChg chg="modSp mod">
        <pc:chgData name="Sistla Rohit" userId="d95249cd1e7a4e04" providerId="LiveId" clId="{39B3888E-C490-4F3D-908D-31281C3D858A}" dt="2025-03-19T05:44:04.497" v="223" actId="20577"/>
        <pc:sldMkLst>
          <pc:docMk/>
          <pc:sldMk cId="3006752629" sldId="260"/>
        </pc:sldMkLst>
        <pc:spChg chg="mod">
          <ac:chgData name="Sistla Rohit" userId="d95249cd1e7a4e04" providerId="LiveId" clId="{39B3888E-C490-4F3D-908D-31281C3D858A}" dt="2025-03-19T05:44:04.497" v="223" actId="20577"/>
          <ac:spMkLst>
            <pc:docMk/>
            <pc:sldMk cId="3006752629" sldId="260"/>
            <ac:spMk id="6" creationId="{AE9B4454-96E6-70D8-1440-2142487397DF}"/>
          </ac:spMkLst>
        </pc:spChg>
      </pc:sldChg>
      <pc:sldChg chg="modSp mod">
        <pc:chgData name="Sistla Rohit" userId="d95249cd1e7a4e04" providerId="LiveId" clId="{39B3888E-C490-4F3D-908D-31281C3D858A}" dt="2025-03-19T05:44:15.708" v="227" actId="20577"/>
        <pc:sldMkLst>
          <pc:docMk/>
          <pc:sldMk cId="1369108918" sldId="262"/>
        </pc:sldMkLst>
        <pc:spChg chg="mod">
          <ac:chgData name="Sistla Rohit" userId="d95249cd1e7a4e04" providerId="LiveId" clId="{39B3888E-C490-4F3D-908D-31281C3D858A}" dt="2025-03-19T05:44:15.708" v="227" actId="20577"/>
          <ac:spMkLst>
            <pc:docMk/>
            <pc:sldMk cId="1369108918" sldId="262"/>
            <ac:spMk id="6" creationId="{AE9B4454-96E6-70D8-1440-2142487397DF}"/>
          </ac:spMkLst>
        </pc:spChg>
      </pc:sldChg>
      <pc:sldChg chg="modSp mod">
        <pc:chgData name="Sistla Rohit" userId="d95249cd1e7a4e04" providerId="LiveId" clId="{39B3888E-C490-4F3D-908D-31281C3D858A}" dt="2025-03-19T05:45:09.319" v="247" actId="20577"/>
        <pc:sldMkLst>
          <pc:docMk/>
          <pc:sldMk cId="1713168547" sldId="265"/>
        </pc:sldMkLst>
        <pc:spChg chg="mod">
          <ac:chgData name="Sistla Rohit" userId="d95249cd1e7a4e04" providerId="LiveId" clId="{39B3888E-C490-4F3D-908D-31281C3D858A}" dt="2025-03-19T05:45:09.319" v="247" actId="20577"/>
          <ac:spMkLst>
            <pc:docMk/>
            <pc:sldMk cId="1713168547" sldId="265"/>
            <ac:spMk id="6" creationId="{AE9B4454-96E6-70D8-1440-2142487397DF}"/>
          </ac:spMkLst>
        </pc:spChg>
      </pc:sldChg>
      <pc:sldChg chg="modSp mod">
        <pc:chgData name="Sistla Rohit" userId="d95249cd1e7a4e04" providerId="LiveId" clId="{39B3888E-C490-4F3D-908D-31281C3D858A}" dt="2025-03-19T05:45:31.874" v="255" actId="20577"/>
        <pc:sldMkLst>
          <pc:docMk/>
          <pc:sldMk cId="112123729" sldId="266"/>
        </pc:sldMkLst>
        <pc:spChg chg="mod">
          <ac:chgData name="Sistla Rohit" userId="d95249cd1e7a4e04" providerId="LiveId" clId="{39B3888E-C490-4F3D-908D-31281C3D858A}" dt="2025-03-19T05:45:31.874" v="255" actId="20577"/>
          <ac:spMkLst>
            <pc:docMk/>
            <pc:sldMk cId="112123729" sldId="266"/>
            <ac:spMk id="6" creationId="{AE9B4454-96E6-70D8-1440-2142487397DF}"/>
          </ac:spMkLst>
        </pc:spChg>
        <pc:spChg chg="mod">
          <ac:chgData name="Sistla Rohit" userId="d95249cd1e7a4e04" providerId="LiveId" clId="{39B3888E-C490-4F3D-908D-31281C3D858A}" dt="2025-03-19T04:42:51.423" v="196" actId="2711"/>
          <ac:spMkLst>
            <pc:docMk/>
            <pc:sldMk cId="112123729" sldId="266"/>
            <ac:spMk id="9" creationId="{0BAA4F36-AB00-F2C4-B47F-6381355DE604}"/>
          </ac:spMkLst>
        </pc:spChg>
      </pc:sldChg>
      <pc:sldChg chg="modSp mod">
        <pc:chgData name="Sistla Rohit" userId="d95249cd1e7a4e04" providerId="LiveId" clId="{39B3888E-C490-4F3D-908D-31281C3D858A}" dt="2025-03-19T05:45:39.337" v="259" actId="20577"/>
        <pc:sldMkLst>
          <pc:docMk/>
          <pc:sldMk cId="2137029075" sldId="268"/>
        </pc:sldMkLst>
        <pc:spChg chg="mod">
          <ac:chgData name="Sistla Rohit" userId="d95249cd1e7a4e04" providerId="LiveId" clId="{39B3888E-C490-4F3D-908D-31281C3D858A}" dt="2025-03-19T05:45:39.337" v="259" actId="20577"/>
          <ac:spMkLst>
            <pc:docMk/>
            <pc:sldMk cId="2137029075" sldId="268"/>
            <ac:spMk id="6" creationId="{AE9B4454-96E6-70D8-1440-2142487397DF}"/>
          </ac:spMkLst>
        </pc:spChg>
        <pc:picChg chg="mod">
          <ac:chgData name="Sistla Rohit" userId="d95249cd1e7a4e04" providerId="LiveId" clId="{39B3888E-C490-4F3D-908D-31281C3D858A}" dt="2025-03-19T04:44:51.843" v="209" actId="14826"/>
          <ac:picMkLst>
            <pc:docMk/>
            <pc:sldMk cId="2137029075" sldId="268"/>
            <ac:picMk id="3" creationId="{9F06B607-A3D2-1F72-B2C8-CF477BEE70EC}"/>
          </ac:picMkLst>
        </pc:picChg>
      </pc:sldChg>
      <pc:sldChg chg="addSp delSp modSp mod">
        <pc:chgData name="Sistla Rohit" userId="d95249cd1e7a4e04" providerId="LiveId" clId="{39B3888E-C490-4F3D-908D-31281C3D858A}" dt="2025-03-19T05:45:47.917" v="263" actId="20577"/>
        <pc:sldMkLst>
          <pc:docMk/>
          <pc:sldMk cId="1488576554" sldId="269"/>
        </pc:sldMkLst>
        <pc:spChg chg="add mod">
          <ac:chgData name="Sistla Rohit" userId="d95249cd1e7a4e04" providerId="LiveId" clId="{39B3888E-C490-4F3D-908D-31281C3D858A}" dt="2025-03-19T04:37:46.410" v="169" actId="20577"/>
          <ac:spMkLst>
            <pc:docMk/>
            <pc:sldMk cId="1488576554" sldId="269"/>
            <ac:spMk id="4" creationId="{FF1B5896-273C-1FA1-98C9-EE72313C645C}"/>
          </ac:spMkLst>
        </pc:spChg>
        <pc:spChg chg="mod">
          <ac:chgData name="Sistla Rohit" userId="d95249cd1e7a4e04" providerId="LiveId" clId="{39B3888E-C490-4F3D-908D-31281C3D858A}" dt="2025-03-19T05:45:47.917" v="263" actId="20577"/>
          <ac:spMkLst>
            <pc:docMk/>
            <pc:sldMk cId="1488576554" sldId="269"/>
            <ac:spMk id="6" creationId="{AE9B4454-96E6-70D8-1440-2142487397DF}"/>
          </ac:spMkLst>
        </pc:spChg>
        <pc:picChg chg="del">
          <ac:chgData name="Sistla Rohit" userId="d95249cd1e7a4e04" providerId="LiveId" clId="{39B3888E-C490-4F3D-908D-31281C3D858A}" dt="2025-03-19T04:36:19.364" v="159" actId="21"/>
          <ac:picMkLst>
            <pc:docMk/>
            <pc:sldMk cId="1488576554" sldId="269"/>
            <ac:picMk id="2" creationId="{4DB5A239-CDDB-F648-9A8F-334E6AF0796D}"/>
          </ac:picMkLst>
        </pc:picChg>
        <pc:picChg chg="add mod">
          <ac:chgData name="Sistla Rohit" userId="d95249cd1e7a4e04" providerId="LiveId" clId="{39B3888E-C490-4F3D-908D-31281C3D858A}" dt="2025-03-19T04:37:56.138" v="172" actId="1076"/>
          <ac:picMkLst>
            <pc:docMk/>
            <pc:sldMk cId="1488576554" sldId="269"/>
            <ac:picMk id="9" creationId="{3FDCFE3F-754E-070F-E718-79504A0DC36D}"/>
          </ac:picMkLst>
        </pc:picChg>
      </pc:sldChg>
      <pc:sldChg chg="modSp mod">
        <pc:chgData name="Sistla Rohit" userId="d95249cd1e7a4e04" providerId="LiveId" clId="{39B3888E-C490-4F3D-908D-31281C3D858A}" dt="2025-03-19T05:45:19.620" v="251" actId="20577"/>
        <pc:sldMkLst>
          <pc:docMk/>
          <pc:sldMk cId="1259738044" sldId="270"/>
        </pc:sldMkLst>
        <pc:spChg chg="mod">
          <ac:chgData name="Sistla Rohit" userId="d95249cd1e7a4e04" providerId="LiveId" clId="{39B3888E-C490-4F3D-908D-31281C3D858A}" dt="2025-03-19T05:45:19.620" v="251" actId="20577"/>
          <ac:spMkLst>
            <pc:docMk/>
            <pc:sldMk cId="1259738044" sldId="270"/>
            <ac:spMk id="6" creationId="{AE9B4454-96E6-70D8-1440-2142487397DF}"/>
          </ac:spMkLst>
        </pc:spChg>
      </pc:sldChg>
      <pc:sldChg chg="addSp delSp modSp add del mod">
        <pc:chgData name="Sistla Rohit" userId="d95249cd1e7a4e04" providerId="LiveId" clId="{39B3888E-C490-4F3D-908D-31281C3D858A}" dt="2025-03-19T05:46:27.562" v="281" actId="20577"/>
        <pc:sldMkLst>
          <pc:docMk/>
          <pc:sldMk cId="2725540961" sldId="271"/>
        </pc:sldMkLst>
        <pc:spChg chg="mod">
          <ac:chgData name="Sistla Rohit" userId="d95249cd1e7a4e04" providerId="LiveId" clId="{39B3888E-C490-4F3D-908D-31281C3D858A}" dt="2025-03-19T05:46:27.562" v="281" actId="20577"/>
          <ac:spMkLst>
            <pc:docMk/>
            <pc:sldMk cId="2725540961" sldId="271"/>
            <ac:spMk id="6" creationId="{AE9B4454-96E6-70D8-1440-2142487397DF}"/>
          </ac:spMkLst>
        </pc:spChg>
        <pc:spChg chg="del mod">
          <ac:chgData name="Sistla Rohit" userId="d95249cd1e7a4e04" providerId="LiveId" clId="{39B3888E-C490-4F3D-908D-31281C3D858A}" dt="2025-03-19T04:44:07.014" v="208"/>
          <ac:spMkLst>
            <pc:docMk/>
            <pc:sldMk cId="2725540961" sldId="271"/>
            <ac:spMk id="11" creationId="{4B120A2B-04EA-D80D-F79F-ADD2F855C346}"/>
          </ac:spMkLst>
        </pc:spChg>
        <pc:spChg chg="del mod">
          <ac:chgData name="Sistla Rohit" userId="d95249cd1e7a4e04" providerId="LiveId" clId="{39B3888E-C490-4F3D-908D-31281C3D858A}" dt="2025-03-19T04:44:07.014" v="206"/>
          <ac:spMkLst>
            <pc:docMk/>
            <pc:sldMk cId="2725540961" sldId="271"/>
            <ac:spMk id="14" creationId="{A6E07C81-17A6-4240-7A2E-DAA1B29A66C7}"/>
          </ac:spMkLst>
        </pc:spChg>
        <pc:picChg chg="add mod">
          <ac:chgData name="Sistla Rohit" userId="d95249cd1e7a4e04" providerId="LiveId" clId="{39B3888E-C490-4F3D-908D-31281C3D858A}" dt="2025-03-19T05:43:16.533" v="214" actId="14100"/>
          <ac:picMkLst>
            <pc:docMk/>
            <pc:sldMk cId="2725540961" sldId="271"/>
            <ac:picMk id="3" creationId="{4890EB06-DE61-DCA7-55F5-0BED81453021}"/>
          </ac:picMkLst>
        </pc:picChg>
        <pc:picChg chg="del">
          <ac:chgData name="Sistla Rohit" userId="d95249cd1e7a4e04" providerId="LiveId" clId="{39B3888E-C490-4F3D-908D-31281C3D858A}" dt="2025-03-19T04:43:49.129" v="201" actId="21"/>
          <ac:picMkLst>
            <pc:docMk/>
            <pc:sldMk cId="2725540961" sldId="271"/>
            <ac:picMk id="12" creationId="{C471AB4F-B6B6-1B41-5871-3F68B21B8B45}"/>
          </ac:picMkLst>
        </pc:picChg>
      </pc:sldChg>
      <pc:sldChg chg="modSp mod">
        <pc:chgData name="Sistla Rohit" userId="d95249cd1e7a4e04" providerId="LiveId" clId="{39B3888E-C490-4F3D-908D-31281C3D858A}" dt="2025-03-19T05:46:37.360" v="285" actId="20577"/>
        <pc:sldMkLst>
          <pc:docMk/>
          <pc:sldMk cId="1799690858" sldId="272"/>
        </pc:sldMkLst>
        <pc:spChg chg="mod">
          <ac:chgData name="Sistla Rohit" userId="d95249cd1e7a4e04" providerId="LiveId" clId="{39B3888E-C490-4F3D-908D-31281C3D858A}" dt="2025-03-19T05:46:37.360" v="285" actId="20577"/>
          <ac:spMkLst>
            <pc:docMk/>
            <pc:sldMk cId="1799690858" sldId="272"/>
            <ac:spMk id="6" creationId="{AE9B4454-96E6-70D8-1440-2142487397DF}"/>
          </ac:spMkLst>
        </pc:spChg>
      </pc:sldChg>
      <pc:sldChg chg="modSp mod">
        <pc:chgData name="Sistla Rohit" userId="d95249cd1e7a4e04" providerId="LiveId" clId="{39B3888E-C490-4F3D-908D-31281C3D858A}" dt="2025-03-19T05:47:04.118" v="298" actId="20577"/>
        <pc:sldMkLst>
          <pc:docMk/>
          <pc:sldMk cId="2711103795" sldId="273"/>
        </pc:sldMkLst>
        <pc:spChg chg="mod">
          <ac:chgData name="Sistla Rohit" userId="d95249cd1e7a4e04" providerId="LiveId" clId="{39B3888E-C490-4F3D-908D-31281C3D858A}" dt="2025-03-19T05:47:04.118" v="298" actId="20577"/>
          <ac:spMkLst>
            <pc:docMk/>
            <pc:sldMk cId="2711103795" sldId="273"/>
            <ac:spMk id="6" creationId="{AE9B4454-96E6-70D8-1440-2142487397DF}"/>
          </ac:spMkLst>
        </pc:spChg>
      </pc:sldChg>
      <pc:sldChg chg="modSp mod">
        <pc:chgData name="Sistla Rohit" userId="d95249cd1e7a4e04" providerId="LiveId" clId="{39B3888E-C490-4F3D-908D-31281C3D858A}" dt="2025-03-19T05:47:33.635" v="313" actId="20577"/>
        <pc:sldMkLst>
          <pc:docMk/>
          <pc:sldMk cId="2924977210" sldId="275"/>
        </pc:sldMkLst>
        <pc:spChg chg="mod">
          <ac:chgData name="Sistla Rohit" userId="d95249cd1e7a4e04" providerId="LiveId" clId="{39B3888E-C490-4F3D-908D-31281C3D858A}" dt="2025-03-19T05:47:33.635" v="313" actId="20577"/>
          <ac:spMkLst>
            <pc:docMk/>
            <pc:sldMk cId="2924977210" sldId="275"/>
            <ac:spMk id="6" creationId="{AE9B4454-96E6-70D8-1440-2142487397DF}"/>
          </ac:spMkLst>
        </pc:spChg>
      </pc:sldChg>
      <pc:sldChg chg="modSp mod">
        <pc:chgData name="Sistla Rohit" userId="d95249cd1e7a4e04" providerId="LiveId" clId="{39B3888E-C490-4F3D-908D-31281C3D858A}" dt="2025-03-19T05:49:05.494" v="378" actId="20577"/>
        <pc:sldMkLst>
          <pc:docMk/>
          <pc:sldMk cId="168791731" sldId="277"/>
        </pc:sldMkLst>
        <pc:spChg chg="mod">
          <ac:chgData name="Sistla Rohit" userId="d95249cd1e7a4e04" providerId="LiveId" clId="{39B3888E-C490-4F3D-908D-31281C3D858A}" dt="2025-03-19T05:49:05.494" v="378" actId="20577"/>
          <ac:spMkLst>
            <pc:docMk/>
            <pc:sldMk cId="168791731" sldId="277"/>
            <ac:spMk id="6" creationId="{AE9B4454-96E6-70D8-1440-2142487397DF}"/>
          </ac:spMkLst>
        </pc:spChg>
        <pc:spChg chg="mod">
          <ac:chgData name="Sistla Rohit" userId="d95249cd1e7a4e04" providerId="LiveId" clId="{39B3888E-C490-4F3D-908D-31281C3D858A}" dt="2025-03-19T05:48:49.548" v="374" actId="20577"/>
          <ac:spMkLst>
            <pc:docMk/>
            <pc:sldMk cId="168791731" sldId="277"/>
            <ac:spMk id="9" creationId="{0BAA4F36-AB00-F2C4-B47F-6381355DE604}"/>
          </ac:spMkLst>
        </pc:spChg>
      </pc:sldChg>
      <pc:sldChg chg="modSp mod">
        <pc:chgData name="Sistla Rohit" userId="d95249cd1e7a4e04" providerId="LiveId" clId="{39B3888E-C490-4F3D-908D-31281C3D858A}" dt="2025-03-19T05:47:14.441" v="302" actId="20577"/>
        <pc:sldMkLst>
          <pc:docMk/>
          <pc:sldMk cId="2153494554" sldId="278"/>
        </pc:sldMkLst>
        <pc:spChg chg="mod">
          <ac:chgData name="Sistla Rohit" userId="d95249cd1e7a4e04" providerId="LiveId" clId="{39B3888E-C490-4F3D-908D-31281C3D858A}" dt="2025-03-19T05:47:14.441" v="302" actId="20577"/>
          <ac:spMkLst>
            <pc:docMk/>
            <pc:sldMk cId="2153494554" sldId="278"/>
            <ac:spMk id="6" creationId="{AE9B4454-96E6-70D8-1440-2142487397DF}"/>
          </ac:spMkLst>
        </pc:spChg>
      </pc:sldChg>
      <pc:sldChg chg="modSp mod">
        <pc:chgData name="Sistla Rohit" userId="d95249cd1e7a4e04" providerId="LiveId" clId="{39B3888E-C490-4F3D-908D-31281C3D858A}" dt="2025-03-19T05:44:28.305" v="231" actId="20577"/>
        <pc:sldMkLst>
          <pc:docMk/>
          <pc:sldMk cId="3475754241" sldId="279"/>
        </pc:sldMkLst>
        <pc:spChg chg="mod">
          <ac:chgData name="Sistla Rohit" userId="d95249cd1e7a4e04" providerId="LiveId" clId="{39B3888E-C490-4F3D-908D-31281C3D858A}" dt="2025-03-19T05:44:28.305" v="231" actId="20577"/>
          <ac:spMkLst>
            <pc:docMk/>
            <pc:sldMk cId="3475754241" sldId="279"/>
            <ac:spMk id="6" creationId="{AE9B4454-96E6-70D8-1440-2142487397DF}"/>
          </ac:spMkLst>
        </pc:spChg>
        <pc:spChg chg="mod">
          <ac:chgData name="Sistla Rohit" userId="d95249cd1e7a4e04" providerId="LiveId" clId="{39B3888E-C490-4F3D-908D-31281C3D858A}" dt="2025-03-19T04:23:16.063" v="23" actId="20577"/>
          <ac:spMkLst>
            <pc:docMk/>
            <pc:sldMk cId="3475754241" sldId="279"/>
            <ac:spMk id="9" creationId="{0BAA4F36-AB00-F2C4-B47F-6381355DE604}"/>
          </ac:spMkLst>
        </pc:spChg>
      </pc:sldChg>
      <pc:sldChg chg="modSp mod">
        <pc:chgData name="Sistla Rohit" userId="d95249cd1e7a4e04" providerId="LiveId" clId="{39B3888E-C490-4F3D-908D-31281C3D858A}" dt="2025-03-19T05:47:22.857" v="306" actId="20577"/>
        <pc:sldMkLst>
          <pc:docMk/>
          <pc:sldMk cId="3929223841" sldId="280"/>
        </pc:sldMkLst>
        <pc:spChg chg="mod">
          <ac:chgData name="Sistla Rohit" userId="d95249cd1e7a4e04" providerId="LiveId" clId="{39B3888E-C490-4F3D-908D-31281C3D858A}" dt="2025-03-19T05:47:22.857" v="306" actId="20577"/>
          <ac:spMkLst>
            <pc:docMk/>
            <pc:sldMk cId="3929223841" sldId="280"/>
            <ac:spMk id="6" creationId="{1D60D2F0-426D-8ACA-F8CB-6E449A6736D7}"/>
          </ac:spMkLst>
        </pc:spChg>
      </pc:sldChg>
      <pc:sldChg chg="del">
        <pc:chgData name="Sistla Rohit" userId="d95249cd1e7a4e04" providerId="LiveId" clId="{39B3888E-C490-4F3D-908D-31281C3D858A}" dt="2025-03-19T04:39:41.609" v="182" actId="2696"/>
        <pc:sldMkLst>
          <pc:docMk/>
          <pc:sldMk cId="2776056733" sldId="281"/>
        </pc:sldMkLst>
      </pc:sldChg>
      <pc:sldChg chg="modSp del mod">
        <pc:chgData name="Sistla Rohit" userId="d95249cd1e7a4e04" providerId="LiveId" clId="{39B3888E-C490-4F3D-908D-31281C3D858A}" dt="2025-03-19T05:43:24.729" v="215" actId="2696"/>
        <pc:sldMkLst>
          <pc:docMk/>
          <pc:sldMk cId="361425197" sldId="282"/>
        </pc:sldMkLst>
        <pc:spChg chg="mod">
          <ac:chgData name="Sistla Rohit" userId="d95249cd1e7a4e04" providerId="LiveId" clId="{39B3888E-C490-4F3D-908D-31281C3D858A}" dt="2025-03-19T04:40:23.590" v="183" actId="21"/>
          <ac:spMkLst>
            <pc:docMk/>
            <pc:sldMk cId="361425197" sldId="282"/>
            <ac:spMk id="12" creationId="{F5D46CE7-C1BB-23BA-65C2-4155609B234B}"/>
          </ac:spMkLst>
        </pc:spChg>
      </pc:sldChg>
      <pc:sldChg chg="modSp del mod">
        <pc:chgData name="Sistla Rohit" userId="d95249cd1e7a4e04" providerId="LiveId" clId="{39B3888E-C490-4F3D-908D-31281C3D858A}" dt="2025-03-19T04:45:19.008" v="210" actId="2696"/>
        <pc:sldMkLst>
          <pc:docMk/>
          <pc:sldMk cId="1238001613" sldId="283"/>
        </pc:sldMkLst>
        <pc:spChg chg="mod">
          <ac:chgData name="Sistla Rohit" userId="d95249cd1e7a4e04" providerId="LiveId" clId="{39B3888E-C490-4F3D-908D-31281C3D858A}" dt="2025-03-19T04:35:29.729" v="158" actId="20577"/>
          <ac:spMkLst>
            <pc:docMk/>
            <pc:sldMk cId="1238001613" sldId="283"/>
            <ac:spMk id="3" creationId="{2AD0A624-72D7-CE53-D70D-AAEDE2114D20}"/>
          </ac:spMkLst>
        </pc:spChg>
      </pc:sldChg>
      <pc:sldChg chg="modSp mod">
        <pc:chgData name="Sistla Rohit" userId="d95249cd1e7a4e04" providerId="LiveId" clId="{39B3888E-C490-4F3D-908D-31281C3D858A}" dt="2025-03-19T05:46:51.149" v="294" actId="20577"/>
        <pc:sldMkLst>
          <pc:docMk/>
          <pc:sldMk cId="709042190" sldId="289"/>
        </pc:sldMkLst>
        <pc:spChg chg="mod">
          <ac:chgData name="Sistla Rohit" userId="d95249cd1e7a4e04" providerId="LiveId" clId="{39B3888E-C490-4F3D-908D-31281C3D858A}" dt="2025-03-19T05:46:51.149" v="294" actId="20577"/>
          <ac:spMkLst>
            <pc:docMk/>
            <pc:sldMk cId="709042190" sldId="289"/>
            <ac:spMk id="6" creationId="{14621BB5-AC98-A5F6-F5AB-DE47FC6301C8}"/>
          </ac:spMkLst>
        </pc:spChg>
      </pc:sldChg>
      <pc:sldChg chg="addSp delSp modSp new mod">
        <pc:chgData name="Sistla Rohit" userId="d95249cd1e7a4e04" providerId="LiveId" clId="{39B3888E-C490-4F3D-908D-31281C3D858A}" dt="2025-03-19T05:44:41.610" v="237" actId="20577"/>
        <pc:sldMkLst>
          <pc:docMk/>
          <pc:sldMk cId="197664597" sldId="290"/>
        </pc:sldMkLst>
        <pc:spChg chg="mod">
          <ac:chgData name="Sistla Rohit" userId="d95249cd1e7a4e04" providerId="LiveId" clId="{39B3888E-C490-4F3D-908D-31281C3D858A}" dt="2025-03-19T04:23:57.145" v="26" actId="27636"/>
          <ac:spMkLst>
            <pc:docMk/>
            <pc:sldMk cId="197664597" sldId="290"/>
            <ac:spMk id="2" creationId="{B13CEBD5-0235-7E4E-78ED-40793E25BE26}"/>
          </ac:spMkLst>
        </pc:spChg>
        <pc:spChg chg="del mod">
          <ac:chgData name="Sistla Rohit" userId="d95249cd1e7a4e04" providerId="LiveId" clId="{39B3888E-C490-4F3D-908D-31281C3D858A}" dt="2025-03-19T04:24:17.988" v="28" actId="931"/>
          <ac:spMkLst>
            <pc:docMk/>
            <pc:sldMk cId="197664597" sldId="290"/>
            <ac:spMk id="3" creationId="{EDB5DD1F-E08C-0DD2-E967-4E6FD88816DD}"/>
          </ac:spMkLst>
        </pc:spChg>
        <pc:spChg chg="mod">
          <ac:chgData name="Sistla Rohit" userId="d95249cd1e7a4e04" providerId="LiveId" clId="{39B3888E-C490-4F3D-908D-31281C3D858A}" dt="2025-03-19T05:44:41.610" v="237" actId="20577"/>
          <ac:spMkLst>
            <pc:docMk/>
            <pc:sldMk cId="197664597" sldId="290"/>
            <ac:spMk id="5" creationId="{7AF6F2BE-D64B-B3B4-3708-63F3BE5E91AE}"/>
          </ac:spMkLst>
        </pc:spChg>
        <pc:picChg chg="add mod">
          <ac:chgData name="Sistla Rohit" userId="d95249cd1e7a4e04" providerId="LiveId" clId="{39B3888E-C490-4F3D-908D-31281C3D858A}" dt="2025-03-19T04:25:51.508" v="34" actId="14100"/>
          <ac:picMkLst>
            <pc:docMk/>
            <pc:sldMk cId="197664597" sldId="290"/>
            <ac:picMk id="8" creationId="{AB4FA322-D6A8-3ECB-1184-FBBC05D1EE9F}"/>
          </ac:picMkLst>
        </pc:picChg>
      </pc:sldChg>
      <pc:sldChg chg="addSp delSp modSp new mod">
        <pc:chgData name="Sistla Rohit" userId="d95249cd1e7a4e04" providerId="LiveId" clId="{39B3888E-C490-4F3D-908D-31281C3D858A}" dt="2025-03-19T05:44:56.373" v="241" actId="20577"/>
        <pc:sldMkLst>
          <pc:docMk/>
          <pc:sldMk cId="1299113983" sldId="291"/>
        </pc:sldMkLst>
        <pc:spChg chg="mod">
          <ac:chgData name="Sistla Rohit" userId="d95249cd1e7a4e04" providerId="LiveId" clId="{39B3888E-C490-4F3D-908D-31281C3D858A}" dt="2025-03-19T04:26:08.788" v="37" actId="27636"/>
          <ac:spMkLst>
            <pc:docMk/>
            <pc:sldMk cId="1299113983" sldId="291"/>
            <ac:spMk id="2" creationId="{B6320F4E-7147-159C-2B58-44AECCF78052}"/>
          </ac:spMkLst>
        </pc:spChg>
        <pc:spChg chg="del mod">
          <ac:chgData name="Sistla Rohit" userId="d95249cd1e7a4e04" providerId="LiveId" clId="{39B3888E-C490-4F3D-908D-31281C3D858A}" dt="2025-03-19T04:29:06.284" v="39"/>
          <ac:spMkLst>
            <pc:docMk/>
            <pc:sldMk cId="1299113983" sldId="291"/>
            <ac:spMk id="3" creationId="{76AF989F-B075-1D28-DBCF-80FB482D9080}"/>
          </ac:spMkLst>
        </pc:spChg>
        <pc:spChg chg="mod">
          <ac:chgData name="Sistla Rohit" userId="d95249cd1e7a4e04" providerId="LiveId" clId="{39B3888E-C490-4F3D-908D-31281C3D858A}" dt="2025-03-19T05:44:56.373" v="241" actId="20577"/>
          <ac:spMkLst>
            <pc:docMk/>
            <pc:sldMk cId="1299113983" sldId="291"/>
            <ac:spMk id="5" creationId="{7370A454-C0D1-5406-5443-173587605106}"/>
          </ac:spMkLst>
        </pc:spChg>
        <pc:spChg chg="add mod">
          <ac:chgData name="Sistla Rohit" userId="d95249cd1e7a4e04" providerId="LiveId" clId="{39B3888E-C490-4F3D-908D-31281C3D858A}" dt="2025-03-19T04:31:41.724" v="80" actId="20577"/>
          <ac:spMkLst>
            <pc:docMk/>
            <pc:sldMk cId="1299113983" sldId="291"/>
            <ac:spMk id="7" creationId="{C08914B5-5CD8-0CB8-1C2A-5F87F9C52B6E}"/>
          </ac:spMkLst>
        </pc:spChg>
      </pc:sldChg>
      <pc:sldChg chg="modSp new mod">
        <pc:chgData name="Sistla Rohit" userId="d95249cd1e7a4e04" providerId="LiveId" clId="{39B3888E-C490-4F3D-908D-31281C3D858A}" dt="2025-03-19T05:45:56.764" v="267" actId="20577"/>
        <pc:sldMkLst>
          <pc:docMk/>
          <pc:sldMk cId="3901988200" sldId="292"/>
        </pc:sldMkLst>
        <pc:spChg chg="mod">
          <ac:chgData name="Sistla Rohit" userId="d95249cd1e7a4e04" providerId="LiveId" clId="{39B3888E-C490-4F3D-908D-31281C3D858A}" dt="2025-03-19T04:38:49.565" v="177" actId="255"/>
          <ac:spMkLst>
            <pc:docMk/>
            <pc:sldMk cId="3901988200" sldId="292"/>
            <ac:spMk id="2" creationId="{5D5FF815-304E-D977-5211-24648E4C0454}"/>
          </ac:spMkLst>
        </pc:spChg>
        <pc:spChg chg="mod">
          <ac:chgData name="Sistla Rohit" userId="d95249cd1e7a4e04" providerId="LiveId" clId="{39B3888E-C490-4F3D-908D-31281C3D858A}" dt="2025-03-19T04:43:12.665" v="197" actId="255"/>
          <ac:spMkLst>
            <pc:docMk/>
            <pc:sldMk cId="3901988200" sldId="292"/>
            <ac:spMk id="3" creationId="{6AD44668-392B-A9D9-878F-B512EA26925F}"/>
          </ac:spMkLst>
        </pc:spChg>
        <pc:spChg chg="mod">
          <ac:chgData name="Sistla Rohit" userId="d95249cd1e7a4e04" providerId="LiveId" clId="{39B3888E-C490-4F3D-908D-31281C3D858A}" dt="2025-03-19T05:45:56.764" v="267" actId="20577"/>
          <ac:spMkLst>
            <pc:docMk/>
            <pc:sldMk cId="3901988200" sldId="292"/>
            <ac:spMk id="5" creationId="{86C1F25E-0C75-BC26-FFFA-9EFA5E36611D}"/>
          </ac:spMkLst>
        </pc:spChg>
      </pc:sldChg>
      <pc:sldChg chg="modSp new mod">
        <pc:chgData name="Sistla Rohit" userId="d95249cd1e7a4e04" providerId="LiveId" clId="{39B3888E-C490-4F3D-908D-31281C3D858A}" dt="2025-03-19T05:46:08.805" v="273" actId="20577"/>
        <pc:sldMkLst>
          <pc:docMk/>
          <pc:sldMk cId="163497537" sldId="293"/>
        </pc:sldMkLst>
        <pc:spChg chg="mod">
          <ac:chgData name="Sistla Rohit" userId="d95249cd1e7a4e04" providerId="LiveId" clId="{39B3888E-C490-4F3D-908D-31281C3D858A}" dt="2025-03-19T04:40:42.361" v="187" actId="14100"/>
          <ac:spMkLst>
            <pc:docMk/>
            <pc:sldMk cId="163497537" sldId="293"/>
            <ac:spMk id="2" creationId="{A1DC00D3-E1EE-A3B9-78CF-5CA2FF5EE612}"/>
          </ac:spMkLst>
        </pc:spChg>
        <pc:spChg chg="mod">
          <ac:chgData name="Sistla Rohit" userId="d95249cd1e7a4e04" providerId="LiveId" clId="{39B3888E-C490-4F3D-908D-31281C3D858A}" dt="2025-03-19T04:43:24.129" v="198" actId="255"/>
          <ac:spMkLst>
            <pc:docMk/>
            <pc:sldMk cId="163497537" sldId="293"/>
            <ac:spMk id="3" creationId="{557DA96E-E8D7-11BB-D552-253AD78716FA}"/>
          </ac:spMkLst>
        </pc:spChg>
        <pc:spChg chg="mod">
          <ac:chgData name="Sistla Rohit" userId="d95249cd1e7a4e04" providerId="LiveId" clId="{39B3888E-C490-4F3D-908D-31281C3D858A}" dt="2025-03-19T05:46:08.805" v="273" actId="20577"/>
          <ac:spMkLst>
            <pc:docMk/>
            <pc:sldMk cId="163497537" sldId="293"/>
            <ac:spMk id="5" creationId="{DE54207A-1FF9-DB0E-F2DE-00B364B4B266}"/>
          </ac:spMkLst>
        </pc:spChg>
      </pc:sldChg>
      <pc:sldChg chg="modSp mod">
        <pc:chgData name="Sistla Rohit" userId="d95249cd1e7a4e04" providerId="LiveId" clId="{39B3888E-C490-4F3D-908D-31281C3D858A}" dt="2025-03-19T05:51:07.910" v="384" actId="12"/>
        <pc:sldMkLst>
          <pc:docMk/>
          <pc:sldMk cId="2758957640" sldId="294"/>
        </pc:sldMkLst>
        <pc:spChg chg="mod">
          <ac:chgData name="Sistla Rohit" userId="d95249cd1e7a4e04" providerId="LiveId" clId="{39B3888E-C490-4F3D-908D-31281C3D858A}" dt="2025-03-19T05:51:07.910" v="384" actId="12"/>
          <ac:spMkLst>
            <pc:docMk/>
            <pc:sldMk cId="2758957640" sldId="294"/>
            <ac:spMk id="3" creationId="{1CCB76BE-B461-D4E0-DDA7-729FB68B9861}"/>
          </ac:spMkLst>
        </pc:spChg>
        <pc:spChg chg="mod">
          <ac:chgData name="Sistla Rohit" userId="d95249cd1e7a4e04" providerId="LiveId" clId="{39B3888E-C490-4F3D-908D-31281C3D858A}" dt="2025-03-19T05:46:18.396" v="277" actId="20577"/>
          <ac:spMkLst>
            <pc:docMk/>
            <pc:sldMk cId="2758957640" sldId="294"/>
            <ac:spMk id="6" creationId="{3E52F831-6CAC-4B7D-474C-FDDCD4F2D448}"/>
          </ac:spMkLst>
        </pc:spChg>
      </pc:sldChg>
    </pc:docChg>
  </pc:docChgLst>
</pc:chgInfo>
</file>

<file path=ppt/handoutMasters/_rels/handoutMaster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9199655-05E8-4463-9482-2D23FD405AF3}" type="datetimeFigureOut">
              <a:rPr lang="en-IN" smtClean="0"/>
              <a:t>19-03-2025</a:t>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7C9CC48-2212-46F0-B96C-6F8104E82434}" type="slidenum">
              <a:rPr lang="en-IN" smtClean="0"/>
              <a:t>‹#›</a:t>
            </a:fld>
            <a:endParaRPr lang="en-IN"/>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6858000" cy="3851868"/>
          </a:xfrm>
          <a:prstGeom prst="rect">
            <a:avLst/>
          </a:prstGeom>
        </p:spPr>
      </p:pic>
    </p:spTree>
    <p:extLst>
      <p:ext uri="{BB962C8B-B14F-4D97-AF65-F5344CB8AC3E}">
        <p14:creationId xmlns:p14="http://schemas.microsoft.com/office/powerpoint/2010/main" val="12714582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DE0E28-087F-4BBF-B8BC-055CB0BBD464}" type="datetimeFigureOut">
              <a:rPr lang="en-IN" smtClean="0"/>
              <a:t>19-03-2025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5E3DF0-35B4-40E5-AC91-1A2000F81275}" type="slidenum">
              <a:rPr lang="en-IN" smtClean="0"/>
              <a:t>‹#›</a:t>
            </a:fld>
            <a:endParaRPr lang="en-IN"/>
          </a:p>
        </p:txBody>
      </p:sp>
    </p:spTree>
    <p:extLst>
      <p:ext uri="{BB962C8B-B14F-4D97-AF65-F5344CB8AC3E}">
        <p14:creationId xmlns:p14="http://schemas.microsoft.com/office/powerpoint/2010/main" val="2605513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65E3DF0-35B4-40E5-AC91-1A2000F81275}" type="slidenum">
              <a:rPr lang="en-IN" smtClean="0"/>
              <a:t>1</a:t>
            </a:fld>
            <a:endParaRPr lang="en-IN"/>
          </a:p>
        </p:txBody>
      </p:sp>
    </p:spTree>
    <p:extLst>
      <p:ext uri="{BB962C8B-B14F-4D97-AF65-F5344CB8AC3E}">
        <p14:creationId xmlns:p14="http://schemas.microsoft.com/office/powerpoint/2010/main" val="16973837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15E58F0A-825B-43EC-9CD7-118F126DA1B6}" type="datetime1">
              <a:rPr lang="en-IN" smtClean="0"/>
              <a:t>19-03-2025</a:t>
            </a:fld>
            <a:endParaRPr lang="en-IN"/>
          </a:p>
        </p:txBody>
      </p:sp>
      <p:sp>
        <p:nvSpPr>
          <p:cNvPr id="5" name="Footer Placeholder 4"/>
          <p:cNvSpPr>
            <a:spLocks noGrp="1"/>
          </p:cNvSpPr>
          <p:nvPr>
            <p:ph type="ftr" sz="quarter" idx="11"/>
          </p:nvPr>
        </p:nvSpPr>
        <p:spPr/>
        <p:txBody>
          <a:bodyPr/>
          <a:lstStyle/>
          <a:p>
            <a:r>
              <a:rPr lang="en-US"/>
              <a:t>Review No.         Batch No.           Department of CSE</a:t>
            </a:r>
            <a:endParaRPr lang="en-IN"/>
          </a:p>
        </p:txBody>
      </p:sp>
      <p:sp>
        <p:nvSpPr>
          <p:cNvPr id="6" name="Slide Number Placeholder 5"/>
          <p:cNvSpPr>
            <a:spLocks noGrp="1"/>
          </p:cNvSpPr>
          <p:nvPr>
            <p:ph type="sldNum" sz="quarter" idx="12"/>
          </p:nvPr>
        </p:nvSpPr>
        <p:spPr/>
        <p:txBody>
          <a:bodyPr/>
          <a:lstStyle/>
          <a:p>
            <a:fld id="{65DCBD69-296B-4D7C-AF62-9B588FC78772}" type="slidenum">
              <a:rPr lang="en-IN" smtClean="0"/>
              <a:t>‹#›</a:t>
            </a:fld>
            <a:endParaRPr lang="en-IN"/>
          </a:p>
        </p:txBody>
      </p:sp>
    </p:spTree>
    <p:extLst>
      <p:ext uri="{BB962C8B-B14F-4D97-AF65-F5344CB8AC3E}">
        <p14:creationId xmlns:p14="http://schemas.microsoft.com/office/powerpoint/2010/main" val="42316521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A9F6D04C-3771-42DE-9B65-7B6404FB4859}" type="datetime1">
              <a:rPr lang="en-IN" smtClean="0"/>
              <a:t>19-03-2025</a:t>
            </a:fld>
            <a:endParaRPr lang="en-IN"/>
          </a:p>
        </p:txBody>
      </p:sp>
      <p:sp>
        <p:nvSpPr>
          <p:cNvPr id="5" name="Footer Placeholder 4"/>
          <p:cNvSpPr>
            <a:spLocks noGrp="1"/>
          </p:cNvSpPr>
          <p:nvPr>
            <p:ph type="ftr" sz="quarter" idx="11"/>
          </p:nvPr>
        </p:nvSpPr>
        <p:spPr/>
        <p:txBody>
          <a:bodyPr/>
          <a:lstStyle/>
          <a:p>
            <a:r>
              <a:rPr lang="en-US"/>
              <a:t>Review No.         Batch No.           Department of CSE</a:t>
            </a:r>
            <a:endParaRPr lang="en-IN"/>
          </a:p>
        </p:txBody>
      </p:sp>
      <p:sp>
        <p:nvSpPr>
          <p:cNvPr id="6" name="Slide Number Placeholder 5"/>
          <p:cNvSpPr>
            <a:spLocks noGrp="1"/>
          </p:cNvSpPr>
          <p:nvPr>
            <p:ph type="sldNum" sz="quarter" idx="12"/>
          </p:nvPr>
        </p:nvSpPr>
        <p:spPr/>
        <p:txBody>
          <a:bodyPr/>
          <a:lstStyle/>
          <a:p>
            <a:fld id="{65DCBD69-296B-4D7C-AF62-9B588FC78772}" type="slidenum">
              <a:rPr lang="en-IN" smtClean="0"/>
              <a:t>‹#›</a:t>
            </a:fld>
            <a:endParaRPr lang="en-IN"/>
          </a:p>
        </p:txBody>
      </p:sp>
    </p:spTree>
    <p:extLst>
      <p:ext uri="{BB962C8B-B14F-4D97-AF65-F5344CB8AC3E}">
        <p14:creationId xmlns:p14="http://schemas.microsoft.com/office/powerpoint/2010/main" val="33943571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96B51216-7DD8-4439-BE7B-781B8BCB2E48}" type="datetime1">
              <a:rPr lang="en-IN" smtClean="0"/>
              <a:t>19-03-2025</a:t>
            </a:fld>
            <a:endParaRPr lang="en-IN"/>
          </a:p>
        </p:txBody>
      </p:sp>
      <p:sp>
        <p:nvSpPr>
          <p:cNvPr id="5" name="Footer Placeholder 4"/>
          <p:cNvSpPr>
            <a:spLocks noGrp="1"/>
          </p:cNvSpPr>
          <p:nvPr>
            <p:ph type="ftr" sz="quarter" idx="11"/>
          </p:nvPr>
        </p:nvSpPr>
        <p:spPr/>
        <p:txBody>
          <a:bodyPr/>
          <a:lstStyle/>
          <a:p>
            <a:r>
              <a:rPr lang="en-US"/>
              <a:t>Review No.         Batch No.           Department of CSE</a:t>
            </a:r>
            <a:endParaRPr lang="en-IN"/>
          </a:p>
        </p:txBody>
      </p:sp>
      <p:sp>
        <p:nvSpPr>
          <p:cNvPr id="6" name="Slide Number Placeholder 5"/>
          <p:cNvSpPr>
            <a:spLocks noGrp="1"/>
          </p:cNvSpPr>
          <p:nvPr>
            <p:ph type="sldNum" sz="quarter" idx="12"/>
          </p:nvPr>
        </p:nvSpPr>
        <p:spPr/>
        <p:txBody>
          <a:bodyPr/>
          <a:lstStyle/>
          <a:p>
            <a:fld id="{65DCBD69-296B-4D7C-AF62-9B588FC78772}" type="slidenum">
              <a:rPr lang="en-IN" smtClean="0"/>
              <a:t>‹#›</a:t>
            </a:fld>
            <a:endParaRPr lang="en-IN"/>
          </a:p>
        </p:txBody>
      </p:sp>
    </p:spTree>
    <p:extLst>
      <p:ext uri="{BB962C8B-B14F-4D97-AF65-F5344CB8AC3E}">
        <p14:creationId xmlns:p14="http://schemas.microsoft.com/office/powerpoint/2010/main" val="18392069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IN"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624C803B-62AD-4010-AEFB-D9AF802A6496}" type="datetime1">
              <a:rPr lang="en-IN" smtClean="0"/>
              <a:t>19-03-2025</a:t>
            </a:fld>
            <a:endParaRPr lang="en-IN"/>
          </a:p>
        </p:txBody>
      </p:sp>
      <p:sp>
        <p:nvSpPr>
          <p:cNvPr id="5" name="Footer Placeholder 4"/>
          <p:cNvSpPr>
            <a:spLocks noGrp="1"/>
          </p:cNvSpPr>
          <p:nvPr>
            <p:ph type="ftr" sz="quarter" idx="11"/>
          </p:nvPr>
        </p:nvSpPr>
        <p:spPr/>
        <p:txBody>
          <a:bodyPr/>
          <a:lstStyle/>
          <a:p>
            <a:r>
              <a:rPr lang="en-US"/>
              <a:t>Review No.         Batch No.           Department of CSE</a:t>
            </a:r>
            <a:endParaRPr lang="en-IN"/>
          </a:p>
        </p:txBody>
      </p:sp>
      <p:sp>
        <p:nvSpPr>
          <p:cNvPr id="6" name="Slide Number Placeholder 5"/>
          <p:cNvSpPr>
            <a:spLocks noGrp="1"/>
          </p:cNvSpPr>
          <p:nvPr>
            <p:ph type="sldNum" sz="quarter" idx="12"/>
          </p:nvPr>
        </p:nvSpPr>
        <p:spPr/>
        <p:txBody>
          <a:bodyPr/>
          <a:lstStyle/>
          <a:p>
            <a:fld id="{65DCBD69-296B-4D7C-AF62-9B588FC78772}" type="slidenum">
              <a:rPr lang="en-IN" smtClean="0"/>
              <a:t>‹#›</a:t>
            </a:fld>
            <a:endParaRPr lang="en-IN"/>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7802064" cy="4382112"/>
          </a:xfrm>
          <a:prstGeom prst="rect">
            <a:avLst/>
          </a:prstGeom>
        </p:spPr>
      </p:pic>
    </p:spTree>
    <p:extLst>
      <p:ext uri="{BB962C8B-B14F-4D97-AF65-F5344CB8AC3E}">
        <p14:creationId xmlns:p14="http://schemas.microsoft.com/office/powerpoint/2010/main" val="22623763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2EF212-5EE0-4AA8-AA52-1AD4716B5520}" type="datetime1">
              <a:rPr lang="en-IN" smtClean="0"/>
              <a:t>19-03-2025</a:t>
            </a:fld>
            <a:endParaRPr lang="en-IN"/>
          </a:p>
        </p:txBody>
      </p:sp>
      <p:sp>
        <p:nvSpPr>
          <p:cNvPr id="5" name="Footer Placeholder 4"/>
          <p:cNvSpPr>
            <a:spLocks noGrp="1"/>
          </p:cNvSpPr>
          <p:nvPr>
            <p:ph type="ftr" sz="quarter" idx="11"/>
          </p:nvPr>
        </p:nvSpPr>
        <p:spPr/>
        <p:txBody>
          <a:bodyPr/>
          <a:lstStyle/>
          <a:p>
            <a:r>
              <a:rPr lang="en-US"/>
              <a:t>Review No.         Batch No.           Department of CSE</a:t>
            </a:r>
            <a:endParaRPr lang="en-IN"/>
          </a:p>
        </p:txBody>
      </p:sp>
      <p:sp>
        <p:nvSpPr>
          <p:cNvPr id="6" name="Slide Number Placeholder 5"/>
          <p:cNvSpPr>
            <a:spLocks noGrp="1"/>
          </p:cNvSpPr>
          <p:nvPr>
            <p:ph type="sldNum" sz="quarter" idx="12"/>
          </p:nvPr>
        </p:nvSpPr>
        <p:spPr/>
        <p:txBody>
          <a:bodyPr/>
          <a:lstStyle/>
          <a:p>
            <a:fld id="{65DCBD69-296B-4D7C-AF62-9B588FC78772}" type="slidenum">
              <a:rPr lang="en-IN" smtClean="0"/>
              <a:t>‹#›</a:t>
            </a:fld>
            <a:endParaRPr lang="en-IN"/>
          </a:p>
        </p:txBody>
      </p:sp>
    </p:spTree>
    <p:extLst>
      <p:ext uri="{BB962C8B-B14F-4D97-AF65-F5344CB8AC3E}">
        <p14:creationId xmlns:p14="http://schemas.microsoft.com/office/powerpoint/2010/main" val="21327912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0D477AD5-9516-4803-9B8F-64EFE6B04E97}" type="datetime1">
              <a:rPr lang="en-IN" smtClean="0"/>
              <a:t>19-03-2025</a:t>
            </a:fld>
            <a:endParaRPr lang="en-IN"/>
          </a:p>
        </p:txBody>
      </p:sp>
      <p:sp>
        <p:nvSpPr>
          <p:cNvPr id="6" name="Footer Placeholder 5"/>
          <p:cNvSpPr>
            <a:spLocks noGrp="1"/>
          </p:cNvSpPr>
          <p:nvPr>
            <p:ph type="ftr" sz="quarter" idx="11"/>
          </p:nvPr>
        </p:nvSpPr>
        <p:spPr/>
        <p:txBody>
          <a:bodyPr/>
          <a:lstStyle/>
          <a:p>
            <a:r>
              <a:rPr lang="en-US"/>
              <a:t>Review No.         Batch No.           Department of CSE</a:t>
            </a:r>
            <a:endParaRPr lang="en-IN"/>
          </a:p>
        </p:txBody>
      </p:sp>
      <p:sp>
        <p:nvSpPr>
          <p:cNvPr id="7" name="Slide Number Placeholder 6"/>
          <p:cNvSpPr>
            <a:spLocks noGrp="1"/>
          </p:cNvSpPr>
          <p:nvPr>
            <p:ph type="sldNum" sz="quarter" idx="12"/>
          </p:nvPr>
        </p:nvSpPr>
        <p:spPr/>
        <p:txBody>
          <a:bodyPr/>
          <a:lstStyle/>
          <a:p>
            <a:fld id="{65DCBD69-296B-4D7C-AF62-9B588FC78772}" type="slidenum">
              <a:rPr lang="en-IN" smtClean="0"/>
              <a:t>‹#›</a:t>
            </a:fld>
            <a:endParaRPr lang="en-IN"/>
          </a:p>
        </p:txBody>
      </p:sp>
    </p:spTree>
    <p:extLst>
      <p:ext uri="{BB962C8B-B14F-4D97-AF65-F5344CB8AC3E}">
        <p14:creationId xmlns:p14="http://schemas.microsoft.com/office/powerpoint/2010/main" val="24027585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2FEC19F5-3ACF-4602-91F2-584ADA347226}" type="datetime1">
              <a:rPr lang="en-IN" smtClean="0"/>
              <a:t>19-03-2025</a:t>
            </a:fld>
            <a:endParaRPr lang="en-IN"/>
          </a:p>
        </p:txBody>
      </p:sp>
      <p:sp>
        <p:nvSpPr>
          <p:cNvPr id="8" name="Footer Placeholder 7"/>
          <p:cNvSpPr>
            <a:spLocks noGrp="1"/>
          </p:cNvSpPr>
          <p:nvPr>
            <p:ph type="ftr" sz="quarter" idx="11"/>
          </p:nvPr>
        </p:nvSpPr>
        <p:spPr/>
        <p:txBody>
          <a:bodyPr/>
          <a:lstStyle/>
          <a:p>
            <a:r>
              <a:rPr lang="en-US"/>
              <a:t>Review No.         Batch No.           Department of CSE</a:t>
            </a:r>
            <a:endParaRPr lang="en-IN"/>
          </a:p>
        </p:txBody>
      </p:sp>
      <p:sp>
        <p:nvSpPr>
          <p:cNvPr id="9" name="Slide Number Placeholder 8"/>
          <p:cNvSpPr>
            <a:spLocks noGrp="1"/>
          </p:cNvSpPr>
          <p:nvPr>
            <p:ph type="sldNum" sz="quarter" idx="12"/>
          </p:nvPr>
        </p:nvSpPr>
        <p:spPr/>
        <p:txBody>
          <a:bodyPr/>
          <a:lstStyle/>
          <a:p>
            <a:fld id="{65DCBD69-296B-4D7C-AF62-9B588FC78772}" type="slidenum">
              <a:rPr lang="en-IN" smtClean="0"/>
              <a:t>‹#›</a:t>
            </a:fld>
            <a:endParaRPr lang="en-IN"/>
          </a:p>
        </p:txBody>
      </p:sp>
    </p:spTree>
    <p:extLst>
      <p:ext uri="{BB962C8B-B14F-4D97-AF65-F5344CB8AC3E}">
        <p14:creationId xmlns:p14="http://schemas.microsoft.com/office/powerpoint/2010/main" val="38592795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6F932DEC-E61F-415A-BB11-622ACF22FA82}" type="datetime1">
              <a:rPr lang="en-IN" smtClean="0"/>
              <a:t>19-03-2025</a:t>
            </a:fld>
            <a:endParaRPr lang="en-IN"/>
          </a:p>
        </p:txBody>
      </p:sp>
      <p:sp>
        <p:nvSpPr>
          <p:cNvPr id="4" name="Footer Placeholder 3"/>
          <p:cNvSpPr>
            <a:spLocks noGrp="1"/>
          </p:cNvSpPr>
          <p:nvPr>
            <p:ph type="ftr" sz="quarter" idx="11"/>
          </p:nvPr>
        </p:nvSpPr>
        <p:spPr/>
        <p:txBody>
          <a:bodyPr/>
          <a:lstStyle/>
          <a:p>
            <a:r>
              <a:rPr lang="en-US"/>
              <a:t>Review No.         Batch No.           Department of CSE</a:t>
            </a:r>
            <a:endParaRPr lang="en-IN"/>
          </a:p>
        </p:txBody>
      </p:sp>
      <p:sp>
        <p:nvSpPr>
          <p:cNvPr id="5" name="Slide Number Placeholder 4"/>
          <p:cNvSpPr>
            <a:spLocks noGrp="1"/>
          </p:cNvSpPr>
          <p:nvPr>
            <p:ph type="sldNum" sz="quarter" idx="12"/>
          </p:nvPr>
        </p:nvSpPr>
        <p:spPr/>
        <p:txBody>
          <a:bodyPr/>
          <a:lstStyle/>
          <a:p>
            <a:fld id="{65DCBD69-296B-4D7C-AF62-9B588FC78772}" type="slidenum">
              <a:rPr lang="en-IN" smtClean="0"/>
              <a:t>‹#›</a:t>
            </a:fld>
            <a:endParaRPr lang="en-IN"/>
          </a:p>
        </p:txBody>
      </p:sp>
    </p:spTree>
    <p:extLst>
      <p:ext uri="{BB962C8B-B14F-4D97-AF65-F5344CB8AC3E}">
        <p14:creationId xmlns:p14="http://schemas.microsoft.com/office/powerpoint/2010/main" val="28264153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96EEC6-0141-45B7-8835-252B848F88BA}" type="datetime1">
              <a:rPr lang="en-IN" smtClean="0"/>
              <a:t>19-03-2025</a:t>
            </a:fld>
            <a:endParaRPr lang="en-IN"/>
          </a:p>
        </p:txBody>
      </p:sp>
      <p:sp>
        <p:nvSpPr>
          <p:cNvPr id="3" name="Footer Placeholder 2"/>
          <p:cNvSpPr>
            <a:spLocks noGrp="1"/>
          </p:cNvSpPr>
          <p:nvPr>
            <p:ph type="ftr" sz="quarter" idx="11"/>
          </p:nvPr>
        </p:nvSpPr>
        <p:spPr/>
        <p:txBody>
          <a:bodyPr/>
          <a:lstStyle/>
          <a:p>
            <a:r>
              <a:rPr lang="en-US"/>
              <a:t>Review No.         Batch No.           Department of CSE</a:t>
            </a:r>
            <a:endParaRPr lang="en-IN"/>
          </a:p>
        </p:txBody>
      </p:sp>
      <p:sp>
        <p:nvSpPr>
          <p:cNvPr id="4" name="Slide Number Placeholder 3"/>
          <p:cNvSpPr>
            <a:spLocks noGrp="1"/>
          </p:cNvSpPr>
          <p:nvPr>
            <p:ph type="sldNum" sz="quarter" idx="12"/>
          </p:nvPr>
        </p:nvSpPr>
        <p:spPr/>
        <p:txBody>
          <a:bodyPr/>
          <a:lstStyle/>
          <a:p>
            <a:fld id="{65DCBD69-296B-4D7C-AF62-9B588FC78772}" type="slidenum">
              <a:rPr lang="en-IN" smtClean="0"/>
              <a:t>‹#›</a:t>
            </a:fld>
            <a:endParaRPr lang="en-IN"/>
          </a:p>
        </p:txBody>
      </p:sp>
    </p:spTree>
    <p:extLst>
      <p:ext uri="{BB962C8B-B14F-4D97-AF65-F5344CB8AC3E}">
        <p14:creationId xmlns:p14="http://schemas.microsoft.com/office/powerpoint/2010/main" val="4596290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C53116E-6FF0-4C6D-8DFD-00263320DEBD}" type="datetime1">
              <a:rPr lang="en-IN" smtClean="0"/>
              <a:t>19-03-2025</a:t>
            </a:fld>
            <a:endParaRPr lang="en-IN"/>
          </a:p>
        </p:txBody>
      </p:sp>
      <p:sp>
        <p:nvSpPr>
          <p:cNvPr id="6" name="Footer Placeholder 5"/>
          <p:cNvSpPr>
            <a:spLocks noGrp="1"/>
          </p:cNvSpPr>
          <p:nvPr>
            <p:ph type="ftr" sz="quarter" idx="11"/>
          </p:nvPr>
        </p:nvSpPr>
        <p:spPr/>
        <p:txBody>
          <a:bodyPr/>
          <a:lstStyle/>
          <a:p>
            <a:r>
              <a:rPr lang="en-US"/>
              <a:t>Review No.         Batch No.           Department of CSE</a:t>
            </a:r>
            <a:endParaRPr lang="en-IN"/>
          </a:p>
        </p:txBody>
      </p:sp>
      <p:sp>
        <p:nvSpPr>
          <p:cNvPr id="7" name="Slide Number Placeholder 6"/>
          <p:cNvSpPr>
            <a:spLocks noGrp="1"/>
          </p:cNvSpPr>
          <p:nvPr>
            <p:ph type="sldNum" sz="quarter" idx="12"/>
          </p:nvPr>
        </p:nvSpPr>
        <p:spPr/>
        <p:txBody>
          <a:bodyPr/>
          <a:lstStyle/>
          <a:p>
            <a:fld id="{65DCBD69-296B-4D7C-AF62-9B588FC78772}" type="slidenum">
              <a:rPr lang="en-IN" smtClean="0"/>
              <a:t>‹#›</a:t>
            </a:fld>
            <a:endParaRPr lang="en-IN"/>
          </a:p>
        </p:txBody>
      </p:sp>
    </p:spTree>
    <p:extLst>
      <p:ext uri="{BB962C8B-B14F-4D97-AF65-F5344CB8AC3E}">
        <p14:creationId xmlns:p14="http://schemas.microsoft.com/office/powerpoint/2010/main" val="6813205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FB6E4B8-84AF-4AF2-B62C-BFAB3810F0B1}" type="datetime1">
              <a:rPr lang="en-IN" smtClean="0"/>
              <a:t>19-03-2025</a:t>
            </a:fld>
            <a:endParaRPr lang="en-IN"/>
          </a:p>
        </p:txBody>
      </p:sp>
      <p:sp>
        <p:nvSpPr>
          <p:cNvPr id="6" name="Footer Placeholder 5"/>
          <p:cNvSpPr>
            <a:spLocks noGrp="1"/>
          </p:cNvSpPr>
          <p:nvPr>
            <p:ph type="ftr" sz="quarter" idx="11"/>
          </p:nvPr>
        </p:nvSpPr>
        <p:spPr/>
        <p:txBody>
          <a:bodyPr/>
          <a:lstStyle/>
          <a:p>
            <a:r>
              <a:rPr lang="en-US"/>
              <a:t>Review No.         Batch No.           Department of CSE</a:t>
            </a:r>
            <a:endParaRPr lang="en-IN"/>
          </a:p>
        </p:txBody>
      </p:sp>
      <p:sp>
        <p:nvSpPr>
          <p:cNvPr id="7" name="Slide Number Placeholder 6"/>
          <p:cNvSpPr>
            <a:spLocks noGrp="1"/>
          </p:cNvSpPr>
          <p:nvPr>
            <p:ph type="sldNum" sz="quarter" idx="12"/>
          </p:nvPr>
        </p:nvSpPr>
        <p:spPr/>
        <p:txBody>
          <a:bodyPr/>
          <a:lstStyle/>
          <a:p>
            <a:fld id="{65DCBD69-296B-4D7C-AF62-9B588FC78772}" type="slidenum">
              <a:rPr lang="en-IN" smtClean="0"/>
              <a:t>‹#›</a:t>
            </a:fld>
            <a:endParaRPr lang="en-IN"/>
          </a:p>
        </p:txBody>
      </p:sp>
    </p:spTree>
    <p:extLst>
      <p:ext uri="{BB962C8B-B14F-4D97-AF65-F5344CB8AC3E}">
        <p14:creationId xmlns:p14="http://schemas.microsoft.com/office/powerpoint/2010/main" val="36022788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E797CF1-9FF6-48D4-89E7-B1B5528DDDD6}" type="datetime1">
              <a:rPr lang="en-IN" smtClean="0"/>
              <a:t>19-03-2025</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Review No.         Batch No.           Department of CSE</a:t>
            </a:r>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DCBD69-296B-4D7C-AF62-9B588FC78772}" type="slidenum">
              <a:rPr lang="en-IN" smtClean="0"/>
              <a:t>‹#›</a:t>
            </a:fld>
            <a:endParaRPr lang="en-IN"/>
          </a:p>
        </p:txBody>
      </p:sp>
    </p:spTree>
    <p:extLst>
      <p:ext uri="{BB962C8B-B14F-4D97-AF65-F5344CB8AC3E}">
        <p14:creationId xmlns:p14="http://schemas.microsoft.com/office/powerpoint/2010/main" val="41065171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7"/>
          <p:cNvSpPr txBox="1">
            <a:spLocks/>
          </p:cNvSpPr>
          <p:nvPr/>
        </p:nvSpPr>
        <p:spPr>
          <a:xfrm>
            <a:off x="1754154" y="705471"/>
            <a:ext cx="8915400" cy="375925"/>
          </a:xfrm>
          <a:prstGeom prst="roundRect">
            <a:avLst>
              <a:gd name="adj" fmla="val 16667"/>
            </a:avLst>
          </a:prstGeom>
          <a:ln w="25400" cap="flat" cmpd="sng" algn="ctr">
            <a:solidFill>
              <a:schemeClr val="bg1"/>
            </a:solidFill>
            <a:prstDash val="solid"/>
          </a:ln>
        </p:spPr>
        <p:style>
          <a:lnRef idx="2">
            <a:schemeClr val="accent1"/>
          </a:lnRef>
          <a:fillRef idx="1">
            <a:schemeClr val="lt1"/>
          </a:fillRef>
          <a:effectRef idx="0">
            <a:schemeClr val="accent1"/>
          </a:effectRef>
          <a:fontRef idx="minor">
            <a:schemeClr val="dk1"/>
          </a:fontRef>
        </p:style>
        <p:txBody>
          <a:bodyPr lIns="91440" tIns="45720" rIns="91440" bIns="45720" anchor="t">
            <a:noAutofit/>
          </a:bodyPr>
          <a:lstStyle/>
          <a:p>
            <a:pPr lvl="0" algn="ctr">
              <a:spcBef>
                <a:spcPct val="20000"/>
              </a:spcBef>
              <a:defRPr/>
            </a:pPr>
            <a:r>
              <a:rPr lang="en-US" b="1" dirty="0">
                <a:latin typeface="Times New Roman" panose="02020603050405020304" pitchFamily="18" charset="0"/>
                <a:cs typeface="Times New Roman" pitchFamily="18" charset="0"/>
              </a:rPr>
              <a:t>Department of Computer Science and Engineering</a:t>
            </a:r>
          </a:p>
          <a:p>
            <a:pPr algn="ctr">
              <a:spcBef>
                <a:spcPct val="20000"/>
              </a:spcBef>
              <a:defRPr/>
            </a:pPr>
            <a:r>
              <a:rPr lang="en-US" sz="2400" b="1" dirty="0">
                <a:solidFill>
                  <a:srgbClr val="FF0000"/>
                </a:solidFill>
                <a:latin typeface="Times New Roman"/>
                <a:ea typeface="Calibri"/>
                <a:cs typeface="Times New Roman"/>
              </a:rPr>
              <a:t>Applying</a:t>
            </a:r>
            <a:r>
              <a:rPr lang="en-US" sz="2400" b="1" dirty="0">
                <a:solidFill>
                  <a:srgbClr val="FF0000"/>
                </a:solidFill>
                <a:effectLst/>
                <a:latin typeface="Times New Roman"/>
                <a:ea typeface="Calibri"/>
                <a:cs typeface="Times New Roman"/>
              </a:rPr>
              <a:t> Machine Learning </a:t>
            </a:r>
            <a:r>
              <a:rPr lang="en-US" sz="2400" b="1" dirty="0">
                <a:solidFill>
                  <a:srgbClr val="FF0000"/>
                </a:solidFill>
                <a:latin typeface="Times New Roman"/>
                <a:ea typeface="Calibri"/>
                <a:cs typeface="Times New Roman"/>
              </a:rPr>
              <a:t>Algorithms</a:t>
            </a:r>
            <a:r>
              <a:rPr lang="en-US" sz="2400" b="1" dirty="0">
                <a:solidFill>
                  <a:srgbClr val="FF0000"/>
                </a:solidFill>
                <a:effectLst/>
                <a:latin typeface="Times New Roman"/>
                <a:ea typeface="Calibri"/>
                <a:cs typeface="Times New Roman"/>
              </a:rPr>
              <a:t> </a:t>
            </a:r>
            <a:r>
              <a:rPr lang="en-US" sz="2400" b="1" dirty="0">
                <a:solidFill>
                  <a:srgbClr val="FF0000"/>
                </a:solidFill>
                <a:latin typeface="Times New Roman"/>
                <a:ea typeface="Calibri"/>
                <a:cs typeface="Times New Roman"/>
              </a:rPr>
              <a:t>for Liver Disease Prediction</a:t>
            </a:r>
            <a:endParaRPr lang="en-US" sz="2400" b="1" dirty="0">
              <a:solidFill>
                <a:srgbClr val="FF0000"/>
              </a:solidFill>
              <a:effectLst/>
              <a:latin typeface="Times New Roman"/>
              <a:ea typeface="Calibri"/>
              <a:cs typeface="Times New Roman"/>
            </a:endParaRPr>
          </a:p>
          <a:p>
            <a:pPr lvl="0" algn="ctr">
              <a:spcBef>
                <a:spcPct val="20000"/>
              </a:spcBef>
              <a:defRPr/>
            </a:pPr>
            <a:endParaRPr lang="en-US" sz="2400" b="1" dirty="0">
              <a:solidFill>
                <a:srgbClr val="FF0000"/>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16" name="Subtitle 2"/>
          <p:cNvSpPr>
            <a:spLocks noGrp="1"/>
          </p:cNvSpPr>
          <p:nvPr>
            <p:ph type="subTitle" idx="1"/>
          </p:nvPr>
        </p:nvSpPr>
        <p:spPr>
          <a:xfrm>
            <a:off x="1881450" y="1968030"/>
            <a:ext cx="9144000" cy="1603428"/>
          </a:xfrm>
        </p:spPr>
        <p:txBody>
          <a:bodyPr vert="horz" lIns="91440" tIns="45720" rIns="91440" bIns="45720" rtlCol="0" anchor="t">
            <a:normAutofit lnSpcReduction="10000"/>
          </a:bodyPr>
          <a:lstStyle/>
          <a:p>
            <a:pPr eaLnBrk="1" hangingPunct="1"/>
            <a:r>
              <a:rPr lang="en-US" altLang="en-US" sz="1600" dirty="0">
                <a:solidFill>
                  <a:schemeClr val="tx1"/>
                </a:solidFill>
                <a:latin typeface="Times New Roman" panose="02020603050405020304" pitchFamily="18" charset="0"/>
                <a:cs typeface="Times New Roman" pitchFamily="18" charset="0"/>
              </a:rPr>
              <a:t>PRESENTED BY</a:t>
            </a:r>
          </a:p>
          <a:p>
            <a:pPr algn="l"/>
            <a:r>
              <a:rPr lang="en-US" altLang="en-US" sz="1600" dirty="0">
                <a:latin typeface="Times New Roman"/>
                <a:cs typeface="Times New Roman"/>
              </a:rPr>
              <a:t>		D. Satish    		   	 (21471A0583)</a:t>
            </a:r>
          </a:p>
          <a:p>
            <a:pPr algn="l"/>
            <a:r>
              <a:rPr lang="en-US" altLang="en-US" sz="1600" dirty="0">
                <a:latin typeface="Times New Roman"/>
                <a:cs typeface="Times New Roman"/>
              </a:rPr>
              <a:t>		B. Anji babu 		   	 (21471A0574) </a:t>
            </a:r>
          </a:p>
          <a:p>
            <a:pPr algn="l"/>
            <a:r>
              <a:rPr lang="en-US" altLang="en-US" sz="1600" dirty="0">
                <a:latin typeface="Times New Roman"/>
                <a:cs typeface="Times New Roman"/>
              </a:rPr>
              <a:t>		Sk. </a:t>
            </a:r>
            <a:r>
              <a:rPr lang="en-US" altLang="en-US" sz="1600" dirty="0" err="1">
                <a:latin typeface="Times New Roman"/>
                <a:cs typeface="Times New Roman"/>
              </a:rPr>
              <a:t>munaf</a:t>
            </a:r>
            <a:r>
              <a:rPr lang="en-US" altLang="en-US" sz="1600" dirty="0">
                <a:latin typeface="Times New Roman"/>
                <a:cs typeface="Times New Roman"/>
              </a:rPr>
              <a:t>  	   	                    (21471A05C2) 	</a:t>
            </a:r>
          </a:p>
          <a:p>
            <a:pPr algn="l"/>
            <a:r>
              <a:rPr lang="en-US" altLang="en-US" sz="1600" dirty="0">
                <a:latin typeface="Times New Roman"/>
                <a:cs typeface="Times New Roman"/>
              </a:rPr>
              <a:t>     </a:t>
            </a:r>
          </a:p>
          <a:p>
            <a:pPr algn="l"/>
            <a:endParaRPr lang="en-US" altLang="en-US" sz="1600" dirty="0">
              <a:solidFill>
                <a:schemeClr val="tx1"/>
              </a:solidFill>
              <a:latin typeface="Times New Roman" panose="02020603050405020304" pitchFamily="18" charset="0"/>
              <a:cs typeface="Times New Roman" pitchFamily="18" charset="0"/>
            </a:endParaRPr>
          </a:p>
          <a:p>
            <a:pPr algn="l"/>
            <a:endParaRPr lang="en-US" altLang="en-US" sz="1600" dirty="0">
              <a:solidFill>
                <a:schemeClr val="tx1"/>
              </a:solidFill>
              <a:latin typeface="Times New Roman" panose="02020603050405020304" pitchFamily="18" charset="0"/>
              <a:cs typeface="Times New Roman" pitchFamily="18" charset="0"/>
            </a:endParaRPr>
          </a:p>
        </p:txBody>
      </p:sp>
      <p:sp>
        <p:nvSpPr>
          <p:cNvPr id="17" name="Subtitle 2"/>
          <p:cNvSpPr txBox="1">
            <a:spLocks/>
          </p:cNvSpPr>
          <p:nvPr/>
        </p:nvSpPr>
        <p:spPr bwMode="auto">
          <a:xfrm>
            <a:off x="2782854" y="3571458"/>
            <a:ext cx="6858000" cy="2288429"/>
          </a:xfrm>
          <a:prstGeom prst="rect">
            <a:avLst/>
          </a:prstGeom>
          <a:noFill/>
          <a:ln w="9525">
            <a:noFill/>
            <a:miter lim="800000"/>
            <a:headEnd/>
            <a:tailEnd/>
          </a:ln>
        </p:spPr>
        <p:txBody>
          <a:bodyPr lIns="91440" tIns="45720" rIns="91440" bIns="45720" anchor="t"/>
          <a:lstStyle/>
          <a:p>
            <a:pPr algn="ctr" eaLnBrk="1" hangingPunct="1">
              <a:spcBef>
                <a:spcPct val="20000"/>
              </a:spcBef>
              <a:buFont typeface="Wingdings" pitchFamily="2" charset="2"/>
              <a:buNone/>
            </a:pPr>
            <a:r>
              <a:rPr lang="en-US" altLang="en-US" dirty="0">
                <a:solidFill>
                  <a:srgbClr val="006600"/>
                </a:solidFill>
                <a:latin typeface="Times New Roman" panose="02020603050405020304" pitchFamily="18" charset="0"/>
                <a:cs typeface="Times New Roman" pitchFamily="18" charset="0"/>
              </a:rPr>
              <a:t>Under the Guidance of,</a:t>
            </a:r>
            <a:endParaRPr lang="en-US" altLang="en-US" b="1" dirty="0">
              <a:solidFill>
                <a:srgbClr val="006600"/>
              </a:solidFill>
              <a:latin typeface="Times New Roman" pitchFamily="18" charset="0"/>
              <a:cs typeface="Times New Roman" pitchFamily="18" charset="0"/>
            </a:endParaRPr>
          </a:p>
          <a:p>
            <a:pPr algn="ctr" eaLnBrk="1" hangingPunct="1">
              <a:spcBef>
                <a:spcPct val="20000"/>
              </a:spcBef>
              <a:buFont typeface="Wingdings" pitchFamily="2" charset="2"/>
              <a:buNone/>
            </a:pPr>
            <a:endParaRPr lang="en-US" altLang="en-US" sz="900" b="1" dirty="0">
              <a:solidFill>
                <a:schemeClr val="bg1"/>
              </a:solidFill>
              <a:latin typeface="Times New Roman" pitchFamily="18" charset="0"/>
              <a:cs typeface="Times New Roman" pitchFamily="18" charset="0"/>
            </a:endParaRPr>
          </a:p>
          <a:p>
            <a:pPr algn="ctr">
              <a:spcBef>
                <a:spcPct val="20000"/>
              </a:spcBef>
            </a:pPr>
            <a:r>
              <a:rPr lang="en-US" sz="1600" b="1" dirty="0" err="1">
                <a:latin typeface="Times New Roman"/>
                <a:cs typeface="Times New Roman"/>
              </a:rPr>
              <a:t>K.V.Narasimha</a:t>
            </a:r>
            <a:r>
              <a:rPr lang="en-US" sz="1600" b="1" dirty="0">
                <a:latin typeface="Times New Roman"/>
                <a:cs typeface="Times New Roman"/>
              </a:rPr>
              <a:t> Reddy ,</a:t>
            </a:r>
            <a:endParaRPr lang="en-IN" sz="1600" dirty="0">
              <a:latin typeface="Times New Roman"/>
              <a:cs typeface="Times New Roman"/>
            </a:endParaRPr>
          </a:p>
          <a:p>
            <a:pPr algn="ctr" eaLnBrk="1" hangingPunct="1">
              <a:spcBef>
                <a:spcPct val="20000"/>
              </a:spcBef>
              <a:buFont typeface="Wingdings" pitchFamily="2" charset="2"/>
              <a:buNone/>
            </a:pPr>
            <a:r>
              <a:rPr lang="en-US" altLang="en-US" sz="1600" dirty="0">
                <a:latin typeface="Times New Roman"/>
                <a:cs typeface="Times New Roman"/>
              </a:rPr>
              <a:t>Assistant Professor,</a:t>
            </a:r>
          </a:p>
          <a:p>
            <a:pPr algn="ctr" eaLnBrk="1" hangingPunct="1">
              <a:lnSpc>
                <a:spcPct val="150000"/>
              </a:lnSpc>
              <a:spcBef>
                <a:spcPct val="20000"/>
              </a:spcBef>
              <a:buFont typeface="Wingdings" pitchFamily="2" charset="2"/>
              <a:buNone/>
            </a:pPr>
            <a:r>
              <a:rPr lang="en-US" altLang="en-US" sz="1600" dirty="0">
                <a:latin typeface="Times New Roman" pitchFamily="18" charset="0"/>
                <a:cs typeface="Times New Roman" pitchFamily="18" charset="0"/>
              </a:rPr>
              <a:t>Department of Computer Science and Engineering,</a:t>
            </a:r>
          </a:p>
          <a:p>
            <a:pPr algn="ctr" eaLnBrk="1" hangingPunct="1">
              <a:lnSpc>
                <a:spcPct val="150000"/>
              </a:lnSpc>
              <a:spcBef>
                <a:spcPct val="20000"/>
              </a:spcBef>
              <a:buFont typeface="Wingdings" pitchFamily="2" charset="2"/>
              <a:buNone/>
            </a:pPr>
            <a:r>
              <a:rPr lang="en-US" altLang="en-US" sz="1600" dirty="0" err="1">
                <a:latin typeface="Times New Roman" pitchFamily="18" charset="0"/>
                <a:cs typeface="Times New Roman" pitchFamily="18" charset="0"/>
              </a:rPr>
              <a:t>Narasaraopeta</a:t>
            </a:r>
            <a:r>
              <a:rPr lang="en-US" altLang="en-US" sz="1600" dirty="0">
                <a:latin typeface="Times New Roman" pitchFamily="18" charset="0"/>
                <a:cs typeface="Times New Roman" pitchFamily="18" charset="0"/>
              </a:rPr>
              <a:t> Engineering College (Autonomous),</a:t>
            </a:r>
          </a:p>
          <a:p>
            <a:pPr algn="ctr" eaLnBrk="1" hangingPunct="1">
              <a:lnSpc>
                <a:spcPct val="150000"/>
              </a:lnSpc>
              <a:spcBef>
                <a:spcPct val="20000"/>
              </a:spcBef>
              <a:buFont typeface="Wingdings" pitchFamily="2" charset="2"/>
              <a:buNone/>
            </a:pPr>
            <a:r>
              <a:rPr lang="en-US" altLang="en-US" sz="1600" dirty="0">
                <a:latin typeface="Times New Roman"/>
                <a:cs typeface="Times New Roman"/>
              </a:rPr>
              <a:t>Narasaraopet- 522 601.</a:t>
            </a:r>
          </a:p>
        </p:txBody>
      </p:sp>
      <p:pic>
        <p:nvPicPr>
          <p:cNvPr id="9" name="Picture 8"/>
          <p:cNvPicPr>
            <a:picLocks noChangeAspect="1"/>
          </p:cNvPicPr>
          <p:nvPr/>
        </p:nvPicPr>
        <p:blipFill>
          <a:blip r:embed="rId3"/>
          <a:stretch>
            <a:fillRect/>
          </a:stretch>
        </p:blipFill>
        <p:spPr>
          <a:xfrm>
            <a:off x="0" y="90674"/>
            <a:ext cx="3762900" cy="579027"/>
          </a:xfrm>
          <a:prstGeom prst="rect">
            <a:avLst/>
          </a:prstGeom>
        </p:spPr>
      </p:pic>
      <p:sp>
        <p:nvSpPr>
          <p:cNvPr id="20" name="Date Placeholder 4">
            <a:extLst>
              <a:ext uri="{FF2B5EF4-FFF2-40B4-BE49-F238E27FC236}">
                <a16:creationId xmlns:a16="http://schemas.microsoft.com/office/drawing/2014/main" id="{BD5C2420-26C9-65B4-41BA-D5CA69721C05}"/>
              </a:ext>
            </a:extLst>
          </p:cNvPr>
          <p:cNvSpPr>
            <a:spLocks noGrp="1"/>
          </p:cNvSpPr>
          <p:nvPr>
            <p:ph type="dt" sz="half" idx="10"/>
          </p:nvPr>
        </p:nvSpPr>
        <p:spPr>
          <a:xfrm>
            <a:off x="838200" y="6356350"/>
            <a:ext cx="2743200" cy="365125"/>
          </a:xfrm>
        </p:spPr>
        <p:txBody>
          <a:bodyPr/>
          <a:lstStyle/>
          <a:p>
            <a:fld id="{2103E179-8251-48D2-A8F2-4EAB1E72A99A}" type="datetime1">
              <a:rPr lang="en-IN" smtClean="0">
                <a:latin typeface="Times New Roman" panose="02020603050405020304" pitchFamily="18" charset="0"/>
                <a:cs typeface="Times New Roman" panose="02020603050405020304" pitchFamily="18" charset="0"/>
              </a:rPr>
              <a:t>19-03-2025</a:t>
            </a:fld>
            <a:endParaRPr lang="en-US">
              <a:latin typeface="Times New Roman" panose="02020603050405020304" pitchFamily="18" charset="0"/>
              <a:cs typeface="Times New Roman" panose="02020603050405020304" pitchFamily="18" charset="0"/>
            </a:endParaRPr>
          </a:p>
        </p:txBody>
      </p:sp>
      <p:sp>
        <p:nvSpPr>
          <p:cNvPr id="21"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a:xfrm>
            <a:off x="4038600" y="6356350"/>
            <a:ext cx="4114800" cy="365125"/>
          </a:xfrm>
        </p:spPr>
        <p:txBody>
          <a:bodyPr/>
          <a:lstStyle/>
          <a:p>
            <a:r>
              <a:rPr lang="en-US" dirty="0">
                <a:latin typeface="Times New Roman" panose="02020603050405020304" pitchFamily="18" charset="0"/>
                <a:cs typeface="Times New Roman" panose="02020603050405020304" pitchFamily="18" charset="0"/>
              </a:rPr>
              <a:t>Review No.3         Batch No.BB7           Department of CSE</a:t>
            </a:r>
          </a:p>
        </p:txBody>
      </p:sp>
      <p:sp>
        <p:nvSpPr>
          <p:cNvPr id="23"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a:xfrm>
            <a:off x="8610600" y="6356350"/>
            <a:ext cx="2743200" cy="365125"/>
          </a:xfrm>
        </p:spPr>
        <p:txBody>
          <a:bodyPr/>
          <a:lstStyle/>
          <a:p>
            <a:r>
              <a:rPr lang="en-US" dirty="0">
                <a:latin typeface="Times New Roman" panose="02020603050405020304" pitchFamily="18" charset="0"/>
                <a:cs typeface="Times New Roman" panose="02020603050405020304" pitchFamily="18" charset="0"/>
              </a:rPr>
              <a:t>2</a:t>
            </a:r>
          </a:p>
        </p:txBody>
      </p:sp>
    </p:spTree>
    <p:extLst>
      <p:ext uri="{BB962C8B-B14F-4D97-AF65-F5344CB8AC3E}">
        <p14:creationId xmlns:p14="http://schemas.microsoft.com/office/powerpoint/2010/main" val="17696910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1180618" y="365125"/>
            <a:ext cx="10173182" cy="1128009"/>
          </a:xfrm>
        </p:spPr>
        <p:txBody>
          <a:bodyPr/>
          <a:lstStyle/>
          <a:p>
            <a:pPr algn="ctr"/>
            <a:r>
              <a:rPr lang="en-US" b="1" dirty="0">
                <a:latin typeface="Times New Roman" panose="02020603050405020304" pitchFamily="18" charset="0"/>
                <a:cs typeface="Times New Roman" panose="02020603050405020304" pitchFamily="18" charset="0"/>
              </a:rPr>
              <a:t>OBJECTIVES</a:t>
            </a:r>
          </a:p>
        </p:txBody>
      </p:sp>
      <p:sp>
        <p:nvSpPr>
          <p:cNvPr id="9" name="Content Placeholder 8">
            <a:extLst>
              <a:ext uri="{FF2B5EF4-FFF2-40B4-BE49-F238E27FC236}">
                <a16:creationId xmlns:a16="http://schemas.microsoft.com/office/drawing/2014/main" id="{0BAA4F36-AB00-F2C4-B47F-6381355DE604}"/>
              </a:ext>
            </a:extLst>
          </p:cNvPr>
          <p:cNvSpPr>
            <a:spLocks noGrp="1"/>
          </p:cNvSpPr>
          <p:nvPr>
            <p:ph idx="1"/>
          </p:nvPr>
        </p:nvSpPr>
        <p:spPr/>
        <p:txBody>
          <a:bodyPr vert="horz" lIns="91440" tIns="45720" rIns="91440" bIns="45720" rtlCol="0" anchor="t">
            <a:normAutofit/>
          </a:bodyPr>
          <a:lstStyle/>
          <a:p>
            <a:pPr marL="514350" indent="-514350">
              <a:buFont typeface="+mj-lt"/>
              <a:buAutoNum type="arabicPeriod"/>
            </a:pPr>
            <a:r>
              <a:rPr lang="en-US" sz="2200" dirty="0">
                <a:latin typeface="Times New Roman" panose="02020603050405020304" pitchFamily="18" charset="0"/>
                <a:cs typeface="Times New Roman" panose="02020603050405020304" pitchFamily="18" charset="0"/>
              </a:rPr>
              <a:t>Develop a Reliable Liver Disease Prediction Model to accurately classify </a:t>
            </a:r>
            <a:r>
              <a:rPr lang="en-US" sz="2400" dirty="0">
                <a:latin typeface="Times New Roman" panose="02020603050405020304" pitchFamily="18" charset="0"/>
                <a:cs typeface="Times New Roman" panose="02020603050405020304" pitchFamily="18" charset="0"/>
              </a:rPr>
              <a:t>age of the patients over 40-50 years of age</a:t>
            </a:r>
            <a:endParaRPr lang="en-US" sz="2200" dirty="0">
              <a:latin typeface="Times New Roman" panose="02020603050405020304" pitchFamily="18" charset="0"/>
              <a:cs typeface="Times New Roman" panose="02020603050405020304" pitchFamily="18" charset="0"/>
            </a:endParaRPr>
          </a:p>
          <a:p>
            <a:pPr marL="514350" indent="-514350">
              <a:buFont typeface="+mj-lt"/>
              <a:buAutoNum type="arabicPeriod"/>
            </a:pPr>
            <a:r>
              <a:rPr lang="en-US" sz="2400" dirty="0">
                <a:latin typeface="Times New Roman" panose="02020603050405020304" pitchFamily="18" charset="0"/>
                <a:cs typeface="Times New Roman" panose="02020603050405020304" pitchFamily="18" charset="0"/>
              </a:rPr>
              <a:t>It </a:t>
            </a:r>
            <a:r>
              <a:rPr lang="en-IN" sz="2200" dirty="0">
                <a:latin typeface="Times New Roman" panose="02020603050405020304" pitchFamily="18" charset="0"/>
                <a:cs typeface="Times New Roman" panose="02020603050405020304" pitchFamily="18" charset="0"/>
              </a:rPr>
              <a:t>Enhance the </a:t>
            </a:r>
            <a:r>
              <a:rPr lang="en-US" sz="2400" dirty="0">
                <a:latin typeface="Times New Roman" panose="02020603050405020304" pitchFamily="18" charset="0"/>
                <a:cs typeface="Times New Roman" panose="02020603050405020304" pitchFamily="18" charset="0"/>
              </a:rPr>
              <a:t>SVM ,KNN </a:t>
            </a:r>
            <a:r>
              <a:rPr lang="en-IN" sz="2200" dirty="0">
                <a:latin typeface="Times New Roman" panose="02020603050405020304" pitchFamily="18" charset="0"/>
                <a:cs typeface="Times New Roman" panose="02020603050405020304" pitchFamily="18" charset="0"/>
              </a:rPr>
              <a:t>Model Interpretability for the existing system </a:t>
            </a:r>
          </a:p>
          <a:p>
            <a:pPr marL="514350" indent="-514350">
              <a:buFont typeface="+mj-lt"/>
              <a:buAutoNum type="arabicPeriod"/>
            </a:pPr>
            <a:r>
              <a:rPr lang="en-IN" sz="2200" dirty="0">
                <a:latin typeface="Times New Roman" panose="02020603050405020304" pitchFamily="18" charset="0"/>
                <a:cs typeface="Times New Roman" panose="02020603050405020304" pitchFamily="18" charset="0"/>
              </a:rPr>
              <a:t>Address Class Imbalance Issues of the age and gender  </a:t>
            </a:r>
          </a:p>
          <a:p>
            <a:pPr marL="514350" indent="-514350">
              <a:buFont typeface="+mj-lt"/>
              <a:buAutoNum type="arabicPeriod"/>
            </a:pPr>
            <a:r>
              <a:rPr lang="en-IN" sz="2200" dirty="0">
                <a:latin typeface="Times New Roman" panose="02020603050405020304" pitchFamily="18" charset="0"/>
                <a:cs typeface="Times New Roman" panose="02020603050405020304" pitchFamily="18" charset="0"/>
              </a:rPr>
              <a:t>Evaluate Real-World Applicability</a:t>
            </a:r>
          </a:p>
          <a:p>
            <a:pPr marL="0" indent="0">
              <a:buNone/>
            </a:pPr>
            <a:endParaRPr lang="en-US" sz="2200" dirty="0">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BD5C2420-26C9-65B4-41BA-D5CA69721C05}"/>
              </a:ext>
            </a:extLst>
          </p:cNvPr>
          <p:cNvSpPr>
            <a:spLocks noGrp="1"/>
          </p:cNvSpPr>
          <p:nvPr>
            <p:ph type="dt" sz="half" idx="10"/>
          </p:nvPr>
        </p:nvSpPr>
        <p:spPr/>
        <p:txBody>
          <a:bodyPr/>
          <a:lstStyle/>
          <a:p>
            <a:fld id="{9FBFF6F6-CDA1-4F2B-8832-3B2A7420B6B9}" type="datetime1">
              <a:rPr lang="en-IN" smtClean="0">
                <a:latin typeface="Times New Roman" panose="02020603050405020304" pitchFamily="18" charset="0"/>
                <a:cs typeface="Times New Roman" panose="02020603050405020304" pitchFamily="18" charset="0"/>
              </a:rPr>
              <a:t>19-03-2025</a:t>
            </a:fld>
            <a:endParaRPr lang="en-US">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Review No. 3        Batch No. BB7          Department of CSE</a:t>
            </a:r>
          </a:p>
        </p:txBody>
      </p:sp>
      <p:sp>
        <p:nvSpPr>
          <p:cNvPr id="7"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10</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21237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1180618" y="365125"/>
            <a:ext cx="10173182" cy="1128009"/>
          </a:xfrm>
        </p:spPr>
        <p:txBody>
          <a:bodyPr>
            <a:normAutofit fontScale="90000"/>
          </a:bodyPr>
          <a:lstStyle/>
          <a:p>
            <a:pPr algn="ctr"/>
            <a:r>
              <a:rPr lang="en-US" b="1" dirty="0">
                <a:latin typeface="Times New Roman" panose="02020603050405020304" pitchFamily="18" charset="0"/>
                <a:cs typeface="Times New Roman" panose="02020603050405020304" pitchFamily="18" charset="0"/>
              </a:rPr>
              <a:t>BLOCK DIAGRAM OR FLOW DIAGRAM</a:t>
            </a:r>
          </a:p>
        </p:txBody>
      </p:sp>
      <p:pic>
        <p:nvPicPr>
          <p:cNvPr id="3" name="Content Placeholder 2">
            <a:extLst>
              <a:ext uri="{FF2B5EF4-FFF2-40B4-BE49-F238E27FC236}">
                <a16:creationId xmlns:a16="http://schemas.microsoft.com/office/drawing/2014/main" id="{9F06B607-A3D2-1F72-B2C8-CF477BEE70EC}"/>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1922533" y="1493134"/>
            <a:ext cx="8059667" cy="4351338"/>
          </a:xfrm>
        </p:spPr>
      </p:pic>
      <p:sp>
        <p:nvSpPr>
          <p:cNvPr id="5" name="Date Placeholder 4">
            <a:extLst>
              <a:ext uri="{FF2B5EF4-FFF2-40B4-BE49-F238E27FC236}">
                <a16:creationId xmlns:a16="http://schemas.microsoft.com/office/drawing/2014/main" id="{BD5C2420-26C9-65B4-41BA-D5CA69721C05}"/>
              </a:ext>
            </a:extLst>
          </p:cNvPr>
          <p:cNvSpPr>
            <a:spLocks noGrp="1"/>
          </p:cNvSpPr>
          <p:nvPr>
            <p:ph type="dt" sz="half" idx="10"/>
          </p:nvPr>
        </p:nvSpPr>
        <p:spPr/>
        <p:txBody>
          <a:bodyPr/>
          <a:lstStyle/>
          <a:p>
            <a:fld id="{D6F4A1E3-5F7A-4AAC-A8C4-6CC6614F961D}" type="datetime1">
              <a:rPr lang="en-IN" smtClean="0">
                <a:latin typeface="Times New Roman" panose="02020603050405020304" pitchFamily="18" charset="0"/>
                <a:cs typeface="Times New Roman" panose="02020603050405020304" pitchFamily="18" charset="0"/>
              </a:rPr>
              <a:t>19-03-2025</a:t>
            </a:fld>
            <a:endParaRPr lang="en-US">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Review No. 3        Batch No. BB7          Department of CSE</a:t>
            </a:r>
          </a:p>
        </p:txBody>
      </p:sp>
      <p:sp>
        <p:nvSpPr>
          <p:cNvPr id="7"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11</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370290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1180618" y="365125"/>
            <a:ext cx="10173182" cy="1128009"/>
          </a:xfrm>
        </p:spPr>
        <p:txBody>
          <a:bodyPr/>
          <a:lstStyle/>
          <a:p>
            <a:pPr algn="ctr"/>
            <a:r>
              <a:rPr lang="en-US" b="1" dirty="0">
                <a:latin typeface="Times New Roman" panose="02020603050405020304" pitchFamily="18" charset="0"/>
                <a:cs typeface="Times New Roman" panose="02020603050405020304" pitchFamily="18" charset="0"/>
              </a:rPr>
              <a:t>METHODOLOGY</a:t>
            </a:r>
          </a:p>
        </p:txBody>
      </p:sp>
      <p:sp>
        <p:nvSpPr>
          <p:cNvPr id="5" name="Date Placeholder 4">
            <a:extLst>
              <a:ext uri="{FF2B5EF4-FFF2-40B4-BE49-F238E27FC236}">
                <a16:creationId xmlns:a16="http://schemas.microsoft.com/office/drawing/2014/main" id="{BD5C2420-26C9-65B4-41BA-D5CA69721C05}"/>
              </a:ext>
            </a:extLst>
          </p:cNvPr>
          <p:cNvSpPr>
            <a:spLocks noGrp="1"/>
          </p:cNvSpPr>
          <p:nvPr>
            <p:ph type="dt" sz="half" idx="10"/>
          </p:nvPr>
        </p:nvSpPr>
        <p:spPr/>
        <p:txBody>
          <a:bodyPr/>
          <a:lstStyle/>
          <a:p>
            <a:fld id="{3074014C-4FBD-4305-8CA1-EC0986CDD1CB}" type="datetime1">
              <a:rPr lang="en-IN" smtClean="0">
                <a:latin typeface="Times New Roman" panose="02020603050405020304" pitchFamily="18" charset="0"/>
                <a:cs typeface="Times New Roman" panose="02020603050405020304" pitchFamily="18" charset="0"/>
              </a:rPr>
              <a:t>19-03-2025</a:t>
            </a:fld>
            <a:endParaRPr lang="en-US" dirty="0">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Review No. 3        Batch No.  BB7         Department of CSE</a:t>
            </a:r>
          </a:p>
        </p:txBody>
      </p:sp>
      <p:sp>
        <p:nvSpPr>
          <p:cNvPr id="7"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12</a:t>
            </a:fld>
            <a:endParaRPr lang="en-US">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FF1B5896-273C-1FA1-98C9-EE72313C645C}"/>
              </a:ext>
            </a:extLst>
          </p:cNvPr>
          <p:cNvSpPr>
            <a:spLocks noGrp="1"/>
          </p:cNvSpPr>
          <p:nvPr>
            <p:ph idx="1"/>
          </p:nvPr>
        </p:nvSpPr>
        <p:spPr>
          <a:xfrm>
            <a:off x="1180618" y="1749073"/>
            <a:ext cx="10515600" cy="4351338"/>
          </a:xfrm>
        </p:spPr>
        <p:txBody>
          <a:bodyPr/>
          <a:lstStyle/>
          <a:p>
            <a:pPr marL="0" indent="0">
              <a:buNone/>
            </a:pPr>
            <a:r>
              <a:rPr lang="en-US" altLang="en-US" sz="2800" b="1" dirty="0">
                <a:latin typeface="Times New Roman" panose="02020603050405020304" pitchFamily="18" charset="0"/>
                <a:cs typeface="Times New Roman" panose="02020603050405020304" pitchFamily="18" charset="0"/>
              </a:rPr>
              <a:t>Data Set:</a:t>
            </a:r>
          </a:p>
          <a:p>
            <a:pPr eaLnBrk="0" fontAlgn="base" hangingPunct="0">
              <a:lnSpc>
                <a:spcPct val="150000"/>
              </a:lnSpc>
              <a:spcBef>
                <a:spcPct val="0"/>
              </a:spcBef>
              <a:spcAft>
                <a:spcPct val="0"/>
              </a:spcAft>
              <a:buFont typeface="Wingdings" panose="05000000000000000000" pitchFamily="2" charset="2"/>
              <a:buChar char="Ø"/>
            </a:pPr>
            <a:r>
              <a:rPr lang="en-US" altLang="en-US" sz="2200" b="1" dirty="0">
                <a:latin typeface="Times New Roman"/>
                <a:cs typeface="Times New Roman"/>
              </a:rPr>
              <a:t> Source:</a:t>
            </a:r>
            <a:r>
              <a:rPr lang="en-US" altLang="en-US" sz="2200" dirty="0">
                <a:latin typeface="Times New Roman"/>
                <a:cs typeface="Times New Roman"/>
              </a:rPr>
              <a:t> Kaggle</a:t>
            </a:r>
            <a:endParaRPr lang="en-US" altLang="en-US" sz="2200" b="1" dirty="0">
              <a:latin typeface="Times New Roman"/>
              <a:cs typeface="Times New Roman"/>
            </a:endParaRPr>
          </a:p>
          <a:p>
            <a:pPr marL="0" indent="0" eaLnBrk="0" fontAlgn="base" hangingPunct="0">
              <a:lnSpc>
                <a:spcPct val="150000"/>
              </a:lnSpc>
              <a:spcBef>
                <a:spcPct val="0"/>
              </a:spcBef>
              <a:spcAft>
                <a:spcPct val="0"/>
              </a:spcAft>
              <a:buNone/>
            </a:pPr>
            <a:r>
              <a:rPr lang="en-US" altLang="en-US" sz="2200" dirty="0">
                <a:latin typeface="Times New Roman"/>
                <a:cs typeface="Times New Roman"/>
              </a:rPr>
              <a:t>                  (Stroke Prediction Dataset)</a:t>
            </a:r>
          </a:p>
          <a:p>
            <a:pPr eaLnBrk="0" fontAlgn="base" hangingPunct="0">
              <a:lnSpc>
                <a:spcPct val="150000"/>
              </a:lnSpc>
              <a:spcBef>
                <a:spcPct val="0"/>
              </a:spcBef>
              <a:spcAft>
                <a:spcPct val="0"/>
              </a:spcAft>
              <a:buFont typeface="Wingdings" panose="05000000000000000000" pitchFamily="2" charset="2"/>
              <a:buChar char="Ø"/>
            </a:pPr>
            <a:r>
              <a:rPr lang="en-US" altLang="en-US" sz="2200" b="1" dirty="0">
                <a:latin typeface="Times New Roman"/>
                <a:cs typeface="Times New Roman"/>
              </a:rPr>
              <a:t> Size:</a:t>
            </a:r>
            <a:r>
              <a:rPr lang="en-US" altLang="en-US" sz="2200" dirty="0">
                <a:latin typeface="Times New Roman"/>
                <a:cs typeface="Times New Roman"/>
              </a:rPr>
              <a:t> 583 records, 11 features</a:t>
            </a:r>
          </a:p>
          <a:p>
            <a:pPr eaLnBrk="0" fontAlgn="base" hangingPunct="0">
              <a:lnSpc>
                <a:spcPct val="150000"/>
              </a:lnSpc>
              <a:spcBef>
                <a:spcPct val="0"/>
              </a:spcBef>
              <a:spcAft>
                <a:spcPct val="0"/>
              </a:spcAft>
              <a:buFont typeface="Wingdings" panose="05000000000000000000" pitchFamily="2" charset="2"/>
              <a:buChar char="Ø"/>
            </a:pPr>
            <a:r>
              <a:rPr lang="en-US" altLang="en-US" sz="2200" b="1" dirty="0">
                <a:latin typeface="Times New Roman"/>
                <a:cs typeface="Times New Roman"/>
              </a:rPr>
              <a:t> Target Variable:</a:t>
            </a:r>
            <a:r>
              <a:rPr lang="en-US" altLang="en-US" sz="2200" dirty="0">
                <a:latin typeface="Times New Roman"/>
                <a:cs typeface="Times New Roman"/>
              </a:rPr>
              <a:t> Dataset </a:t>
            </a:r>
          </a:p>
          <a:p>
            <a:pPr marL="0" indent="0" eaLnBrk="0" fontAlgn="base" hangingPunct="0">
              <a:lnSpc>
                <a:spcPct val="150000"/>
              </a:lnSpc>
              <a:spcBef>
                <a:spcPct val="0"/>
              </a:spcBef>
              <a:spcAft>
                <a:spcPct val="0"/>
              </a:spcAft>
              <a:buNone/>
            </a:pPr>
            <a:r>
              <a:rPr lang="en-US" altLang="en-US" sz="2200" dirty="0">
                <a:latin typeface="Times New Roman"/>
                <a:cs typeface="Times New Roman"/>
              </a:rPr>
              <a:t>                         (1: Liver patient, </a:t>
            </a:r>
            <a:endParaRPr lang="en-US" sz="2200" dirty="0">
              <a:latin typeface="Times New Roman"/>
              <a:ea typeface="Calibri"/>
              <a:cs typeface="Calibri"/>
            </a:endParaRPr>
          </a:p>
          <a:p>
            <a:pPr marL="0" indent="0">
              <a:lnSpc>
                <a:spcPct val="150000"/>
              </a:lnSpc>
              <a:spcBef>
                <a:spcPct val="0"/>
              </a:spcBef>
              <a:spcAft>
                <a:spcPct val="0"/>
              </a:spcAft>
              <a:buNone/>
            </a:pPr>
            <a:r>
              <a:rPr lang="en-US" altLang="en-US" sz="2200" dirty="0">
                <a:latin typeface="Times New Roman"/>
                <a:cs typeface="Times New Roman"/>
              </a:rPr>
              <a:t>                         2: Non Liver patient)</a:t>
            </a:r>
            <a:endParaRPr lang="en-IN" sz="2200" dirty="0"/>
          </a:p>
          <a:p>
            <a:endParaRPr lang="en-IN" dirty="0"/>
          </a:p>
        </p:txBody>
      </p:sp>
      <p:pic>
        <p:nvPicPr>
          <p:cNvPr id="9" name="Picture 8" descr="A screenshot of a computer program&#10;&#10;Description automatically generated">
            <a:extLst>
              <a:ext uri="{FF2B5EF4-FFF2-40B4-BE49-F238E27FC236}">
                <a16:creationId xmlns:a16="http://schemas.microsoft.com/office/drawing/2014/main" id="{3FDCFE3F-754E-070F-E718-79504A0DC36D}"/>
              </a:ext>
            </a:extLst>
          </p:cNvPr>
          <p:cNvPicPr>
            <a:picLocks noChangeAspect="1"/>
          </p:cNvPicPr>
          <p:nvPr/>
        </p:nvPicPr>
        <p:blipFill>
          <a:blip r:embed="rId2"/>
          <a:stretch>
            <a:fillRect/>
          </a:stretch>
        </p:blipFill>
        <p:spPr>
          <a:xfrm>
            <a:off x="5392091" y="1291706"/>
            <a:ext cx="5961709" cy="4274587"/>
          </a:xfrm>
          <a:prstGeom prst="rect">
            <a:avLst/>
          </a:prstGeom>
        </p:spPr>
      </p:pic>
    </p:spTree>
    <p:extLst>
      <p:ext uri="{BB962C8B-B14F-4D97-AF65-F5344CB8AC3E}">
        <p14:creationId xmlns:p14="http://schemas.microsoft.com/office/powerpoint/2010/main" val="14885765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FF815-304E-D977-5211-24648E4C0454}"/>
              </a:ext>
            </a:extLst>
          </p:cNvPr>
          <p:cNvSpPr>
            <a:spLocks noGrp="1"/>
          </p:cNvSpPr>
          <p:nvPr>
            <p:ph type="title"/>
          </p:nvPr>
        </p:nvSpPr>
        <p:spPr/>
        <p:txBody>
          <a:bodyPr/>
          <a:lstStyle/>
          <a:p>
            <a:r>
              <a:rPr lang="en-IN" sz="2800" b="1" dirty="0">
                <a:latin typeface="Times New Roman" panose="02020603050405020304" pitchFamily="18" charset="0"/>
                <a:cs typeface="Times New Roman" panose="02020603050405020304" pitchFamily="18" charset="0"/>
              </a:rPr>
              <a:t>Preprocessing:</a:t>
            </a:r>
            <a:endParaRPr lang="en-IN" sz="2800" dirty="0"/>
          </a:p>
        </p:txBody>
      </p:sp>
      <p:sp>
        <p:nvSpPr>
          <p:cNvPr id="3" name="Content Placeholder 2">
            <a:extLst>
              <a:ext uri="{FF2B5EF4-FFF2-40B4-BE49-F238E27FC236}">
                <a16:creationId xmlns:a16="http://schemas.microsoft.com/office/drawing/2014/main" id="{6AD44668-392B-A9D9-878F-B512EA26925F}"/>
              </a:ext>
            </a:extLst>
          </p:cNvPr>
          <p:cNvSpPr>
            <a:spLocks noGrp="1"/>
          </p:cNvSpPr>
          <p:nvPr>
            <p:ph idx="1"/>
          </p:nvPr>
        </p:nvSpPr>
        <p:spPr>
          <a:xfrm>
            <a:off x="838200" y="1436914"/>
            <a:ext cx="10515600" cy="4740049"/>
          </a:xfrm>
        </p:spPr>
        <p:txBody>
          <a:bodyPr>
            <a:normAutofit/>
          </a:bodyPr>
          <a:lstStyle/>
          <a:p>
            <a:r>
              <a:rPr lang="en-IN" sz="2200" b="1" dirty="0">
                <a:latin typeface="Times New Roman"/>
                <a:ea typeface="+mn-lt"/>
                <a:cs typeface="+mn-lt"/>
              </a:rPr>
              <a:t>Data Cleaning</a:t>
            </a:r>
            <a:r>
              <a:rPr lang="en-IN" sz="2200" dirty="0">
                <a:latin typeface="Times New Roman"/>
                <a:ea typeface="+mn-lt"/>
                <a:cs typeface="+mn-lt"/>
              </a:rPr>
              <a:t>:</a:t>
            </a:r>
          </a:p>
          <a:p>
            <a:r>
              <a:rPr lang="en-IN" sz="2200" dirty="0">
                <a:latin typeface="Times New Roman"/>
                <a:ea typeface="+mn-lt"/>
                <a:cs typeface="+mn-lt"/>
              </a:rPr>
              <a:t>Removal of irrelevant columns.</a:t>
            </a:r>
            <a:endParaRPr lang="en-IN" sz="2200" dirty="0">
              <a:latin typeface="Times New Roman"/>
              <a:cs typeface="Times New Roman"/>
            </a:endParaRPr>
          </a:p>
          <a:p>
            <a:r>
              <a:rPr lang="en-IN" sz="2200" dirty="0">
                <a:latin typeface="Times New Roman"/>
                <a:ea typeface="+mn-lt"/>
                <a:cs typeface="+mn-lt"/>
              </a:rPr>
              <a:t>Conversion of nominal and categorical features (e.g., gender) into numerical variables.</a:t>
            </a:r>
          </a:p>
          <a:p>
            <a:r>
              <a:rPr lang="en-IN" sz="2200" dirty="0">
                <a:latin typeface="Times New Roman"/>
                <a:ea typeface="+mn-lt"/>
                <a:cs typeface="+mn-lt"/>
              </a:rPr>
              <a:t>Handling missing fields and null values using the KNN imputation technique to ensure accuracy and reliability.</a:t>
            </a:r>
          </a:p>
          <a:p>
            <a:r>
              <a:rPr lang="en-IN" sz="2200" b="1" dirty="0">
                <a:latin typeface="Times New Roman"/>
                <a:ea typeface="+mn-lt"/>
                <a:cs typeface="+mn-lt"/>
              </a:rPr>
              <a:t>Normalization</a:t>
            </a:r>
            <a:r>
              <a:rPr lang="en-IN" sz="2200" dirty="0">
                <a:latin typeface="Times New Roman"/>
                <a:ea typeface="+mn-lt"/>
                <a:cs typeface="+mn-lt"/>
              </a:rPr>
              <a:t>:</a:t>
            </a:r>
          </a:p>
          <a:p>
            <a:r>
              <a:rPr lang="en-IN" sz="2200" dirty="0">
                <a:latin typeface="Times New Roman"/>
                <a:ea typeface="+mn-lt"/>
                <a:cs typeface="+mn-lt"/>
              </a:rPr>
              <a:t>Scaling of features to achieve a standard normal distribution with a mean of 0 and a standard deviation of 1.</a:t>
            </a:r>
            <a:endParaRPr lang="en-IN" sz="2200" dirty="0">
              <a:latin typeface="Times New Roman"/>
              <a:cs typeface="Times New Roman"/>
            </a:endParaRPr>
          </a:p>
          <a:p>
            <a:r>
              <a:rPr lang="en-IN" sz="2200" dirty="0">
                <a:latin typeface="Times New Roman"/>
                <a:ea typeface="+mn-lt"/>
                <a:cs typeface="+mn-lt"/>
              </a:rPr>
              <a:t>Standardization reduces differences in the range of features, simplifies model building, and helps choose appropriate activation functions for algorithms like perceptron.</a:t>
            </a:r>
            <a:endParaRPr lang="en-IN" sz="2200" dirty="0">
              <a:latin typeface="Times New Roman"/>
              <a:cs typeface="Times New Roman"/>
            </a:endParaRPr>
          </a:p>
          <a:p>
            <a:endParaRPr lang="en-IN" dirty="0"/>
          </a:p>
        </p:txBody>
      </p:sp>
      <p:sp>
        <p:nvSpPr>
          <p:cNvPr id="4" name="Date Placeholder 3">
            <a:extLst>
              <a:ext uri="{FF2B5EF4-FFF2-40B4-BE49-F238E27FC236}">
                <a16:creationId xmlns:a16="http://schemas.microsoft.com/office/drawing/2014/main" id="{C975C4C7-FFE1-4A11-8137-B3E67128EC60}"/>
              </a:ext>
            </a:extLst>
          </p:cNvPr>
          <p:cNvSpPr>
            <a:spLocks noGrp="1"/>
          </p:cNvSpPr>
          <p:nvPr>
            <p:ph type="dt" sz="half" idx="10"/>
          </p:nvPr>
        </p:nvSpPr>
        <p:spPr/>
        <p:txBody>
          <a:bodyPr/>
          <a:lstStyle/>
          <a:p>
            <a:fld id="{624C803B-62AD-4010-AEFB-D9AF802A6496}" type="datetime1">
              <a:rPr lang="en-IN" smtClean="0"/>
              <a:t>19-03-2025</a:t>
            </a:fld>
            <a:endParaRPr lang="en-IN"/>
          </a:p>
        </p:txBody>
      </p:sp>
      <p:sp>
        <p:nvSpPr>
          <p:cNvPr id="5" name="Footer Placeholder 4">
            <a:extLst>
              <a:ext uri="{FF2B5EF4-FFF2-40B4-BE49-F238E27FC236}">
                <a16:creationId xmlns:a16="http://schemas.microsoft.com/office/drawing/2014/main" id="{86C1F25E-0C75-BC26-FFFA-9EFA5E36611D}"/>
              </a:ext>
            </a:extLst>
          </p:cNvPr>
          <p:cNvSpPr>
            <a:spLocks noGrp="1"/>
          </p:cNvSpPr>
          <p:nvPr>
            <p:ph type="ftr" sz="quarter" idx="11"/>
          </p:nvPr>
        </p:nvSpPr>
        <p:spPr/>
        <p:txBody>
          <a:bodyPr/>
          <a:lstStyle/>
          <a:p>
            <a:r>
              <a:rPr lang="en-US" dirty="0"/>
              <a:t>Review No.  3       Batch No. BB7          Department of CSE</a:t>
            </a:r>
            <a:endParaRPr lang="en-IN" dirty="0"/>
          </a:p>
        </p:txBody>
      </p:sp>
      <p:sp>
        <p:nvSpPr>
          <p:cNvPr id="6" name="Slide Number Placeholder 5">
            <a:extLst>
              <a:ext uri="{FF2B5EF4-FFF2-40B4-BE49-F238E27FC236}">
                <a16:creationId xmlns:a16="http://schemas.microsoft.com/office/drawing/2014/main" id="{ABD1652E-63C0-06AB-3ED9-C452F23B533E}"/>
              </a:ext>
            </a:extLst>
          </p:cNvPr>
          <p:cNvSpPr>
            <a:spLocks noGrp="1"/>
          </p:cNvSpPr>
          <p:nvPr>
            <p:ph type="sldNum" sz="quarter" idx="12"/>
          </p:nvPr>
        </p:nvSpPr>
        <p:spPr/>
        <p:txBody>
          <a:bodyPr/>
          <a:lstStyle/>
          <a:p>
            <a:fld id="{65DCBD69-296B-4D7C-AF62-9B588FC78772}" type="slidenum">
              <a:rPr lang="en-IN" smtClean="0"/>
              <a:t>13</a:t>
            </a:fld>
            <a:endParaRPr lang="en-IN"/>
          </a:p>
        </p:txBody>
      </p:sp>
    </p:spTree>
    <p:extLst>
      <p:ext uri="{BB962C8B-B14F-4D97-AF65-F5344CB8AC3E}">
        <p14:creationId xmlns:p14="http://schemas.microsoft.com/office/powerpoint/2010/main" val="39019882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DC00D3-E1EE-A3B9-78CF-5CA2FF5EE612}"/>
              </a:ext>
            </a:extLst>
          </p:cNvPr>
          <p:cNvSpPr>
            <a:spLocks noGrp="1"/>
          </p:cNvSpPr>
          <p:nvPr>
            <p:ph type="title"/>
          </p:nvPr>
        </p:nvSpPr>
        <p:spPr>
          <a:xfrm>
            <a:off x="838200" y="365125"/>
            <a:ext cx="10515600" cy="45719"/>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557DA96E-E8D7-11BB-D552-253AD78716FA}"/>
              </a:ext>
            </a:extLst>
          </p:cNvPr>
          <p:cNvSpPr>
            <a:spLocks noGrp="1"/>
          </p:cNvSpPr>
          <p:nvPr>
            <p:ph idx="1"/>
          </p:nvPr>
        </p:nvSpPr>
        <p:spPr>
          <a:xfrm>
            <a:off x="838200" y="950788"/>
            <a:ext cx="10515600" cy="5226175"/>
          </a:xfrm>
        </p:spPr>
        <p:txBody>
          <a:bodyPr/>
          <a:lstStyle/>
          <a:p>
            <a:r>
              <a:rPr lang="en-IN" sz="2200" b="1" dirty="0">
                <a:latin typeface="Times New Roman"/>
                <a:cs typeface="Times New Roman"/>
              </a:rPr>
              <a:t>Data Standardization and Visualization</a:t>
            </a:r>
            <a:r>
              <a:rPr lang="en-IN" sz="2200" dirty="0">
                <a:latin typeface="Times New Roman"/>
                <a:cs typeface="Times New Roman"/>
              </a:rPr>
              <a:t>:</a:t>
            </a:r>
            <a:endParaRPr lang="en-US" sz="2200" dirty="0">
              <a:latin typeface="Times New Roman"/>
              <a:cs typeface="Times New Roman"/>
            </a:endParaRPr>
          </a:p>
          <a:p>
            <a:r>
              <a:rPr lang="en-IN" sz="2200" dirty="0">
                <a:latin typeface="Times New Roman"/>
                <a:cs typeface="Times New Roman"/>
              </a:rPr>
              <a:t>Transforming data into a structured and consistent format for easier classification and analysis.</a:t>
            </a:r>
            <a:endParaRPr lang="en-US" sz="2200" dirty="0">
              <a:latin typeface="Times New Roman"/>
              <a:cs typeface="Times New Roman"/>
            </a:endParaRPr>
          </a:p>
          <a:p>
            <a:r>
              <a:rPr lang="en-IN" sz="2200" dirty="0">
                <a:latin typeface="Times New Roman"/>
                <a:cs typeface="Times New Roman"/>
              </a:rPr>
              <a:t>Eliminating noise and inconsistencies to enhance dataset usability.</a:t>
            </a:r>
            <a:endParaRPr lang="en-US" sz="2200" dirty="0">
              <a:latin typeface="Times New Roman"/>
              <a:cs typeface="Times New Roman"/>
            </a:endParaRPr>
          </a:p>
          <a:p>
            <a:r>
              <a:rPr lang="en-IN" sz="2200" b="1" dirty="0">
                <a:latin typeface="Times New Roman"/>
                <a:cs typeface="Times New Roman"/>
              </a:rPr>
              <a:t>Feature Engineering</a:t>
            </a:r>
            <a:r>
              <a:rPr lang="en-IN" sz="2200" dirty="0">
                <a:latin typeface="Times New Roman"/>
                <a:cs typeface="Times New Roman"/>
              </a:rPr>
              <a:t>:</a:t>
            </a:r>
            <a:endParaRPr lang="en-US" sz="2200" dirty="0">
              <a:latin typeface="Times New Roman"/>
              <a:cs typeface="Times New Roman"/>
            </a:endParaRPr>
          </a:p>
          <a:p>
            <a:r>
              <a:rPr lang="en-IN" sz="2200" dirty="0">
                <a:latin typeface="Times New Roman"/>
                <a:cs typeface="Times New Roman"/>
              </a:rPr>
              <a:t>Standardizing the dataset for consistency.</a:t>
            </a:r>
          </a:p>
          <a:p>
            <a:r>
              <a:rPr lang="en-IN" sz="2200" dirty="0">
                <a:latin typeface="Times New Roman"/>
                <a:cs typeface="Times New Roman"/>
              </a:rPr>
              <a:t>Applying cleaning techniques to prepare the dataset for machine learning models.</a:t>
            </a:r>
            <a:endParaRPr lang="en-US" sz="2200" dirty="0">
              <a:latin typeface="Times New Roman"/>
              <a:cs typeface="Times New Roman"/>
            </a:endParaRPr>
          </a:p>
          <a:p>
            <a:endParaRPr lang="en-IN" sz="2200" dirty="0">
              <a:latin typeface="Times New Roman"/>
              <a:cs typeface="Times New Roman"/>
            </a:endParaRPr>
          </a:p>
          <a:p>
            <a:endParaRPr lang="en-IN" dirty="0"/>
          </a:p>
        </p:txBody>
      </p:sp>
      <p:sp>
        <p:nvSpPr>
          <p:cNvPr id="4" name="Date Placeholder 3">
            <a:extLst>
              <a:ext uri="{FF2B5EF4-FFF2-40B4-BE49-F238E27FC236}">
                <a16:creationId xmlns:a16="http://schemas.microsoft.com/office/drawing/2014/main" id="{83738B24-1D4A-2F7A-02A2-06619A6123E1}"/>
              </a:ext>
            </a:extLst>
          </p:cNvPr>
          <p:cNvSpPr>
            <a:spLocks noGrp="1"/>
          </p:cNvSpPr>
          <p:nvPr>
            <p:ph type="dt" sz="half" idx="10"/>
          </p:nvPr>
        </p:nvSpPr>
        <p:spPr/>
        <p:txBody>
          <a:bodyPr/>
          <a:lstStyle/>
          <a:p>
            <a:fld id="{624C803B-62AD-4010-AEFB-D9AF802A6496}" type="datetime1">
              <a:rPr lang="en-IN" smtClean="0"/>
              <a:t>19-03-2025</a:t>
            </a:fld>
            <a:endParaRPr lang="en-IN"/>
          </a:p>
        </p:txBody>
      </p:sp>
      <p:sp>
        <p:nvSpPr>
          <p:cNvPr id="5" name="Footer Placeholder 4">
            <a:extLst>
              <a:ext uri="{FF2B5EF4-FFF2-40B4-BE49-F238E27FC236}">
                <a16:creationId xmlns:a16="http://schemas.microsoft.com/office/drawing/2014/main" id="{DE54207A-1FF9-DB0E-F2DE-00B364B4B266}"/>
              </a:ext>
            </a:extLst>
          </p:cNvPr>
          <p:cNvSpPr>
            <a:spLocks noGrp="1"/>
          </p:cNvSpPr>
          <p:nvPr>
            <p:ph type="ftr" sz="quarter" idx="11"/>
          </p:nvPr>
        </p:nvSpPr>
        <p:spPr/>
        <p:txBody>
          <a:bodyPr/>
          <a:lstStyle/>
          <a:p>
            <a:r>
              <a:rPr lang="en-US" dirty="0"/>
              <a:t>Review No. 3        Batch No. BB7          Department of CSE</a:t>
            </a:r>
            <a:endParaRPr lang="en-IN" dirty="0"/>
          </a:p>
        </p:txBody>
      </p:sp>
      <p:sp>
        <p:nvSpPr>
          <p:cNvPr id="6" name="Slide Number Placeholder 5">
            <a:extLst>
              <a:ext uri="{FF2B5EF4-FFF2-40B4-BE49-F238E27FC236}">
                <a16:creationId xmlns:a16="http://schemas.microsoft.com/office/drawing/2014/main" id="{1EB0D6F4-530B-1BA3-A789-6F0E88C11216}"/>
              </a:ext>
            </a:extLst>
          </p:cNvPr>
          <p:cNvSpPr>
            <a:spLocks noGrp="1"/>
          </p:cNvSpPr>
          <p:nvPr>
            <p:ph type="sldNum" sz="quarter" idx="12"/>
          </p:nvPr>
        </p:nvSpPr>
        <p:spPr/>
        <p:txBody>
          <a:bodyPr/>
          <a:lstStyle/>
          <a:p>
            <a:fld id="{65DCBD69-296B-4D7C-AF62-9B588FC78772}" type="slidenum">
              <a:rPr lang="en-IN" smtClean="0"/>
              <a:t>14</a:t>
            </a:fld>
            <a:endParaRPr lang="en-IN"/>
          </a:p>
        </p:txBody>
      </p:sp>
    </p:spTree>
    <p:extLst>
      <p:ext uri="{BB962C8B-B14F-4D97-AF65-F5344CB8AC3E}">
        <p14:creationId xmlns:p14="http://schemas.microsoft.com/office/powerpoint/2010/main" val="1634975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DA9474-D857-7C28-31D6-567FC4DAA924}"/>
            </a:ext>
          </a:extLst>
        </p:cNvPr>
        <p:cNvGrpSpPr/>
        <p:nvPr/>
      </p:nvGrpSpPr>
      <p:grpSpPr>
        <a:xfrm>
          <a:off x="0" y="0"/>
          <a:ext cx="0" cy="0"/>
          <a:chOff x="0" y="0"/>
          <a:chExt cx="0" cy="0"/>
        </a:xfrm>
      </p:grpSpPr>
      <p:sp>
        <p:nvSpPr>
          <p:cNvPr id="9" name="Content Placeholder 8">
            <a:extLst>
              <a:ext uri="{FF2B5EF4-FFF2-40B4-BE49-F238E27FC236}">
                <a16:creationId xmlns:a16="http://schemas.microsoft.com/office/drawing/2014/main" id="{1E1F3C9A-BD62-7B44-AF23-DF64CCAF05DC}"/>
              </a:ext>
            </a:extLst>
          </p:cNvPr>
          <p:cNvSpPr>
            <a:spLocks noGrp="1"/>
          </p:cNvSpPr>
          <p:nvPr>
            <p:ph idx="1"/>
          </p:nvPr>
        </p:nvSpPr>
        <p:spPr/>
        <p:txBody>
          <a:bodyPr>
            <a:normAutofit/>
          </a:bodyPr>
          <a:lstStyle/>
          <a:p>
            <a:pPr marL="0" indent="0">
              <a:buNone/>
            </a:pPr>
            <a:endParaRPr lang="en-US"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BE54AF32-C0AB-CFD2-4888-5AB840FA6663}"/>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DE2B2372-D1F2-4A4D-8D2F-C41CCD86F877}" type="datetime1">
              <a:rPr kumimoji="0" lang="en-IN" sz="1200" b="0" i="0" u="none" strike="noStrike" kern="1200" cap="none" spc="0" normalizeH="0" baseline="0" noProof="0" smtClean="0">
                <a:ln>
                  <a:noFill/>
                </a:ln>
                <a:solidFill>
                  <a:prstClr val="black">
                    <a:tint val="75000"/>
                  </a:prstClr>
                </a:solidFill>
                <a:effectLst/>
                <a:uLnTx/>
                <a:uFillTx/>
                <a:latin typeface="Times New Roman" panose="02020603050405020304" pitchFamily="18" charset="0"/>
                <a:ea typeface="+mn-ea"/>
                <a:cs typeface="Times New Roman" panose="02020603050405020304" pitchFamily="18" charset="0"/>
              </a:rPr>
              <a:pPr marL="0" marR="0" lvl="0" indent="0" algn="l" defTabSz="914400" rtl="0" eaLnBrk="1" fontAlgn="auto" latinLnBrk="0" hangingPunct="1">
                <a:lnSpc>
                  <a:spcPct val="100000"/>
                </a:lnSpc>
                <a:spcBef>
                  <a:spcPts val="0"/>
                </a:spcBef>
                <a:spcAft>
                  <a:spcPts val="0"/>
                </a:spcAft>
                <a:buClrTx/>
                <a:buSzTx/>
                <a:buFontTx/>
                <a:buNone/>
                <a:tabLst/>
                <a:defRPr/>
              </a:pPr>
              <a:t>19-03-2025</a:t>
            </a:fld>
            <a:endParaRPr kumimoji="0" lang="en-US" sz="1200" b="0" i="0" u="none" strike="noStrike" kern="1200" cap="none" spc="0" normalizeH="0" baseline="0" noProof="0">
              <a:ln>
                <a:noFill/>
              </a:ln>
              <a:solidFill>
                <a:prstClr val="black">
                  <a:tint val="75000"/>
                </a:prstClr>
              </a:solidFill>
              <a:effectLst/>
              <a:uLnTx/>
              <a:uFillTx/>
              <a:latin typeface="Times New Roman" panose="02020603050405020304" pitchFamily="18" charset="0"/>
              <a:ea typeface="+mn-ea"/>
              <a:cs typeface="Times New Roman" panose="02020603050405020304" pitchFamily="18" charset="0"/>
            </a:endParaRPr>
          </a:p>
        </p:txBody>
      </p:sp>
      <p:sp>
        <p:nvSpPr>
          <p:cNvPr id="6" name="Footer Placeholder 5">
            <a:extLst>
              <a:ext uri="{FF2B5EF4-FFF2-40B4-BE49-F238E27FC236}">
                <a16:creationId xmlns:a16="http://schemas.microsoft.com/office/drawing/2014/main" id="{3E52F831-6CAC-4B7D-474C-FDDCD4F2D448}"/>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tint val="75000"/>
                  </a:prstClr>
                </a:solidFill>
                <a:effectLst/>
                <a:uLnTx/>
                <a:uFillTx/>
                <a:latin typeface="Times New Roman" panose="02020603050405020304" pitchFamily="18" charset="0"/>
                <a:ea typeface="+mn-ea"/>
                <a:cs typeface="Times New Roman" panose="02020603050405020304" pitchFamily="18" charset="0"/>
              </a:rPr>
              <a:t>Review No.  3      Batch No. BB7          Department of CSE</a:t>
            </a:r>
          </a:p>
        </p:txBody>
      </p:sp>
      <p:sp>
        <p:nvSpPr>
          <p:cNvPr id="7" name="Slide Number Placeholder 6">
            <a:extLst>
              <a:ext uri="{FF2B5EF4-FFF2-40B4-BE49-F238E27FC236}">
                <a16:creationId xmlns:a16="http://schemas.microsoft.com/office/drawing/2014/main" id="{A6FE6891-9C7A-66BA-309B-4569EF95803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961B71F-4B40-8942-BB88-E0F5C0B46E10}" type="slidenum">
              <a:rPr kumimoji="0" lang="en-US" sz="1200" b="0" i="0" u="none" strike="noStrike" kern="1200" cap="none" spc="0" normalizeH="0" baseline="0" noProof="0" smtClean="0">
                <a:ln>
                  <a:noFill/>
                </a:ln>
                <a:solidFill>
                  <a:prstClr val="black">
                    <a:tint val="75000"/>
                  </a:prstClr>
                </a:solidFill>
                <a:effectLst/>
                <a:uLnTx/>
                <a:uFillTx/>
                <a:latin typeface="Times New Roman" panose="02020603050405020304" pitchFamily="18" charset="0"/>
                <a:ea typeface="+mn-ea"/>
                <a:cs typeface="Times New Roman" panose="02020603050405020304" pitchFamily="18" charset="0"/>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tint val="75000"/>
                </a:prstClr>
              </a:solidFill>
              <a:effectLst/>
              <a:uLnTx/>
              <a:uFillTx/>
              <a:latin typeface="Times New Roman" panose="02020603050405020304" pitchFamily="18" charset="0"/>
              <a:ea typeface="+mn-ea"/>
              <a:cs typeface="Times New Roman" panose="02020603050405020304" pitchFamily="18" charset="0"/>
            </a:endParaRPr>
          </a:p>
        </p:txBody>
      </p:sp>
      <p:sp>
        <p:nvSpPr>
          <p:cNvPr id="10" name="Title 1">
            <a:extLst>
              <a:ext uri="{FF2B5EF4-FFF2-40B4-BE49-F238E27FC236}">
                <a16:creationId xmlns:a16="http://schemas.microsoft.com/office/drawing/2014/main" id="{B0DB947D-CB8D-3FA4-2089-5E446418486E}"/>
              </a:ext>
            </a:extLst>
          </p:cNvPr>
          <p:cNvSpPr txBox="1">
            <a:spLocks/>
          </p:cNvSpPr>
          <p:nvPr/>
        </p:nvSpPr>
        <p:spPr>
          <a:xfrm>
            <a:off x="2460408" y="-627227"/>
            <a:ext cx="10515600" cy="6635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IN" sz="2400" b="1" i="0" u="none" strike="noStrike" kern="1200" cap="none" spc="0" normalizeH="0" baseline="0" noProof="0">
                <a:ln>
                  <a:noFill/>
                </a:ln>
                <a:solidFill>
                  <a:prstClr val="black"/>
                </a:solidFill>
                <a:effectLst/>
                <a:uLnTx/>
                <a:uFillTx/>
                <a:latin typeface="Times New Roman" panose="02020603050405020304" pitchFamily="18" charset="0"/>
                <a:ea typeface="+mj-ea"/>
                <a:cs typeface="Times New Roman" panose="02020603050405020304" pitchFamily="18" charset="0"/>
              </a:rPr>
              <a:t>Data Set</a:t>
            </a:r>
            <a:endParaRPr kumimoji="0" lang="en-IN" sz="2400" b="1" i="0" u="none" strike="noStrike" kern="1200" cap="none" spc="0" normalizeH="0" baseline="0" noProof="0" dirty="0">
              <a:ln>
                <a:noFill/>
              </a:ln>
              <a:solidFill>
                <a:prstClr val="black"/>
              </a:solidFill>
              <a:effectLst/>
              <a:uLnTx/>
              <a:uFillTx/>
              <a:latin typeface="Times New Roman" panose="02020603050405020304" pitchFamily="18" charset="0"/>
              <a:ea typeface="+mj-ea"/>
              <a:cs typeface="Times New Roman" panose="02020603050405020304" pitchFamily="18" charset="0"/>
            </a:endParaRPr>
          </a:p>
        </p:txBody>
      </p:sp>
      <p:sp>
        <p:nvSpPr>
          <p:cNvPr id="2" name="Title 1">
            <a:extLst>
              <a:ext uri="{FF2B5EF4-FFF2-40B4-BE49-F238E27FC236}">
                <a16:creationId xmlns:a16="http://schemas.microsoft.com/office/drawing/2014/main" id="{6AB1FDE3-9A08-7C5A-5D78-74F81B14D146}"/>
              </a:ext>
            </a:extLst>
          </p:cNvPr>
          <p:cNvSpPr>
            <a:spLocks noGrp="1"/>
          </p:cNvSpPr>
          <p:nvPr>
            <p:ph type="title"/>
          </p:nvPr>
        </p:nvSpPr>
        <p:spPr>
          <a:xfrm>
            <a:off x="110412" y="842052"/>
            <a:ext cx="10515600" cy="663575"/>
          </a:xfrm>
        </p:spPr>
        <p:txBody>
          <a:bodyPr>
            <a:normAutofit/>
          </a:bodyPr>
          <a:lstStyle/>
          <a:p>
            <a:r>
              <a:rPr lang="en-IN" sz="2800" b="1" dirty="0">
                <a:latin typeface="Times New Roman" panose="02020603050405020304" pitchFamily="18" charset="0"/>
                <a:cs typeface="Times New Roman" panose="02020603050405020304" pitchFamily="18" charset="0"/>
              </a:rPr>
              <a:t>Model Selection and Development:</a:t>
            </a:r>
          </a:p>
        </p:txBody>
      </p:sp>
      <p:sp>
        <p:nvSpPr>
          <p:cNvPr id="3" name="Content Placeholder 2">
            <a:extLst>
              <a:ext uri="{FF2B5EF4-FFF2-40B4-BE49-F238E27FC236}">
                <a16:creationId xmlns:a16="http://schemas.microsoft.com/office/drawing/2014/main" id="{1CCB76BE-B461-D4E0-DDA7-729FB68B9861}"/>
              </a:ext>
            </a:extLst>
          </p:cNvPr>
          <p:cNvSpPr txBox="1">
            <a:spLocks/>
          </p:cNvSpPr>
          <p:nvPr/>
        </p:nvSpPr>
        <p:spPr>
          <a:xfrm>
            <a:off x="838200" y="1505627"/>
            <a:ext cx="10515600" cy="4351338"/>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IN" sz="2000" b="1" i="0" u="none" strike="noStrike" kern="1200" cap="none" spc="0" normalizeH="0" baseline="0" noProof="0" dirty="0">
                <a:ln>
                  <a:noFill/>
                </a:ln>
                <a:solidFill>
                  <a:prstClr val="black"/>
                </a:solidFill>
                <a:effectLst/>
                <a:uLnTx/>
                <a:uFillTx/>
                <a:latin typeface="Times New Roman"/>
                <a:ea typeface="+mn-ea"/>
                <a:cs typeface="Times New Roman"/>
              </a:rPr>
              <a:t>1. </a:t>
            </a:r>
            <a:r>
              <a:rPr kumimoji="0" lang="en-IN" sz="2000" b="1" i="0" u="none" strike="noStrike" kern="1200" cap="none" spc="0" normalizeH="0" baseline="0" noProof="0" dirty="0">
                <a:ln>
                  <a:noFill/>
                </a:ln>
                <a:solidFill>
                  <a:prstClr val="black"/>
                </a:solidFill>
                <a:effectLst/>
                <a:uLnTx/>
                <a:uFillTx/>
                <a:latin typeface="Times New Roman"/>
                <a:ea typeface="Calibri"/>
                <a:cs typeface="Calibri"/>
              </a:rPr>
              <a:t>Genetic Algorithm</a:t>
            </a:r>
            <a:endParaRPr kumimoji="0" lang="en-IN" sz="2000" b="1" i="0" u="none" strike="noStrike" kern="1200" cap="none" spc="0" normalizeH="0" baseline="0" noProof="0" dirty="0">
              <a:ln>
                <a:noFill/>
              </a:ln>
              <a:solidFill>
                <a:prstClr val="black"/>
              </a:solidFill>
              <a:effectLst/>
              <a:uLnTx/>
              <a:uFillTx/>
              <a:latin typeface="Times New Roman"/>
              <a:ea typeface="+mn-ea"/>
              <a:cs typeface="Times New Roman" panose="02020603050405020304" pitchFamily="18" charset="0"/>
            </a:endParaRPr>
          </a:p>
          <a:p>
            <a:pPr marR="0" lvl="0" algn="l" defTabSz="914400" rtl="0" eaLnBrk="1" fontAlgn="auto" latinLnBrk="0" hangingPunct="1">
              <a:lnSpc>
                <a:spcPct val="90000"/>
              </a:lnSpc>
              <a:spcBef>
                <a:spcPts val="1000"/>
              </a:spcBef>
              <a:spcAft>
                <a:spcPts val="0"/>
              </a:spcAft>
              <a:buClrTx/>
              <a:buSzTx/>
              <a:tabLst/>
              <a:defRPr/>
            </a:pPr>
            <a:r>
              <a:rPr kumimoji="0" lang="en-IN" sz="2000" b="0" i="0" u="none" strike="noStrike" kern="1200" cap="none" spc="0" normalizeH="0" baseline="0" noProof="0" dirty="0">
                <a:ln>
                  <a:noFill/>
                </a:ln>
                <a:solidFill>
                  <a:prstClr val="black"/>
                </a:solidFill>
                <a:effectLst/>
                <a:uLnTx/>
                <a:uFillTx/>
                <a:latin typeface="Times New Roman"/>
                <a:ea typeface="+mn-ea"/>
                <a:cs typeface="Times New Roman"/>
              </a:rPr>
              <a:t> </a:t>
            </a:r>
            <a:r>
              <a:rPr kumimoji="0" lang="en-IN" sz="2000" b="0" i="0" u="none" strike="noStrike" kern="1200" cap="none" spc="0" normalizeH="0" baseline="0" noProof="0" dirty="0">
                <a:ln>
                  <a:noFill/>
                </a:ln>
                <a:solidFill>
                  <a:prstClr val="black"/>
                </a:solidFill>
                <a:effectLst/>
                <a:uLnTx/>
                <a:uFillTx/>
                <a:latin typeface="Times New Roman"/>
                <a:ea typeface="Calibri" panose="020F0502020204030204"/>
                <a:cs typeface="Calibri" panose="020F0502020204030204"/>
              </a:rPr>
              <a:t>An optimization algorithm used for feature selection and hyperparameter tuning.</a:t>
            </a:r>
          </a:p>
          <a:p>
            <a:pPr marR="0" lvl="0" algn="l" defTabSz="914400" rtl="0" eaLnBrk="1" fontAlgn="auto" latinLnBrk="0" hangingPunct="1">
              <a:lnSpc>
                <a:spcPct val="90000"/>
              </a:lnSpc>
              <a:spcBef>
                <a:spcPts val="1000"/>
              </a:spcBef>
              <a:spcAft>
                <a:spcPts val="0"/>
              </a:spcAft>
              <a:buClrTx/>
              <a:buSzTx/>
              <a:tabLst/>
              <a:defRPr/>
            </a:pPr>
            <a:r>
              <a:rPr kumimoji="0" lang="en-IN" sz="2000" b="0" i="0" u="none" strike="noStrike" kern="1200" cap="none" spc="0" normalizeH="0" baseline="0" noProof="0" dirty="0">
                <a:ln>
                  <a:noFill/>
                </a:ln>
                <a:solidFill>
                  <a:prstClr val="black"/>
                </a:solidFill>
                <a:effectLst/>
                <a:uLnTx/>
                <a:uFillTx/>
                <a:latin typeface="Times New Roman"/>
                <a:ea typeface="Calibri" panose="020F0502020204030204"/>
                <a:cs typeface="Times New Roman"/>
              </a:rPr>
              <a:t> </a:t>
            </a:r>
            <a:r>
              <a:rPr kumimoji="0" lang="en-IN" sz="2000" b="0" i="0" u="none" strike="noStrike" kern="1200" cap="none" spc="0" normalizeH="0" baseline="0" noProof="0" dirty="0">
                <a:ln>
                  <a:noFill/>
                </a:ln>
                <a:solidFill>
                  <a:prstClr val="black"/>
                </a:solidFill>
                <a:effectLst/>
                <a:uLnTx/>
                <a:uFillTx/>
                <a:latin typeface="Times New Roman"/>
                <a:ea typeface="Calibri" panose="020F0502020204030204"/>
                <a:cs typeface="Calibri" panose="020F0502020204030204"/>
              </a:rPr>
              <a:t>Improves accuracy by selecting features and parameters with the best fitness score.</a:t>
            </a:r>
            <a:endParaRPr kumimoji="0" lang="en-IN" sz="2000" b="0" i="0" u="none" strike="noStrike" kern="1200" cap="none" spc="0" normalizeH="0" baseline="0" noProof="0" dirty="0">
              <a:ln>
                <a:noFill/>
              </a:ln>
              <a:solidFill>
                <a:prstClr val="black"/>
              </a:solidFill>
              <a:effectLst/>
              <a:uLnTx/>
              <a:uFillTx/>
              <a:latin typeface="Times New Roman"/>
              <a:ea typeface="+mn-ea"/>
              <a:cs typeface="Times New Roman" panose="02020603050405020304" pitchFamily="18" charset="0"/>
            </a:endParaRPr>
          </a:p>
          <a:p>
            <a:pPr marR="0" lvl="0" algn="l" defTabSz="914400" rtl="0" eaLnBrk="1" fontAlgn="auto" latinLnBrk="0" hangingPunct="1">
              <a:lnSpc>
                <a:spcPct val="90000"/>
              </a:lnSpc>
              <a:spcBef>
                <a:spcPts val="1000"/>
              </a:spcBef>
              <a:spcAft>
                <a:spcPts val="0"/>
              </a:spcAft>
              <a:buClrTx/>
              <a:buSzTx/>
              <a:tabLst/>
              <a:defRPr/>
            </a:pPr>
            <a:r>
              <a:rPr kumimoji="0" lang="en-IN" sz="2000" b="0" i="0" u="none" strike="noStrike" kern="1200" cap="none" spc="0" normalizeH="0" baseline="0" noProof="0" dirty="0">
                <a:ln>
                  <a:noFill/>
                </a:ln>
                <a:solidFill>
                  <a:prstClr val="black"/>
                </a:solidFill>
                <a:effectLst/>
                <a:uLnTx/>
                <a:uFillTx/>
                <a:latin typeface="Times New Roman"/>
                <a:ea typeface="Calibri" panose="020F0502020204030204"/>
                <a:cs typeface="Calibri" panose="020F0502020204030204"/>
              </a:rPr>
              <a:t>Enhances model performance, particularly in RF and Logistic Regression, leading to a significant improvement in prediction metrics .</a:t>
            </a:r>
          </a:p>
          <a:p>
            <a:endParaRPr kumimoji="0" lang="en-IN" sz="2000" b="0" i="0" u="none" strike="noStrike" kern="1200" cap="none" spc="0" normalizeH="0" baseline="0" noProof="0" dirty="0">
              <a:ln>
                <a:noFill/>
              </a:ln>
              <a:solidFill>
                <a:prstClr val="black"/>
              </a:solidFill>
              <a:effectLst/>
              <a:uLnTx/>
              <a:uFillTx/>
              <a:latin typeface="Times New Roman"/>
              <a:ea typeface="Calibri" panose="020F0502020204030204"/>
              <a:cs typeface="Calibri" panose="020F0502020204030204"/>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IN" sz="2000" b="1" i="0" u="none" strike="noStrike" kern="1200" cap="none" spc="0" normalizeH="0" baseline="0" noProof="0" dirty="0">
                <a:ln>
                  <a:noFill/>
                </a:ln>
                <a:solidFill>
                  <a:prstClr val="black"/>
                </a:solidFill>
                <a:effectLst/>
                <a:uLnTx/>
                <a:uFillTx/>
                <a:latin typeface="Times New Roman"/>
                <a:ea typeface="+mn-ea"/>
                <a:cs typeface="Times New Roman"/>
              </a:rPr>
              <a:t>2. Random Forest</a:t>
            </a:r>
          </a:p>
          <a:p>
            <a:pPr marR="0" lvl="0" algn="l" defTabSz="914400" rtl="0" eaLnBrk="1" fontAlgn="auto" latinLnBrk="0" hangingPunct="1">
              <a:lnSpc>
                <a:spcPct val="90000"/>
              </a:lnSpc>
              <a:spcBef>
                <a:spcPts val="1000"/>
              </a:spcBef>
              <a:spcAft>
                <a:spcPts val="0"/>
              </a:spcAft>
              <a:buClrTx/>
              <a:buSzTx/>
              <a:tabLst/>
              <a:defRPr/>
            </a:pPr>
            <a:r>
              <a:rPr kumimoji="0" lang="en-IN" sz="2000" b="0" i="0" u="none" strike="noStrike" kern="1200" cap="none" spc="0" normalizeH="0" baseline="0" noProof="0" dirty="0">
                <a:ln>
                  <a:noFill/>
                </a:ln>
                <a:solidFill>
                  <a:prstClr val="black"/>
                </a:solidFill>
                <a:effectLst/>
                <a:uLnTx/>
                <a:uFillTx/>
                <a:latin typeface="Times New Roman"/>
                <a:ea typeface="Calibri" panose="020F0502020204030204"/>
                <a:cs typeface="Calibri" panose="020F0502020204030204"/>
              </a:rPr>
              <a:t>Optimizes hyperparameters for a Random Forest classifier to classify liver disease.</a:t>
            </a:r>
          </a:p>
          <a:p>
            <a:pPr marR="0" lvl="0" algn="l" defTabSz="914400" rtl="0" eaLnBrk="1" fontAlgn="auto" latinLnBrk="0" hangingPunct="1">
              <a:lnSpc>
                <a:spcPct val="90000"/>
              </a:lnSpc>
              <a:spcBef>
                <a:spcPts val="1000"/>
              </a:spcBef>
              <a:spcAft>
                <a:spcPts val="0"/>
              </a:spcAft>
              <a:buClrTx/>
              <a:buSzTx/>
              <a:tabLst/>
              <a:defRPr/>
            </a:pPr>
            <a:r>
              <a:rPr kumimoji="0" lang="en-IN" sz="2000" b="0" i="0" u="none" strike="noStrike" kern="1200" cap="none" spc="0" normalizeH="0" baseline="0" noProof="0" dirty="0">
                <a:ln>
                  <a:noFill/>
                </a:ln>
                <a:solidFill>
                  <a:prstClr val="black"/>
                </a:solidFill>
                <a:effectLst/>
                <a:uLnTx/>
                <a:uFillTx/>
                <a:latin typeface="Times New Roman"/>
                <a:ea typeface="+mn-ea"/>
                <a:cs typeface="Times New Roman"/>
              </a:rPr>
              <a:t> </a:t>
            </a:r>
            <a:r>
              <a:rPr kumimoji="0" lang="en-IN" sz="2000" b="0" i="0" u="none" strike="noStrike" kern="1200" cap="none" spc="0" normalizeH="0" baseline="0" noProof="0" dirty="0">
                <a:ln>
                  <a:noFill/>
                </a:ln>
                <a:solidFill>
                  <a:prstClr val="black"/>
                </a:solidFill>
                <a:effectLst/>
                <a:uLnTx/>
                <a:uFillTx/>
                <a:latin typeface="Times New Roman"/>
                <a:ea typeface="Calibri" panose="020F0502020204030204"/>
                <a:cs typeface="Calibri" panose="020F0502020204030204"/>
              </a:rPr>
              <a:t>High accuracy and recall, indicating a well-balanced model for liver disease prediction.</a:t>
            </a:r>
            <a:endParaRPr kumimoji="0" lang="en-IN" sz="2000" b="0" i="0" u="none" strike="noStrike" kern="1200" cap="none" spc="0" normalizeH="0" baseline="0" noProof="0" dirty="0">
              <a:ln>
                <a:noFill/>
              </a:ln>
              <a:solidFill>
                <a:prstClr val="black"/>
              </a:solidFill>
              <a:effectLst/>
              <a:uLnTx/>
              <a:uFillTx/>
              <a:latin typeface="Times New Roman"/>
              <a:ea typeface="Calibri" panose="020F0502020204030204"/>
              <a:cs typeface="Times New Roman"/>
            </a:endParaRPr>
          </a:p>
          <a:p>
            <a:pPr marR="0" lvl="0" algn="l" defTabSz="914400" rtl="0" eaLnBrk="1" fontAlgn="auto" latinLnBrk="0" hangingPunct="1">
              <a:lnSpc>
                <a:spcPct val="90000"/>
              </a:lnSpc>
              <a:spcBef>
                <a:spcPts val="1000"/>
              </a:spcBef>
              <a:spcAft>
                <a:spcPts val="0"/>
              </a:spcAft>
              <a:buClrTx/>
              <a:buSzTx/>
              <a:tabLst/>
              <a:defRPr/>
            </a:pPr>
            <a:r>
              <a:rPr kumimoji="0" lang="en-IN" sz="2000" b="0" i="0" u="none" strike="noStrike" kern="1200" cap="none" spc="0" normalizeH="0" baseline="0" noProof="0" dirty="0">
                <a:ln>
                  <a:noFill/>
                </a:ln>
                <a:solidFill>
                  <a:prstClr val="black"/>
                </a:solidFill>
                <a:effectLst/>
                <a:uLnTx/>
                <a:uFillTx/>
                <a:latin typeface="Times New Roman"/>
                <a:ea typeface="+mn-ea"/>
                <a:cs typeface="Times New Roman"/>
              </a:rPr>
              <a:t> </a:t>
            </a:r>
            <a:r>
              <a:rPr kumimoji="0" lang="en-IN" sz="2000" b="0" i="0" u="none" strike="noStrike" kern="1200" cap="none" spc="0" normalizeH="0" baseline="0" noProof="0" dirty="0">
                <a:ln>
                  <a:noFill/>
                </a:ln>
                <a:solidFill>
                  <a:prstClr val="black"/>
                </a:solidFill>
                <a:effectLst/>
                <a:uLnTx/>
                <a:uFillTx/>
                <a:latin typeface="Times New Roman"/>
                <a:ea typeface="Calibri" panose="020F0502020204030204"/>
                <a:cs typeface="Calibri" panose="020F0502020204030204"/>
              </a:rPr>
              <a:t>Achieves 79% accuracy, 81% precision, 94% recall, and an F1 Score of 0.87.</a:t>
            </a:r>
            <a:endParaRPr kumimoji="0" lang="en-IN" sz="2000" b="0" i="0" u="none" strike="noStrike" kern="1200" cap="none" spc="0" normalizeH="0" baseline="0" noProof="0" dirty="0">
              <a:ln>
                <a:noFill/>
              </a:ln>
              <a:solidFill>
                <a:prstClr val="black"/>
              </a:solidFill>
              <a:effectLst/>
              <a:uLnTx/>
              <a:uFillTx/>
              <a:latin typeface="Times New Roman"/>
              <a:ea typeface="+mn-ea"/>
              <a:cs typeface="Times New Roman"/>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IN"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27589576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1180618" y="365125"/>
            <a:ext cx="10173182" cy="1128009"/>
          </a:xfrm>
        </p:spPr>
        <p:txBody>
          <a:bodyPr/>
          <a:lstStyle/>
          <a:p>
            <a:pPr algn="ctr"/>
            <a:r>
              <a:rPr lang="en-US" b="1" dirty="0">
                <a:latin typeface="Times New Roman" panose="02020603050405020304" pitchFamily="18" charset="0"/>
                <a:cs typeface="Times New Roman" panose="02020603050405020304" pitchFamily="18" charset="0"/>
              </a:rPr>
              <a:t>IMPLEMENTATION</a:t>
            </a:r>
          </a:p>
        </p:txBody>
      </p:sp>
      <p:sp>
        <p:nvSpPr>
          <p:cNvPr id="9" name="Content Placeholder 8">
            <a:extLst>
              <a:ext uri="{FF2B5EF4-FFF2-40B4-BE49-F238E27FC236}">
                <a16:creationId xmlns:a16="http://schemas.microsoft.com/office/drawing/2014/main" id="{0BAA4F36-AB00-F2C4-B47F-6381355DE604}"/>
              </a:ext>
            </a:extLst>
          </p:cNvPr>
          <p:cNvSpPr>
            <a:spLocks noGrp="1"/>
          </p:cNvSpPr>
          <p:nvPr>
            <p:ph idx="1"/>
          </p:nvPr>
        </p:nvSpPr>
        <p:spPr/>
        <p:txBody>
          <a:bodyPr>
            <a:normAutofit/>
          </a:bodyPr>
          <a:lstStyle/>
          <a:p>
            <a:pPr marL="0" indent="0">
              <a:buNone/>
            </a:pPr>
            <a:endParaRPr lang="en-US"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BD5C2420-26C9-65B4-41BA-D5CA69721C05}"/>
              </a:ext>
            </a:extLst>
          </p:cNvPr>
          <p:cNvSpPr>
            <a:spLocks noGrp="1"/>
          </p:cNvSpPr>
          <p:nvPr>
            <p:ph type="dt" sz="half" idx="10"/>
          </p:nvPr>
        </p:nvSpPr>
        <p:spPr/>
        <p:txBody>
          <a:bodyPr/>
          <a:lstStyle/>
          <a:p>
            <a:fld id="{DE2B2372-D1F2-4A4D-8D2F-C41CCD86F877}" type="datetime1">
              <a:rPr lang="en-IN" smtClean="0">
                <a:latin typeface="Times New Roman" panose="02020603050405020304" pitchFamily="18" charset="0"/>
                <a:cs typeface="Times New Roman" panose="02020603050405020304" pitchFamily="18" charset="0"/>
              </a:rPr>
              <a:t>19-03-2025</a:t>
            </a:fld>
            <a:endParaRPr lang="en-US">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Review No.  3      Batch No. BB7          Department of CSE</a:t>
            </a:r>
          </a:p>
        </p:txBody>
      </p:sp>
      <p:sp>
        <p:nvSpPr>
          <p:cNvPr id="7"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16</a:t>
            </a:fld>
            <a:endParaRPr lang="en-US">
              <a:latin typeface="Times New Roman" panose="02020603050405020304" pitchFamily="18" charset="0"/>
              <a:cs typeface="Times New Roman" panose="02020603050405020304" pitchFamily="18" charset="0"/>
            </a:endParaRPr>
          </a:p>
        </p:txBody>
      </p:sp>
      <p:sp>
        <p:nvSpPr>
          <p:cNvPr id="10" name="Title 1">
            <a:extLst>
              <a:ext uri="{FF2B5EF4-FFF2-40B4-BE49-F238E27FC236}">
                <a16:creationId xmlns:a16="http://schemas.microsoft.com/office/drawing/2014/main" id="{5F0E330A-2682-D7AF-95E1-1FB8AA74ECD4}"/>
              </a:ext>
            </a:extLst>
          </p:cNvPr>
          <p:cNvSpPr txBox="1">
            <a:spLocks/>
          </p:cNvSpPr>
          <p:nvPr/>
        </p:nvSpPr>
        <p:spPr>
          <a:xfrm>
            <a:off x="2460408" y="-627227"/>
            <a:ext cx="10515600" cy="6635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400" b="1">
                <a:latin typeface="Times New Roman" panose="02020603050405020304" pitchFamily="18" charset="0"/>
                <a:cs typeface="Times New Roman" panose="02020603050405020304" pitchFamily="18" charset="0"/>
              </a:rPr>
              <a:t>Data Set</a:t>
            </a:r>
            <a:endParaRPr lang="en-IN" sz="2400" b="1"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4890EB06-DE61-DCA7-55F5-0BED814530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3587" y="1343608"/>
            <a:ext cx="8018747" cy="4833355"/>
          </a:xfrm>
          <a:prstGeom prst="rect">
            <a:avLst/>
          </a:prstGeom>
        </p:spPr>
      </p:pic>
    </p:spTree>
    <p:extLst>
      <p:ext uri="{BB962C8B-B14F-4D97-AF65-F5344CB8AC3E}">
        <p14:creationId xmlns:p14="http://schemas.microsoft.com/office/powerpoint/2010/main" val="27255409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1180618" y="365125"/>
            <a:ext cx="10173182" cy="1128009"/>
          </a:xfrm>
        </p:spPr>
        <p:txBody>
          <a:bodyPr/>
          <a:lstStyle/>
          <a:p>
            <a:pPr algn="ctr"/>
            <a:r>
              <a:rPr lang="en-US" b="1" dirty="0">
                <a:latin typeface="Times New Roman" panose="02020603050405020304" pitchFamily="18" charset="0"/>
                <a:cs typeface="Times New Roman" panose="02020603050405020304" pitchFamily="18" charset="0"/>
              </a:rPr>
              <a:t>RESULTS &amp; ANALYSIS</a:t>
            </a:r>
          </a:p>
        </p:txBody>
      </p:sp>
      <p:sp>
        <p:nvSpPr>
          <p:cNvPr id="9" name="Content Placeholder 8">
            <a:extLst>
              <a:ext uri="{FF2B5EF4-FFF2-40B4-BE49-F238E27FC236}">
                <a16:creationId xmlns:a16="http://schemas.microsoft.com/office/drawing/2014/main" id="{0BAA4F36-AB00-F2C4-B47F-6381355DE604}"/>
              </a:ext>
            </a:extLst>
          </p:cNvPr>
          <p:cNvSpPr>
            <a:spLocks noGrp="1"/>
          </p:cNvSpPr>
          <p:nvPr>
            <p:ph idx="1"/>
          </p:nvPr>
        </p:nvSpPr>
        <p:spPr/>
        <p:txBody>
          <a:bodyPr>
            <a:normAutofit/>
          </a:bodyPr>
          <a:lstStyle/>
          <a:p>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BD5C2420-26C9-65B4-41BA-D5CA69721C05}"/>
              </a:ext>
            </a:extLst>
          </p:cNvPr>
          <p:cNvSpPr>
            <a:spLocks noGrp="1"/>
          </p:cNvSpPr>
          <p:nvPr>
            <p:ph type="dt" sz="half" idx="10"/>
          </p:nvPr>
        </p:nvSpPr>
        <p:spPr/>
        <p:txBody>
          <a:bodyPr/>
          <a:lstStyle/>
          <a:p>
            <a:fld id="{2D747F6C-F631-438D-89AF-4F47076E0A81}" type="datetime1">
              <a:rPr lang="en-IN" smtClean="0">
                <a:latin typeface="Times New Roman" panose="02020603050405020304" pitchFamily="18" charset="0"/>
                <a:cs typeface="Times New Roman" panose="02020603050405020304" pitchFamily="18" charset="0"/>
              </a:rPr>
              <a:t>19-03-2025</a:t>
            </a:fld>
            <a:endParaRPr lang="en-US">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Review No. 3        Batch No. BB7          Department of CSE</a:t>
            </a:r>
          </a:p>
        </p:txBody>
      </p:sp>
      <p:sp>
        <p:nvSpPr>
          <p:cNvPr id="7"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17</a:t>
            </a:fld>
            <a:endParaRPr lang="en-US">
              <a:latin typeface="Times New Roman" panose="02020603050405020304" pitchFamily="18" charset="0"/>
              <a:cs typeface="Times New Roman" panose="02020603050405020304" pitchFamily="18" charset="0"/>
            </a:endParaRPr>
          </a:p>
        </p:txBody>
      </p:sp>
      <p:pic>
        <p:nvPicPr>
          <p:cNvPr id="11" name="Picture 10" descr="A graph of performance metrics&#10;&#10;Description automatically generated">
            <a:extLst>
              <a:ext uri="{FF2B5EF4-FFF2-40B4-BE49-F238E27FC236}">
                <a16:creationId xmlns:a16="http://schemas.microsoft.com/office/drawing/2014/main" id="{961E65B8-BA0D-FC5A-8729-BA1840D93893}"/>
              </a:ext>
            </a:extLst>
          </p:cNvPr>
          <p:cNvPicPr>
            <a:picLocks noChangeAspect="1"/>
          </p:cNvPicPr>
          <p:nvPr/>
        </p:nvPicPr>
        <p:blipFill>
          <a:blip r:embed="rId2"/>
          <a:stretch>
            <a:fillRect/>
          </a:stretch>
        </p:blipFill>
        <p:spPr>
          <a:xfrm>
            <a:off x="365342" y="1695612"/>
            <a:ext cx="5678466" cy="3550283"/>
          </a:xfrm>
          <a:prstGeom prst="rect">
            <a:avLst/>
          </a:prstGeom>
        </p:spPr>
      </p:pic>
      <p:pic>
        <p:nvPicPr>
          <p:cNvPr id="12" name="Picture 11" descr="A table with numbers and text&#10;&#10;Description automatically generated">
            <a:extLst>
              <a:ext uri="{FF2B5EF4-FFF2-40B4-BE49-F238E27FC236}">
                <a16:creationId xmlns:a16="http://schemas.microsoft.com/office/drawing/2014/main" id="{C02244CC-BCEB-1EB1-5EDE-B403AB985B60}"/>
              </a:ext>
            </a:extLst>
          </p:cNvPr>
          <p:cNvPicPr>
            <a:picLocks noChangeAspect="1"/>
          </p:cNvPicPr>
          <p:nvPr/>
        </p:nvPicPr>
        <p:blipFill>
          <a:blip r:embed="rId3"/>
          <a:stretch>
            <a:fillRect/>
          </a:stretch>
        </p:blipFill>
        <p:spPr>
          <a:xfrm>
            <a:off x="6054246" y="1724432"/>
            <a:ext cx="6137753" cy="3962368"/>
          </a:xfrm>
          <a:prstGeom prst="rect">
            <a:avLst/>
          </a:prstGeom>
        </p:spPr>
      </p:pic>
    </p:spTree>
    <p:extLst>
      <p:ext uri="{BB962C8B-B14F-4D97-AF65-F5344CB8AC3E}">
        <p14:creationId xmlns:p14="http://schemas.microsoft.com/office/powerpoint/2010/main" val="17996908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49949E-5E88-2108-FFFE-07C3B8DD112D}"/>
            </a:ext>
          </a:extLst>
        </p:cNvPr>
        <p:cNvGrpSpPr/>
        <p:nvPr/>
      </p:nvGrpSpPr>
      <p:grpSpPr>
        <a:xfrm>
          <a:off x="0" y="0"/>
          <a:ext cx="0" cy="0"/>
          <a:chOff x="0" y="0"/>
          <a:chExt cx="0" cy="0"/>
        </a:xfrm>
      </p:grpSpPr>
      <p:sp>
        <p:nvSpPr>
          <p:cNvPr id="8" name="Title 7">
            <a:extLst>
              <a:ext uri="{FF2B5EF4-FFF2-40B4-BE49-F238E27FC236}">
                <a16:creationId xmlns:a16="http://schemas.microsoft.com/office/drawing/2014/main" id="{9934244C-6A56-D014-D3B5-EB6FDA2ED764}"/>
              </a:ext>
            </a:extLst>
          </p:cNvPr>
          <p:cNvSpPr>
            <a:spLocks noGrp="1"/>
          </p:cNvSpPr>
          <p:nvPr>
            <p:ph type="title"/>
          </p:nvPr>
        </p:nvSpPr>
        <p:spPr>
          <a:xfrm flipV="1">
            <a:off x="1138844" y="318046"/>
            <a:ext cx="10214956" cy="617455"/>
          </a:xfrm>
        </p:spPr>
        <p:txBody>
          <a:bodyPr>
            <a:normAutofit fontScale="90000"/>
          </a:bodyPr>
          <a:lstStyle/>
          <a:p>
            <a:pPr algn="ctr"/>
            <a:endParaRPr lang="en-US" b="1" dirty="0">
              <a:solidFill>
                <a:schemeClr val="bg1"/>
              </a:solidFill>
              <a:latin typeface="Times New Roman" panose="02020603050405020304" pitchFamily="18" charset="0"/>
              <a:cs typeface="Times New Roman" panose="02020603050405020304" pitchFamily="18" charset="0"/>
            </a:endParaRPr>
          </a:p>
        </p:txBody>
      </p:sp>
      <p:sp>
        <p:nvSpPr>
          <p:cNvPr id="9" name="Content Placeholder 8">
            <a:extLst>
              <a:ext uri="{FF2B5EF4-FFF2-40B4-BE49-F238E27FC236}">
                <a16:creationId xmlns:a16="http://schemas.microsoft.com/office/drawing/2014/main" id="{B6270C9A-3C13-43E2-D8A5-696170254FCC}"/>
              </a:ext>
            </a:extLst>
          </p:cNvPr>
          <p:cNvSpPr>
            <a:spLocks noGrp="1"/>
          </p:cNvSpPr>
          <p:nvPr>
            <p:ph idx="1"/>
          </p:nvPr>
        </p:nvSpPr>
        <p:spPr/>
        <p:txBody>
          <a:bodyPr>
            <a:normAutofit/>
          </a:bodyPr>
          <a:lstStyle/>
          <a:p>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B0289CB3-B9C5-C4BB-EA19-DCB71CCDC598}"/>
              </a:ext>
            </a:extLst>
          </p:cNvPr>
          <p:cNvSpPr>
            <a:spLocks noGrp="1"/>
          </p:cNvSpPr>
          <p:nvPr>
            <p:ph type="dt" sz="half" idx="10"/>
          </p:nvPr>
        </p:nvSpPr>
        <p:spPr/>
        <p:txBody>
          <a:bodyPr/>
          <a:lstStyle/>
          <a:p>
            <a:fld id="{2D747F6C-F631-438D-89AF-4F47076E0A81}" type="datetime1">
              <a:rPr lang="en-IN" smtClean="0">
                <a:latin typeface="Times New Roman" panose="02020603050405020304" pitchFamily="18" charset="0"/>
                <a:cs typeface="Times New Roman" panose="02020603050405020304" pitchFamily="18" charset="0"/>
              </a:rPr>
              <a:t>19-03-2025</a:t>
            </a:fld>
            <a:endParaRPr lang="en-US">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14621BB5-AC98-A5F6-F5AB-DE47FC6301C8}"/>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Review No.  3      Batch No. BB7       Department of CSE</a:t>
            </a:r>
          </a:p>
        </p:txBody>
      </p:sp>
      <p:sp>
        <p:nvSpPr>
          <p:cNvPr id="7" name="Slide Number Placeholder 6">
            <a:extLst>
              <a:ext uri="{FF2B5EF4-FFF2-40B4-BE49-F238E27FC236}">
                <a16:creationId xmlns:a16="http://schemas.microsoft.com/office/drawing/2014/main" id="{69BBCCF2-70AB-076F-8CE8-A648A065649A}"/>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18</a:t>
            </a:fld>
            <a:endParaRPr lang="en-US">
              <a:latin typeface="Times New Roman" panose="02020603050405020304" pitchFamily="18" charset="0"/>
              <a:cs typeface="Times New Roman" panose="02020603050405020304" pitchFamily="18" charset="0"/>
            </a:endParaRPr>
          </a:p>
        </p:txBody>
      </p:sp>
      <p:pic>
        <p:nvPicPr>
          <p:cNvPr id="11" name="Picture 10">
            <a:extLst>
              <a:ext uri="{FF2B5EF4-FFF2-40B4-BE49-F238E27FC236}">
                <a16:creationId xmlns:a16="http://schemas.microsoft.com/office/drawing/2014/main" id="{0F7671F4-9933-C48F-F757-D62D9AC4C4EC}"/>
              </a:ext>
            </a:extLst>
          </p:cNvPr>
          <p:cNvPicPr>
            <a:picLocks noChangeAspect="1"/>
          </p:cNvPicPr>
          <p:nvPr/>
        </p:nvPicPr>
        <p:blipFill>
          <a:blip r:embed="rId2"/>
          <a:stretch>
            <a:fillRect/>
          </a:stretch>
        </p:blipFill>
        <p:spPr>
          <a:xfrm>
            <a:off x="1204875" y="1952795"/>
            <a:ext cx="4229168" cy="2651853"/>
          </a:xfrm>
          <a:prstGeom prst="rect">
            <a:avLst/>
          </a:prstGeom>
        </p:spPr>
      </p:pic>
      <p:pic>
        <p:nvPicPr>
          <p:cNvPr id="12" name="Picture 11">
            <a:extLst>
              <a:ext uri="{FF2B5EF4-FFF2-40B4-BE49-F238E27FC236}">
                <a16:creationId xmlns:a16="http://schemas.microsoft.com/office/drawing/2014/main" id="{8CB7CDB1-862B-F834-BD5A-13CF937FBD76}"/>
              </a:ext>
            </a:extLst>
          </p:cNvPr>
          <p:cNvPicPr>
            <a:picLocks noChangeAspect="1"/>
          </p:cNvPicPr>
          <p:nvPr/>
        </p:nvPicPr>
        <p:blipFill>
          <a:blip r:embed="rId3"/>
          <a:stretch>
            <a:fillRect/>
          </a:stretch>
        </p:blipFill>
        <p:spPr>
          <a:xfrm>
            <a:off x="6643867" y="1835767"/>
            <a:ext cx="4081211" cy="3253444"/>
          </a:xfrm>
          <a:prstGeom prst="rect">
            <a:avLst/>
          </a:prstGeom>
        </p:spPr>
      </p:pic>
      <p:sp>
        <p:nvSpPr>
          <p:cNvPr id="17" name="TextBox 16">
            <a:extLst>
              <a:ext uri="{FF2B5EF4-FFF2-40B4-BE49-F238E27FC236}">
                <a16:creationId xmlns:a16="http://schemas.microsoft.com/office/drawing/2014/main" id="{F3FA23AE-3387-A60B-458C-55E9BB780661}"/>
              </a:ext>
            </a:extLst>
          </p:cNvPr>
          <p:cNvSpPr txBox="1"/>
          <p:nvPr/>
        </p:nvSpPr>
        <p:spPr>
          <a:xfrm>
            <a:off x="7087703" y="5281539"/>
            <a:ext cx="6097554" cy="390684"/>
          </a:xfrm>
          <a:prstGeom prst="rect">
            <a:avLst/>
          </a:prstGeom>
          <a:noFill/>
        </p:spPr>
        <p:txBody>
          <a:bodyPr wrap="square" lIns="91440" tIns="45720" rIns="91440" bIns="45720" anchor="t">
            <a:spAutoFit/>
          </a:bodyPr>
          <a:lstStyle/>
          <a:p>
            <a:pPr algn="just">
              <a:lnSpc>
                <a:spcPct val="115000"/>
              </a:lnSpc>
              <a:spcAft>
                <a:spcPts val="1000"/>
              </a:spcAft>
            </a:pPr>
            <a:r>
              <a:rPr lang="en-US" sz="1800" b="1" dirty="0">
                <a:solidFill>
                  <a:srgbClr val="000000"/>
                </a:solidFill>
                <a:effectLst/>
                <a:latin typeface="Times New Roman"/>
                <a:ea typeface="Times New Roman" panose="02020603050405020304" pitchFamily="18" charset="0"/>
                <a:cs typeface="Times New Roman"/>
              </a:rPr>
              <a:t>Confusion Matrix for </a:t>
            </a:r>
            <a:r>
              <a:rPr lang="en-US" b="1" dirty="0">
                <a:solidFill>
                  <a:srgbClr val="000000"/>
                </a:solidFill>
                <a:latin typeface="Times New Roman"/>
                <a:ea typeface="Times New Roman" panose="02020603050405020304" pitchFamily="18" charset="0"/>
                <a:cs typeface="Times New Roman"/>
              </a:rPr>
              <a:t>RF </a:t>
            </a:r>
            <a:r>
              <a:rPr lang="en-US" sz="1800" b="1" dirty="0">
                <a:solidFill>
                  <a:srgbClr val="000000"/>
                </a:solidFill>
                <a:effectLst/>
                <a:latin typeface="Times New Roman"/>
                <a:ea typeface="Times New Roman" panose="02020603050405020304" pitchFamily="18" charset="0"/>
                <a:cs typeface="Times New Roman"/>
              </a:rPr>
              <a:t>Model</a:t>
            </a:r>
            <a:endParaRPr lang="en-IN" sz="2400" b="1" dirty="0">
              <a:effectLst/>
              <a:latin typeface="Times New Roman"/>
              <a:ea typeface="Calibri" panose="020F0502020204030204" pitchFamily="34" charset="0"/>
              <a:cs typeface="Times New Roman"/>
            </a:endParaRPr>
          </a:p>
        </p:txBody>
      </p:sp>
      <p:sp>
        <p:nvSpPr>
          <p:cNvPr id="19" name="TextBox 18">
            <a:extLst>
              <a:ext uri="{FF2B5EF4-FFF2-40B4-BE49-F238E27FC236}">
                <a16:creationId xmlns:a16="http://schemas.microsoft.com/office/drawing/2014/main" id="{1374D63D-567F-0F12-7540-B6EAD922FD7A}"/>
              </a:ext>
            </a:extLst>
          </p:cNvPr>
          <p:cNvSpPr txBox="1"/>
          <p:nvPr/>
        </p:nvSpPr>
        <p:spPr>
          <a:xfrm>
            <a:off x="994775" y="4896156"/>
            <a:ext cx="6097554" cy="390684"/>
          </a:xfrm>
          <a:prstGeom prst="rect">
            <a:avLst/>
          </a:prstGeom>
          <a:noFill/>
        </p:spPr>
        <p:txBody>
          <a:bodyPr wrap="square">
            <a:spAutoFit/>
          </a:bodyPr>
          <a:lstStyle/>
          <a:p>
            <a:pPr algn="just">
              <a:lnSpc>
                <a:spcPct val="115000"/>
              </a:lnSpc>
              <a:spcAft>
                <a:spcPts val="1000"/>
              </a:spcAft>
            </a:pPr>
            <a:r>
              <a:rPr lang="en-US"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Performance Assessment via ROC Curve</a:t>
            </a:r>
            <a:endParaRPr lang="en-IN" sz="2400" b="1"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090421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1180618" y="365125"/>
            <a:ext cx="10173182" cy="1128009"/>
          </a:xfrm>
        </p:spPr>
        <p:txBody>
          <a:bodyPr/>
          <a:lstStyle/>
          <a:p>
            <a:pPr algn="ctr"/>
            <a:r>
              <a:rPr lang="en-US" b="1" dirty="0">
                <a:latin typeface="Times New Roman" panose="02020603050405020304" pitchFamily="18" charset="0"/>
                <a:cs typeface="Times New Roman" panose="02020603050405020304" pitchFamily="18" charset="0"/>
              </a:rPr>
              <a:t>CONCLUSION and FUTURE SCOPE</a:t>
            </a:r>
          </a:p>
        </p:txBody>
      </p:sp>
      <p:sp>
        <p:nvSpPr>
          <p:cNvPr id="9" name="Content Placeholder 8">
            <a:extLst>
              <a:ext uri="{FF2B5EF4-FFF2-40B4-BE49-F238E27FC236}">
                <a16:creationId xmlns:a16="http://schemas.microsoft.com/office/drawing/2014/main" id="{0BAA4F36-AB00-F2C4-B47F-6381355DE604}"/>
              </a:ext>
            </a:extLst>
          </p:cNvPr>
          <p:cNvSpPr>
            <a:spLocks noGrp="1"/>
          </p:cNvSpPr>
          <p:nvPr>
            <p:ph idx="1"/>
          </p:nvPr>
        </p:nvSpPr>
        <p:spPr>
          <a:xfrm>
            <a:off x="735564" y="1259867"/>
            <a:ext cx="10515600" cy="4999741"/>
          </a:xfrm>
        </p:spPr>
        <p:txBody>
          <a:bodyPr vert="horz" lIns="91440" tIns="45720" rIns="91440" bIns="45720" rtlCol="0" anchor="t">
            <a:noAutofit/>
          </a:bodyPr>
          <a:lstStyle/>
          <a:p>
            <a:pPr marL="0" indent="0">
              <a:buNone/>
            </a:pPr>
            <a:r>
              <a:rPr lang="en-US" sz="2000" b="1" dirty="0">
                <a:latin typeface="Times New Roman" panose="02020603050405020304" pitchFamily="18" charset="0"/>
                <a:cs typeface="Times New Roman" panose="02020603050405020304" pitchFamily="18" charset="0"/>
              </a:rPr>
              <a:t>Conclusion:</a:t>
            </a:r>
          </a:p>
          <a:p>
            <a:pPr>
              <a:buFont typeface="Wingdings" panose="05000000000000000000" pitchFamily="2" charset="2"/>
              <a:buChar char="Ø"/>
            </a:pPr>
            <a:r>
              <a:rPr lang="en-US" sz="2000" dirty="0">
                <a:latin typeface="Times New Roman"/>
                <a:ea typeface="+mn-lt"/>
                <a:cs typeface="+mn-lt"/>
              </a:rPr>
              <a:t>Developed a liver disease prediction model using machine learning algorithms like Random Forest, SVM, and Multilayer Perceptron.</a:t>
            </a:r>
          </a:p>
          <a:p>
            <a:pPr>
              <a:buFont typeface="Wingdings" panose="05000000000000000000" pitchFamily="2" charset="2"/>
              <a:buChar char="Ø"/>
            </a:pPr>
            <a:r>
              <a:rPr lang="en-US" sz="2000" dirty="0">
                <a:latin typeface="Times New Roman"/>
                <a:ea typeface="+mn-lt"/>
                <a:cs typeface="+mn-lt"/>
              </a:rPr>
              <a:t>Data preprocessing, including cleaning, normalization, and feature selection with Genetic Algorithms, enhanced model performance.</a:t>
            </a:r>
          </a:p>
          <a:p>
            <a:pPr>
              <a:buFont typeface="Wingdings" panose="05000000000000000000" pitchFamily="2" charset="2"/>
              <a:buChar char="Ø"/>
            </a:pPr>
            <a:r>
              <a:rPr lang="en-US" sz="2000" dirty="0">
                <a:latin typeface="Times New Roman"/>
                <a:ea typeface="+mn-lt"/>
                <a:cs typeface="+mn-lt"/>
              </a:rPr>
              <a:t>Achieved 79% accuracy with Random Forest optimized by Genetic Algorithm, demonstrating the highest effectiveness among tested models.</a:t>
            </a:r>
          </a:p>
          <a:p>
            <a:pPr>
              <a:buFont typeface="Wingdings" panose="05000000000000000000" pitchFamily="2" charset="2"/>
              <a:buChar char="Ø"/>
            </a:pPr>
            <a:r>
              <a:rPr lang="en-US" sz="2000" dirty="0">
                <a:latin typeface="Times New Roman"/>
                <a:ea typeface="+mn-lt"/>
                <a:cs typeface="+mn-lt"/>
              </a:rPr>
              <a:t>The approach aids early detection of liver diseases, supporting timely interventions and improved clinical decision-making.</a:t>
            </a:r>
          </a:p>
          <a:p>
            <a:pPr marL="0" indent="0">
              <a:buNone/>
            </a:pPr>
            <a:r>
              <a:rPr lang="en-US" sz="2000" b="1" dirty="0">
                <a:latin typeface="Times New Roman" panose="02020603050405020304" pitchFamily="18" charset="0"/>
                <a:cs typeface="Times New Roman" panose="02020603050405020304" pitchFamily="18" charset="0"/>
              </a:rPr>
              <a:t>Future Work:</a:t>
            </a:r>
          </a:p>
          <a:p>
            <a:pPr>
              <a:buFont typeface="Wingdings" panose="05000000000000000000" pitchFamily="2" charset="2"/>
              <a:buChar char="Ø"/>
            </a:pPr>
            <a:r>
              <a:rPr lang="en-US" sz="2000" dirty="0">
                <a:latin typeface="Times New Roman"/>
                <a:ea typeface="+mn-lt"/>
                <a:cs typeface="+mn-lt"/>
              </a:rPr>
              <a:t>Extend the dataset to include a larger and more diverse population.</a:t>
            </a:r>
            <a:endParaRPr lang="en-US" sz="2000" dirty="0">
              <a:latin typeface="Times New Roman"/>
              <a:cs typeface="Times New Roman" panose="02020603050405020304" pitchFamily="18" charset="0"/>
            </a:endParaRPr>
          </a:p>
          <a:p>
            <a:pPr>
              <a:buFont typeface="Wingdings" panose="05000000000000000000" pitchFamily="2" charset="2"/>
              <a:buChar char="Ø"/>
            </a:pPr>
            <a:r>
              <a:rPr lang="en-US" sz="2000" dirty="0">
                <a:latin typeface="Times New Roman"/>
                <a:ea typeface="+mn-lt"/>
                <a:cs typeface="+mn-lt"/>
              </a:rPr>
              <a:t>Explore deeper learning architectures for enhanced prediction accuracy.</a:t>
            </a:r>
            <a:endParaRPr lang="en-US" sz="2000" dirty="0">
              <a:latin typeface="Times New Roman"/>
              <a:cs typeface="Times New Roman" panose="02020603050405020304" pitchFamily="18" charset="0"/>
            </a:endParaRPr>
          </a:p>
          <a:p>
            <a:pPr>
              <a:buFont typeface="Wingdings" panose="05000000000000000000" pitchFamily="2" charset="2"/>
              <a:buChar char="Ø"/>
            </a:pPr>
            <a:r>
              <a:rPr lang="en-US" sz="2000" dirty="0">
                <a:latin typeface="Times New Roman"/>
                <a:ea typeface="+mn-lt"/>
                <a:cs typeface="+mn-lt"/>
              </a:rPr>
              <a:t>Investigate additional optimization techniques to refine model performance.</a:t>
            </a:r>
            <a:endParaRPr lang="en-US" sz="2000" dirty="0">
              <a:latin typeface="Times New Roman"/>
              <a:cs typeface="Times New Roman" panose="02020603050405020304" pitchFamily="18" charset="0"/>
            </a:endParaRPr>
          </a:p>
          <a:p>
            <a:pPr>
              <a:buFont typeface="Wingdings" panose="05000000000000000000" pitchFamily="2" charset="2"/>
              <a:buChar char="Ø"/>
            </a:pPr>
            <a:r>
              <a:rPr lang="en-US" sz="2000" dirty="0">
                <a:latin typeface="Times New Roman"/>
                <a:ea typeface="Calibri"/>
                <a:cs typeface="Calibri"/>
              </a:rPr>
              <a:t>Implement</a:t>
            </a:r>
            <a:r>
              <a:rPr lang="en-US" sz="2000" dirty="0">
                <a:latin typeface="Times New Roman"/>
                <a:ea typeface="+mn-lt"/>
                <a:cs typeface="+mn-lt"/>
              </a:rPr>
              <a:t> more sophisticated feature selection and data handling strategies</a:t>
            </a:r>
            <a:endParaRPr lang="en-US" sz="2000" dirty="0">
              <a:latin typeface="Times New Roman"/>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BD5C2420-26C9-65B4-41BA-D5CA69721C05}"/>
              </a:ext>
            </a:extLst>
          </p:cNvPr>
          <p:cNvSpPr>
            <a:spLocks noGrp="1"/>
          </p:cNvSpPr>
          <p:nvPr>
            <p:ph type="dt" sz="half" idx="10"/>
          </p:nvPr>
        </p:nvSpPr>
        <p:spPr/>
        <p:txBody>
          <a:bodyPr/>
          <a:lstStyle/>
          <a:p>
            <a:fld id="{4725E0ED-D2C9-47B9-A533-1F8FDD25A9AB}" type="datetime1">
              <a:rPr lang="en-IN" smtClean="0">
                <a:latin typeface="Times New Roman" panose="02020603050405020304" pitchFamily="18" charset="0"/>
                <a:cs typeface="Times New Roman" panose="02020603050405020304" pitchFamily="18" charset="0"/>
              </a:rPr>
              <a:t>19-03-2025</a:t>
            </a:fld>
            <a:endParaRPr lang="en-US">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Review No. 3        Batch No. BB7          Department of CSE</a:t>
            </a:r>
          </a:p>
        </p:txBody>
      </p:sp>
      <p:sp>
        <p:nvSpPr>
          <p:cNvPr id="7"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19</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111037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1180618" y="365125"/>
            <a:ext cx="10173182" cy="1128009"/>
          </a:xfrm>
        </p:spPr>
        <p:txBody>
          <a:bodyPr/>
          <a:lstStyle/>
          <a:p>
            <a:pPr algn="ctr"/>
            <a:r>
              <a:rPr lang="en-US" b="1" dirty="0">
                <a:latin typeface="Times New Roman" panose="02020603050405020304" pitchFamily="18" charset="0"/>
                <a:cs typeface="Times New Roman" panose="02020603050405020304" pitchFamily="18" charset="0"/>
              </a:rPr>
              <a:t>OUTLINE</a:t>
            </a:r>
          </a:p>
        </p:txBody>
      </p:sp>
      <p:sp>
        <p:nvSpPr>
          <p:cNvPr id="9" name="Content Placeholder 8">
            <a:extLst>
              <a:ext uri="{FF2B5EF4-FFF2-40B4-BE49-F238E27FC236}">
                <a16:creationId xmlns:a16="http://schemas.microsoft.com/office/drawing/2014/main" id="{0BAA4F36-AB00-F2C4-B47F-6381355DE604}"/>
              </a:ext>
            </a:extLst>
          </p:cNvPr>
          <p:cNvSpPr>
            <a:spLocks noGrp="1"/>
          </p:cNvSpPr>
          <p:nvPr>
            <p:ph idx="1"/>
          </p:nvPr>
        </p:nvSpPr>
        <p:spPr>
          <a:xfrm>
            <a:off x="838200" y="1274193"/>
            <a:ext cx="10515600" cy="4683829"/>
          </a:xfrm>
        </p:spPr>
        <p:txBody>
          <a:bodyPr>
            <a:normAutofit fontScale="62500" lnSpcReduction="20000"/>
          </a:bodyPr>
          <a:lstStyle/>
          <a:p>
            <a:pPr marL="514350" indent="-514350">
              <a:buFont typeface="+mj-lt"/>
              <a:buAutoNum type="arabicPeriod"/>
            </a:pPr>
            <a:r>
              <a:rPr lang="en-IN" dirty="0">
                <a:latin typeface="Times New Roman" panose="02020603050405020304" pitchFamily="18" charset="0"/>
                <a:cs typeface="Times New Roman" panose="02020603050405020304" pitchFamily="18" charset="0"/>
              </a:rPr>
              <a:t>Abstract</a:t>
            </a:r>
          </a:p>
          <a:p>
            <a:pPr marL="514350" indent="-514350">
              <a:buFont typeface="+mj-lt"/>
              <a:buAutoNum type="arabicPeriod"/>
            </a:pPr>
            <a:r>
              <a:rPr lang="en-IN" dirty="0">
                <a:latin typeface="Times New Roman" panose="02020603050405020304" pitchFamily="18" charset="0"/>
                <a:cs typeface="Times New Roman" panose="02020603050405020304" pitchFamily="18" charset="0"/>
              </a:rPr>
              <a:t>Introduction </a:t>
            </a:r>
          </a:p>
          <a:p>
            <a:pPr marL="514350" indent="-514350">
              <a:buFont typeface="+mj-lt"/>
              <a:buAutoNum type="arabicPeriod"/>
            </a:pPr>
            <a:r>
              <a:rPr lang="en-IN" dirty="0">
                <a:latin typeface="Times New Roman" panose="02020603050405020304" pitchFamily="18" charset="0"/>
                <a:cs typeface="Times New Roman" panose="02020603050405020304" pitchFamily="18" charset="0"/>
              </a:rPr>
              <a:t>Literature Survey</a:t>
            </a:r>
          </a:p>
          <a:p>
            <a:pPr marL="514350" indent="-514350">
              <a:buFont typeface="+mj-lt"/>
              <a:buAutoNum type="arabicPeriod"/>
            </a:pPr>
            <a:r>
              <a:rPr lang="en-IN" dirty="0">
                <a:latin typeface="Times New Roman" panose="02020603050405020304" pitchFamily="18" charset="0"/>
                <a:cs typeface="Times New Roman" panose="02020603050405020304" pitchFamily="18" charset="0"/>
              </a:rPr>
              <a:t>Research Gaps</a:t>
            </a:r>
          </a:p>
          <a:p>
            <a:pPr marL="514350" indent="-514350">
              <a:buFont typeface="+mj-lt"/>
              <a:buAutoNum type="arabicPeriod"/>
            </a:pPr>
            <a:r>
              <a:rPr lang="en-IN" dirty="0">
                <a:latin typeface="Times New Roman" panose="02020603050405020304" pitchFamily="18" charset="0"/>
                <a:cs typeface="Times New Roman" panose="02020603050405020304" pitchFamily="18" charset="0"/>
              </a:rPr>
              <a:t>Problem Statement</a:t>
            </a:r>
          </a:p>
          <a:p>
            <a:pPr marL="514350" indent="-514350">
              <a:buFont typeface="+mj-lt"/>
              <a:buAutoNum type="arabicPeriod"/>
            </a:pPr>
            <a:r>
              <a:rPr lang="en-IN" dirty="0">
                <a:latin typeface="Times New Roman" panose="02020603050405020304" pitchFamily="18" charset="0"/>
                <a:cs typeface="Times New Roman" panose="02020603050405020304" pitchFamily="18" charset="0"/>
              </a:rPr>
              <a:t>Objectives </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Block Diagram / Flow Diagram</a:t>
            </a:r>
            <a:endParaRPr lang="en-IN" dirty="0">
              <a:latin typeface="Times New Roman" panose="02020603050405020304" pitchFamily="18" charset="0"/>
              <a:cs typeface="Times New Roman" panose="02020603050405020304" pitchFamily="18" charset="0"/>
            </a:endParaRPr>
          </a:p>
          <a:p>
            <a:pPr marL="514350" indent="-514350">
              <a:buFont typeface="+mj-lt"/>
              <a:buAutoNum type="arabicPeriod"/>
            </a:pPr>
            <a:r>
              <a:rPr lang="en-IN" dirty="0">
                <a:latin typeface="Times New Roman" panose="02020603050405020304" pitchFamily="18" charset="0"/>
                <a:cs typeface="Times New Roman" panose="02020603050405020304" pitchFamily="18" charset="0"/>
              </a:rPr>
              <a:t>Methodology</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Implementation</a:t>
            </a:r>
            <a:endParaRPr lang="en-IN" dirty="0">
              <a:latin typeface="Times New Roman" panose="02020603050405020304" pitchFamily="18" charset="0"/>
              <a:cs typeface="Times New Roman" panose="02020603050405020304" pitchFamily="18" charset="0"/>
            </a:endParaRPr>
          </a:p>
          <a:p>
            <a:pPr marL="514350" indent="-514350">
              <a:buFont typeface="+mj-lt"/>
              <a:buAutoNum type="arabicPeriod"/>
            </a:pPr>
            <a:r>
              <a:rPr lang="en-IN" dirty="0">
                <a:latin typeface="Times New Roman" panose="02020603050405020304" pitchFamily="18" charset="0"/>
                <a:cs typeface="Times New Roman" panose="02020603050405020304" pitchFamily="18" charset="0"/>
              </a:rPr>
              <a:t>Results and Analysis</a:t>
            </a:r>
          </a:p>
          <a:p>
            <a:pPr marL="514350" indent="-514350">
              <a:buFont typeface="+mj-lt"/>
              <a:buAutoNum type="arabicPeriod"/>
            </a:pPr>
            <a:r>
              <a:rPr lang="en-IN" dirty="0">
                <a:latin typeface="Times New Roman" panose="02020603050405020304" pitchFamily="18" charset="0"/>
                <a:cs typeface="Times New Roman" panose="02020603050405020304" pitchFamily="18" charset="0"/>
              </a:rPr>
              <a:t>Conclusion &amp; Future Scope</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References</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Question and Answers</a:t>
            </a:r>
            <a:endParaRPr lang="en-IN" dirty="0">
              <a:latin typeface="Times New Roman" panose="02020603050405020304" pitchFamily="18" charset="0"/>
              <a:cs typeface="Times New Roman" panose="02020603050405020304" pitchFamily="18" charset="0"/>
            </a:endParaRPr>
          </a:p>
          <a:p>
            <a:pPr marL="514350" indent="-514350">
              <a:buFont typeface="+mj-lt"/>
              <a:buAutoNum type="arabicPeriod"/>
            </a:pPr>
            <a:r>
              <a:rPr lang="en-IN" dirty="0">
                <a:latin typeface="Times New Roman" panose="02020603050405020304" pitchFamily="18" charset="0"/>
                <a:cs typeface="Times New Roman" panose="02020603050405020304" pitchFamily="18" charset="0"/>
              </a:rPr>
              <a:t>Acknowledgements</a:t>
            </a:r>
          </a:p>
          <a:p>
            <a:endParaRPr lang="en-US" dirty="0">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BD5C2420-26C9-65B4-41BA-D5CA69721C05}"/>
              </a:ext>
            </a:extLst>
          </p:cNvPr>
          <p:cNvSpPr>
            <a:spLocks noGrp="1"/>
          </p:cNvSpPr>
          <p:nvPr>
            <p:ph type="dt" sz="half" idx="10"/>
          </p:nvPr>
        </p:nvSpPr>
        <p:spPr/>
        <p:txBody>
          <a:bodyPr/>
          <a:lstStyle/>
          <a:p>
            <a:fld id="{889477E6-D1B2-4024-A621-0A271A8663AE}" type="datetime1">
              <a:rPr lang="en-IN" smtClean="0">
                <a:latin typeface="Times New Roman" panose="02020603050405020304" pitchFamily="18" charset="0"/>
                <a:cs typeface="Times New Roman" panose="02020603050405020304" pitchFamily="18" charset="0"/>
              </a:rPr>
              <a:t>19-03-2025</a:t>
            </a:fld>
            <a:endParaRPr lang="en-US">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Review No. 3        Batch No. BB7           Department of CSE</a:t>
            </a:r>
          </a:p>
        </p:txBody>
      </p:sp>
      <p:sp>
        <p:nvSpPr>
          <p:cNvPr id="7"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2</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067526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1180618" y="365125"/>
            <a:ext cx="10173182" cy="1128009"/>
          </a:xfrm>
        </p:spPr>
        <p:txBody>
          <a:bodyPr/>
          <a:lstStyle/>
          <a:p>
            <a:pPr algn="ctr"/>
            <a:r>
              <a:rPr lang="en-US" b="1" dirty="0">
                <a:latin typeface="Times New Roman" panose="02020603050405020304" pitchFamily="18" charset="0"/>
                <a:cs typeface="Times New Roman" panose="02020603050405020304" pitchFamily="18" charset="0"/>
              </a:rPr>
              <a:t>REFERENCES</a:t>
            </a:r>
          </a:p>
        </p:txBody>
      </p:sp>
      <p:sp>
        <p:nvSpPr>
          <p:cNvPr id="9" name="Content Placeholder 8">
            <a:extLst>
              <a:ext uri="{FF2B5EF4-FFF2-40B4-BE49-F238E27FC236}">
                <a16:creationId xmlns:a16="http://schemas.microsoft.com/office/drawing/2014/main" id="{0BAA4F36-AB00-F2C4-B47F-6381355DE604}"/>
              </a:ext>
            </a:extLst>
          </p:cNvPr>
          <p:cNvSpPr>
            <a:spLocks noGrp="1"/>
          </p:cNvSpPr>
          <p:nvPr>
            <p:ph idx="1"/>
          </p:nvPr>
        </p:nvSpPr>
        <p:spPr>
          <a:xfrm>
            <a:off x="744894" y="1253330"/>
            <a:ext cx="10515600" cy="5103019"/>
          </a:xfrm>
        </p:spPr>
        <p:txBody>
          <a:bodyPr vert="horz" lIns="91440" tIns="45720" rIns="91440" bIns="45720" rtlCol="0" anchor="t">
            <a:normAutofit fontScale="62500" lnSpcReduction="20000"/>
          </a:bodyPr>
          <a:lstStyle/>
          <a:p>
            <a:r>
              <a:rPr lang="en-US" dirty="0">
                <a:latin typeface="Times New Roman"/>
                <a:ea typeface="+mn-lt"/>
                <a:cs typeface="+mn-lt"/>
              </a:rPr>
              <a:t>[1] KV Narasimha Reddy, SN Tirumala Rao, and K. S. M. V. Kumar. "Diabetes Prediction using Extreme Learning Machine: Application of Health Systems." In 2023 5th International Conference on Smart Systems and Inventive Technology (ICSSIT), pp. 993-998. IEEE, 2023. </a:t>
            </a:r>
            <a:endParaRPr lang="en-US" dirty="0">
              <a:latin typeface="Times New Roman"/>
              <a:cs typeface="Times New Roman"/>
            </a:endParaRPr>
          </a:p>
          <a:p>
            <a:r>
              <a:rPr lang="en-US" dirty="0">
                <a:latin typeface="Times New Roman"/>
                <a:cs typeface="Times New Roman"/>
              </a:rPr>
              <a:t>[2] </a:t>
            </a:r>
            <a:r>
              <a:rPr lang="en-US" dirty="0" err="1">
                <a:latin typeface="Times New Roman"/>
                <a:ea typeface="+mn-lt"/>
                <a:cs typeface="+mn-lt"/>
              </a:rPr>
              <a:t>Devarbhavi</a:t>
            </a:r>
            <a:r>
              <a:rPr lang="en-US" dirty="0">
                <a:latin typeface="Times New Roman"/>
                <a:ea typeface="+mn-lt"/>
                <a:cs typeface="+mn-lt"/>
              </a:rPr>
              <a:t>, Harshad, Sumeet K. Asrani, Juan Pablo Arab, Yvonne </a:t>
            </a:r>
            <a:r>
              <a:rPr lang="en-US" dirty="0" err="1">
                <a:latin typeface="Times New Roman"/>
                <a:ea typeface="+mn-lt"/>
                <a:cs typeface="+mn-lt"/>
              </a:rPr>
              <a:t>Ayerki</a:t>
            </a:r>
            <a:r>
              <a:rPr lang="en-US" dirty="0">
                <a:latin typeface="Times New Roman"/>
                <a:ea typeface="+mn-lt"/>
                <a:cs typeface="+mn-lt"/>
              </a:rPr>
              <a:t> Nartey, Elisa Pose, and Patrick S. Kamath. "Global burden of liver disease: 2023 update." Journal of Hepatology 79, no. 2 (2023): 516-537.</a:t>
            </a:r>
          </a:p>
          <a:p>
            <a:r>
              <a:rPr lang="en-US" dirty="0">
                <a:latin typeface="Times New Roman"/>
                <a:cs typeface="Times New Roman"/>
              </a:rPr>
              <a:t>[3] </a:t>
            </a:r>
            <a:r>
              <a:rPr lang="en-US" dirty="0">
                <a:latin typeface="Times New Roman"/>
                <a:ea typeface="+mn-lt"/>
                <a:cs typeface="+mn-lt"/>
              </a:rPr>
              <a:t>Anthonysamy, Victor, and SK Khadar Babu. "Multi Perceptron Neural Network and Voting Classifier for Liver Disease Dataset." IEEE Access (2023).</a:t>
            </a:r>
          </a:p>
          <a:p>
            <a:r>
              <a:rPr lang="en-US" dirty="0">
                <a:latin typeface="Times New Roman"/>
                <a:cs typeface="Times New Roman"/>
              </a:rPr>
              <a:t>[4] </a:t>
            </a:r>
            <a:r>
              <a:rPr lang="en-US" dirty="0">
                <a:latin typeface="Times New Roman"/>
                <a:ea typeface="+mn-lt"/>
                <a:cs typeface="+mn-lt"/>
              </a:rPr>
              <a:t>Dutta, Krittika, Satish Chandra, and Mahendra Kumar </a:t>
            </a:r>
            <a:r>
              <a:rPr lang="en-US" dirty="0" err="1">
                <a:latin typeface="Times New Roman"/>
                <a:ea typeface="+mn-lt"/>
                <a:cs typeface="+mn-lt"/>
              </a:rPr>
              <a:t>Gourisaria</a:t>
            </a:r>
            <a:r>
              <a:rPr lang="en-US" dirty="0">
                <a:latin typeface="Times New Roman"/>
                <a:ea typeface="+mn-lt"/>
                <a:cs typeface="+mn-lt"/>
              </a:rPr>
              <a:t>. "Early-Stage detection of liver disease through machine learning algorithms." In Advances in Data and Information Sciences, pp. 155-166. Springer, Singapore, 2022.</a:t>
            </a:r>
          </a:p>
          <a:p>
            <a:r>
              <a:rPr lang="en-US" dirty="0">
                <a:latin typeface="Times New Roman"/>
                <a:cs typeface="Times New Roman"/>
              </a:rPr>
              <a:t>[5] </a:t>
            </a:r>
            <a:r>
              <a:rPr lang="en-US" dirty="0">
                <a:latin typeface="Times New Roman"/>
                <a:ea typeface="+mn-lt"/>
                <a:cs typeface="+mn-lt"/>
              </a:rPr>
              <a:t>Moturi, Sireesha, Jhansi </a:t>
            </a:r>
            <a:r>
              <a:rPr lang="en-US" dirty="0" err="1">
                <a:latin typeface="Times New Roman"/>
                <a:ea typeface="+mn-lt"/>
                <a:cs typeface="+mn-lt"/>
              </a:rPr>
              <a:t>Vazram</a:t>
            </a:r>
            <a:r>
              <a:rPr lang="en-US" dirty="0">
                <a:latin typeface="Times New Roman"/>
                <a:ea typeface="+mn-lt"/>
                <a:cs typeface="+mn-lt"/>
              </a:rPr>
              <a:t> Bolla, M. Anusha, M. Mounika Naga Bhavani, Srikanth </a:t>
            </a:r>
            <a:r>
              <a:rPr lang="en-US" dirty="0" err="1">
                <a:latin typeface="Times New Roman"/>
                <a:ea typeface="+mn-lt"/>
                <a:cs typeface="+mn-lt"/>
              </a:rPr>
              <a:t>Vemuru</a:t>
            </a:r>
            <a:r>
              <a:rPr lang="en-US" dirty="0">
                <a:latin typeface="Times New Roman"/>
                <a:ea typeface="+mn-lt"/>
                <a:cs typeface="+mn-lt"/>
              </a:rPr>
              <a:t>, SN Tirumala Rao, and Sneha Ananya </a:t>
            </a:r>
            <a:r>
              <a:rPr lang="en-US" dirty="0" err="1">
                <a:latin typeface="Times New Roman"/>
                <a:ea typeface="+mn-lt"/>
                <a:cs typeface="+mn-lt"/>
              </a:rPr>
              <a:t>Mallipeddi</a:t>
            </a:r>
            <a:r>
              <a:rPr lang="en-US" dirty="0">
                <a:latin typeface="Times New Roman"/>
                <a:ea typeface="+mn-lt"/>
                <a:cs typeface="+mn-lt"/>
              </a:rPr>
              <a:t>. "Prediction of Liver Disease Using International Conference on Data Science and Applications." In Data Science and Applications, pp. 243-254. Singapore: Springer Nature Singapore, 2023.</a:t>
            </a:r>
          </a:p>
          <a:p>
            <a:r>
              <a:rPr lang="en-US" dirty="0">
                <a:latin typeface="Times New Roman"/>
                <a:cs typeface="Times New Roman"/>
              </a:rPr>
              <a:t>[6]</a:t>
            </a:r>
            <a:r>
              <a:rPr lang="en-US" dirty="0">
                <a:latin typeface="Times New Roman"/>
                <a:ea typeface="+mn-lt"/>
                <a:cs typeface="Times New Roman"/>
              </a:rPr>
              <a:t> </a:t>
            </a:r>
            <a:r>
              <a:rPr lang="en-US" dirty="0">
                <a:latin typeface="Times New Roman"/>
                <a:ea typeface="+mn-lt"/>
                <a:cs typeface="+mn-lt"/>
              </a:rPr>
              <a:t>Murty, </a:t>
            </a:r>
            <a:r>
              <a:rPr lang="en-US" dirty="0" err="1">
                <a:latin typeface="Times New Roman"/>
                <a:ea typeface="+mn-lt"/>
                <a:cs typeface="+mn-lt"/>
              </a:rPr>
              <a:t>Sivala</a:t>
            </a:r>
            <a:r>
              <a:rPr lang="en-US" dirty="0">
                <a:latin typeface="Times New Roman"/>
                <a:ea typeface="+mn-lt"/>
                <a:cs typeface="+mn-lt"/>
              </a:rPr>
              <a:t> Vishnu, and R. Kiran Kumar. "Enhanced classifier accuracy in liver disease diagnosis using a novel multi-layer feed-forward deep neural network." International Journal of Recent Technology and Engineering 8 (2019): 1392-1400</a:t>
            </a:r>
          </a:p>
          <a:p>
            <a:r>
              <a:rPr lang="en-US" dirty="0">
                <a:latin typeface="Times New Roman"/>
                <a:cs typeface="Times New Roman"/>
              </a:rPr>
              <a:t>[7] </a:t>
            </a:r>
            <a:r>
              <a:rPr lang="en-US" dirty="0">
                <a:latin typeface="Times New Roman"/>
                <a:ea typeface="+mn-lt"/>
                <a:cs typeface="+mn-lt"/>
              </a:rPr>
              <a:t>Haque, Md </a:t>
            </a:r>
            <a:r>
              <a:rPr lang="en-US" err="1">
                <a:latin typeface="Times New Roman"/>
                <a:ea typeface="+mn-lt"/>
                <a:cs typeface="+mn-lt"/>
              </a:rPr>
              <a:t>Rezwanul</a:t>
            </a:r>
            <a:r>
              <a:rPr lang="en-US" dirty="0">
                <a:latin typeface="Times New Roman"/>
                <a:ea typeface="+mn-lt"/>
                <a:cs typeface="+mn-lt"/>
              </a:rPr>
              <a:t>, Md Milon Islam, Hasib Iqbal, Md Sumon Reza, and Md Kamrul Hasan. "Performance evaluation of random forests and artificial neural networks for the classification of liver disorder." In 2018 International Conference on Computer, Communication, Chemical, Material and Electronic Engineering (IC4ME2), pp. 1-5. IEEE, 2018.</a:t>
            </a:r>
          </a:p>
          <a:p>
            <a:pPr marL="0" indent="0">
              <a:buNone/>
            </a:pPr>
            <a:endParaRPr lang="en-US" dirty="0">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BD5C2420-26C9-65B4-41BA-D5CA69721C05}"/>
              </a:ext>
            </a:extLst>
          </p:cNvPr>
          <p:cNvSpPr>
            <a:spLocks noGrp="1"/>
          </p:cNvSpPr>
          <p:nvPr>
            <p:ph type="dt" sz="half" idx="10"/>
          </p:nvPr>
        </p:nvSpPr>
        <p:spPr/>
        <p:txBody>
          <a:bodyPr/>
          <a:lstStyle/>
          <a:p>
            <a:fld id="{F720652E-A996-4640-95C6-A4013E9733D3}" type="datetime1">
              <a:rPr lang="en-IN" smtClean="0">
                <a:latin typeface="Times New Roman" panose="02020603050405020304" pitchFamily="18" charset="0"/>
                <a:cs typeface="Times New Roman" panose="02020603050405020304" pitchFamily="18" charset="0"/>
              </a:rPr>
              <a:t>19-03-2025</a:t>
            </a:fld>
            <a:endParaRPr lang="en-US">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Review No. 3        Batch No. BB7          Department of CSE</a:t>
            </a:r>
          </a:p>
        </p:txBody>
      </p:sp>
      <p:sp>
        <p:nvSpPr>
          <p:cNvPr id="7"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20</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534945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2950C5-E006-5FC3-A156-3088BFFD95D2}"/>
            </a:ext>
          </a:extLst>
        </p:cNvPr>
        <p:cNvGrpSpPr/>
        <p:nvPr/>
      </p:nvGrpSpPr>
      <p:grpSpPr>
        <a:xfrm>
          <a:off x="0" y="0"/>
          <a:ext cx="0" cy="0"/>
          <a:chOff x="0" y="0"/>
          <a:chExt cx="0" cy="0"/>
        </a:xfrm>
      </p:grpSpPr>
      <p:sp>
        <p:nvSpPr>
          <p:cNvPr id="8" name="Title 7">
            <a:extLst>
              <a:ext uri="{FF2B5EF4-FFF2-40B4-BE49-F238E27FC236}">
                <a16:creationId xmlns:a16="http://schemas.microsoft.com/office/drawing/2014/main" id="{F0353764-9432-523E-1A78-F831AF376A9E}"/>
              </a:ext>
            </a:extLst>
          </p:cNvPr>
          <p:cNvSpPr>
            <a:spLocks noGrp="1"/>
          </p:cNvSpPr>
          <p:nvPr>
            <p:ph type="title"/>
          </p:nvPr>
        </p:nvSpPr>
        <p:spPr>
          <a:xfrm>
            <a:off x="1180618" y="365125"/>
            <a:ext cx="10173182" cy="1128009"/>
          </a:xfrm>
        </p:spPr>
        <p:txBody>
          <a:bodyPr/>
          <a:lstStyle/>
          <a:p>
            <a:pPr algn="ctr"/>
            <a:r>
              <a:rPr lang="en-US" b="1" dirty="0">
                <a:latin typeface="Times New Roman" panose="02020603050405020304" pitchFamily="18" charset="0"/>
                <a:cs typeface="Times New Roman" panose="02020603050405020304" pitchFamily="18" charset="0"/>
              </a:rPr>
              <a:t>REFERENCES</a:t>
            </a:r>
          </a:p>
        </p:txBody>
      </p:sp>
      <p:sp>
        <p:nvSpPr>
          <p:cNvPr id="9" name="Content Placeholder 8">
            <a:extLst>
              <a:ext uri="{FF2B5EF4-FFF2-40B4-BE49-F238E27FC236}">
                <a16:creationId xmlns:a16="http://schemas.microsoft.com/office/drawing/2014/main" id="{5AB65DB3-F3AB-781A-1000-E6D09195BD73}"/>
              </a:ext>
            </a:extLst>
          </p:cNvPr>
          <p:cNvSpPr>
            <a:spLocks noGrp="1"/>
          </p:cNvSpPr>
          <p:nvPr>
            <p:ph idx="1"/>
          </p:nvPr>
        </p:nvSpPr>
        <p:spPr>
          <a:xfrm>
            <a:off x="744894" y="1253330"/>
            <a:ext cx="10515600" cy="4848889"/>
          </a:xfrm>
        </p:spPr>
        <p:txBody>
          <a:bodyPr vert="horz" lIns="91440" tIns="45720" rIns="91440" bIns="45720" rtlCol="0" anchor="t">
            <a:normAutofit/>
          </a:bodyPr>
          <a:lstStyle/>
          <a:p>
            <a:r>
              <a:rPr lang="en-US" sz="1400" dirty="0">
                <a:latin typeface="Times New Roman"/>
                <a:cs typeface="Times New Roman"/>
              </a:rPr>
              <a:t>[8] </a:t>
            </a:r>
            <a:r>
              <a:rPr lang="en-US" sz="1400" dirty="0" err="1">
                <a:latin typeface="Times New Roman"/>
                <a:ea typeface="+mn-lt"/>
                <a:cs typeface="+mn-lt"/>
              </a:rPr>
              <a:t>Joloudari</a:t>
            </a:r>
            <a:r>
              <a:rPr lang="en-US" sz="1400" dirty="0">
                <a:latin typeface="Times New Roman"/>
                <a:ea typeface="+mn-lt"/>
                <a:cs typeface="+mn-lt"/>
              </a:rPr>
              <a:t>, </a:t>
            </a:r>
            <a:r>
              <a:rPr lang="en-US" sz="1400" dirty="0" err="1">
                <a:latin typeface="Times New Roman"/>
                <a:ea typeface="+mn-lt"/>
                <a:cs typeface="+mn-lt"/>
              </a:rPr>
              <a:t>Saadatfar</a:t>
            </a:r>
            <a:r>
              <a:rPr lang="en-US" sz="1400" dirty="0">
                <a:latin typeface="Times New Roman"/>
                <a:ea typeface="+mn-lt"/>
                <a:cs typeface="+mn-lt"/>
              </a:rPr>
              <a:t>, Javad Abdollah </a:t>
            </a:r>
            <a:r>
              <a:rPr lang="en-US" sz="1400" dirty="0" err="1">
                <a:latin typeface="Times New Roman"/>
                <a:ea typeface="+mn-lt"/>
                <a:cs typeface="+mn-lt"/>
              </a:rPr>
              <a:t>Hassannataj</a:t>
            </a:r>
            <a:r>
              <a:rPr lang="en-US" sz="1400" dirty="0">
                <a:latin typeface="Times New Roman"/>
                <a:ea typeface="+mn-lt"/>
                <a:cs typeface="+mn-lt"/>
              </a:rPr>
              <a:t>, </a:t>
            </a:r>
            <a:r>
              <a:rPr lang="en-US" sz="1400" dirty="0" err="1">
                <a:latin typeface="Times New Roman"/>
                <a:ea typeface="+mn-lt"/>
                <a:cs typeface="+mn-lt"/>
              </a:rPr>
              <a:t>Dehzangi</a:t>
            </a:r>
            <a:r>
              <a:rPr lang="en-US" sz="1400" dirty="0">
                <a:latin typeface="Times New Roman"/>
                <a:ea typeface="+mn-lt"/>
                <a:cs typeface="+mn-lt"/>
              </a:rPr>
              <a:t>, Hamid and </a:t>
            </a:r>
            <a:r>
              <a:rPr lang="en-US" sz="1400" dirty="0" err="1">
                <a:latin typeface="Times New Roman"/>
                <a:ea typeface="+mn-lt"/>
                <a:cs typeface="+mn-lt"/>
              </a:rPr>
              <a:t>Shahaboddin</a:t>
            </a:r>
            <a:r>
              <a:rPr lang="en-US" sz="1400" dirty="0">
                <a:latin typeface="Times New Roman"/>
                <a:ea typeface="+mn-lt"/>
                <a:cs typeface="+mn-lt"/>
              </a:rPr>
              <a:t> </a:t>
            </a:r>
            <a:r>
              <a:rPr lang="en-US" sz="1400" dirty="0" err="1">
                <a:latin typeface="Times New Roman"/>
                <a:ea typeface="+mn-lt"/>
                <a:cs typeface="+mn-lt"/>
              </a:rPr>
              <a:t>Shamshirband</a:t>
            </a:r>
            <a:r>
              <a:rPr lang="en-US" sz="1400" dirty="0">
                <a:latin typeface="Times New Roman"/>
                <a:ea typeface="+mn-lt"/>
                <a:cs typeface="+mn-lt"/>
              </a:rPr>
              <a:t>. "Computer-aided decision-making for predicting liver disease using PSO-based optimized SVM with feature selection." Informatics in Medicine Unlocked 17 (2019): 100255.</a:t>
            </a:r>
          </a:p>
          <a:p>
            <a:r>
              <a:rPr lang="en-US" sz="1400" dirty="0">
                <a:latin typeface="Times New Roman"/>
                <a:cs typeface="Times New Roman"/>
              </a:rPr>
              <a:t>[9] </a:t>
            </a:r>
            <a:r>
              <a:rPr lang="en-US" sz="1400" dirty="0">
                <a:latin typeface="Times New Roman"/>
                <a:ea typeface="+mn-lt"/>
                <a:cs typeface="+mn-lt"/>
              </a:rPr>
              <a:t>Gaber, Ahmed, Hassan A. Youness, Alaa Hamdy, Hammam M. Abdelaal, and Ammar M. Hassan. "Automatic classification of fatty liver disease based on supervised learning and genetic algorithm." Applied Sciences 12, no. 1 (2022): 521.</a:t>
            </a:r>
          </a:p>
          <a:p>
            <a:r>
              <a:rPr lang="en-US" sz="1400" dirty="0">
                <a:latin typeface="Times New Roman"/>
                <a:cs typeface="Times New Roman"/>
              </a:rPr>
              <a:t>[10] </a:t>
            </a:r>
            <a:r>
              <a:rPr lang="en-US" sz="1400" dirty="0" err="1">
                <a:latin typeface="Times New Roman"/>
                <a:ea typeface="+mn-lt"/>
                <a:cs typeface="+mn-lt"/>
              </a:rPr>
              <a:t>Kuzhippallil</a:t>
            </a:r>
            <a:r>
              <a:rPr lang="en-US" sz="1400" dirty="0">
                <a:latin typeface="Times New Roman"/>
                <a:ea typeface="+mn-lt"/>
                <a:cs typeface="+mn-lt"/>
              </a:rPr>
              <a:t>, Maria Alex, Carolyn Joseph, and A. Kannan. "Comparative analysis of machine learning techniques for Indian liver disease patients." In 2020 6th International Conference on Advanced Computing and Communication Systems (ICACCS), pp. 778-782. IEEE, 2020</a:t>
            </a:r>
          </a:p>
          <a:p>
            <a:r>
              <a:rPr lang="en-US" sz="1400" dirty="0">
                <a:latin typeface="Times New Roman"/>
                <a:cs typeface="Times New Roman"/>
              </a:rPr>
              <a:t>[11] </a:t>
            </a:r>
            <a:r>
              <a:rPr lang="en-US" sz="1400" dirty="0">
                <a:latin typeface="Times New Roman"/>
                <a:ea typeface="Calibri"/>
                <a:cs typeface="Calibri"/>
              </a:rPr>
              <a:t>Gupta</a:t>
            </a:r>
            <a:r>
              <a:rPr lang="en-US" sz="1400" dirty="0">
                <a:latin typeface="Times New Roman"/>
                <a:ea typeface="+mn-lt"/>
                <a:cs typeface="+mn-lt"/>
              </a:rPr>
              <a:t>, Ketan, </a:t>
            </a:r>
            <a:r>
              <a:rPr lang="en-US" sz="1400" dirty="0" err="1">
                <a:latin typeface="Times New Roman"/>
                <a:ea typeface="+mn-lt"/>
                <a:cs typeface="+mn-lt"/>
              </a:rPr>
              <a:t>Nasmin</a:t>
            </a:r>
            <a:r>
              <a:rPr lang="en-US" sz="1400" dirty="0">
                <a:latin typeface="Times New Roman"/>
                <a:ea typeface="+mn-lt"/>
                <a:cs typeface="+mn-lt"/>
              </a:rPr>
              <a:t> Jiwani, Neda Afreen, and D. Divyarani. "Liver disease prediction using machine learning classification techniques." In 2022 IEEE 11th International Conference on Communication Systems and Network Technologies (CSNT), pp. 221-226. IEEE, 2022.</a:t>
            </a:r>
            <a:r>
              <a:rPr lang="en-US" sz="1400" dirty="0">
                <a:latin typeface="Times New Roman"/>
                <a:cs typeface="Times New Roman"/>
              </a:rPr>
              <a:t> </a:t>
            </a:r>
            <a:endParaRPr lang="en-US" sz="1400">
              <a:latin typeface="Times New Roman" panose="02020603050405020304" pitchFamily="18" charset="0"/>
              <a:cs typeface="Times New Roman" panose="02020603050405020304" pitchFamily="18" charset="0"/>
            </a:endParaRPr>
          </a:p>
          <a:p>
            <a:r>
              <a:rPr lang="en-US" sz="1400" dirty="0">
                <a:latin typeface="Times New Roman"/>
                <a:cs typeface="Times New Roman"/>
              </a:rPr>
              <a:t>[12] </a:t>
            </a:r>
            <a:r>
              <a:rPr lang="en-US" sz="1400" dirty="0">
                <a:latin typeface="Times New Roman"/>
                <a:ea typeface="+mn-lt"/>
                <a:cs typeface="+mn-lt"/>
              </a:rPr>
              <a:t>Musleh, Musleh M., Eman </a:t>
            </a:r>
            <a:r>
              <a:rPr lang="en-US" sz="1400" dirty="0" err="1">
                <a:latin typeface="Times New Roman"/>
                <a:ea typeface="+mn-lt"/>
                <a:cs typeface="+mn-lt"/>
              </a:rPr>
              <a:t>Alajrami</a:t>
            </a:r>
            <a:r>
              <a:rPr lang="en-US" sz="1400" dirty="0">
                <a:latin typeface="Times New Roman"/>
                <a:ea typeface="+mn-lt"/>
                <a:cs typeface="+mn-lt"/>
              </a:rPr>
              <a:t>, Ahmed J. Khalil, Bassem S. Abu-Nasser, Alaa M. </a:t>
            </a:r>
            <a:r>
              <a:rPr lang="en-US" sz="1400" dirty="0" err="1">
                <a:latin typeface="Times New Roman"/>
                <a:ea typeface="+mn-lt"/>
                <a:cs typeface="+mn-lt"/>
              </a:rPr>
              <a:t>Barhoom</a:t>
            </a:r>
            <a:r>
              <a:rPr lang="en-US" sz="1400" dirty="0">
                <a:latin typeface="Times New Roman"/>
                <a:ea typeface="+mn-lt"/>
                <a:cs typeface="+mn-lt"/>
              </a:rPr>
              <a:t>, and SS Abu Naser. "Predicting liver patients using artificial neural network." International Journal of Academic Information Systems Research (IJAISR) 3, no. 10 (2019).</a:t>
            </a:r>
          </a:p>
          <a:p>
            <a:r>
              <a:rPr lang="en-US" sz="1400" dirty="0">
                <a:latin typeface="Times New Roman"/>
                <a:cs typeface="Times New Roman"/>
              </a:rPr>
              <a:t>[13] </a:t>
            </a:r>
            <a:r>
              <a:rPr lang="en-US" sz="1400" dirty="0">
                <a:latin typeface="Times New Roman"/>
                <a:ea typeface="+mn-lt"/>
                <a:cs typeface="+mn-lt"/>
              </a:rPr>
              <a:t>Indian liver patient </a:t>
            </a:r>
            <a:r>
              <a:rPr lang="en-US" sz="1400" dirty="0" err="1">
                <a:latin typeface="Times New Roman"/>
                <a:ea typeface="+mn-lt"/>
                <a:cs typeface="+mn-lt"/>
              </a:rPr>
              <a:t>dataset."https</a:t>
            </a:r>
            <a:r>
              <a:rPr lang="en-US" sz="1400" dirty="0">
                <a:latin typeface="Times New Roman"/>
                <a:ea typeface="+mn-lt"/>
                <a:cs typeface="+mn-lt"/>
              </a:rPr>
              <a:t>://www.kaggle.com/datasets/ </a:t>
            </a:r>
            <a:r>
              <a:rPr lang="en-US" sz="1400" dirty="0" err="1">
                <a:latin typeface="Times New Roman"/>
                <a:ea typeface="+mn-lt"/>
                <a:cs typeface="+mn-lt"/>
              </a:rPr>
              <a:t>jeevannagaraj</a:t>
            </a:r>
            <a:r>
              <a:rPr lang="en-US" sz="1400" dirty="0">
                <a:latin typeface="Times New Roman"/>
                <a:ea typeface="+mn-lt"/>
                <a:cs typeface="+mn-lt"/>
              </a:rPr>
              <a:t>/ </a:t>
            </a:r>
            <a:r>
              <a:rPr lang="en-US" sz="1400" dirty="0" err="1">
                <a:latin typeface="Times New Roman"/>
                <a:ea typeface="+mn-lt"/>
                <a:cs typeface="+mn-lt"/>
              </a:rPr>
              <a:t>indian</a:t>
            </a:r>
            <a:r>
              <a:rPr lang="en-US" sz="1400" dirty="0">
                <a:latin typeface="Times New Roman"/>
                <a:ea typeface="+mn-lt"/>
                <a:cs typeface="+mn-lt"/>
              </a:rPr>
              <a:t>-liver-patient-dataset"</a:t>
            </a:r>
          </a:p>
          <a:p>
            <a:r>
              <a:rPr lang="en-US" sz="1400" dirty="0">
                <a:latin typeface="Times New Roman"/>
                <a:cs typeface="Times New Roman"/>
              </a:rPr>
              <a:t>[14] </a:t>
            </a:r>
            <a:r>
              <a:rPr lang="en-US" sz="1400" dirty="0">
                <a:latin typeface="Times New Roman"/>
                <a:ea typeface="+mn-lt"/>
                <a:cs typeface="+mn-lt"/>
              </a:rPr>
              <a:t>Moturi, Sireesha, Jhansi </a:t>
            </a:r>
            <a:r>
              <a:rPr lang="en-US" sz="1400" dirty="0" err="1">
                <a:latin typeface="Times New Roman"/>
                <a:ea typeface="+mn-lt"/>
                <a:cs typeface="+mn-lt"/>
              </a:rPr>
              <a:t>Vazram</a:t>
            </a:r>
            <a:r>
              <a:rPr lang="en-US" sz="1400" dirty="0">
                <a:latin typeface="Times New Roman"/>
                <a:ea typeface="+mn-lt"/>
                <a:cs typeface="+mn-lt"/>
              </a:rPr>
              <a:t> Bolla, M. Anusha, M. Mounika Naga Bhavani, Srikanth </a:t>
            </a:r>
            <a:r>
              <a:rPr lang="en-US" sz="1400" dirty="0" err="1">
                <a:latin typeface="Times New Roman"/>
                <a:ea typeface="+mn-lt"/>
                <a:cs typeface="+mn-lt"/>
              </a:rPr>
              <a:t>Vemuru</a:t>
            </a:r>
            <a:r>
              <a:rPr lang="en-US" sz="1400" dirty="0">
                <a:latin typeface="Times New Roman"/>
                <a:ea typeface="+mn-lt"/>
                <a:cs typeface="+mn-lt"/>
              </a:rPr>
              <a:t>, SN Tirumala Rao, and Sneha Ananya </a:t>
            </a:r>
            <a:r>
              <a:rPr lang="en-US" sz="1400" dirty="0" err="1">
                <a:latin typeface="Times New Roman"/>
                <a:ea typeface="+mn-lt"/>
                <a:cs typeface="+mn-lt"/>
              </a:rPr>
              <a:t>Mallipeddi</a:t>
            </a:r>
            <a:r>
              <a:rPr lang="en-US" sz="1400" dirty="0">
                <a:latin typeface="Times New Roman"/>
                <a:ea typeface="+mn-lt"/>
                <a:cs typeface="+mn-lt"/>
              </a:rPr>
              <a:t>. "Prediction of Liver Disease Using Machine Learning Algorithms." In International Conference on Data Science and Applications, pp. 243-254. Singapore: Springer Nature Singapore, 2023. </a:t>
            </a:r>
          </a:p>
          <a:p>
            <a:r>
              <a:rPr lang="en-US" sz="1400" dirty="0">
                <a:latin typeface="Times New Roman"/>
                <a:cs typeface="Times New Roman"/>
              </a:rPr>
              <a:t>[15] </a:t>
            </a:r>
            <a:r>
              <a:rPr lang="en-US" sz="1400" dirty="0" err="1">
                <a:latin typeface="Times New Roman"/>
                <a:ea typeface="+mn-lt"/>
                <a:cs typeface="+mn-lt"/>
              </a:rPr>
              <a:t>Mamidala</a:t>
            </a:r>
            <a:r>
              <a:rPr lang="en-US" sz="1400" dirty="0">
                <a:latin typeface="Times New Roman"/>
                <a:ea typeface="+mn-lt"/>
                <a:cs typeface="+mn-lt"/>
              </a:rPr>
              <a:t>, Sai Kumar, Sireesha Moturi, SN Tirumala Rao, Jhansi </a:t>
            </a:r>
            <a:r>
              <a:rPr lang="en-US" sz="1400" dirty="0" err="1">
                <a:latin typeface="Times New Roman"/>
                <a:ea typeface="+mn-lt"/>
                <a:cs typeface="+mn-lt"/>
              </a:rPr>
              <a:t>Vazram</a:t>
            </a:r>
            <a:r>
              <a:rPr lang="en-US" sz="1400" dirty="0">
                <a:latin typeface="Times New Roman"/>
                <a:ea typeface="+mn-lt"/>
                <a:cs typeface="+mn-lt"/>
              </a:rPr>
              <a:t> Bolla, and KV Narasimha Reddy. "Machine Learning Models for Chronic Renal Disease Prediction." In International Conference on Data Science and Applications, pp. 173-182. Singapore: Springer Nature Singapore, 2023</a:t>
            </a:r>
          </a:p>
        </p:txBody>
      </p:sp>
      <p:sp>
        <p:nvSpPr>
          <p:cNvPr id="5" name="Date Placeholder 4">
            <a:extLst>
              <a:ext uri="{FF2B5EF4-FFF2-40B4-BE49-F238E27FC236}">
                <a16:creationId xmlns:a16="http://schemas.microsoft.com/office/drawing/2014/main" id="{B934E5C0-80A8-27EB-8D55-B45029A181DD}"/>
              </a:ext>
            </a:extLst>
          </p:cNvPr>
          <p:cNvSpPr>
            <a:spLocks noGrp="1"/>
          </p:cNvSpPr>
          <p:nvPr>
            <p:ph type="dt" sz="half" idx="10"/>
          </p:nvPr>
        </p:nvSpPr>
        <p:spPr/>
        <p:txBody>
          <a:bodyPr/>
          <a:lstStyle/>
          <a:p>
            <a:fld id="{F720652E-A996-4640-95C6-A4013E9733D3}" type="datetime1">
              <a:rPr lang="en-IN" smtClean="0">
                <a:latin typeface="Times New Roman" panose="02020603050405020304" pitchFamily="18" charset="0"/>
                <a:cs typeface="Times New Roman" panose="02020603050405020304" pitchFamily="18" charset="0"/>
              </a:rPr>
              <a:t>19-03-2025</a:t>
            </a:fld>
            <a:endParaRPr lang="en-US">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1D60D2F0-426D-8ACA-F8CB-6E449A6736D7}"/>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Review No.  3       Batch No. BB7          Department of CSE</a:t>
            </a:r>
          </a:p>
        </p:txBody>
      </p:sp>
      <p:sp>
        <p:nvSpPr>
          <p:cNvPr id="7" name="Slide Number Placeholder 6">
            <a:extLst>
              <a:ext uri="{FF2B5EF4-FFF2-40B4-BE49-F238E27FC236}">
                <a16:creationId xmlns:a16="http://schemas.microsoft.com/office/drawing/2014/main" id="{417004A5-E81C-9BC9-A832-1C496ACE377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21</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292238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1180618" y="365125"/>
            <a:ext cx="10173182" cy="1128009"/>
          </a:xfrm>
        </p:spPr>
        <p:txBody>
          <a:bodyPr/>
          <a:lstStyle/>
          <a:p>
            <a:pPr algn="ctr"/>
            <a:r>
              <a:rPr lang="en-IN" b="1" dirty="0">
                <a:latin typeface="Times New Roman" panose="02020603050405020304" pitchFamily="18" charset="0"/>
                <a:cs typeface="Times New Roman" panose="02020603050405020304" pitchFamily="18" charset="0"/>
              </a:rPr>
              <a:t>QUESTIONS and ANSWERS</a:t>
            </a:r>
          </a:p>
        </p:txBody>
      </p:sp>
      <p:sp>
        <p:nvSpPr>
          <p:cNvPr id="9" name="Content Placeholder 8">
            <a:extLst>
              <a:ext uri="{FF2B5EF4-FFF2-40B4-BE49-F238E27FC236}">
                <a16:creationId xmlns:a16="http://schemas.microsoft.com/office/drawing/2014/main" id="{0BAA4F36-AB00-F2C4-B47F-6381355DE604}"/>
              </a:ext>
            </a:extLst>
          </p:cNvPr>
          <p:cNvSpPr>
            <a:spLocks noGrp="1"/>
          </p:cNvSpPr>
          <p:nvPr>
            <p:ph idx="1"/>
          </p:nvPr>
        </p:nvSpPr>
        <p:spPr/>
        <p:txBody>
          <a:bodyPr>
            <a:normAutofit/>
          </a:bodyPr>
          <a:lstStyle/>
          <a:p>
            <a:pPr marL="0" indent="0">
              <a:buNone/>
            </a:pPr>
            <a:endParaRPr lang="en-US" dirty="0">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BD5C2420-26C9-65B4-41BA-D5CA69721C05}"/>
              </a:ext>
            </a:extLst>
          </p:cNvPr>
          <p:cNvSpPr>
            <a:spLocks noGrp="1"/>
          </p:cNvSpPr>
          <p:nvPr>
            <p:ph type="dt" sz="half" idx="10"/>
          </p:nvPr>
        </p:nvSpPr>
        <p:spPr/>
        <p:txBody>
          <a:bodyPr/>
          <a:lstStyle/>
          <a:p>
            <a:fld id="{2A2E1D55-192A-4A27-8365-DBE731669BB7}" type="datetime1">
              <a:rPr lang="en-IN" smtClean="0">
                <a:latin typeface="Times New Roman" panose="02020603050405020304" pitchFamily="18" charset="0"/>
                <a:cs typeface="Times New Roman" panose="02020603050405020304" pitchFamily="18" charset="0"/>
              </a:rPr>
              <a:t>19-03-2025</a:t>
            </a:fld>
            <a:endParaRPr lang="en-US">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Review No. 3        Batch No. BB7         Department of CSE</a:t>
            </a:r>
          </a:p>
        </p:txBody>
      </p:sp>
      <p:sp>
        <p:nvSpPr>
          <p:cNvPr id="7"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22</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249772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1180618" y="365125"/>
            <a:ext cx="10173182" cy="1128009"/>
          </a:xfrm>
        </p:spPr>
        <p:txBody>
          <a:bodyPr>
            <a:normAutofit/>
          </a:bodyPr>
          <a:lstStyle/>
          <a:p>
            <a:pPr algn="ctr"/>
            <a:r>
              <a:rPr lang="en-IN" b="1" dirty="0">
                <a:latin typeface="Times New Roman" panose="02020603050405020304" pitchFamily="18" charset="0"/>
                <a:cs typeface="Times New Roman" panose="02020603050405020304" pitchFamily="18" charset="0"/>
              </a:rPr>
              <a:t>ACKNOWLEGEMENTS</a:t>
            </a:r>
          </a:p>
        </p:txBody>
      </p:sp>
      <p:sp>
        <p:nvSpPr>
          <p:cNvPr id="9" name="Content Placeholder 8">
            <a:extLst>
              <a:ext uri="{FF2B5EF4-FFF2-40B4-BE49-F238E27FC236}">
                <a16:creationId xmlns:a16="http://schemas.microsoft.com/office/drawing/2014/main" id="{0BAA4F36-AB00-F2C4-B47F-6381355DE604}"/>
              </a:ext>
            </a:extLst>
          </p:cNvPr>
          <p:cNvSpPr>
            <a:spLocks noGrp="1"/>
          </p:cNvSpPr>
          <p:nvPr>
            <p:ph idx="1"/>
          </p:nvPr>
        </p:nvSpPr>
        <p:spPr>
          <a:xfrm>
            <a:off x="671639" y="1493134"/>
            <a:ext cx="11082558" cy="4486880"/>
          </a:xfrm>
        </p:spPr>
        <p:txBody>
          <a:bodyPr>
            <a:normAutofit/>
          </a:bodyPr>
          <a:lstStyle/>
          <a:p>
            <a:r>
              <a:rPr lang="en-US" sz="2400" dirty="0">
                <a:latin typeface="Times New Roman" panose="02020603050405020304" pitchFamily="18" charset="0"/>
                <a:cs typeface="Times New Roman" panose="02020603050405020304" pitchFamily="18" charset="0"/>
              </a:rPr>
              <a:t>Gratitude to the faculty and mentors at NEC for their guidance and support.</a:t>
            </a:r>
          </a:p>
          <a:p>
            <a:r>
              <a:rPr lang="en-US" sz="2400" dirty="0">
                <a:latin typeface="Times New Roman" panose="02020603050405020304" pitchFamily="18" charset="0"/>
                <a:cs typeface="Times New Roman" panose="02020603050405020304" pitchFamily="18" charset="0"/>
              </a:rPr>
              <a:t>Appreciation for the access to the Indian Liver patient Dataset, which was critical for the project.</a:t>
            </a:r>
          </a:p>
          <a:p>
            <a:r>
              <a:rPr lang="en-US" sz="2400" dirty="0">
                <a:latin typeface="Times New Roman" panose="02020603050405020304" pitchFamily="18" charset="0"/>
                <a:cs typeface="Times New Roman" panose="02020603050405020304" pitchFamily="18" charset="0"/>
              </a:rPr>
              <a:t>Thanks to the open-source community for providing resources and pre-trained Machine Learning models.</a:t>
            </a:r>
          </a:p>
          <a:p>
            <a:r>
              <a:rPr lang="en-US" sz="2400" dirty="0">
                <a:latin typeface="Times New Roman" panose="02020603050405020304" pitchFamily="18" charset="0"/>
                <a:cs typeface="Times New Roman" panose="02020603050405020304" pitchFamily="18" charset="0"/>
              </a:rPr>
              <a:t>Acknowledgment of team members for their collaboration and dedication throughout the project.</a:t>
            </a:r>
          </a:p>
          <a:p>
            <a:r>
              <a:rPr lang="en-US" sz="2400" dirty="0">
                <a:latin typeface="Times New Roman" panose="02020603050405020304" pitchFamily="18" charset="0"/>
                <a:cs typeface="Times New Roman" panose="02020603050405020304" pitchFamily="18" charset="0"/>
              </a:rPr>
              <a:t>Special thanks to [</a:t>
            </a:r>
            <a:r>
              <a:rPr lang="en-US" sz="2400" dirty="0" err="1">
                <a:latin typeface="Times New Roman" panose="02020603050405020304" pitchFamily="18" charset="0"/>
                <a:cs typeface="Times New Roman" panose="02020603050405020304" pitchFamily="18" charset="0"/>
              </a:rPr>
              <a:t>K.V.Narasimha</a:t>
            </a:r>
            <a:r>
              <a:rPr lang="en-US" sz="2400" dirty="0">
                <a:latin typeface="Times New Roman" panose="02020603050405020304" pitchFamily="18" charset="0"/>
                <a:cs typeface="Times New Roman" panose="02020603050405020304" pitchFamily="18" charset="0"/>
              </a:rPr>
              <a:t> Reddy and </a:t>
            </a:r>
            <a:r>
              <a:rPr lang="en-US" sz="2400" dirty="0" err="1">
                <a:latin typeface="Times New Roman" panose="02020603050405020304" pitchFamily="18" charset="0"/>
                <a:cs typeface="Times New Roman" panose="02020603050405020304" pitchFamily="18" charset="0"/>
              </a:rPr>
              <a:t>M.Sireesha</a:t>
            </a:r>
            <a:r>
              <a:rPr lang="en-US" sz="2400" dirty="0">
                <a:latin typeface="Times New Roman" panose="02020603050405020304" pitchFamily="18" charset="0"/>
                <a:cs typeface="Times New Roman" panose="02020603050405020304" pitchFamily="18" charset="0"/>
              </a:rPr>
              <a:t>] for their valuable inputs and assistance.</a:t>
            </a:r>
            <a:endParaRPr lang="en-US" sz="2400" dirty="0"/>
          </a:p>
          <a:p>
            <a:pPr marL="0" indent="0">
              <a:buNone/>
            </a:pPr>
            <a:endParaRPr lang="en-US" b="1" dirty="0">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BD5C2420-26C9-65B4-41BA-D5CA69721C05}"/>
              </a:ext>
            </a:extLst>
          </p:cNvPr>
          <p:cNvSpPr>
            <a:spLocks noGrp="1"/>
          </p:cNvSpPr>
          <p:nvPr>
            <p:ph type="dt" sz="half" idx="10"/>
          </p:nvPr>
        </p:nvSpPr>
        <p:spPr/>
        <p:txBody>
          <a:bodyPr/>
          <a:lstStyle/>
          <a:p>
            <a:fld id="{614C5AF8-9E51-4FEE-9641-EEFC8EA27F3C}" type="datetime1">
              <a:rPr lang="en-IN" smtClean="0">
                <a:latin typeface="Times New Roman" panose="02020603050405020304" pitchFamily="18" charset="0"/>
                <a:cs typeface="Times New Roman" panose="02020603050405020304" pitchFamily="18" charset="0"/>
              </a:rPr>
              <a:t>19-03-2025</a:t>
            </a:fld>
            <a:endParaRPr lang="en-US">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Review No.3         Batch No.bb7           Department of CSE</a:t>
            </a:r>
          </a:p>
        </p:txBody>
      </p:sp>
      <p:sp>
        <p:nvSpPr>
          <p:cNvPr id="7"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23</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87917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1180618" y="365125"/>
            <a:ext cx="10173182" cy="1128009"/>
          </a:xfrm>
        </p:spPr>
        <p:txBody>
          <a:bodyPr/>
          <a:lstStyle/>
          <a:p>
            <a:pPr algn="ctr"/>
            <a:r>
              <a:rPr lang="en-US" b="1" dirty="0">
                <a:latin typeface="Times New Roman" panose="02020603050405020304" pitchFamily="18" charset="0"/>
                <a:cs typeface="Times New Roman" panose="02020603050405020304" pitchFamily="18" charset="0"/>
              </a:rPr>
              <a:t>ABSTRACT</a:t>
            </a:r>
          </a:p>
        </p:txBody>
      </p:sp>
      <p:sp>
        <p:nvSpPr>
          <p:cNvPr id="9" name="Content Placeholder 8">
            <a:extLst>
              <a:ext uri="{FF2B5EF4-FFF2-40B4-BE49-F238E27FC236}">
                <a16:creationId xmlns:a16="http://schemas.microsoft.com/office/drawing/2014/main" id="{0BAA4F36-AB00-F2C4-B47F-6381355DE604}"/>
              </a:ext>
            </a:extLst>
          </p:cNvPr>
          <p:cNvSpPr>
            <a:spLocks noGrp="1"/>
          </p:cNvSpPr>
          <p:nvPr>
            <p:ph idx="1"/>
          </p:nvPr>
        </p:nvSpPr>
        <p:spPr>
          <a:xfrm>
            <a:off x="838200" y="1493134"/>
            <a:ext cx="10515600" cy="4351338"/>
          </a:xfrm>
        </p:spPr>
        <p:txBody>
          <a:bodyPr vert="horz" lIns="91440" tIns="45720" rIns="91440" bIns="45720" rtlCol="0" anchor="t">
            <a:normAutofit/>
          </a:bodyPr>
          <a:lstStyle/>
          <a:p>
            <a:pPr marL="0" indent="0">
              <a:buNone/>
            </a:pPr>
            <a:r>
              <a:rPr lang="en-IN" sz="2400" dirty="0">
                <a:latin typeface="Times New Roman"/>
                <a:ea typeface="+mn-lt"/>
                <a:cs typeface="+mn-lt"/>
              </a:rPr>
              <a:t>	Liver disease poses </a:t>
            </a:r>
            <a:r>
              <a:rPr lang="en-IN" sz="2400" dirty="0">
                <a:effectLst/>
                <a:latin typeface="Times New Roman"/>
                <a:ea typeface="+mn-lt"/>
                <a:cs typeface="+mn-lt"/>
              </a:rPr>
              <a:t>a </a:t>
            </a:r>
            <a:r>
              <a:rPr lang="en-IN" sz="2400" dirty="0">
                <a:latin typeface="Times New Roman"/>
                <a:ea typeface="+mn-lt"/>
                <a:cs typeface="+mn-lt"/>
              </a:rPr>
              <a:t>significant global health concern</a:t>
            </a:r>
            <a:r>
              <a:rPr lang="en-IN" sz="2400" dirty="0">
                <a:effectLst/>
                <a:latin typeface="Times New Roman"/>
                <a:ea typeface="+mn-lt"/>
                <a:cs typeface="+mn-lt"/>
              </a:rPr>
              <a:t>, </a:t>
            </a:r>
            <a:r>
              <a:rPr lang="en-IN" sz="2400" dirty="0">
                <a:latin typeface="Times New Roman"/>
                <a:ea typeface="+mn-lt"/>
                <a:cs typeface="+mn-lt"/>
              </a:rPr>
              <a:t>particularly in countries like India. Early detection is crucial </a:t>
            </a:r>
            <a:r>
              <a:rPr lang="en-IN" sz="2400" dirty="0">
                <a:effectLst/>
                <a:latin typeface="Times New Roman"/>
                <a:ea typeface="+mn-lt"/>
                <a:cs typeface="+mn-lt"/>
              </a:rPr>
              <a:t>for effective </a:t>
            </a:r>
            <a:r>
              <a:rPr lang="en-IN" sz="2400" dirty="0">
                <a:latin typeface="Times New Roman"/>
                <a:ea typeface="+mn-lt"/>
                <a:cs typeface="+mn-lt"/>
              </a:rPr>
              <a:t>treatment but remains challenging due to the delayed onset of symptoms</a:t>
            </a:r>
            <a:r>
              <a:rPr lang="en-IN" sz="2400" dirty="0">
                <a:effectLst/>
                <a:latin typeface="Times New Roman"/>
                <a:ea typeface="+mn-lt"/>
                <a:cs typeface="+mn-lt"/>
              </a:rPr>
              <a:t>. This study </a:t>
            </a:r>
            <a:r>
              <a:rPr lang="en-IN" sz="2400" dirty="0">
                <a:latin typeface="Times New Roman"/>
                <a:ea typeface="+mn-lt"/>
                <a:cs typeface="+mn-lt"/>
              </a:rPr>
              <a:t>utilizes various </a:t>
            </a:r>
            <a:r>
              <a:rPr lang="en-IN" sz="2400" dirty="0">
                <a:effectLst/>
                <a:latin typeface="Times New Roman"/>
                <a:ea typeface="+mn-lt"/>
                <a:cs typeface="+mn-lt"/>
              </a:rPr>
              <a:t>machine learning </a:t>
            </a:r>
            <a:r>
              <a:rPr lang="en-IN" sz="2400" dirty="0">
                <a:latin typeface="Times New Roman"/>
                <a:ea typeface="+mn-lt"/>
                <a:cs typeface="+mn-lt"/>
              </a:rPr>
              <a:t>algorithms </a:t>
            </a:r>
            <a:r>
              <a:rPr lang="en-IN" sz="2400" dirty="0">
                <a:effectLst/>
                <a:latin typeface="Times New Roman"/>
                <a:ea typeface="+mn-lt"/>
                <a:cs typeface="+mn-lt"/>
              </a:rPr>
              <a:t>to </a:t>
            </a:r>
            <a:r>
              <a:rPr lang="en-IN" sz="2400" dirty="0">
                <a:latin typeface="Times New Roman"/>
                <a:ea typeface="+mn-lt"/>
                <a:cs typeface="+mn-lt"/>
              </a:rPr>
              <a:t>forecast liver disease based on patient data</a:t>
            </a:r>
            <a:r>
              <a:rPr lang="en-IN" sz="2400" dirty="0">
                <a:effectLst/>
                <a:latin typeface="Times New Roman"/>
                <a:ea typeface="+mn-lt"/>
                <a:cs typeface="+mn-lt"/>
              </a:rPr>
              <a:t>. </a:t>
            </a:r>
            <a:r>
              <a:rPr lang="en-IN" sz="2400" dirty="0">
                <a:latin typeface="Times New Roman"/>
                <a:ea typeface="+mn-lt"/>
                <a:cs typeface="+mn-lt"/>
              </a:rPr>
              <a:t>The </a:t>
            </a:r>
            <a:r>
              <a:rPr lang="en-IN" sz="2400" dirty="0">
                <a:effectLst/>
                <a:latin typeface="Times New Roman"/>
                <a:ea typeface="+mn-lt"/>
                <a:cs typeface="+mn-lt"/>
              </a:rPr>
              <a:t>models </a:t>
            </a:r>
            <a:r>
              <a:rPr lang="en-IN" sz="2400" dirty="0">
                <a:latin typeface="Times New Roman"/>
                <a:ea typeface="+mn-lt"/>
                <a:cs typeface="+mn-lt"/>
              </a:rPr>
              <a:t>used include Support Vector Machine (SVM), K-Neighbors, Hard Voting Classifier, Multilayer Perceptron, Decision Tree, Logistic Regression</a:t>
            </a:r>
            <a:r>
              <a:rPr lang="en-IN" sz="2400" dirty="0">
                <a:effectLst/>
                <a:latin typeface="Times New Roman"/>
                <a:ea typeface="+mn-lt"/>
                <a:cs typeface="+mn-lt"/>
              </a:rPr>
              <a:t>, Random Forest, and </a:t>
            </a:r>
            <a:r>
              <a:rPr lang="en-IN" sz="2400" dirty="0">
                <a:latin typeface="Times New Roman"/>
                <a:ea typeface="+mn-lt"/>
                <a:cs typeface="+mn-lt"/>
              </a:rPr>
              <a:t>Genetic Algorithm optimization. Performance metrics such as Accuracy</a:t>
            </a:r>
            <a:r>
              <a:rPr lang="en-IN" sz="2400" dirty="0">
                <a:effectLst/>
                <a:latin typeface="Times New Roman"/>
                <a:ea typeface="+mn-lt"/>
                <a:cs typeface="+mn-lt"/>
              </a:rPr>
              <a:t>, </a:t>
            </a:r>
            <a:r>
              <a:rPr lang="en-IN" sz="2400" dirty="0">
                <a:latin typeface="Times New Roman"/>
                <a:ea typeface="+mn-lt"/>
                <a:cs typeface="+mn-lt"/>
              </a:rPr>
              <a:t>Precision</a:t>
            </a:r>
            <a:r>
              <a:rPr lang="en-IN" sz="2400" dirty="0">
                <a:effectLst/>
                <a:latin typeface="Times New Roman"/>
                <a:ea typeface="+mn-lt"/>
                <a:cs typeface="+mn-lt"/>
              </a:rPr>
              <a:t>, </a:t>
            </a:r>
            <a:r>
              <a:rPr lang="en-IN" sz="2400" dirty="0">
                <a:latin typeface="Times New Roman"/>
                <a:ea typeface="+mn-lt"/>
                <a:cs typeface="+mn-lt"/>
              </a:rPr>
              <a:t>Recall</a:t>
            </a:r>
            <a:r>
              <a:rPr lang="en-IN" sz="2400" dirty="0">
                <a:effectLst/>
                <a:latin typeface="Times New Roman"/>
                <a:ea typeface="+mn-lt"/>
                <a:cs typeface="+mn-lt"/>
              </a:rPr>
              <a:t>, and </a:t>
            </a:r>
            <a:r>
              <a:rPr lang="en-IN" sz="2400" dirty="0">
                <a:latin typeface="Times New Roman"/>
                <a:ea typeface="+mn-lt"/>
                <a:cs typeface="+mn-lt"/>
              </a:rPr>
              <a:t>F1-Score were employed </a:t>
            </a:r>
            <a:r>
              <a:rPr lang="en-IN" sz="2400" dirty="0">
                <a:effectLst/>
                <a:latin typeface="Times New Roman"/>
                <a:ea typeface="+mn-lt"/>
                <a:cs typeface="+mn-lt"/>
              </a:rPr>
              <a:t>to </a:t>
            </a:r>
            <a:r>
              <a:rPr lang="en-IN" sz="2400" dirty="0">
                <a:latin typeface="Times New Roman"/>
                <a:ea typeface="+mn-lt"/>
                <a:cs typeface="+mn-lt"/>
              </a:rPr>
              <a:t>assess </a:t>
            </a:r>
            <a:r>
              <a:rPr lang="en-IN" sz="2400" dirty="0">
                <a:effectLst/>
                <a:latin typeface="Times New Roman"/>
                <a:ea typeface="+mn-lt"/>
                <a:cs typeface="+mn-lt"/>
              </a:rPr>
              <a:t>model performance</a:t>
            </a:r>
            <a:r>
              <a:rPr lang="en-IN" sz="2400" dirty="0">
                <a:latin typeface="Times New Roman"/>
                <a:ea typeface="+mn-lt"/>
                <a:cs typeface="+mn-lt"/>
              </a:rPr>
              <a:t>. The Random Forest </a:t>
            </a:r>
            <a:r>
              <a:rPr lang="en-IN" sz="2400" dirty="0">
                <a:effectLst/>
                <a:latin typeface="Times New Roman"/>
                <a:ea typeface="+mn-lt"/>
                <a:cs typeface="+mn-lt"/>
              </a:rPr>
              <a:t>model </a:t>
            </a:r>
            <a:r>
              <a:rPr lang="en-IN" sz="2400" dirty="0">
                <a:latin typeface="Times New Roman"/>
                <a:ea typeface="+mn-lt"/>
                <a:cs typeface="+mn-lt"/>
              </a:rPr>
              <a:t>optimized with Genetic Algorithm </a:t>
            </a:r>
            <a:r>
              <a:rPr lang="en-IN" sz="2400" dirty="0">
                <a:effectLst/>
                <a:latin typeface="Times New Roman"/>
                <a:ea typeface="+mn-lt"/>
                <a:cs typeface="+mn-lt"/>
              </a:rPr>
              <a:t>achieved </a:t>
            </a:r>
            <a:r>
              <a:rPr lang="en-IN" sz="2400" dirty="0">
                <a:latin typeface="Times New Roman"/>
                <a:ea typeface="+mn-lt"/>
                <a:cs typeface="+mn-lt"/>
              </a:rPr>
              <a:t>the highest </a:t>
            </a:r>
            <a:r>
              <a:rPr lang="en-IN" sz="2400" dirty="0">
                <a:effectLst/>
                <a:latin typeface="Times New Roman"/>
                <a:ea typeface="+mn-lt"/>
                <a:cs typeface="+mn-lt"/>
              </a:rPr>
              <a:t>accuracy of </a:t>
            </a:r>
            <a:r>
              <a:rPr lang="en-IN" sz="2400" dirty="0">
                <a:latin typeface="Times New Roman"/>
                <a:ea typeface="+mn-lt"/>
                <a:cs typeface="+mn-lt"/>
              </a:rPr>
              <a:t>79</a:t>
            </a:r>
            <a:r>
              <a:rPr lang="en-IN" sz="2400" dirty="0">
                <a:effectLst/>
                <a:latin typeface="Times New Roman"/>
                <a:ea typeface="+mn-lt"/>
                <a:cs typeface="+mn-lt"/>
              </a:rPr>
              <a:t>%, </a:t>
            </a:r>
            <a:r>
              <a:rPr lang="en-IN" sz="2400" dirty="0">
                <a:latin typeface="Times New Roman"/>
                <a:ea typeface="+mn-lt"/>
                <a:cs typeface="+mn-lt"/>
              </a:rPr>
              <a:t>making it </a:t>
            </a:r>
            <a:r>
              <a:rPr lang="en-IN" sz="2400" dirty="0">
                <a:effectLst/>
                <a:latin typeface="Times New Roman"/>
                <a:ea typeface="+mn-lt"/>
                <a:cs typeface="+mn-lt"/>
              </a:rPr>
              <a:t>the </a:t>
            </a:r>
            <a:r>
              <a:rPr lang="en-IN" sz="2400" dirty="0">
                <a:latin typeface="Times New Roman"/>
                <a:ea typeface="+mn-lt"/>
                <a:cs typeface="+mn-lt"/>
              </a:rPr>
              <a:t>most effective </a:t>
            </a:r>
            <a:r>
              <a:rPr lang="en-IN" sz="2400" dirty="0">
                <a:effectLst/>
                <a:latin typeface="Times New Roman"/>
                <a:ea typeface="+mn-lt"/>
                <a:cs typeface="+mn-lt"/>
              </a:rPr>
              <a:t>model </a:t>
            </a:r>
            <a:r>
              <a:rPr lang="en-IN" sz="2400" dirty="0">
                <a:latin typeface="Times New Roman"/>
                <a:ea typeface="+mn-lt"/>
                <a:cs typeface="+mn-lt"/>
              </a:rPr>
              <a:t>for liver disease prediction</a:t>
            </a:r>
            <a:r>
              <a:rPr lang="en-IN" sz="2400" dirty="0">
                <a:effectLst/>
                <a:latin typeface="Times New Roman"/>
                <a:ea typeface="+mn-lt"/>
                <a:cs typeface="+mn-lt"/>
              </a:rPr>
              <a:t>. This </a:t>
            </a:r>
            <a:r>
              <a:rPr lang="en-IN" sz="2400" dirty="0">
                <a:latin typeface="Times New Roman"/>
                <a:ea typeface="+mn-lt"/>
                <a:cs typeface="+mn-lt"/>
              </a:rPr>
              <a:t>approach aids </a:t>
            </a:r>
            <a:r>
              <a:rPr lang="en-IN" sz="2400" dirty="0">
                <a:effectLst/>
                <a:latin typeface="Times New Roman"/>
                <a:ea typeface="+mn-lt"/>
                <a:cs typeface="+mn-lt"/>
              </a:rPr>
              <a:t>in </a:t>
            </a:r>
            <a:r>
              <a:rPr lang="en-IN" sz="2400" dirty="0">
                <a:latin typeface="Times New Roman"/>
                <a:ea typeface="+mn-lt"/>
                <a:cs typeface="+mn-lt"/>
              </a:rPr>
              <a:t>faster </a:t>
            </a:r>
            <a:r>
              <a:rPr lang="en-IN" sz="2400" dirty="0">
                <a:effectLst/>
                <a:latin typeface="Times New Roman"/>
                <a:ea typeface="+mn-lt"/>
                <a:cs typeface="+mn-lt"/>
              </a:rPr>
              <a:t>and </a:t>
            </a:r>
            <a:r>
              <a:rPr lang="en-IN" sz="2400" dirty="0">
                <a:latin typeface="Times New Roman"/>
                <a:ea typeface="+mn-lt"/>
                <a:cs typeface="+mn-lt"/>
              </a:rPr>
              <a:t>more accurate diagnoses</a:t>
            </a:r>
            <a:r>
              <a:rPr lang="en-IN" sz="2400" dirty="0">
                <a:effectLst/>
                <a:latin typeface="Times New Roman"/>
                <a:ea typeface="+mn-lt"/>
                <a:cs typeface="+mn-lt"/>
              </a:rPr>
              <a:t>, </a:t>
            </a:r>
            <a:r>
              <a:rPr lang="en-IN" sz="2400" dirty="0">
                <a:latin typeface="Times New Roman"/>
                <a:ea typeface="+mn-lt"/>
                <a:cs typeface="+mn-lt"/>
              </a:rPr>
              <a:t>enhancing </a:t>
            </a:r>
            <a:r>
              <a:rPr lang="en-IN" sz="2400" dirty="0">
                <a:effectLst/>
                <a:latin typeface="Times New Roman"/>
                <a:ea typeface="+mn-lt"/>
                <a:cs typeface="+mn-lt"/>
              </a:rPr>
              <a:t>clinical </a:t>
            </a:r>
            <a:r>
              <a:rPr lang="en-IN" sz="2400" dirty="0">
                <a:latin typeface="Times New Roman"/>
                <a:ea typeface="+mn-lt"/>
                <a:cs typeface="+mn-lt"/>
              </a:rPr>
              <a:t>decision-making.</a:t>
            </a:r>
            <a:endParaRPr lang="en-US" sz="2400" dirty="0">
              <a:latin typeface="Times New Roman"/>
              <a:ea typeface="+mn-lt"/>
              <a:cs typeface="+mn-lt"/>
            </a:endParaRPr>
          </a:p>
          <a:p>
            <a:pPr marL="0" indent="0">
              <a:buNone/>
            </a:pPr>
            <a:endParaRPr lang="en-US" dirty="0">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BD5C2420-26C9-65B4-41BA-D5CA69721C05}"/>
              </a:ext>
            </a:extLst>
          </p:cNvPr>
          <p:cNvSpPr>
            <a:spLocks noGrp="1"/>
          </p:cNvSpPr>
          <p:nvPr>
            <p:ph type="dt" sz="half" idx="10"/>
          </p:nvPr>
        </p:nvSpPr>
        <p:spPr/>
        <p:txBody>
          <a:bodyPr/>
          <a:lstStyle/>
          <a:p>
            <a:fld id="{62295500-64E7-4D97-9D4A-78523B0706FF}" type="datetime1">
              <a:rPr lang="en-IN" smtClean="0">
                <a:latin typeface="Times New Roman" panose="02020603050405020304" pitchFamily="18" charset="0"/>
                <a:cs typeface="Times New Roman" panose="02020603050405020304" pitchFamily="18" charset="0"/>
              </a:rPr>
              <a:t>19-03-2025</a:t>
            </a:fld>
            <a:endParaRPr lang="en-US">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Review No. 3        Batch No.  BB7         Department of CSE</a:t>
            </a:r>
          </a:p>
        </p:txBody>
      </p:sp>
      <p:sp>
        <p:nvSpPr>
          <p:cNvPr id="7"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3</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691089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1180618" y="365125"/>
            <a:ext cx="10173182" cy="1128009"/>
          </a:xfrm>
        </p:spPr>
        <p:txBody>
          <a:bodyPr/>
          <a:lstStyle/>
          <a:p>
            <a:pPr algn="ctr"/>
            <a:r>
              <a:rPr lang="en-US" b="1" dirty="0">
                <a:latin typeface="Times New Roman" panose="02020603050405020304" pitchFamily="18" charset="0"/>
                <a:cs typeface="Times New Roman" panose="02020603050405020304" pitchFamily="18" charset="0"/>
              </a:rPr>
              <a:t>INTRODUCTION</a:t>
            </a:r>
          </a:p>
        </p:txBody>
      </p:sp>
      <p:sp>
        <p:nvSpPr>
          <p:cNvPr id="9" name="Content Placeholder 8">
            <a:extLst>
              <a:ext uri="{FF2B5EF4-FFF2-40B4-BE49-F238E27FC236}">
                <a16:creationId xmlns:a16="http://schemas.microsoft.com/office/drawing/2014/main" id="{0BAA4F36-AB00-F2C4-B47F-6381355DE604}"/>
              </a:ext>
            </a:extLst>
          </p:cNvPr>
          <p:cNvSpPr>
            <a:spLocks noGrp="1"/>
          </p:cNvSpPr>
          <p:nvPr>
            <p:ph idx="1"/>
          </p:nvPr>
        </p:nvSpPr>
        <p:spPr/>
        <p:txBody>
          <a:bodyPr vert="horz" lIns="91440" tIns="45720" rIns="91440" bIns="45720" rtlCol="0" anchor="t">
            <a:normAutofit/>
          </a:bodyPr>
          <a:lstStyle/>
          <a:p>
            <a:r>
              <a:rPr lang="en-US" sz="2200" b="1" dirty="0">
                <a:latin typeface="Times New Roman"/>
                <a:cs typeface="Times New Roman"/>
              </a:rPr>
              <a:t>Project Overview:</a:t>
            </a:r>
            <a:r>
              <a:rPr lang="en-US" sz="2200" dirty="0">
                <a:latin typeface="Times New Roman"/>
                <a:cs typeface="Times New Roman"/>
              </a:rPr>
              <a:t> </a:t>
            </a:r>
            <a:r>
              <a:rPr lang="en-US" sz="2200" dirty="0">
                <a:latin typeface="Times New Roman"/>
                <a:ea typeface="Calibri"/>
                <a:cs typeface="Calibri"/>
              </a:rPr>
              <a:t>A</a:t>
            </a:r>
            <a:r>
              <a:rPr lang="en-US" sz="2200" dirty="0">
                <a:latin typeface="Times New Roman"/>
                <a:ea typeface="+mn-lt"/>
                <a:cs typeface="+mn-lt"/>
              </a:rPr>
              <a:t> predictive system for liver disease diagnosis using machine learning models such as Random Forest, SVM, and Multilayer Perceptron.</a:t>
            </a:r>
          </a:p>
          <a:p>
            <a:r>
              <a:rPr lang="en-US" sz="2200" b="1" dirty="0">
                <a:latin typeface="Times New Roman"/>
                <a:cs typeface="Times New Roman"/>
              </a:rPr>
              <a:t>Motivation:</a:t>
            </a:r>
            <a:r>
              <a:rPr lang="en-US" sz="2200" dirty="0">
                <a:latin typeface="Times New Roman"/>
                <a:cs typeface="Times New Roman"/>
              </a:rPr>
              <a:t> </a:t>
            </a:r>
            <a:r>
              <a:rPr lang="en-US" sz="2200" dirty="0">
                <a:latin typeface="Times New Roman"/>
                <a:ea typeface="Calibri"/>
                <a:cs typeface="Calibri"/>
              </a:rPr>
              <a:t>Overcome</a:t>
            </a:r>
            <a:r>
              <a:rPr lang="en-US" sz="2200" dirty="0">
                <a:latin typeface="Times New Roman"/>
                <a:ea typeface="+mn-lt"/>
                <a:cs typeface="+mn-lt"/>
              </a:rPr>
              <a:t> the challenges of late-stage liver disease diagnosis by leveraging machine learning for early detection.</a:t>
            </a:r>
          </a:p>
          <a:p>
            <a:r>
              <a:rPr lang="en-US" sz="2200" b="1" dirty="0">
                <a:latin typeface="Times New Roman"/>
                <a:cs typeface="Times New Roman"/>
              </a:rPr>
              <a:t>Importance:</a:t>
            </a:r>
            <a:r>
              <a:rPr lang="en-US" sz="2200" dirty="0">
                <a:latin typeface="Times New Roman"/>
                <a:cs typeface="Times New Roman"/>
              </a:rPr>
              <a:t> </a:t>
            </a:r>
            <a:r>
              <a:rPr lang="en-US" sz="2200" dirty="0">
                <a:latin typeface="Times New Roman"/>
                <a:ea typeface="Calibri"/>
                <a:cs typeface="Calibri"/>
              </a:rPr>
              <a:t>Facilitates</a:t>
            </a:r>
            <a:r>
              <a:rPr lang="en-US" sz="2200" dirty="0">
                <a:latin typeface="Times New Roman"/>
                <a:ea typeface="+mn-lt"/>
                <a:cs typeface="+mn-lt"/>
              </a:rPr>
              <a:t> timely interventions, reducing the burden of liver diseases on patients and healthcare systems.</a:t>
            </a:r>
          </a:p>
          <a:p>
            <a:r>
              <a:rPr lang="en-US" sz="2200" b="1" dirty="0">
                <a:latin typeface="Times New Roman"/>
                <a:cs typeface="Times New Roman"/>
              </a:rPr>
              <a:t>Relevance:</a:t>
            </a:r>
            <a:r>
              <a:rPr lang="en-US" sz="2200" dirty="0">
                <a:latin typeface="Times New Roman"/>
                <a:cs typeface="Times New Roman"/>
              </a:rPr>
              <a:t> </a:t>
            </a:r>
            <a:r>
              <a:rPr lang="en-US" sz="2200" dirty="0">
                <a:latin typeface="Times New Roman"/>
                <a:ea typeface="Calibri"/>
                <a:cs typeface="Calibri"/>
              </a:rPr>
              <a:t>Provides</a:t>
            </a:r>
            <a:r>
              <a:rPr lang="en-US" sz="2200" dirty="0">
                <a:latin typeface="Times New Roman"/>
                <a:ea typeface="+mn-lt"/>
                <a:cs typeface="+mn-lt"/>
              </a:rPr>
              <a:t> accurate predictions and insights into disease patterns, aiding clinical decision-making and improving outcomes.</a:t>
            </a:r>
          </a:p>
        </p:txBody>
      </p:sp>
      <p:sp>
        <p:nvSpPr>
          <p:cNvPr id="5" name="Date Placeholder 4">
            <a:extLst>
              <a:ext uri="{FF2B5EF4-FFF2-40B4-BE49-F238E27FC236}">
                <a16:creationId xmlns:a16="http://schemas.microsoft.com/office/drawing/2014/main" id="{BD5C2420-26C9-65B4-41BA-D5CA69721C05}"/>
              </a:ext>
            </a:extLst>
          </p:cNvPr>
          <p:cNvSpPr>
            <a:spLocks noGrp="1"/>
          </p:cNvSpPr>
          <p:nvPr>
            <p:ph type="dt" sz="half" idx="10"/>
          </p:nvPr>
        </p:nvSpPr>
        <p:spPr/>
        <p:txBody>
          <a:bodyPr/>
          <a:lstStyle/>
          <a:p>
            <a:fld id="{FEB1926F-AB62-4DDE-B092-41F0D24353FA}" type="datetime1">
              <a:rPr lang="en-IN" smtClean="0">
                <a:latin typeface="Times New Roman" panose="02020603050405020304" pitchFamily="18" charset="0"/>
                <a:cs typeface="Times New Roman" panose="02020603050405020304" pitchFamily="18" charset="0"/>
              </a:rPr>
              <a:t>19-03-2025</a:t>
            </a:fld>
            <a:endParaRPr lang="en-US">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Review No. 3        Batch No. BB7        Department of CSE</a:t>
            </a:r>
          </a:p>
        </p:txBody>
      </p:sp>
      <p:sp>
        <p:nvSpPr>
          <p:cNvPr id="7"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4</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757542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CEBD5-0235-7E4E-78ED-40793E25BE26}"/>
              </a:ext>
            </a:extLst>
          </p:cNvPr>
          <p:cNvSpPr>
            <a:spLocks noGrp="1"/>
          </p:cNvSpPr>
          <p:nvPr>
            <p:ph type="title"/>
          </p:nvPr>
        </p:nvSpPr>
        <p:spPr>
          <a:xfrm>
            <a:off x="838200" y="365125"/>
            <a:ext cx="10515600" cy="45719"/>
          </a:xfrm>
        </p:spPr>
        <p:txBody>
          <a:bodyPr>
            <a:normAutofit fontScale="90000"/>
          </a:bodyPr>
          <a:lstStyle/>
          <a:p>
            <a:endParaRPr lang="en-IN" dirty="0"/>
          </a:p>
        </p:txBody>
      </p:sp>
      <p:pic>
        <p:nvPicPr>
          <p:cNvPr id="8" name="Content Placeholder 7">
            <a:extLst>
              <a:ext uri="{FF2B5EF4-FFF2-40B4-BE49-F238E27FC236}">
                <a16:creationId xmlns:a16="http://schemas.microsoft.com/office/drawing/2014/main" id="{AB4FA322-D6A8-3ECB-1184-FBBC05D1EE9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95535" y="661989"/>
            <a:ext cx="9758265" cy="5206966"/>
          </a:xfrm>
        </p:spPr>
      </p:pic>
      <p:sp>
        <p:nvSpPr>
          <p:cNvPr id="4" name="Date Placeholder 3">
            <a:extLst>
              <a:ext uri="{FF2B5EF4-FFF2-40B4-BE49-F238E27FC236}">
                <a16:creationId xmlns:a16="http://schemas.microsoft.com/office/drawing/2014/main" id="{F3992556-8F74-3631-A353-34AA5B37E155}"/>
              </a:ext>
            </a:extLst>
          </p:cNvPr>
          <p:cNvSpPr>
            <a:spLocks noGrp="1"/>
          </p:cNvSpPr>
          <p:nvPr>
            <p:ph type="dt" sz="half" idx="10"/>
          </p:nvPr>
        </p:nvSpPr>
        <p:spPr/>
        <p:txBody>
          <a:bodyPr/>
          <a:lstStyle/>
          <a:p>
            <a:fld id="{624C803B-62AD-4010-AEFB-D9AF802A6496}" type="datetime1">
              <a:rPr lang="en-IN" smtClean="0"/>
              <a:t>19-03-2025</a:t>
            </a:fld>
            <a:endParaRPr lang="en-IN"/>
          </a:p>
        </p:txBody>
      </p:sp>
      <p:sp>
        <p:nvSpPr>
          <p:cNvPr id="5" name="Footer Placeholder 4">
            <a:extLst>
              <a:ext uri="{FF2B5EF4-FFF2-40B4-BE49-F238E27FC236}">
                <a16:creationId xmlns:a16="http://schemas.microsoft.com/office/drawing/2014/main" id="{7AF6F2BE-D64B-B3B4-3708-63F3BE5E91AE}"/>
              </a:ext>
            </a:extLst>
          </p:cNvPr>
          <p:cNvSpPr>
            <a:spLocks noGrp="1"/>
          </p:cNvSpPr>
          <p:nvPr>
            <p:ph type="ftr" sz="quarter" idx="11"/>
          </p:nvPr>
        </p:nvSpPr>
        <p:spPr/>
        <p:txBody>
          <a:bodyPr/>
          <a:lstStyle/>
          <a:p>
            <a:r>
              <a:rPr lang="en-US" dirty="0"/>
              <a:t>Review No. 3        Batch No.BB7           Department of CSE</a:t>
            </a:r>
            <a:endParaRPr lang="en-IN" dirty="0"/>
          </a:p>
        </p:txBody>
      </p:sp>
      <p:sp>
        <p:nvSpPr>
          <p:cNvPr id="6" name="Slide Number Placeholder 5">
            <a:extLst>
              <a:ext uri="{FF2B5EF4-FFF2-40B4-BE49-F238E27FC236}">
                <a16:creationId xmlns:a16="http://schemas.microsoft.com/office/drawing/2014/main" id="{E201CC63-AF7B-3472-10D6-4DF9068EAA8D}"/>
              </a:ext>
            </a:extLst>
          </p:cNvPr>
          <p:cNvSpPr>
            <a:spLocks noGrp="1"/>
          </p:cNvSpPr>
          <p:nvPr>
            <p:ph type="sldNum" sz="quarter" idx="12"/>
          </p:nvPr>
        </p:nvSpPr>
        <p:spPr/>
        <p:txBody>
          <a:bodyPr/>
          <a:lstStyle/>
          <a:p>
            <a:fld id="{65DCBD69-296B-4D7C-AF62-9B588FC78772}" type="slidenum">
              <a:rPr lang="en-IN" smtClean="0"/>
              <a:t>5</a:t>
            </a:fld>
            <a:endParaRPr lang="en-IN"/>
          </a:p>
        </p:txBody>
      </p:sp>
    </p:spTree>
    <p:extLst>
      <p:ext uri="{BB962C8B-B14F-4D97-AF65-F5344CB8AC3E}">
        <p14:creationId xmlns:p14="http://schemas.microsoft.com/office/powerpoint/2010/main" val="1976645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320F4E-7147-159C-2B58-44AECCF78052}"/>
              </a:ext>
            </a:extLst>
          </p:cNvPr>
          <p:cNvSpPr>
            <a:spLocks noGrp="1"/>
          </p:cNvSpPr>
          <p:nvPr>
            <p:ph type="title"/>
          </p:nvPr>
        </p:nvSpPr>
        <p:spPr>
          <a:xfrm>
            <a:off x="838200" y="365125"/>
            <a:ext cx="10515600" cy="45719"/>
          </a:xfrm>
        </p:spPr>
        <p:txBody>
          <a:bodyPr>
            <a:normAutofit fontScale="90000"/>
          </a:bodyPr>
          <a:lstStyle/>
          <a:p>
            <a:endParaRPr lang="en-IN" dirty="0"/>
          </a:p>
        </p:txBody>
      </p:sp>
      <p:sp>
        <p:nvSpPr>
          <p:cNvPr id="4" name="Date Placeholder 3">
            <a:extLst>
              <a:ext uri="{FF2B5EF4-FFF2-40B4-BE49-F238E27FC236}">
                <a16:creationId xmlns:a16="http://schemas.microsoft.com/office/drawing/2014/main" id="{EA587127-A942-2DF2-8EB6-C065041BDB68}"/>
              </a:ext>
            </a:extLst>
          </p:cNvPr>
          <p:cNvSpPr>
            <a:spLocks noGrp="1"/>
          </p:cNvSpPr>
          <p:nvPr>
            <p:ph type="dt" sz="half" idx="10"/>
          </p:nvPr>
        </p:nvSpPr>
        <p:spPr/>
        <p:txBody>
          <a:bodyPr/>
          <a:lstStyle/>
          <a:p>
            <a:fld id="{624C803B-62AD-4010-AEFB-D9AF802A6496}" type="datetime1">
              <a:rPr lang="en-IN" smtClean="0"/>
              <a:t>19-03-2025</a:t>
            </a:fld>
            <a:endParaRPr lang="en-IN"/>
          </a:p>
        </p:txBody>
      </p:sp>
      <p:sp>
        <p:nvSpPr>
          <p:cNvPr id="5" name="Footer Placeholder 4">
            <a:extLst>
              <a:ext uri="{FF2B5EF4-FFF2-40B4-BE49-F238E27FC236}">
                <a16:creationId xmlns:a16="http://schemas.microsoft.com/office/drawing/2014/main" id="{7370A454-C0D1-5406-5443-173587605106}"/>
              </a:ext>
            </a:extLst>
          </p:cNvPr>
          <p:cNvSpPr>
            <a:spLocks noGrp="1"/>
          </p:cNvSpPr>
          <p:nvPr>
            <p:ph type="ftr" sz="quarter" idx="11"/>
          </p:nvPr>
        </p:nvSpPr>
        <p:spPr/>
        <p:txBody>
          <a:bodyPr/>
          <a:lstStyle/>
          <a:p>
            <a:r>
              <a:rPr lang="en-US" dirty="0"/>
              <a:t>Review No.3         Batch No.BB7           Department of CSE</a:t>
            </a:r>
            <a:endParaRPr lang="en-IN" dirty="0"/>
          </a:p>
        </p:txBody>
      </p:sp>
      <p:sp>
        <p:nvSpPr>
          <p:cNvPr id="6" name="Slide Number Placeholder 5">
            <a:extLst>
              <a:ext uri="{FF2B5EF4-FFF2-40B4-BE49-F238E27FC236}">
                <a16:creationId xmlns:a16="http://schemas.microsoft.com/office/drawing/2014/main" id="{F3273637-323D-D6A8-02B2-9179D3151A34}"/>
              </a:ext>
            </a:extLst>
          </p:cNvPr>
          <p:cNvSpPr>
            <a:spLocks noGrp="1"/>
          </p:cNvSpPr>
          <p:nvPr>
            <p:ph type="sldNum" sz="quarter" idx="12"/>
          </p:nvPr>
        </p:nvSpPr>
        <p:spPr/>
        <p:txBody>
          <a:bodyPr/>
          <a:lstStyle/>
          <a:p>
            <a:fld id="{65DCBD69-296B-4D7C-AF62-9B588FC78772}" type="slidenum">
              <a:rPr lang="en-IN" smtClean="0"/>
              <a:t>6</a:t>
            </a:fld>
            <a:endParaRPr lang="en-IN"/>
          </a:p>
        </p:txBody>
      </p:sp>
      <p:sp>
        <p:nvSpPr>
          <p:cNvPr id="7" name="Rectangle 1">
            <a:extLst>
              <a:ext uri="{FF2B5EF4-FFF2-40B4-BE49-F238E27FC236}">
                <a16:creationId xmlns:a16="http://schemas.microsoft.com/office/drawing/2014/main" id="{C08914B5-5CD8-0CB8-1C2A-5F87F9C52B6E}"/>
              </a:ext>
            </a:extLst>
          </p:cNvPr>
          <p:cNvSpPr>
            <a:spLocks noGrp="1" noChangeArrowheads="1"/>
          </p:cNvSpPr>
          <p:nvPr>
            <p:ph idx="1"/>
          </p:nvPr>
        </p:nvSpPr>
        <p:spPr bwMode="auto">
          <a:xfrm>
            <a:off x="838200" y="1643232"/>
            <a:ext cx="11448712" cy="347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Sharp Increase-</a:t>
            </a: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Liver disease mortality increased by over </a:t>
            </a:r>
            <a:r>
              <a:rPr kumimoji="0" lang="en-US" altLang="en-US" sz="22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200</a:t>
            </a:r>
            <a:r>
              <a:rPr kumimoji="0" lang="en-US" altLang="en-US" sz="2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from 1971 to 2008,</a:t>
            </a:r>
          </a:p>
          <a:p>
            <a:pPr marL="0" marR="0" lvl="0" indent="0" algn="l" defTabSz="914400" rtl="0" eaLnBrk="0" fontAlgn="base" latinLnBrk="0" hangingPunct="0">
              <a:lnSpc>
                <a:spcPct val="100000"/>
              </a:lnSpc>
              <a:spcBef>
                <a:spcPct val="0"/>
              </a:spcBef>
              <a:spcAft>
                <a:spcPct val="0"/>
              </a:spcAft>
              <a:buClrTx/>
              <a:buSzTx/>
              <a:buNone/>
              <a:tabLst/>
            </a:pPr>
            <a:r>
              <a:rPr lang="en-US" altLang="en-US" sz="2200" dirty="0">
                <a:latin typeface="Times New Roman" panose="02020603050405020304" pitchFamily="18" charset="0"/>
                <a:cs typeface="Times New Roman" panose="02020603050405020304" pitchFamily="18" charset="0"/>
              </a:rPr>
              <a:t>  </a:t>
            </a: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making it the fastest-growing cause of death. </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Rising Trend After 1991-</a:t>
            </a: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Steady rise in liver disease deaths became more pronounced after </a:t>
            </a:r>
            <a:r>
              <a:rPr kumimoji="0" lang="en-US" altLang="en-US" sz="22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1991</a:t>
            </a: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endParaRPr lang="en-US" altLang="en-US" sz="2200"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Contrast with Other Causes</a:t>
            </a:r>
            <a:r>
              <a:rPr lang="en-US" altLang="en-US" sz="2200" b="1" dirty="0">
                <a:latin typeface="Times New Roman" panose="02020603050405020304" pitchFamily="18" charset="0"/>
                <a:cs typeface="Times New Roman" panose="02020603050405020304" pitchFamily="18" charset="0"/>
              </a:rPr>
              <a:t>-</a:t>
            </a: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Unlike heart disease, stroke, and respiratory issues, which declined </a:t>
            </a:r>
          </a:p>
          <a:p>
            <a:pPr marL="0" marR="0" lvl="0" indent="0" algn="l" defTabSz="914400" rtl="0" eaLnBrk="0" fontAlgn="base" latinLnBrk="0" hangingPunct="0">
              <a:lnSpc>
                <a:spcPct val="100000"/>
              </a:lnSpc>
              <a:spcBef>
                <a:spcPct val="0"/>
              </a:spcBef>
              <a:spcAft>
                <a:spcPct val="0"/>
              </a:spcAft>
              <a:buClrTx/>
              <a:buSzTx/>
              <a:buNone/>
              <a:tabLst/>
            </a:pPr>
            <a:r>
              <a:rPr lang="en-US" altLang="en-US" sz="2200" dirty="0">
                <a:latin typeface="Times New Roman" panose="02020603050405020304" pitchFamily="18" charset="0"/>
                <a:cs typeface="Times New Roman" panose="02020603050405020304" pitchFamily="18" charset="0"/>
              </a:rPr>
              <a:t> </a:t>
            </a: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or</a:t>
            </a:r>
            <a:r>
              <a:rPr lang="en-US" altLang="en-US" sz="2200" dirty="0">
                <a:latin typeface="Times New Roman" panose="02020603050405020304" pitchFamily="18" charset="0"/>
                <a:cs typeface="Times New Roman" panose="02020603050405020304" pitchFamily="18" charset="0"/>
              </a:rPr>
              <a:t> </a:t>
            </a: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stabilized, liver disease mortality surged. </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Key Drivers-</a:t>
            </a: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Increased alcohol consumption, poor diet, and rising cases of </a:t>
            </a:r>
          </a:p>
          <a:p>
            <a:pPr marL="0" marR="0" lvl="0" indent="0" algn="l" defTabSz="914400" rtl="0" eaLnBrk="0" fontAlgn="base" latinLnBrk="0" hangingPunct="0">
              <a:lnSpc>
                <a:spcPct val="100000"/>
              </a:lnSpc>
              <a:spcBef>
                <a:spcPct val="0"/>
              </a:spcBef>
              <a:spcAft>
                <a:spcPct val="0"/>
              </a:spcAft>
              <a:buClrTx/>
              <a:buSzTx/>
              <a:buNone/>
              <a:tabLst/>
            </a:pPr>
            <a:r>
              <a:rPr lang="en-US" altLang="en-US" sz="2200" dirty="0">
                <a:latin typeface="Times New Roman" panose="02020603050405020304" pitchFamily="18" charset="0"/>
                <a:cs typeface="Times New Roman" panose="02020603050405020304" pitchFamily="18" charset="0"/>
              </a:rPr>
              <a:t> </a:t>
            </a:r>
            <a:r>
              <a:rPr kumimoji="0" lang="en-US" altLang="en-US" sz="22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non-alcoholic fatty liver disease (NAFLD)</a:t>
            </a: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are major contributing factors. </a:t>
            </a:r>
          </a:p>
        </p:txBody>
      </p:sp>
    </p:spTree>
    <p:extLst>
      <p:ext uri="{BB962C8B-B14F-4D97-AF65-F5344CB8AC3E}">
        <p14:creationId xmlns:p14="http://schemas.microsoft.com/office/powerpoint/2010/main" val="12991139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1180618" y="365126"/>
            <a:ext cx="10173182" cy="562154"/>
          </a:xfrm>
        </p:spPr>
        <p:txBody>
          <a:bodyPr>
            <a:normAutofit fontScale="90000"/>
          </a:bodyPr>
          <a:lstStyle/>
          <a:p>
            <a:pPr algn="ctr"/>
            <a:r>
              <a:rPr lang="en-US" b="1" dirty="0">
                <a:latin typeface="Times New Roman" panose="02020603050405020304" pitchFamily="18" charset="0"/>
                <a:cs typeface="Times New Roman" panose="02020603050405020304" pitchFamily="18" charset="0"/>
              </a:rPr>
              <a:t>LITERATURE SURVEY</a:t>
            </a:r>
          </a:p>
        </p:txBody>
      </p:sp>
      <p:sp>
        <p:nvSpPr>
          <p:cNvPr id="9" name="Content Placeholder 8">
            <a:extLst>
              <a:ext uri="{FF2B5EF4-FFF2-40B4-BE49-F238E27FC236}">
                <a16:creationId xmlns:a16="http://schemas.microsoft.com/office/drawing/2014/main" id="{0BAA4F36-AB00-F2C4-B47F-6381355DE604}"/>
              </a:ext>
            </a:extLst>
          </p:cNvPr>
          <p:cNvSpPr>
            <a:spLocks noGrp="1"/>
          </p:cNvSpPr>
          <p:nvPr>
            <p:ph idx="1"/>
          </p:nvPr>
        </p:nvSpPr>
        <p:spPr/>
        <p:txBody>
          <a:bodyPr>
            <a:normAutofit/>
          </a:bodyPr>
          <a:lstStyle/>
          <a:p>
            <a:pPr marL="0" indent="0">
              <a:buNone/>
            </a:pPr>
            <a:endParaRPr lang="en-IN"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BD5C2420-26C9-65B4-41BA-D5CA69721C05}"/>
              </a:ext>
            </a:extLst>
          </p:cNvPr>
          <p:cNvSpPr>
            <a:spLocks noGrp="1"/>
          </p:cNvSpPr>
          <p:nvPr>
            <p:ph type="dt" sz="half" idx="10"/>
          </p:nvPr>
        </p:nvSpPr>
        <p:spPr/>
        <p:txBody>
          <a:bodyPr/>
          <a:lstStyle/>
          <a:p>
            <a:fld id="{4DC18775-DE41-46DA-992A-5E2E089E1992}" type="datetime1">
              <a:rPr lang="en-IN" smtClean="0">
                <a:latin typeface="Times New Roman" panose="02020603050405020304" pitchFamily="18" charset="0"/>
                <a:cs typeface="Times New Roman" panose="02020603050405020304" pitchFamily="18" charset="0"/>
              </a:rPr>
              <a:t>19-03-2025</a:t>
            </a:fld>
            <a:endParaRPr lang="en-US">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Review No. 1        Batch No.  BB3         Department of CSE</a:t>
            </a:r>
          </a:p>
        </p:txBody>
      </p:sp>
      <p:sp>
        <p:nvSpPr>
          <p:cNvPr id="7"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7</a:t>
            </a:fld>
            <a:endParaRPr lang="en-US">
              <a:latin typeface="Times New Roman" panose="02020603050405020304" pitchFamily="18" charset="0"/>
              <a:cs typeface="Times New Roman" panose="02020603050405020304" pitchFamily="18" charset="0"/>
            </a:endParaRPr>
          </a:p>
        </p:txBody>
      </p:sp>
      <p:sp>
        <p:nvSpPr>
          <p:cNvPr id="10" name="Content Placeholder 8">
            <a:extLst>
              <a:ext uri="{FF2B5EF4-FFF2-40B4-BE49-F238E27FC236}">
                <a16:creationId xmlns:a16="http://schemas.microsoft.com/office/drawing/2014/main" id="{3E8CACDC-CE1B-448A-5D5F-BF4D715F95AE}"/>
              </a:ext>
            </a:extLst>
          </p:cNvPr>
          <p:cNvSpPr txBox="1">
            <a:spLocks/>
          </p:cNvSpPr>
          <p:nvPr/>
        </p:nvSpPr>
        <p:spPr>
          <a:xfrm>
            <a:off x="990600" y="1978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latin typeface="Times New Roman" panose="02020603050405020304" pitchFamily="18" charset="0"/>
              <a:cs typeface="Times New Roman" panose="02020603050405020304" pitchFamily="18" charset="0"/>
            </a:endParaRPr>
          </a:p>
        </p:txBody>
      </p:sp>
      <p:graphicFrame>
        <p:nvGraphicFramePr>
          <p:cNvPr id="3" name="Table 3">
            <a:extLst>
              <a:ext uri="{FF2B5EF4-FFF2-40B4-BE49-F238E27FC236}">
                <a16:creationId xmlns:a16="http://schemas.microsoft.com/office/drawing/2014/main" id="{D5492C34-DF62-E3B9-3F6C-997B49ACCC8A}"/>
              </a:ext>
            </a:extLst>
          </p:cNvPr>
          <p:cNvGraphicFramePr>
            <a:graphicFrameLocks noGrp="1"/>
          </p:cNvGraphicFramePr>
          <p:nvPr>
            <p:extLst>
              <p:ext uri="{D42A27DB-BD31-4B8C-83A1-F6EECF244321}">
                <p14:modId xmlns:p14="http://schemas.microsoft.com/office/powerpoint/2010/main" val="1061402380"/>
              </p:ext>
            </p:extLst>
          </p:nvPr>
        </p:nvGraphicFramePr>
        <p:xfrm>
          <a:off x="344465" y="1043835"/>
          <a:ext cx="11496057" cy="5839216"/>
        </p:xfrm>
        <a:graphic>
          <a:graphicData uri="http://schemas.openxmlformats.org/drawingml/2006/table">
            <a:tbl>
              <a:tblPr firstRow="1" bandRow="1">
                <a:tableStyleId>{17292A2E-F333-43FB-9621-5CBBE7FDCDCB}</a:tableStyleId>
              </a:tblPr>
              <a:tblGrid>
                <a:gridCol w="744715">
                  <a:extLst>
                    <a:ext uri="{9D8B030D-6E8A-4147-A177-3AD203B41FA5}">
                      <a16:colId xmlns:a16="http://schemas.microsoft.com/office/drawing/2014/main" val="166576671"/>
                    </a:ext>
                  </a:extLst>
                </a:gridCol>
                <a:gridCol w="2360905">
                  <a:extLst>
                    <a:ext uri="{9D8B030D-6E8A-4147-A177-3AD203B41FA5}">
                      <a16:colId xmlns:a16="http://schemas.microsoft.com/office/drawing/2014/main" val="946789180"/>
                    </a:ext>
                  </a:extLst>
                </a:gridCol>
                <a:gridCol w="1904703">
                  <a:extLst>
                    <a:ext uri="{9D8B030D-6E8A-4147-A177-3AD203B41FA5}">
                      <a16:colId xmlns:a16="http://schemas.microsoft.com/office/drawing/2014/main" val="3483638722"/>
                    </a:ext>
                  </a:extLst>
                </a:gridCol>
                <a:gridCol w="1552807">
                  <a:extLst>
                    <a:ext uri="{9D8B030D-6E8A-4147-A177-3AD203B41FA5}">
                      <a16:colId xmlns:a16="http://schemas.microsoft.com/office/drawing/2014/main" val="1190061112"/>
                    </a:ext>
                  </a:extLst>
                </a:gridCol>
                <a:gridCol w="1267599">
                  <a:extLst>
                    <a:ext uri="{9D8B030D-6E8A-4147-A177-3AD203B41FA5}">
                      <a16:colId xmlns:a16="http://schemas.microsoft.com/office/drawing/2014/main" val="3469305604"/>
                    </a:ext>
                  </a:extLst>
                </a:gridCol>
                <a:gridCol w="1838021">
                  <a:extLst>
                    <a:ext uri="{9D8B030D-6E8A-4147-A177-3AD203B41FA5}">
                      <a16:colId xmlns:a16="http://schemas.microsoft.com/office/drawing/2014/main" val="3853106642"/>
                    </a:ext>
                  </a:extLst>
                </a:gridCol>
                <a:gridCol w="1827307">
                  <a:extLst>
                    <a:ext uri="{9D8B030D-6E8A-4147-A177-3AD203B41FA5}">
                      <a16:colId xmlns:a16="http://schemas.microsoft.com/office/drawing/2014/main" val="1601472594"/>
                    </a:ext>
                  </a:extLst>
                </a:gridCol>
              </a:tblGrid>
              <a:tr h="560315">
                <a:tc>
                  <a:txBody>
                    <a:bodyPr/>
                    <a:lstStyle/>
                    <a:p>
                      <a:pPr algn="ctr"/>
                      <a:r>
                        <a:rPr lang="en-US" sz="1600" dirty="0">
                          <a:solidFill>
                            <a:schemeClr val="tx1"/>
                          </a:solidFill>
                        </a:rPr>
                        <a:t>No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solidFill>
                            <a:schemeClr val="tx1"/>
                          </a:solidFill>
                        </a:rPr>
                        <a:t>Title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solidFill>
                            <a:schemeClr val="tx1"/>
                          </a:solidFill>
                        </a:rPr>
                        <a:t>Author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solidFill>
                            <a:schemeClr val="tx1"/>
                          </a:solidFill>
                        </a:rPr>
                        <a:t>Journal Name &amp; Year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solidFill>
                            <a:schemeClr val="tx1"/>
                          </a:solidFill>
                        </a:rPr>
                        <a:t>Methodology Adapted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solidFill>
                            <a:schemeClr val="tx1"/>
                          </a:solidFill>
                        </a:rPr>
                        <a:t>Key Findings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solidFill>
                            <a:schemeClr val="tx1"/>
                          </a:solidFill>
                        </a:rPr>
                        <a:t>Gaps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37051210"/>
                  </a:ext>
                </a:extLst>
              </a:tr>
              <a:tr h="1321771">
                <a:tc>
                  <a:txBody>
                    <a:bodyPr/>
                    <a:lstStyle/>
                    <a:p>
                      <a:r>
                        <a:rPr lang="en-US" sz="14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rtl="0" eaLnBrk="1" fontAlgn="auto" latinLnBrk="0" hangingPunct="1">
                        <a:lnSpc>
                          <a:spcPct val="100000"/>
                        </a:lnSpc>
                        <a:spcBef>
                          <a:spcPts val="0"/>
                        </a:spcBef>
                        <a:spcAft>
                          <a:spcPts val="0"/>
                        </a:spcAft>
                        <a:buClrTx/>
                        <a:buSzTx/>
                        <a:buFontTx/>
                        <a:buNone/>
                      </a:pPr>
                      <a:r>
                        <a:rPr lang="en-US" sz="1400" b="0" i="0" u="none" strike="noStrike" noProof="0" dirty="0">
                          <a:latin typeface="Times New Roman"/>
                        </a:rPr>
                        <a:t>Enhanced classifier accuracy in liver disease diagnosis using a novel multi-layer feed-forward deep neural network</a:t>
                      </a:r>
                      <a:endParaRPr lang="en-US" sz="1400" dirty="0">
                        <a:latin typeface="Times New Roman"/>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buNone/>
                      </a:pPr>
                      <a:r>
                        <a:rPr lang="en-US" sz="1400" b="0" i="0" u="none" strike="noStrike" noProof="0" dirty="0" err="1">
                          <a:latin typeface="Times New Roman"/>
                        </a:rPr>
                        <a:t>Sivala</a:t>
                      </a:r>
                      <a:r>
                        <a:rPr lang="en-US" sz="1400" b="0" i="0" u="none" strike="noStrike" noProof="0" dirty="0">
                          <a:latin typeface="Times New Roman"/>
                        </a:rPr>
                        <a:t> Vishnu Murty and R. Kiran Kumar.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buNone/>
                      </a:pPr>
                      <a:r>
                        <a:rPr lang="en-US" sz="1400" b="0" i="0" u="none" strike="noStrike" noProof="0" dirty="0">
                          <a:latin typeface="Times New Roman"/>
                        </a:rPr>
                        <a:t>International Journal of Recent Technology and Engineering.(2019)</a:t>
                      </a:r>
                      <a:endParaRPr lang="en-US" sz="1400" dirty="0">
                        <a:latin typeface="Times New Roman"/>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buNone/>
                      </a:pPr>
                      <a:r>
                        <a:rPr lang="en-IN" sz="1400" b="0" i="0" u="none" strike="noStrike" noProof="0" dirty="0">
                          <a:latin typeface="Times New Roman"/>
                        </a:rPr>
                        <a:t>a multi-layer feed-forward deep neural network.</a:t>
                      </a:r>
                      <a:endParaRPr lang="en-US" dirty="0">
                        <a:latin typeface="Times New Roman"/>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buNone/>
                      </a:pPr>
                      <a:r>
                        <a:rPr lang="en-US" sz="1400" b="0" i="0" u="none" strike="noStrike" noProof="0" dirty="0">
                          <a:latin typeface="Calibri"/>
                        </a:rPr>
                        <a:t> significantly improved the precision of liver disease diagnosis.</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rtl="0" eaLnBrk="1" fontAlgn="auto" latinLnBrk="0" hangingPunct="1">
                        <a:lnSpc>
                          <a:spcPct val="100000"/>
                        </a:lnSpc>
                        <a:spcBef>
                          <a:spcPts val="0"/>
                        </a:spcBef>
                        <a:spcAft>
                          <a:spcPts val="0"/>
                        </a:spcAft>
                        <a:buClrTx/>
                        <a:buSzTx/>
                        <a:buFontTx/>
                        <a:buNone/>
                      </a:pPr>
                      <a:r>
                        <a:rPr lang="en-IN" sz="1400" dirty="0">
                          <a:latin typeface="Times New Roman"/>
                        </a:rPr>
                        <a:t>No </a:t>
                      </a:r>
                      <a:r>
                        <a:rPr lang="en-IN" sz="1400" b="0" i="0" u="none" strike="noStrike" noProof="0" dirty="0">
                          <a:latin typeface="Times New Roman"/>
                        </a:rPr>
                        <a:t>newer optimization techniques such as Genetic Algorithms or other ensemble methods.</a:t>
                      </a:r>
                      <a:endParaRPr lang="en-IN" sz="1400" dirty="0">
                        <a:latin typeface="Times New Roman"/>
                      </a:endParaRPr>
                    </a:p>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2925414"/>
                  </a:ext>
                </a:extLst>
              </a:tr>
              <a:tr h="1471808">
                <a:tc>
                  <a:txBody>
                    <a:bodyPr/>
                    <a:lstStyle/>
                    <a:p>
                      <a:r>
                        <a:rPr lang="en-US" sz="1400"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buNone/>
                      </a:pPr>
                      <a:r>
                        <a:rPr lang="en-US" sz="1400" b="0" i="0" u="none" strike="noStrike" noProof="0" dirty="0"/>
                        <a:t>Automatic classification of fatty liver disease based on supervised learning and genetic algorithm.</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l">
                        <a:lnSpc>
                          <a:spcPct val="100000"/>
                        </a:lnSpc>
                        <a:spcBef>
                          <a:spcPts val="0"/>
                        </a:spcBef>
                        <a:spcAft>
                          <a:spcPts val="0"/>
                        </a:spcAft>
                        <a:buNone/>
                      </a:pPr>
                      <a:r>
                        <a:rPr lang="en-US" sz="1400" b="0" i="0" u="none" strike="noStrike" noProof="0" dirty="0"/>
                        <a:t>Ahmed Gaber, Hassan A. Youness, Alaa Hamdy, and Ammar M. Hassan.</a:t>
                      </a:r>
                      <a:endParaRPr lang="en-US" dirty="0"/>
                    </a:p>
                    <a:p>
                      <a:pPr marL="285750" lvl="0" indent="-285750" algn="l">
                        <a:lnSpc>
                          <a:spcPct val="100000"/>
                        </a:lnSpc>
                        <a:spcBef>
                          <a:spcPts val="0"/>
                        </a:spcBef>
                        <a:spcAft>
                          <a:spcPts val="0"/>
                        </a:spcAft>
                        <a:buFont typeface="Arial"/>
                        <a:buChar char="•"/>
                      </a:pPr>
                      <a:endParaRPr lang="en-US"/>
                    </a:p>
                    <a:p>
                      <a:pPr lvl="0">
                        <a:buNone/>
                      </a:pP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l">
                        <a:lnSpc>
                          <a:spcPct val="100000"/>
                        </a:lnSpc>
                        <a:spcBef>
                          <a:spcPts val="0"/>
                        </a:spcBef>
                        <a:spcAft>
                          <a:spcPts val="0"/>
                        </a:spcAft>
                        <a:buNone/>
                      </a:pPr>
                      <a:r>
                        <a:rPr lang="en-IN" sz="1400" b="0" i="0" u="none" strike="noStrike" noProof="0" dirty="0" err="1">
                          <a:latin typeface="Calibri"/>
                        </a:rPr>
                        <a:t>I</a:t>
                      </a:r>
                      <a:r>
                        <a:rPr lang="en-IN" sz="1400" b="0" i="0" u="none" strike="noStrike" noProof="0" dirty="0" err="1"/>
                        <a:t>Applied</a:t>
                      </a:r>
                      <a:r>
                        <a:rPr lang="en-IN" sz="1400" b="0" i="0" u="none" strike="noStrike" noProof="0" dirty="0"/>
                        <a:t> Sciences,(2022)</a:t>
                      </a:r>
                      <a:endParaRPr lang="en-IN" sz="1400" b="1" i="0" u="none" strike="noStrike" noProof="0" dirty="0"/>
                    </a:p>
                    <a:p>
                      <a:pPr lvl="0">
                        <a:buNone/>
                      </a:pPr>
                      <a:endParaRPr lang="en-IN" sz="1400" b="0" i="0" u="none" strike="noStrike" noProof="0" dirty="0">
                        <a:latin typeface="Calibri"/>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buNone/>
                      </a:pPr>
                      <a:r>
                        <a:rPr lang="en-US" sz="1400" b="0" i="0" u="none" strike="noStrike" noProof="0" dirty="0">
                          <a:solidFill>
                            <a:srgbClr val="000000"/>
                          </a:solidFill>
                          <a:latin typeface="Times New Roman"/>
                        </a:rPr>
                        <a:t>DT,RF and SVM</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l">
                        <a:buNone/>
                      </a:pPr>
                      <a:r>
                        <a:rPr lang="en-US" sz="1400" b="0" i="0" u="none" strike="noStrike" noProof="0" dirty="0"/>
                        <a:t>Genetic Algorithm improved the accuracy</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buNone/>
                      </a:pPr>
                      <a:r>
                        <a:rPr lang="en-IN" sz="1400" b="0" i="0" u="none" strike="noStrike" noProof="0" dirty="0"/>
                        <a:t>advanced deep learning techniques that could potentially enhance performance.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88357853"/>
                  </a:ext>
                </a:extLst>
              </a:tr>
              <a:tr h="1471808">
                <a:tc>
                  <a:txBody>
                    <a:bodyPr/>
                    <a:lstStyle/>
                    <a:p>
                      <a:r>
                        <a:rPr lang="en-US" sz="1400"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buNone/>
                      </a:pPr>
                      <a:r>
                        <a:rPr lang="en-US" sz="1400" b="0" i="0" u="none" strike="noStrike" noProof="0" dirty="0">
                          <a:latin typeface="Calibri"/>
                        </a:rPr>
                        <a:t>Computer-aided decision-making for predicting liver disease using PSO-based optimized SVM with feature selection.</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l">
                        <a:lnSpc>
                          <a:spcPct val="100000"/>
                        </a:lnSpc>
                        <a:spcBef>
                          <a:spcPts val="0"/>
                        </a:spcBef>
                        <a:spcAft>
                          <a:spcPts val="0"/>
                        </a:spcAft>
                        <a:buNone/>
                      </a:pPr>
                      <a:r>
                        <a:rPr lang="en-US" sz="1400" b="0" i="0" u="none" strike="noStrike" noProof="0" dirty="0" err="1">
                          <a:latin typeface="Calibri"/>
                        </a:rPr>
                        <a:t>Saadatfar</a:t>
                      </a:r>
                      <a:r>
                        <a:rPr lang="en-US" sz="1400" b="0" i="0" u="none" strike="noStrike" noProof="0" dirty="0">
                          <a:latin typeface="Calibri"/>
                        </a:rPr>
                        <a:t> </a:t>
                      </a:r>
                      <a:r>
                        <a:rPr lang="en-US" sz="1400" b="0" i="0" u="none" strike="noStrike" noProof="0" dirty="0" err="1">
                          <a:latin typeface="Calibri"/>
                        </a:rPr>
                        <a:t>Joloudari</a:t>
                      </a:r>
                      <a:r>
                        <a:rPr lang="en-US" sz="1400" b="0" i="0" u="none" strike="noStrike" noProof="0" dirty="0">
                          <a:latin typeface="Calibri"/>
                        </a:rPr>
                        <a:t>, </a:t>
                      </a:r>
                      <a:r>
                        <a:rPr lang="en-US" sz="1400" b="0" i="0" u="none" strike="noStrike" noProof="0" dirty="0" err="1">
                          <a:latin typeface="Calibri"/>
                        </a:rPr>
                        <a:t>Hassannataj</a:t>
                      </a:r>
                      <a:r>
                        <a:rPr lang="en-US" sz="1400" b="0" i="0" u="none" strike="noStrike" noProof="0" dirty="0">
                          <a:latin typeface="Calibri"/>
                        </a:rPr>
                        <a:t> </a:t>
                      </a:r>
                      <a:r>
                        <a:rPr lang="en-US" sz="1400" b="0" i="0" u="none" strike="noStrike" noProof="0" dirty="0" err="1">
                          <a:latin typeface="Calibri"/>
                        </a:rPr>
                        <a:t>Dehzangi</a:t>
                      </a:r>
                      <a:r>
                        <a:rPr lang="en-US" sz="1400" b="0" i="0" u="none" strike="noStrike" noProof="0" dirty="0">
                          <a:latin typeface="Calibri"/>
                        </a:rPr>
                        <a:t>, and </a:t>
                      </a:r>
                      <a:r>
                        <a:rPr lang="en-US" sz="1400" b="0" i="0" u="none" strike="noStrike" noProof="0" dirty="0" err="1">
                          <a:latin typeface="Calibri"/>
                        </a:rPr>
                        <a:t>Shahaboddin</a:t>
                      </a:r>
                      <a:r>
                        <a:rPr lang="en-US" sz="1400" b="0" i="0" u="none" strike="noStrike" noProof="0" dirty="0">
                          <a:latin typeface="Calibri"/>
                        </a:rPr>
                        <a:t> </a:t>
                      </a:r>
                      <a:r>
                        <a:rPr lang="en-US" sz="1400" b="0" i="0" u="none" strike="noStrike" noProof="0" dirty="0" err="1">
                          <a:latin typeface="Calibri"/>
                        </a:rPr>
                        <a:t>Shamshirband</a:t>
                      </a:r>
                      <a:r>
                        <a:rPr lang="en-US" sz="1400" b="0" i="0" u="none" strike="noStrike" noProof="0" dirty="0">
                          <a:latin typeface="Calibri"/>
                        </a:rPr>
                        <a:t>.</a:t>
                      </a:r>
                      <a:endParaRPr lang="en-US"/>
                    </a:p>
                    <a:p>
                      <a:pPr marL="285750" lvl="0" indent="-285750" algn="l">
                        <a:lnSpc>
                          <a:spcPct val="100000"/>
                        </a:lnSpc>
                        <a:spcBef>
                          <a:spcPts val="0"/>
                        </a:spcBef>
                        <a:spcAft>
                          <a:spcPts val="0"/>
                        </a:spcAft>
                        <a:buFont typeface="Arial"/>
                        <a:buChar char="•"/>
                      </a:pPr>
                      <a:endParaRPr lang="en-US"/>
                    </a:p>
                    <a:p>
                      <a:pPr lvl="0">
                        <a:buNone/>
                      </a:pP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buNone/>
                      </a:pPr>
                      <a:r>
                        <a:rPr lang="en-IN" sz="1400" b="0" i="0" u="none" strike="noStrike" noProof="0" dirty="0">
                          <a:latin typeface="Calibri"/>
                        </a:rPr>
                        <a:t>Informatics in Medicine Unlocked.(2019)</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buNone/>
                      </a:pPr>
                      <a:r>
                        <a:rPr lang="en-US" sz="1400" b="0" i="0" u="none" strike="noStrike" noProof="0" dirty="0">
                          <a:latin typeface="Calibri"/>
                        </a:rPr>
                        <a:t>Support Vector Machine </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buNone/>
                      </a:pPr>
                      <a:r>
                        <a:rPr lang="en-US" sz="1400" b="0" i="0" u="none" strike="noStrike" noProof="0" dirty="0">
                          <a:latin typeface="Calibri"/>
                        </a:rPr>
                        <a:t>Feature selection enhanced model efficiency</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buNone/>
                      </a:pPr>
                      <a:r>
                        <a:rPr lang="en-IN" sz="1400" b="0" i="0" u="none" strike="noStrike" noProof="0" dirty="0">
                          <a:latin typeface="Calibri"/>
                        </a:rPr>
                        <a:t>Feature selection enhanced model efficiency</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436231"/>
                  </a:ext>
                </a:extLst>
              </a:tr>
              <a:tr h="905126">
                <a:tc>
                  <a:txBody>
                    <a:bodyPr/>
                    <a:lstStyle/>
                    <a:p>
                      <a:r>
                        <a:rPr lang="en-US" sz="1400"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buNone/>
                      </a:pPr>
                      <a:r>
                        <a:rPr lang="en-US" sz="1400" b="0" i="0" u="none" strike="noStrike" noProof="0" dirty="0">
                          <a:latin typeface="Calibri"/>
                        </a:rPr>
                        <a:t>Comparative analysis of machine learning techniques for Indian liver disease patients</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buNone/>
                      </a:pPr>
                      <a:r>
                        <a:rPr lang="en-IN" sz="1400" b="0" i="0" u="none" strike="noStrike" noProof="0" dirty="0">
                          <a:latin typeface="Calibri"/>
                        </a:rPr>
                        <a:t>Maria Alex </a:t>
                      </a:r>
                      <a:r>
                        <a:rPr lang="en-IN" sz="1400" b="0" i="0" u="none" strike="noStrike" noProof="0" dirty="0" err="1">
                          <a:latin typeface="Calibri"/>
                        </a:rPr>
                        <a:t>Kuzhippallil</a:t>
                      </a:r>
                      <a:r>
                        <a:rPr lang="en-IN" sz="1400" b="0" i="0" u="none" strike="noStrike" noProof="0" dirty="0">
                          <a:latin typeface="Calibri"/>
                        </a:rPr>
                        <a:t>, Carolyn Joseph, and A. Kannan.</a:t>
                      </a:r>
                      <a:endParaRPr lang="en-US" b="0" i="0" u="none" strike="noStrike" noProof="0" dirty="0">
                        <a:latin typeface="Calibri"/>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buNone/>
                      </a:pPr>
                      <a:r>
                        <a:rPr lang="en-IN" sz="1400" b="0" i="0" u="none" strike="noStrike" noProof="0" dirty="0">
                          <a:latin typeface="Calibri"/>
                        </a:rPr>
                        <a:t>ICACCS</a:t>
                      </a:r>
                      <a:r>
                        <a:rPr lang="en-IN" sz="1400" dirty="0"/>
                        <a:t>(2020).</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SVM, DT and RF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RF out performed other models.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buNone/>
                      </a:pPr>
                      <a:r>
                        <a:rPr lang="en-US" sz="1400" b="0" i="0" u="none" strike="noStrike" noProof="0" dirty="0">
                          <a:latin typeface="Calibri"/>
                        </a:rPr>
                        <a:t>id not extensively explore advanced optimization techniques</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55402542"/>
                  </a:ext>
                </a:extLst>
              </a:tr>
            </a:tbl>
          </a:graphicData>
        </a:graphic>
      </p:graphicFrame>
    </p:spTree>
    <p:extLst>
      <p:ext uri="{BB962C8B-B14F-4D97-AF65-F5344CB8AC3E}">
        <p14:creationId xmlns:p14="http://schemas.microsoft.com/office/powerpoint/2010/main" val="6717236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1180618" y="365125"/>
            <a:ext cx="10173182" cy="1128009"/>
          </a:xfrm>
        </p:spPr>
        <p:txBody>
          <a:bodyPr/>
          <a:lstStyle/>
          <a:p>
            <a:pPr algn="ctr"/>
            <a:r>
              <a:rPr lang="en-US" b="1" dirty="0">
                <a:latin typeface="Times New Roman" panose="02020603050405020304" pitchFamily="18" charset="0"/>
                <a:cs typeface="Times New Roman" panose="02020603050405020304" pitchFamily="18" charset="0"/>
              </a:rPr>
              <a:t>RESEARCH GAPS</a:t>
            </a:r>
          </a:p>
        </p:txBody>
      </p:sp>
      <p:sp>
        <p:nvSpPr>
          <p:cNvPr id="9" name="Content Placeholder 8">
            <a:extLst>
              <a:ext uri="{FF2B5EF4-FFF2-40B4-BE49-F238E27FC236}">
                <a16:creationId xmlns:a16="http://schemas.microsoft.com/office/drawing/2014/main" id="{0BAA4F36-AB00-F2C4-B47F-6381355DE604}"/>
              </a:ext>
            </a:extLst>
          </p:cNvPr>
          <p:cNvSpPr>
            <a:spLocks noGrp="1"/>
          </p:cNvSpPr>
          <p:nvPr>
            <p:ph idx="1"/>
          </p:nvPr>
        </p:nvSpPr>
        <p:spPr/>
        <p:txBody>
          <a:bodyPr vert="horz" lIns="91440" tIns="45720" rIns="91440" bIns="45720" rtlCol="0" anchor="t">
            <a:normAutofit/>
          </a:bodyPr>
          <a:lstStyle/>
          <a:p>
            <a:r>
              <a:rPr lang="en-IN" dirty="0">
                <a:latin typeface="Times New Roman" panose="02020603050405020304" pitchFamily="18" charset="0"/>
                <a:cs typeface="Times New Roman" panose="02020603050405020304" pitchFamily="18" charset="0"/>
              </a:rPr>
              <a:t>Limited Model Interpretability</a:t>
            </a:r>
          </a:p>
          <a:p>
            <a:r>
              <a:rPr lang="en-IN" dirty="0">
                <a:latin typeface="Times New Roman" panose="02020603050405020304" pitchFamily="18" charset="0"/>
                <a:cs typeface="Times New Roman" panose="02020603050405020304" pitchFamily="18" charset="0"/>
              </a:rPr>
              <a:t>Data Imbalance</a:t>
            </a:r>
          </a:p>
          <a:p>
            <a:r>
              <a:rPr lang="en-IN" dirty="0">
                <a:latin typeface="Times New Roman" panose="02020603050405020304" pitchFamily="18" charset="0"/>
                <a:cs typeface="Times New Roman" panose="02020603050405020304" pitchFamily="18" charset="0"/>
              </a:rPr>
              <a:t>Generalizability Across Diverse Populations</a:t>
            </a:r>
          </a:p>
          <a:p>
            <a:r>
              <a:rPr lang="en-US" dirty="0"/>
              <a:t>Overfitting Due to Small Datasets</a:t>
            </a:r>
            <a:endParaRPr lang="en-IN"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Real-Time and Longitudinal Data Analysis</a:t>
            </a:r>
          </a:p>
          <a:p>
            <a:r>
              <a:rPr lang="en-US" dirty="0">
                <a:latin typeface="Times New Roman"/>
                <a:cs typeface="Times New Roman"/>
              </a:rPr>
              <a:t>Focus on Accuracy Over Clinical Applicability</a:t>
            </a:r>
          </a:p>
        </p:txBody>
      </p:sp>
      <p:sp>
        <p:nvSpPr>
          <p:cNvPr id="5" name="Date Placeholder 4">
            <a:extLst>
              <a:ext uri="{FF2B5EF4-FFF2-40B4-BE49-F238E27FC236}">
                <a16:creationId xmlns:a16="http://schemas.microsoft.com/office/drawing/2014/main" id="{BD5C2420-26C9-65B4-41BA-D5CA69721C05}"/>
              </a:ext>
            </a:extLst>
          </p:cNvPr>
          <p:cNvSpPr>
            <a:spLocks noGrp="1"/>
          </p:cNvSpPr>
          <p:nvPr>
            <p:ph type="dt" sz="half" idx="10"/>
          </p:nvPr>
        </p:nvSpPr>
        <p:spPr/>
        <p:txBody>
          <a:bodyPr/>
          <a:lstStyle/>
          <a:p>
            <a:fld id="{8861BA7F-A371-40B4-833D-5B10E62AD0F8}" type="datetime1">
              <a:rPr lang="en-IN" smtClean="0">
                <a:latin typeface="Times New Roman" panose="02020603050405020304" pitchFamily="18" charset="0"/>
                <a:cs typeface="Times New Roman" panose="02020603050405020304" pitchFamily="18" charset="0"/>
              </a:rPr>
              <a:t>19-03-2025</a:t>
            </a:fld>
            <a:endParaRPr lang="en-US">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Review No. 3         Batch No. BB7           Department of CSE</a:t>
            </a:r>
          </a:p>
        </p:txBody>
      </p:sp>
      <p:sp>
        <p:nvSpPr>
          <p:cNvPr id="7"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8</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131685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1180618" y="365125"/>
            <a:ext cx="10173182" cy="1128009"/>
          </a:xfrm>
        </p:spPr>
        <p:txBody>
          <a:bodyPr/>
          <a:lstStyle/>
          <a:p>
            <a:pPr algn="ctr"/>
            <a:r>
              <a:rPr lang="en-US" b="1" dirty="0">
                <a:latin typeface="Times New Roman" panose="02020603050405020304" pitchFamily="18" charset="0"/>
                <a:cs typeface="Times New Roman" panose="02020603050405020304" pitchFamily="18" charset="0"/>
              </a:rPr>
              <a:t>PROBLEM STATEMENT</a:t>
            </a:r>
          </a:p>
        </p:txBody>
      </p:sp>
      <p:sp>
        <p:nvSpPr>
          <p:cNvPr id="9" name="Content Placeholder 8">
            <a:extLst>
              <a:ext uri="{FF2B5EF4-FFF2-40B4-BE49-F238E27FC236}">
                <a16:creationId xmlns:a16="http://schemas.microsoft.com/office/drawing/2014/main" id="{0BAA4F36-AB00-F2C4-B47F-6381355DE604}"/>
              </a:ext>
            </a:extLst>
          </p:cNvPr>
          <p:cNvSpPr>
            <a:spLocks noGrp="1"/>
          </p:cNvSpPr>
          <p:nvPr>
            <p:ph idx="1"/>
          </p:nvPr>
        </p:nvSpPr>
        <p:spPr/>
        <p:txBody>
          <a:bodyPr vert="horz" lIns="91440" tIns="45720" rIns="91440" bIns="45720" rtlCol="0" anchor="t">
            <a:normAutofit/>
          </a:bodyPr>
          <a:lstStyle/>
          <a:p>
            <a:pPr marL="0" indent="0">
              <a:buNone/>
            </a:pPr>
            <a:r>
              <a:rPr lang="en-US" sz="2200" dirty="0">
                <a:solidFill>
                  <a:srgbClr val="000000"/>
                </a:solidFill>
                <a:latin typeface="Times New Roman"/>
                <a:ea typeface="+mn-lt"/>
                <a:cs typeface="+mn-lt"/>
              </a:rPr>
              <a:t>Liver disease poses </a:t>
            </a:r>
            <a:r>
              <a:rPr lang="en-US" sz="2200" kern="1200" dirty="0">
                <a:solidFill>
                  <a:srgbClr val="000000"/>
                </a:solidFill>
                <a:effectLst/>
                <a:latin typeface="Times New Roman"/>
                <a:ea typeface="+mn-lt"/>
                <a:cs typeface="+mn-lt"/>
              </a:rPr>
              <a:t>a </a:t>
            </a:r>
            <a:r>
              <a:rPr lang="en-US" sz="2200" dirty="0">
                <a:solidFill>
                  <a:srgbClr val="000000"/>
                </a:solidFill>
                <a:latin typeface="Times New Roman"/>
                <a:ea typeface="+mn-lt"/>
                <a:cs typeface="+mn-lt"/>
              </a:rPr>
              <a:t>significant </a:t>
            </a:r>
            <a:r>
              <a:rPr lang="en-US" sz="2200" kern="1200" dirty="0">
                <a:solidFill>
                  <a:srgbClr val="000000"/>
                </a:solidFill>
                <a:effectLst/>
                <a:latin typeface="Times New Roman"/>
                <a:ea typeface="+mn-lt"/>
                <a:cs typeface="+mn-lt"/>
              </a:rPr>
              <a:t>global health challenge, with </a:t>
            </a:r>
            <a:r>
              <a:rPr lang="en-US" sz="2200" dirty="0">
                <a:solidFill>
                  <a:srgbClr val="000000"/>
                </a:solidFill>
                <a:latin typeface="Times New Roman"/>
                <a:ea typeface="+mn-lt"/>
                <a:cs typeface="+mn-lt"/>
              </a:rPr>
              <a:t>early detection hindered by late symptom onset. This study applies machine learning </a:t>
            </a:r>
            <a:r>
              <a:rPr lang="en-US" sz="2200" kern="1200" dirty="0">
                <a:solidFill>
                  <a:srgbClr val="000000"/>
                </a:solidFill>
                <a:effectLst/>
                <a:latin typeface="Times New Roman"/>
                <a:ea typeface="+mn-lt"/>
                <a:cs typeface="+mn-lt"/>
              </a:rPr>
              <a:t>models </a:t>
            </a:r>
            <a:r>
              <a:rPr lang="en-US" sz="2200" dirty="0">
                <a:solidFill>
                  <a:srgbClr val="000000"/>
                </a:solidFill>
                <a:latin typeface="Times New Roman"/>
                <a:ea typeface="+mn-lt"/>
                <a:cs typeface="+mn-lt"/>
              </a:rPr>
              <a:t>like SVM</a:t>
            </a:r>
            <a:r>
              <a:rPr lang="en-US" sz="2200" kern="1200" dirty="0">
                <a:solidFill>
                  <a:srgbClr val="000000"/>
                </a:solidFill>
                <a:effectLst/>
                <a:latin typeface="Times New Roman"/>
                <a:ea typeface="+mn-lt"/>
                <a:cs typeface="+mn-lt"/>
              </a:rPr>
              <a:t>, </a:t>
            </a:r>
            <a:r>
              <a:rPr lang="en-US" sz="2200" dirty="0">
                <a:solidFill>
                  <a:srgbClr val="000000"/>
                </a:solidFill>
                <a:latin typeface="Times New Roman"/>
                <a:ea typeface="+mn-lt"/>
                <a:cs typeface="+mn-lt"/>
              </a:rPr>
              <a:t>Random Forest</a:t>
            </a:r>
            <a:r>
              <a:rPr lang="en-US" sz="2200" kern="1200" dirty="0">
                <a:solidFill>
                  <a:srgbClr val="000000"/>
                </a:solidFill>
                <a:effectLst/>
                <a:latin typeface="Times New Roman"/>
                <a:ea typeface="+mn-lt"/>
                <a:cs typeface="+mn-lt"/>
              </a:rPr>
              <a:t>, and </a:t>
            </a:r>
            <a:r>
              <a:rPr lang="en-US" sz="2200" dirty="0">
                <a:solidFill>
                  <a:srgbClr val="000000"/>
                </a:solidFill>
                <a:latin typeface="Times New Roman"/>
                <a:ea typeface="+mn-lt"/>
                <a:cs typeface="+mn-lt"/>
              </a:rPr>
              <a:t>Multilayer Perceptron, optimized with Genetic Algorithms, to enhance diagnostic accuracy</a:t>
            </a:r>
            <a:r>
              <a:rPr lang="en-US" sz="2200" kern="1200" dirty="0">
                <a:solidFill>
                  <a:srgbClr val="000000"/>
                </a:solidFill>
                <a:effectLst/>
                <a:latin typeface="Times New Roman"/>
                <a:ea typeface="+mn-lt"/>
                <a:cs typeface="+mn-lt"/>
              </a:rPr>
              <a:t>. </a:t>
            </a:r>
            <a:r>
              <a:rPr lang="en-US" sz="2200" dirty="0">
                <a:solidFill>
                  <a:srgbClr val="000000"/>
                </a:solidFill>
                <a:latin typeface="Times New Roman"/>
                <a:ea typeface="+mn-lt"/>
                <a:cs typeface="+mn-lt"/>
              </a:rPr>
              <a:t>The approach </a:t>
            </a:r>
            <a:r>
              <a:rPr lang="en-US" sz="2200" kern="1200" dirty="0">
                <a:solidFill>
                  <a:srgbClr val="000000"/>
                </a:solidFill>
                <a:effectLst/>
                <a:latin typeface="Times New Roman"/>
                <a:ea typeface="+mn-lt"/>
                <a:cs typeface="+mn-lt"/>
              </a:rPr>
              <a:t>aims to </a:t>
            </a:r>
            <a:r>
              <a:rPr lang="en-US" sz="2200" dirty="0">
                <a:solidFill>
                  <a:srgbClr val="000000"/>
                </a:solidFill>
                <a:latin typeface="Times New Roman"/>
                <a:ea typeface="+mn-lt"/>
                <a:cs typeface="+mn-lt"/>
              </a:rPr>
              <a:t>improve early detection </a:t>
            </a:r>
            <a:r>
              <a:rPr lang="en-US" sz="2200" kern="1200" dirty="0">
                <a:solidFill>
                  <a:srgbClr val="000000"/>
                </a:solidFill>
                <a:effectLst/>
                <a:latin typeface="Times New Roman"/>
                <a:ea typeface="+mn-lt"/>
                <a:cs typeface="+mn-lt"/>
              </a:rPr>
              <a:t>and </a:t>
            </a:r>
            <a:r>
              <a:rPr lang="en-US" sz="2200" dirty="0">
                <a:solidFill>
                  <a:srgbClr val="000000"/>
                </a:solidFill>
                <a:latin typeface="Times New Roman"/>
                <a:ea typeface="+mn-lt"/>
                <a:cs typeface="+mn-lt"/>
              </a:rPr>
              <a:t>support clinical decision-making for better patient outcomes</a:t>
            </a:r>
            <a:r>
              <a:rPr lang="en-US" sz="2200" kern="1200" dirty="0">
                <a:solidFill>
                  <a:srgbClr val="000000"/>
                </a:solidFill>
                <a:effectLst/>
                <a:latin typeface="Times New Roman"/>
                <a:ea typeface="+mn-lt"/>
                <a:cs typeface="+mn-lt"/>
              </a:rPr>
              <a:t>.</a:t>
            </a:r>
            <a:endParaRPr lang="en-US" sz="2200" dirty="0">
              <a:latin typeface="Times New Roman"/>
              <a:ea typeface="+mn-lt"/>
              <a:cs typeface="+mn-lt"/>
            </a:endParaRPr>
          </a:p>
          <a:p>
            <a:pPr marL="0" indent="0" algn="l" rtl="0" eaLnBrk="1" latinLnBrk="0" hangingPunct="1">
              <a:lnSpc>
                <a:spcPct val="90000"/>
              </a:lnSpc>
              <a:spcBef>
                <a:spcPts val="1000"/>
              </a:spcBef>
              <a:buNone/>
            </a:pPr>
            <a:r>
              <a:rPr lang="en-US" sz="2200" b="1" kern="1200" dirty="0">
                <a:solidFill>
                  <a:srgbClr val="000000"/>
                </a:solidFill>
                <a:effectLst/>
                <a:latin typeface="Times New Roman"/>
                <a:cs typeface="Times New Roman"/>
              </a:rPr>
              <a:t>Significance:</a:t>
            </a:r>
            <a:endParaRPr lang="en-IN" sz="2200" dirty="0">
              <a:effectLst/>
              <a:latin typeface="Times New Roman"/>
              <a:cs typeface="Times New Roman"/>
            </a:endParaRPr>
          </a:p>
          <a:p>
            <a:pPr marL="228600" indent="-228600" algn="l" rtl="0" eaLnBrk="1" latinLnBrk="0" hangingPunct="1">
              <a:lnSpc>
                <a:spcPct val="90000"/>
              </a:lnSpc>
              <a:spcBef>
                <a:spcPts val="1000"/>
              </a:spcBef>
            </a:pPr>
            <a:r>
              <a:rPr lang="en-US" sz="2200" b="1" kern="1200" dirty="0">
                <a:solidFill>
                  <a:srgbClr val="000000"/>
                </a:solidFill>
                <a:effectLst/>
                <a:latin typeface="Times New Roman"/>
                <a:cs typeface="Times New Roman"/>
              </a:rPr>
              <a:t>Life-Saving Potential</a:t>
            </a:r>
            <a:r>
              <a:rPr lang="en-US" sz="2200" kern="1200" dirty="0">
                <a:solidFill>
                  <a:srgbClr val="000000"/>
                </a:solidFill>
                <a:effectLst/>
                <a:latin typeface="Times New Roman"/>
                <a:cs typeface="Times New Roman"/>
              </a:rPr>
              <a:t>: Early detection reduces mortality and long-term costs.</a:t>
            </a:r>
            <a:endParaRPr lang="en-IN" sz="2200" dirty="0">
              <a:effectLst/>
              <a:latin typeface="Times New Roman"/>
              <a:cs typeface="Times New Roman"/>
            </a:endParaRPr>
          </a:p>
          <a:p>
            <a:r>
              <a:rPr lang="en-US" sz="2200" b="1" kern="1200" dirty="0">
                <a:solidFill>
                  <a:srgbClr val="000000"/>
                </a:solidFill>
                <a:effectLst/>
                <a:latin typeface="Times New Roman"/>
                <a:cs typeface="Times New Roman"/>
              </a:rPr>
              <a:t>Transparent Insights</a:t>
            </a:r>
            <a:r>
              <a:rPr lang="en-US" sz="2200" kern="1200" dirty="0">
                <a:solidFill>
                  <a:srgbClr val="000000"/>
                </a:solidFill>
                <a:effectLst/>
                <a:latin typeface="Times New Roman"/>
                <a:cs typeface="Times New Roman"/>
              </a:rPr>
              <a:t>: Helps professionals understand key risk factors</a:t>
            </a:r>
            <a:endParaRPr lang="en-US" sz="2200" dirty="0">
              <a:latin typeface="Times New Roman"/>
              <a:cs typeface="Times New Roman"/>
            </a:endParaRPr>
          </a:p>
          <a:p>
            <a:pPr marL="0" indent="0">
              <a:buNone/>
            </a:pPr>
            <a:endParaRPr lang="en-US" sz="2200" dirty="0">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BD5C2420-26C9-65B4-41BA-D5CA69721C05}"/>
              </a:ext>
            </a:extLst>
          </p:cNvPr>
          <p:cNvSpPr>
            <a:spLocks noGrp="1"/>
          </p:cNvSpPr>
          <p:nvPr>
            <p:ph type="dt" sz="half" idx="10"/>
          </p:nvPr>
        </p:nvSpPr>
        <p:spPr/>
        <p:txBody>
          <a:bodyPr/>
          <a:lstStyle/>
          <a:p>
            <a:fld id="{CFBDFE2C-0A16-4F5C-A88F-D69DAFFEC2DA}" type="datetime1">
              <a:rPr lang="en-IN" smtClean="0">
                <a:latin typeface="Times New Roman" panose="02020603050405020304" pitchFamily="18" charset="0"/>
                <a:cs typeface="Times New Roman" panose="02020603050405020304" pitchFamily="18" charset="0"/>
              </a:rPr>
              <a:t>19-03-2025</a:t>
            </a:fld>
            <a:endParaRPr lang="en-US">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Review No. 3        Batch No. BB7          Department of CSE</a:t>
            </a:r>
          </a:p>
        </p:txBody>
      </p:sp>
      <p:sp>
        <p:nvSpPr>
          <p:cNvPr id="7"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9</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597380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1961</TotalTime>
  <Words>2390</Words>
  <Application>Microsoft Office PowerPoint</Application>
  <PresentationFormat>Widescreen</PresentationFormat>
  <Paragraphs>245</Paragraphs>
  <Slides>23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Calibri</vt:lpstr>
      <vt:lpstr>Calibri Light</vt:lpstr>
      <vt:lpstr>Times New Roman</vt:lpstr>
      <vt:lpstr>Wingdings</vt:lpstr>
      <vt:lpstr>Office Theme</vt:lpstr>
      <vt:lpstr>PowerPoint Presentation</vt:lpstr>
      <vt:lpstr>OUTLINE</vt:lpstr>
      <vt:lpstr>ABSTRACT</vt:lpstr>
      <vt:lpstr>INTRODUCTION</vt:lpstr>
      <vt:lpstr>PowerPoint Presentation</vt:lpstr>
      <vt:lpstr>PowerPoint Presentation</vt:lpstr>
      <vt:lpstr>LITERATURE SURVEY</vt:lpstr>
      <vt:lpstr>RESEARCH GAPS</vt:lpstr>
      <vt:lpstr>PROBLEM STATEMENT</vt:lpstr>
      <vt:lpstr>OBJECTIVES</vt:lpstr>
      <vt:lpstr>BLOCK DIAGRAM OR FLOW DIAGRAM</vt:lpstr>
      <vt:lpstr>METHODOLOGY</vt:lpstr>
      <vt:lpstr>Preprocessing:</vt:lpstr>
      <vt:lpstr>PowerPoint Presentation</vt:lpstr>
      <vt:lpstr>Model Selection and Development:</vt:lpstr>
      <vt:lpstr>IMPLEMENTATION</vt:lpstr>
      <vt:lpstr>RESULTS &amp; ANALYSIS</vt:lpstr>
      <vt:lpstr>PowerPoint Presentation</vt:lpstr>
      <vt:lpstr>CONCLUSION and FUTURE SCOPE</vt:lpstr>
      <vt:lpstr>REFERENCES</vt:lpstr>
      <vt:lpstr>REFERENCES</vt:lpstr>
      <vt:lpstr>QUESTIONS and ANSWERS</vt:lpstr>
      <vt:lpstr>ACKNOWLEGEMENTS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INSTRUCTIONS</dc:title>
  <dc:creator>admin</dc:creator>
  <cp:lastModifiedBy>Sistla Rohit</cp:lastModifiedBy>
  <cp:revision>440</cp:revision>
  <dcterms:created xsi:type="dcterms:W3CDTF">2023-12-22T11:34:02Z</dcterms:created>
  <dcterms:modified xsi:type="dcterms:W3CDTF">2025-03-19T05:51:16Z</dcterms:modified>
</cp:coreProperties>
</file>