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8" r:id="rId2"/>
    <p:sldId id="260" r:id="rId3"/>
    <p:sldId id="262" r:id="rId4"/>
    <p:sldId id="279" r:id="rId5"/>
    <p:sldId id="263" r:id="rId6"/>
    <p:sldId id="265" r:id="rId7"/>
    <p:sldId id="270" r:id="rId8"/>
    <p:sldId id="266" r:id="rId9"/>
    <p:sldId id="291" r:id="rId10"/>
    <p:sldId id="269" r:id="rId11"/>
    <p:sldId id="285" r:id="rId12"/>
    <p:sldId id="271" r:id="rId13"/>
    <p:sldId id="286" r:id="rId14"/>
    <p:sldId id="287" r:id="rId15"/>
    <p:sldId id="288" r:id="rId16"/>
    <p:sldId id="289" r:id="rId17"/>
    <p:sldId id="283" r:id="rId18"/>
    <p:sldId id="272" r:id="rId19"/>
    <p:sldId id="273" r:id="rId20"/>
    <p:sldId id="278" r:id="rId21"/>
    <p:sldId id="280" r:id="rId22"/>
    <p:sldId id="284" r:id="rId23"/>
    <p:sldId id="275" r:id="rId24"/>
    <p:sldId id="282"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C91FB-20FE-47E0-999F-37A3986C292C}" v="4" dt="2024-12-27T05:58:11.121"/>
    <p1510:client id="{E4A96F6D-A4FA-44ED-84E8-2CBA1FCE5479}" v="9" dt="2024-12-26T15:15:34.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08-02-2025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08-02-2025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08-02-2025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08-02-2025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08-02-2025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08-02-2025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08-02-2025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08-02-2025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08-02-2025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08-02-2025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08-02-2025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08-02-2025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08-02-2025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08-02-2025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Making  Sleep Disorder Classification Using Optimized Machine Learning Models </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M. Dileep Kumar		   	(</a:t>
            </a:r>
            <a:r>
              <a:rPr lang="en-US" altLang="en-US" sz="1600" dirty="0">
                <a:latin typeface="Times New Roman" panose="02020603050405020304" pitchFamily="18" charset="0"/>
                <a:cs typeface="Times New Roman" pitchFamily="18" charset="0"/>
              </a:rPr>
              <a:t>21471A05A2</a:t>
            </a:r>
            <a:r>
              <a:rPr lang="en-US" altLang="en-US" sz="1600" dirty="0">
                <a:solidFill>
                  <a:schemeClr val="tx1"/>
                </a:solidFill>
                <a:latin typeface="Times New Roman" panose="02020603050405020304" pitchFamily="18" charset="0"/>
                <a:cs typeface="Times New Roman" pitchFamily="18" charset="0"/>
              </a:rPr>
              <a:t>)</a:t>
            </a:r>
          </a:p>
          <a:p>
            <a:pPr algn="l"/>
            <a:r>
              <a:rPr lang="en-US" altLang="en-US" sz="1600" dirty="0">
                <a:solidFill>
                  <a:schemeClr val="tx1"/>
                </a:solidFill>
                <a:latin typeface="Times New Roman" panose="02020603050405020304" pitchFamily="18" charset="0"/>
                <a:cs typeface="Times New Roman" pitchFamily="18" charset="0"/>
              </a:rPr>
              <a:t>		D. Abhishikth		   	(</a:t>
            </a:r>
            <a:r>
              <a:rPr lang="en-US" altLang="en-US" sz="1600" dirty="0">
                <a:latin typeface="Times New Roman" panose="02020603050405020304" pitchFamily="18" charset="0"/>
                <a:cs typeface="Times New Roman" pitchFamily="18" charset="0"/>
              </a:rPr>
              <a:t>21471A0571</a:t>
            </a:r>
            <a:r>
              <a:rPr lang="en-US" altLang="en-US" sz="1600" dirty="0">
                <a:solidFill>
                  <a:schemeClr val="tx1"/>
                </a:solidFill>
                <a:latin typeface="Times New Roman" panose="02020603050405020304" pitchFamily="18" charset="0"/>
                <a:cs typeface="Times New Roman" pitchFamily="18" charset="0"/>
              </a:rPr>
              <a:t>) </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err="1">
                <a:solidFill>
                  <a:schemeClr val="tx1"/>
                </a:solidFill>
                <a:latin typeface="Times New Roman" panose="02020603050405020304" pitchFamily="18" charset="0"/>
                <a:cs typeface="Times New Roman" pitchFamily="18" charset="0"/>
              </a:rPr>
              <a:t>Sk</a:t>
            </a:r>
            <a:r>
              <a:rPr lang="en-US" altLang="en-US" sz="1600">
                <a:solidFill>
                  <a:schemeClr val="tx1"/>
                </a:solidFill>
                <a:latin typeface="Times New Roman" panose="02020603050405020304" pitchFamily="18" charset="0"/>
                <a:cs typeface="Times New Roman" pitchFamily="18" charset="0"/>
              </a:rPr>
              <a:t>. Yalavarthi</a:t>
            </a:r>
            <a:r>
              <a:rPr lang="en-US" altLang="en-US" sz="1600" dirty="0">
                <a:solidFill>
                  <a:schemeClr val="tx1"/>
                </a:solidFill>
                <a:latin typeface="Times New Roman" panose="02020603050405020304" pitchFamily="18" charset="0"/>
                <a:cs typeface="Times New Roman" pitchFamily="18" charset="0"/>
              </a:rPr>
              <a:t> </a:t>
            </a:r>
            <a:r>
              <a:rPr lang="en-US" altLang="en-US" sz="1600" dirty="0" err="1">
                <a:solidFill>
                  <a:schemeClr val="tx1"/>
                </a:solidFill>
                <a:latin typeface="Times New Roman" panose="02020603050405020304" pitchFamily="18" charset="0"/>
                <a:cs typeface="Times New Roman" pitchFamily="18" charset="0"/>
              </a:rPr>
              <a:t>Alimoon</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21471A05C5</a:t>
            </a:r>
            <a:r>
              <a:rPr lang="en-US" altLang="en-US" sz="1600" dirty="0">
                <a:solidFill>
                  <a:schemeClr val="tx1"/>
                </a:solidFill>
                <a:latin typeface="Times New Roman" panose="02020603050405020304" pitchFamily="18" charset="0"/>
                <a:cs typeface="Times New Roman" pitchFamily="18" charset="0"/>
              </a:rPr>
              <a:t>)</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err="1">
                <a:latin typeface="Times New Roman" panose="02020603050405020304" pitchFamily="18" charset="0"/>
                <a:cs typeface="Times New Roman" panose="02020603050405020304" pitchFamily="18" charset="0"/>
              </a:rPr>
              <a:t>Y.Chandana</a:t>
            </a:r>
            <a:r>
              <a:rPr lang="en-US" sz="1600" b="1" baseline="-25000" dirty="0">
                <a:latin typeface="Times New Roman" panose="02020603050405020304" pitchFamily="18" charset="0"/>
                <a:cs typeface="Times New Roman" panose="02020603050405020304" pitchFamily="18" charset="0"/>
              </a:rPr>
              <a:t> </a:t>
            </a:r>
            <a:r>
              <a:rPr lang="en-US" sz="1600" b="1" baseline="-25000" dirty="0" err="1">
                <a:latin typeface="Times New Roman" panose="02020603050405020304" pitchFamily="18" charset="0"/>
                <a:cs typeface="Times New Roman" panose="02020603050405020304" pitchFamily="18" charset="0"/>
              </a:rPr>
              <a:t>M.Tech</a:t>
            </a:r>
            <a:r>
              <a:rPr lang="en-US"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Asst.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08-02-2025</a:t>
            </a:fld>
            <a:endParaRPr lang="en-US" dirty="0">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Batch No.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707502"/>
            <a:ext cx="10515600" cy="446946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1.Dataset: Used "Sleep Health and Lifestyle" dataset with 374 participants and 12 features.</a:t>
            </a:r>
          </a:p>
          <a:p>
            <a:pPr marL="0" indent="0">
              <a:buNone/>
            </a:pPr>
            <a:r>
              <a:rPr lang="en-US" sz="2000" dirty="0">
                <a:latin typeface="Times New Roman" panose="02020603050405020304" pitchFamily="18" charset="0"/>
                <a:cs typeface="Times New Roman" panose="02020603050405020304" pitchFamily="18" charset="0"/>
              </a:rPr>
              <a:t>2. Preprocessing - Null Values: Handled null values by replacing them with "none.“</a:t>
            </a:r>
          </a:p>
          <a:p>
            <a:pPr marL="0" indent="0">
              <a:buNone/>
            </a:pPr>
            <a:r>
              <a:rPr lang="en-US" sz="2000" dirty="0">
                <a:latin typeface="Times New Roman" panose="02020603050405020304" pitchFamily="18" charset="0"/>
                <a:cs typeface="Times New Roman" panose="02020603050405020304" pitchFamily="18" charset="0"/>
              </a:rPr>
              <a:t>3. Feature Extraction: Derived hidden features like systolic and diastolic blood pressure.</a:t>
            </a:r>
          </a:p>
          <a:p>
            <a:pPr marL="0" indent="0">
              <a:buNone/>
            </a:pPr>
            <a:r>
              <a:rPr lang="en-US" sz="2000" dirty="0">
                <a:latin typeface="Times New Roman" panose="02020603050405020304" pitchFamily="18" charset="0"/>
                <a:cs typeface="Times New Roman" panose="02020603050405020304" pitchFamily="18" charset="0"/>
              </a:rPr>
              <a:t>4. Label Encoding: Converted categorical data (e.g., gender, occupation) to numerical values.</a:t>
            </a:r>
          </a:p>
          <a:p>
            <a:pPr marL="0" indent="0">
              <a:buNone/>
            </a:pPr>
            <a:r>
              <a:rPr lang="en-US" sz="2000" dirty="0">
                <a:latin typeface="Times New Roman" panose="02020603050405020304" pitchFamily="18" charset="0"/>
                <a:cs typeface="Times New Roman" panose="02020603050405020304" pitchFamily="18" charset="0"/>
              </a:rPr>
              <a:t>5. Standardization: Scaled features to a uniform range for consistent model training.</a:t>
            </a:r>
          </a:p>
          <a:p>
            <a:pPr marL="0" indent="0">
              <a:buNone/>
            </a:pPr>
            <a:r>
              <a:rPr lang="en-US" sz="2000" dirty="0">
                <a:latin typeface="Times New Roman" panose="02020603050405020304" pitchFamily="18" charset="0"/>
                <a:cs typeface="Times New Roman" panose="02020603050405020304" pitchFamily="18" charset="0"/>
              </a:rPr>
              <a:t>6. Feature Selection: Applied Genetic Algorithm (GA) to optimize and reduce input features.</a:t>
            </a:r>
          </a:p>
          <a:p>
            <a:pPr marL="0" indent="0">
              <a:buNone/>
            </a:pPr>
            <a:r>
              <a:rPr lang="en-US" sz="2000" dirty="0">
                <a:latin typeface="Times New Roman" panose="02020603050405020304" pitchFamily="18" charset="0"/>
                <a:cs typeface="Times New Roman" panose="02020603050405020304" pitchFamily="18" charset="0"/>
              </a:rPr>
              <a:t>7. Model Training: Trained six models – GNB, SVM, RF, KNN, ANN, and Logistic Regression.</a:t>
            </a:r>
          </a:p>
          <a:p>
            <a:pPr marL="0" indent="0">
              <a:buNone/>
            </a:pPr>
            <a:r>
              <a:rPr lang="en-US" sz="2000" dirty="0">
                <a:latin typeface="Times New Roman" panose="02020603050405020304" pitchFamily="18" charset="0"/>
                <a:cs typeface="Times New Roman" panose="02020603050405020304" pitchFamily="18" charset="0"/>
              </a:rPr>
              <a:t>8. Performance Metrics: Evaluated models using accuracy, F1-score, precision, and recall; GNB achieved 94% accuracy.</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B036621-A667-1FE6-E917-11A0951251D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IMPLEMENTATION</a:t>
            </a:r>
          </a:p>
        </p:txBody>
      </p:sp>
      <p:sp>
        <p:nvSpPr>
          <p:cNvPr id="11" name="Content Placeholder 10">
            <a:extLst>
              <a:ext uri="{FF2B5EF4-FFF2-40B4-BE49-F238E27FC236}">
                <a16:creationId xmlns:a16="http://schemas.microsoft.com/office/drawing/2014/main" id="{A89063C6-9AC7-6545-46CB-9CEFEB45B36F}"/>
              </a:ext>
            </a:extLst>
          </p:cNvPr>
          <p:cNvSpPr>
            <a:spLocks noGrp="1"/>
          </p:cNvSpPr>
          <p:nvPr>
            <p:ph idx="1"/>
          </p:nvPr>
        </p:nvSpPr>
        <p:spPr/>
        <p:txBody>
          <a:bodyPr/>
          <a:lstStyle/>
          <a:p>
            <a:pPr algn="just">
              <a:lnSpc>
                <a:spcPct val="107000"/>
              </a:lnSpc>
              <a:spcAft>
                <a:spcPts val="800"/>
              </a:spcAft>
            </a:pP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DATA 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data is collected from the Kaggle named as “Sleep Health and Lifestyle” This dataset covers 374 participants with 12 features. It dives into their habits, work life, physical activities, health markers like heart &amp; blood pressure. Researchers generally use it to see how these factors might affect sleep quality or even lead to issues like sleep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apnea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Insomnia.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9EAC1D48-69F8-C1A0-B98B-E4B89E6D342B}"/>
              </a:ext>
            </a:extLst>
          </p:cNvPr>
          <p:cNvSpPr>
            <a:spLocks noGrp="1"/>
          </p:cNvSpPr>
          <p:nvPr>
            <p:ph type="dt" sz="half" idx="10"/>
          </p:nvPr>
        </p:nvSpPr>
        <p:spPr>
          <a:xfrm>
            <a:off x="838200" y="6356350"/>
            <a:ext cx="2743200" cy="365125"/>
          </a:xfrm>
        </p:spPr>
        <p:txBody>
          <a:bodyPr/>
          <a:lstStyle/>
          <a:p>
            <a:fld id="{624C803B-62AD-4010-AEFB-D9AF802A6496}" type="datetime1">
              <a:rPr lang="en-IN" smtClean="0"/>
              <a:pPr/>
              <a:t>08-02-2025</a:t>
            </a:fld>
            <a:endParaRPr lang="en-IN"/>
          </a:p>
        </p:txBody>
      </p:sp>
      <p:sp>
        <p:nvSpPr>
          <p:cNvPr id="5" name="Footer Placeholder 4">
            <a:extLst>
              <a:ext uri="{FF2B5EF4-FFF2-40B4-BE49-F238E27FC236}">
                <a16:creationId xmlns:a16="http://schemas.microsoft.com/office/drawing/2014/main" id="{95E8F2D7-2F30-3196-4C7B-1F948B0C6732}"/>
              </a:ext>
            </a:extLst>
          </p:cNvPr>
          <p:cNvSpPr>
            <a:spLocks noGrp="1"/>
          </p:cNvSpPr>
          <p:nvPr>
            <p:ph type="ftr" sz="quarter" idx="11"/>
          </p:nvPr>
        </p:nvSpPr>
        <p:spPr>
          <a:xfrm>
            <a:off x="4038600" y="6356350"/>
            <a:ext cx="4114800" cy="365125"/>
          </a:xfrm>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11C21A51-6C8C-773A-1A92-0D0825755DC1}"/>
              </a:ext>
            </a:extLst>
          </p:cNvPr>
          <p:cNvSpPr>
            <a:spLocks noGrp="1"/>
          </p:cNvSpPr>
          <p:nvPr>
            <p:ph type="sldNum" sz="quarter" idx="12"/>
          </p:nvPr>
        </p:nvSpPr>
        <p:spPr>
          <a:xfrm>
            <a:off x="8610600" y="6356350"/>
            <a:ext cx="2743200" cy="365125"/>
          </a:xfrm>
        </p:spPr>
        <p:txBody>
          <a:bodyPr/>
          <a:lstStyle/>
          <a:p>
            <a:fld id="{65DCBD69-296B-4D7C-AF62-9B588FC78772}" type="slidenum">
              <a:rPr lang="en-IN" smtClean="0"/>
              <a:pPr/>
              <a:t>11</a:t>
            </a:fld>
            <a:endParaRPr lang="en-IN"/>
          </a:p>
        </p:txBody>
      </p:sp>
      <p:pic>
        <p:nvPicPr>
          <p:cNvPr id="15" name="Picture 14">
            <a:extLst>
              <a:ext uri="{FF2B5EF4-FFF2-40B4-BE49-F238E27FC236}">
                <a16:creationId xmlns:a16="http://schemas.microsoft.com/office/drawing/2014/main" id="{07A0C0CC-85C3-F584-9E62-0971738C7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757" y="3536302"/>
            <a:ext cx="8316486" cy="2743200"/>
          </a:xfrm>
          <a:prstGeom prst="rect">
            <a:avLst/>
          </a:prstGeom>
        </p:spPr>
      </p:pic>
    </p:spTree>
    <p:extLst>
      <p:ext uri="{BB962C8B-B14F-4D97-AF65-F5344CB8AC3E}">
        <p14:creationId xmlns:p14="http://schemas.microsoft.com/office/powerpoint/2010/main" val="133384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endParaRPr lang="en-US"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651518"/>
            <a:ext cx="10515600" cy="4525445"/>
          </a:xfrm>
        </p:spPr>
        <p:txBody>
          <a:bodyPr>
            <a:normAutofit/>
          </a:bodyPr>
          <a:lstStyle/>
          <a:p>
            <a:pPr marL="0" indent="0">
              <a:buNone/>
            </a:pPr>
            <a:r>
              <a:rPr lang="en-IN" sz="1800" b="1" kern="1200" dirty="0">
                <a:solidFill>
                  <a:srgbClr val="000000"/>
                </a:solidFill>
                <a:effectLst/>
                <a:latin typeface="Times New Roman" panose="02020603050405020304" pitchFamily="18" charset="0"/>
                <a:ea typeface="+mj-ea"/>
                <a:cs typeface="Times New Roman" panose="02020603050405020304" pitchFamily="18" charset="0"/>
              </a:rPr>
              <a:t>Preprocessing:</a:t>
            </a:r>
          </a:p>
          <a:p>
            <a:pPr marL="0" indent="0">
              <a:buNone/>
            </a:pPr>
            <a:r>
              <a:rPr lang="en-IN" sz="1800" b="1" dirty="0">
                <a:effectLst/>
                <a:latin typeface="Times New Roman" panose="02020603050405020304" pitchFamily="18" charset="0"/>
                <a:ea typeface="Calibri" panose="020F0502020204030204" pitchFamily="34" charset="0"/>
              </a:rPr>
              <a:t>Handling Null Values</a:t>
            </a:r>
            <a:r>
              <a:rPr lang="en-IN" sz="1800" b="1" i="1"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Null values can cause the data inconsistency and may the model cannot be trained well at the same time there will be the downfall in achieving accuracy. In our dataset the target column contains the null values we replace it with the ‘none’ </a:t>
            </a:r>
            <a:r>
              <a:rPr lang="en-IN" sz="1800" b="1" dirty="0">
                <a:solidFill>
                  <a:srgbClr val="000000"/>
                </a:solidFill>
                <a:effectLst/>
                <a:latin typeface="Times New Roman" panose="02020603050405020304" pitchFamily="18" charset="0"/>
                <a:ea typeface="+mj-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Extracted relevant features like upper and lower blood pressure levels.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Added derived features for better model performance.</a:t>
            </a:r>
          </a:p>
          <a:p>
            <a:pPr marL="0" indent="0" eaLnBrk="0" fontAlgn="base" hangingPunct="0">
              <a:lnSpc>
                <a:spcPct val="100000"/>
              </a:lnSpc>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Label Encoding</a:t>
            </a:r>
            <a:endParaRPr lang="en-US" altLang="en-US" sz="18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Transformed categorical variables into numerical values using label encoding</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"Gender" converted to 0 (Male) and 1 (Female).</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Normalization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Scaled numeric values to improve model convergence and avoid biases.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320B-94C2-F157-66E6-310F0F9A44CA}"/>
              </a:ext>
            </a:extLst>
          </p:cNvPr>
          <p:cNvSpPr>
            <a:spLocks noGrp="1"/>
          </p:cNvSpPr>
          <p:nvPr>
            <p:ph type="title"/>
          </p:nvPr>
        </p:nvSpPr>
        <p:spPr/>
        <p:txBody>
          <a:bodyPr/>
          <a:lstStyle/>
          <a:p>
            <a:pPr algn="ctr"/>
            <a:endParaRPr lang="en-IN" b="1" dirty="0"/>
          </a:p>
        </p:txBody>
      </p:sp>
      <p:sp>
        <p:nvSpPr>
          <p:cNvPr id="3" name="Content Placeholder 2">
            <a:extLst>
              <a:ext uri="{FF2B5EF4-FFF2-40B4-BE49-F238E27FC236}">
                <a16:creationId xmlns:a16="http://schemas.microsoft.com/office/drawing/2014/main" id="{CFAE5FF1-82CE-E246-828F-89995C25ACCC}"/>
              </a:ext>
            </a:extLst>
          </p:cNvPr>
          <p:cNvSpPr>
            <a:spLocks noGrp="1"/>
          </p:cNvSpPr>
          <p:nvPr>
            <p:ph idx="1"/>
          </p:nvPr>
        </p:nvSpPr>
        <p:spPr/>
        <p:txBody>
          <a:bodyPr/>
          <a:lstStyle/>
          <a:p>
            <a:pPr marL="0" indent="0">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Analysis of features :</a:t>
            </a:r>
          </a:p>
          <a:p>
            <a:pPr marL="0" indent="0">
              <a:buNone/>
            </a:pP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a.Categorical</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columns</a:t>
            </a:r>
          </a:p>
          <a:p>
            <a:pPr marL="0" indent="0">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categorical columns are often used with a non-numerical type and also it can be converted into a numerical columns in machine learning. In our dataset the categorical columns are divided as gender, age, occupation,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bmi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category, sleep duration etc. We used the count plot graphs to analyse and distribution of each category.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C1CF5EEC-1DAC-E0E0-89D0-883A2CEA3B0E}"/>
              </a:ext>
            </a:extLst>
          </p:cNvPr>
          <p:cNvSpPr>
            <a:spLocks noGrp="1"/>
          </p:cNvSpPr>
          <p:nvPr>
            <p:ph type="dt" sz="half" idx="10"/>
          </p:nvPr>
        </p:nvSpPr>
        <p:spPr/>
        <p:txBody>
          <a:bodyPr/>
          <a:lstStyle/>
          <a:p>
            <a:fld id="{624C803B-62AD-4010-AEFB-D9AF802A6496}" type="datetime1">
              <a:rPr lang="en-IN" smtClean="0"/>
              <a:t>08-02-2025</a:t>
            </a:fld>
            <a:endParaRPr lang="en-IN"/>
          </a:p>
        </p:txBody>
      </p:sp>
      <p:sp>
        <p:nvSpPr>
          <p:cNvPr id="5" name="Footer Placeholder 4">
            <a:extLst>
              <a:ext uri="{FF2B5EF4-FFF2-40B4-BE49-F238E27FC236}">
                <a16:creationId xmlns:a16="http://schemas.microsoft.com/office/drawing/2014/main" id="{92D940EB-DCDD-7B8A-1818-5717BDFB585B}"/>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9C839CCE-F24A-6E2C-144A-268D62952166}"/>
              </a:ext>
            </a:extLst>
          </p:cNvPr>
          <p:cNvSpPr>
            <a:spLocks noGrp="1"/>
          </p:cNvSpPr>
          <p:nvPr>
            <p:ph type="sldNum" sz="quarter" idx="12"/>
          </p:nvPr>
        </p:nvSpPr>
        <p:spPr/>
        <p:txBody>
          <a:bodyPr/>
          <a:lstStyle/>
          <a:p>
            <a:fld id="{65DCBD69-296B-4D7C-AF62-9B588FC78772}" type="slidenum">
              <a:rPr lang="en-IN" smtClean="0"/>
              <a:t>13</a:t>
            </a:fld>
            <a:endParaRPr lang="en-IN"/>
          </a:p>
        </p:txBody>
      </p:sp>
      <p:pic>
        <p:nvPicPr>
          <p:cNvPr id="7" name="Picture 6">
            <a:extLst>
              <a:ext uri="{FF2B5EF4-FFF2-40B4-BE49-F238E27FC236}">
                <a16:creationId xmlns:a16="http://schemas.microsoft.com/office/drawing/2014/main" id="{5086F29D-67B4-CF66-F01E-07F3C62CBD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016" y="3438331"/>
            <a:ext cx="6456783" cy="2747962"/>
          </a:xfrm>
          <a:prstGeom prst="rect">
            <a:avLst/>
          </a:prstGeom>
          <a:noFill/>
          <a:ln>
            <a:noFill/>
          </a:ln>
        </p:spPr>
      </p:pic>
    </p:spTree>
    <p:extLst>
      <p:ext uri="{BB962C8B-B14F-4D97-AF65-F5344CB8AC3E}">
        <p14:creationId xmlns:p14="http://schemas.microsoft.com/office/powerpoint/2010/main" val="407792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68A6-7E75-5842-F853-4D7887F97A98}"/>
              </a:ext>
            </a:extLst>
          </p:cNvPr>
          <p:cNvSpPr>
            <a:spLocks noGrp="1"/>
          </p:cNvSpPr>
          <p:nvPr>
            <p:ph type="title"/>
          </p:nvPr>
        </p:nvSpPr>
        <p:spPr/>
        <p:txBody>
          <a:bodyPr/>
          <a:lstStyle/>
          <a:p>
            <a:pPr algn="ctr"/>
            <a:endParaRPr lang="en-IN" b="1" dirty="0"/>
          </a:p>
        </p:txBody>
      </p:sp>
      <p:sp>
        <p:nvSpPr>
          <p:cNvPr id="3" name="Content Placeholder 2">
            <a:extLst>
              <a:ext uri="{FF2B5EF4-FFF2-40B4-BE49-F238E27FC236}">
                <a16:creationId xmlns:a16="http://schemas.microsoft.com/office/drawing/2014/main" id="{9142FEEE-A418-DF4B-8583-7B6C51996429}"/>
              </a:ext>
            </a:extLst>
          </p:cNvPr>
          <p:cNvSpPr>
            <a:spLocks noGrp="1"/>
          </p:cNvSpPr>
          <p:nvPr>
            <p:ph idx="1"/>
          </p:nvPr>
        </p:nvSpPr>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Numerical Columns:</a:t>
            </a:r>
          </a:p>
          <a:p>
            <a:pPr marL="0" indent="0">
              <a:buNone/>
            </a:pPr>
            <a:r>
              <a:rPr lang="en-IN" sz="1800" dirty="0">
                <a:effectLst/>
                <a:latin typeface="Times New Roman" panose="02020603050405020304" pitchFamily="18" charset="0"/>
                <a:ea typeface="Calibri" panose="020F0502020204030204" pitchFamily="34" charset="0"/>
              </a:rPr>
              <a:t>Numerical features are quantitative and it also can be a continuous and discrete. In our dataset contains the numerical columns like sleep duration, blood pressure upper and blood pressure lower which deals with the effective model training and understanding to the model.</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8FCF21B-4687-08BD-DDC3-1ACBC73484A1}"/>
              </a:ext>
            </a:extLst>
          </p:cNvPr>
          <p:cNvSpPr>
            <a:spLocks noGrp="1"/>
          </p:cNvSpPr>
          <p:nvPr>
            <p:ph type="dt" sz="half" idx="10"/>
          </p:nvPr>
        </p:nvSpPr>
        <p:spPr/>
        <p:txBody>
          <a:bodyPr/>
          <a:lstStyle/>
          <a:p>
            <a:fld id="{624C803B-62AD-4010-AEFB-D9AF802A6496}" type="datetime1">
              <a:rPr lang="en-IN" smtClean="0"/>
              <a:t>08-02-2025</a:t>
            </a:fld>
            <a:endParaRPr lang="en-IN"/>
          </a:p>
        </p:txBody>
      </p:sp>
      <p:sp>
        <p:nvSpPr>
          <p:cNvPr id="5" name="Footer Placeholder 4">
            <a:extLst>
              <a:ext uri="{FF2B5EF4-FFF2-40B4-BE49-F238E27FC236}">
                <a16:creationId xmlns:a16="http://schemas.microsoft.com/office/drawing/2014/main" id="{35D25EAC-5989-FDB5-4593-9B24E85B7A99}"/>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E658C56E-F8E9-CB2C-B18F-BB816FFD5709}"/>
              </a:ext>
            </a:extLst>
          </p:cNvPr>
          <p:cNvSpPr>
            <a:spLocks noGrp="1"/>
          </p:cNvSpPr>
          <p:nvPr>
            <p:ph type="sldNum" sz="quarter" idx="12"/>
          </p:nvPr>
        </p:nvSpPr>
        <p:spPr/>
        <p:txBody>
          <a:bodyPr/>
          <a:lstStyle/>
          <a:p>
            <a:fld id="{65DCBD69-296B-4D7C-AF62-9B588FC78772}" type="slidenum">
              <a:rPr lang="en-IN" smtClean="0"/>
              <a:t>14</a:t>
            </a:fld>
            <a:endParaRPr lang="en-IN"/>
          </a:p>
        </p:txBody>
      </p:sp>
      <p:pic>
        <p:nvPicPr>
          <p:cNvPr id="7" name="Picture 6">
            <a:extLst>
              <a:ext uri="{FF2B5EF4-FFF2-40B4-BE49-F238E27FC236}">
                <a16:creationId xmlns:a16="http://schemas.microsoft.com/office/drawing/2014/main" id="{1FD9AADC-BA7D-8FEC-E854-72B0818E8E1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0988" y="3088432"/>
            <a:ext cx="4682412" cy="3223467"/>
          </a:xfrm>
          <a:prstGeom prst="rect">
            <a:avLst/>
          </a:prstGeom>
          <a:noFill/>
          <a:ln>
            <a:noFill/>
          </a:ln>
        </p:spPr>
      </p:pic>
    </p:spTree>
    <p:extLst>
      <p:ext uri="{BB962C8B-B14F-4D97-AF65-F5344CB8AC3E}">
        <p14:creationId xmlns:p14="http://schemas.microsoft.com/office/powerpoint/2010/main" val="64871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F019-06A4-FA0B-B5B4-BAA1C12B1957}"/>
              </a:ext>
            </a:extLst>
          </p:cNvPr>
          <p:cNvSpPr>
            <a:spLocks noGrp="1"/>
          </p:cNvSpPr>
          <p:nvPr>
            <p:ph type="title"/>
          </p:nvPr>
        </p:nvSpPr>
        <p:spPr/>
        <p:txBody>
          <a:bodyPr/>
          <a:lstStyle/>
          <a:p>
            <a:pPr algn="ctr"/>
            <a:r>
              <a:rPr lang="en-IN" b="1" dirty="0"/>
              <a:t>Model Selection</a:t>
            </a:r>
          </a:p>
        </p:txBody>
      </p:sp>
      <p:sp>
        <p:nvSpPr>
          <p:cNvPr id="3" name="Content Placeholder 2">
            <a:extLst>
              <a:ext uri="{FF2B5EF4-FFF2-40B4-BE49-F238E27FC236}">
                <a16:creationId xmlns:a16="http://schemas.microsoft.com/office/drawing/2014/main" id="{49984E27-E81D-BC10-4E1D-79778E77BA1A}"/>
              </a:ext>
            </a:extLst>
          </p:cNvPr>
          <p:cNvSpPr>
            <a:spLocks noGrp="1"/>
          </p:cNvSpPr>
          <p:nvPr>
            <p:ph idx="1"/>
          </p:nvPr>
        </p:nvSpPr>
        <p:spPr/>
        <p:txBody>
          <a:bodyPr>
            <a:normAutofit fontScale="92500" lnSpcReduction="20000"/>
          </a:bodyPr>
          <a:lstStyle/>
          <a:p>
            <a:pPr marL="0" indent="0">
              <a:buNone/>
            </a:pPr>
            <a:endParaRPr lang="en-IN" sz="2000" b="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Gaussian Naive Bayes (GNB)</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probabilistic classifier based on Bayes' Theorem.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Assumes independence among predictors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Best suited for small datasets with simple relationships between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94% accuracy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project.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Multi-Layer Perceptron (MLP)</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type of artificial neural network with one hidden layer.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Utilizes backpropagation for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Suitable for learning non-linear patterns in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93% accuracy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project with optimized hyperparameters.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ensemble learning method using multiple decision trees.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overfitting by averaging predictions across trees.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large datasets with high dimensionality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92% accuracy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DCA823F-5E83-EBF0-676F-0A39C49EDC98}"/>
              </a:ext>
            </a:extLst>
          </p:cNvPr>
          <p:cNvSpPr>
            <a:spLocks noGrp="1"/>
          </p:cNvSpPr>
          <p:nvPr>
            <p:ph type="dt" sz="half" idx="10"/>
          </p:nvPr>
        </p:nvSpPr>
        <p:spPr/>
        <p:txBody>
          <a:bodyPr/>
          <a:lstStyle/>
          <a:p>
            <a:fld id="{624C803B-62AD-4010-AEFB-D9AF802A6496}" type="datetime1">
              <a:rPr lang="en-IN" smtClean="0"/>
              <a:t>08-02-2025</a:t>
            </a:fld>
            <a:endParaRPr lang="en-IN"/>
          </a:p>
        </p:txBody>
      </p:sp>
      <p:sp>
        <p:nvSpPr>
          <p:cNvPr id="5" name="Footer Placeholder 4">
            <a:extLst>
              <a:ext uri="{FF2B5EF4-FFF2-40B4-BE49-F238E27FC236}">
                <a16:creationId xmlns:a16="http://schemas.microsoft.com/office/drawing/2014/main" id="{6C6D83C3-E3EE-F4DB-E526-93FBF485E3A5}"/>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DF1902A7-E693-C90B-0B84-C792993F33BF}"/>
              </a:ext>
            </a:extLst>
          </p:cNvPr>
          <p:cNvSpPr>
            <a:spLocks noGrp="1"/>
          </p:cNvSpPr>
          <p:nvPr>
            <p:ph type="sldNum" sz="quarter" idx="12"/>
          </p:nvPr>
        </p:nvSpPr>
        <p:spPr/>
        <p:txBody>
          <a:bodyPr/>
          <a:lstStyle/>
          <a:p>
            <a:fld id="{65DCBD69-296B-4D7C-AF62-9B588FC78772}" type="slidenum">
              <a:rPr lang="en-IN" smtClean="0"/>
              <a:t>15</a:t>
            </a:fld>
            <a:endParaRPr lang="en-IN"/>
          </a:p>
        </p:txBody>
      </p:sp>
    </p:spTree>
    <p:extLst>
      <p:ext uri="{BB962C8B-B14F-4D97-AF65-F5344CB8AC3E}">
        <p14:creationId xmlns:p14="http://schemas.microsoft.com/office/powerpoint/2010/main" val="4037226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AA97-DDC3-9ABA-89C1-2731D2354130}"/>
              </a:ext>
            </a:extLst>
          </p:cNvPr>
          <p:cNvSpPr>
            <a:spLocks noGrp="1"/>
          </p:cNvSpPr>
          <p:nvPr>
            <p:ph type="title"/>
          </p:nvPr>
        </p:nvSpPr>
        <p:spPr/>
        <p:txBody>
          <a:bodyPr/>
          <a:lstStyle/>
          <a:p>
            <a:pPr algn="ctr"/>
            <a:endParaRPr lang="en-IN" b="1" dirty="0"/>
          </a:p>
        </p:txBody>
      </p:sp>
      <p:sp>
        <p:nvSpPr>
          <p:cNvPr id="3" name="Content Placeholder 2">
            <a:extLst>
              <a:ext uri="{FF2B5EF4-FFF2-40B4-BE49-F238E27FC236}">
                <a16:creationId xmlns:a16="http://schemas.microsoft.com/office/drawing/2014/main" id="{215F9BC6-E2E1-9BA2-EFE9-45899DF8FA2F}"/>
              </a:ext>
            </a:extLst>
          </p:cNvPr>
          <p:cNvSpPr>
            <a:spLocks noGrp="1"/>
          </p:cNvSpPr>
          <p:nvPr>
            <p:ph idx="1"/>
          </p:nvPr>
        </p:nvSpPr>
        <p:spPr/>
        <p:txBody>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Genetic Algorithm</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random solutions.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Choose the best individuals.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Crossover:</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 solutions to produce offspring.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Mutation: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Introduce random changes.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Replacement: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Replace old solutions with new ones.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F3F65941-13A8-CDE1-C171-8A0A478F6F88}"/>
              </a:ext>
            </a:extLst>
          </p:cNvPr>
          <p:cNvSpPr>
            <a:spLocks noGrp="1"/>
          </p:cNvSpPr>
          <p:nvPr>
            <p:ph type="dt" sz="half" idx="10"/>
          </p:nvPr>
        </p:nvSpPr>
        <p:spPr/>
        <p:txBody>
          <a:bodyPr/>
          <a:lstStyle/>
          <a:p>
            <a:fld id="{624C803B-62AD-4010-AEFB-D9AF802A6496}" type="datetime1">
              <a:rPr lang="en-IN" smtClean="0"/>
              <a:t>08-02-2025</a:t>
            </a:fld>
            <a:endParaRPr lang="en-IN"/>
          </a:p>
        </p:txBody>
      </p:sp>
      <p:sp>
        <p:nvSpPr>
          <p:cNvPr id="5" name="Footer Placeholder 4">
            <a:extLst>
              <a:ext uri="{FF2B5EF4-FFF2-40B4-BE49-F238E27FC236}">
                <a16:creationId xmlns:a16="http://schemas.microsoft.com/office/drawing/2014/main" id="{F899548B-2EEF-8EB0-0D65-5D09BA804558}"/>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EA5D52D3-8AAF-9883-D1E5-3D82858C2876}"/>
              </a:ext>
            </a:extLst>
          </p:cNvPr>
          <p:cNvSpPr>
            <a:spLocks noGrp="1"/>
          </p:cNvSpPr>
          <p:nvPr>
            <p:ph type="sldNum" sz="quarter" idx="12"/>
          </p:nvPr>
        </p:nvSpPr>
        <p:spPr/>
        <p:txBody>
          <a:bodyPr/>
          <a:lstStyle/>
          <a:p>
            <a:fld id="{65DCBD69-296B-4D7C-AF62-9B588FC78772}" type="slidenum">
              <a:rPr lang="en-IN" smtClean="0"/>
              <a:t>16</a:t>
            </a:fld>
            <a:endParaRPr lang="en-IN"/>
          </a:p>
        </p:txBody>
      </p:sp>
    </p:spTree>
    <p:extLst>
      <p:ext uri="{BB962C8B-B14F-4D97-AF65-F5344CB8AC3E}">
        <p14:creationId xmlns:p14="http://schemas.microsoft.com/office/powerpoint/2010/main" val="45300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F54EE-3FA0-F93E-C26E-93560F78717B}"/>
              </a:ext>
            </a:extLst>
          </p:cNvPr>
          <p:cNvSpPr>
            <a:spLocks noGrp="1"/>
          </p:cNvSpPr>
          <p:nvPr>
            <p:ph idx="1"/>
          </p:nvPr>
        </p:nvSpPr>
        <p:spPr>
          <a:xfrm>
            <a:off x="838200" y="1296955"/>
            <a:ext cx="10515600" cy="4880008"/>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Challenges Faced</a:t>
            </a:r>
          </a:p>
          <a:p>
            <a:pPr marL="0" indent="0">
              <a:buNone/>
            </a:pPr>
            <a:endParaRPr lang="en-IN" sz="24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Data Quality and </a:t>
            </a:r>
            <a:r>
              <a:rPr lang="en-US" sz="2200" b="1" dirty="0" err="1">
                <a:latin typeface="Times New Roman" panose="02020603050405020304" pitchFamily="18" charset="0"/>
                <a:cs typeface="Times New Roman" panose="02020603050405020304" pitchFamily="18" charset="0"/>
              </a:rPr>
              <a:t>Availability</a:t>
            </a:r>
            <a:r>
              <a:rPr lang="en-US" sz="2200" dirty="0" err="1">
                <a:latin typeface="Times New Roman" panose="02020603050405020304" pitchFamily="18" charset="0"/>
                <a:cs typeface="Times New Roman" panose="02020603050405020304" pitchFamily="18" charset="0"/>
              </a:rPr>
              <a:t>:Sleep</a:t>
            </a:r>
            <a:r>
              <a:rPr lang="en-US" sz="2200" dirty="0">
                <a:latin typeface="Times New Roman" panose="02020603050405020304" pitchFamily="18" charset="0"/>
                <a:cs typeface="Times New Roman" panose="02020603050405020304" pitchFamily="18" charset="0"/>
              </a:rPr>
              <a:t> disorder datasets are often small, unbalanced, or incomplete, making it difficult to train reliable models.</a:t>
            </a:r>
          </a:p>
          <a:p>
            <a:r>
              <a:rPr lang="en-US" sz="2200" b="1" dirty="0">
                <a:latin typeface="Times New Roman" panose="02020603050405020304" pitchFamily="18" charset="0"/>
                <a:cs typeface="Times New Roman" panose="02020603050405020304" pitchFamily="18" charset="0"/>
              </a:rPr>
              <a:t>Model Complexity and </a:t>
            </a:r>
            <a:r>
              <a:rPr lang="en-US" sz="2200" b="1" dirty="0" err="1">
                <a:latin typeface="Times New Roman" panose="02020603050405020304" pitchFamily="18" charset="0"/>
                <a:cs typeface="Times New Roman" panose="02020603050405020304" pitchFamily="18" charset="0"/>
              </a:rPr>
              <a:t>Overfitting</a:t>
            </a:r>
            <a:r>
              <a:rPr lang="en-US" sz="2200" dirty="0" err="1">
                <a:latin typeface="Times New Roman" panose="02020603050405020304" pitchFamily="18" charset="0"/>
                <a:cs typeface="Times New Roman" panose="02020603050405020304" pitchFamily="18" charset="0"/>
              </a:rPr>
              <a:t>:Machine</a:t>
            </a:r>
            <a:r>
              <a:rPr lang="en-US" sz="2200" dirty="0">
                <a:latin typeface="Times New Roman" panose="02020603050405020304" pitchFamily="18" charset="0"/>
                <a:cs typeface="Times New Roman" panose="02020603050405020304" pitchFamily="18" charset="0"/>
              </a:rPr>
              <a:t> learning models may become overfit to the training data, making them less effective when applied to new, unseen data</a:t>
            </a:r>
          </a:p>
          <a:p>
            <a:r>
              <a:rPr lang="en-US" sz="2200" b="1" dirty="0">
                <a:latin typeface="Times New Roman" panose="02020603050405020304" pitchFamily="18" charset="0"/>
                <a:cs typeface="Times New Roman" panose="02020603050405020304" pitchFamily="18" charset="0"/>
              </a:rPr>
              <a:t>Interpretability and </a:t>
            </a:r>
            <a:r>
              <a:rPr lang="en-US" sz="2200" b="1" dirty="0" err="1">
                <a:latin typeface="Times New Roman" panose="02020603050405020304" pitchFamily="18" charset="0"/>
                <a:cs typeface="Times New Roman" panose="02020603050405020304" pitchFamily="18" charset="0"/>
              </a:rPr>
              <a:t>Trust</a:t>
            </a:r>
            <a:r>
              <a:rPr lang="en-US" sz="2200" dirty="0" err="1">
                <a:latin typeface="Times New Roman" panose="02020603050405020304" pitchFamily="18" charset="0"/>
                <a:cs typeface="Times New Roman" panose="02020603050405020304" pitchFamily="18" charset="0"/>
              </a:rPr>
              <a:t>:Many</a:t>
            </a:r>
            <a:r>
              <a:rPr lang="en-US" sz="2200" dirty="0">
                <a:latin typeface="Times New Roman" panose="02020603050405020304" pitchFamily="18" charset="0"/>
                <a:cs typeface="Times New Roman" panose="02020603050405020304" pitchFamily="18" charset="0"/>
              </a:rPr>
              <a:t> advanced machine learning models lack transparency, making it challenging for healthcare providers to trust and interpret the model's results.</a:t>
            </a:r>
          </a:p>
          <a:p>
            <a:r>
              <a:rPr lang="en-US" sz="2200" b="1" dirty="0">
                <a:latin typeface="Times New Roman" panose="02020603050405020304" pitchFamily="18" charset="0"/>
                <a:cs typeface="Times New Roman" panose="02020603050405020304" pitchFamily="18" charset="0"/>
              </a:rPr>
              <a:t>Ethical and Privacy </a:t>
            </a:r>
            <a:r>
              <a:rPr lang="en-US" sz="2200" b="1" dirty="0" err="1">
                <a:latin typeface="Times New Roman" panose="02020603050405020304" pitchFamily="18" charset="0"/>
                <a:cs typeface="Times New Roman" panose="02020603050405020304" pitchFamily="18" charset="0"/>
              </a:rPr>
              <a:t>Concerns</a:t>
            </a:r>
            <a:r>
              <a:rPr lang="en-US" sz="2200" dirty="0" err="1">
                <a:latin typeface="Times New Roman" panose="02020603050405020304" pitchFamily="18" charset="0"/>
                <a:cs typeface="Times New Roman" panose="02020603050405020304" pitchFamily="18" charset="0"/>
              </a:rPr>
              <a:t>:Collecting</a:t>
            </a:r>
            <a:r>
              <a:rPr lang="en-US" sz="2200" dirty="0">
                <a:latin typeface="Times New Roman" panose="02020603050405020304" pitchFamily="18" charset="0"/>
                <a:cs typeface="Times New Roman" panose="02020603050405020304" pitchFamily="18" charset="0"/>
              </a:rPr>
              <a:t> and storing sensitive sleep data raises privacy and security concerns, especially with the widespread use of personal devices for data collection.</a:t>
            </a:r>
          </a:p>
          <a:p>
            <a:endParaRPr lang="en-US"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E3DCFFC-703E-6C28-FBD0-5377A036C595}"/>
              </a:ext>
            </a:extLst>
          </p:cNvPr>
          <p:cNvSpPr>
            <a:spLocks noGrp="1"/>
          </p:cNvSpPr>
          <p:nvPr>
            <p:ph type="dt" sz="half" idx="10"/>
          </p:nvPr>
        </p:nvSpPr>
        <p:spPr/>
        <p:txBody>
          <a:bodyPr/>
          <a:lstStyle/>
          <a:p>
            <a:fld id="{624C803B-62AD-4010-AEFB-D9AF802A6496}" type="datetime1">
              <a:rPr lang="en-IN" smtClean="0"/>
              <a:t>08-02-2025</a:t>
            </a:fld>
            <a:endParaRPr lang="en-IN"/>
          </a:p>
        </p:txBody>
      </p:sp>
      <p:sp>
        <p:nvSpPr>
          <p:cNvPr id="5" name="Footer Placeholder 4">
            <a:extLst>
              <a:ext uri="{FF2B5EF4-FFF2-40B4-BE49-F238E27FC236}">
                <a16:creationId xmlns:a16="http://schemas.microsoft.com/office/drawing/2014/main" id="{B15B0DB0-D004-679E-34D6-441A35C54EF9}"/>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5C32DCFA-8EF8-BEF6-D4EE-9E0EBD5CD4CD}"/>
              </a:ext>
            </a:extLst>
          </p:cNvPr>
          <p:cNvSpPr>
            <a:spLocks noGrp="1"/>
          </p:cNvSpPr>
          <p:nvPr>
            <p:ph type="sldNum" sz="quarter" idx="12"/>
          </p:nvPr>
        </p:nvSpPr>
        <p:spPr/>
        <p:txBody>
          <a:bodyPr/>
          <a:lstStyle/>
          <a:p>
            <a:fld id="{65DCBD69-296B-4D7C-AF62-9B588FC78772}" type="slidenum">
              <a:rPr lang="en-IN" smtClean="0"/>
              <a:t>17</a:t>
            </a:fld>
            <a:endParaRPr lang="en-IN"/>
          </a:p>
        </p:txBody>
      </p:sp>
    </p:spTree>
    <p:extLst>
      <p:ext uri="{BB962C8B-B14F-4D97-AF65-F5344CB8AC3E}">
        <p14:creationId xmlns:p14="http://schemas.microsoft.com/office/powerpoint/2010/main" val="2183052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199" y="1772816"/>
            <a:ext cx="10694437" cy="4404147"/>
          </a:xfrm>
        </p:spPr>
        <p:txBody>
          <a:bodyPr>
            <a:normAutofit/>
          </a:bodyPr>
          <a:lstStyle/>
          <a:p>
            <a:r>
              <a:rPr lang="en-US" altLang="en-US" sz="2200" dirty="0">
                <a:latin typeface="Times New Roman" panose="02020603050405020304" pitchFamily="18" charset="0"/>
                <a:cs typeface="Times New Roman" panose="02020603050405020304" pitchFamily="18" charset="0"/>
              </a:rPr>
              <a:t>GNB</a:t>
            </a:r>
            <a:r>
              <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94.67%  accuracy</a:t>
            </a:r>
          </a:p>
          <a:p>
            <a:r>
              <a:rPr lang="en-IN" sz="2200" dirty="0">
                <a:latin typeface="Times New Roman" panose="02020603050405020304" pitchFamily="18" charset="0"/>
                <a:cs typeface="Times New Roman" panose="02020603050405020304" pitchFamily="18" charset="0"/>
              </a:rPr>
              <a:t>MLP: 93.30%  accuracy.</a:t>
            </a:r>
          </a:p>
          <a:p>
            <a:r>
              <a:rPr lang="en-IN" sz="2200" dirty="0">
                <a:latin typeface="Times New Roman" panose="02020603050405020304" pitchFamily="18" charset="0"/>
                <a:cs typeface="Times New Roman" panose="02020603050405020304" pitchFamily="18" charset="0"/>
              </a:rPr>
              <a:t>SVM: 93%  accuracy.</a:t>
            </a:r>
          </a:p>
          <a:p>
            <a:r>
              <a:rPr lang="en-IN" sz="2200" dirty="0">
                <a:latin typeface="Times New Roman" panose="02020603050405020304" pitchFamily="18" charset="0"/>
                <a:cs typeface="Times New Roman" panose="02020603050405020304" pitchFamily="18" charset="0"/>
              </a:rPr>
              <a:t>Random Forest: 92% accuracy.</a:t>
            </a:r>
          </a:p>
          <a:p>
            <a:r>
              <a:rPr lang="en-IN" sz="2200" dirty="0">
                <a:latin typeface="Times New Roman" panose="02020603050405020304" pitchFamily="18" charset="0"/>
                <a:cs typeface="Times New Roman" panose="02020603050405020304" pitchFamily="18" charset="0"/>
              </a:rPr>
              <a:t>Logistic:92% accuracy.</a:t>
            </a:r>
          </a:p>
          <a:p>
            <a:r>
              <a:rPr lang="en-IN" sz="2200" dirty="0">
                <a:latin typeface="Times New Roman" panose="02020603050405020304" pitchFamily="18" charset="0"/>
                <a:cs typeface="Times New Roman" panose="02020603050405020304" pitchFamily="18" charset="0"/>
              </a:rPr>
              <a:t>KNN:85% accuracy.</a:t>
            </a:r>
          </a:p>
          <a:p>
            <a:endParaRPr lang="en-IN" sz="2200" dirty="0"/>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FF8EAED-F2D9-2E4C-EC1F-BF664C740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993" y="1927828"/>
            <a:ext cx="5535412" cy="4458322"/>
          </a:xfrm>
          <a:prstGeom prst="rect">
            <a:avLst/>
          </a:prstGeom>
        </p:spPr>
      </p:pic>
    </p:spTree>
    <p:extLst>
      <p:ext uri="{BB962C8B-B14F-4D97-AF65-F5344CB8AC3E}">
        <p14:creationId xmlns:p14="http://schemas.microsoft.com/office/powerpoint/2010/main" val="179969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r>
              <a:rPr lang="en-US" sz="2200" b="1" dirty="0">
                <a:latin typeface="Times New Roman" panose="02020603050405020304" pitchFamily="18" charset="0"/>
                <a:cs typeface="Times New Roman" panose="02020603050405020304" pitchFamily="18" charset="0"/>
              </a:rPr>
              <a:t>CONCLUSION</a:t>
            </a:r>
          </a:p>
          <a:p>
            <a:r>
              <a:rPr lang="en-US" sz="2200" b="1" dirty="0">
                <a:latin typeface="Times New Roman" panose="02020603050405020304" pitchFamily="18" charset="0"/>
                <a:cs typeface="Times New Roman" panose="02020603050405020304" pitchFamily="18" charset="0"/>
              </a:rPr>
              <a:t>Accuracy of Classification</a:t>
            </a:r>
            <a:r>
              <a:rPr lang="en-US" sz="2200" dirty="0">
                <a:latin typeface="Times New Roman" panose="02020603050405020304" pitchFamily="18" charset="0"/>
                <a:cs typeface="Times New Roman" panose="02020603050405020304" pitchFamily="18" charset="0"/>
              </a:rPr>
              <a:t>: The model demonstrated a high accuracy rate in classifying different sleep disorders, such as insomnia, sleep apnea.</a:t>
            </a:r>
            <a:endParaRPr lang="en-IN"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Improved Diagnosis</a:t>
            </a:r>
            <a:r>
              <a:rPr lang="en-US" sz="2200" dirty="0">
                <a:latin typeface="Times New Roman" panose="02020603050405020304" pitchFamily="18" charset="0"/>
                <a:cs typeface="Times New Roman" panose="02020603050405020304" pitchFamily="18" charset="0"/>
              </a:rPr>
              <a:t>: The model offers a more objective and efficient tool for diagnosing sleep disorders, potentially aiding healthcare professionals in early intervention and treatment.</a:t>
            </a:r>
          </a:p>
          <a:p>
            <a:pPr marL="0" indent="0">
              <a:buNone/>
            </a:pPr>
            <a:r>
              <a:rPr lang="en-US" sz="2200" b="1" dirty="0">
                <a:latin typeface="Times New Roman" panose="02020603050405020304" pitchFamily="18" charset="0"/>
                <a:cs typeface="Times New Roman" panose="02020603050405020304" pitchFamily="18" charset="0"/>
              </a:rPr>
              <a:t>FUTURE SCOPE</a:t>
            </a:r>
          </a:p>
          <a:p>
            <a:pPr marL="0" indent="0">
              <a:buNone/>
            </a:pPr>
            <a:r>
              <a:rPr lang="en-US" sz="2200" b="1" dirty="0">
                <a:latin typeface="Times New Roman" panose="02020603050405020304" pitchFamily="18" charset="0"/>
                <a:cs typeface="Times New Roman" panose="02020603050405020304" pitchFamily="18" charset="0"/>
              </a:rPr>
              <a:t>Incorporating More Data</a:t>
            </a:r>
            <a:r>
              <a:rPr lang="en-US" sz="2200" dirty="0">
                <a:latin typeface="Times New Roman" panose="02020603050405020304" pitchFamily="18" charset="0"/>
                <a:cs typeface="Times New Roman" panose="02020603050405020304" pitchFamily="18" charset="0"/>
              </a:rPr>
              <a:t>: Integrating a broader range of sleep data sources (e.g., wearable devices, smartphone apps) could enhance the model's robustness and </a:t>
            </a:r>
            <a:r>
              <a:rPr lang="en-US" sz="2200" dirty="0" err="1">
                <a:latin typeface="Times New Roman" panose="02020603050405020304" pitchFamily="18" charset="0"/>
                <a:cs typeface="Times New Roman" panose="02020603050405020304" pitchFamily="18" charset="0"/>
              </a:rPr>
              <a:t>accuracy.Address</a:t>
            </a:r>
            <a:r>
              <a:rPr lang="en-US" sz="2200" dirty="0">
                <a:latin typeface="Times New Roman" panose="02020603050405020304" pitchFamily="18" charset="0"/>
                <a:cs typeface="Times New Roman" panose="02020603050405020304" pitchFamily="18" charset="0"/>
              </a:rPr>
              <a:t> any limitations of  project.</a:t>
            </a:r>
          </a:p>
          <a:p>
            <a:r>
              <a:rPr lang="en-US" sz="2200" b="1" dirty="0">
                <a:latin typeface="Times New Roman" panose="02020603050405020304" pitchFamily="18" charset="0"/>
                <a:cs typeface="Times New Roman" panose="02020603050405020304" pitchFamily="18" charset="0"/>
              </a:rPr>
              <a:t>Data Quality and Availability</a:t>
            </a:r>
            <a:r>
              <a:rPr lang="en-US" sz="2200" dirty="0">
                <a:latin typeface="Times New Roman" panose="02020603050405020304" pitchFamily="18" charset="0"/>
                <a:cs typeface="Times New Roman" panose="02020603050405020304" pitchFamily="18" charset="0"/>
              </a:rPr>
              <a:t>: The accuracy of the model is heavily dependent on the quality and amount of training data, which may be limited or inconsistent for certain populations.</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683829"/>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P. Levy, V. </a:t>
            </a:r>
            <a:r>
              <a:rPr lang="en-US" sz="2400" dirty="0" err="1">
                <a:latin typeface="Times New Roman" panose="02020603050405020304" pitchFamily="18" charset="0"/>
                <a:cs typeface="Times New Roman" panose="02020603050405020304" pitchFamily="18" charset="0"/>
              </a:rPr>
              <a:t>Viot</a:t>
            </a:r>
            <a:r>
              <a:rPr lang="en-US" sz="2400" dirty="0">
                <a:latin typeface="Times New Roman" panose="02020603050405020304" pitchFamily="18" charset="0"/>
                <a:cs typeface="Times New Roman" panose="02020603050405020304" pitchFamily="18" charset="0"/>
              </a:rPr>
              <a:t>-Blanc, and J.-L. Pépin, "Sleep disorders and their classification–an overview," Sleep Apnea, vol. 35, pp. 1-12, 2006.</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 R. </a:t>
            </a:r>
            <a:r>
              <a:rPr lang="en-IN" sz="2400" dirty="0" err="1">
                <a:latin typeface="Times New Roman" panose="02020603050405020304" pitchFamily="18" charset="0"/>
                <a:cs typeface="Times New Roman" panose="02020603050405020304" pitchFamily="18" charset="0"/>
              </a:rPr>
              <a:t>Soldatos</a:t>
            </a:r>
            <a:r>
              <a:rPr lang="en-IN" sz="2400" dirty="0">
                <a:latin typeface="Times New Roman" panose="02020603050405020304" pitchFamily="18" charset="0"/>
                <a:cs typeface="Times New Roman" panose="02020603050405020304" pitchFamily="18" charset="0"/>
              </a:rPr>
              <a:t>, J. D. Kales, T. L. Tan, and A. Kales, "Classification of sleep disorders," Psychiatric Annals, vol. 17, no. 7, pp. 454-458, 1987.</a:t>
            </a:r>
          </a:p>
          <a:p>
            <a:r>
              <a:rPr lang="en-IN" sz="2400" dirty="0">
                <a:latin typeface="Times New Roman" panose="02020603050405020304" pitchFamily="18" charset="0"/>
                <a:cs typeface="Times New Roman" panose="02020603050405020304" pitchFamily="18" charset="0"/>
              </a:rPr>
              <a:t>A. </a:t>
            </a:r>
            <a:r>
              <a:rPr lang="en-IN" sz="2400" dirty="0" err="1">
                <a:latin typeface="Times New Roman" panose="02020603050405020304" pitchFamily="18" charset="0"/>
                <a:cs typeface="Times New Roman" panose="02020603050405020304" pitchFamily="18" charset="0"/>
              </a:rPr>
              <a:t>Atianashie</a:t>
            </a:r>
            <a:r>
              <a:rPr lang="en-IN" sz="2400" dirty="0">
                <a:latin typeface="Times New Roman" panose="02020603050405020304" pitchFamily="18" charset="0"/>
                <a:cs typeface="Times New Roman" panose="02020603050405020304" pitchFamily="18" charset="0"/>
              </a:rPr>
              <a:t> Miracle, E. Armah, and N. Mohammed, "A portable GUI-based sleep disorder system classification based on convolution neural networks (CNN) in Raspberry Pi," J Eng </a:t>
            </a:r>
            <a:r>
              <a:rPr lang="en-IN" sz="2400" dirty="0" err="1">
                <a:latin typeface="Times New Roman" panose="02020603050405020304" pitchFamily="18" charset="0"/>
                <a:cs typeface="Times New Roman" panose="02020603050405020304" pitchFamily="18" charset="0"/>
              </a:rPr>
              <a:t>Appl</a:t>
            </a:r>
            <a:r>
              <a:rPr lang="en-IN" sz="2400" dirty="0">
                <a:latin typeface="Times New Roman" panose="02020603050405020304" pitchFamily="18" charset="0"/>
                <a:cs typeface="Times New Roman" panose="02020603050405020304" pitchFamily="18" charset="0"/>
              </a:rPr>
              <a:t> Sci Human, vol. 6, pp. 13-23, 2021.</a:t>
            </a:r>
          </a:p>
          <a:p>
            <a:r>
              <a:rPr lang="en-US" sz="2400" dirty="0">
                <a:latin typeface="Times New Roman" panose="02020603050405020304" pitchFamily="18" charset="0"/>
                <a:cs typeface="Times New Roman" panose="02020603050405020304" pitchFamily="18" charset="0"/>
              </a:rPr>
              <a:t>T. </a:t>
            </a:r>
            <a:r>
              <a:rPr lang="en-US" sz="2400" dirty="0" err="1">
                <a:latin typeface="Times New Roman" panose="02020603050405020304" pitchFamily="18" charset="0"/>
                <a:cs typeface="Times New Roman" panose="02020603050405020304" pitchFamily="18" charset="0"/>
              </a:rPr>
              <a:t>Wongsirichot</a:t>
            </a:r>
            <a:r>
              <a:rPr lang="en-US" sz="2400" dirty="0">
                <a:latin typeface="Times New Roman" panose="02020603050405020304" pitchFamily="18" charset="0"/>
                <a:cs typeface="Times New Roman" panose="02020603050405020304" pitchFamily="18" charset="0"/>
              </a:rPr>
              <a:t> and A. </a:t>
            </a:r>
            <a:r>
              <a:rPr lang="en-US" sz="2400" dirty="0" err="1">
                <a:latin typeface="Times New Roman" panose="02020603050405020304" pitchFamily="18" charset="0"/>
                <a:cs typeface="Times New Roman" panose="02020603050405020304" pitchFamily="18" charset="0"/>
              </a:rPr>
              <a:t>Hanskunatai</a:t>
            </a:r>
            <a:r>
              <a:rPr lang="en-US" sz="2400" dirty="0">
                <a:latin typeface="Times New Roman" panose="02020603050405020304" pitchFamily="18" charset="0"/>
                <a:cs typeface="Times New Roman" panose="02020603050405020304" pitchFamily="18" charset="0"/>
              </a:rPr>
              <a:t>, "A classification of sleep disorders with optimal features using machine learning techniques," J Health Res, vol. 31, no. 3, 2017.</a:t>
            </a:r>
          </a:p>
          <a:p>
            <a:r>
              <a:rPr lang="en-US" sz="2400" dirty="0">
                <a:latin typeface="Times New Roman" panose="02020603050405020304" pitchFamily="18" charset="0"/>
                <a:cs typeface="Times New Roman" panose="02020603050405020304" pitchFamily="18" charset="0"/>
              </a:rPr>
              <a:t>T. </a:t>
            </a:r>
            <a:r>
              <a:rPr lang="en-US" sz="2400" dirty="0" err="1">
                <a:latin typeface="Times New Roman" panose="02020603050405020304" pitchFamily="18" charset="0"/>
                <a:cs typeface="Times New Roman" panose="02020603050405020304" pitchFamily="18" charset="0"/>
              </a:rPr>
              <a:t>Alshammari</a:t>
            </a:r>
            <a:r>
              <a:rPr lang="en-US" sz="2400" dirty="0">
                <a:latin typeface="Times New Roman" panose="02020603050405020304" pitchFamily="18" charset="0"/>
                <a:cs typeface="Times New Roman" panose="02020603050405020304" pitchFamily="18" charset="0"/>
              </a:rPr>
              <a:t>, "Applying machine learning algorithms for the classification of sleep disorders," IEEE Access, 2024.</a:t>
            </a:r>
          </a:p>
          <a:p>
            <a:r>
              <a:rPr lang="en-IN" sz="2400" dirty="0">
                <a:latin typeface="Times New Roman" panose="02020603050405020304" pitchFamily="18" charset="0"/>
                <a:cs typeface="Times New Roman" panose="02020603050405020304" pitchFamily="18" charset="0"/>
              </a:rPr>
              <a:t>P. K. Yadav, U. K. Singh, J. J. A. </a:t>
            </a:r>
            <a:r>
              <a:rPr lang="en-IN" sz="2400" dirty="0" err="1">
                <a:latin typeface="Times New Roman" panose="02020603050405020304" pitchFamily="18" charset="0"/>
                <a:cs typeface="Times New Roman" panose="02020603050405020304" pitchFamily="18" charset="0"/>
              </a:rPr>
              <a:t>Kovilpiaali</a:t>
            </a:r>
            <a:r>
              <a:rPr lang="en-IN" sz="2400" dirty="0">
                <a:latin typeface="Times New Roman" panose="02020603050405020304" pitchFamily="18" charset="0"/>
                <a:cs typeface="Times New Roman" panose="02020603050405020304" pitchFamily="18" charset="0"/>
              </a:rPr>
              <a:t>, and R. </a:t>
            </a:r>
            <a:r>
              <a:rPr lang="en-IN" sz="2400" dirty="0" err="1">
                <a:latin typeface="Times New Roman" panose="02020603050405020304" pitchFamily="18" charset="0"/>
                <a:cs typeface="Times New Roman" panose="02020603050405020304" pitchFamily="18" charset="0"/>
              </a:rPr>
              <a:t>Tamilarasi</a:t>
            </a:r>
            <a:r>
              <a:rPr lang="en-IN" sz="2400" dirty="0">
                <a:latin typeface="Times New Roman" panose="02020603050405020304" pitchFamily="18" charset="0"/>
                <a:cs typeface="Times New Roman" panose="02020603050405020304" pitchFamily="18" charset="0"/>
              </a:rPr>
              <a:t>, "Sleep disorder detection using machine learning method," in 2023 2nd International Conference on Automation, Computing and Renewable Systems (ICACRS), IEEE, pp. 1530- 1532, 2023</a:t>
            </a:r>
            <a:endParaRPr lang="en-US" sz="24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D2FC5-0367-76D4-6E59-0729FCF4FF80}"/>
              </a:ext>
            </a:extLst>
          </p:cNvPr>
          <p:cNvSpPr>
            <a:spLocks noGrp="1"/>
          </p:cNvSpPr>
          <p:nvPr>
            <p:ph idx="1"/>
          </p:nvPr>
        </p:nvSpPr>
        <p:spPr>
          <a:xfrm>
            <a:off x="838200" y="1302589"/>
            <a:ext cx="10515600" cy="4777368"/>
          </a:xfrm>
        </p:spPr>
        <p:txBody>
          <a:bodyPr>
            <a:normAutofit fontScale="85000" lnSpcReduction="20000"/>
          </a:bodyPr>
          <a:lstStyle/>
          <a:p>
            <a:r>
              <a:rPr lang="en-US" sz="2600" dirty="0">
                <a:latin typeface="Times New Roman" panose="02020603050405020304" pitchFamily="18" charset="0"/>
                <a:cs typeface="Times New Roman" panose="02020603050405020304" pitchFamily="18" charset="0"/>
              </a:rPr>
              <a:t>I. A. </a:t>
            </a:r>
            <a:r>
              <a:rPr lang="en-US" sz="2600" dirty="0" err="1">
                <a:latin typeface="Times New Roman" panose="02020603050405020304" pitchFamily="18" charset="0"/>
                <a:cs typeface="Times New Roman" panose="02020603050405020304" pitchFamily="18" charset="0"/>
              </a:rPr>
              <a:t>Hidayat</a:t>
            </a:r>
            <a:r>
              <a:rPr lang="en-US" sz="2600" dirty="0">
                <a:latin typeface="Times New Roman" panose="02020603050405020304" pitchFamily="18" charset="0"/>
                <a:cs typeface="Times New Roman" panose="02020603050405020304" pitchFamily="18" charset="0"/>
              </a:rPr>
              <a:t>, "Classification of sleep disorders using random forest on sleep health and lifestyle dataset," Journal of </a:t>
            </a:r>
            <a:r>
              <a:rPr lang="en-US" sz="2600" dirty="0" err="1">
                <a:latin typeface="Times New Roman" panose="02020603050405020304" pitchFamily="18" charset="0"/>
                <a:cs typeface="Times New Roman" panose="02020603050405020304" pitchFamily="18" charset="0"/>
              </a:rPr>
              <a:t>Dinda</a:t>
            </a:r>
            <a:r>
              <a:rPr lang="en-US" sz="2600" dirty="0">
                <a:latin typeface="Times New Roman" panose="02020603050405020304" pitchFamily="18" charset="0"/>
                <a:cs typeface="Times New Roman" panose="02020603050405020304" pitchFamily="18" charset="0"/>
              </a:rPr>
              <a:t>: Data Science, Information Technology, and Data Analytics, vol. 3, no. 2, pp. 71-76, 2023.</a:t>
            </a:r>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G. </a:t>
            </a:r>
            <a:r>
              <a:rPr lang="en-IN" sz="2600" dirty="0" err="1">
                <a:latin typeface="Times New Roman" panose="02020603050405020304" pitchFamily="18" charset="0"/>
                <a:cs typeface="Times New Roman" panose="02020603050405020304" pitchFamily="18" charset="0"/>
              </a:rPr>
              <a:t>Airlangga</a:t>
            </a:r>
            <a:r>
              <a:rPr lang="en-IN" sz="2600" dirty="0">
                <a:latin typeface="Times New Roman" panose="02020603050405020304" pitchFamily="18" charset="0"/>
                <a:cs typeface="Times New Roman" panose="02020603050405020304" pitchFamily="18" charset="0"/>
              </a:rPr>
              <a:t>, "Evaluating machine learning models for predicting sleep disorders in a lifestyle and health data context," JIKO (</a:t>
            </a:r>
            <a:r>
              <a:rPr lang="en-IN" sz="2600" dirty="0" err="1">
                <a:latin typeface="Times New Roman" panose="02020603050405020304" pitchFamily="18" charset="0"/>
                <a:cs typeface="Times New Roman" panose="02020603050405020304" pitchFamily="18" charset="0"/>
              </a:rPr>
              <a:t>Jurnal</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Informatika</a:t>
            </a:r>
            <a:r>
              <a:rPr lang="en-IN" sz="2600" dirty="0">
                <a:latin typeface="Times New Roman" panose="02020603050405020304" pitchFamily="18" charset="0"/>
                <a:cs typeface="Times New Roman" panose="02020603050405020304" pitchFamily="18" charset="0"/>
              </a:rPr>
              <a:t> dan </a:t>
            </a:r>
            <a:r>
              <a:rPr lang="en-IN" sz="2600" dirty="0" err="1">
                <a:latin typeface="Times New Roman" panose="02020603050405020304" pitchFamily="18" charset="0"/>
                <a:cs typeface="Times New Roman" panose="02020603050405020304" pitchFamily="18" charset="0"/>
              </a:rPr>
              <a:t>Komputer</a:t>
            </a:r>
            <a:r>
              <a:rPr lang="en-IN" sz="2600" dirty="0">
                <a:latin typeface="Times New Roman" panose="02020603050405020304" pitchFamily="18" charset="0"/>
                <a:cs typeface="Times New Roman" panose="02020603050405020304" pitchFamily="18" charset="0"/>
              </a:rPr>
              <a:t>), vol. 7, no. 1, pp. 51-57, 2024.</a:t>
            </a:r>
          </a:p>
          <a:p>
            <a:r>
              <a:rPr lang="en-US" sz="2600" dirty="0">
                <a:latin typeface="Times New Roman" panose="02020603050405020304" pitchFamily="18" charset="0"/>
                <a:cs typeface="Times New Roman" panose="02020603050405020304" pitchFamily="18" charset="0"/>
              </a:rPr>
              <a:t>J. Ramesh, N. Keeran, A. </a:t>
            </a:r>
            <a:r>
              <a:rPr lang="en-US" sz="2600" dirty="0" err="1">
                <a:latin typeface="Times New Roman" panose="02020603050405020304" pitchFamily="18" charset="0"/>
                <a:cs typeface="Times New Roman" panose="02020603050405020304" pitchFamily="18" charset="0"/>
              </a:rPr>
              <a:t>Sagahyroon</a:t>
            </a:r>
            <a:r>
              <a:rPr lang="en-US" sz="2600" dirty="0">
                <a:latin typeface="Times New Roman" panose="02020603050405020304" pitchFamily="18" charset="0"/>
                <a:cs typeface="Times New Roman" panose="02020603050405020304" pitchFamily="18" charset="0"/>
              </a:rPr>
              <a:t>, and F. Aloul, "Towards validating the effectiveness of obstructive sleep apnea classification from electronic health records using machine learning," Healthcare, vol. 9, no. 11, p. 1450, 2021.</a:t>
            </a:r>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Y. J. Kim, J. S. Jeon, S.-E. Cho, K. G. Kim, and S.-G. Kang, "Prediction models for obstructive sleep </a:t>
            </a:r>
            <a:r>
              <a:rPr lang="en-IN" sz="2600" dirty="0" err="1">
                <a:latin typeface="Times New Roman" panose="02020603050405020304" pitchFamily="18" charset="0"/>
                <a:cs typeface="Times New Roman" panose="02020603050405020304" pitchFamily="18" charset="0"/>
              </a:rPr>
              <a:t>apnea</a:t>
            </a:r>
            <a:r>
              <a:rPr lang="en-IN" sz="2600" dirty="0">
                <a:latin typeface="Times New Roman" panose="02020603050405020304" pitchFamily="18" charset="0"/>
                <a:cs typeface="Times New Roman" panose="02020603050405020304" pitchFamily="18" charset="0"/>
              </a:rPr>
              <a:t> in Korean adults using machine learning techniques," Diagnostics, vol. 11, no. 4, p. 612, 2021.</a:t>
            </a:r>
            <a:endParaRPr lang="en-US" sz="2600" dirty="0">
              <a:latin typeface="Times New Roman" panose="02020603050405020304" pitchFamily="18" charset="0"/>
              <a:cs typeface="Times New Roman" panose="02020603050405020304" pitchFamily="18" charset="0"/>
            </a:endParaRPr>
          </a:p>
          <a:p>
            <a:r>
              <a:rPr lang="en-IN" sz="2600" dirty="0" err="1">
                <a:latin typeface="Times New Roman" panose="02020603050405020304" pitchFamily="18" charset="0"/>
                <a:cs typeface="Times New Roman" panose="02020603050405020304" pitchFamily="18" charset="0"/>
              </a:rPr>
              <a:t>M.Sireesha</a:t>
            </a:r>
            <a:r>
              <a:rPr lang="en-IN" sz="2600" dirty="0">
                <a:latin typeface="Times New Roman" panose="02020603050405020304" pitchFamily="18" charset="0"/>
                <a:cs typeface="Times New Roman" panose="02020603050405020304" pitchFamily="18" charset="0"/>
              </a:rPr>
              <a:t>, S. N. </a:t>
            </a:r>
            <a:r>
              <a:rPr lang="en-IN" sz="2600" dirty="0" err="1">
                <a:latin typeface="Times New Roman" panose="02020603050405020304" pitchFamily="18" charset="0"/>
                <a:cs typeface="Times New Roman" panose="02020603050405020304" pitchFamily="18" charset="0"/>
              </a:rPr>
              <a:t>TirumalaRao</a:t>
            </a:r>
            <a:r>
              <a:rPr lang="en-IN" sz="2600" dirty="0">
                <a:latin typeface="Times New Roman" panose="02020603050405020304" pitchFamily="18" charset="0"/>
                <a:cs typeface="Times New Roman" panose="02020603050405020304" pitchFamily="18" charset="0"/>
              </a:rPr>
              <a:t>, Srikanth </a:t>
            </a:r>
            <a:r>
              <a:rPr lang="en-IN" sz="2600" dirty="0" err="1">
                <a:latin typeface="Times New Roman" panose="02020603050405020304" pitchFamily="18" charset="0"/>
                <a:cs typeface="Times New Roman" panose="02020603050405020304" pitchFamily="18" charset="0"/>
              </a:rPr>
              <a:t>Vemuru</a:t>
            </a:r>
            <a:r>
              <a:rPr lang="en-IN" sz="2600" dirty="0">
                <a:latin typeface="Times New Roman" panose="02020603050405020304" pitchFamily="18" charset="0"/>
                <a:cs typeface="Times New Roman" panose="02020603050405020304" pitchFamily="18" charset="0"/>
              </a:rPr>
              <a:t>, Optimized Feature Extraction and Hybrid Classification Model for Heart Disease and Breast Cancer Prediction International Journal of Recent Technology and Engineering Vol - 7, No 6, Mar - 2019 ISSN - 2277-3878, Pages – 1754 – 1772</a:t>
            </a:r>
            <a:endParaRPr lang="en-US" sz="26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p>
        </p:txBody>
      </p:sp>
      <p:sp>
        <p:nvSpPr>
          <p:cNvPr id="4" name="Date Placeholder 3">
            <a:extLst>
              <a:ext uri="{FF2B5EF4-FFF2-40B4-BE49-F238E27FC236}">
                <a16:creationId xmlns:a16="http://schemas.microsoft.com/office/drawing/2014/main" id="{AD8D8C78-ED92-9604-D897-8DC1EC274D5A}"/>
              </a:ext>
            </a:extLst>
          </p:cNvPr>
          <p:cNvSpPr>
            <a:spLocks noGrp="1"/>
          </p:cNvSpPr>
          <p:nvPr>
            <p:ph type="dt" sz="half" idx="10"/>
          </p:nvPr>
        </p:nvSpPr>
        <p:spPr/>
        <p:txBody>
          <a:bodyPr/>
          <a:lstStyle/>
          <a:p>
            <a:fld id="{624C803B-62AD-4010-AEFB-D9AF802A6496}" type="datetime1">
              <a:rPr lang="en-IN" smtClean="0"/>
              <a:t>08-02-2025</a:t>
            </a:fld>
            <a:endParaRPr lang="en-IN"/>
          </a:p>
        </p:txBody>
      </p:sp>
      <p:sp>
        <p:nvSpPr>
          <p:cNvPr id="5" name="Footer Placeholder 4">
            <a:extLst>
              <a:ext uri="{FF2B5EF4-FFF2-40B4-BE49-F238E27FC236}">
                <a16:creationId xmlns:a16="http://schemas.microsoft.com/office/drawing/2014/main" id="{6349E9FD-88DA-5CA1-6620-00F518456D39}"/>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93F5784C-36F7-1F95-3AAA-908E13B83A19}"/>
              </a:ext>
            </a:extLst>
          </p:cNvPr>
          <p:cNvSpPr>
            <a:spLocks noGrp="1"/>
          </p:cNvSpPr>
          <p:nvPr>
            <p:ph type="sldNum" sz="quarter" idx="12"/>
          </p:nvPr>
        </p:nvSpPr>
        <p:spPr/>
        <p:txBody>
          <a:bodyPr/>
          <a:lstStyle/>
          <a:p>
            <a:fld id="{65DCBD69-296B-4D7C-AF62-9B588FC78772}" type="slidenum">
              <a:rPr lang="en-IN" smtClean="0"/>
              <a:t>21</a:t>
            </a:fld>
            <a:endParaRPr lang="en-IN"/>
          </a:p>
        </p:txBody>
      </p:sp>
    </p:spTree>
    <p:extLst>
      <p:ext uri="{BB962C8B-B14F-4D97-AF65-F5344CB8AC3E}">
        <p14:creationId xmlns:p14="http://schemas.microsoft.com/office/powerpoint/2010/main" val="620830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0826-7C98-DC01-91FC-B864617C13D3}"/>
              </a:ext>
            </a:extLst>
          </p:cNvPr>
          <p:cNvSpPr>
            <a:spLocks noGrp="1"/>
          </p:cNvSpPr>
          <p:nvPr>
            <p:ph type="title"/>
          </p:nvPr>
        </p:nvSpPr>
        <p:spPr>
          <a:xfrm>
            <a:off x="406879" y="543463"/>
            <a:ext cx="10515600" cy="45719"/>
          </a:xfrm>
        </p:spPr>
        <p:txBody>
          <a:bodyPr>
            <a:normAutofit fontScale="90000"/>
          </a:bodyPr>
          <a:lstStyle/>
          <a:p>
            <a:r>
              <a:rPr lang="en-US" sz="800" dirty="0" err="1">
                <a:solidFill>
                  <a:schemeClr val="bg1"/>
                </a:solidFill>
              </a:rPr>
              <a:t>gvl</a:t>
            </a:r>
            <a:endParaRPr lang="en-IN" sz="800" dirty="0">
              <a:solidFill>
                <a:schemeClr val="bg1"/>
              </a:solidFill>
            </a:endParaRPr>
          </a:p>
        </p:txBody>
      </p:sp>
      <p:sp>
        <p:nvSpPr>
          <p:cNvPr id="3" name="Content Placeholder 2">
            <a:extLst>
              <a:ext uri="{FF2B5EF4-FFF2-40B4-BE49-F238E27FC236}">
                <a16:creationId xmlns:a16="http://schemas.microsoft.com/office/drawing/2014/main" id="{124098B9-65B9-0452-89DA-FCEEE2855270}"/>
              </a:ext>
            </a:extLst>
          </p:cNvPr>
          <p:cNvSpPr>
            <a:spLocks noGrp="1"/>
          </p:cNvSpPr>
          <p:nvPr>
            <p:ph idx="1"/>
          </p:nvPr>
        </p:nvSpPr>
        <p:spPr>
          <a:xfrm>
            <a:off x="838200" y="589183"/>
            <a:ext cx="10515600" cy="5587780"/>
          </a:xfrm>
        </p:spPr>
        <p:txBody>
          <a:bodyPr>
            <a:normAutofit/>
          </a:bodyPr>
          <a:lstStyle/>
          <a:p>
            <a:r>
              <a:rPr lang="en-US" sz="2200" dirty="0">
                <a:latin typeface="Times New Roman" panose="02020603050405020304" pitchFamily="18" charset="0"/>
                <a:cs typeface="Times New Roman" panose="02020603050405020304" pitchFamily="18" charset="0"/>
              </a:rPr>
              <a:t>Sleep Health and Lifestyle Dataset. Available at: http://www.kaggle.com/datasets/uom190346a/sleep-health-andlifestyledataset, 2023.</a:t>
            </a:r>
          </a:p>
          <a:p>
            <a:r>
              <a:rPr lang="en-IN" sz="2200" dirty="0">
                <a:latin typeface="Times New Roman" panose="02020603050405020304" pitchFamily="18" charset="0"/>
                <a:cs typeface="Times New Roman" panose="02020603050405020304" pitchFamily="18" charset="0"/>
              </a:rPr>
              <a:t>M. Sharma, J. Tiwari, V. Patel, and U. R. Acharya, "Automated identification of sleep disorder types using triplet half-band filter and ensemble machine learning techniques with EEG signals," Electronics, vol. 10, no. 13, p. 1531, 2021. </a:t>
            </a:r>
          </a:p>
          <a:p>
            <a:r>
              <a:rPr lang="en-IN" sz="2200" dirty="0" err="1">
                <a:latin typeface="Times New Roman" panose="02020603050405020304" pitchFamily="18" charset="0"/>
                <a:cs typeface="Times New Roman" panose="02020603050405020304" pitchFamily="18" charset="0"/>
              </a:rPr>
              <a:t>Sunayna</a:t>
            </a:r>
            <a:r>
              <a:rPr lang="en-IN" sz="2200" dirty="0">
                <a:latin typeface="Times New Roman" panose="02020603050405020304" pitchFamily="18" charset="0"/>
                <a:cs typeface="Times New Roman" panose="02020603050405020304" pitchFamily="18" charset="0"/>
              </a:rPr>
              <a:t>, S. Siva, SN </a:t>
            </a:r>
            <a:r>
              <a:rPr lang="en-IN" sz="2200" dirty="0" err="1">
                <a:latin typeface="Times New Roman" panose="02020603050405020304" pitchFamily="18" charset="0"/>
                <a:cs typeface="Times New Roman" panose="02020603050405020304" pitchFamily="18" charset="0"/>
              </a:rPr>
              <a:t>Thirumala</a:t>
            </a:r>
            <a:r>
              <a:rPr lang="en-IN" sz="2200" dirty="0">
                <a:latin typeface="Times New Roman" panose="02020603050405020304" pitchFamily="18" charset="0"/>
                <a:cs typeface="Times New Roman" panose="02020603050405020304" pitchFamily="18" charset="0"/>
              </a:rPr>
              <a:t> Rao, and M. </a:t>
            </a:r>
            <a:r>
              <a:rPr lang="en-IN" sz="2200" dirty="0" err="1">
                <a:latin typeface="Times New Roman" panose="02020603050405020304" pitchFamily="18" charset="0"/>
                <a:cs typeface="Times New Roman" panose="02020603050405020304" pitchFamily="18" charset="0"/>
              </a:rPr>
              <a:t>Sireesha</a:t>
            </a:r>
            <a:r>
              <a:rPr lang="en-IN" sz="2200" dirty="0">
                <a:latin typeface="Times New Roman" panose="02020603050405020304" pitchFamily="18" charset="0"/>
                <a:cs typeface="Times New Roman" panose="02020603050405020304" pitchFamily="18" charset="0"/>
              </a:rPr>
              <a:t>. "Performance evaluation of machine learning algorithms to predict breast cancer." In Computational Intelligence in Data Mining: Proceedings of ICCIDM 2021, pp. 323-335. Singapore: Springer Nature Singapore, 2022</a:t>
            </a:r>
          </a:p>
          <a:p>
            <a:r>
              <a:rPr lang="en-IN" sz="2200" dirty="0" err="1">
                <a:latin typeface="Times New Roman" panose="02020603050405020304" pitchFamily="18" charset="0"/>
                <a:cs typeface="Times New Roman" panose="02020603050405020304" pitchFamily="18" charset="0"/>
              </a:rPr>
              <a:t>Moturi</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Sireesha</a:t>
            </a:r>
            <a:r>
              <a:rPr lang="en-IN" sz="2200" dirty="0">
                <a:latin typeface="Times New Roman" panose="02020603050405020304" pitchFamily="18" charset="0"/>
                <a:cs typeface="Times New Roman" panose="02020603050405020304" pitchFamily="18" charset="0"/>
              </a:rPr>
              <a:t>, Jhansi </a:t>
            </a:r>
            <a:r>
              <a:rPr lang="en-IN" sz="2200" dirty="0" err="1">
                <a:latin typeface="Times New Roman" panose="02020603050405020304" pitchFamily="18" charset="0"/>
                <a:cs typeface="Times New Roman" panose="02020603050405020304" pitchFamily="18" charset="0"/>
              </a:rPr>
              <a:t>Vazram</a:t>
            </a:r>
            <a:r>
              <a:rPr lang="en-IN" sz="2200" dirty="0">
                <a:latin typeface="Times New Roman" panose="02020603050405020304" pitchFamily="18" charset="0"/>
                <a:cs typeface="Times New Roman" panose="02020603050405020304" pitchFamily="18" charset="0"/>
              </a:rPr>
              <a:t> Bolla, M. Anusha, M. Mounika Naga Bhavani, Srikanth </a:t>
            </a:r>
            <a:r>
              <a:rPr lang="en-IN" sz="2200" dirty="0" err="1">
                <a:latin typeface="Times New Roman" panose="02020603050405020304" pitchFamily="18" charset="0"/>
                <a:cs typeface="Times New Roman" panose="02020603050405020304" pitchFamily="18" charset="0"/>
              </a:rPr>
              <a:t>Vemuru</a:t>
            </a:r>
            <a:r>
              <a:rPr lang="en-IN" sz="2200" dirty="0">
                <a:latin typeface="Times New Roman" panose="02020603050405020304" pitchFamily="18" charset="0"/>
                <a:cs typeface="Times New Roman" panose="02020603050405020304" pitchFamily="18" charset="0"/>
              </a:rPr>
              <a:t>, SN Tirumala Rao, and Sneha Ananya </a:t>
            </a:r>
            <a:r>
              <a:rPr lang="en-IN" sz="2200" dirty="0" err="1">
                <a:latin typeface="Times New Roman" panose="02020603050405020304" pitchFamily="18" charset="0"/>
                <a:cs typeface="Times New Roman" panose="02020603050405020304" pitchFamily="18" charset="0"/>
              </a:rPr>
              <a:t>Mallipeddi</a:t>
            </a:r>
            <a:r>
              <a:rPr lang="en-IN" sz="2200" dirty="0">
                <a:latin typeface="Times New Roman" panose="02020603050405020304" pitchFamily="18" charset="0"/>
                <a:cs typeface="Times New Roman" panose="02020603050405020304" pitchFamily="18" charset="0"/>
              </a:rPr>
              <a:t>. "Prediction of Liver Disease Using Machine Learning Algorithms." In International Conference on Data Science and Applications, pp. 243-254. Singapore: Springer Nature Singapore, 2023.</a:t>
            </a:r>
          </a:p>
        </p:txBody>
      </p:sp>
      <p:sp>
        <p:nvSpPr>
          <p:cNvPr id="4" name="Date Placeholder 3">
            <a:extLst>
              <a:ext uri="{FF2B5EF4-FFF2-40B4-BE49-F238E27FC236}">
                <a16:creationId xmlns:a16="http://schemas.microsoft.com/office/drawing/2014/main" id="{694DF0E3-D60D-FC76-6314-8637C0E83E63}"/>
              </a:ext>
            </a:extLst>
          </p:cNvPr>
          <p:cNvSpPr>
            <a:spLocks noGrp="1"/>
          </p:cNvSpPr>
          <p:nvPr>
            <p:ph type="dt" sz="half" idx="10"/>
          </p:nvPr>
        </p:nvSpPr>
        <p:spPr/>
        <p:txBody>
          <a:bodyPr/>
          <a:lstStyle/>
          <a:p>
            <a:fld id="{624C803B-62AD-4010-AEFB-D9AF802A6496}" type="datetime1">
              <a:rPr lang="en-IN" smtClean="0"/>
              <a:t>08-02-2025</a:t>
            </a:fld>
            <a:endParaRPr lang="en-IN"/>
          </a:p>
        </p:txBody>
      </p:sp>
      <p:sp>
        <p:nvSpPr>
          <p:cNvPr id="5" name="Footer Placeholder 4">
            <a:extLst>
              <a:ext uri="{FF2B5EF4-FFF2-40B4-BE49-F238E27FC236}">
                <a16:creationId xmlns:a16="http://schemas.microsoft.com/office/drawing/2014/main" id="{4A059C33-63E5-C7E1-ABE2-3ED390B11E36}"/>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B2CD7A0D-B319-0C90-DADB-D08C354B1E4F}"/>
              </a:ext>
            </a:extLst>
          </p:cNvPr>
          <p:cNvSpPr>
            <a:spLocks noGrp="1"/>
          </p:cNvSpPr>
          <p:nvPr>
            <p:ph type="sldNum" sz="quarter" idx="12"/>
          </p:nvPr>
        </p:nvSpPr>
        <p:spPr/>
        <p:txBody>
          <a:bodyPr/>
          <a:lstStyle/>
          <a:p>
            <a:fld id="{65DCBD69-296B-4D7C-AF62-9B588FC78772}" type="slidenum">
              <a:rPr lang="en-IN" smtClean="0"/>
              <a:t>22</a:t>
            </a:fld>
            <a:endParaRPr lang="en-IN"/>
          </a:p>
        </p:txBody>
      </p:sp>
    </p:spTree>
    <p:extLst>
      <p:ext uri="{BB962C8B-B14F-4D97-AF65-F5344CB8AC3E}">
        <p14:creationId xmlns:p14="http://schemas.microsoft.com/office/powerpoint/2010/main" val="4242680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660849"/>
            <a:ext cx="10515600" cy="4516114"/>
          </a:xfrm>
        </p:spPr>
        <p:txBody>
          <a:bodyPr>
            <a:normAutofit lnSpcReduction="10000"/>
          </a:bodyPr>
          <a:lstStyle/>
          <a:p>
            <a:pPr algn="l">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What is the primary objective of the study?</a:t>
            </a:r>
            <a:endParaRPr lang="en-US" sz="20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2000" b="0" i="0" dirty="0">
                <a:solidFill>
                  <a:srgbClr val="374151"/>
                </a:solidFill>
                <a:effectLst/>
                <a:latin typeface="Times New Roman" panose="02020603050405020304" pitchFamily="18" charset="0"/>
                <a:cs typeface="Times New Roman" panose="02020603050405020304" pitchFamily="18" charset="0"/>
              </a:rPr>
              <a:t>Ans: The study aims to develop machine learning models for classifying sleep disorders using a dataset of 374 participants.</a:t>
            </a:r>
          </a:p>
          <a:p>
            <a:pPr marL="0" indent="0" algn="l">
              <a:buNone/>
            </a:pPr>
            <a:r>
              <a:rPr lang="en-US" sz="2000" b="1" i="0" dirty="0">
                <a:solidFill>
                  <a:srgbClr val="374151"/>
                </a:solidFill>
                <a:effectLst/>
                <a:latin typeface="Times New Roman" panose="02020603050405020304" pitchFamily="18" charset="0"/>
                <a:cs typeface="Times New Roman" panose="02020603050405020304" pitchFamily="18" charset="0"/>
              </a:rPr>
              <a:t>2.Which machine learning algorithms were utilized in the research?</a:t>
            </a:r>
            <a:endParaRPr lang="en-US" sz="20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2000" b="0" i="0" dirty="0">
                <a:solidFill>
                  <a:srgbClr val="374151"/>
                </a:solidFill>
                <a:effectLst/>
                <a:latin typeface="Times New Roman" panose="02020603050405020304" pitchFamily="18" charset="0"/>
                <a:cs typeface="Times New Roman" panose="02020603050405020304" pitchFamily="18" charset="0"/>
              </a:rPr>
              <a:t>Ans: The research employed GNB, KNN, SVM, RF, Logistic Regression, and ANN/MLP Classifier.</a:t>
            </a:r>
          </a:p>
          <a:p>
            <a:pPr marL="0" indent="0" algn="l">
              <a:buNone/>
            </a:pPr>
            <a:r>
              <a:rPr lang="en-US" sz="2000" b="1" i="0" dirty="0">
                <a:solidFill>
                  <a:srgbClr val="374151"/>
                </a:solidFill>
                <a:effectLst/>
                <a:latin typeface="Times New Roman" panose="02020603050405020304" pitchFamily="18" charset="0"/>
                <a:cs typeface="Times New Roman" panose="02020603050405020304" pitchFamily="18" charset="0"/>
              </a:rPr>
              <a:t>3.How was the dataset prepared for analysis?</a:t>
            </a:r>
            <a:endParaRPr lang="en-US" sz="20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2000" b="0" i="0" dirty="0">
                <a:solidFill>
                  <a:srgbClr val="374151"/>
                </a:solidFill>
                <a:effectLst/>
                <a:latin typeface="Times New Roman" panose="02020603050405020304" pitchFamily="18" charset="0"/>
                <a:cs typeface="Times New Roman" panose="02020603050405020304" pitchFamily="18" charset="0"/>
              </a:rPr>
              <a:t>Ans: The dataset underwent extensive preprocessing to handle missing values and normalize features.</a:t>
            </a:r>
          </a:p>
          <a:p>
            <a:pPr marL="0" indent="0" algn="l">
              <a:buNone/>
            </a:pPr>
            <a:r>
              <a:rPr lang="en-US" sz="2000" b="1" i="0" dirty="0">
                <a:solidFill>
                  <a:srgbClr val="374151"/>
                </a:solidFill>
                <a:effectLst/>
                <a:latin typeface="Times New Roman" panose="02020603050405020304" pitchFamily="18" charset="0"/>
                <a:cs typeface="Times New Roman" panose="02020603050405020304" pitchFamily="18" charset="0"/>
              </a:rPr>
              <a:t>4.What role did Genetic Algorithms (GA) play in the study?</a:t>
            </a:r>
            <a:endParaRPr lang="en-US" sz="20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2000" b="0" i="0" dirty="0">
                <a:solidFill>
                  <a:srgbClr val="374151"/>
                </a:solidFill>
                <a:effectLst/>
                <a:latin typeface="Times New Roman" panose="02020603050405020304" pitchFamily="18" charset="0"/>
                <a:cs typeface="Times New Roman" panose="02020603050405020304" pitchFamily="18" charset="0"/>
              </a:rPr>
              <a:t>Ans: GA was used for feature selection and optimization, enhancing the predictive ability of the models.</a:t>
            </a:r>
          </a:p>
          <a:p>
            <a:pPr marL="0" indent="0" algn="l">
              <a:buNone/>
            </a:pPr>
            <a:r>
              <a:rPr lang="en-US" sz="2000" b="1" i="0" dirty="0">
                <a:solidFill>
                  <a:srgbClr val="374151"/>
                </a:solidFill>
                <a:effectLst/>
                <a:latin typeface="Times New Roman" panose="02020603050405020304" pitchFamily="18" charset="0"/>
                <a:cs typeface="Times New Roman" panose="02020603050405020304" pitchFamily="18" charset="0"/>
              </a:rPr>
              <a:t>5.What was the highest accuracy achieved by any model in the study?</a:t>
            </a:r>
            <a:endParaRPr lang="en-US" sz="20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2000" b="0" i="0" dirty="0">
                <a:solidFill>
                  <a:srgbClr val="374151"/>
                </a:solidFill>
                <a:effectLst/>
                <a:latin typeface="Times New Roman" panose="02020603050405020304" pitchFamily="18" charset="0"/>
                <a:cs typeface="Times New Roman" panose="02020603050405020304" pitchFamily="18" charset="0"/>
              </a:rPr>
              <a:t>Ans: The Gaussian Naive Bayes (GNB) model along with genetic algorithm (GA) achieved the highest accuracy of 94%.</a:t>
            </a:r>
          </a:p>
          <a:p>
            <a:pPr marL="0" indent="0" algn="l">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8C782-7DCB-1CA6-15AF-A9630DB054FE}"/>
              </a:ext>
            </a:extLst>
          </p:cNvPr>
          <p:cNvSpPr>
            <a:spLocks noGrp="1"/>
          </p:cNvSpPr>
          <p:nvPr>
            <p:ph idx="1"/>
          </p:nvPr>
        </p:nvSpPr>
        <p:spPr>
          <a:xfrm>
            <a:off x="838200" y="1032523"/>
            <a:ext cx="10515600" cy="4808440"/>
          </a:xfrm>
        </p:spPr>
        <p:txBody>
          <a:bodyPr>
            <a:normAutofit fontScale="92500" lnSpcReduction="20000"/>
          </a:bodyPr>
          <a:lstStyle/>
          <a:p>
            <a:pPr marL="0" indent="0" algn="l">
              <a:buNone/>
            </a:pPr>
            <a:r>
              <a:rPr lang="en-US" sz="2200" b="1" i="0" dirty="0">
                <a:solidFill>
                  <a:srgbClr val="374151"/>
                </a:solidFill>
                <a:effectLst/>
                <a:latin typeface="Times New Roman" panose="02020603050405020304" pitchFamily="18" charset="0"/>
                <a:cs typeface="Times New Roman" panose="02020603050405020304" pitchFamily="18" charset="0"/>
              </a:rPr>
              <a:t>6.What are the implications of the study for healthcare professionals?</a:t>
            </a:r>
            <a:endParaRPr lang="en-US" sz="22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2200" b="0" i="0" dirty="0">
                <a:solidFill>
                  <a:srgbClr val="374151"/>
                </a:solidFill>
                <a:effectLst/>
                <a:latin typeface="Times New Roman" panose="02020603050405020304" pitchFamily="18" charset="0"/>
                <a:cs typeface="Times New Roman" panose="02020603050405020304" pitchFamily="18" charset="0"/>
              </a:rPr>
              <a:t>Ans: The proposed model can assist healthcare professionals in diagnosing sleep-related conditions more efficiently.</a:t>
            </a:r>
          </a:p>
          <a:p>
            <a:pPr marL="0" indent="0" algn="l">
              <a:buNone/>
            </a:pPr>
            <a:r>
              <a:rPr lang="en-US" sz="2200" b="1" i="0" dirty="0">
                <a:solidFill>
                  <a:srgbClr val="374151"/>
                </a:solidFill>
                <a:effectLst/>
                <a:latin typeface="Times New Roman" panose="02020603050405020304" pitchFamily="18" charset="0"/>
                <a:cs typeface="Times New Roman" panose="02020603050405020304" pitchFamily="18" charset="0"/>
              </a:rPr>
              <a:t>7.What limitations were acknowledged in the study?</a:t>
            </a:r>
            <a:endParaRPr lang="en-US" sz="22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2200" dirty="0">
                <a:solidFill>
                  <a:srgbClr val="374151"/>
                </a:solidFill>
                <a:latin typeface="Times New Roman" panose="02020603050405020304" pitchFamily="18" charset="0"/>
                <a:cs typeface="Times New Roman" panose="02020603050405020304" pitchFamily="18" charset="0"/>
              </a:rPr>
              <a:t>Ans: </a:t>
            </a:r>
            <a:r>
              <a:rPr lang="en-US" sz="2200" b="0" i="0" dirty="0">
                <a:solidFill>
                  <a:srgbClr val="374151"/>
                </a:solidFill>
                <a:effectLst/>
                <a:latin typeface="Times New Roman" panose="02020603050405020304" pitchFamily="18" charset="0"/>
                <a:cs typeface="Times New Roman" panose="02020603050405020304" pitchFamily="18" charset="0"/>
              </a:rPr>
              <a:t>The study recognized the small dataset size and potential biases that may affect generalizability.</a:t>
            </a:r>
          </a:p>
          <a:p>
            <a:pPr marL="0" indent="0" algn="l">
              <a:buNone/>
            </a:pPr>
            <a:r>
              <a:rPr lang="en-US" sz="2200" b="1" i="0" dirty="0">
                <a:solidFill>
                  <a:srgbClr val="374151"/>
                </a:solidFill>
                <a:effectLst/>
                <a:latin typeface="Times New Roman" panose="02020603050405020304" pitchFamily="18" charset="0"/>
                <a:cs typeface="Times New Roman" panose="02020603050405020304" pitchFamily="18" charset="0"/>
              </a:rPr>
              <a:t>8.How does the study contribute to advancements in sleep medicine?</a:t>
            </a:r>
            <a:endParaRPr lang="en-US" sz="22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2200" b="0" i="0" dirty="0">
                <a:solidFill>
                  <a:srgbClr val="374151"/>
                </a:solidFill>
                <a:effectLst/>
                <a:latin typeface="Times New Roman" panose="02020603050405020304" pitchFamily="18" charset="0"/>
                <a:cs typeface="Times New Roman" panose="02020603050405020304" pitchFamily="18" charset="0"/>
              </a:rPr>
              <a:t>Ans: It provides a scalable and automated classification tool that can improve real-time diagnostics and healthcare outcomes.</a:t>
            </a:r>
          </a:p>
          <a:p>
            <a:pPr marL="0" indent="0" algn="l">
              <a:buNone/>
            </a:pPr>
            <a:r>
              <a:rPr lang="en-US" sz="2200" b="1" i="0" dirty="0">
                <a:solidFill>
                  <a:srgbClr val="374151"/>
                </a:solidFill>
                <a:effectLst/>
                <a:latin typeface="Times New Roman" panose="02020603050405020304" pitchFamily="18" charset="0"/>
                <a:cs typeface="Times New Roman" panose="02020603050405020304" pitchFamily="18" charset="0"/>
              </a:rPr>
              <a:t>9.What future research directions does the paper suggest?</a:t>
            </a:r>
            <a:endParaRPr lang="en-US" sz="22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2200" b="0" i="0" dirty="0">
                <a:solidFill>
                  <a:srgbClr val="374151"/>
                </a:solidFill>
                <a:effectLst/>
                <a:latin typeface="Times New Roman" panose="02020603050405020304" pitchFamily="18" charset="0"/>
                <a:cs typeface="Times New Roman" panose="02020603050405020304" pitchFamily="18" charset="0"/>
              </a:rPr>
              <a:t>Ans: Future studies should focus on larger, more diverse datasets and explore the application of deep learning models.</a:t>
            </a:r>
          </a:p>
          <a:p>
            <a:pPr marL="0" indent="0" algn="l">
              <a:buNone/>
            </a:pPr>
            <a:r>
              <a:rPr lang="en-US" sz="2200" b="1" i="0" dirty="0">
                <a:solidFill>
                  <a:srgbClr val="374151"/>
                </a:solidFill>
                <a:effectLst/>
                <a:latin typeface="Times New Roman" panose="02020603050405020304" pitchFamily="18" charset="0"/>
                <a:cs typeface="Times New Roman" panose="02020603050405020304" pitchFamily="18" charset="0"/>
              </a:rPr>
              <a:t>10.How does the performance of GNB compare to other classifiers in terms of computational efficiency?</a:t>
            </a:r>
            <a:endParaRPr lang="en-US" sz="22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2200" b="0" i="0" dirty="0">
                <a:solidFill>
                  <a:srgbClr val="374151"/>
                </a:solidFill>
                <a:effectLst/>
                <a:latin typeface="Times New Roman" panose="02020603050405020304" pitchFamily="18" charset="0"/>
                <a:cs typeface="Times New Roman" panose="02020603050405020304" pitchFamily="18" charset="0"/>
              </a:rPr>
              <a:t>Ans: GNB demonstrated greater computational efficiency and faster training times compared to MLP, making it suitable for real-time applications.</a:t>
            </a: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B186F8B-506E-D29E-641E-297B3B58EB9D}"/>
              </a:ext>
            </a:extLst>
          </p:cNvPr>
          <p:cNvSpPr>
            <a:spLocks noGrp="1"/>
          </p:cNvSpPr>
          <p:nvPr>
            <p:ph type="dt" sz="half" idx="10"/>
          </p:nvPr>
        </p:nvSpPr>
        <p:spPr/>
        <p:txBody>
          <a:bodyPr/>
          <a:lstStyle/>
          <a:p>
            <a:fld id="{624C803B-62AD-4010-AEFB-D9AF802A6496}" type="datetime1">
              <a:rPr lang="en-IN" smtClean="0"/>
              <a:t>08-02-2025</a:t>
            </a:fld>
            <a:endParaRPr lang="en-IN"/>
          </a:p>
        </p:txBody>
      </p:sp>
      <p:sp>
        <p:nvSpPr>
          <p:cNvPr id="5" name="Footer Placeholder 4">
            <a:extLst>
              <a:ext uri="{FF2B5EF4-FFF2-40B4-BE49-F238E27FC236}">
                <a16:creationId xmlns:a16="http://schemas.microsoft.com/office/drawing/2014/main" id="{0A40C97B-5844-2C5A-C349-1DDD7C5821DB}"/>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9D79ACAF-4A42-2CD9-6F38-84E188CAD41E}"/>
              </a:ext>
            </a:extLst>
          </p:cNvPr>
          <p:cNvSpPr>
            <a:spLocks noGrp="1"/>
          </p:cNvSpPr>
          <p:nvPr>
            <p:ph type="sldNum" sz="quarter" idx="12"/>
          </p:nvPr>
        </p:nvSpPr>
        <p:spPr/>
        <p:txBody>
          <a:bodyPr/>
          <a:lstStyle/>
          <a:p>
            <a:fld id="{65DCBD69-296B-4D7C-AF62-9B588FC78772}" type="slidenum">
              <a:rPr lang="en-IN" smtClean="0"/>
              <a:t>24</a:t>
            </a:fld>
            <a:endParaRPr lang="en-IN"/>
          </a:p>
        </p:txBody>
      </p:sp>
    </p:spTree>
    <p:extLst>
      <p:ext uri="{BB962C8B-B14F-4D97-AF65-F5344CB8AC3E}">
        <p14:creationId xmlns:p14="http://schemas.microsoft.com/office/powerpoint/2010/main" val="3997138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Gratitude to the faculty and mentors at NEC for their guidance and support.</a:t>
            </a:r>
          </a:p>
          <a:p>
            <a:r>
              <a:rPr lang="en-US" sz="2200" dirty="0">
                <a:latin typeface="Times New Roman" panose="02020603050405020304" pitchFamily="18" charset="0"/>
                <a:cs typeface="Times New Roman" panose="02020603050405020304" pitchFamily="18" charset="0"/>
              </a:rPr>
              <a:t>Appreciation for the access to the Sleep ,Health and life style dataset by henry shun, which was critical for the project.</a:t>
            </a:r>
          </a:p>
          <a:p>
            <a:r>
              <a:rPr lang="en-US" sz="2200" dirty="0">
                <a:latin typeface="Times New Roman" panose="02020603050405020304" pitchFamily="18" charset="0"/>
                <a:cs typeface="Times New Roman" panose="02020603050405020304" pitchFamily="18" charset="0"/>
              </a:rPr>
              <a:t>Thanks to the open-source community for providing resources and pre-trained Machine learning models.</a:t>
            </a:r>
          </a:p>
          <a:p>
            <a:r>
              <a:rPr lang="en-US" sz="2200" dirty="0">
                <a:latin typeface="Times New Roman" panose="02020603050405020304" pitchFamily="18" charset="0"/>
                <a:cs typeface="Times New Roman" panose="02020603050405020304" pitchFamily="18" charset="0"/>
              </a:rPr>
              <a:t>Acknowledgment of team members for their collaboration and dedication throughout the project.</a:t>
            </a:r>
          </a:p>
          <a:p>
            <a:r>
              <a:rPr lang="en-US" sz="2200" dirty="0">
                <a:latin typeface="Times New Roman" panose="02020603050405020304" pitchFamily="18" charset="0"/>
                <a:cs typeface="Times New Roman" panose="02020603050405020304" pitchFamily="18" charset="0"/>
              </a:rPr>
              <a:t>Special thanks to [Y. Chandana, M. </a:t>
            </a:r>
            <a:r>
              <a:rPr lang="en-US" sz="2200" dirty="0" err="1">
                <a:latin typeface="Times New Roman" panose="02020603050405020304" pitchFamily="18" charset="0"/>
                <a:cs typeface="Times New Roman" panose="02020603050405020304" pitchFamily="18" charset="0"/>
              </a:rPr>
              <a:t>Sireesha</a:t>
            </a:r>
            <a:r>
              <a:rPr lang="en-US" sz="2200" dirty="0">
                <a:latin typeface="Times New Roman" panose="02020603050405020304" pitchFamily="18" charset="0"/>
                <a:cs typeface="Times New Roman" panose="02020603050405020304" pitchFamily="18" charset="0"/>
              </a:rPr>
              <a:t> and S. Siva </a:t>
            </a:r>
            <a:r>
              <a:rPr lang="en-US" sz="2200" dirty="0" err="1">
                <a:latin typeface="Times New Roman" panose="02020603050405020304" pitchFamily="18" charset="0"/>
                <a:cs typeface="Times New Roman" panose="02020603050405020304" pitchFamily="18" charset="0"/>
              </a:rPr>
              <a:t>Nageswararao</a:t>
            </a:r>
            <a:r>
              <a:rPr lang="en-US" sz="2200" dirty="0">
                <a:latin typeface="Times New Roman" panose="02020603050405020304" pitchFamily="18" charset="0"/>
                <a:cs typeface="Times New Roman" panose="02020603050405020304" pitchFamily="18" charset="0"/>
              </a:rPr>
              <a:t>] for their valuable inputs and assistance.</a:t>
            </a:r>
          </a:p>
          <a:p>
            <a:endParaRPr lang="en-US" dirty="0"/>
          </a:p>
          <a:p>
            <a:endParaRPr lang="en-US" dirty="0"/>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80160"/>
            <a:ext cx="10515600" cy="5076190"/>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Sleep disorders have a significant impact on human health and early diagnosis is crucial for the improvement of quality of life. In this work, machine learning models that classify sleep disorders have been developed from the data set of 374 participants that comprises features relating to sleep health and lifestyle, such as sleep duration, physical activity, stress levels, and BMI. It has used many machine learning algorithms, like GNB, KNN, SVM, RF, Logistic Regression, and ANN/MLP Classifier. Dataset was highly preprocessed to deal with missing values and normalize features, thereby offering the best performance to the models. Feature engineering and optimization through a Genetic Algorithm improved the predictive ability of these models. GA was highly effective especially in the extraction of the most relevant features, improving the classification accuracy, and dealing with the problem of small dataset </a:t>
            </a:r>
            <a:r>
              <a:rPr lang="en-US" sz="2400" err="1">
                <a:latin typeface="Times New Roman" panose="02020603050405020304" pitchFamily="18" charset="0"/>
                <a:cs typeface="Times New Roman" panose="02020603050405020304" pitchFamily="18" charset="0"/>
              </a:rPr>
              <a:t>size</a:t>
            </a:r>
            <a:r>
              <a:rPr lang="en-US" sz="240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best accuracy by GNB was achieved in combination with GA, namely 94%, compared to all other models: SVM 93%, Logistic Regression 92%, and ANN 93%. Importantly, issues like dealing with missing data and feature extraction, where meaningful features such as systolic and diastolic blood pressure levels had to be extracted, were addressed in order to enhance the outcome. </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Recently, sleeping disorders have emerged as a serious public health issue due to findings where sleep quality and duration directly impact the total well-being of an individual.</a:t>
            </a:r>
          </a:p>
          <a:p>
            <a:r>
              <a:rPr lang="en-US" sz="2200" dirty="0">
                <a:latin typeface="Times New Roman" panose="02020603050405020304" pitchFamily="18" charset="0"/>
                <a:cs typeface="Times New Roman" panose="02020603050405020304" pitchFamily="18" charset="0"/>
              </a:rPr>
              <a:t>These technological developments in practice would bring much improvement in diagnosis and treatments. Such developments do heighten the quality of lives of afflicted people suffering from sleep disorders, but they also open pathways for future discoveries in sleep medicine.</a:t>
            </a:r>
          </a:p>
          <a:p>
            <a:r>
              <a:rPr lang="en-US" sz="2200" dirty="0">
                <a:latin typeface="Times New Roman" panose="02020603050405020304" pitchFamily="18" charset="0"/>
                <a:cs typeface="Times New Roman" panose="02020603050405020304" pitchFamily="18" charset="0"/>
              </a:rPr>
              <a:t>The advancement of diagnostic tools and further research on treatment methodologies can help a healthcare provider deal better with the complexities of sleep-related disorders. Hence, this approach can lead to better care and improved long-term health outcomes.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58880876"/>
              </p:ext>
            </p:extLst>
          </p:nvPr>
        </p:nvGraphicFramePr>
        <p:xfrm>
          <a:off x="685800" y="927281"/>
          <a:ext cx="10734868" cy="6797040"/>
        </p:xfrm>
        <a:graphic>
          <a:graphicData uri="http://schemas.openxmlformats.org/drawingml/2006/table">
            <a:tbl>
              <a:tblPr firstRow="1" bandRow="1">
                <a:tableStyleId>{17292A2E-F333-43FB-9621-5CBBE7FDCDCB}</a:tableStyleId>
              </a:tblPr>
              <a:tblGrid>
                <a:gridCol w="603273">
                  <a:extLst>
                    <a:ext uri="{9D8B030D-6E8A-4147-A177-3AD203B41FA5}">
                      <a16:colId xmlns:a16="http://schemas.microsoft.com/office/drawing/2014/main" val="166576671"/>
                    </a:ext>
                  </a:extLst>
                </a:gridCol>
                <a:gridCol w="1928217">
                  <a:extLst>
                    <a:ext uri="{9D8B030D-6E8A-4147-A177-3AD203B41FA5}">
                      <a16:colId xmlns:a16="http://schemas.microsoft.com/office/drawing/2014/main" val="946789180"/>
                    </a:ext>
                  </a:extLst>
                </a:gridCol>
                <a:gridCol w="1597306">
                  <a:extLst>
                    <a:ext uri="{9D8B030D-6E8A-4147-A177-3AD203B41FA5}">
                      <a16:colId xmlns:a16="http://schemas.microsoft.com/office/drawing/2014/main" val="3483638722"/>
                    </a:ext>
                  </a:extLst>
                </a:gridCol>
                <a:gridCol w="1660849">
                  <a:extLst>
                    <a:ext uri="{9D8B030D-6E8A-4147-A177-3AD203B41FA5}">
                      <a16:colId xmlns:a16="http://schemas.microsoft.com/office/drawing/2014/main" val="1190061112"/>
                    </a:ext>
                  </a:extLst>
                </a:gridCol>
                <a:gridCol w="1878119">
                  <a:extLst>
                    <a:ext uri="{9D8B030D-6E8A-4147-A177-3AD203B41FA5}">
                      <a16:colId xmlns:a16="http://schemas.microsoft.com/office/drawing/2014/main" val="3469305604"/>
                    </a:ext>
                  </a:extLst>
                </a:gridCol>
                <a:gridCol w="1533552">
                  <a:extLst>
                    <a:ext uri="{9D8B030D-6E8A-4147-A177-3AD203B41FA5}">
                      <a16:colId xmlns:a16="http://schemas.microsoft.com/office/drawing/2014/main" val="3853106642"/>
                    </a:ext>
                  </a:extLst>
                </a:gridCol>
                <a:gridCol w="1533552">
                  <a:extLst>
                    <a:ext uri="{9D8B030D-6E8A-4147-A177-3AD203B41FA5}">
                      <a16:colId xmlns:a16="http://schemas.microsoft.com/office/drawing/2014/main" val="1601472594"/>
                    </a:ext>
                  </a:extLst>
                </a:gridCol>
              </a:tblGrid>
              <a:tr h="459766">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919533">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"Classification of sleep disorders using random forest on sleep health and lifestyle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a:t>
                      </a:r>
                      <a:r>
                        <a:rPr lang="en-IN" sz="1400" dirty="0"/>
                        <a:t>I. A. </a:t>
                      </a:r>
                      <a:r>
                        <a:rPr lang="en-IN" sz="1400" dirty="0" err="1"/>
                        <a:t>Hidayat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https://journal.ittelkompwt.ac.id/index.php/dinda/article/download/1215/356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Utilized Random Forest to classify sleep disorders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Demonstrated effectiveness of random forest model.</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Limited exploration of advanced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75014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 portable GUI-based sleep disorder system classification based on CNN in Raspberry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 </a:t>
                      </a:r>
                      <a:r>
                        <a:rPr lang="en-US" sz="1400" dirty="0" err="1"/>
                        <a:t>Atianashie</a:t>
                      </a:r>
                      <a:r>
                        <a:rPr lang="en-US" sz="1400" dirty="0"/>
                        <a:t> Miracle, E. Armah, N. Mohammed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https://ieeexplore.ieee.org/abstract/document/10404662/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CNN on raspberry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Portable system for classifying sleep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Raspberry pi is not powerful as regular computer so it will be slow.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258308">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"Automated Identification of Sleep Disorder Types Using Triplet Half-Band Filter and Ensemble ml Techniques with EEG Signals"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 Sharma, J. Tiwari, V. Patel, U. R. Acharya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https://www.thaiscience.info/Journals/Article/JHRE/10985248.pdf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EEG data collection.</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High accuracy with ensembled models.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Dependency on EEG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919533">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Prediction of sleep </a:t>
                      </a:r>
                      <a:r>
                        <a:rPr lang="en-IN" sz="1400" dirty="0" err="1"/>
                        <a:t>apnea</a:t>
                      </a:r>
                      <a:r>
                        <a:rPr lang="en-IN" sz="1400" dirty="0"/>
                        <a:t> in Korean adults using ml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a:t>Y.J.Kim,Jeon,G,Kong.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https://journals.healio.com/doi/full/10.3928/0048-5713-19870701-07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Used ML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Developed accurate models for sleep apnea.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Limited to specific </a:t>
                      </a:r>
                      <a:r>
                        <a:rPr lang="en-US" sz="1400" dirty="0" err="1"/>
                        <a:t>dempgraphic</a:t>
                      </a: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r h="1258308">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Sleep disorders and their classification–an overview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 Levy, V. </a:t>
                      </a:r>
                      <a:r>
                        <a:rPr lang="en-US" sz="1400" dirty="0" err="1"/>
                        <a:t>Viot</a:t>
                      </a:r>
                      <a:r>
                        <a:rPr lang="en-US" sz="1400" dirty="0"/>
                        <a:t>-Blanc, and J.-L. Pépin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https://karger.com/Article/PDF/93136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Used </a:t>
                      </a:r>
                      <a:r>
                        <a:rPr lang="en-US" sz="1400" dirty="0" err="1"/>
                        <a:t>icsd</a:t>
                      </a:r>
                      <a:r>
                        <a:rPr lang="en-US" sz="1400" dirty="0"/>
                        <a:t> frame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Discussed the interplay between sleep disorders and cardiovascular health.</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Lack of discussion on advancements in automated diagnostic tools.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Limited Large-Scale Datasets</a:t>
            </a:r>
            <a:r>
              <a:rPr lang="en-US" sz="2200" dirty="0">
                <a:latin typeface="Times New Roman" panose="02020603050405020304" pitchFamily="18" charset="0"/>
                <a:cs typeface="Times New Roman" panose="02020603050405020304" pitchFamily="18" charset="0"/>
              </a:rPr>
              <a:t>: Lack of diverse, large-scale datasets with labeled sleep disorder data, particularly from varied demographic groups.</a:t>
            </a:r>
          </a:p>
          <a:p>
            <a:r>
              <a:rPr lang="en-US" sz="2200" b="1" dirty="0">
                <a:latin typeface="Times New Roman" panose="02020603050405020304" pitchFamily="18" charset="0"/>
                <a:cs typeface="Times New Roman" panose="02020603050405020304" pitchFamily="18" charset="0"/>
              </a:rPr>
              <a:t>Data Quality and Noise</a:t>
            </a:r>
            <a:r>
              <a:rPr lang="en-US" sz="2200" dirty="0">
                <a:latin typeface="Times New Roman" panose="02020603050405020304" pitchFamily="18" charset="0"/>
                <a:cs typeface="Times New Roman" panose="02020603050405020304" pitchFamily="18" charset="0"/>
              </a:rPr>
              <a:t>: Inconsistent and noisy data from wearable devices and home-based sleep trackers, affecting the accuracy of classification models.</a:t>
            </a:r>
          </a:p>
          <a:p>
            <a:r>
              <a:rPr lang="en-US" sz="2200" b="1" dirty="0">
                <a:latin typeface="Times New Roman" panose="02020603050405020304" pitchFamily="18" charset="0"/>
                <a:cs typeface="Times New Roman" panose="02020603050405020304" pitchFamily="18" charset="0"/>
              </a:rPr>
              <a:t>Explainability of AI Models</a:t>
            </a:r>
            <a:r>
              <a:rPr lang="en-US" sz="2200" dirty="0">
                <a:latin typeface="Times New Roman" panose="02020603050405020304" pitchFamily="18" charset="0"/>
                <a:cs typeface="Times New Roman" panose="02020603050405020304" pitchFamily="18" charset="0"/>
              </a:rPr>
              <a:t>: Many machine learning models used for classification lack interpretability, making it difficult for healthcare providers to trust or use them in clinical settings.</a:t>
            </a:r>
          </a:p>
          <a:p>
            <a:r>
              <a:rPr lang="en-US" sz="2200" b="1" dirty="0">
                <a:latin typeface="Times New Roman" panose="02020603050405020304" pitchFamily="18" charset="0"/>
                <a:cs typeface="Times New Roman" panose="02020603050405020304" pitchFamily="18" charset="0"/>
              </a:rPr>
              <a:t>Standardization of Metrics and Methods</a:t>
            </a:r>
            <a:r>
              <a:rPr lang="en-US" sz="2200" dirty="0">
                <a:latin typeface="Times New Roman" panose="02020603050405020304" pitchFamily="18" charset="0"/>
                <a:cs typeface="Times New Roman" panose="02020603050405020304" pitchFamily="18" charset="0"/>
              </a:rPr>
              <a:t>: Lack of standardized evaluation metrics and methodologies across different studies, making it challenging to compare results.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A significant portion of the global population suffers from sleep disorders (e.g., insomnia, sleep apnea).</a:t>
            </a:r>
          </a:p>
          <a:p>
            <a:r>
              <a:rPr lang="en-US" sz="2200" dirty="0">
                <a:latin typeface="Times New Roman" panose="02020603050405020304" pitchFamily="18" charset="0"/>
                <a:cs typeface="Times New Roman" panose="02020603050405020304" pitchFamily="18" charset="0"/>
              </a:rPr>
              <a:t>Untreated sleep disorders lead to serious health consequences such as cardiovascular diseases, mental health issues, diabetes, and decreased quality of life.</a:t>
            </a:r>
          </a:p>
          <a:p>
            <a:r>
              <a:rPr lang="en-US" sz="2200" dirty="0">
                <a:latin typeface="Times New Roman" panose="02020603050405020304" pitchFamily="18" charset="0"/>
                <a:cs typeface="Times New Roman" panose="02020603050405020304" pitchFamily="18" charset="0"/>
              </a:rPr>
              <a:t>Insufficient, inconsistent, or noisy data from existing sleep tracking tools hinder accurate classification and diagnosis of sleep disorders.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To accurately identify and differentiate between various sleep disorders (e.g., insomnia, sleep </a:t>
            </a:r>
            <a:r>
              <a:rPr lang="en-IN" sz="2200" dirty="0" err="1">
                <a:latin typeface="Times New Roman" panose="02020603050405020304" pitchFamily="18" charset="0"/>
                <a:cs typeface="Times New Roman" panose="02020603050405020304" pitchFamily="18" charset="0"/>
              </a:rPr>
              <a:t>apnea</a:t>
            </a:r>
            <a:r>
              <a:rPr lang="en-IN" sz="2200" dirty="0">
                <a:latin typeface="Times New Roman" panose="02020603050405020304" pitchFamily="18" charset="0"/>
                <a:cs typeface="Times New Roman" panose="02020603050405020304" pitchFamily="18" charset="0"/>
              </a:rPr>
              <a:t>) based on physiological data and </a:t>
            </a:r>
            <a:r>
              <a:rPr lang="en-IN" sz="2200" dirty="0" err="1">
                <a:latin typeface="Times New Roman" panose="02020603050405020304" pitchFamily="18" charset="0"/>
                <a:cs typeface="Times New Roman" panose="02020603050405020304" pitchFamily="18" charset="0"/>
              </a:rPr>
              <a:t>behavioral</a:t>
            </a:r>
            <a:r>
              <a:rPr lang="en-IN" sz="2200" dirty="0">
                <a:latin typeface="Times New Roman" panose="02020603050405020304" pitchFamily="18" charset="0"/>
                <a:cs typeface="Times New Roman" panose="02020603050405020304" pitchFamily="18" charset="0"/>
              </a:rPr>
              <a:t> patterns.</a:t>
            </a: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To provide actionable insights to individuals about their sleep habits, helping them improve their sleep hygiene and overall quality of life.</a:t>
            </a: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To reduce the need for manual interpretation of sleep data by healthcare professionals, leading to more efficient use of resources and a reduction in healthcare costs.</a:t>
            </a: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To enable early identification of sleep disorders, which can lead to quicker intervention and prevent further health complications associated with poor sleep, such as cardiovascular issues, diabetes, or mental health disorders.</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08-02-2025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25C2-A8CA-19F6-9DDC-B59F3B21A96B}"/>
              </a:ext>
            </a:extLst>
          </p:cNvPr>
          <p:cNvSpPr>
            <a:spLocks noGrp="1"/>
          </p:cNvSpPr>
          <p:nvPr>
            <p:ph type="title"/>
          </p:nvPr>
        </p:nvSpPr>
        <p:spPr/>
        <p:txBody>
          <a:bodyPr/>
          <a:lstStyle/>
          <a:p>
            <a:pPr algn="ctr"/>
            <a:r>
              <a:rPr lang="en-US" b="1" dirty="0"/>
              <a:t>METHODOLOGY</a:t>
            </a:r>
            <a:endParaRPr lang="en-IN" b="1" dirty="0"/>
          </a:p>
        </p:txBody>
      </p:sp>
      <p:pic>
        <p:nvPicPr>
          <p:cNvPr id="8" name="Content Placeholder 7">
            <a:extLst>
              <a:ext uri="{FF2B5EF4-FFF2-40B4-BE49-F238E27FC236}">
                <a16:creationId xmlns:a16="http://schemas.microsoft.com/office/drawing/2014/main" id="{77D8919E-BC9F-EADA-6AA8-1C5E6FA49E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1432" y="1825625"/>
            <a:ext cx="2149136" cy="4351338"/>
          </a:xfrm>
        </p:spPr>
      </p:pic>
      <p:sp>
        <p:nvSpPr>
          <p:cNvPr id="4" name="Date Placeholder 3">
            <a:extLst>
              <a:ext uri="{FF2B5EF4-FFF2-40B4-BE49-F238E27FC236}">
                <a16:creationId xmlns:a16="http://schemas.microsoft.com/office/drawing/2014/main" id="{A25E2A16-E3DB-9FAD-AFC1-ECFC4E2418F3}"/>
              </a:ext>
            </a:extLst>
          </p:cNvPr>
          <p:cNvSpPr>
            <a:spLocks noGrp="1"/>
          </p:cNvSpPr>
          <p:nvPr>
            <p:ph type="dt" sz="half" idx="10"/>
          </p:nvPr>
        </p:nvSpPr>
        <p:spPr/>
        <p:txBody>
          <a:bodyPr/>
          <a:lstStyle/>
          <a:p>
            <a:fld id="{624C803B-62AD-4010-AEFB-D9AF802A6496}" type="datetime1">
              <a:rPr lang="en-IN" smtClean="0"/>
              <a:t>08-02-2025</a:t>
            </a:fld>
            <a:endParaRPr lang="en-IN"/>
          </a:p>
        </p:txBody>
      </p:sp>
      <p:sp>
        <p:nvSpPr>
          <p:cNvPr id="5" name="Footer Placeholder 4">
            <a:extLst>
              <a:ext uri="{FF2B5EF4-FFF2-40B4-BE49-F238E27FC236}">
                <a16:creationId xmlns:a16="http://schemas.microsoft.com/office/drawing/2014/main" id="{82DB7708-2887-53D7-E3AF-4C0EBCE9FB7B}"/>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32036546-07F9-FC83-6BB4-26DCFB7E274F}"/>
              </a:ext>
            </a:extLst>
          </p:cNvPr>
          <p:cNvSpPr>
            <a:spLocks noGrp="1"/>
          </p:cNvSpPr>
          <p:nvPr>
            <p:ph type="sldNum" sz="quarter" idx="12"/>
          </p:nvPr>
        </p:nvSpPr>
        <p:spPr/>
        <p:txBody>
          <a:bodyPr/>
          <a:lstStyle/>
          <a:p>
            <a:fld id="{65DCBD69-296B-4D7C-AF62-9B588FC78772}" type="slidenum">
              <a:rPr lang="en-IN" smtClean="0"/>
              <a:t>9</a:t>
            </a:fld>
            <a:endParaRPr lang="en-IN"/>
          </a:p>
        </p:txBody>
      </p:sp>
    </p:spTree>
    <p:extLst>
      <p:ext uri="{BB962C8B-B14F-4D97-AF65-F5344CB8AC3E}">
        <p14:creationId xmlns:p14="http://schemas.microsoft.com/office/powerpoint/2010/main" val="3856393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3087</TotalTime>
  <Words>3340</Words>
  <Application>Microsoft Office PowerPoint</Application>
  <PresentationFormat>Widescreen</PresentationFormat>
  <Paragraphs>289</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LITERATURE SURVEY</vt:lpstr>
      <vt:lpstr>RESEARCH GAPS</vt:lpstr>
      <vt:lpstr>PROBLEM STATEMENT</vt:lpstr>
      <vt:lpstr>OBJECTIVES</vt:lpstr>
      <vt:lpstr>METHODOLOGY</vt:lpstr>
      <vt:lpstr>METHODOLOGY</vt:lpstr>
      <vt:lpstr>IMPLEMENTATION</vt:lpstr>
      <vt:lpstr>PowerPoint Presentation</vt:lpstr>
      <vt:lpstr>PowerPoint Presentation</vt:lpstr>
      <vt:lpstr>PowerPoint Presentation</vt:lpstr>
      <vt:lpstr>Model Selection</vt:lpstr>
      <vt:lpstr>PowerPoint Presentation</vt:lpstr>
      <vt:lpstr>PowerPoint Presentation</vt:lpstr>
      <vt:lpstr>RESULTS &amp; ANALYSIS</vt:lpstr>
      <vt:lpstr>CONCLUSION and FUTURE SCOPE</vt:lpstr>
      <vt:lpstr>REFERENCES</vt:lpstr>
      <vt:lpstr>PowerPoint Presentation</vt:lpstr>
      <vt:lpstr>gvl</vt:lpstr>
      <vt:lpstr>QUESTIONS and ANSWERS</vt:lpstr>
      <vt:lpstr>PowerPoint Presentation</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DILEEP KUMAR</cp:lastModifiedBy>
  <cp:revision>35</cp:revision>
  <dcterms:created xsi:type="dcterms:W3CDTF">2023-12-22T11:34:02Z</dcterms:created>
  <dcterms:modified xsi:type="dcterms:W3CDTF">2025-02-08T07:49:33Z</dcterms:modified>
</cp:coreProperties>
</file>