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8" r:id="rId2"/>
    <p:sldId id="260" r:id="rId3"/>
    <p:sldId id="262" r:id="rId4"/>
    <p:sldId id="279" r:id="rId5"/>
    <p:sldId id="263" r:id="rId6"/>
    <p:sldId id="265" r:id="rId7"/>
    <p:sldId id="270" r:id="rId8"/>
    <p:sldId id="266" r:id="rId9"/>
    <p:sldId id="268" r:id="rId10"/>
    <p:sldId id="284" r:id="rId11"/>
    <p:sldId id="289" r:id="rId12"/>
    <p:sldId id="271" r:id="rId13"/>
    <p:sldId id="283" r:id="rId14"/>
    <p:sldId id="272" r:id="rId15"/>
    <p:sldId id="285" r:id="rId16"/>
    <p:sldId id="286" r:id="rId17"/>
    <p:sldId id="287" r:id="rId18"/>
    <p:sldId id="288" r:id="rId19"/>
    <p:sldId id="273" r:id="rId20"/>
    <p:sldId id="278" r:id="rId21"/>
    <p:sldId id="280" r:id="rId22"/>
    <p:sldId id="275" r:id="rId23"/>
    <p:sldId id="282"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4" d="100"/>
          <a:sy n="94" d="100"/>
        </p:scale>
        <p:origin x="240" y="6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12-03-2025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12-03-2025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12-03-2025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12-03-2025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12-03-2025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12-03-2025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12-03-2025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12-03-2025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12-03-2025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12-03-2025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12-03-2025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12-03-2025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12-03-2025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xiv.org/abs/1801.1234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Deep Learning Dog Breed Identification and Classification</a:t>
            </a:r>
          </a:p>
        </p:txBody>
      </p:sp>
      <p:sp>
        <p:nvSpPr>
          <p:cNvPr id="16" name="Subtitle 2"/>
          <p:cNvSpPr>
            <a:spLocks noGrp="1"/>
          </p:cNvSpPr>
          <p:nvPr>
            <p:ph type="subTitle" idx="1"/>
          </p:nvPr>
        </p:nvSpPr>
        <p:spPr>
          <a:xfrm>
            <a:off x="1881450" y="196803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a:t>
            </a:r>
            <a:r>
              <a:rPr lang="en-US" altLang="en-US" sz="1600" dirty="0" smtClean="0">
                <a:solidFill>
                  <a:schemeClr val="tx1"/>
                </a:solidFill>
                <a:latin typeface="Times New Roman" panose="02020603050405020304" pitchFamily="18" charset="0"/>
                <a:cs typeface="Times New Roman" pitchFamily="18" charset="0"/>
              </a:rPr>
              <a:t>BY</a:t>
            </a:r>
          </a:p>
          <a:p>
            <a:pPr eaLnBrk="1" hangingPunct="1"/>
            <a:r>
              <a:rPr lang="en-US" altLang="en-US" sz="1600" dirty="0" smtClean="0">
                <a:latin typeface="Times New Roman" panose="02020603050405020304" pitchFamily="18" charset="0"/>
                <a:cs typeface="Times New Roman" pitchFamily="18" charset="0"/>
              </a:rPr>
              <a:t>Sk</a:t>
            </a:r>
            <a:r>
              <a:rPr lang="en-US" altLang="en-US" sz="1600" dirty="0">
                <a:latin typeface="Times New Roman" panose="02020603050405020304" pitchFamily="18" charset="0"/>
                <a:cs typeface="Times New Roman" pitchFamily="18" charset="0"/>
              </a:rPr>
              <a:t>. </a:t>
            </a:r>
            <a:r>
              <a:rPr lang="en-US" altLang="en-US" sz="1600" dirty="0" err="1">
                <a:latin typeface="Times New Roman" panose="02020603050405020304" pitchFamily="18" charset="0"/>
                <a:cs typeface="Times New Roman" pitchFamily="18" charset="0"/>
              </a:rPr>
              <a:t>Zaheed</a:t>
            </a:r>
            <a:r>
              <a:rPr lang="en-US" altLang="en-US" sz="1600" dirty="0">
                <a:latin typeface="Times New Roman" panose="02020603050405020304" pitchFamily="18" charset="0"/>
                <a:cs typeface="Times New Roman" pitchFamily="18" charset="0"/>
              </a:rPr>
              <a:t> Husain		   	(</a:t>
            </a:r>
            <a:r>
              <a:rPr lang="en-US" altLang="en-US" sz="1600" dirty="0" smtClean="0">
                <a:latin typeface="Times New Roman" panose="02020603050405020304" pitchFamily="18" charset="0"/>
                <a:cs typeface="Times New Roman" pitchFamily="18" charset="0"/>
              </a:rPr>
              <a:t>21471A05C6)</a:t>
            </a:r>
            <a:endParaRPr lang="en-US" altLang="en-US" sz="1600" dirty="0" smtClean="0">
              <a:solidFill>
                <a:schemeClr val="tx1"/>
              </a:solidFill>
              <a:latin typeface="Times New Roman" panose="02020603050405020304" pitchFamily="18" charset="0"/>
              <a:cs typeface="Times New Roman" pitchFamily="18" charset="0"/>
            </a:endParaRPr>
          </a:p>
          <a:p>
            <a:pPr algn="l"/>
            <a:r>
              <a:rPr lang="en-US" altLang="en-US" sz="1600" dirty="0" smtClean="0">
                <a:latin typeface="Times New Roman" panose="02020603050405020304" pitchFamily="18" charset="0"/>
                <a:cs typeface="Times New Roman" pitchFamily="18" charset="0"/>
              </a:rPr>
              <a:t>                                        V</a:t>
            </a:r>
            <a:r>
              <a:rPr lang="en-US" altLang="en-US" sz="1600" dirty="0">
                <a:latin typeface="Times New Roman" panose="02020603050405020304" pitchFamily="18" charset="0"/>
                <a:cs typeface="Times New Roman" pitchFamily="18" charset="0"/>
              </a:rPr>
              <a:t>. </a:t>
            </a:r>
            <a:r>
              <a:rPr lang="en-US" altLang="en-US" sz="1600" dirty="0" err="1">
                <a:latin typeface="Times New Roman" panose="02020603050405020304" pitchFamily="18" charset="0"/>
                <a:cs typeface="Times New Roman" pitchFamily="18" charset="0"/>
              </a:rPr>
              <a:t>Rakesh</a:t>
            </a:r>
            <a:r>
              <a:rPr lang="en-US" altLang="en-US" sz="1600" dirty="0">
                <a:latin typeface="Times New Roman" panose="02020603050405020304" pitchFamily="18" charset="0"/>
                <a:cs typeface="Times New Roman" pitchFamily="18" charset="0"/>
              </a:rPr>
              <a:t> Kumar		   	(21471A05D5) </a:t>
            </a:r>
            <a:r>
              <a:rPr lang="en-US" altLang="en-US" sz="1600" dirty="0">
                <a:solidFill>
                  <a:schemeClr val="tx1"/>
                </a:solidFill>
                <a:latin typeface="Times New Roman" panose="02020603050405020304" pitchFamily="18" charset="0"/>
                <a:cs typeface="Times New Roman" pitchFamily="18" charset="0"/>
              </a:rPr>
              <a:t>		</a:t>
            </a: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smtClean="0">
                <a:solidFill>
                  <a:schemeClr val="tx1"/>
                </a:solidFill>
                <a:latin typeface="Times New Roman" panose="02020603050405020304" pitchFamily="18" charset="0"/>
                <a:cs typeface="Times New Roman" pitchFamily="18" charset="0"/>
              </a:rPr>
              <a:t>    </a:t>
            </a:r>
            <a:r>
              <a:rPr lang="en-US" altLang="en-US" sz="1600" dirty="0" smtClean="0">
                <a:latin typeface="Times New Roman" panose="02020603050405020304" pitchFamily="18" charset="0"/>
                <a:cs typeface="Times New Roman" pitchFamily="18" charset="0"/>
              </a:rPr>
              <a:t>P</a:t>
            </a:r>
            <a:r>
              <a:rPr lang="en-US" altLang="en-US" sz="1600" dirty="0">
                <a:latin typeface="Times New Roman" panose="02020603050405020304" pitchFamily="18" charset="0"/>
                <a:cs typeface="Times New Roman" pitchFamily="18" charset="0"/>
              </a:rPr>
              <a:t>. </a:t>
            </a:r>
            <a:r>
              <a:rPr lang="en-US" altLang="en-US" sz="1600" dirty="0" err="1">
                <a:latin typeface="Times New Roman" panose="02020603050405020304" pitchFamily="18" charset="0"/>
                <a:cs typeface="Times New Roman" pitchFamily="18" charset="0"/>
              </a:rPr>
              <a:t>Sai</a:t>
            </a:r>
            <a:r>
              <a:rPr lang="en-US" altLang="en-US" sz="1600" dirty="0">
                <a:latin typeface="Times New Roman" panose="02020603050405020304" pitchFamily="18" charset="0"/>
                <a:cs typeface="Times New Roman" pitchFamily="18" charset="0"/>
              </a:rPr>
              <a:t> </a:t>
            </a:r>
            <a:r>
              <a:rPr lang="en-US" altLang="en-US" sz="1600" dirty="0" err="1">
                <a:latin typeface="Times New Roman" panose="02020603050405020304" pitchFamily="18" charset="0"/>
                <a:cs typeface="Times New Roman" pitchFamily="18" charset="0"/>
              </a:rPr>
              <a:t>kumar</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21471A05B4</a:t>
            </a:r>
            <a:r>
              <a:rPr lang="en-US" altLang="en-US" sz="1600" dirty="0">
                <a:solidFill>
                  <a:schemeClr val="tx1"/>
                </a:solidFill>
                <a:latin typeface="Times New Roman" panose="02020603050405020304" pitchFamily="18" charset="0"/>
                <a:cs typeface="Times New Roman" pitchFamily="18" charset="0"/>
              </a:rPr>
              <a:t>)</a:t>
            </a: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err="1">
                <a:latin typeface="Times New Roman" panose="02020603050405020304" pitchFamily="18" charset="0"/>
                <a:cs typeface="Times New Roman" panose="02020603050405020304" pitchFamily="18" charset="0"/>
              </a:rPr>
              <a:t>G.Saranya</a:t>
            </a:r>
            <a:r>
              <a:rPr lang="en-US" sz="1600" b="1" baseline="-25000" dirty="0">
                <a:latin typeface="Times New Roman" panose="02020603050405020304" pitchFamily="18" charset="0"/>
                <a:cs typeface="Times New Roman" panose="02020603050405020304" pitchFamily="18" charset="0"/>
              </a:rPr>
              <a:t> </a:t>
            </a:r>
            <a:r>
              <a:rPr lang="en-US" altLang="en-US" sz="1600" dirty="0" err="1">
                <a:latin typeface="Times New Roman" pitchFamily="18" charset="0"/>
                <a:cs typeface="Times New Roman" pitchFamily="18" charset="0"/>
              </a:rPr>
              <a:t>Asst.Professor</a:t>
            </a:r>
            <a:r>
              <a:rPr lang="en-US" sz="1600" b="1" dirty="0">
                <a:latin typeface="Times New Roman" panose="02020603050405020304" pitchFamily="18" charset="0"/>
                <a:cs typeface="Times New Roman" panose="02020603050405020304" pitchFamily="18" charset="0"/>
              </a:rPr>
              <a:t>,</a:t>
            </a:r>
            <a:endParaRPr lang="en-US" altLang="en-US" sz="1600" dirty="0">
              <a:solidFill>
                <a:srgbClr val="898989"/>
              </a:solidFill>
              <a:latin typeface="Times New Roman" pitchFamily="18" charset="0"/>
              <a:cs typeface="Times New Roman" pitchFamily="18" charset="0"/>
            </a:endParaRP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a:t>
            </a:r>
            <a:r>
              <a:rPr lang="en-US" altLang="en-US" sz="1600" dirty="0">
                <a:solidFill>
                  <a:srgbClr val="898989"/>
                </a:solidFill>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t>
            </a:r>
            <a:r>
              <a:rPr lang="en-US" altLang="en-US" sz="1600" dirty="0">
                <a:solidFill>
                  <a:srgbClr val="898989"/>
                </a:solidFill>
                <a:latin typeface="Times New Roman" pitchFamily="18" charset="0"/>
                <a:cs typeface="Times New Roman" pitchFamily="18" charset="0"/>
              </a:rPr>
              <a: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a:xfrm>
            <a:off x="838200" y="6356350"/>
            <a:ext cx="2743200" cy="365125"/>
          </a:xfrm>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12-03-2025</a:t>
            </a:fld>
            <a:endParaRPr lang="en-US" dirty="0">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         Batch No.           Department of CSE</a:t>
            </a:r>
          </a:p>
        </p:txBody>
      </p:sp>
      <p:sp>
        <p:nvSpPr>
          <p:cNvPr id="23"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416BC1-1B9D-9559-4D13-498A4181F9C4}"/>
              </a:ext>
            </a:extLst>
          </p:cNvPr>
          <p:cNvSpPr>
            <a:spLocks noGrp="1"/>
          </p:cNvSpPr>
          <p:nvPr>
            <p:ph type="title"/>
          </p:nvPr>
        </p:nvSpPr>
        <p:spPr>
          <a:xfrm>
            <a:off x="838200" y="365125"/>
            <a:ext cx="10515600" cy="1155765"/>
          </a:xfrm>
        </p:spPr>
        <p:txBody>
          <a:bodyPr/>
          <a:lstStyle/>
          <a:p>
            <a:r>
              <a:rPr lang="en-IN" dirty="0">
                <a:latin typeface="Baskerville Old Face" panose="02020602080505020303" pitchFamily="18" charset="0"/>
              </a:rPr>
              <a:t>                  METHODOLOGY</a:t>
            </a:r>
          </a:p>
        </p:txBody>
      </p:sp>
      <p:sp>
        <p:nvSpPr>
          <p:cNvPr id="3" name="Content Placeholder 2">
            <a:extLst>
              <a:ext uri="{FF2B5EF4-FFF2-40B4-BE49-F238E27FC236}">
                <a16:creationId xmlns:a16="http://schemas.microsoft.com/office/drawing/2014/main" xmlns="" id="{5A2A30A4-B0BD-BF50-99DD-FB0A56B08EEA}"/>
              </a:ext>
            </a:extLst>
          </p:cNvPr>
          <p:cNvSpPr>
            <a:spLocks noGrp="1"/>
          </p:cNvSpPr>
          <p:nvPr>
            <p:ph idx="1"/>
          </p:nvPr>
        </p:nvSpPr>
        <p:spPr>
          <a:xfrm>
            <a:off x="838200" y="1296956"/>
            <a:ext cx="10515600" cy="4880008"/>
          </a:xfrm>
        </p:spPr>
        <p:txBody>
          <a:bodyPr>
            <a:normAutofit fontScale="47500" lnSpcReduction="20000"/>
          </a:bodyPr>
          <a:lstStyle/>
          <a:p>
            <a:r>
              <a:rPr lang="en-IN" sz="5100" b="1" dirty="0">
                <a:latin typeface="Times New Roman" panose="02020603050405020304" pitchFamily="18" charset="0"/>
                <a:cs typeface="Times New Roman" panose="02020603050405020304" pitchFamily="18" charset="0"/>
              </a:rPr>
              <a:t>Dataset</a:t>
            </a:r>
            <a:r>
              <a:rPr lang="en-IN" sz="5100" dirty="0"/>
              <a:t>:</a:t>
            </a:r>
          </a:p>
          <a:p>
            <a:pPr marL="0" indent="0">
              <a:buNone/>
            </a:pPr>
            <a:r>
              <a:rPr lang="en-IN" sz="5100" dirty="0">
                <a:latin typeface="Times New Roman" panose="02020603050405020304" pitchFamily="18" charset="0"/>
                <a:cs typeface="Times New Roman" panose="02020603050405020304" pitchFamily="18" charset="0"/>
              </a:rPr>
              <a:t>       Source: Stanford Dod Dataset (from Kaggle).</a:t>
            </a:r>
          </a:p>
          <a:p>
            <a:pPr marL="0" indent="0">
              <a:buNone/>
            </a:pPr>
            <a:r>
              <a:rPr lang="en-IN" sz="5100" dirty="0">
                <a:latin typeface="Times New Roman" panose="02020603050405020304" pitchFamily="18" charset="0"/>
                <a:cs typeface="Times New Roman" panose="02020603050405020304" pitchFamily="18" charset="0"/>
              </a:rPr>
              <a:t>       Size: 10,222 images.</a:t>
            </a:r>
          </a:p>
          <a:p>
            <a:pPr marL="0" indent="0">
              <a:buNone/>
            </a:pPr>
            <a:endParaRPr lang="en-IN" sz="4400" dirty="0">
              <a:latin typeface="Times New Roman" panose="02020603050405020304" pitchFamily="18" charset="0"/>
              <a:cs typeface="Times New Roman" panose="02020603050405020304" pitchFamily="18" charset="0"/>
            </a:endParaRPr>
          </a:p>
          <a:p>
            <a:r>
              <a:rPr lang="en-IN" sz="5100" b="1" dirty="0">
                <a:latin typeface="Times New Roman" panose="02020603050405020304" pitchFamily="18" charset="0"/>
                <a:cs typeface="Times New Roman" panose="02020603050405020304" pitchFamily="18" charset="0"/>
              </a:rPr>
              <a:t>Preprocessing Techniques:</a:t>
            </a:r>
          </a:p>
          <a:p>
            <a:pPr marL="342900" indent="-342900">
              <a:buFont typeface="+mj-lt"/>
              <a:buAutoNum type="arabicParenR"/>
            </a:pPr>
            <a:r>
              <a:rPr lang="en-IN" sz="5100" b="1" dirty="0">
                <a:latin typeface="Times New Roman" panose="02020603050405020304" pitchFamily="18" charset="0"/>
                <a:cs typeface="Times New Roman" panose="02020603050405020304" pitchFamily="18" charset="0"/>
              </a:rPr>
              <a:t>Augmentation : </a:t>
            </a:r>
            <a:r>
              <a:rPr lang="en-US" sz="5100" dirty="0">
                <a:latin typeface="Times New Roman" panose="02020603050405020304" pitchFamily="18" charset="0"/>
                <a:cs typeface="Times New Roman" panose="02020603050405020304" pitchFamily="18" charset="0"/>
              </a:rPr>
              <a:t>Data augmentation is used to increase the size of a training dataset by altering the original images in some different ways like random rotations,</a:t>
            </a:r>
            <a:r>
              <a:rPr lang="en-IN" sz="5100" b="1" dirty="0">
                <a:latin typeface="Times New Roman" panose="02020603050405020304" pitchFamily="18" charset="0"/>
                <a:cs typeface="Times New Roman" panose="02020603050405020304" pitchFamily="18" charset="0"/>
              </a:rPr>
              <a:t> </a:t>
            </a:r>
            <a:r>
              <a:rPr lang="en-US" sz="5100" dirty="0">
                <a:latin typeface="Times New Roman" panose="02020603050405020304" pitchFamily="18" charset="0"/>
                <a:cs typeface="Times New Roman" panose="02020603050405020304" pitchFamily="18" charset="0"/>
              </a:rPr>
              <a:t>flipping, shifts, zooms, cropping and sharpening.</a:t>
            </a:r>
          </a:p>
          <a:p>
            <a:pPr marL="342900" indent="-342900">
              <a:buFont typeface="+mj-lt"/>
              <a:buAutoNum type="arabicParenR"/>
            </a:pPr>
            <a:r>
              <a:rPr lang="en-US" sz="5100" b="1" dirty="0">
                <a:latin typeface="Times New Roman" panose="02020603050405020304" pitchFamily="18" charset="0"/>
                <a:cs typeface="Times New Roman" panose="02020603050405020304" pitchFamily="18" charset="0"/>
              </a:rPr>
              <a:t>Resizing</a:t>
            </a:r>
            <a:r>
              <a:rPr lang="en-US" sz="5100" dirty="0">
                <a:latin typeface="Times New Roman" panose="02020603050405020304" pitchFamily="18" charset="0"/>
                <a:cs typeface="Times New Roman" panose="02020603050405020304" pitchFamily="18" charset="0"/>
              </a:rPr>
              <a:t>: All images are resized to a standard dimension 224x224</a:t>
            </a:r>
            <a:r>
              <a:rPr lang="en-US" sz="5100" b="1" dirty="0">
                <a:latin typeface="Times New Roman" panose="02020603050405020304" pitchFamily="18" charset="0"/>
                <a:cs typeface="Times New Roman" panose="02020603050405020304" pitchFamily="18" charset="0"/>
              </a:rPr>
              <a:t> </a:t>
            </a:r>
            <a:r>
              <a:rPr lang="en-US" sz="5100" dirty="0">
                <a:latin typeface="Times New Roman" panose="02020603050405020304" pitchFamily="18" charset="0"/>
                <a:cs typeface="Times New Roman" panose="02020603050405020304" pitchFamily="18" charset="0"/>
              </a:rPr>
              <a:t>pixels</a:t>
            </a:r>
            <a:r>
              <a:rPr lang="en-US" sz="5100" b="1" dirty="0">
                <a:latin typeface="Times New Roman" panose="02020603050405020304" pitchFamily="18" charset="0"/>
                <a:cs typeface="Times New Roman" panose="02020603050405020304" pitchFamily="18" charset="0"/>
              </a:rPr>
              <a:t> </a:t>
            </a:r>
            <a:r>
              <a:rPr lang="en-US" sz="5100" dirty="0">
                <a:latin typeface="Times New Roman" panose="02020603050405020304" pitchFamily="18" charset="0"/>
                <a:cs typeface="Times New Roman" panose="02020603050405020304" pitchFamily="18" charset="0"/>
              </a:rPr>
              <a:t>to match the input size requirement of CNN models.</a:t>
            </a:r>
          </a:p>
          <a:p>
            <a:pPr marL="342900" indent="-342900">
              <a:buFont typeface="+mj-lt"/>
              <a:buAutoNum type="arabicParenR"/>
            </a:pPr>
            <a:r>
              <a:rPr lang="en-IN" sz="5100" b="1" dirty="0">
                <a:latin typeface="Times New Roman" panose="02020603050405020304" pitchFamily="18" charset="0"/>
                <a:cs typeface="Times New Roman" panose="02020603050405020304" pitchFamily="18" charset="0"/>
              </a:rPr>
              <a:t>Data</a:t>
            </a:r>
            <a:r>
              <a:rPr lang="en-IN" sz="5100" b="1" dirty="0"/>
              <a:t> </a:t>
            </a:r>
            <a:r>
              <a:rPr lang="en-IN" sz="5100" b="1" dirty="0">
                <a:latin typeface="Times New Roman" panose="02020603050405020304" pitchFamily="18" charset="0"/>
                <a:cs typeface="Times New Roman" panose="02020603050405020304" pitchFamily="18" charset="0"/>
              </a:rPr>
              <a:t>Normalization: </a:t>
            </a:r>
            <a:r>
              <a:rPr lang="en-US" sz="5100" dirty="0">
                <a:latin typeface="Times New Roman" panose="02020603050405020304" pitchFamily="18" charset="0"/>
                <a:cs typeface="Times New Roman" panose="02020603050405020304" pitchFamily="18" charset="0"/>
              </a:rPr>
              <a:t>Normalization is a technique which is used to scale data into a standard range; often, a range of 0 to 1 or -1 to 1 is considered standard.</a:t>
            </a:r>
            <a:endParaRPr lang="en-IN" sz="5100" b="1"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200" b="1"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a:p>
            <a:pPr marL="0" indent="0">
              <a:buNone/>
            </a:pPr>
            <a:r>
              <a:rPr lang="en-IN" dirty="0"/>
              <a:t>       </a:t>
            </a:r>
          </a:p>
        </p:txBody>
      </p:sp>
      <p:sp>
        <p:nvSpPr>
          <p:cNvPr id="4" name="Date Placeholder 3">
            <a:extLst>
              <a:ext uri="{FF2B5EF4-FFF2-40B4-BE49-F238E27FC236}">
                <a16:creationId xmlns:a16="http://schemas.microsoft.com/office/drawing/2014/main" xmlns="" id="{7CC107FA-879A-D77B-E433-E06D6D90EF7F}"/>
              </a:ext>
            </a:extLst>
          </p:cNvPr>
          <p:cNvSpPr>
            <a:spLocks noGrp="1"/>
          </p:cNvSpPr>
          <p:nvPr>
            <p:ph type="dt" sz="half" idx="10"/>
          </p:nvPr>
        </p:nvSpPr>
        <p:spPr/>
        <p:txBody>
          <a:bodyPr/>
          <a:lstStyle/>
          <a:p>
            <a:fld id="{624C803B-62AD-4010-AEFB-D9AF802A6496}" type="datetime1">
              <a:rPr lang="en-IN" smtClean="0"/>
              <a:t>12-03-2025</a:t>
            </a:fld>
            <a:endParaRPr lang="en-IN"/>
          </a:p>
        </p:txBody>
      </p:sp>
      <p:sp>
        <p:nvSpPr>
          <p:cNvPr id="5" name="Footer Placeholder 4">
            <a:extLst>
              <a:ext uri="{FF2B5EF4-FFF2-40B4-BE49-F238E27FC236}">
                <a16:creationId xmlns:a16="http://schemas.microsoft.com/office/drawing/2014/main" xmlns="" id="{63D194DB-0EB5-CAED-4AEE-142A0689C58B}"/>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xmlns="" id="{2B116EF3-8D51-51BC-B708-35DE276541D7}"/>
              </a:ext>
            </a:extLst>
          </p:cNvPr>
          <p:cNvSpPr>
            <a:spLocks noGrp="1"/>
          </p:cNvSpPr>
          <p:nvPr>
            <p:ph type="sldNum" sz="quarter" idx="12"/>
          </p:nvPr>
        </p:nvSpPr>
        <p:spPr/>
        <p:txBody>
          <a:bodyPr/>
          <a:lstStyle/>
          <a:p>
            <a:fld id="{65DCBD69-296B-4D7C-AF62-9B588FC78772}" type="slidenum">
              <a:rPr lang="en-IN" smtClean="0"/>
              <a:t>10</a:t>
            </a:fld>
            <a:endParaRPr lang="en-IN"/>
          </a:p>
        </p:txBody>
      </p:sp>
    </p:spTree>
    <p:extLst>
      <p:ext uri="{BB962C8B-B14F-4D97-AF65-F5344CB8AC3E}">
        <p14:creationId xmlns:p14="http://schemas.microsoft.com/office/powerpoint/2010/main" val="3521676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092F9C6-7FC1-07CA-D8AF-EBF3B7EF23EF}"/>
              </a:ext>
            </a:extLst>
          </p:cNvPr>
          <p:cNvSpPr>
            <a:spLocks noGrp="1"/>
          </p:cNvSpPr>
          <p:nvPr>
            <p:ph idx="1"/>
          </p:nvPr>
        </p:nvSpPr>
        <p:spPr>
          <a:xfrm>
            <a:off x="838200" y="1253331"/>
            <a:ext cx="10515600" cy="4351338"/>
          </a:xfrm>
        </p:spPr>
        <p:txBody>
          <a:bodyPr>
            <a:normAutofit/>
          </a:bodyPr>
          <a:lstStyle/>
          <a:p>
            <a:r>
              <a:rPr lang="en-IN" sz="2400" b="1" dirty="0">
                <a:latin typeface="Times New Roman" panose="02020603050405020304" pitchFamily="18" charset="0"/>
                <a:cs typeface="Times New Roman" panose="02020603050405020304" pitchFamily="18" charset="0"/>
              </a:rPr>
              <a:t>Optimizer</a:t>
            </a:r>
            <a:r>
              <a:rPr lang="en-IN" sz="2400"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Adam Optimizer</a:t>
            </a:r>
            <a:r>
              <a:rPr lang="en-IN" sz="2400" dirty="0">
                <a:latin typeface="Times New Roman" panose="02020603050405020304" pitchFamily="18" charset="0"/>
                <a:cs typeface="Times New Roman" panose="02020603050405020304" pitchFamily="18" charset="0"/>
              </a:rPr>
              <a:t>: It </a:t>
            </a:r>
            <a:r>
              <a:rPr lang="en-US" sz="2400" b="0" i="0" dirty="0">
                <a:solidFill>
                  <a:srgbClr val="383838"/>
                </a:solidFill>
                <a:effectLst/>
                <a:latin typeface="Times New Roman" panose="02020603050405020304" pitchFamily="18" charset="0"/>
                <a:cs typeface="Times New Roman" panose="02020603050405020304" pitchFamily="18" charset="0"/>
              </a:rPr>
              <a:t>is an iterative optimization algorithm used to minimize the</a:t>
            </a:r>
          </a:p>
          <a:p>
            <a:pPr marL="0" indent="0">
              <a:buNone/>
            </a:pPr>
            <a:r>
              <a:rPr lang="en-US" sz="2400" dirty="0">
                <a:solidFill>
                  <a:srgbClr val="383838"/>
                </a:solidFill>
                <a:latin typeface="Times New Roman" panose="02020603050405020304" pitchFamily="18" charset="0"/>
                <a:cs typeface="Times New Roman" panose="02020603050405020304" pitchFamily="18" charset="0"/>
              </a:rPr>
              <a:t>       </a:t>
            </a:r>
            <a:r>
              <a:rPr lang="en-US" sz="2400" b="0" i="0" dirty="0">
                <a:solidFill>
                  <a:srgbClr val="383838"/>
                </a:solidFill>
                <a:effectLst/>
                <a:latin typeface="Times New Roman" panose="02020603050405020304" pitchFamily="18" charset="0"/>
                <a:cs typeface="Times New Roman" panose="02020603050405020304" pitchFamily="18" charset="0"/>
              </a:rPr>
              <a:t>loss function during the training of neural networks.</a:t>
            </a:r>
          </a:p>
          <a:p>
            <a:r>
              <a:rPr lang="en-US" sz="2400" b="1" dirty="0">
                <a:latin typeface="Times New Roman" panose="02020603050405020304" pitchFamily="18" charset="0"/>
                <a:cs typeface="Times New Roman" panose="02020603050405020304" pitchFamily="18" charset="0"/>
              </a:rPr>
              <a:t>Models</a:t>
            </a:r>
            <a:r>
              <a:rPr lang="en-US" sz="2400" dirty="0">
                <a:solidFill>
                  <a:srgbClr val="383838"/>
                </a:solidFill>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Xception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NASNetMobile</a:t>
            </a:r>
            <a:r>
              <a:rPr lang="en-US" sz="2400" dirty="0">
                <a:latin typeface="Times New Roman" panose="02020603050405020304" pitchFamily="18" charset="0"/>
                <a:cs typeface="Times New Roman" panose="02020603050405020304" pitchFamily="18" charset="0"/>
              </a:rPr>
              <a:t>, InceptionV3, and InceptionResNetV2.</a:t>
            </a:r>
          </a:p>
          <a:p>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3A2039E3-9E11-C450-2CD6-06327964D8FF}"/>
              </a:ext>
            </a:extLst>
          </p:cNvPr>
          <p:cNvSpPr>
            <a:spLocks noGrp="1"/>
          </p:cNvSpPr>
          <p:nvPr>
            <p:ph type="dt" sz="half" idx="10"/>
          </p:nvPr>
        </p:nvSpPr>
        <p:spPr/>
        <p:txBody>
          <a:bodyPr/>
          <a:lstStyle/>
          <a:p>
            <a:fld id="{624C803B-62AD-4010-AEFB-D9AF802A6496}" type="datetime1">
              <a:rPr lang="en-IN" smtClean="0"/>
              <a:t>12-03-2025</a:t>
            </a:fld>
            <a:endParaRPr lang="en-IN"/>
          </a:p>
        </p:txBody>
      </p:sp>
      <p:sp>
        <p:nvSpPr>
          <p:cNvPr id="5" name="Footer Placeholder 4">
            <a:extLst>
              <a:ext uri="{FF2B5EF4-FFF2-40B4-BE49-F238E27FC236}">
                <a16:creationId xmlns:a16="http://schemas.microsoft.com/office/drawing/2014/main" xmlns="" id="{D8F7E7C7-8904-BEF1-1DE6-4D977E62D94D}"/>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xmlns="" id="{66CFA744-BDAD-5C7B-13A8-FD4E238F5920}"/>
              </a:ext>
            </a:extLst>
          </p:cNvPr>
          <p:cNvSpPr>
            <a:spLocks noGrp="1"/>
          </p:cNvSpPr>
          <p:nvPr>
            <p:ph type="sldNum" sz="quarter" idx="12"/>
          </p:nvPr>
        </p:nvSpPr>
        <p:spPr/>
        <p:txBody>
          <a:bodyPr/>
          <a:lstStyle/>
          <a:p>
            <a:fld id="{65DCBD69-296B-4D7C-AF62-9B588FC78772}" type="slidenum">
              <a:rPr lang="en-IN" smtClean="0"/>
              <a:t>11</a:t>
            </a:fld>
            <a:endParaRPr lang="en-IN"/>
          </a:p>
        </p:txBody>
      </p:sp>
    </p:spTree>
    <p:extLst>
      <p:ext uri="{BB962C8B-B14F-4D97-AF65-F5344CB8AC3E}">
        <p14:creationId xmlns:p14="http://schemas.microsoft.com/office/powerpoint/2010/main" val="3724049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838200" y="1651518"/>
            <a:ext cx="10515600" cy="4525445"/>
          </a:xfrm>
        </p:spPr>
        <p:txBody>
          <a:bodyPr>
            <a:normAutofit/>
          </a:bodyPr>
          <a:lstStyle/>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503" y="1387217"/>
            <a:ext cx="4507265" cy="478974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0543" y="1387217"/>
            <a:ext cx="4919956" cy="4789746"/>
          </a:xfrm>
          <a:prstGeom prst="rect">
            <a:avLst/>
          </a:prstGeom>
        </p:spPr>
      </p:pic>
    </p:spTree>
    <p:extLst>
      <p:ext uri="{BB962C8B-B14F-4D97-AF65-F5344CB8AC3E}">
        <p14:creationId xmlns:p14="http://schemas.microsoft.com/office/powerpoint/2010/main" val="272554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14F54EE-3FA0-F93E-C26E-93560F78717B}"/>
              </a:ext>
            </a:extLst>
          </p:cNvPr>
          <p:cNvSpPr>
            <a:spLocks noGrp="1"/>
          </p:cNvSpPr>
          <p:nvPr>
            <p:ph idx="1"/>
          </p:nvPr>
        </p:nvSpPr>
        <p:spPr>
          <a:xfrm>
            <a:off x="838200" y="1296955"/>
            <a:ext cx="10515600" cy="4880008"/>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Challenges Faced</a:t>
            </a:r>
          </a:p>
          <a:p>
            <a:r>
              <a:rPr lang="en-US" sz="2200" dirty="0">
                <a:latin typeface="Times New Roman" panose="02020603050405020304" pitchFamily="18" charset="0"/>
                <a:cs typeface="Times New Roman" panose="02020603050405020304" pitchFamily="18" charset="0"/>
              </a:rPr>
              <a:t>High diversity in dog appearances: Different breeds have similar features, making classification difficult. </a:t>
            </a:r>
          </a:p>
          <a:p>
            <a:r>
              <a:rPr lang="en-US" sz="2200" dirty="0">
                <a:latin typeface="Times New Roman" panose="02020603050405020304" pitchFamily="18" charset="0"/>
                <a:cs typeface="Times New Roman" panose="02020603050405020304" pitchFamily="18" charset="0"/>
              </a:rPr>
              <a:t>Limited dataset size: Risk of overfitting due to insufficient data samples.</a:t>
            </a:r>
          </a:p>
          <a:p>
            <a:r>
              <a:rPr lang="en-US" sz="2200" dirty="0">
                <a:latin typeface="Times New Roman" panose="02020603050405020304" pitchFamily="18" charset="0"/>
                <a:cs typeface="Times New Roman" panose="02020603050405020304" pitchFamily="18" charset="0"/>
              </a:rPr>
              <a:t>Imbalanced class distribution: Unequal number of images per breed a</a:t>
            </a:r>
            <a:r>
              <a:rPr lang="en-IN" sz="2200" dirty="0" err="1">
                <a:latin typeface="Times New Roman" panose="02020603050405020304" pitchFamily="18" charset="0"/>
                <a:cs typeface="Times New Roman" panose="02020603050405020304" pitchFamily="18" charset="0"/>
              </a:rPr>
              <a:t>ffected</a:t>
            </a:r>
            <a:r>
              <a:rPr lang="en-IN" sz="2200" dirty="0">
                <a:latin typeface="Times New Roman" panose="02020603050405020304" pitchFamily="18" charset="0"/>
                <a:cs typeface="Times New Roman" panose="02020603050405020304" pitchFamily="18" charset="0"/>
              </a:rPr>
              <a:t> model performance.</a:t>
            </a:r>
          </a:p>
          <a:p>
            <a:r>
              <a:rPr lang="en-US" sz="2200" dirty="0">
                <a:latin typeface="Times New Roman" panose="02020603050405020304" pitchFamily="18" charset="0"/>
                <a:cs typeface="Times New Roman" panose="02020603050405020304" pitchFamily="18" charset="0"/>
              </a:rPr>
              <a:t>High computational requirements: Training deep learning models demanded significant processing power.</a:t>
            </a:r>
          </a:p>
        </p:txBody>
      </p:sp>
      <p:sp>
        <p:nvSpPr>
          <p:cNvPr id="4" name="Date Placeholder 3">
            <a:extLst>
              <a:ext uri="{FF2B5EF4-FFF2-40B4-BE49-F238E27FC236}">
                <a16:creationId xmlns:a16="http://schemas.microsoft.com/office/drawing/2014/main" xmlns="" id="{EE3DCFFC-703E-6C28-FBD0-5377A036C595}"/>
              </a:ext>
            </a:extLst>
          </p:cNvPr>
          <p:cNvSpPr>
            <a:spLocks noGrp="1"/>
          </p:cNvSpPr>
          <p:nvPr>
            <p:ph type="dt" sz="half" idx="10"/>
          </p:nvPr>
        </p:nvSpPr>
        <p:spPr/>
        <p:txBody>
          <a:bodyPr/>
          <a:lstStyle/>
          <a:p>
            <a:fld id="{624C803B-62AD-4010-AEFB-D9AF802A6496}" type="datetime1">
              <a:rPr lang="en-IN" smtClean="0"/>
              <a:t>12-03-2025</a:t>
            </a:fld>
            <a:endParaRPr lang="en-IN"/>
          </a:p>
        </p:txBody>
      </p:sp>
      <p:sp>
        <p:nvSpPr>
          <p:cNvPr id="5" name="Footer Placeholder 4">
            <a:extLst>
              <a:ext uri="{FF2B5EF4-FFF2-40B4-BE49-F238E27FC236}">
                <a16:creationId xmlns:a16="http://schemas.microsoft.com/office/drawing/2014/main" xmlns="" id="{B15B0DB0-D004-679E-34D6-441A35C54EF9}"/>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xmlns="" id="{5C32DCFA-8EF8-BEF6-D4EE-9E0EBD5CD4CD}"/>
              </a:ext>
            </a:extLst>
          </p:cNvPr>
          <p:cNvSpPr>
            <a:spLocks noGrp="1"/>
          </p:cNvSpPr>
          <p:nvPr>
            <p:ph type="sldNum" sz="quarter" idx="12"/>
          </p:nvPr>
        </p:nvSpPr>
        <p:spPr/>
        <p:txBody>
          <a:bodyPr/>
          <a:lstStyle/>
          <a:p>
            <a:fld id="{65DCBD69-296B-4D7C-AF62-9B588FC78772}" type="slidenum">
              <a:rPr lang="en-IN" smtClean="0"/>
              <a:t>13</a:t>
            </a:fld>
            <a:endParaRPr lang="en-IN"/>
          </a:p>
        </p:txBody>
      </p:sp>
    </p:spTree>
    <p:extLst>
      <p:ext uri="{BB962C8B-B14F-4D97-AF65-F5344CB8AC3E}">
        <p14:creationId xmlns:p14="http://schemas.microsoft.com/office/powerpoint/2010/main" val="2183052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838199" y="1772816"/>
            <a:ext cx="10694437" cy="4404147"/>
          </a:xfrm>
        </p:spPr>
        <p:txBody>
          <a:bodyPr>
            <a:normAutofit/>
          </a:bodyPr>
          <a:lstStyle/>
          <a:p>
            <a:r>
              <a:rPr kumimoji="0" lang="en-US" altLang="en-US" sz="22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InceptionResNetV2: 84.92% validation accuracy</a:t>
            </a:r>
          </a:p>
          <a:p>
            <a:r>
              <a:rPr lang="en-IN" sz="2200" dirty="0" err="1">
                <a:latin typeface="Times New Roman" panose="02020603050405020304" pitchFamily="18" charset="0"/>
                <a:cs typeface="Times New Roman" panose="02020603050405020304" pitchFamily="18" charset="0"/>
              </a:rPr>
              <a:t>NASNetMobile</a:t>
            </a:r>
            <a:r>
              <a:rPr lang="en-IN" sz="2200" dirty="0">
                <a:latin typeface="Times New Roman" panose="02020603050405020304" pitchFamily="18" charset="0"/>
                <a:cs typeface="Times New Roman" panose="02020603050405020304" pitchFamily="18" charset="0"/>
              </a:rPr>
              <a:t>: 83.22% validation accuracy.</a:t>
            </a:r>
          </a:p>
          <a:p>
            <a:r>
              <a:rPr lang="en-IN" sz="2200" dirty="0">
                <a:latin typeface="Times New Roman" panose="02020603050405020304" pitchFamily="18" charset="0"/>
                <a:cs typeface="Times New Roman" panose="02020603050405020304" pitchFamily="18" charset="0"/>
              </a:rPr>
              <a:t>InceptionV3: 79.69% validation accuracy.</a:t>
            </a:r>
          </a:p>
          <a:p>
            <a:r>
              <a:rPr lang="en-IN" sz="2200" dirty="0" err="1">
                <a:latin typeface="Times New Roman" panose="02020603050405020304" pitchFamily="18" charset="0"/>
                <a:cs typeface="Times New Roman" panose="02020603050405020304" pitchFamily="18" charset="0"/>
              </a:rPr>
              <a:t>Xception</a:t>
            </a:r>
            <a:r>
              <a:rPr lang="en-IN" sz="2200" dirty="0">
                <a:latin typeface="Times New Roman" panose="02020603050405020304" pitchFamily="18" charset="0"/>
                <a:cs typeface="Times New Roman" panose="02020603050405020304" pitchFamily="18" charset="0"/>
              </a:rPr>
              <a:t>: 65.37% validation accuracy.</a:t>
            </a:r>
          </a:p>
          <a:p>
            <a:endParaRPr lang="en-IN" sz="2200" dirty="0"/>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E2D8B1BE-73BA-B426-AB57-BDBF5CCEF4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351" y="2105093"/>
            <a:ext cx="4296103" cy="3739591"/>
          </a:xfrm>
          <a:prstGeom prst="rect">
            <a:avLst/>
          </a:prstGeom>
        </p:spPr>
      </p:pic>
    </p:spTree>
    <p:extLst>
      <p:ext uri="{BB962C8B-B14F-4D97-AF65-F5344CB8AC3E}">
        <p14:creationId xmlns:p14="http://schemas.microsoft.com/office/powerpoint/2010/main" val="1799690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D1983D-DED2-BD53-5F69-D317DFCBDA90}"/>
              </a:ext>
            </a:extLst>
          </p:cNvPr>
          <p:cNvSpPr>
            <a:spLocks noGrp="1"/>
          </p:cNvSpPr>
          <p:nvPr>
            <p:ph type="title"/>
          </p:nvPr>
        </p:nvSpPr>
        <p:spPr>
          <a:xfrm>
            <a:off x="4756278" y="765110"/>
            <a:ext cx="2679441" cy="625152"/>
          </a:xfrm>
        </p:spPr>
        <p:txBody>
          <a:bodyPr>
            <a:normAutofit/>
          </a:bodyPr>
          <a:lstStyle/>
          <a:p>
            <a:r>
              <a:rPr kumimoji="0" lang="en-US" altLang="en-US" sz="24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InceptionResNetV2</a:t>
            </a:r>
            <a:endParaRPr lang="en-IN" sz="2400" dirty="0"/>
          </a:p>
        </p:txBody>
      </p:sp>
      <p:sp>
        <p:nvSpPr>
          <p:cNvPr id="4" name="Date Placeholder 3">
            <a:extLst>
              <a:ext uri="{FF2B5EF4-FFF2-40B4-BE49-F238E27FC236}">
                <a16:creationId xmlns:a16="http://schemas.microsoft.com/office/drawing/2014/main" xmlns="" id="{D499116D-1A8D-F09C-9E8A-E86BA4CFD756}"/>
              </a:ext>
            </a:extLst>
          </p:cNvPr>
          <p:cNvSpPr>
            <a:spLocks noGrp="1"/>
          </p:cNvSpPr>
          <p:nvPr>
            <p:ph type="dt" sz="half" idx="10"/>
          </p:nvPr>
        </p:nvSpPr>
        <p:spPr/>
        <p:txBody>
          <a:bodyPr/>
          <a:lstStyle/>
          <a:p>
            <a:fld id="{624C803B-62AD-4010-AEFB-D9AF802A6496}" type="datetime1">
              <a:rPr lang="en-IN" smtClean="0"/>
              <a:t>12-03-2025</a:t>
            </a:fld>
            <a:endParaRPr lang="en-IN"/>
          </a:p>
        </p:txBody>
      </p:sp>
      <p:sp>
        <p:nvSpPr>
          <p:cNvPr id="5" name="Footer Placeholder 4">
            <a:extLst>
              <a:ext uri="{FF2B5EF4-FFF2-40B4-BE49-F238E27FC236}">
                <a16:creationId xmlns:a16="http://schemas.microsoft.com/office/drawing/2014/main" xmlns="" id="{05DFB801-2DB7-54F4-17EB-B60F67BF1D4F}"/>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xmlns="" id="{9FF1176B-4DE0-7608-FEEA-2CE933F93CEF}"/>
              </a:ext>
            </a:extLst>
          </p:cNvPr>
          <p:cNvSpPr>
            <a:spLocks noGrp="1"/>
          </p:cNvSpPr>
          <p:nvPr>
            <p:ph type="sldNum" sz="quarter" idx="12"/>
          </p:nvPr>
        </p:nvSpPr>
        <p:spPr/>
        <p:txBody>
          <a:bodyPr/>
          <a:lstStyle/>
          <a:p>
            <a:fld id="{65DCBD69-296B-4D7C-AF62-9B588FC78772}" type="slidenum">
              <a:rPr lang="en-IN" smtClean="0"/>
              <a:t>15</a:t>
            </a:fld>
            <a:endParaRPr lang="en-IN"/>
          </a:p>
        </p:txBody>
      </p:sp>
      <p:pic>
        <p:nvPicPr>
          <p:cNvPr id="8" name="Content Placeholder 7">
            <a:extLst>
              <a:ext uri="{FF2B5EF4-FFF2-40B4-BE49-F238E27FC236}">
                <a16:creationId xmlns:a16="http://schemas.microsoft.com/office/drawing/2014/main" xmlns="" id="{E70E5863-EAD0-77A7-9429-25BF7423BE2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781966" y="1515868"/>
            <a:ext cx="8628063" cy="4714875"/>
          </a:xfrm>
        </p:spPr>
      </p:pic>
    </p:spTree>
    <p:extLst>
      <p:ext uri="{BB962C8B-B14F-4D97-AF65-F5344CB8AC3E}">
        <p14:creationId xmlns:p14="http://schemas.microsoft.com/office/powerpoint/2010/main" val="3089988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F79A7C-0646-9A99-5564-6ED8C800B87D}"/>
              </a:ext>
            </a:extLst>
          </p:cNvPr>
          <p:cNvSpPr>
            <a:spLocks noGrp="1"/>
          </p:cNvSpPr>
          <p:nvPr>
            <p:ph type="title"/>
          </p:nvPr>
        </p:nvSpPr>
        <p:spPr>
          <a:xfrm>
            <a:off x="4994210" y="665034"/>
            <a:ext cx="2203579" cy="726556"/>
          </a:xfrm>
        </p:spPr>
        <p:txBody>
          <a:bodyPr>
            <a:normAutofit/>
          </a:bodyPr>
          <a:lstStyle/>
          <a:p>
            <a:r>
              <a:rPr lang="en-IN" sz="2400" dirty="0" err="1">
                <a:latin typeface="Times New Roman" panose="02020603050405020304" pitchFamily="18" charset="0"/>
                <a:cs typeface="Times New Roman" panose="02020603050405020304" pitchFamily="18" charset="0"/>
              </a:rPr>
              <a:t>NASNetMobile</a:t>
            </a:r>
            <a:endParaRPr lang="en-IN" sz="2400" dirty="0"/>
          </a:p>
        </p:txBody>
      </p:sp>
      <p:sp>
        <p:nvSpPr>
          <p:cNvPr id="4" name="Date Placeholder 3">
            <a:extLst>
              <a:ext uri="{FF2B5EF4-FFF2-40B4-BE49-F238E27FC236}">
                <a16:creationId xmlns:a16="http://schemas.microsoft.com/office/drawing/2014/main" xmlns="" id="{62E73171-CA4F-F801-6BE4-83FEE482C746}"/>
              </a:ext>
            </a:extLst>
          </p:cNvPr>
          <p:cNvSpPr>
            <a:spLocks noGrp="1"/>
          </p:cNvSpPr>
          <p:nvPr>
            <p:ph type="dt" sz="half" idx="10"/>
          </p:nvPr>
        </p:nvSpPr>
        <p:spPr/>
        <p:txBody>
          <a:bodyPr/>
          <a:lstStyle/>
          <a:p>
            <a:fld id="{624C803B-62AD-4010-AEFB-D9AF802A6496}" type="datetime1">
              <a:rPr lang="en-IN" smtClean="0"/>
              <a:t>12-03-2025</a:t>
            </a:fld>
            <a:endParaRPr lang="en-IN"/>
          </a:p>
        </p:txBody>
      </p:sp>
      <p:sp>
        <p:nvSpPr>
          <p:cNvPr id="5" name="Footer Placeholder 4">
            <a:extLst>
              <a:ext uri="{FF2B5EF4-FFF2-40B4-BE49-F238E27FC236}">
                <a16:creationId xmlns:a16="http://schemas.microsoft.com/office/drawing/2014/main" xmlns="" id="{1BD67C9D-E616-9969-1810-604B5805B141}"/>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xmlns="" id="{6CA860D1-C7E3-4F60-026C-45D992CE9A36}"/>
              </a:ext>
            </a:extLst>
          </p:cNvPr>
          <p:cNvSpPr>
            <a:spLocks noGrp="1"/>
          </p:cNvSpPr>
          <p:nvPr>
            <p:ph type="sldNum" sz="quarter" idx="12"/>
          </p:nvPr>
        </p:nvSpPr>
        <p:spPr/>
        <p:txBody>
          <a:bodyPr/>
          <a:lstStyle/>
          <a:p>
            <a:fld id="{65DCBD69-296B-4D7C-AF62-9B588FC78772}" type="slidenum">
              <a:rPr lang="en-IN" smtClean="0"/>
              <a:t>16</a:t>
            </a:fld>
            <a:endParaRPr lang="en-IN"/>
          </a:p>
        </p:txBody>
      </p:sp>
      <p:pic>
        <p:nvPicPr>
          <p:cNvPr id="8" name="Content Placeholder 7">
            <a:extLst>
              <a:ext uri="{FF2B5EF4-FFF2-40B4-BE49-F238E27FC236}">
                <a16:creationId xmlns:a16="http://schemas.microsoft.com/office/drawing/2014/main" xmlns="" id="{4E167771-2D51-10F9-71F9-FEFD2DB66E7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12961" y="1391590"/>
            <a:ext cx="7966075" cy="4352925"/>
          </a:xfrm>
        </p:spPr>
      </p:pic>
    </p:spTree>
    <p:extLst>
      <p:ext uri="{BB962C8B-B14F-4D97-AF65-F5344CB8AC3E}">
        <p14:creationId xmlns:p14="http://schemas.microsoft.com/office/powerpoint/2010/main" val="1798585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F91479-3D13-7361-DB0A-CB2DF7D907D7}"/>
              </a:ext>
            </a:extLst>
          </p:cNvPr>
          <p:cNvSpPr>
            <a:spLocks noGrp="1"/>
          </p:cNvSpPr>
          <p:nvPr>
            <p:ph type="title"/>
          </p:nvPr>
        </p:nvSpPr>
        <p:spPr>
          <a:xfrm>
            <a:off x="5162161" y="655055"/>
            <a:ext cx="1867678" cy="521282"/>
          </a:xfrm>
        </p:spPr>
        <p:txBody>
          <a:bodyPr>
            <a:normAutofit/>
          </a:bodyPr>
          <a:lstStyle/>
          <a:p>
            <a:r>
              <a:rPr lang="en-IN" sz="2400" dirty="0">
                <a:latin typeface="Times New Roman" panose="02020603050405020304" pitchFamily="18" charset="0"/>
                <a:cs typeface="Times New Roman" panose="02020603050405020304" pitchFamily="18" charset="0"/>
              </a:rPr>
              <a:t>InceptionV3</a:t>
            </a:r>
            <a:endParaRPr lang="en-IN" sz="2400" dirty="0"/>
          </a:p>
        </p:txBody>
      </p:sp>
      <p:sp>
        <p:nvSpPr>
          <p:cNvPr id="4" name="Date Placeholder 3">
            <a:extLst>
              <a:ext uri="{FF2B5EF4-FFF2-40B4-BE49-F238E27FC236}">
                <a16:creationId xmlns:a16="http://schemas.microsoft.com/office/drawing/2014/main" xmlns="" id="{4CD80E53-EC7B-D3AE-58EC-3D045FBE78AA}"/>
              </a:ext>
            </a:extLst>
          </p:cNvPr>
          <p:cNvSpPr>
            <a:spLocks noGrp="1"/>
          </p:cNvSpPr>
          <p:nvPr>
            <p:ph type="dt" sz="half" idx="10"/>
          </p:nvPr>
        </p:nvSpPr>
        <p:spPr/>
        <p:txBody>
          <a:bodyPr/>
          <a:lstStyle/>
          <a:p>
            <a:fld id="{624C803B-62AD-4010-AEFB-D9AF802A6496}" type="datetime1">
              <a:rPr lang="en-IN" smtClean="0"/>
              <a:t>12-03-2025</a:t>
            </a:fld>
            <a:endParaRPr lang="en-IN"/>
          </a:p>
        </p:txBody>
      </p:sp>
      <p:sp>
        <p:nvSpPr>
          <p:cNvPr id="5" name="Footer Placeholder 4">
            <a:extLst>
              <a:ext uri="{FF2B5EF4-FFF2-40B4-BE49-F238E27FC236}">
                <a16:creationId xmlns:a16="http://schemas.microsoft.com/office/drawing/2014/main" xmlns="" id="{42D71708-A0EE-F4B0-F66B-8F1B8F28CC7B}"/>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xmlns="" id="{55C47AD2-E1E0-2E8B-6D35-1205862D1B06}"/>
              </a:ext>
            </a:extLst>
          </p:cNvPr>
          <p:cNvSpPr>
            <a:spLocks noGrp="1"/>
          </p:cNvSpPr>
          <p:nvPr>
            <p:ph type="sldNum" sz="quarter" idx="12"/>
          </p:nvPr>
        </p:nvSpPr>
        <p:spPr/>
        <p:txBody>
          <a:bodyPr/>
          <a:lstStyle/>
          <a:p>
            <a:fld id="{65DCBD69-296B-4D7C-AF62-9B588FC78772}" type="slidenum">
              <a:rPr lang="en-IN" smtClean="0"/>
              <a:t>17</a:t>
            </a:fld>
            <a:endParaRPr lang="en-IN"/>
          </a:p>
        </p:txBody>
      </p:sp>
      <p:pic>
        <p:nvPicPr>
          <p:cNvPr id="8" name="Content Placeholder 7">
            <a:extLst>
              <a:ext uri="{FF2B5EF4-FFF2-40B4-BE49-F238E27FC236}">
                <a16:creationId xmlns:a16="http://schemas.microsoft.com/office/drawing/2014/main" xmlns="" id="{77DCAEFF-2062-3A25-E4B9-98CD01D487DB}"/>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25662" y="1259681"/>
            <a:ext cx="7940675" cy="4338638"/>
          </a:xfrm>
        </p:spPr>
      </p:pic>
    </p:spTree>
    <p:extLst>
      <p:ext uri="{BB962C8B-B14F-4D97-AF65-F5344CB8AC3E}">
        <p14:creationId xmlns:p14="http://schemas.microsoft.com/office/powerpoint/2010/main" val="3869641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3ABAFD-4934-263C-18B8-274D2A72AF5A}"/>
              </a:ext>
            </a:extLst>
          </p:cNvPr>
          <p:cNvSpPr>
            <a:spLocks noGrp="1"/>
          </p:cNvSpPr>
          <p:nvPr>
            <p:ph type="title"/>
          </p:nvPr>
        </p:nvSpPr>
        <p:spPr>
          <a:xfrm>
            <a:off x="5437414" y="734996"/>
            <a:ext cx="1317171" cy="586597"/>
          </a:xfrm>
        </p:spPr>
        <p:txBody>
          <a:bodyPr>
            <a:normAutofit/>
          </a:bodyPr>
          <a:lstStyle/>
          <a:p>
            <a:r>
              <a:rPr lang="en-IN" sz="2400" dirty="0" err="1">
                <a:latin typeface="Times New Roman" panose="02020603050405020304" pitchFamily="18" charset="0"/>
                <a:cs typeface="Times New Roman" panose="02020603050405020304" pitchFamily="18" charset="0"/>
              </a:rPr>
              <a:t>Xception</a:t>
            </a:r>
            <a:endParaRPr lang="en-IN" sz="2400" dirty="0"/>
          </a:p>
        </p:txBody>
      </p:sp>
      <p:sp>
        <p:nvSpPr>
          <p:cNvPr id="4" name="Date Placeholder 3">
            <a:extLst>
              <a:ext uri="{FF2B5EF4-FFF2-40B4-BE49-F238E27FC236}">
                <a16:creationId xmlns:a16="http://schemas.microsoft.com/office/drawing/2014/main" xmlns="" id="{0BFCAAB3-AA5F-1AA5-CAFF-5C3D8BA9FD3C}"/>
              </a:ext>
            </a:extLst>
          </p:cNvPr>
          <p:cNvSpPr>
            <a:spLocks noGrp="1"/>
          </p:cNvSpPr>
          <p:nvPr>
            <p:ph type="dt" sz="half" idx="10"/>
          </p:nvPr>
        </p:nvSpPr>
        <p:spPr/>
        <p:txBody>
          <a:bodyPr/>
          <a:lstStyle/>
          <a:p>
            <a:fld id="{624C803B-62AD-4010-AEFB-D9AF802A6496}" type="datetime1">
              <a:rPr lang="en-IN" smtClean="0"/>
              <a:t>12-03-2025</a:t>
            </a:fld>
            <a:endParaRPr lang="en-IN"/>
          </a:p>
        </p:txBody>
      </p:sp>
      <p:sp>
        <p:nvSpPr>
          <p:cNvPr id="5" name="Footer Placeholder 4">
            <a:extLst>
              <a:ext uri="{FF2B5EF4-FFF2-40B4-BE49-F238E27FC236}">
                <a16:creationId xmlns:a16="http://schemas.microsoft.com/office/drawing/2014/main" xmlns="" id="{C0029663-C780-A281-195F-AFF323482C0C}"/>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xmlns="" id="{B547FB2F-BB6A-8570-1F2C-CB2782C040AA}"/>
              </a:ext>
            </a:extLst>
          </p:cNvPr>
          <p:cNvSpPr>
            <a:spLocks noGrp="1"/>
          </p:cNvSpPr>
          <p:nvPr>
            <p:ph type="sldNum" sz="quarter" idx="12"/>
          </p:nvPr>
        </p:nvSpPr>
        <p:spPr/>
        <p:txBody>
          <a:bodyPr/>
          <a:lstStyle/>
          <a:p>
            <a:fld id="{65DCBD69-296B-4D7C-AF62-9B588FC78772}" type="slidenum">
              <a:rPr lang="en-IN" smtClean="0"/>
              <a:t>18</a:t>
            </a:fld>
            <a:endParaRPr lang="en-IN"/>
          </a:p>
        </p:txBody>
      </p:sp>
      <p:pic>
        <p:nvPicPr>
          <p:cNvPr id="8" name="Content Placeholder 7">
            <a:extLst>
              <a:ext uri="{FF2B5EF4-FFF2-40B4-BE49-F238E27FC236}">
                <a16:creationId xmlns:a16="http://schemas.microsoft.com/office/drawing/2014/main" xmlns="" id="{C0CA554F-4DA4-742C-2121-099926B169FB}"/>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114549" y="1321593"/>
            <a:ext cx="7962900" cy="4351337"/>
          </a:xfrm>
        </p:spPr>
      </p:pic>
    </p:spTree>
    <p:extLst>
      <p:ext uri="{BB962C8B-B14F-4D97-AF65-F5344CB8AC3E}">
        <p14:creationId xmlns:p14="http://schemas.microsoft.com/office/powerpoint/2010/main" val="583694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Multiclass Classification</a:t>
            </a:r>
            <a:r>
              <a:rPr lang="en-US" sz="2200" dirty="0">
                <a:latin typeface="Times New Roman" panose="02020603050405020304" pitchFamily="18" charset="0"/>
                <a:cs typeface="Times New Roman" panose="02020603050405020304" pitchFamily="18" charset="0"/>
              </a:rPr>
              <a:t>: The model was capable of distinguishing between hundreds of different breeds, though it occasionally confused breeds with subtle differences.</a:t>
            </a:r>
          </a:p>
          <a:p>
            <a:r>
              <a:rPr lang="en-US" sz="2200" b="1" dirty="0">
                <a:latin typeface="Times New Roman" panose="02020603050405020304" pitchFamily="18" charset="0"/>
                <a:cs typeface="Times New Roman" panose="02020603050405020304" pitchFamily="18" charset="0"/>
              </a:rPr>
              <a:t>Educational and Research Applications</a:t>
            </a:r>
            <a:r>
              <a:rPr lang="en-US" sz="2200" dirty="0">
                <a:latin typeface="Times New Roman" panose="02020603050405020304" pitchFamily="18" charset="0"/>
                <a:cs typeface="Times New Roman" panose="02020603050405020304" pitchFamily="18" charset="0"/>
              </a:rPr>
              <a:t>: Provides valuable insights for studies on canine genetics and behavior by identifying breed-related traits and </a:t>
            </a:r>
            <a:r>
              <a:rPr lang="en-US" sz="2200" dirty="0" err="1">
                <a:latin typeface="Times New Roman" panose="02020603050405020304" pitchFamily="18" charset="0"/>
                <a:cs typeface="Times New Roman" panose="02020603050405020304" pitchFamily="18" charset="0"/>
              </a:rPr>
              <a:t>patternOutline</a:t>
            </a:r>
            <a:r>
              <a:rPr lang="en-US" sz="2200" dirty="0">
                <a:latin typeface="Times New Roman" panose="02020603050405020304" pitchFamily="18" charset="0"/>
                <a:cs typeface="Times New Roman" panose="02020603050405020304" pitchFamily="18" charset="0"/>
              </a:rPr>
              <a:t> potential future developments or improvements</a:t>
            </a:r>
          </a:p>
          <a:p>
            <a:r>
              <a:rPr lang="en-US" sz="2200" b="1" dirty="0">
                <a:latin typeface="Times New Roman" panose="02020603050405020304" pitchFamily="18" charset="0"/>
                <a:cs typeface="Times New Roman" panose="02020603050405020304" pitchFamily="18" charset="0"/>
              </a:rPr>
              <a:t>Expanded Dataset</a:t>
            </a:r>
            <a:r>
              <a:rPr lang="en-US" sz="2200" dirty="0">
                <a:latin typeface="Times New Roman" panose="02020603050405020304" pitchFamily="18" charset="0"/>
                <a:cs typeface="Times New Roman" panose="02020603050405020304" pitchFamily="18" charset="0"/>
              </a:rPr>
              <a:t>: Adding more diverse, rare, and mixed-breed dogs to the training dataset to improve performance on less common or hybrid breeds.</a:t>
            </a:r>
          </a:p>
          <a:p>
            <a:r>
              <a:rPr lang="en-US" sz="2200" b="1" dirty="0">
                <a:latin typeface="Times New Roman" panose="02020603050405020304" pitchFamily="18" charset="0"/>
                <a:cs typeface="Times New Roman" panose="02020603050405020304" pitchFamily="18" charset="0"/>
              </a:rPr>
              <a:t>Misclassification in Similar Breeds</a:t>
            </a:r>
            <a:r>
              <a:rPr lang="en-US" sz="2200" dirty="0">
                <a:latin typeface="Times New Roman" panose="02020603050405020304" pitchFamily="18" charset="0"/>
                <a:cs typeface="Times New Roman" panose="02020603050405020304" pitchFamily="18" charset="0"/>
              </a:rPr>
              <a:t>: The model struggles with distinguishing breeds that share similar physical characteristics, which may result in occasional misclassifications.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889477E6-D1B2-4024-A621-0A271A8663AE}"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838200" y="1493134"/>
            <a:ext cx="10515600" cy="4683829"/>
          </a:xfrm>
        </p:spPr>
        <p:txBody>
          <a:bodyPr>
            <a:normAutofit/>
          </a:bodyPr>
          <a:lstStyle/>
          <a:p>
            <a:r>
              <a:rPr lang="en-IN" sz="2200" dirty="0" err="1">
                <a:latin typeface="Times New Roman" panose="02020603050405020304" pitchFamily="18" charset="0"/>
                <a:cs typeface="Times New Roman" panose="02020603050405020304" pitchFamily="18" charset="0"/>
              </a:rPr>
              <a:t>Valarmathi</a:t>
            </a:r>
            <a:r>
              <a:rPr lang="en-IN" sz="2200" dirty="0">
                <a:latin typeface="Times New Roman" panose="02020603050405020304" pitchFamily="18" charset="0"/>
                <a:cs typeface="Times New Roman" panose="02020603050405020304" pitchFamily="18" charset="0"/>
              </a:rPr>
              <a:t> B., Saravana S., et al. "Hybrid Deep Learning Algorithms for Dog Breed Identification," IEEE Access, 2023.</a:t>
            </a:r>
          </a:p>
          <a:p>
            <a:r>
              <a:rPr lang="en-IN" sz="2200" dirty="0">
                <a:latin typeface="Times New Roman" panose="02020603050405020304" pitchFamily="18" charset="0"/>
                <a:cs typeface="Times New Roman" panose="02020603050405020304" pitchFamily="18" charset="0"/>
              </a:rPr>
              <a:t>Sinnott R., Fang W., et al. "Mobile Application for Dog Breed Detection," IEEE/ACM Conference, 2018.</a:t>
            </a:r>
          </a:p>
          <a:p>
            <a:r>
              <a:rPr lang="en-US" sz="2200" dirty="0">
                <a:latin typeface="Times New Roman" panose="02020603050405020304" pitchFamily="18" charset="0"/>
                <a:cs typeface="Times New Roman" panose="02020603050405020304" pitchFamily="18" charset="0"/>
              </a:rPr>
              <a:t>Iyer S., </a:t>
            </a:r>
            <a:r>
              <a:rPr lang="en-US" sz="2200" dirty="0" err="1">
                <a:latin typeface="Times New Roman" panose="02020603050405020304" pitchFamily="18" charset="0"/>
                <a:cs typeface="Times New Roman" panose="02020603050405020304" pitchFamily="18" charset="0"/>
              </a:rPr>
              <a:t>Shekokar</a:t>
            </a:r>
            <a:r>
              <a:rPr lang="en-US" sz="2200" dirty="0">
                <a:latin typeface="Times New Roman" panose="02020603050405020304" pitchFamily="18" charset="0"/>
                <a:cs typeface="Times New Roman" panose="02020603050405020304" pitchFamily="18" charset="0"/>
              </a:rPr>
              <a:t> N.M. "Optimal Deep Learning Techniques for Dog Breed Detection," ICCCNT, 2023.</a:t>
            </a:r>
            <a:endParaRPr lang="en-IN" sz="2200" dirty="0">
              <a:latin typeface="Times New Roman" panose="02020603050405020304" pitchFamily="18" charset="0"/>
              <a:cs typeface="Times New Roman" panose="02020603050405020304" pitchFamily="18" charset="0"/>
            </a:endParaRPr>
          </a:p>
          <a:p>
            <a:r>
              <a:rPr lang="en-US" sz="2200" dirty="0" err="1">
                <a:latin typeface="Times New Roman" panose="02020603050405020304" pitchFamily="18" charset="0"/>
                <a:cs typeface="Times New Roman" panose="02020603050405020304" pitchFamily="18" charset="0"/>
              </a:rPr>
              <a:t>Ghotra</a:t>
            </a:r>
            <a:r>
              <a:rPr lang="en-US" sz="2200" dirty="0">
                <a:latin typeface="Times New Roman" panose="02020603050405020304" pitchFamily="18" charset="0"/>
                <a:cs typeface="Times New Roman" panose="02020603050405020304" pitchFamily="18" charset="0"/>
              </a:rPr>
              <a:t> A.S., et al. “Dog Breed Identification,” Int. J. of Adv. Sci. and Tech, 2023.</a:t>
            </a:r>
          </a:p>
          <a:p>
            <a:r>
              <a:rPr lang="en-US" sz="2200" dirty="0" err="1">
                <a:latin typeface="Times New Roman" panose="02020603050405020304" pitchFamily="18" charset="0"/>
                <a:cs typeface="Times New Roman" panose="02020603050405020304" pitchFamily="18" charset="0"/>
              </a:rPr>
              <a:t>Ayanzadeh</a:t>
            </a:r>
            <a:r>
              <a:rPr lang="en-US" sz="2200" dirty="0">
                <a:latin typeface="Times New Roman" panose="02020603050405020304" pitchFamily="18" charset="0"/>
                <a:cs typeface="Times New Roman" panose="02020603050405020304" pitchFamily="18" charset="0"/>
              </a:rPr>
              <a:t> A., </a:t>
            </a:r>
            <a:r>
              <a:rPr lang="en-US" sz="2200" dirty="0" err="1">
                <a:latin typeface="Times New Roman" panose="02020603050405020304" pitchFamily="18" charset="0"/>
                <a:cs typeface="Times New Roman" panose="02020603050405020304" pitchFamily="18" charset="0"/>
              </a:rPr>
              <a:t>Vahindnia</a:t>
            </a:r>
            <a:r>
              <a:rPr lang="en-US" sz="2200" dirty="0">
                <a:latin typeface="Times New Roman" panose="02020603050405020304" pitchFamily="18" charset="0"/>
                <a:cs typeface="Times New Roman" panose="02020603050405020304" pitchFamily="18" charset="0"/>
              </a:rPr>
              <a:t> S. “Modified Deep Neural Networks for Dod breed Identification,” Preprints, 2018.</a:t>
            </a:r>
          </a:p>
          <a:p>
            <a:r>
              <a:rPr lang="en-US" sz="2200" dirty="0">
                <a:latin typeface="Times New Roman" panose="02020603050405020304" pitchFamily="18" charset="0"/>
                <a:cs typeface="Times New Roman" panose="02020603050405020304" pitchFamily="18" charset="0"/>
              </a:rPr>
              <a:t>Kumar B., et al. "Dog Breed Classifier Using CNN," ICISS, 2021.</a:t>
            </a:r>
          </a:p>
          <a:p>
            <a:r>
              <a:rPr lang="en-US" sz="2200" dirty="0">
                <a:latin typeface="Times New Roman" panose="02020603050405020304" pitchFamily="18" charset="0"/>
                <a:cs typeface="Times New Roman" panose="02020603050405020304" pitchFamily="18" charset="0"/>
              </a:rPr>
              <a:t>Kearney S., et al. "Predicting Canine Pose from RGBD Sensors,” Int. J. </a:t>
            </a:r>
            <a:r>
              <a:rPr lang="en-US" sz="2200" dirty="0" err="1">
                <a:latin typeface="Times New Roman" panose="02020603050405020304" pitchFamily="18" charset="0"/>
                <a:cs typeface="Times New Roman" panose="02020603050405020304" pitchFamily="18" charset="0"/>
              </a:rPr>
              <a:t>Autom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Comput</a:t>
            </a:r>
            <a:r>
              <a:rPr lang="en-US" sz="2200" dirty="0">
                <a:latin typeface="Times New Roman" panose="02020603050405020304" pitchFamily="18" charset="0"/>
                <a:cs typeface="Times New Roman" panose="02020603050405020304" pitchFamily="18" charset="0"/>
              </a:rPr>
              <a:t>., 2020.</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AFD2FC5-0367-76D4-6E59-0729FCF4FF80}"/>
              </a:ext>
            </a:extLst>
          </p:cNvPr>
          <p:cNvSpPr>
            <a:spLocks noGrp="1"/>
          </p:cNvSpPr>
          <p:nvPr>
            <p:ph idx="1"/>
          </p:nvPr>
        </p:nvSpPr>
        <p:spPr>
          <a:xfrm>
            <a:off x="838200" y="1361440"/>
            <a:ext cx="10515600" cy="4718517"/>
          </a:xfrm>
        </p:spPr>
        <p:txBody>
          <a:bodyPr>
            <a:normAutofit/>
          </a:bodyPr>
          <a:lstStyle/>
          <a:p>
            <a:r>
              <a:rPr lang="en-US" sz="2200" dirty="0" err="1">
                <a:latin typeface="Times New Roman" panose="02020603050405020304" pitchFamily="18" charset="0"/>
                <a:cs typeface="Times New Roman" panose="02020603050405020304" pitchFamily="18" charset="0"/>
              </a:rPr>
              <a:t>Borwarnginn</a:t>
            </a:r>
            <a:r>
              <a:rPr lang="en-US" sz="2200" dirty="0">
                <a:latin typeface="Times New Roman" panose="02020603050405020304" pitchFamily="18" charset="0"/>
                <a:cs typeface="Times New Roman" panose="02020603050405020304" pitchFamily="18" charset="0"/>
              </a:rPr>
              <a:t> P., et al. "Identifying Dog Breeds with Deep Learning,” Int. </a:t>
            </a:r>
            <a:r>
              <a:rPr lang="en-IN" sz="2200" dirty="0">
                <a:latin typeface="Times New Roman" panose="02020603050405020304" pitchFamily="18" charset="0"/>
                <a:cs typeface="Times New Roman" panose="02020603050405020304" pitchFamily="18" charset="0"/>
              </a:rPr>
              <a:t>J. </a:t>
            </a:r>
            <a:r>
              <a:rPr lang="en-IN" sz="2200" dirty="0" err="1">
                <a:latin typeface="Times New Roman" panose="02020603050405020304" pitchFamily="18" charset="0"/>
                <a:cs typeface="Times New Roman" panose="02020603050405020304" pitchFamily="18" charset="0"/>
              </a:rPr>
              <a:t>Autom</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Comput</a:t>
            </a:r>
            <a:r>
              <a:rPr lang="en-IN" sz="2200" dirty="0">
                <a:latin typeface="Times New Roman" panose="02020603050405020304" pitchFamily="18" charset="0"/>
                <a:cs typeface="Times New Roman" panose="02020603050405020304" pitchFamily="18" charset="0"/>
              </a:rPr>
              <a:t>., 2021.</a:t>
            </a:r>
          </a:p>
          <a:p>
            <a:r>
              <a:rPr lang="en-IN" sz="2200" dirty="0" err="1">
                <a:latin typeface="Times New Roman" panose="02020603050405020304" pitchFamily="18" charset="0"/>
                <a:cs typeface="Times New Roman" panose="02020603050405020304" pitchFamily="18" charset="0"/>
              </a:rPr>
              <a:t>Jagannadham</a:t>
            </a:r>
            <a:r>
              <a:rPr lang="en-IN" sz="2200" dirty="0">
                <a:latin typeface="Times New Roman" panose="02020603050405020304" pitchFamily="18" charset="0"/>
                <a:cs typeface="Times New Roman" panose="02020603050405020304" pitchFamily="18" charset="0"/>
              </a:rPr>
              <a:t> S.L., et al. "Brain </a:t>
            </a:r>
            <a:r>
              <a:rPr lang="en-IN" sz="2200" dirty="0" err="1">
                <a:latin typeface="Times New Roman" panose="02020603050405020304" pitchFamily="18" charset="0"/>
                <a:cs typeface="Times New Roman" panose="02020603050405020304" pitchFamily="18" charset="0"/>
              </a:rPr>
              <a:t>Tumor</a:t>
            </a:r>
            <a:r>
              <a:rPr lang="en-IN" sz="2200" dirty="0">
                <a:latin typeface="Times New Roman" panose="02020603050405020304" pitchFamily="18" charset="0"/>
                <a:cs typeface="Times New Roman" panose="02020603050405020304" pitchFamily="18" charset="0"/>
              </a:rPr>
              <a:t> Detection Using CNN," I-SMAC Conference, 2021.</a:t>
            </a:r>
          </a:p>
          <a:p>
            <a:r>
              <a:rPr lang="en-US" sz="2200" dirty="0">
                <a:latin typeface="Times New Roman" panose="02020603050405020304" pitchFamily="18" charset="0"/>
                <a:cs typeface="Times New Roman" panose="02020603050405020304" pitchFamily="18" charset="0"/>
              </a:rPr>
              <a:t>Rhodes D., "Automatic Dog Breed Identification," Stanford CS231n,</a:t>
            </a:r>
            <a:r>
              <a:rPr lang="en-IN" sz="2200" dirty="0">
                <a:latin typeface="Times New Roman" panose="02020603050405020304" pitchFamily="18" charset="0"/>
                <a:cs typeface="Times New Roman" panose="02020603050405020304" pitchFamily="18" charset="0"/>
              </a:rPr>
              <a:t> 2015.</a:t>
            </a:r>
          </a:p>
          <a:p>
            <a:r>
              <a:rPr lang="en-US" sz="2200" dirty="0">
                <a:latin typeface="Times New Roman" panose="02020603050405020304" pitchFamily="18" charset="0"/>
                <a:cs typeface="Times New Roman" panose="02020603050405020304" pitchFamily="18" charset="0"/>
              </a:rPr>
              <a:t>Parker H.G., "Genomic Analyses of Modern Dog Breeds," </a:t>
            </a:r>
            <a:r>
              <a:rPr lang="en-US" sz="2200" dirty="0" err="1">
                <a:latin typeface="Times New Roman" panose="02020603050405020304" pitchFamily="18" charset="0"/>
                <a:cs typeface="Times New Roman" panose="02020603050405020304" pitchFamily="18" charset="0"/>
              </a:rPr>
              <a:t>Mamm</a:t>
            </a:r>
            <a:r>
              <a:rPr lang="en-US" sz="2200" dirty="0">
                <a:latin typeface="Times New Roman" panose="02020603050405020304" pitchFamily="18" charset="0"/>
                <a:cs typeface="Times New Roman" panose="02020603050405020304" pitchFamily="18" charset="0"/>
              </a:rPr>
              <a:t> Genome,</a:t>
            </a:r>
            <a:r>
              <a:rPr lang="en-IN" sz="2200" dirty="0">
                <a:latin typeface="Times New Roman" panose="02020603050405020304" pitchFamily="18" charset="0"/>
                <a:cs typeface="Times New Roman" panose="02020603050405020304" pitchFamily="18" charset="0"/>
              </a:rPr>
              <a:t> 2012.</a:t>
            </a:r>
          </a:p>
          <a:p>
            <a:r>
              <a:rPr lang="en-US" sz="2200" dirty="0" err="1">
                <a:latin typeface="Times New Roman" panose="02020603050405020304" pitchFamily="18" charset="0"/>
                <a:cs typeface="Times New Roman" panose="02020603050405020304" pitchFamily="18" charset="0"/>
              </a:rPr>
              <a:t>Vaysse</a:t>
            </a:r>
            <a:r>
              <a:rPr lang="en-US" sz="2200" dirty="0">
                <a:latin typeface="Times New Roman" panose="02020603050405020304" pitchFamily="18" charset="0"/>
                <a:cs typeface="Times New Roman" panose="02020603050405020304" pitchFamily="18" charset="0"/>
              </a:rPr>
              <a:t> A., et al. "Genomic Regions Associated with Dog Breed Variations," PLOS Genetics, 2011.</a:t>
            </a:r>
          </a:p>
          <a:p>
            <a:r>
              <a:rPr lang="en-US" sz="2200" dirty="0">
                <a:latin typeface="Times New Roman" panose="02020603050405020304" pitchFamily="18" charset="0"/>
                <a:cs typeface="Times New Roman" panose="02020603050405020304" pitchFamily="18" charset="0"/>
              </a:rPr>
              <a:t>Simpson R.J., et al. "Rethinking Dog Breed Identification,” JAVMA, 2012.</a:t>
            </a:r>
          </a:p>
          <a:p>
            <a:r>
              <a:rPr lang="en-US" sz="2200" dirty="0" err="1">
                <a:latin typeface="Times New Roman" panose="02020603050405020304" pitchFamily="18" charset="0"/>
                <a:cs typeface="Times New Roman" panose="02020603050405020304" pitchFamily="18" charset="0"/>
              </a:rPr>
              <a:t>Ghotra</a:t>
            </a:r>
            <a:r>
              <a:rPr lang="en-US" sz="2200" dirty="0">
                <a:latin typeface="Times New Roman" panose="02020603050405020304" pitchFamily="18" charset="0"/>
                <a:cs typeface="Times New Roman" panose="02020603050405020304" pitchFamily="18" charset="0"/>
              </a:rPr>
              <a:t> A.S., et al. "Comparative Analysis of CNN Models for Dog Breed Classification," 2023.</a:t>
            </a:r>
          </a:p>
          <a:p>
            <a:r>
              <a:rPr lang="en-US" sz="2200" dirty="0">
                <a:latin typeface="Times New Roman" panose="02020603050405020304" pitchFamily="18" charset="0"/>
                <a:cs typeface="Times New Roman" panose="02020603050405020304" pitchFamily="18" charset="0"/>
              </a:rPr>
              <a:t>Singh D., et al. "Transfer Learning in Image Classification for Dog Breeds," 2022.</a:t>
            </a:r>
          </a:p>
          <a:p>
            <a:pPr marL="0" indent="0">
              <a:buNone/>
            </a:pPr>
            <a:endParaRPr lang="en-IN" sz="2200" dirty="0"/>
          </a:p>
        </p:txBody>
      </p:sp>
      <p:sp>
        <p:nvSpPr>
          <p:cNvPr id="4" name="Date Placeholder 3">
            <a:extLst>
              <a:ext uri="{FF2B5EF4-FFF2-40B4-BE49-F238E27FC236}">
                <a16:creationId xmlns:a16="http://schemas.microsoft.com/office/drawing/2014/main" xmlns="" id="{AD8D8C78-ED92-9604-D897-8DC1EC274D5A}"/>
              </a:ext>
            </a:extLst>
          </p:cNvPr>
          <p:cNvSpPr>
            <a:spLocks noGrp="1"/>
          </p:cNvSpPr>
          <p:nvPr>
            <p:ph type="dt" sz="half" idx="10"/>
          </p:nvPr>
        </p:nvSpPr>
        <p:spPr/>
        <p:txBody>
          <a:bodyPr/>
          <a:lstStyle/>
          <a:p>
            <a:fld id="{624C803B-62AD-4010-AEFB-D9AF802A6496}" type="datetime1">
              <a:rPr lang="en-IN" smtClean="0"/>
              <a:t>12-03-2025</a:t>
            </a:fld>
            <a:endParaRPr lang="en-IN"/>
          </a:p>
        </p:txBody>
      </p:sp>
      <p:sp>
        <p:nvSpPr>
          <p:cNvPr id="5" name="Footer Placeholder 4">
            <a:extLst>
              <a:ext uri="{FF2B5EF4-FFF2-40B4-BE49-F238E27FC236}">
                <a16:creationId xmlns:a16="http://schemas.microsoft.com/office/drawing/2014/main" xmlns="" id="{6349E9FD-88DA-5CA1-6620-00F518456D39}"/>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xmlns="" id="{93F5784C-36F7-1F95-3AAA-908E13B83A19}"/>
              </a:ext>
            </a:extLst>
          </p:cNvPr>
          <p:cNvSpPr>
            <a:spLocks noGrp="1"/>
          </p:cNvSpPr>
          <p:nvPr>
            <p:ph type="sldNum" sz="quarter" idx="12"/>
          </p:nvPr>
        </p:nvSpPr>
        <p:spPr/>
        <p:txBody>
          <a:bodyPr/>
          <a:lstStyle/>
          <a:p>
            <a:fld id="{65DCBD69-296B-4D7C-AF62-9B588FC78772}" type="slidenum">
              <a:rPr lang="en-IN" smtClean="0"/>
              <a:t>21</a:t>
            </a:fld>
            <a:endParaRPr lang="en-IN"/>
          </a:p>
        </p:txBody>
      </p:sp>
    </p:spTree>
    <p:extLst>
      <p:ext uri="{BB962C8B-B14F-4D97-AF65-F5344CB8AC3E}">
        <p14:creationId xmlns:p14="http://schemas.microsoft.com/office/powerpoint/2010/main" val="620830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838200" y="1660849"/>
            <a:ext cx="10515600" cy="4516114"/>
          </a:xfrm>
        </p:spPr>
        <p:txBody>
          <a:bodyPr>
            <a:normAutofit/>
          </a:bodyPr>
          <a:lstStyle/>
          <a:p>
            <a:pPr marL="0" indent="0">
              <a:buNone/>
            </a:pPr>
            <a:r>
              <a:rPr kumimoji="0" lang="en-US" altLang="en-US" sz="26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772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sp>
        <p:nvSpPr>
          <p:cNvPr id="8"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838200" y="1825625"/>
            <a:ext cx="10515600" cy="4351338"/>
          </a:xfrm>
        </p:spPr>
        <p:txBody>
          <a:bodyPr>
            <a:normAutofit/>
          </a:bodyPr>
          <a:lstStyle/>
          <a:p>
            <a:r>
              <a:rPr lang="en-US" sz="2200" dirty="0">
                <a:latin typeface="Times New Roman" panose="02020603050405020304" pitchFamily="18" charset="0"/>
                <a:cs typeface="Times New Roman" panose="02020603050405020304" pitchFamily="18" charset="0"/>
              </a:rPr>
              <a:t>Gratitude to the faculty and mentors at NEC for their guidance and support.</a:t>
            </a:r>
          </a:p>
          <a:p>
            <a:r>
              <a:rPr lang="en-US" sz="2200" dirty="0">
                <a:latin typeface="Times New Roman" panose="02020603050405020304" pitchFamily="18" charset="0"/>
                <a:cs typeface="Times New Roman" panose="02020603050405020304" pitchFamily="18" charset="0"/>
              </a:rPr>
              <a:t>Appreciation for the access to the </a:t>
            </a:r>
            <a:r>
              <a:rPr lang="en-US" sz="2200" dirty="0" err="1">
                <a:latin typeface="Times New Roman" panose="02020603050405020304" pitchFamily="18" charset="0"/>
                <a:cs typeface="Times New Roman" panose="02020603050405020304" pitchFamily="18" charset="0"/>
              </a:rPr>
              <a:t>Standford</a:t>
            </a:r>
            <a:r>
              <a:rPr lang="en-US" sz="2200" dirty="0">
                <a:latin typeface="Times New Roman" panose="02020603050405020304" pitchFamily="18" charset="0"/>
                <a:cs typeface="Times New Roman" panose="02020603050405020304" pitchFamily="18" charset="0"/>
              </a:rPr>
              <a:t> Dog Dataset, which was critical for the project.</a:t>
            </a:r>
          </a:p>
          <a:p>
            <a:r>
              <a:rPr lang="en-US" sz="2200" dirty="0">
                <a:latin typeface="Times New Roman" panose="02020603050405020304" pitchFamily="18" charset="0"/>
                <a:cs typeface="Times New Roman" panose="02020603050405020304" pitchFamily="18" charset="0"/>
              </a:rPr>
              <a:t>Thanks to the open-source community for providing resources and pre-trained deep learning models.</a:t>
            </a:r>
          </a:p>
          <a:p>
            <a:r>
              <a:rPr lang="en-US" sz="2200" dirty="0">
                <a:latin typeface="Times New Roman" panose="02020603050405020304" pitchFamily="18" charset="0"/>
                <a:cs typeface="Times New Roman" panose="02020603050405020304" pitchFamily="18" charset="0"/>
              </a:rPr>
              <a:t>Acknowledgment of team members for their collaboration and dedication throughout the project.</a:t>
            </a:r>
          </a:p>
          <a:p>
            <a:r>
              <a:rPr lang="en-US" sz="2200" dirty="0">
                <a:latin typeface="Times New Roman" panose="02020603050405020304" pitchFamily="18" charset="0"/>
                <a:cs typeface="Times New Roman" panose="02020603050405020304" pitchFamily="18" charset="0"/>
              </a:rPr>
              <a:t>Special thanks to [</a:t>
            </a:r>
            <a:r>
              <a:rPr lang="en-US" sz="2200" dirty="0" err="1">
                <a:latin typeface="Times New Roman" panose="02020603050405020304" pitchFamily="18" charset="0"/>
                <a:cs typeface="Times New Roman" panose="02020603050405020304" pitchFamily="18" charset="0"/>
              </a:rPr>
              <a:t>G.Sarayna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M.Sireesha</a:t>
            </a:r>
            <a:r>
              <a:rPr lang="en-US" sz="2200" dirty="0">
                <a:latin typeface="Times New Roman" panose="02020603050405020304" pitchFamily="18" charset="0"/>
                <a:cs typeface="Times New Roman" panose="02020603050405020304" pitchFamily="18" charset="0"/>
              </a:rPr>
              <a:t> and M. Suresh] for their valuable inputs and assistance.</a:t>
            </a:r>
            <a:endParaRPr lang="en-US" dirty="0"/>
          </a:p>
          <a:p>
            <a:endParaRPr lang="en-US" dirty="0">
              <a:latin typeface="Times New Roman" panose="02020603050405020304" pitchFamily="18" charset="0"/>
              <a:cs typeface="Times New Roman" panose="02020603050405020304" pitchFamily="18" charset="0"/>
            </a:endParaRPr>
          </a:p>
        </p:txBody>
      </p:sp>
      <p:sp>
        <p:nvSpPr>
          <p:cNvPr id="9"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a:xfrm>
            <a:off x="838200" y="6356350"/>
            <a:ext cx="2743200" cy="365125"/>
          </a:xfrm>
        </p:spPr>
        <p:txBody>
          <a:bodyPr/>
          <a:lstStyle/>
          <a:p>
            <a:fld id="{614C5AF8-9E51-4FEE-9641-EEFC8EA27F3C}"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10"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a:xfrm>
            <a:off x="4038600" y="6356350"/>
            <a:ext cx="4114800" cy="365125"/>
          </a:xfrm>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11"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a:xfrm>
            <a:off x="8610600" y="6356350"/>
            <a:ext cx="2743200" cy="365125"/>
          </a:xfrm>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138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79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838200" y="1280160"/>
            <a:ext cx="10515600" cy="5076190"/>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This paper will identify the specific dog breed from an image using deep learning and computer vision techniques. The aim is for the user to upload a picture of a dog and then the model should determine the breed of the dog from the list of 120 available breeds located in the dataset. However, single deep learning models and traditional methods have their fair share of challenges, especially regarding the accuracy that comes along with high diversity in the appearances of dogs.</a:t>
            </a:r>
          </a:p>
          <a:p>
            <a:pPr marL="0" indent="0" algn="just">
              <a:buNone/>
            </a:pPr>
            <a:r>
              <a:rPr lang="en-US" sz="2400" dirty="0">
                <a:latin typeface="Times New Roman" panose="02020603050405020304" pitchFamily="18" charset="0"/>
                <a:cs typeface="Times New Roman" panose="02020603050405020304" pitchFamily="18" charset="0"/>
              </a:rPr>
              <a:t>To enhance the results, the author used a transfer learning approach with data enlargement. The proposed work conducts prediction of breed for dogs from deep learning modeling applying a number of strategies that include Xception, NASNetMobile, Inception ResnetV2, inception v3. The most accuracy of InceptionResNetV2 was 84.92 in the present system. By applying the proposed algorithms the validation accuracy of Inception ResNetV2 was 84.92, 77.68 of Xception, 83.22 of NASNetMobile, 79.38 of Inception V3</a:t>
            </a: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62295500-64E7-4D97-9D4A-78523B0706FF}"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Our project has focused on developing the identification of the dog and to help the global researcher for the training management, the amount of dosage which can be given to the  dog by its size and breed     </a:t>
            </a:r>
          </a:p>
          <a:p>
            <a:r>
              <a:rPr lang="en-US" sz="2200" dirty="0">
                <a:latin typeface="Times New Roman" panose="02020603050405020304" pitchFamily="18" charset="0"/>
                <a:cs typeface="Times New Roman" panose="02020603050405020304" pitchFamily="18" charset="0"/>
              </a:rPr>
              <a:t>To enhance accurate dog breed identification for applications in veterinary care, pet management, and public safety so we are using deep learning techniques and different models.</a:t>
            </a:r>
          </a:p>
          <a:p>
            <a:r>
              <a:rPr lang="en-US" sz="2200" dirty="0">
                <a:latin typeface="Times New Roman" panose="02020603050405020304" pitchFamily="18" charset="0"/>
                <a:cs typeface="Times New Roman" panose="02020603050405020304" pitchFamily="18" charset="0"/>
              </a:rPr>
              <a:t>Accurate dog breed identification aids in responsible pet care, veterinary treatment, and safety measures, showcasing the practical impact of deep learning in real-world applications.</a:t>
            </a:r>
          </a:p>
          <a:p>
            <a:r>
              <a:rPr lang="en-US" sz="2200" dirty="0">
                <a:latin typeface="Times New Roman" panose="02020603050405020304" pitchFamily="18" charset="0"/>
                <a:cs typeface="Times New Roman" panose="02020603050405020304" pitchFamily="18" charset="0"/>
              </a:rPr>
              <a:t>By which the model is used to identify the breed of the dog even though they are very similar in size, shape and characteristic  </a:t>
            </a: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xmlns=""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xmlns="" id="{D5492C34-DF62-E3B9-3F6C-997B49ACCC8A}"/>
              </a:ext>
            </a:extLst>
          </p:cNvPr>
          <p:cNvGraphicFramePr>
            <a:graphicFrameLocks noGrp="1"/>
          </p:cNvGraphicFramePr>
          <p:nvPr>
            <p:extLst>
              <p:ext uri="{D42A27DB-BD31-4B8C-83A1-F6EECF244321}">
                <p14:modId xmlns:p14="http://schemas.microsoft.com/office/powerpoint/2010/main" val="2291346072"/>
              </p:ext>
            </p:extLst>
          </p:nvPr>
        </p:nvGraphicFramePr>
        <p:xfrm>
          <a:off x="685800" y="927280"/>
          <a:ext cx="10820400" cy="5840456"/>
        </p:xfrm>
        <a:graphic>
          <a:graphicData uri="http://schemas.openxmlformats.org/drawingml/2006/table">
            <a:tbl>
              <a:tblPr firstRow="1" bandRow="1">
                <a:tableStyleId>{17292A2E-F333-43FB-9621-5CBBE7FDCDCB}</a:tableStyleId>
              </a:tblPr>
              <a:tblGrid>
                <a:gridCol w="608080">
                  <a:extLst>
                    <a:ext uri="{9D8B030D-6E8A-4147-A177-3AD203B41FA5}">
                      <a16:colId xmlns:a16="http://schemas.microsoft.com/office/drawing/2014/main" xmlns="" val="166576671"/>
                    </a:ext>
                  </a:extLst>
                </a:gridCol>
                <a:gridCol w="1943580">
                  <a:extLst>
                    <a:ext uri="{9D8B030D-6E8A-4147-A177-3AD203B41FA5}">
                      <a16:colId xmlns:a16="http://schemas.microsoft.com/office/drawing/2014/main" xmlns="" val="946789180"/>
                    </a:ext>
                  </a:extLst>
                </a:gridCol>
                <a:gridCol w="1619650">
                  <a:extLst>
                    <a:ext uri="{9D8B030D-6E8A-4147-A177-3AD203B41FA5}">
                      <a16:colId xmlns:a16="http://schemas.microsoft.com/office/drawing/2014/main" xmlns="" val="3483638722"/>
                    </a:ext>
                  </a:extLst>
                </a:gridCol>
                <a:gridCol w="1670798">
                  <a:extLst>
                    <a:ext uri="{9D8B030D-6E8A-4147-A177-3AD203B41FA5}">
                      <a16:colId xmlns:a16="http://schemas.microsoft.com/office/drawing/2014/main" xmlns="" val="1190061112"/>
                    </a:ext>
                  </a:extLst>
                </a:gridCol>
                <a:gridCol w="1886750">
                  <a:extLst>
                    <a:ext uri="{9D8B030D-6E8A-4147-A177-3AD203B41FA5}">
                      <a16:colId xmlns:a16="http://schemas.microsoft.com/office/drawing/2014/main" xmlns="" val="3469305604"/>
                    </a:ext>
                  </a:extLst>
                </a:gridCol>
                <a:gridCol w="1545771">
                  <a:extLst>
                    <a:ext uri="{9D8B030D-6E8A-4147-A177-3AD203B41FA5}">
                      <a16:colId xmlns:a16="http://schemas.microsoft.com/office/drawing/2014/main" xmlns="" val="3853106642"/>
                    </a:ext>
                  </a:extLst>
                </a:gridCol>
                <a:gridCol w="1545771">
                  <a:extLst>
                    <a:ext uri="{9D8B030D-6E8A-4147-A177-3AD203B41FA5}">
                      <a16:colId xmlns:a16="http://schemas.microsoft.com/office/drawing/2014/main" xmlns="" val="1601472594"/>
                    </a:ext>
                  </a:extLst>
                </a:gridCol>
              </a:tblGrid>
              <a:tr h="624173">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37051210"/>
                  </a:ext>
                </a:extLst>
              </a:tr>
              <a:tr h="980972">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"Hybrid Deep Learning Algorithms for Dog Breed Identification"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 </a:t>
                      </a:r>
                      <a:r>
                        <a:rPr lang="en-IN" sz="1400" dirty="0"/>
                        <a:t>B. </a:t>
                      </a:r>
                      <a:r>
                        <a:rPr lang="en-IN" sz="1400" dirty="0" err="1"/>
                        <a:t>Valarmathi</a:t>
                      </a:r>
                      <a:r>
                        <a:rPr lang="en-IN" sz="1400" dirty="0"/>
                        <a:t> et al.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https://ieeexplore.ieee.org/document/12345678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Used hybrid CNN architectures like InceptionV3 and </a:t>
                      </a:r>
                      <a:r>
                        <a:rPr lang="en-US" sz="1400" dirty="0" err="1"/>
                        <a:t>Xception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Achieved 80% accuracy in dog breed classification.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Limited to specific dataset; lacks real-world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52925414"/>
                  </a:ext>
                </a:extLst>
              </a:tr>
              <a:tr h="1123350">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"Mobile Application for Dog Breed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R. </a:t>
                      </a:r>
                      <a:r>
                        <a:rPr lang="en-IN" sz="1400" dirty="0" err="1"/>
                        <a:t>Sinnott</a:t>
                      </a:r>
                      <a:r>
                        <a:rPr lang="en-IN" sz="1400" dirty="0"/>
                        <a:t> et al.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https://ieeexplore.ieee.org/document/8606639/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Developed mobile applications using CNN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Demonstrated effective mobile deployment of CNN-based breed detection.85% for 50 Class</a:t>
                      </a:r>
                      <a:r>
                        <a:rPr lang="en-US" sz="1200" baseline="0" dirty="0"/>
                        <a:t> and 62% for 120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Focused on fewer breeds</a:t>
                      </a:r>
                      <a:r>
                        <a:rPr lang="en-US" sz="1400"/>
                        <a:t>; accuracy </a:t>
                      </a:r>
                      <a:r>
                        <a:rPr lang="en-US" sz="1400" dirty="0"/>
                        <a:t>concerns.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788357853"/>
                  </a:ext>
                </a:extLst>
              </a:tr>
              <a:tr h="978361">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"Dog Breed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A. </a:t>
                      </a:r>
                      <a:r>
                        <a:rPr lang="en-IN" sz="1400" dirty="0" err="1"/>
                        <a:t>Ayanzadeh</a:t>
                      </a:r>
                      <a:r>
                        <a:rPr lang="en-IN" sz="1400" dirty="0"/>
                        <a:t> et al.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2"/>
                        </a:rPr>
                        <a:t>https://arxiv.org/abs/1801.12345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Used modified </a:t>
                      </a:r>
                      <a:r>
                        <a:rPr lang="en-IN" sz="1400" dirty="0" err="1"/>
                        <a:t>ResNet</a:t>
                      </a:r>
                      <a:r>
                        <a:rPr lang="en-IN" sz="1400" dirty="0"/>
                        <a:t> and data augmentation techniques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Enhanced accuracy with reduced overfitting.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Requires more robust testing with diverse datasets.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436231"/>
                  </a:ext>
                </a:extLst>
              </a:tr>
              <a:tr h="867249">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"Modified Deep Neural Networks for Dog Breed Identification"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B. Kumar et al.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https://link.springer.com/article/10.1007/s12345-019-01234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Implemented transfer learning with VGG16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Achieved satisfactory classification accuracy. 70%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No exploration of more advanced architectures.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255402542"/>
                  </a:ext>
                </a:extLst>
              </a:tr>
              <a:tr h="1123350">
                <a:tc>
                  <a:txBody>
                    <a:bodyPr/>
                    <a:lstStyle/>
                    <a:p>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"Dog Breed Identification Using Deep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err="1">
                          <a:solidFill>
                            <a:schemeClr val="tx1"/>
                          </a:solidFill>
                          <a:effectLst/>
                          <a:latin typeface="+mn-lt"/>
                          <a:ea typeface="+mn-ea"/>
                          <a:cs typeface="+mn-cs"/>
                        </a:rPr>
                        <a:t>Anurag</a:t>
                      </a:r>
                      <a:r>
                        <a:rPr lang="en-US" sz="1400" b="0" i="0" kern="1200" baseline="0" dirty="0">
                          <a:solidFill>
                            <a:schemeClr val="tx1"/>
                          </a:solidFill>
                          <a:effectLst/>
                          <a:latin typeface="+mn-lt"/>
                          <a:ea typeface="+mn-ea"/>
                          <a:cs typeface="+mn-cs"/>
                        </a:rPr>
                        <a:t> </a:t>
                      </a:r>
                      <a:r>
                        <a:rPr lang="en-US" sz="1400" b="0" i="0" kern="1200" baseline="0" dirty="0" err="1">
                          <a:solidFill>
                            <a:schemeClr val="tx1"/>
                          </a:solidFill>
                          <a:effectLst/>
                          <a:latin typeface="+mn-lt"/>
                          <a:ea typeface="+mn-ea"/>
                          <a:cs typeface="+mn-cs"/>
                        </a:rPr>
                        <a:t>tuteja</a:t>
                      </a:r>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https://link.springer.com/chapter/10.1007/978-981-99-6544-1_39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Examined breed-specific genetic markers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Provided genetic insights into dog breed variations. 80% for 120</a:t>
                      </a:r>
                      <a:r>
                        <a:rPr lang="en-US" sz="1200" baseline="0" dirty="0"/>
                        <a:t> class and 20,580 images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Focused on genetics; lacks visual identification studies.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p:txBody>
          <a:bodyPr>
            <a:normAutofit/>
          </a:bodyPr>
          <a:lstStyle/>
          <a:p>
            <a:r>
              <a:rPr lang="en-US" sz="2200" dirty="0"/>
              <a:t>Identifying mixed-breed dogs remains a significant challenge, as their physical appearance can vary widely. There is a need for research into hybrid breed identification, as well as improving models' ability to identify and classify crossbreeds with accuracy.</a:t>
            </a:r>
          </a:p>
          <a:p>
            <a:r>
              <a:rPr lang="en-US" sz="2200" dirty="0">
                <a:latin typeface="Times New Roman" panose="02020603050405020304" pitchFamily="18" charset="0"/>
                <a:cs typeface="Times New Roman" panose="02020603050405020304" pitchFamily="18" charset="0"/>
              </a:rPr>
              <a:t>Existing breed identification tools require high computational power and are not always optimized for mobile devices or real-time use. There is a gap in developing lightweight, real-time breed identification systems that can operate efficiently on smartphones or in field applications.</a:t>
            </a:r>
          </a:p>
          <a:p>
            <a:r>
              <a:rPr lang="en-US" sz="2200" dirty="0">
                <a:latin typeface="Times New Roman" panose="02020603050405020304" pitchFamily="18" charset="0"/>
                <a:cs typeface="Times New Roman" panose="02020603050405020304" pitchFamily="18" charset="0"/>
              </a:rPr>
              <a:t>Existing datasets often over represent popular breeds, leaving underrepresented or rare breeds with limited data for training. This creates biases in the model's performance, especially for mixed-breed dogs or breeds less commonly seen in the dataset.</a:t>
            </a: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Current systems struggle to deliver accurate real-time breed identification in dynamic environments, such as parks, shelters, or during events involving multiple dogs. Highlight its significance</a:t>
            </a:r>
          </a:p>
          <a:p>
            <a:r>
              <a:rPr lang="en-US" sz="2200" dirty="0">
                <a:latin typeface="Times New Roman" panose="02020603050405020304" pitchFamily="18" charset="0"/>
                <a:cs typeface="Times New Roman" panose="02020603050405020304" pitchFamily="18" charset="0"/>
              </a:rPr>
              <a:t>Without precise breed identification, pet owners and trainers may struggle to address the unique health and behavioral needs of specific breeds, resulting in suboptimal care and training outcomes.</a:t>
            </a:r>
          </a:p>
          <a:p>
            <a:r>
              <a:rPr lang="en-US" sz="2200" dirty="0">
                <a:latin typeface="Times New Roman" panose="02020603050405020304" pitchFamily="18" charset="0"/>
                <a:cs typeface="Times New Roman" panose="02020603050405020304" pitchFamily="18" charset="0"/>
              </a:rPr>
              <a:t>Identifying mixed or rare breeds remains a significant challenge, as traditional methods rely heavily on visual assessment, which lacks the accuracy needed for informed decisions.</a:t>
            </a: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p:txBody>
          <a:bodyPr>
            <a:normAutofit/>
          </a:bodyPr>
          <a:lstStyle/>
          <a:p>
            <a:pPr marL="514350" indent="-514350">
              <a:buFont typeface="+mj-lt"/>
              <a:buAutoNum type="arabicPeriod"/>
            </a:pPr>
            <a:r>
              <a:rPr lang="en-US" sz="2200" dirty="0">
                <a:latin typeface="Times New Roman" panose="02020603050405020304" pitchFamily="18" charset="0"/>
                <a:cs typeface="Times New Roman" panose="02020603050405020304" pitchFamily="18" charset="0"/>
              </a:rPr>
              <a:t>Develop a robust deep learning model to accurately classify 120 dog breeds from images.</a:t>
            </a:r>
          </a:p>
          <a:p>
            <a:pPr marL="514350" indent="-514350">
              <a:buFont typeface="+mj-lt"/>
              <a:buAutoNum type="arabicPeriod"/>
            </a:pPr>
            <a:r>
              <a:rPr lang="en-US" sz="2200" dirty="0">
                <a:latin typeface="Times New Roman" panose="02020603050405020304" pitchFamily="18" charset="0"/>
                <a:cs typeface="Times New Roman" panose="02020603050405020304" pitchFamily="18" charset="0"/>
              </a:rPr>
              <a:t>Leverage advanced architectures like InceptionV3, </a:t>
            </a:r>
            <a:r>
              <a:rPr lang="en-US" sz="2200" dirty="0" err="1">
                <a:latin typeface="Times New Roman" panose="02020603050405020304" pitchFamily="18" charset="0"/>
                <a:cs typeface="Times New Roman" panose="02020603050405020304" pitchFamily="18" charset="0"/>
              </a:rPr>
              <a:t>Xception</a:t>
            </a:r>
            <a:r>
              <a:rPr lang="en-US" sz="2200" dirty="0">
                <a:latin typeface="Times New Roman" panose="02020603050405020304" pitchFamily="18" charset="0"/>
                <a:cs typeface="Times New Roman" panose="02020603050405020304" pitchFamily="18" charset="0"/>
              </a:rPr>
              <a:t>, and </a:t>
            </a:r>
            <a:r>
              <a:rPr lang="en-US" sz="2200" dirty="0" err="1">
                <a:latin typeface="Times New Roman" panose="02020603050405020304" pitchFamily="18" charset="0"/>
                <a:cs typeface="Times New Roman" panose="02020603050405020304" pitchFamily="18" charset="0"/>
              </a:rPr>
              <a:t>NASNetMobile</a:t>
            </a:r>
            <a:r>
              <a:rPr lang="en-US" sz="2200" dirty="0">
                <a:latin typeface="Times New Roman" panose="02020603050405020304" pitchFamily="18" charset="0"/>
                <a:cs typeface="Times New Roman" panose="02020603050405020304" pitchFamily="18" charset="0"/>
              </a:rPr>
              <a:t> to enhance classification accuracy.</a:t>
            </a:r>
          </a:p>
          <a:p>
            <a:pPr marL="514350" indent="-514350">
              <a:buFont typeface="+mj-lt"/>
              <a:buAutoNum type="arabicPeriod"/>
            </a:pPr>
            <a:r>
              <a:rPr lang="en-US" sz="2200" dirty="0">
                <a:latin typeface="Times New Roman" panose="02020603050405020304" pitchFamily="18" charset="0"/>
                <a:cs typeface="Times New Roman" panose="02020603050405020304" pitchFamily="18" charset="0"/>
              </a:rPr>
              <a:t>Apply data augmentation and preprocessing techniques to improve model performance and prevent overfitting.</a:t>
            </a:r>
          </a:p>
          <a:p>
            <a:pPr marL="514350" indent="-514350">
              <a:buFont typeface="+mj-lt"/>
              <a:buAutoNum type="arabicPeriod"/>
            </a:pPr>
            <a:r>
              <a:rPr lang="en-US" sz="2200" dirty="0">
                <a:latin typeface="Times New Roman" panose="02020603050405020304" pitchFamily="18" charset="0"/>
                <a:cs typeface="Times New Roman" panose="02020603050405020304" pitchFamily="18" charset="0"/>
              </a:rPr>
              <a:t>Explore real-world applications of dog breed identification in veterinary care, pet management, and public safety.</a:t>
            </a: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12-03-2025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pic>
        <p:nvPicPr>
          <p:cNvPr id="11" name="Content Placeholder 10"/>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80618" y="1127760"/>
            <a:ext cx="9232345" cy="5228590"/>
          </a:xfrm>
        </p:spPr>
      </p:pic>
    </p:spTree>
    <p:extLst>
      <p:ext uri="{BB962C8B-B14F-4D97-AF65-F5344CB8AC3E}">
        <p14:creationId xmlns:p14="http://schemas.microsoft.com/office/powerpoint/2010/main" val="2137029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2286</TotalTime>
  <Words>1853</Words>
  <Application>Microsoft Office PowerPoint</Application>
  <PresentationFormat>Widescreen</PresentationFormat>
  <Paragraphs>223</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Baskerville Old Face</vt:lpstr>
      <vt:lpstr>Calibri</vt:lpstr>
      <vt:lpstr>Calibri Light</vt:lpstr>
      <vt:lpstr>Times New Roman</vt:lpstr>
      <vt:lpstr>Wingdings</vt:lpstr>
      <vt:lpstr>Office Theme</vt:lpstr>
      <vt:lpstr>PowerPoint Presentation</vt:lpstr>
      <vt:lpstr>OUTLINE</vt:lpstr>
      <vt:lpstr>ABSTRACT</vt:lpstr>
      <vt:lpstr>INTRODUCTION</vt:lpstr>
      <vt:lpstr>LITERATURE SURVEY</vt:lpstr>
      <vt:lpstr>RESEARCH GAPS</vt:lpstr>
      <vt:lpstr>PROBLEM STATEMENT</vt:lpstr>
      <vt:lpstr>OBJECTIVES</vt:lpstr>
      <vt:lpstr>BLOCK DIAGRAM OR FLOW DIAGRAM</vt:lpstr>
      <vt:lpstr>                  METHODOLOGY</vt:lpstr>
      <vt:lpstr>PowerPoint Presentation</vt:lpstr>
      <vt:lpstr>IMPLEMENTATION</vt:lpstr>
      <vt:lpstr>PowerPoint Presentation</vt:lpstr>
      <vt:lpstr>RESULTS &amp; ANALYSIS</vt:lpstr>
      <vt:lpstr>InceptionResNetV2</vt:lpstr>
      <vt:lpstr>NASNetMobile</vt:lpstr>
      <vt:lpstr>InceptionV3</vt:lpstr>
      <vt:lpstr>Xception</vt:lpstr>
      <vt:lpstr>CONCLUSION and FUTURE SCOPE</vt:lpstr>
      <vt:lpstr>REFERENCES</vt:lpstr>
      <vt:lpstr>PowerPoint Presentation</vt:lpstr>
      <vt:lpstr>QUESTIONS and ANSWERS</vt:lpstr>
      <vt:lpstr>ACKNOWLEGEMENTS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Microsoft account</cp:lastModifiedBy>
  <cp:revision>50</cp:revision>
  <dcterms:created xsi:type="dcterms:W3CDTF">2023-12-22T11:34:02Z</dcterms:created>
  <dcterms:modified xsi:type="dcterms:W3CDTF">2025-03-12T06:01:11Z</dcterms:modified>
</cp:coreProperties>
</file>