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260" r:id="rId3"/>
    <p:sldId id="262" r:id="rId4"/>
    <p:sldId id="279" r:id="rId5"/>
    <p:sldId id="298" r:id="rId6"/>
    <p:sldId id="263" r:id="rId7"/>
    <p:sldId id="264" r:id="rId8"/>
    <p:sldId id="280" r:id="rId9"/>
    <p:sldId id="270" r:id="rId10"/>
    <p:sldId id="266" r:id="rId11"/>
    <p:sldId id="268" r:id="rId12"/>
    <p:sldId id="269" r:id="rId13"/>
    <p:sldId id="301" r:id="rId14"/>
    <p:sldId id="285" r:id="rId15"/>
    <p:sldId id="302" r:id="rId16"/>
    <p:sldId id="281" r:id="rId17"/>
    <p:sldId id="299" r:id="rId18"/>
    <p:sldId id="303" r:id="rId19"/>
    <p:sldId id="296" r:id="rId20"/>
    <p:sldId id="282" r:id="rId21"/>
    <p:sldId id="304" r:id="rId22"/>
    <p:sldId id="305" r:id="rId23"/>
    <p:sldId id="297" r:id="rId24"/>
    <p:sldId id="283" r:id="rId25"/>
    <p:sldId id="306" r:id="rId26"/>
    <p:sldId id="307" r:id="rId27"/>
    <p:sldId id="284" r:id="rId28"/>
    <p:sldId id="308" r:id="rId29"/>
    <p:sldId id="309" r:id="rId30"/>
    <p:sldId id="310" r:id="rId31"/>
    <p:sldId id="271" r:id="rId32"/>
    <p:sldId id="272" r:id="rId33"/>
    <p:sldId id="286" r:id="rId34"/>
    <p:sldId id="287" r:id="rId35"/>
    <p:sldId id="273" r:id="rId36"/>
    <p:sldId id="278" r:id="rId37"/>
    <p:sldId id="288" r:id="rId38"/>
    <p:sldId id="289" r:id="rId39"/>
    <p:sldId id="275" r:id="rId40"/>
    <p:sldId id="2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99655-05E8-4463-9482-2D23FD405AF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CC48-2212-46F0-B96C-6F8104E82434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8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E0E28-087F-4BBF-B8BC-055CB0BBD46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3DF0-35B4-40E5-AC91-1A2000F81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7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2671-7197-492D-B687-466CB0F8C207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FA6F-A977-4C4D-AF2E-76A02BDE2A4F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197F-3B1C-4899-AC02-EB325C67AC70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E36-5B3B-46D4-A793-8AF9D394B1E7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12C7-C7C5-43DA-8E45-1B386D6CC830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6C57-DEA7-4BDB-AB5F-CF5064111ADB}" type="datetime1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9486-EB02-47D9-810A-114C619DD5A6}" type="datetime1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E9A0-2C44-4C87-AAB9-3291063AA429}" type="datetime1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1DC0-3B90-4693-8B3F-31B18C859D88}" type="datetime1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6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11CA-8584-4B8B-B881-4318C8492F9E}" type="datetime1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FF15-9EA1-401C-B736-D77022F88A16}" type="datetime1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1F65-4DE5-4190-BCC8-4D40FAD96F1C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Review No. 1         Batch No. BG1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981-16-7657-4_3" TargetMode="External"/><Relationship Id="rId2" Type="http://schemas.openxmlformats.org/officeDocument/2006/relationships/hyperlink" Target="https://doi.org/10.1007/s00521-023-08821-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2214/ijraset.2022.4415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1754154" y="705471"/>
            <a:ext cx="8915400" cy="375925"/>
          </a:xfrm>
          <a:prstGeom prst="roundRect">
            <a:avLst>
              <a:gd name="adj" fmla="val 16667"/>
            </a:avLst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Department of Computer Science and Engineering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Multimodal Cyberbullying Detection Using Deep Learning Techniques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81449" y="1884218"/>
            <a:ext cx="9174477" cy="16872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PRESENTED BY</a:t>
            </a:r>
          </a:p>
          <a:p>
            <a:pPr algn="l"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Bolla Lakshmi Varsha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	21471A0577 </a:t>
            </a:r>
          </a:p>
          <a:p>
            <a:pPr algn="l"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Kalyanam Jahnavi Sai Priya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   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21471A0591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Sunkari Kavya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	   	</a:t>
            </a:r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21471A05C9</a:t>
            </a: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itchFamily="18" charset="0"/>
              </a:rPr>
              <a:t>		Velchuri Bala Harshitha		21471A05D6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2782854" y="3571458"/>
            <a:ext cx="6858000" cy="228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itchFamily="18" charset="0"/>
              </a:rPr>
              <a:t>Under the Guidance of,</a:t>
            </a:r>
            <a:endParaRPr lang="en-US" altLang="en-US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endParaRPr lang="en-US" altLang="en-US" sz="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 Rafi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MTech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Asst. Professor,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Narasaraopeta Engineering College (Autonomous),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Narasaraopet- 522 601.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deep learning-based system for effective multimodal cyberbullying detection.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unified model using transfer learning models like VGG16 for images and XLM-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robustness in detecting cyberbullying across diverse formats, including memes.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complete pipeline for multimodal cyberbullying detection, encompassing preprocessing, model training, and deployment.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A97-E881-45B4-814F-E115E07FF23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OR FLOW DIAGRAM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18" y="1493134"/>
            <a:ext cx="8584911" cy="471963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85F-D9A5-4A6C-8CEF-1E655B233E3D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2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	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Architecture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Architecture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Development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first collected and preprocessed to eliminate null values and redundant entries, ensuring data quality.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data was divided into training and testing subsets 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preprocessing was performed on the image and text data, tailored to their specific requirements.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models were then trained independently on the preprocessed image and text data.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features from both modalities are combined to enable the detection of bullying in multimodal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0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402" y="728051"/>
            <a:ext cx="6162291" cy="6878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57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research, we utilized a dataset having 6,006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an images folder having all images in it and a .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which contains the label and text regarding each image in the folder.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preprocessing is done on image and text data.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preprocessing, the dataset was reduced to 5,798 posts, evenly distributed between bully and non-bully categories.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then split into training and testing sets, with 80% allocated for training and 20% reserved for testing.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4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027" y="1562913"/>
            <a:ext cx="8712200" cy="2436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0" y="4193309"/>
            <a:ext cx="7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Train and Test Split of data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2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035" y="856600"/>
            <a:ext cx="7303801" cy="89513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1684795-A4CF-DF71-0012-61ADFB28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636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Image </a:t>
            </a:r>
            <a:r>
              <a:rPr lang="en-IN" b="1" u="sng" dirty="0" err="1"/>
              <a:t>Preprocessing</a:t>
            </a:r>
            <a:r>
              <a:rPr lang="en-IN" b="1" u="sng" dirty="0" smtClean="0"/>
              <a:t>:</a:t>
            </a:r>
            <a:endParaRPr lang="en-IN" dirty="0"/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there are a lot of corrupted files and null files in the Images Folder. So in order to eliminate them we have used PIL Library and removed all those files.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removing, the count was reduced from 6006 posts to 5798 posts.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graph shows the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images before and after cleaning.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 txBox="1">
            <a:spLocks/>
          </p:cNvSpPr>
          <p:nvPr/>
        </p:nvSpPr>
        <p:spPr>
          <a:xfrm>
            <a:off x="5549153" y="4240305"/>
            <a:ext cx="5793343" cy="193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041958"/>
            <a:ext cx="5050151" cy="36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3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83252FA-2E32-81D0-2CA0-C9DC7A83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11AD5DCB-14C6-1FF9-F271-CE6B72CC6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66" y="1311002"/>
            <a:ext cx="6387260" cy="422158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EC6C0D-B31F-D5FF-D810-D95D34F0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018DDC-8F1C-DE5E-E922-A7E987F8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F03F46-0500-4A00-F1BB-A73FB430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12" y="595924"/>
            <a:ext cx="4950099" cy="5269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5598457"/>
            <a:ext cx="610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Data Reduction After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035" y="856600"/>
            <a:ext cx="7303801" cy="89513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1684795-A4CF-DF71-0012-61ADFB28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Image </a:t>
            </a:r>
            <a:r>
              <a:rPr lang="en-IN" b="1" u="sng" dirty="0" err="1"/>
              <a:t>Preprocessing</a:t>
            </a:r>
            <a:r>
              <a:rPr lang="en-IN" b="1" u="sng" dirty="0" smtClean="0"/>
              <a:t>: </a:t>
            </a:r>
            <a:r>
              <a:rPr lang="en-IN" dirty="0"/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techniques like rotation, flipping, zooming, and brightness adjustment to expand the dataset and improve model generalization.</a:t>
            </a:r>
          </a:p>
          <a:p>
            <a:pPr algn="just">
              <a:spcBef>
                <a:spcPts val="180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images to a fixed size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224x224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maintain consistency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input requirements.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values normalized to the range [0, 1] using a scaling factor of 1/255 for compatibility with deep learning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 txBox="1">
            <a:spLocks/>
          </p:cNvSpPr>
          <p:nvPr/>
        </p:nvSpPr>
        <p:spPr>
          <a:xfrm>
            <a:off x="5549153" y="4240305"/>
            <a:ext cx="5793343" cy="193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ADC502A-C64F-813B-0896-7D3FDA1E1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B059FC51-CFD1-3E44-CD5B-60916094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18" y="4894916"/>
            <a:ext cx="6158754" cy="53788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Image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14B89F-D8CE-44E4-304C-2AD5C10D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8E4DCA-0806-5896-52DF-91499259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90C1A4-A14F-D0DA-A1D2-B302C7FE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="" xmlns:a16="http://schemas.microsoft.com/office/drawing/2014/main" id="{6DF1E606-C9D4-4EC4-AEB2-A26223948C23}"/>
              </a:ext>
            </a:extLst>
          </p:cNvPr>
          <p:cNvSpPr txBox="1">
            <a:spLocks/>
          </p:cNvSpPr>
          <p:nvPr/>
        </p:nvSpPr>
        <p:spPr>
          <a:xfrm>
            <a:off x="5549153" y="4240305"/>
            <a:ext cx="5793343" cy="193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E1CBC8D-98B7-8207-4945-898D5DBE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17" y="923090"/>
            <a:ext cx="5876956" cy="37924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1" y="1295483"/>
            <a:ext cx="5255788" cy="3228338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="" xmlns:a16="http://schemas.microsoft.com/office/drawing/2014/main" id="{B059FC51-CFD1-3E44-CD5B-60916094521E}"/>
              </a:ext>
            </a:extLst>
          </p:cNvPr>
          <p:cNvSpPr txBox="1">
            <a:spLocks/>
          </p:cNvSpPr>
          <p:nvPr/>
        </p:nvSpPr>
        <p:spPr>
          <a:xfrm>
            <a:off x="6033246" y="4894916"/>
            <a:ext cx="6158754" cy="537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Code for Augmentation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93"/>
            <a:ext cx="10515600" cy="468382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/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FDF0-E799-4849-B95A-219EBAD61DD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5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71"/>
            <a:ext cx="3317491" cy="1038802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073"/>
            <a:ext cx="10515600" cy="4351338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null values, duplicates, and irrelevant columns to ensure data quality.</a:t>
            </a:r>
          </a:p>
          <a:p>
            <a:pPr algn="just"/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Used XLM-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 to split text into subword units, enabling better handling of complex lingual structures.</a:t>
            </a:r>
          </a:p>
          <a:p>
            <a:pPr algn="just"/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Converted categorical labels (bully, non-bully) into numerical formats for model training.</a:t>
            </a:r>
          </a:p>
          <a:p>
            <a:pPr algn="just"/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Divided data into training (80%) and testing (20%) subsets to ensure reliable model evaluation.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E36-5B3B-46D4-A793-8AF9D394B1E7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No. 1         Batch No. BG1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8" y="940930"/>
            <a:ext cx="2650180" cy="39668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37" y="933744"/>
            <a:ext cx="2592199" cy="39668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96293" y="5255537"/>
            <a:ext cx="550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Before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59" y="897577"/>
            <a:ext cx="2896004" cy="40391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358" y="1532056"/>
            <a:ext cx="2905853" cy="2633543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5851731" y="314036"/>
            <a:ext cx="17234" cy="58004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06147" y="5215876"/>
            <a:ext cx="550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After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E36-5B3B-46D4-A793-8AF9D394B1E7}" type="datetime1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No. 1         Batch No. BG1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09" y="1274619"/>
            <a:ext cx="5087794" cy="3075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22109" y="1099127"/>
            <a:ext cx="5652656" cy="3315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3309" y="4658073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Before Label Encoding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0564" y="4658073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After Label Encoding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89C776A-D6DC-D3CA-0704-83FD5E5AE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FF51F7FE-8265-96A6-EBD4-F9C9C752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C54080F-60E8-772E-B9BD-BCAC5106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 formatted images were removed, and data augmentation improved model generalization.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Duplicates, missing values, and irrelevant characters were removed for cleaner input.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values were scaled to [0,1], and text was tokenized for deep learning compatibility.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 Split: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preprocessing, 80% of the data was used for training, and 20% for testing to ensure balanced evaluation.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432813-F020-E519-FD97-649C3A63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F5E6FA-AC84-3019-F448-FC68FF50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966C74-12EC-80BA-5B9C-4A2049ED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431" y="679747"/>
            <a:ext cx="7172278" cy="9181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Based Detection 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experimented with a number of deep learning models on the image data. Out of all VGG16 performed well.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employed a range of hyperparameters, such as the Adam optimizer, Dropout, Global Average Pooling, Dense layers etc., to optimize the training.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49" y="4292219"/>
            <a:ext cx="9440719" cy="19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56" y="1330469"/>
            <a:ext cx="7792154" cy="49399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7382" y="822036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VGG16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7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673" y="701963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Training and Fine Tuning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69" y="1156750"/>
            <a:ext cx="7298149" cy="51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0"/>
            <a:ext cx="4158000" cy="101882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Based Detection 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07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image training, we trained several models on the text data and XLM-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well.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XLM-Roberta language model is integrated with a special design that includes a transformer layer to help with context understanding and a special kind of memory layer (bidirectional GRU).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3985566"/>
            <a:ext cx="1130775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74" y="1052476"/>
            <a:ext cx="8211126" cy="53038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1270" y="593498"/>
            <a:ext cx="3579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XLM-</a:t>
            </a:r>
            <a:r>
              <a:rPr lang="en-IN" b="1" dirty="0" err="1" smtClean="0"/>
              <a:t>RoBERTa</a:t>
            </a:r>
            <a:r>
              <a:rPr lang="en-IN" b="1" dirty="0" smtClean="0"/>
              <a:t> + </a:t>
            </a:r>
            <a:r>
              <a:rPr lang="en-IN" b="1" dirty="0" err="1" smtClean="0"/>
              <a:t>BiGRU</a:t>
            </a:r>
            <a:r>
              <a:rPr lang="en-IN" b="1" dirty="0" smtClean="0"/>
              <a:t> </a:t>
            </a:r>
            <a:r>
              <a:rPr lang="en-IN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190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0"/>
            <a:ext cx="4158000" cy="101882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: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333" y="1544863"/>
            <a:ext cx="10217334" cy="481148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detection is the process of detecting cyberbullying activity, which includes using technology to harass or threaten people usually via online platforms. In order to address this, we examined a publicly available dataset. Next we trained a deep learning model to recognize cyberbullying in multimodal data. The VGG16 pre-trained model detects bullying in images. The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XLM-RoBERTa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detects bullying in text. By combining these models (VGG16 +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XLM-RoBERTa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created a model for detecting cyberbullying in image-text based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memes.Our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model showed that the algorithm is able to identify most cyberbullying occurrences with a decent accuracy of 74%.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B5DD-A31D-453A-98A5-8547A68ADE5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8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DCBD-31C4-4A24-B541-C91A2596D28E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270" y="593498"/>
            <a:ext cx="254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Multimodal Architecture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0" y="1554362"/>
            <a:ext cx="5397588" cy="3486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59" y="1420993"/>
            <a:ext cx="541559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: Any latest browser like Chrome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11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Flask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Type : Intel Core i5 or above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8GB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997E-A334-4ED8-BB20-B13E1F2AFDB2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CDE-B1A1-4F19-828D-73D364D5EAC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16528" y="1809173"/>
            <a:ext cx="5308600" cy="40005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8043" y="1906949"/>
            <a:ext cx="5086591" cy="39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CDE-B1A1-4F19-828D-73D364D5EAC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7" y="1217298"/>
            <a:ext cx="5350005" cy="4351338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96" y="1217298"/>
            <a:ext cx="4920713" cy="435416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25062" y="5685355"/>
            <a:ext cx="374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1909" y="5704186"/>
            <a:ext cx="374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Model</a:t>
            </a:r>
          </a:p>
        </p:txBody>
      </p:sp>
    </p:spTree>
    <p:extLst>
      <p:ext uri="{BB962C8B-B14F-4D97-AF65-F5344CB8AC3E}">
        <p14:creationId xmlns:p14="http://schemas.microsoft.com/office/powerpoint/2010/main" val="29100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ACDE-B1A1-4F19-828D-73D364D5EACF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661728" y="937489"/>
            <a:ext cx="5530272" cy="4650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3" y="1627783"/>
            <a:ext cx="6342825" cy="34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6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created a system to detect cyberbullying in multimodal data, integrating VGG16 and XLM-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the significance of combining text and image features to enhance detection and address complex scenarios like memes.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include additional modalities like video and audio.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implementation on social media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multilingual datasets for broader applicability.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744-3EC2-4F6C-B827-49FBB46C87F5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10515600" cy="4713702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Debnath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Dipanwita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Das,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Rafi,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.(2022).Sentiment-Based Abstractive Text Summarization Using Attention Oriented LSTM Model. 10.1007/978-981-16-6624-7_20.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Rafi, S., Das, R. Topic-guided abstractive multimodal summarization with multimodal output. Neural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https://doi.org/10.1007/s00521-023-08821-5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Greeshma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Sireesha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Rao, S.N. (2022). Detection of Arrhythmia Using Convolutional Neural Networks. In: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Du, KL.,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Haoxiang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Proceedings of Second International Conference on Sustainable Expert Systems . Lecture Notes in Networks and Systems,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351. Springer, Singapore.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https://doi.org/10.1007/978-981-16-7657-4_3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L.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Jagannadham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L.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Sireesha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"Brain Tumour Detection Using CNN," 2021 Fifth International Conference on I-SMAC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Social, Mobile, Analytics and Cloud) (I-SMAC),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Palladam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India, 2021, pp. 734-739,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10.1109/ISMAC52330.2021.9640875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95F2-E5AB-40D3-89E3-CE93C458349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94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4032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Varsha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Gugulothu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Kalpana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and Dr.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Sundaragiri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Dheeraj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“Cyber Bullying Text Detection Using Machine Learning”, June 2022 , Available: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https://doi.org/10.22214/ijraset.2022.44157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Alabdulwahab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Aljwharah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Alshehri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Mohammed. (2023). Cyberbullying Detection using Machine Learning and Deep Learning. International Journal of Advanced Computer Science and Applications. 14. 424-432.10.14569/IJACSA.2023.0141045.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Pradeep, Kumar, Roy.,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Umeshbhai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Mali. (2022). Cyberbullying detection using deep transfer learning. Complex &amp; Intelligent Systems, 8(6):5449-5467. doi:10.1007/s40747-022-00772-z</a:t>
            </a:r>
          </a:p>
          <a:p>
            <a:pPr algn="just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Vishwamitra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Nishant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Hu,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Hongxin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Feng &amp; Cheng, Long. (2021). Towards Understanding and Detecting Cyberbullying in Real-world Images. 10.14722/ndss.2021.24260. </a:t>
            </a: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Pericherla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Subbaraju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Ilavarasan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E.. (2024). Overcoming the Challenge of Cyberbullying Detection in Images: A Deep Learning Approach with Image Captioning and OCR Integration. International Journal of Computing and Digital Systems. 15.393-401. 10.12785/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ijcds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/150130.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95F2-E5AB-40D3-89E3-CE93C458349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56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403272"/>
          </a:xfrm>
        </p:spPr>
        <p:txBody>
          <a:bodyPr>
            <a:normAutofit/>
          </a:bodyPr>
          <a:lstStyle/>
          <a:p>
            <a:pPr algn="just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Kirti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Singh,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Dwivedi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Yogesh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Nripendra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(2020). Towards Cyberbullying-free social media in smart cities: a unified multi-modal approach. Soft Computing. 24. 10.1007/s00500- 019-04550-x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Kaige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Qingyu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Wu, Chao &amp;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 &amp; Yu, Yang. (2020). Multi-modal cyberbullying detection on social networks. 1-8. 10.1109/IJCNN48605.2020.9206663.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Md.Tofael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Nahida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Rahman,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Maqsudur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Islam, Abu &amp; Das,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Dipankar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Md.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(2023). Multimodal Cyberbullying Meme Detection From Social Media Using Deep Learning Approach. International Journal of Computer Science and Information Technology. 15. 27-37. 10.5121/ijcsit.2023.15403.</a:t>
            </a: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Krishanu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Sriparna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Bhattacharyya,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(2022). A Multitask Framework for Sentiment, Emotion and Sarcasm aware Cyberbullying Detection from Multi-modal Code-Mixed Memes. 1739- 1749. 10.1145/3477495.3531925.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95F2-E5AB-40D3-89E3-CE93C458349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46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floor for questions from the audience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BE51-9CAA-4E70-B92A-2FCFD852991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on social media platforms is a growing concern, targeting individuals through harmful text and images. </a:t>
            </a:r>
          </a:p>
          <a:p>
            <a:pPr algn="just">
              <a:spcBef>
                <a:spcPts val="8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can be conveyed through various formats, including text-only posts, images, and memes that combine text and visuals.</a:t>
            </a:r>
          </a:p>
          <a:p>
            <a:pPr algn="just">
              <a:spcBef>
                <a:spcPts val="8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models often focus on a single modality (either text or image), which limits detection scope.</a:t>
            </a:r>
          </a:p>
          <a:p>
            <a:pPr algn="just">
              <a:spcBef>
                <a:spcPts val="800"/>
              </a:spcBef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multimodal approach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detection accuracy by combining text and image data for cyberbullying detection.</a:t>
            </a:r>
          </a:p>
          <a:p>
            <a:pPr algn="just">
              <a:spcBef>
                <a:spcPts val="800"/>
              </a:spcBef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 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comprehensive model that accurately detects cyberbullying and creates a safer online environment using advanced deep learning techniques across multiple modalities.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B418-C8A9-433C-841D-AA858F4914E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5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ACKNOWLEGEMENTS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gratitude for the opportunity to present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contact information for further inquiries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1586-5A49-4B41-AAB7-E4C4E472E0B5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778D70-DE6D-29EA-CAD9-0A071349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3F80D60-1F3B-1FCD-F432-F29454C1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433" y="5437577"/>
            <a:ext cx="4398004" cy="457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: Global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Graph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88E5ED-05CB-74A3-08A8-C53E5C3F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B418-C8A9-433C-841D-AA858F4914E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DA65F1-1157-7838-B74D-BDE7C28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C4820C-8EF4-CAE0-B385-D698AE10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A5E1E80-4AB4-7263-E3DE-453DF607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86" y="1163783"/>
            <a:ext cx="7197716" cy="39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6"/>
            <a:ext cx="10173182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20F-BFAF-4008-BE15-27CA4FDC6BE0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=""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D5492C34-DF62-E3B9-3F6C-997B49AC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2414"/>
              </p:ext>
            </p:extLst>
          </p:nvPr>
        </p:nvGraphicFramePr>
        <p:xfrm>
          <a:off x="685800" y="907011"/>
          <a:ext cx="10820400" cy="5466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8080">
                  <a:extLst>
                    <a:ext uri="{9D8B030D-6E8A-4147-A177-3AD203B41FA5}">
                      <a16:colId xmlns="" xmlns:a16="http://schemas.microsoft.com/office/drawing/2014/main" val="166576671"/>
                    </a:ext>
                  </a:extLst>
                </a:gridCol>
                <a:gridCol w="2991793">
                  <a:extLst>
                    <a:ext uri="{9D8B030D-6E8A-4147-A177-3AD203B41FA5}">
                      <a16:colId xmlns="" xmlns:a16="http://schemas.microsoft.com/office/drawing/2014/main" val="946789180"/>
                    </a:ext>
                  </a:extLst>
                </a:gridCol>
                <a:gridCol w="1021433">
                  <a:extLst>
                    <a:ext uri="{9D8B030D-6E8A-4147-A177-3AD203B41FA5}">
                      <a16:colId xmlns="" xmlns:a16="http://schemas.microsoft.com/office/drawing/2014/main" val="3483638722"/>
                    </a:ext>
                  </a:extLst>
                </a:gridCol>
                <a:gridCol w="1675585">
                  <a:extLst>
                    <a:ext uri="{9D8B030D-6E8A-4147-A177-3AD203B41FA5}">
                      <a16:colId xmlns="" xmlns:a16="http://schemas.microsoft.com/office/drawing/2014/main" val="1190061112"/>
                    </a:ext>
                  </a:extLst>
                </a:gridCol>
                <a:gridCol w="877454">
                  <a:extLst>
                    <a:ext uri="{9D8B030D-6E8A-4147-A177-3AD203B41FA5}">
                      <a16:colId xmlns="" xmlns:a16="http://schemas.microsoft.com/office/drawing/2014/main" val="3469305604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3853106642"/>
                    </a:ext>
                  </a:extLst>
                </a:gridCol>
                <a:gridCol w="1918855">
                  <a:extLst>
                    <a:ext uri="{9D8B030D-6E8A-4147-A177-3AD203B41FA5}">
                      <a16:colId xmlns="" xmlns:a16="http://schemas.microsoft.com/office/drawing/2014/main" val="1601472594"/>
                    </a:ext>
                  </a:extLst>
                </a:gridCol>
              </a:tblGrid>
              <a:tr h="1030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Journal Name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Methodology Adapted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7051210"/>
                  </a:ext>
                </a:extLst>
              </a:tr>
              <a:tr h="91267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Multitask Framework for Sentiment, Emotion and Sarcasm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aware Cyberbullying Detection from Multi-modal Code-Mixed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Memes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Krishanu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Maity</a:t>
                      </a:r>
                      <a:r>
                        <a:rPr lang="en-US" sz="1400" dirty="0"/>
                        <a:t>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ACM </a:t>
                      </a:r>
                      <a:r>
                        <a:rPr lang="en-US" sz="1400" dirty="0" smtClean="0"/>
                        <a:t>journal-2022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err="1"/>
                        <a:t>DOI:10.1145</a:t>
                      </a:r>
                      <a:r>
                        <a:rPr lang="en-US" sz="1400" dirty="0"/>
                        <a:t>/3477495.3531925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ResNet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mBERT</a:t>
                      </a:r>
                      <a:r>
                        <a:rPr lang="en-US" sz="1400" dirty="0"/>
                        <a:t>,  Bi-GRU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Achieved 72% accuracy for bullying detection in meme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complex model and slow processing.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8357853"/>
                  </a:ext>
                </a:extLst>
              </a:tr>
              <a:tr h="75565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Towards Cyberbullying-Free Social Media in Smart Cities: A Unified Multi-Modal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Kumari</a:t>
                      </a:r>
                      <a:r>
                        <a:rPr lang="en-US" sz="1400" dirty="0"/>
                        <a:t>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Springer-2020</a:t>
                      </a:r>
                      <a:endParaRPr lang="en-US" sz="1400" dirty="0"/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400" dirty="0" err="1"/>
                        <a:t>DOI:10.1007</a:t>
                      </a:r>
                      <a:r>
                        <a:rPr lang="en-US" sz="1400" dirty="0"/>
                        <a:t>/s00500-019-04550-x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CNN, TFIDF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Achieved 71% accuracy for bullying detection.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Simplistic feature integration reduces detection accuracy.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5654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Multimodal Cyberbullying Meme Detection from Social Media Using Deep Learning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Md. Tofael Ahmed et al.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IJCSIT-2023</a:t>
                      </a:r>
                      <a:endParaRPr lang="en-US" sz="1400" dirty="0"/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400" dirty="0" err="1"/>
                        <a:t>DOI:10.5121</a:t>
                      </a:r>
                      <a:r>
                        <a:rPr lang="en-US" sz="1400" dirty="0"/>
                        <a:t>/ijcsit.2023.15403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VGG16, </a:t>
                      </a:r>
                      <a:r>
                        <a:rPr lang="en-US" sz="1400" dirty="0" err="1"/>
                        <a:t>BiLSTM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Achieved accuracy of 85% on balanced meme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 is limited to a single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436231"/>
                  </a:ext>
                </a:extLst>
              </a:tr>
              <a:tr h="111876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Overcoming the Challenge of Cyberbullying Detection in Images: A Deep Learning Approach with Image Captioning and OCR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Subbaraju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Pericherla</a:t>
                      </a:r>
                      <a:r>
                        <a:rPr lang="en-US" sz="1400" dirty="0"/>
                        <a:t>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IJCDS-2023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err="1"/>
                        <a:t>DOI:10.12785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ijcds</a:t>
                      </a:r>
                      <a:r>
                        <a:rPr lang="en-US" sz="1400" dirty="0"/>
                        <a:t>/150130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VGG16,</a:t>
                      </a:r>
                      <a:r>
                        <a:rPr lang="en-US" sz="1400" baseline="0" dirty="0"/>
                        <a:t> LSTM, OCR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Achieved 98.23% accuracy</a:t>
                      </a:r>
                      <a:r>
                        <a:rPr lang="en-US" sz="1400" baseline="0" dirty="0"/>
                        <a:t> showing effectiveness of </a:t>
                      </a:r>
                      <a:r>
                        <a:rPr lang="en-US" sz="1400" dirty="0"/>
                        <a:t>combining OCR and image-text analysis.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performance might not generalize well to multilingual content.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5402542"/>
                  </a:ext>
                </a:extLst>
              </a:tr>
              <a:tr h="711251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Multimodal Detection of Cyberbullying on Twitter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Jiabao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Qiu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scholorworks-2021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https://doi.org/10.31979/etd.4gxb-t5vx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VGG19,</a:t>
                      </a:r>
                      <a:r>
                        <a:rPr lang="en-US" sz="1400" baseline="0" dirty="0"/>
                        <a:t> CNN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Achieved accuracy of 93% on the twitter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</a:t>
                      </a:r>
                      <a:r>
                        <a:rPr lang="en-US" sz="1400" baseline="0" dirty="0"/>
                        <a:t> study is limited to only twitter dataset.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72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CB0-5C32-4CD2-AE12-901E487948B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="" xmlns:a16="http://schemas.microsoft.com/office/drawing/2014/main" id="{3E8CACDC-CE1B-448A-5D5F-BF4D715F95A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75E837-80F2-2F7E-EE44-1C3B3BA219D3}"/>
              </a:ext>
            </a:extLst>
          </p:cNvPr>
          <p:cNvSpPr txBox="1">
            <a:spLocks/>
          </p:cNvSpPr>
          <p:nvPr/>
        </p:nvSpPr>
        <p:spPr>
          <a:xfrm>
            <a:off x="914400" y="16725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text and image features enables the detection of bullying across a wide range of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availability of large-scale, balanced multimodal datasets restricts the robustness and generalizability of existing models.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models are not optimized for real-time social media content analysis, which is crucial for early cyberbullying detection.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reviewed studies justify the choice of combining VGG16 for image feature extraction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contextualized text understanding in our project.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challenges in dataset diversity and imbalance influenced our preprocessing techniques to ensure a balanced and comprehensive dataset for training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49658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Multimodal Focus: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studies prioritize text or image independently, overlooking their combined context.</a:t>
            </a:r>
          </a:p>
          <a:p>
            <a:pPr algn="just">
              <a:lnSpc>
                <a:spcPct val="10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Constraints: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datasets are often small, homogeneous, or lack real-world diversity.</a:t>
            </a:r>
          </a:p>
          <a:p>
            <a:pPr algn="just">
              <a:lnSpc>
                <a:spcPct val="10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systems are optimized for real-time applications on dynamic social media platforms.</a:t>
            </a:r>
          </a:p>
          <a:p>
            <a:pPr algn="just">
              <a:lnSpc>
                <a:spcPct val="10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Challenges: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lack adaptability to content in multiple languages, particularly in culturally diverse settings.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5644-9C36-4723-9917-28FD9612030A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5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45DB3B1-7702-A34D-B15A-E964B95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BAA4F36-AB00-F2C4-B47F-6381355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era, the widespread use of social media platforms has led to a significant rise in cyberbullying.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 of harassment often occurs through comments in the form of text and images, severely impacting the mental and emotional well-being of victims.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either focus on text or images independently, failing to address the complexities of combined modalities.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wide spread of cyberbullying in multimodal formats like memes poses unique challenges for detection.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5C2420-26C9-65B4-41BA-D5CA6972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777C-9412-4F7A-97DC-AFDC7850F90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10-03-2025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9B4454-96E6-70D8-1440-21424873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1         Batch No. BG1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27BAA-7E22-F268-D9DC-5E17D91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2679</Words>
  <Application>Microsoft Office PowerPoint</Application>
  <PresentationFormat>Widescreen</PresentationFormat>
  <Paragraphs>328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ABSTRACT</vt:lpstr>
      <vt:lpstr>INTRODUCTION</vt:lpstr>
      <vt:lpstr>PowerPoint Presentation</vt:lpstr>
      <vt:lpstr>LITERATURE SURVEY</vt:lpstr>
      <vt:lpstr>LITERATURE SURVEY</vt:lpstr>
      <vt:lpstr>RESEARCH GAPS</vt:lpstr>
      <vt:lpstr>PROBLEM STATEMENT</vt:lpstr>
      <vt:lpstr>OBJECTIVES</vt:lpstr>
      <vt:lpstr>BLOCK DIAGRAM OR FLOW DIAGRAM</vt:lpstr>
      <vt:lpstr>METHODOLOGY</vt:lpstr>
      <vt:lpstr>METHODOLOGY</vt:lpstr>
      <vt:lpstr>About Dataset</vt:lpstr>
      <vt:lpstr>PowerPoint Presentation</vt:lpstr>
      <vt:lpstr>Data Preprocessing</vt:lpstr>
      <vt:lpstr>PowerPoint Presentation</vt:lpstr>
      <vt:lpstr>Data Preprocessing</vt:lpstr>
      <vt:lpstr>Fig: Image Augmentation</vt:lpstr>
      <vt:lpstr>Text Preprocessing :</vt:lpstr>
      <vt:lpstr>PowerPoint Presentation</vt:lpstr>
      <vt:lpstr>PowerPoint Presentation</vt:lpstr>
      <vt:lpstr>Results:</vt:lpstr>
      <vt:lpstr>Proposed work</vt:lpstr>
      <vt:lpstr>PowerPoint Presentation</vt:lpstr>
      <vt:lpstr>PowerPoint Presentation</vt:lpstr>
      <vt:lpstr>Text Based Detection : </vt:lpstr>
      <vt:lpstr>PowerPoint Presentation</vt:lpstr>
      <vt:lpstr>Multimodal Detection : </vt:lpstr>
      <vt:lpstr>PowerPoint Presentation</vt:lpstr>
      <vt:lpstr>IMPLEMENTATION</vt:lpstr>
      <vt:lpstr>RESULTS &amp; ANALYSIS</vt:lpstr>
      <vt:lpstr>PowerPoint Presentation</vt:lpstr>
      <vt:lpstr>PowerPoint Presentation</vt:lpstr>
      <vt:lpstr>CONCLUSION and FUTURE SCOPE</vt:lpstr>
      <vt:lpstr>REFERENCES</vt:lpstr>
      <vt:lpstr>PowerPoint Presentation</vt:lpstr>
      <vt:lpstr>PowerPoint Presentation</vt:lpstr>
      <vt:lpstr>QUESTIONS and ANSWERS</vt:lpstr>
      <vt:lpstr>ACKNOWLEGEMENTS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admin</dc:creator>
  <cp:lastModifiedBy>Microsoft account</cp:lastModifiedBy>
  <cp:revision>71</cp:revision>
  <dcterms:created xsi:type="dcterms:W3CDTF">2023-12-22T11:34:02Z</dcterms:created>
  <dcterms:modified xsi:type="dcterms:W3CDTF">2025-03-10T15:40:40Z</dcterms:modified>
</cp:coreProperties>
</file>