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8" r:id="rId2"/>
    <p:sldId id="260" r:id="rId3"/>
    <p:sldId id="262" r:id="rId4"/>
    <p:sldId id="279" r:id="rId5"/>
    <p:sldId id="280" r:id="rId6"/>
    <p:sldId id="263" r:id="rId7"/>
    <p:sldId id="293" r:id="rId8"/>
    <p:sldId id="278" r:id="rId9"/>
    <p:sldId id="290" r:id="rId10"/>
    <p:sldId id="270" r:id="rId11"/>
    <p:sldId id="266" r:id="rId12"/>
    <p:sldId id="268" r:id="rId13"/>
    <p:sldId id="283" r:id="rId14"/>
    <p:sldId id="294" r:id="rId15"/>
    <p:sldId id="269" r:id="rId16"/>
    <p:sldId id="284" r:id="rId17"/>
    <p:sldId id="271" r:id="rId18"/>
    <p:sldId id="291" r:id="rId19"/>
    <p:sldId id="287" r:id="rId20"/>
    <p:sldId id="272" r:id="rId21"/>
    <p:sldId id="289" r:id="rId22"/>
    <p:sldId id="273" r:id="rId23"/>
    <p:sldId id="292" r:id="rId24"/>
    <p:sldId id="265" r:id="rId25"/>
    <p:sldId id="282" r:id="rId26"/>
    <p:sldId id="288" r:id="rId27"/>
    <p:sldId id="275"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6A5BD-A3C3-4B75-B60B-9D9B4DB90EBC}" v="10" dt="2025-03-09T07:13:04.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8" autoAdjust="0"/>
    <p:restoredTop sz="94660"/>
  </p:normalViewPr>
  <p:slideViewPr>
    <p:cSldViewPr snapToGrid="0">
      <p:cViewPr>
        <p:scale>
          <a:sx n="73" d="100"/>
          <a:sy n="73" d="100"/>
        </p:scale>
        <p:origin x="1094" y="269"/>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 Lakshmi" userId="e0c1f0089730c031" providerId="LiveId" clId="{9E26A5BD-A3C3-4B75-B60B-9D9B4DB90EBC}"/>
    <pc:docChg chg="undo custSel delSld modSld">
      <pc:chgData name="Dhana Lakshmi" userId="e0c1f0089730c031" providerId="LiveId" clId="{9E26A5BD-A3C3-4B75-B60B-9D9B4DB90EBC}" dt="2025-03-09T07:18:58.593" v="1293" actId="20577"/>
      <pc:docMkLst>
        <pc:docMk/>
      </pc:docMkLst>
      <pc:sldChg chg="modSp mod">
        <pc:chgData name="Dhana Lakshmi" userId="e0c1f0089730c031" providerId="LiveId" clId="{9E26A5BD-A3C3-4B75-B60B-9D9B4DB90EBC}" dt="2025-03-09T07:18:58.593" v="1293" actId="20577"/>
        <pc:sldMkLst>
          <pc:docMk/>
          <pc:sldMk cId="3006752629" sldId="260"/>
        </pc:sldMkLst>
        <pc:spChg chg="mod">
          <ac:chgData name="Dhana Lakshmi" userId="e0c1f0089730c031" providerId="LiveId" clId="{9E26A5BD-A3C3-4B75-B60B-9D9B4DB90EBC}" dt="2025-03-09T07:18:58.593" v="1293" actId="20577"/>
          <ac:spMkLst>
            <pc:docMk/>
            <pc:sldMk cId="3006752629" sldId="260"/>
            <ac:spMk id="9" creationId="{0BAA4F36-AB00-F2C4-B47F-6381355DE604}"/>
          </ac:spMkLst>
        </pc:spChg>
      </pc:sldChg>
      <pc:sldChg chg="modSp mod">
        <pc:chgData name="Dhana Lakshmi" userId="e0c1f0089730c031" providerId="LiveId" clId="{9E26A5BD-A3C3-4B75-B60B-9D9B4DB90EBC}" dt="2025-03-09T07:08:02.092" v="1111" actId="14100"/>
        <pc:sldMkLst>
          <pc:docMk/>
          <pc:sldMk cId="671723688" sldId="263"/>
        </pc:sldMkLst>
        <pc:spChg chg="mod">
          <ac:chgData name="Dhana Lakshmi" userId="e0c1f0089730c031" providerId="LiveId" clId="{9E26A5BD-A3C3-4B75-B60B-9D9B4DB90EBC}" dt="2025-03-09T07:08:02.092" v="1111" actId="14100"/>
          <ac:spMkLst>
            <pc:docMk/>
            <pc:sldMk cId="671723688" sldId="263"/>
            <ac:spMk id="8" creationId="{D45DB3B1-7702-A34D-B15A-E964B95D6FB5}"/>
          </ac:spMkLst>
        </pc:spChg>
      </pc:sldChg>
      <pc:sldChg chg="modSp mod">
        <pc:chgData name="Dhana Lakshmi" userId="e0c1f0089730c031" providerId="LiveId" clId="{9E26A5BD-A3C3-4B75-B60B-9D9B4DB90EBC}" dt="2025-03-09T07:05:10.451" v="1093" actId="14100"/>
        <pc:sldMkLst>
          <pc:docMk/>
          <pc:sldMk cId="1713168547" sldId="265"/>
        </pc:sldMkLst>
        <pc:spChg chg="mod">
          <ac:chgData name="Dhana Lakshmi" userId="e0c1f0089730c031" providerId="LiveId" clId="{9E26A5BD-A3C3-4B75-B60B-9D9B4DB90EBC}" dt="2025-03-09T07:05:10.451" v="1093" actId="14100"/>
          <ac:spMkLst>
            <pc:docMk/>
            <pc:sldMk cId="1713168547" sldId="265"/>
            <ac:spMk id="9" creationId="{0BAA4F36-AB00-F2C4-B47F-6381355DE604}"/>
          </ac:spMkLst>
        </pc:spChg>
      </pc:sldChg>
      <pc:sldChg chg="modSp mod">
        <pc:chgData name="Dhana Lakshmi" userId="e0c1f0089730c031" providerId="LiveId" clId="{9E26A5BD-A3C3-4B75-B60B-9D9B4DB90EBC}" dt="2025-03-09T07:13:59.729" v="1138" actId="20577"/>
        <pc:sldMkLst>
          <pc:docMk/>
          <pc:sldMk cId="112123729" sldId="266"/>
        </pc:sldMkLst>
        <pc:spChg chg="mod">
          <ac:chgData name="Dhana Lakshmi" userId="e0c1f0089730c031" providerId="LiveId" clId="{9E26A5BD-A3C3-4B75-B60B-9D9B4DB90EBC}" dt="2025-03-09T07:13:59.729" v="1138" actId="20577"/>
          <ac:spMkLst>
            <pc:docMk/>
            <pc:sldMk cId="112123729" sldId="266"/>
            <ac:spMk id="2" creationId="{029810C0-0905-8A29-41B9-97FCDCB04556}"/>
          </ac:spMkLst>
        </pc:spChg>
      </pc:sldChg>
      <pc:sldChg chg="modSp mod">
        <pc:chgData name="Dhana Lakshmi" userId="e0c1f0089730c031" providerId="LiveId" clId="{9E26A5BD-A3C3-4B75-B60B-9D9B4DB90EBC}" dt="2025-03-09T06:40:38.437" v="99" actId="27636"/>
        <pc:sldMkLst>
          <pc:docMk/>
          <pc:sldMk cId="1488576554" sldId="269"/>
        </pc:sldMkLst>
        <pc:spChg chg="mod">
          <ac:chgData name="Dhana Lakshmi" userId="e0c1f0089730c031" providerId="LiveId" clId="{9E26A5BD-A3C3-4B75-B60B-9D9B4DB90EBC}" dt="2025-03-09T06:40:38.437" v="99" actId="27636"/>
          <ac:spMkLst>
            <pc:docMk/>
            <pc:sldMk cId="1488576554" sldId="269"/>
            <ac:spMk id="9" creationId="{0BAA4F36-AB00-F2C4-B47F-6381355DE604}"/>
          </ac:spMkLst>
        </pc:spChg>
      </pc:sldChg>
      <pc:sldChg chg="modSp mod">
        <pc:chgData name="Dhana Lakshmi" userId="e0c1f0089730c031" providerId="LiveId" clId="{9E26A5BD-A3C3-4B75-B60B-9D9B4DB90EBC}" dt="2025-03-09T07:12:48.525" v="1133" actId="14100"/>
        <pc:sldMkLst>
          <pc:docMk/>
          <pc:sldMk cId="1259738044" sldId="270"/>
        </pc:sldMkLst>
        <pc:spChg chg="mod">
          <ac:chgData name="Dhana Lakshmi" userId="e0c1f0089730c031" providerId="LiveId" clId="{9E26A5BD-A3C3-4B75-B60B-9D9B4DB90EBC}" dt="2025-03-09T07:12:17.004" v="1127" actId="14100"/>
          <ac:spMkLst>
            <pc:docMk/>
            <pc:sldMk cId="1259738044" sldId="270"/>
            <ac:spMk id="8" creationId="{D45DB3B1-7702-A34D-B15A-E964B95D6FB5}"/>
          </ac:spMkLst>
        </pc:spChg>
        <pc:spChg chg="mod">
          <ac:chgData name="Dhana Lakshmi" userId="e0c1f0089730c031" providerId="LiveId" clId="{9E26A5BD-A3C3-4B75-B60B-9D9B4DB90EBC}" dt="2025-03-09T07:12:48.525" v="1133" actId="14100"/>
          <ac:spMkLst>
            <pc:docMk/>
            <pc:sldMk cId="1259738044" sldId="270"/>
            <ac:spMk id="9" creationId="{0BAA4F36-AB00-F2C4-B47F-6381355DE604}"/>
          </ac:spMkLst>
        </pc:spChg>
      </pc:sldChg>
      <pc:sldChg chg="modSp mod">
        <pc:chgData name="Dhana Lakshmi" userId="e0c1f0089730c031" providerId="LiveId" clId="{9E26A5BD-A3C3-4B75-B60B-9D9B4DB90EBC}" dt="2025-03-09T06:47:20.767" v="235" actId="20577"/>
        <pc:sldMkLst>
          <pc:docMk/>
          <pc:sldMk cId="2725540961" sldId="271"/>
        </pc:sldMkLst>
        <pc:spChg chg="mod">
          <ac:chgData name="Dhana Lakshmi" userId="e0c1f0089730c031" providerId="LiveId" clId="{9E26A5BD-A3C3-4B75-B60B-9D9B4DB90EBC}" dt="2025-03-09T06:47:20.767" v="235" actId="20577"/>
          <ac:spMkLst>
            <pc:docMk/>
            <pc:sldMk cId="2725540961" sldId="271"/>
            <ac:spMk id="9" creationId="{0BAA4F36-AB00-F2C4-B47F-6381355DE604}"/>
          </ac:spMkLst>
        </pc:spChg>
      </pc:sldChg>
      <pc:sldChg chg="modSp mod">
        <pc:chgData name="Dhana Lakshmi" userId="e0c1f0089730c031" providerId="LiveId" clId="{9E26A5BD-A3C3-4B75-B60B-9D9B4DB90EBC}" dt="2025-03-09T06:54:55.401" v="672" actId="255"/>
        <pc:sldMkLst>
          <pc:docMk/>
          <pc:sldMk cId="1799690858" sldId="272"/>
        </pc:sldMkLst>
        <pc:spChg chg="mod">
          <ac:chgData name="Dhana Lakshmi" userId="e0c1f0089730c031" providerId="LiveId" clId="{9E26A5BD-A3C3-4B75-B60B-9D9B4DB90EBC}" dt="2025-03-09T06:54:55.401" v="672" actId="255"/>
          <ac:spMkLst>
            <pc:docMk/>
            <pc:sldMk cId="1799690858" sldId="272"/>
            <ac:spMk id="9" creationId="{0BAA4F36-AB00-F2C4-B47F-6381355DE604}"/>
          </ac:spMkLst>
        </pc:spChg>
      </pc:sldChg>
      <pc:sldChg chg="modSp mod">
        <pc:chgData name="Dhana Lakshmi" userId="e0c1f0089730c031" providerId="LiveId" clId="{9E26A5BD-A3C3-4B75-B60B-9D9B4DB90EBC}" dt="2025-03-09T07:02:06.160" v="1070" actId="20577"/>
        <pc:sldMkLst>
          <pc:docMk/>
          <pc:sldMk cId="2711103795" sldId="273"/>
        </pc:sldMkLst>
        <pc:spChg chg="mod">
          <ac:chgData name="Dhana Lakshmi" userId="e0c1f0089730c031" providerId="LiveId" clId="{9E26A5BD-A3C3-4B75-B60B-9D9B4DB90EBC}" dt="2025-03-09T07:02:06.160" v="1070" actId="20577"/>
          <ac:spMkLst>
            <pc:docMk/>
            <pc:sldMk cId="2711103795" sldId="273"/>
            <ac:spMk id="9" creationId="{0BAA4F36-AB00-F2C4-B47F-6381355DE604}"/>
          </ac:spMkLst>
        </pc:spChg>
      </pc:sldChg>
      <pc:sldChg chg="modSp mod">
        <pc:chgData name="Dhana Lakshmi" userId="e0c1f0089730c031" providerId="LiveId" clId="{9E26A5BD-A3C3-4B75-B60B-9D9B4DB90EBC}" dt="2025-03-09T07:06:47.859" v="1103" actId="255"/>
        <pc:sldMkLst>
          <pc:docMk/>
          <pc:sldMk cId="168791731" sldId="277"/>
        </pc:sldMkLst>
        <pc:spChg chg="mod">
          <ac:chgData name="Dhana Lakshmi" userId="e0c1f0089730c031" providerId="LiveId" clId="{9E26A5BD-A3C3-4B75-B60B-9D9B4DB90EBC}" dt="2025-03-09T07:06:47.859" v="1103" actId="255"/>
          <ac:spMkLst>
            <pc:docMk/>
            <pc:sldMk cId="168791731" sldId="277"/>
            <ac:spMk id="9" creationId="{0BAA4F36-AB00-F2C4-B47F-6381355DE604}"/>
          </ac:spMkLst>
        </pc:spChg>
      </pc:sldChg>
      <pc:sldChg chg="modSp mod">
        <pc:chgData name="Dhana Lakshmi" userId="e0c1f0089730c031" providerId="LiveId" clId="{9E26A5BD-A3C3-4B75-B60B-9D9B4DB90EBC}" dt="2025-03-09T07:11:04.963" v="1115" actId="27636"/>
        <pc:sldMkLst>
          <pc:docMk/>
          <pc:sldMk cId="2153494554" sldId="278"/>
        </pc:sldMkLst>
        <pc:spChg chg="mod">
          <ac:chgData name="Dhana Lakshmi" userId="e0c1f0089730c031" providerId="LiveId" clId="{9E26A5BD-A3C3-4B75-B60B-9D9B4DB90EBC}" dt="2025-03-09T07:11:04.963" v="1115" actId="27636"/>
          <ac:spMkLst>
            <pc:docMk/>
            <pc:sldMk cId="2153494554" sldId="278"/>
            <ac:spMk id="8" creationId="{D45DB3B1-7702-A34D-B15A-E964B95D6FB5}"/>
          </ac:spMkLst>
        </pc:spChg>
        <pc:spChg chg="mod">
          <ac:chgData name="Dhana Lakshmi" userId="e0c1f0089730c031" providerId="LiveId" clId="{9E26A5BD-A3C3-4B75-B60B-9D9B4DB90EBC}" dt="2025-03-09T06:25:12.574" v="8" actId="20577"/>
          <ac:spMkLst>
            <pc:docMk/>
            <pc:sldMk cId="2153494554" sldId="278"/>
            <ac:spMk id="9" creationId="{0BAA4F36-AB00-F2C4-B47F-6381355DE604}"/>
          </ac:spMkLst>
        </pc:spChg>
      </pc:sldChg>
      <pc:sldChg chg="modSp mod">
        <pc:chgData name="Dhana Lakshmi" userId="e0c1f0089730c031" providerId="LiveId" clId="{9E26A5BD-A3C3-4B75-B60B-9D9B4DB90EBC}" dt="2025-03-09T07:07:26.832" v="1108" actId="14100"/>
        <pc:sldMkLst>
          <pc:docMk/>
          <pc:sldMk cId="3475754241" sldId="279"/>
        </pc:sldMkLst>
        <pc:spChg chg="mod">
          <ac:chgData name="Dhana Lakshmi" userId="e0c1f0089730c031" providerId="LiveId" clId="{9E26A5BD-A3C3-4B75-B60B-9D9B4DB90EBC}" dt="2025-03-09T07:07:26.832" v="1108" actId="14100"/>
          <ac:spMkLst>
            <pc:docMk/>
            <pc:sldMk cId="3475754241" sldId="279"/>
            <ac:spMk id="8" creationId="{D45DB3B1-7702-A34D-B15A-E964B95D6FB5}"/>
          </ac:spMkLst>
        </pc:spChg>
        <pc:spChg chg="mod">
          <ac:chgData name="Dhana Lakshmi" userId="e0c1f0089730c031" providerId="LiveId" clId="{9E26A5BD-A3C3-4B75-B60B-9D9B4DB90EBC}" dt="2025-03-09T06:11:57.185" v="2" actId="255"/>
          <ac:spMkLst>
            <pc:docMk/>
            <pc:sldMk cId="3475754241" sldId="279"/>
            <ac:spMk id="9" creationId="{0BAA4F36-AB00-F2C4-B47F-6381355DE604}"/>
          </ac:spMkLst>
        </pc:spChg>
      </pc:sldChg>
      <pc:sldChg chg="modSp mod">
        <pc:chgData name="Dhana Lakshmi" userId="e0c1f0089730c031" providerId="LiveId" clId="{9E26A5BD-A3C3-4B75-B60B-9D9B4DB90EBC}" dt="2025-03-09T06:12:22.947" v="5" actId="14100"/>
        <pc:sldMkLst>
          <pc:docMk/>
          <pc:sldMk cId="56498854" sldId="280"/>
        </pc:sldMkLst>
        <pc:spChg chg="mod">
          <ac:chgData name="Dhana Lakshmi" userId="e0c1f0089730c031" providerId="LiveId" clId="{9E26A5BD-A3C3-4B75-B60B-9D9B4DB90EBC}" dt="2025-03-09T06:11:44.844" v="1" actId="255"/>
          <ac:spMkLst>
            <pc:docMk/>
            <pc:sldMk cId="56498854" sldId="280"/>
            <ac:spMk id="2" creationId="{915A2058-6DDB-4878-7476-6A224A0F5D40}"/>
          </ac:spMkLst>
        </pc:spChg>
        <pc:picChg chg="mod">
          <ac:chgData name="Dhana Lakshmi" userId="e0c1f0089730c031" providerId="LiveId" clId="{9E26A5BD-A3C3-4B75-B60B-9D9B4DB90EBC}" dt="2025-03-09T06:12:22.947" v="5" actId="14100"/>
          <ac:picMkLst>
            <pc:docMk/>
            <pc:sldMk cId="56498854" sldId="280"/>
            <ac:picMk id="6" creationId="{2B01DC1D-E8B8-1148-A2F0-B639FAE9644C}"/>
          </ac:picMkLst>
        </pc:picChg>
      </pc:sldChg>
      <pc:sldChg chg="modSp mod">
        <pc:chgData name="Dhana Lakshmi" userId="e0c1f0089730c031" providerId="LiveId" clId="{9E26A5BD-A3C3-4B75-B60B-9D9B4DB90EBC}" dt="2025-03-09T07:05:53.212" v="1096" actId="14100"/>
        <pc:sldMkLst>
          <pc:docMk/>
          <pc:sldMk cId="2816101993" sldId="282"/>
        </pc:sldMkLst>
        <pc:spChg chg="mod">
          <ac:chgData name="Dhana Lakshmi" userId="e0c1f0089730c031" providerId="LiveId" clId="{9E26A5BD-A3C3-4B75-B60B-9D9B4DB90EBC}" dt="2025-03-09T07:05:53.212" v="1096" actId="14100"/>
          <ac:spMkLst>
            <pc:docMk/>
            <pc:sldMk cId="2816101993" sldId="282"/>
            <ac:spMk id="2" creationId="{DAE45C19-3C67-DD78-9FBD-AAA453096B68}"/>
          </ac:spMkLst>
        </pc:spChg>
      </pc:sldChg>
      <pc:sldChg chg="modSp mod">
        <pc:chgData name="Dhana Lakshmi" userId="e0c1f0089730c031" providerId="LiveId" clId="{9E26A5BD-A3C3-4B75-B60B-9D9B4DB90EBC}" dt="2025-03-09T07:15:17.724" v="1139" actId="14100"/>
        <pc:sldMkLst>
          <pc:docMk/>
          <pc:sldMk cId="3943464144" sldId="283"/>
        </pc:sldMkLst>
        <pc:spChg chg="mod">
          <ac:chgData name="Dhana Lakshmi" userId="e0c1f0089730c031" providerId="LiveId" clId="{9E26A5BD-A3C3-4B75-B60B-9D9B4DB90EBC}" dt="2025-03-09T07:15:17.724" v="1139" actId="14100"/>
          <ac:spMkLst>
            <pc:docMk/>
            <pc:sldMk cId="3943464144" sldId="283"/>
            <ac:spMk id="6" creationId="{5730974B-FE45-611F-E408-2DE6B27858B3}"/>
          </ac:spMkLst>
        </pc:spChg>
      </pc:sldChg>
      <pc:sldChg chg="modSp mod">
        <pc:chgData name="Dhana Lakshmi" userId="e0c1f0089730c031" providerId="LiveId" clId="{9E26A5BD-A3C3-4B75-B60B-9D9B4DB90EBC}" dt="2025-03-09T06:39:50.528" v="96" actId="255"/>
        <pc:sldMkLst>
          <pc:docMk/>
          <pc:sldMk cId="2784638716" sldId="284"/>
        </pc:sldMkLst>
        <pc:spChg chg="mod">
          <ac:chgData name="Dhana Lakshmi" userId="e0c1f0089730c031" providerId="LiveId" clId="{9E26A5BD-A3C3-4B75-B60B-9D9B4DB90EBC}" dt="2025-03-09T06:39:50.528" v="96" actId="255"/>
          <ac:spMkLst>
            <pc:docMk/>
            <pc:sldMk cId="2784638716" sldId="284"/>
            <ac:spMk id="2" creationId="{1863F237-CEE8-B13D-0E9E-4E36ECA2AD88}"/>
          </ac:spMkLst>
        </pc:spChg>
      </pc:sldChg>
      <pc:sldChg chg="modSp del mod">
        <pc:chgData name="Dhana Lakshmi" userId="e0c1f0089730c031" providerId="LiveId" clId="{9E26A5BD-A3C3-4B75-B60B-9D9B4DB90EBC}" dt="2025-03-09T06:40:31.788" v="97" actId="2696"/>
        <pc:sldMkLst>
          <pc:docMk/>
          <pc:sldMk cId="3218396747" sldId="285"/>
        </pc:sldMkLst>
        <pc:spChg chg="mod">
          <ac:chgData name="Dhana Lakshmi" userId="e0c1f0089730c031" providerId="LiveId" clId="{9E26A5BD-A3C3-4B75-B60B-9D9B4DB90EBC}" dt="2025-03-09T06:38:50.274" v="94" actId="255"/>
          <ac:spMkLst>
            <pc:docMk/>
            <pc:sldMk cId="3218396747" sldId="285"/>
            <ac:spMk id="6" creationId="{98B0C436-A0A5-9A20-635F-3C21ECC6E558}"/>
          </ac:spMkLst>
        </pc:spChg>
      </pc:sldChg>
      <pc:sldChg chg="modSp mod">
        <pc:chgData name="Dhana Lakshmi" userId="e0c1f0089730c031" providerId="LiveId" clId="{9E26A5BD-A3C3-4B75-B60B-9D9B4DB90EBC}" dt="2025-03-09T07:16:41.855" v="1149" actId="14100"/>
        <pc:sldMkLst>
          <pc:docMk/>
          <pc:sldMk cId="428485583" sldId="287"/>
        </pc:sldMkLst>
        <pc:spChg chg="mod">
          <ac:chgData name="Dhana Lakshmi" userId="e0c1f0089730c031" providerId="LiveId" clId="{9E26A5BD-A3C3-4B75-B60B-9D9B4DB90EBC}" dt="2025-03-09T06:53:38.475" v="664" actId="255"/>
          <ac:spMkLst>
            <pc:docMk/>
            <pc:sldMk cId="428485583" sldId="287"/>
            <ac:spMk id="6" creationId="{BE47C55B-2F62-B251-3161-C5D39EFE6345}"/>
          </ac:spMkLst>
        </pc:spChg>
        <pc:spChg chg="mod">
          <ac:chgData name="Dhana Lakshmi" userId="e0c1f0089730c031" providerId="LiveId" clId="{9E26A5BD-A3C3-4B75-B60B-9D9B4DB90EBC}" dt="2025-03-09T07:16:41.855" v="1149" actId="14100"/>
          <ac:spMkLst>
            <pc:docMk/>
            <pc:sldMk cId="428485583" sldId="287"/>
            <ac:spMk id="10" creationId="{09A685AB-6260-9009-B809-2E4EE1056A8B}"/>
          </ac:spMkLst>
        </pc:spChg>
      </pc:sldChg>
      <pc:sldChg chg="modSp mod">
        <pc:chgData name="Dhana Lakshmi" userId="e0c1f0089730c031" providerId="LiveId" clId="{9E26A5BD-A3C3-4B75-B60B-9D9B4DB90EBC}" dt="2025-03-09T07:18:17.822" v="1284" actId="14100"/>
        <pc:sldMkLst>
          <pc:docMk/>
          <pc:sldMk cId="3703990839" sldId="288"/>
        </pc:sldMkLst>
        <pc:spChg chg="mod">
          <ac:chgData name="Dhana Lakshmi" userId="e0c1f0089730c031" providerId="LiveId" clId="{9E26A5BD-A3C3-4B75-B60B-9D9B4DB90EBC}" dt="2025-03-09T07:06:29.869" v="1102" actId="20577"/>
          <ac:spMkLst>
            <pc:docMk/>
            <pc:sldMk cId="3703990839" sldId="288"/>
            <ac:spMk id="7" creationId="{3CFDEF26-79FD-4946-7E4E-C64E065CADE7}"/>
          </ac:spMkLst>
        </pc:spChg>
        <pc:spChg chg="mod">
          <ac:chgData name="Dhana Lakshmi" userId="e0c1f0089730c031" providerId="LiveId" clId="{9E26A5BD-A3C3-4B75-B60B-9D9B4DB90EBC}" dt="2025-03-09T07:18:17.822" v="1284" actId="14100"/>
          <ac:spMkLst>
            <pc:docMk/>
            <pc:sldMk cId="3703990839" sldId="288"/>
            <ac:spMk id="9" creationId="{B281A8E1-534F-88E1-EA27-2137C9AFA927}"/>
          </ac:spMkLst>
        </pc:spChg>
      </pc:sldChg>
      <pc:sldChg chg="modSp mod">
        <pc:chgData name="Dhana Lakshmi" userId="e0c1f0089730c031" providerId="LiveId" clId="{9E26A5BD-A3C3-4B75-B60B-9D9B4DB90EBC}" dt="2025-03-09T07:17:18.938" v="1276" actId="20577"/>
        <pc:sldMkLst>
          <pc:docMk/>
          <pc:sldMk cId="1784398483" sldId="289"/>
        </pc:sldMkLst>
        <pc:spChg chg="mod">
          <ac:chgData name="Dhana Lakshmi" userId="e0c1f0089730c031" providerId="LiveId" clId="{9E26A5BD-A3C3-4B75-B60B-9D9B4DB90EBC}" dt="2025-03-09T07:17:18.938" v="1276" actId="20577"/>
          <ac:spMkLst>
            <pc:docMk/>
            <pc:sldMk cId="1784398483" sldId="289"/>
            <ac:spMk id="2" creationId="{C3EF40AC-45C5-A90E-C5D7-943AEC6EAF66}"/>
          </ac:spMkLst>
        </pc:spChg>
      </pc:sldChg>
      <pc:sldChg chg="modSp mod">
        <pc:chgData name="Dhana Lakshmi" userId="e0c1f0089730c031" providerId="LiveId" clId="{9E26A5BD-A3C3-4B75-B60B-9D9B4DB90EBC}" dt="2025-03-09T07:12:38.487" v="1131" actId="14100"/>
        <pc:sldMkLst>
          <pc:docMk/>
          <pc:sldMk cId="1557015546" sldId="290"/>
        </pc:sldMkLst>
        <pc:spChg chg="mod">
          <ac:chgData name="Dhana Lakshmi" userId="e0c1f0089730c031" providerId="LiveId" clId="{9E26A5BD-A3C3-4B75-B60B-9D9B4DB90EBC}" dt="2025-03-09T07:11:55.157" v="1121" actId="20577"/>
          <ac:spMkLst>
            <pc:docMk/>
            <pc:sldMk cId="1557015546" sldId="290"/>
            <ac:spMk id="2" creationId="{194E299A-1009-029F-3646-DF8130E86660}"/>
          </ac:spMkLst>
        </pc:spChg>
        <pc:spChg chg="mod">
          <ac:chgData name="Dhana Lakshmi" userId="e0c1f0089730c031" providerId="LiveId" clId="{9E26A5BD-A3C3-4B75-B60B-9D9B4DB90EBC}" dt="2025-03-09T07:12:38.487" v="1131" actId="14100"/>
          <ac:spMkLst>
            <pc:docMk/>
            <pc:sldMk cId="1557015546" sldId="290"/>
            <ac:spMk id="8" creationId="{5113DD2D-263D-BEBE-7A37-E9BE4DB7D359}"/>
          </ac:spMkLst>
        </pc:spChg>
      </pc:sldChg>
      <pc:sldChg chg="modSp mod">
        <pc:chgData name="Dhana Lakshmi" userId="e0c1f0089730c031" providerId="LiveId" clId="{9E26A5BD-A3C3-4B75-B60B-9D9B4DB90EBC}" dt="2025-03-09T07:17:01.336" v="1201" actId="20577"/>
        <pc:sldMkLst>
          <pc:docMk/>
          <pc:sldMk cId="1748472346" sldId="291"/>
        </pc:sldMkLst>
        <pc:spChg chg="mod">
          <ac:chgData name="Dhana Lakshmi" userId="e0c1f0089730c031" providerId="LiveId" clId="{9E26A5BD-A3C3-4B75-B60B-9D9B4DB90EBC}" dt="2025-03-09T07:17:01.336" v="1201" actId="20577"/>
          <ac:spMkLst>
            <pc:docMk/>
            <pc:sldMk cId="1748472346" sldId="291"/>
            <ac:spMk id="2" creationId="{830823F6-031E-0A03-607E-73EE44E6A592}"/>
          </ac:spMkLst>
        </pc:spChg>
        <pc:picChg chg="mod">
          <ac:chgData name="Dhana Lakshmi" userId="e0c1f0089730c031" providerId="LiveId" clId="{9E26A5BD-A3C3-4B75-B60B-9D9B4DB90EBC}" dt="2025-03-09T06:51:38.678" v="598" actId="1076"/>
          <ac:picMkLst>
            <pc:docMk/>
            <pc:sldMk cId="1748472346" sldId="291"/>
            <ac:picMk id="6" creationId="{EE5919F9-C37A-FC11-37B6-2A694402B6E2}"/>
          </ac:picMkLst>
        </pc:picChg>
      </pc:sldChg>
      <pc:sldChg chg="modSp mod">
        <pc:chgData name="Dhana Lakshmi" userId="e0c1f0089730c031" providerId="LiveId" clId="{9E26A5BD-A3C3-4B75-B60B-9D9B4DB90EBC}" dt="2025-03-09T07:17:50.929" v="1281" actId="14100"/>
        <pc:sldMkLst>
          <pc:docMk/>
          <pc:sldMk cId="711387099" sldId="292"/>
        </pc:sldMkLst>
        <pc:spChg chg="mod">
          <ac:chgData name="Dhana Lakshmi" userId="e0c1f0089730c031" providerId="LiveId" clId="{9E26A5BD-A3C3-4B75-B60B-9D9B4DB90EBC}" dt="2025-03-09T07:03:53.707" v="1091" actId="255"/>
          <ac:spMkLst>
            <pc:docMk/>
            <pc:sldMk cId="711387099" sldId="292"/>
            <ac:spMk id="2" creationId="{DDEBAD2C-4150-5F2D-7340-2595D6917524}"/>
          </ac:spMkLst>
        </pc:spChg>
        <pc:spChg chg="mod">
          <ac:chgData name="Dhana Lakshmi" userId="e0c1f0089730c031" providerId="LiveId" clId="{9E26A5BD-A3C3-4B75-B60B-9D9B4DB90EBC}" dt="2025-03-09T07:17:50.929" v="1281" actId="14100"/>
          <ac:spMkLst>
            <pc:docMk/>
            <pc:sldMk cId="711387099" sldId="292"/>
            <ac:spMk id="10" creationId="{6119C7B6-757D-1A2E-972B-91924139B597}"/>
          </ac:spMkLst>
        </pc:spChg>
        <pc:picChg chg="mod">
          <ac:chgData name="Dhana Lakshmi" userId="e0c1f0089730c031" providerId="LiveId" clId="{9E26A5BD-A3C3-4B75-B60B-9D9B4DB90EBC}" dt="2025-03-09T07:17:44.245" v="1279" actId="14100"/>
          <ac:picMkLst>
            <pc:docMk/>
            <pc:sldMk cId="711387099" sldId="292"/>
            <ac:picMk id="6" creationId="{A65DC6D4-2188-7F9B-CFA9-9BA61F28D013}"/>
          </ac:picMkLst>
        </pc:picChg>
      </pc:sldChg>
      <pc:sldChg chg="modSp mod">
        <pc:chgData name="Dhana Lakshmi" userId="e0c1f0089730c031" providerId="LiveId" clId="{9E26A5BD-A3C3-4B75-B60B-9D9B4DB90EBC}" dt="2025-03-09T07:15:53.511" v="1145" actId="20577"/>
        <pc:sldMkLst>
          <pc:docMk/>
          <pc:sldMk cId="2743973047" sldId="294"/>
        </pc:sldMkLst>
        <pc:spChg chg="mod">
          <ac:chgData name="Dhana Lakshmi" userId="e0c1f0089730c031" providerId="LiveId" clId="{9E26A5BD-A3C3-4B75-B60B-9D9B4DB90EBC}" dt="2025-03-09T07:15:53.511" v="1145" actId="20577"/>
          <ac:spMkLst>
            <pc:docMk/>
            <pc:sldMk cId="2743973047" sldId="294"/>
            <ac:spMk id="6" creationId="{CCA000CB-502D-5EDA-237B-D605763C852B}"/>
          </ac:spMkLst>
        </pc:spChg>
        <pc:spChg chg="mod">
          <ac:chgData name="Dhana Lakshmi" userId="e0c1f0089730c031" providerId="LiveId" clId="{9E26A5BD-A3C3-4B75-B60B-9D9B4DB90EBC}" dt="2025-03-09T07:15:47.034" v="1144" actId="14100"/>
          <ac:spMkLst>
            <pc:docMk/>
            <pc:sldMk cId="2743973047" sldId="294"/>
            <ac:spMk id="8" creationId="{18CD4DE8-8C3A-DC66-82A4-5D03030FDB97}"/>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201007/978-981-16-9447-9-25" TargetMode="External"/><Relationship Id="rId2" Type="http://schemas.openxmlformats.org/officeDocument/2006/relationships/hyperlink" Target="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p"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Glaucoma Diagnosis Using Deep Learning and Machine Learning</a:t>
            </a:r>
          </a:p>
        </p:txBody>
      </p:sp>
      <p:sp>
        <p:nvSpPr>
          <p:cNvPr id="16" name="Subtitle 2"/>
          <p:cNvSpPr>
            <a:spLocks noGrp="1"/>
          </p:cNvSpPr>
          <p:nvPr>
            <p:ph type="subTitle" idx="1"/>
          </p:nvPr>
        </p:nvSpPr>
        <p:spPr>
          <a:xfrm>
            <a:off x="1881450" y="1968030"/>
            <a:ext cx="8915400" cy="1384770"/>
          </a:xfrm>
        </p:spPr>
        <p:txBody>
          <a:bodyPr>
            <a:noAutofit/>
          </a:bodyPr>
          <a:lstStyle/>
          <a:p>
            <a:pPr eaLnBrk="1" hangingPunct="1"/>
            <a:r>
              <a:rPr lang="en-US" altLang="en-US" sz="1800" dirty="0">
                <a:solidFill>
                  <a:schemeClr val="tx1"/>
                </a:solidFill>
                <a:latin typeface="Times New Roman" panose="02020603050405020304" pitchFamily="18" charset="0"/>
                <a:cs typeface="Times New Roman" pitchFamily="18" charset="0"/>
              </a:rPr>
              <a:t>PRESENTED BY</a:t>
            </a:r>
          </a:p>
          <a:p>
            <a:pPr algn="l" eaLnBrk="1" hangingPunct="1"/>
            <a:r>
              <a:rPr lang="en-US" altLang="en-US" sz="1800" dirty="0">
                <a:solidFill>
                  <a:schemeClr val="tx1"/>
                </a:solidFill>
                <a:latin typeface="Times New Roman" panose="02020603050405020304" pitchFamily="18" charset="0"/>
                <a:cs typeface="Times New Roman" pitchFamily="18" charset="0"/>
              </a:rPr>
              <a:t>		</a:t>
            </a:r>
            <a:r>
              <a:rPr lang="en-US" altLang="en-US" sz="1800" dirty="0">
                <a:latin typeface="Times New Roman" panose="02020603050405020304" pitchFamily="18" charset="0"/>
                <a:cs typeface="Times New Roman" pitchFamily="18" charset="0"/>
              </a:rPr>
              <a:t>Duggireddy Dhana Lakshmi</a:t>
            </a:r>
            <a:r>
              <a:rPr lang="en-US" altLang="en-US" sz="1800" dirty="0">
                <a:solidFill>
                  <a:schemeClr val="tx1"/>
                </a:solidFill>
                <a:latin typeface="Times New Roman" panose="02020603050405020304" pitchFamily="18" charset="0"/>
                <a:cs typeface="Times New Roman" pitchFamily="18" charset="0"/>
              </a:rPr>
              <a:t>		   	            (</a:t>
            </a:r>
            <a:r>
              <a:rPr lang="en-US" altLang="en-US" sz="1800" dirty="0">
                <a:latin typeface="Times New Roman" panose="02020603050405020304" pitchFamily="18" charset="0"/>
                <a:cs typeface="Times New Roman" pitchFamily="18" charset="0"/>
              </a:rPr>
              <a:t>21471A0584</a:t>
            </a:r>
            <a:r>
              <a:rPr lang="en-US" altLang="en-US" sz="1800" dirty="0">
                <a:solidFill>
                  <a:schemeClr val="tx1"/>
                </a:solidFill>
                <a:latin typeface="Times New Roman" panose="02020603050405020304" pitchFamily="18" charset="0"/>
                <a:cs typeface="Times New Roman" pitchFamily="18" charset="0"/>
              </a:rPr>
              <a:t>)</a:t>
            </a:r>
          </a:p>
          <a:p>
            <a:pPr algn="l"/>
            <a:r>
              <a:rPr lang="en-US" altLang="en-US" sz="1800" dirty="0">
                <a:solidFill>
                  <a:schemeClr val="tx1"/>
                </a:solidFill>
                <a:latin typeface="Times New Roman" panose="02020603050405020304" pitchFamily="18" charset="0"/>
                <a:cs typeface="Times New Roman" pitchFamily="18" charset="0"/>
              </a:rPr>
              <a:t>		</a:t>
            </a:r>
            <a:r>
              <a:rPr lang="en-US" altLang="en-US" sz="1800" dirty="0">
                <a:latin typeface="Times New Roman" panose="02020603050405020304" pitchFamily="18" charset="0"/>
                <a:cs typeface="Times New Roman" pitchFamily="18" charset="0"/>
              </a:rPr>
              <a:t>Shaik </a:t>
            </a:r>
            <a:r>
              <a:rPr lang="en-US" altLang="en-US" sz="1800" dirty="0" err="1">
                <a:latin typeface="Times New Roman" panose="02020603050405020304" pitchFamily="18" charset="0"/>
                <a:cs typeface="Times New Roman" pitchFamily="18" charset="0"/>
              </a:rPr>
              <a:t>Rizwana</a:t>
            </a:r>
            <a:r>
              <a:rPr lang="en-US" altLang="en-US" sz="1800" dirty="0">
                <a:solidFill>
                  <a:schemeClr val="tx1"/>
                </a:solidFill>
                <a:latin typeface="Times New Roman" panose="02020603050405020304" pitchFamily="18" charset="0"/>
                <a:cs typeface="Times New Roman" pitchFamily="18" charset="0"/>
              </a:rPr>
              <a:t>	   	                                             (21471A05C4) </a:t>
            </a:r>
          </a:p>
          <a:p>
            <a:pPr algn="l"/>
            <a:r>
              <a:rPr lang="en-US" altLang="en-US" sz="1800" dirty="0">
                <a:solidFill>
                  <a:schemeClr val="tx1"/>
                </a:solidFill>
                <a:latin typeface="Times New Roman" panose="02020603050405020304" pitchFamily="18" charset="0"/>
                <a:cs typeface="Times New Roman" pitchFamily="18" charset="0"/>
              </a:rPr>
              <a:t>		</a:t>
            </a:r>
            <a:r>
              <a:rPr lang="en-US" altLang="en-US" sz="1800" dirty="0">
                <a:latin typeface="Times New Roman" panose="02020603050405020304" pitchFamily="18" charset="0"/>
                <a:cs typeface="Times New Roman" pitchFamily="18" charset="0"/>
              </a:rPr>
              <a:t>Shaik </a:t>
            </a:r>
            <a:r>
              <a:rPr lang="en-US" altLang="en-US" sz="1800" dirty="0" err="1">
                <a:latin typeface="Times New Roman" panose="02020603050405020304" pitchFamily="18" charset="0"/>
                <a:cs typeface="Times New Roman" pitchFamily="18" charset="0"/>
              </a:rPr>
              <a:t>Mubeena</a:t>
            </a:r>
            <a:r>
              <a:rPr lang="en-US" altLang="en-US" sz="1800" dirty="0">
                <a:solidFill>
                  <a:schemeClr val="tx1"/>
                </a:solidFill>
                <a:latin typeface="Times New Roman" panose="02020603050405020304" pitchFamily="18" charset="0"/>
                <a:cs typeface="Times New Roman" pitchFamily="18" charset="0"/>
              </a:rPr>
              <a:t>		   	                             (</a:t>
            </a:r>
            <a:r>
              <a:rPr lang="en-US" altLang="en-US" sz="1800" dirty="0">
                <a:latin typeface="Times New Roman" panose="02020603050405020304" pitchFamily="18" charset="0"/>
                <a:cs typeface="Times New Roman" pitchFamily="18" charset="0"/>
              </a:rPr>
              <a:t>21471A05C1</a:t>
            </a:r>
            <a:r>
              <a:rPr lang="en-US" altLang="en-US" sz="18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571458"/>
            <a:ext cx="6769855" cy="2018851"/>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sz="2000" dirty="0">
                <a:solidFill>
                  <a:srgbClr val="006600"/>
                </a:solidFill>
                <a:latin typeface="Times New Roman" panose="02020603050405020304" pitchFamily="18" charset="0"/>
                <a:cs typeface="Times New Roman" panose="02020603050405020304" pitchFamily="18" charset="0"/>
              </a:rPr>
              <a:t>Under the Guidance of,</a:t>
            </a:r>
            <a:endParaRPr lang="en-US" altLang="en-US" sz="2000" b="1" dirty="0">
              <a:solidFill>
                <a:srgbClr val="006600"/>
              </a:solidFill>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endParaRPr lang="en-US" altLang="en-US" sz="2000" b="1" dirty="0">
              <a:solidFill>
                <a:schemeClr val="bg1"/>
              </a:solidFill>
              <a:latin typeface="Times New Roman" panose="02020603050405020304" pitchFamily="18" charset="0"/>
              <a:cs typeface="Times New Roman" panose="02020603050405020304" pitchFamily="18" charset="0"/>
            </a:endParaRPr>
          </a:p>
          <a:p>
            <a:pPr algn="ctr">
              <a:spcBef>
                <a:spcPct val="20000"/>
              </a:spcBef>
            </a:pPr>
            <a:r>
              <a:rPr lang="en-IN" b="1" dirty="0">
                <a:latin typeface="Times New Roman" panose="02020603050405020304" pitchFamily="18" charset="0"/>
                <a:cs typeface="Times New Roman" panose="02020603050405020304" pitchFamily="18" charset="0"/>
              </a:rPr>
              <a:t>Marella Venkata Rao</a:t>
            </a:r>
            <a:r>
              <a:rPr lang="en-US" b="1"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Assistant Professor</a:t>
            </a:r>
            <a:r>
              <a:rPr lang="en-US" b="1" dirty="0">
                <a:latin typeface="Times New Roman" panose="02020603050405020304" pitchFamily="18" charset="0"/>
                <a:cs typeface="Times New Roman" panose="02020603050405020304" pitchFamily="18" charset="0"/>
              </a:rPr>
              <a:t>,</a:t>
            </a:r>
            <a:endParaRPr lang="en-US" altLang="en-US" dirty="0">
              <a:solidFill>
                <a:srgbClr val="898989"/>
              </a:solidFill>
              <a:latin typeface="Times New Roman" panose="02020603050405020304" pitchFamily="18" charset="0"/>
              <a:cs typeface="Times New Roman" panose="02020603050405020304" pitchFamily="18" charset="0"/>
            </a:endParaRPr>
          </a:p>
          <a:p>
            <a:pPr algn="ctr" eaLnBrk="1" hangingPunct="1">
              <a:lnSpc>
                <a:spcPct val="150000"/>
              </a:lnSpc>
              <a:spcBef>
                <a:spcPct val="20000"/>
              </a:spcBef>
              <a:buFont typeface="Wingdings" pitchFamily="2" charset="2"/>
              <a:buNone/>
            </a:pPr>
            <a:r>
              <a:rPr lang="en-US" altLang="en-US" b="1" dirty="0">
                <a:solidFill>
                  <a:srgbClr val="898989"/>
                </a:solidFill>
                <a:latin typeface="Times New Roman" panose="02020603050405020304" pitchFamily="18" charset="0"/>
                <a:cs typeface="Times New Roman" panose="02020603050405020304"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b="1" dirty="0" err="1">
                <a:solidFill>
                  <a:srgbClr val="898989"/>
                </a:solidFill>
                <a:latin typeface="Times New Roman" panose="02020603050405020304" pitchFamily="18" charset="0"/>
                <a:cs typeface="Times New Roman" panose="02020603050405020304" pitchFamily="18" charset="0"/>
              </a:rPr>
              <a:t>Narasaraopeta</a:t>
            </a:r>
            <a:r>
              <a:rPr lang="en-US" altLang="en-US" b="1" dirty="0">
                <a:solidFill>
                  <a:srgbClr val="898989"/>
                </a:solidFill>
                <a:latin typeface="Times New Roman" panose="02020603050405020304" pitchFamily="18" charset="0"/>
                <a:cs typeface="Times New Roman" panose="02020603050405020304" pitchFamily="18" charset="0"/>
              </a:rPr>
              <a:t> Engineering College (Autonomous),</a:t>
            </a:r>
          </a:p>
          <a:p>
            <a:pPr algn="ctr" eaLnBrk="1" hangingPunct="1">
              <a:lnSpc>
                <a:spcPct val="150000"/>
              </a:lnSpc>
              <a:spcBef>
                <a:spcPct val="20000"/>
              </a:spcBef>
              <a:buFont typeface="Wingdings" pitchFamily="2" charset="2"/>
              <a:buNone/>
            </a:pPr>
            <a:r>
              <a:rPr lang="en-US" altLang="en-US" b="1" dirty="0" err="1">
                <a:solidFill>
                  <a:srgbClr val="898989"/>
                </a:solidFill>
                <a:latin typeface="Times New Roman" panose="02020603050405020304" pitchFamily="18" charset="0"/>
                <a:cs typeface="Times New Roman" panose="02020603050405020304" pitchFamily="18" charset="0"/>
              </a:rPr>
              <a:t>Narasaraopet</a:t>
            </a:r>
            <a:r>
              <a:rPr lang="en-US" altLang="en-US" b="1" dirty="0">
                <a:solidFill>
                  <a:srgbClr val="898989"/>
                </a:solidFill>
                <a:latin typeface="Times New Roman" panose="02020603050405020304" pitchFamily="18" charset="0"/>
                <a:cs typeface="Times New Roman" panose="02020603050405020304"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z="1600" b="1" smtClean="0">
                <a:latin typeface="Times New Roman" panose="02020603050405020304" pitchFamily="18" charset="0"/>
                <a:cs typeface="Times New Roman" panose="02020603050405020304" pitchFamily="18" charset="0"/>
              </a:rPr>
              <a:t>10-03-2025</a:t>
            </a:fld>
            <a:endParaRPr lang="en-US" sz="1600" b="1"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359237" cy="365125"/>
          </a:xfrm>
        </p:spPr>
        <p:txBody>
          <a:bodyPr/>
          <a:lstStyle/>
          <a:p>
            <a:r>
              <a:rPr lang="en-US" sz="1600" b="1" dirty="0">
                <a:latin typeface="Times New Roman" panose="02020603050405020304" pitchFamily="18" charset="0"/>
                <a:cs typeface="Times New Roman" panose="02020603050405020304" pitchFamily="18" charset="0"/>
              </a:rPr>
              <a:t>Review No.01         Batch No. BG10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3138054" y="0"/>
            <a:ext cx="8520545" cy="1309255"/>
          </a:xfrm>
        </p:spPr>
        <p:txBody>
          <a:bodyPr>
            <a:normAutofit/>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74073" y="976745"/>
            <a:ext cx="11533908" cy="5200219"/>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Problem Definition</a:t>
            </a:r>
          </a:p>
          <a:p>
            <a:pPr algn="just">
              <a:lnSpc>
                <a:spcPct val="100000"/>
              </a:lnSpc>
            </a:pPr>
            <a:r>
              <a:rPr lang="en-US" sz="2000" dirty="0">
                <a:latin typeface="Times New Roman" panose="02020603050405020304" pitchFamily="18" charset="0"/>
                <a:cs typeface="Times New Roman" panose="02020603050405020304" pitchFamily="18" charset="0"/>
              </a:rPr>
              <a:t>This study focuses on improving traditional glaucoma detection methods, which are slow, difficult to access, and often rely on human interpretation, leading to mistakes and delays.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Significance</a:t>
            </a:r>
          </a:p>
          <a:p>
            <a:r>
              <a:rPr lang="en-US" sz="2000" dirty="0">
                <a:latin typeface="Times New Roman" panose="02020603050405020304" pitchFamily="18" charset="0"/>
                <a:cs typeface="Times New Roman" panose="02020603050405020304" pitchFamily="18" charset="0"/>
              </a:rPr>
              <a:t>Early glaucoma detection is key to preventing permanent blindness.</a:t>
            </a:r>
          </a:p>
          <a:p>
            <a:r>
              <a:rPr lang="en-US" sz="2000" dirty="0"/>
              <a:t> </a:t>
            </a:r>
            <a:r>
              <a:rPr lang="en-US" sz="2000" dirty="0">
                <a:latin typeface="Times New Roman" panose="02020603050405020304" pitchFamily="18" charset="0"/>
                <a:cs typeface="Times New Roman" panose="02020603050405020304" pitchFamily="18" charset="0"/>
              </a:rPr>
              <a:t>An automated, accurate, and scalable system can make diagnosis more accessible and reduce blindness, especially in areas with fewer resources.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047509"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rot="10800000" flipV="1">
            <a:off x="3498273" y="353291"/>
            <a:ext cx="7211291" cy="630382"/>
          </a:xfrm>
        </p:spPr>
        <p:txBody>
          <a:bodyPr>
            <a:noAutofit/>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186055" cy="365125"/>
          </a:xfrm>
        </p:spPr>
        <p:txBody>
          <a:bodyPr/>
          <a:lstStyle/>
          <a:p>
            <a:r>
              <a:rPr lang="en-US" sz="1800" dirty="0">
                <a:latin typeface="Times New Roman" panose="02020603050405020304" pitchFamily="18" charset="0"/>
                <a:cs typeface="Times New Roman" panose="02020603050405020304" pitchFamily="18" charset="0"/>
              </a:rPr>
              <a:t>Review No.01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29810C0-0905-8A29-41B9-97FCDCB04556}"/>
              </a:ext>
            </a:extLst>
          </p:cNvPr>
          <p:cNvSpPr>
            <a:spLocks noGrp="1" noChangeArrowheads="1"/>
          </p:cNvSpPr>
          <p:nvPr>
            <p:ph idx="1"/>
          </p:nvPr>
        </p:nvSpPr>
        <p:spPr bwMode="auto">
          <a:xfrm>
            <a:off x="214745" y="789709"/>
            <a:ext cx="11596255" cy="356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automated glaucoma detection system using cutting-edge machine learning and deep learning methods.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retinal fundus images for reliable and precise feature extraction and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3.Integrate ensemble methods like ResNet50, VGG-16, and Random Forest to enhance diagnostic accuracy.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the framework with various datasets to confirm its scalability and dependability in practical applications.</a:t>
            </a: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415636" y="365125"/>
            <a:ext cx="11277600" cy="1128009"/>
          </a:xfrm>
        </p:spPr>
        <p:txBody>
          <a:bodyPr>
            <a:noAutofit/>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089074" cy="365125"/>
          </a:xfrm>
        </p:spPr>
        <p:txBody>
          <a:bodyPr/>
          <a:lstStyle/>
          <a:p>
            <a:r>
              <a:rPr lang="en-US" sz="1800" dirty="0">
                <a:latin typeface="Times New Roman" panose="02020603050405020304" pitchFamily="18" charset="0"/>
                <a:cs typeface="Times New Roman" panose="02020603050405020304" pitchFamily="18" charset="0"/>
              </a:rPr>
              <a:t>Review No.01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50D4C155-1D6D-68C6-0C65-1D4F3C85A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531" y="1170710"/>
            <a:ext cx="10860888" cy="5006254"/>
          </a:xfrm>
        </p:spPr>
      </p:pic>
    </p:spTree>
    <p:extLst>
      <p:ext uri="{BB962C8B-B14F-4D97-AF65-F5344CB8AC3E}">
        <p14:creationId xmlns:p14="http://schemas.microsoft.com/office/powerpoint/2010/main" val="21370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A4B30-03E8-DA71-68FB-3594D2FEC22A}"/>
              </a:ext>
            </a:extLst>
          </p:cNvPr>
          <p:cNvSpPr>
            <a:spLocks noGrp="1"/>
          </p:cNvSpPr>
          <p:nvPr>
            <p:ph type="dt" sz="half" idx="10"/>
          </p:nvPr>
        </p:nvSpPr>
        <p:spPr/>
        <p:txBody>
          <a:bodyPr/>
          <a:lstStyle/>
          <a:p>
            <a:fld id="{F396EEC6-0141-45B7-8835-252B848F88BA}" type="datetime1">
              <a:rPr lang="en-IN" sz="1800" smtClean="0"/>
              <a:t>10-03-2025</a:t>
            </a:fld>
            <a:endParaRPr lang="en-IN" sz="1800" dirty="0"/>
          </a:p>
        </p:txBody>
      </p:sp>
      <p:sp>
        <p:nvSpPr>
          <p:cNvPr id="3" name="Footer Placeholder 2">
            <a:extLst>
              <a:ext uri="{FF2B5EF4-FFF2-40B4-BE49-F238E27FC236}">
                <a16:creationId xmlns:a16="http://schemas.microsoft.com/office/drawing/2014/main" id="{2166E50F-6282-A5CE-5D85-E3C72CA5A832}"/>
              </a:ext>
            </a:extLst>
          </p:cNvPr>
          <p:cNvSpPr>
            <a:spLocks noGrp="1"/>
          </p:cNvSpPr>
          <p:nvPr>
            <p:ph type="ftr" sz="quarter" idx="11"/>
          </p:nvPr>
        </p:nvSpPr>
        <p:spPr>
          <a:xfrm>
            <a:off x="4038599" y="6356350"/>
            <a:ext cx="6179127" cy="365125"/>
          </a:xfrm>
        </p:spPr>
        <p:txBody>
          <a:bodyPr/>
          <a:lstStyle/>
          <a:p>
            <a:r>
              <a:rPr lang="en-US" sz="1800" dirty="0"/>
              <a:t>Review No.01         Batch No. BG10          Department of CSE</a:t>
            </a:r>
            <a:endParaRPr lang="en-IN" sz="1800" dirty="0"/>
          </a:p>
        </p:txBody>
      </p:sp>
      <p:sp>
        <p:nvSpPr>
          <p:cNvPr id="4" name="Slide Number Placeholder 3">
            <a:extLst>
              <a:ext uri="{FF2B5EF4-FFF2-40B4-BE49-F238E27FC236}">
                <a16:creationId xmlns:a16="http://schemas.microsoft.com/office/drawing/2014/main" id="{3171C363-6406-34E7-E59F-36CB101FBBCE}"/>
              </a:ext>
            </a:extLst>
          </p:cNvPr>
          <p:cNvSpPr>
            <a:spLocks noGrp="1"/>
          </p:cNvSpPr>
          <p:nvPr>
            <p:ph type="sldNum" sz="quarter" idx="12"/>
          </p:nvPr>
        </p:nvSpPr>
        <p:spPr/>
        <p:txBody>
          <a:bodyPr/>
          <a:lstStyle/>
          <a:p>
            <a:fld id="{65DCBD69-296B-4D7C-AF62-9B588FC78772}" type="slidenum">
              <a:rPr lang="en-IN" smtClean="0"/>
              <a:t>13</a:t>
            </a:fld>
            <a:endParaRPr lang="en-IN"/>
          </a:p>
        </p:txBody>
      </p:sp>
      <p:sp>
        <p:nvSpPr>
          <p:cNvPr id="6" name="TextBox 5">
            <a:extLst>
              <a:ext uri="{FF2B5EF4-FFF2-40B4-BE49-F238E27FC236}">
                <a16:creationId xmlns:a16="http://schemas.microsoft.com/office/drawing/2014/main" id="{5730974B-FE45-611F-E408-2DE6B27858B3}"/>
              </a:ext>
            </a:extLst>
          </p:cNvPr>
          <p:cNvSpPr txBox="1"/>
          <p:nvPr/>
        </p:nvSpPr>
        <p:spPr>
          <a:xfrm>
            <a:off x="256309" y="1025236"/>
            <a:ext cx="11727873" cy="7371466"/>
          </a:xfrm>
          <a:prstGeom prst="rect">
            <a:avLst/>
          </a:prstGeom>
          <a:noFill/>
        </p:spPr>
        <p:txBody>
          <a:bodyPr wrap="square">
            <a:spAutoFit/>
          </a:bodyPr>
          <a:lstStyle/>
          <a:p>
            <a:endParaRPr lang="en-US" sz="32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1. Datasets Used:</a:t>
            </a:r>
          </a:p>
          <a:p>
            <a:r>
              <a:rPr lang="en-IN" sz="2000" dirty="0">
                <a:latin typeface="Times New Roman" panose="02020603050405020304" pitchFamily="18" charset="0"/>
                <a:cs typeface="Times New Roman" panose="02020603050405020304" pitchFamily="18" charset="0"/>
              </a:rPr>
              <a:t>ACRIMA, G1020, REFUGE, ORIGA retinal fundus image datasets.</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Pre-Processing: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RGB to Grayscale Conversion: Converts color images to grayscale for better feature extraction.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Extraction using GLCM (Gray-Level Co-Occurrence Matrix): Extracts texture features from grayscale images.</a:t>
            </a:r>
          </a:p>
          <a:p>
            <a:pPr>
              <a:buFont typeface="Arial" panose="020B0604020202020204" pitchFamily="34" charset="0"/>
              <a:buChar char="•"/>
            </a:pPr>
            <a:endParaRPr lang="en-US" sz="2000" dirty="0"/>
          </a:p>
          <a:p>
            <a:r>
              <a:rPr lang="en-US" sz="2000" b="1" dirty="0">
                <a:latin typeface="Times New Roman" panose="02020603050405020304" pitchFamily="18" charset="0"/>
                <a:cs typeface="Times New Roman" panose="02020603050405020304" pitchFamily="18" charset="0"/>
              </a:rPr>
              <a:t>3. Training Phase: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Pre-processed images and extracted texture features are used for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Models Used:</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ResNet50</a:t>
            </a:r>
            <a:r>
              <a:rPr lang="en-US" sz="2000" dirty="0">
                <a:latin typeface="Times New Roman" panose="02020603050405020304" pitchFamily="18" charset="0"/>
                <a:cs typeface="Times New Roman" panose="02020603050405020304" pitchFamily="18" charset="0"/>
              </a:rPr>
              <a:t> (Deep CNN for feature extraction).</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VGG-16</a:t>
            </a:r>
            <a:r>
              <a:rPr lang="en-US" sz="2000" dirty="0">
                <a:latin typeface="Times New Roman" panose="02020603050405020304" pitchFamily="18" charset="0"/>
                <a:cs typeface="Times New Roman" panose="02020603050405020304" pitchFamily="18" charset="0"/>
              </a:rPr>
              <a:t> (Deep CNN for feature extraction).</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(Machine learning model for classification).</a:t>
            </a:r>
          </a:p>
          <a:p>
            <a:endParaRPr lang="en-US" sz="2000" dirty="0"/>
          </a:p>
          <a:p>
            <a:endParaRPr lang="en-US" sz="2000" dirty="0"/>
          </a:p>
          <a:p>
            <a:endParaRPr lang="en-IN" sz="2000" dirty="0"/>
          </a:p>
          <a:p>
            <a:endParaRPr lang="en-US" sz="20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9A1445-23BF-ADCB-D91E-BABF1A97ABA8}"/>
              </a:ext>
            </a:extLst>
          </p:cNvPr>
          <p:cNvPicPr>
            <a:picLocks noChangeAspect="1"/>
          </p:cNvPicPr>
          <p:nvPr/>
        </p:nvPicPr>
        <p:blipFill>
          <a:blip r:embed="rId2"/>
          <a:stretch>
            <a:fillRect/>
          </a:stretch>
        </p:blipFill>
        <p:spPr>
          <a:xfrm>
            <a:off x="124691" y="90675"/>
            <a:ext cx="3713017" cy="629762"/>
          </a:xfrm>
          <a:prstGeom prst="rect">
            <a:avLst/>
          </a:prstGeom>
        </p:spPr>
      </p:pic>
      <p:sp>
        <p:nvSpPr>
          <p:cNvPr id="8" name="TextBox 7">
            <a:extLst>
              <a:ext uri="{FF2B5EF4-FFF2-40B4-BE49-F238E27FC236}">
                <a16:creationId xmlns:a16="http://schemas.microsoft.com/office/drawing/2014/main" id="{6B741E91-4688-0EB4-0361-58D0E0CE0BAD}"/>
              </a:ext>
            </a:extLst>
          </p:cNvPr>
          <p:cNvSpPr txBox="1"/>
          <p:nvPr/>
        </p:nvSpPr>
        <p:spPr>
          <a:xfrm>
            <a:off x="727365" y="595747"/>
            <a:ext cx="11104418"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BLOCK DIAGRAM OR FLOW DIAGRAM</a:t>
            </a:r>
          </a:p>
        </p:txBody>
      </p:sp>
    </p:spTree>
    <p:extLst>
      <p:ext uri="{BB962C8B-B14F-4D97-AF65-F5344CB8AC3E}">
        <p14:creationId xmlns:p14="http://schemas.microsoft.com/office/powerpoint/2010/main" val="394346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E648-747A-C45B-2E15-66AEE15F30C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0582E10-3897-F057-8C85-9B2C2E380606}"/>
              </a:ext>
            </a:extLst>
          </p:cNvPr>
          <p:cNvSpPr>
            <a:spLocks noGrp="1"/>
          </p:cNvSpPr>
          <p:nvPr>
            <p:ph type="dt" sz="half" idx="10"/>
          </p:nvPr>
        </p:nvSpPr>
        <p:spPr/>
        <p:txBody>
          <a:bodyPr/>
          <a:lstStyle/>
          <a:p>
            <a:fld id="{F396EEC6-0141-45B7-8835-252B848F88BA}" type="datetime1">
              <a:rPr lang="en-IN" sz="1800" smtClean="0"/>
              <a:t>10-03-2025</a:t>
            </a:fld>
            <a:endParaRPr lang="en-IN" sz="1800" dirty="0"/>
          </a:p>
        </p:txBody>
      </p:sp>
      <p:sp>
        <p:nvSpPr>
          <p:cNvPr id="3" name="Footer Placeholder 2">
            <a:extLst>
              <a:ext uri="{FF2B5EF4-FFF2-40B4-BE49-F238E27FC236}">
                <a16:creationId xmlns:a16="http://schemas.microsoft.com/office/drawing/2014/main" id="{61E8E293-AF1E-C515-DC89-6486B4C4C47E}"/>
              </a:ext>
            </a:extLst>
          </p:cNvPr>
          <p:cNvSpPr>
            <a:spLocks noGrp="1"/>
          </p:cNvSpPr>
          <p:nvPr>
            <p:ph type="ftr" sz="quarter" idx="11"/>
          </p:nvPr>
        </p:nvSpPr>
        <p:spPr>
          <a:xfrm>
            <a:off x="4038599" y="6356350"/>
            <a:ext cx="6179127" cy="365125"/>
          </a:xfrm>
        </p:spPr>
        <p:txBody>
          <a:bodyPr/>
          <a:lstStyle/>
          <a:p>
            <a:r>
              <a:rPr lang="en-US" sz="1800" dirty="0"/>
              <a:t>Review No.01         Batch No. BG10          Department of CSE</a:t>
            </a:r>
            <a:endParaRPr lang="en-IN" sz="1800" dirty="0"/>
          </a:p>
        </p:txBody>
      </p:sp>
      <p:sp>
        <p:nvSpPr>
          <p:cNvPr id="4" name="Slide Number Placeholder 3">
            <a:extLst>
              <a:ext uri="{FF2B5EF4-FFF2-40B4-BE49-F238E27FC236}">
                <a16:creationId xmlns:a16="http://schemas.microsoft.com/office/drawing/2014/main" id="{EF05D191-BF2D-CD37-2A10-FA576D5E6F71}"/>
              </a:ext>
            </a:extLst>
          </p:cNvPr>
          <p:cNvSpPr>
            <a:spLocks noGrp="1"/>
          </p:cNvSpPr>
          <p:nvPr>
            <p:ph type="sldNum" sz="quarter" idx="12"/>
          </p:nvPr>
        </p:nvSpPr>
        <p:spPr/>
        <p:txBody>
          <a:bodyPr/>
          <a:lstStyle/>
          <a:p>
            <a:fld id="{65DCBD69-296B-4D7C-AF62-9B588FC78772}" type="slidenum">
              <a:rPr lang="en-IN" smtClean="0"/>
              <a:t>14</a:t>
            </a:fld>
            <a:endParaRPr lang="en-IN"/>
          </a:p>
        </p:txBody>
      </p:sp>
      <p:sp>
        <p:nvSpPr>
          <p:cNvPr id="6" name="TextBox 5">
            <a:extLst>
              <a:ext uri="{FF2B5EF4-FFF2-40B4-BE49-F238E27FC236}">
                <a16:creationId xmlns:a16="http://schemas.microsoft.com/office/drawing/2014/main" id="{CCA000CB-502D-5EDA-237B-D605763C852B}"/>
              </a:ext>
            </a:extLst>
          </p:cNvPr>
          <p:cNvSpPr txBox="1"/>
          <p:nvPr/>
        </p:nvSpPr>
        <p:spPr>
          <a:xfrm>
            <a:off x="228600" y="1198419"/>
            <a:ext cx="11755584" cy="5940088"/>
          </a:xfrm>
          <a:prstGeom prst="rect">
            <a:avLst/>
          </a:prstGeom>
          <a:noFill/>
        </p:spPr>
        <p:txBody>
          <a:bodyPr wrap="square">
            <a:spAutoFit/>
          </a:bodyPr>
          <a:lstStyle/>
          <a:p>
            <a:endParaRPr lang="en-US" sz="32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 Testing Phase:</a:t>
            </a:r>
          </a:p>
          <a:p>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Testing datasets undergo the same pre-processing and feature extraction as training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Trained models (ResNet50, VGG-16, Random Forest) classify the images.</a:t>
            </a:r>
          </a:p>
          <a:p>
            <a:endParaRPr lang="en-US" sz="2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5. Classification &amp; Post-Processing:</a:t>
            </a:r>
          </a:p>
          <a:p>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Post-processing rules refine model predictions.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 classification into Glaucoma or Normal categories.</a:t>
            </a:r>
          </a:p>
          <a:p>
            <a:endParaRPr lang="en-US" sz="2000" dirty="0"/>
          </a:p>
          <a:p>
            <a:endParaRPr lang="en-US" sz="2000" dirty="0"/>
          </a:p>
          <a:p>
            <a:endParaRPr lang="en-IN" sz="2000" dirty="0"/>
          </a:p>
          <a:p>
            <a:endParaRPr lang="en-US" sz="20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1B1E6B-20C4-7542-6D41-8DF624BBC4F3}"/>
              </a:ext>
            </a:extLst>
          </p:cNvPr>
          <p:cNvPicPr>
            <a:picLocks noChangeAspect="1"/>
          </p:cNvPicPr>
          <p:nvPr/>
        </p:nvPicPr>
        <p:blipFill>
          <a:blip r:embed="rId2"/>
          <a:stretch>
            <a:fillRect/>
          </a:stretch>
        </p:blipFill>
        <p:spPr>
          <a:xfrm>
            <a:off x="124691" y="90675"/>
            <a:ext cx="3713017" cy="629762"/>
          </a:xfrm>
          <a:prstGeom prst="rect">
            <a:avLst/>
          </a:prstGeom>
        </p:spPr>
      </p:pic>
      <p:sp>
        <p:nvSpPr>
          <p:cNvPr id="8" name="TextBox 7">
            <a:extLst>
              <a:ext uri="{FF2B5EF4-FFF2-40B4-BE49-F238E27FC236}">
                <a16:creationId xmlns:a16="http://schemas.microsoft.com/office/drawing/2014/main" id="{18CD4DE8-8C3A-DC66-82A4-5D03030FDB97}"/>
              </a:ext>
            </a:extLst>
          </p:cNvPr>
          <p:cNvSpPr txBox="1"/>
          <p:nvPr/>
        </p:nvSpPr>
        <p:spPr>
          <a:xfrm rot="10800000" flipV="1">
            <a:off x="353291" y="525788"/>
            <a:ext cx="11152902"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BLOCK DIAGRAM OR FLOW DIAGRAM</a:t>
            </a:r>
          </a:p>
        </p:txBody>
      </p:sp>
    </p:spTree>
    <p:extLst>
      <p:ext uri="{BB962C8B-B14F-4D97-AF65-F5344CB8AC3E}">
        <p14:creationId xmlns:p14="http://schemas.microsoft.com/office/powerpoint/2010/main" val="274397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25582" y="1336964"/>
            <a:ext cx="11499272" cy="4476982"/>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Pre Processing</a:t>
            </a:r>
          </a:p>
          <a:p>
            <a:r>
              <a:rPr lang="en-US" sz="2200" b="1" dirty="0">
                <a:latin typeface="Times New Roman" panose="02020603050405020304" pitchFamily="18" charset="0"/>
                <a:cs typeface="Times New Roman" panose="02020603050405020304" pitchFamily="18" charset="0"/>
              </a:rPr>
              <a:t>1. RGB to Grayscale Conversion</a:t>
            </a:r>
          </a:p>
          <a:p>
            <a:pPr marL="0" indent="0">
              <a:buNone/>
            </a:pPr>
            <a:r>
              <a:rPr lang="en-US" sz="2200" b="1" dirty="0">
                <a:latin typeface="Times New Roman" panose="02020603050405020304" pitchFamily="18" charset="0"/>
                <a:cs typeface="Times New Roman" panose="02020603050405020304" pitchFamily="18" charset="0"/>
              </a:rPr>
              <a:t>Purpose</a:t>
            </a:r>
            <a:r>
              <a:rPr lang="en-US" sz="2200" dirty="0">
                <a:latin typeface="Times New Roman" panose="02020603050405020304" pitchFamily="18" charset="0"/>
                <a:cs typeface="Times New Roman" panose="02020603050405020304" pitchFamily="18" charset="0"/>
              </a:rPr>
              <a:t>: Simplify image data and enhance feature extraction by focusing on luminance rather than color.</a:t>
            </a:r>
          </a:p>
          <a:p>
            <a:pPr marL="0" indent="0">
              <a:buNone/>
            </a:pPr>
            <a:r>
              <a:rPr lang="en-US" sz="2200" b="1" dirty="0">
                <a:latin typeface="Times New Roman" panose="02020603050405020304" pitchFamily="18" charset="0"/>
                <a:cs typeface="Times New Roman" panose="02020603050405020304" pitchFamily="18" charset="0"/>
              </a:rPr>
              <a:t>Method</a:t>
            </a:r>
            <a:r>
              <a:rPr lang="en-US" sz="2200" dirty="0">
                <a:latin typeface="Times New Roman" panose="02020603050405020304" pitchFamily="18" charset="0"/>
                <a:cs typeface="Times New Roman" panose="02020603050405020304" pitchFamily="18" charset="0"/>
              </a:rPr>
              <a:t>: Use the rgb2gray() function in Python, applying the formula:</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Gray=(0.2989*R)+(0.5870*G) +(0.1140*B)</a:t>
            </a:r>
          </a:p>
          <a:p>
            <a:r>
              <a:rPr lang="en-IN" sz="2600" b="1" dirty="0">
                <a:latin typeface="Times New Roman" panose="02020603050405020304" pitchFamily="18" charset="0"/>
                <a:cs typeface="Times New Roman" panose="02020603050405020304" pitchFamily="18" charset="0"/>
              </a:rPr>
              <a:t>2. Image Resizing</a:t>
            </a:r>
          </a:p>
          <a:p>
            <a:pPr marL="0" indent="0">
              <a:buNone/>
            </a:pPr>
            <a:r>
              <a:rPr lang="en-US" sz="2000" dirty="0">
                <a:latin typeface="Times New Roman" panose="02020603050405020304" pitchFamily="18" charset="0"/>
                <a:cs typeface="Times New Roman" panose="02020603050405020304" pitchFamily="18" charset="0"/>
              </a:rPr>
              <a:t>Purpose: Ensure uniform input size for deep learning models.</a:t>
            </a:r>
          </a:p>
          <a:p>
            <a:pPr marL="0" indent="0">
              <a:buNone/>
            </a:pPr>
            <a:r>
              <a:rPr lang="en-US" sz="2000" dirty="0">
                <a:latin typeface="Times New Roman" panose="02020603050405020304" pitchFamily="18" charset="0"/>
                <a:cs typeface="Times New Roman" panose="02020603050405020304" pitchFamily="18" charset="0"/>
              </a:rPr>
              <a:t>Procedure: Resize images to dimensions 224*224 *3</a:t>
            </a:r>
          </a:p>
          <a:p>
            <a:pPr marL="0" indent="0">
              <a:buNone/>
            </a:pPr>
            <a:endParaRPr lang="en-US" sz="1600" dirty="0"/>
          </a:p>
          <a:p>
            <a:pPr marL="0" indent="0">
              <a:buNone/>
            </a:pPr>
            <a:endParaRPr lang="en-US" sz="1600" dirty="0"/>
          </a:p>
          <a:p>
            <a:pPr marL="0" indent="0">
              <a:buNone/>
            </a:pPr>
            <a:endParaRPr lang="en-US" sz="2400" dirty="0"/>
          </a:p>
          <a:p>
            <a:pPr marL="0" indent="0">
              <a:buNone/>
            </a:pPr>
            <a:endParaRPr lang="en-US" sz="2400" dirty="0"/>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026727" cy="365125"/>
          </a:xfrm>
        </p:spPr>
        <p:txBody>
          <a:bodyPr/>
          <a:lstStyle/>
          <a:p>
            <a:r>
              <a:rPr lang="en-US" sz="1800" dirty="0">
                <a:latin typeface="Times New Roman" panose="02020603050405020304" pitchFamily="18" charset="0"/>
                <a:cs typeface="Times New Roman" panose="02020603050405020304" pitchFamily="18" charset="0"/>
              </a:rPr>
              <a:t>Review No.01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76136AD-36F2-5C74-810D-A8DC3DB6AEBE}"/>
              </a:ext>
            </a:extLst>
          </p:cNvPr>
          <p:cNvPicPr/>
          <p:nvPr/>
        </p:nvPicPr>
        <p:blipFill>
          <a:blip r:embed="rId2"/>
          <a:stretch>
            <a:fillRect/>
          </a:stretch>
        </p:blipFill>
        <p:spPr>
          <a:xfrm>
            <a:off x="8388032" y="3429000"/>
            <a:ext cx="3188335" cy="2092036"/>
          </a:xfrm>
          <a:prstGeom prst="rect">
            <a:avLst/>
          </a:prstGeom>
        </p:spPr>
      </p:pic>
    </p:spTree>
    <p:extLst>
      <p:ext uri="{BB962C8B-B14F-4D97-AF65-F5344CB8AC3E}">
        <p14:creationId xmlns:p14="http://schemas.microsoft.com/office/powerpoint/2010/main" val="148857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237-CEE8-B13D-0E9E-4E36ECA2AD88}"/>
              </a:ext>
            </a:extLst>
          </p:cNvPr>
          <p:cNvSpPr>
            <a:spLocks noGrp="1"/>
          </p:cNvSpPr>
          <p:nvPr>
            <p:ph type="title"/>
          </p:nvPr>
        </p:nvSpPr>
        <p:spPr>
          <a:xfrm>
            <a:off x="304800" y="2279073"/>
            <a:ext cx="11714018" cy="2001982"/>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lang="en-US" sz="2400" b="1" dirty="0">
                <a:latin typeface="Times New Roman" panose="02020603050405020304" pitchFamily="18" charset="0"/>
                <a:cs typeface="Times New Roman" panose="02020603050405020304" pitchFamily="18" charset="0"/>
              </a:rPr>
              <a:t>                                                       </a:t>
            </a:r>
            <a:r>
              <a:rPr lang="en-US" sz="4900" b="1" dirty="0">
                <a:latin typeface="Times New Roman" panose="02020603050405020304" pitchFamily="18" charset="0"/>
                <a:cs typeface="Times New Roman" panose="02020603050405020304" pitchFamily="18" charset="0"/>
              </a:rPr>
              <a:t>METHODOLOGY</a:t>
            </a:r>
            <a:r>
              <a:rPr lang="en-IN" sz="4900" b="1" dirty="0"/>
              <a:t> </a:t>
            </a:r>
            <a:r>
              <a:rPr lang="en-IN" sz="2400" b="1" dirty="0"/>
              <a:t>        </a:t>
            </a:r>
            <a:br>
              <a:rPr lang="en-IN" sz="2400" b="1" dirty="0"/>
            </a:br>
            <a:br>
              <a:rPr lang="en-IN" sz="2400" b="1" dirty="0"/>
            </a:br>
            <a:r>
              <a:rPr lang="en-IN" sz="2700" b="1" dirty="0">
                <a:latin typeface="Times New Roman" panose="02020603050405020304" pitchFamily="18" charset="0"/>
                <a:cs typeface="Times New Roman" panose="02020603050405020304" pitchFamily="18" charset="0"/>
              </a:rPr>
              <a:t>3. Mathematical Equations</a:t>
            </a:r>
            <a:br>
              <a:rPr lang="en-IN" sz="2700" b="1" dirty="0">
                <a:latin typeface="Times New Roman" panose="02020603050405020304" pitchFamily="18" charset="0"/>
                <a:cs typeface="Times New Roman" panose="02020603050405020304" pitchFamily="18" charset="0"/>
              </a:rPr>
            </a:br>
            <a:br>
              <a:rPr lang="en-IN" sz="2400" b="1" dirty="0"/>
            </a:br>
            <a:r>
              <a:rPr lang="en-IN" sz="2400" b="1" dirty="0"/>
              <a:t> </a:t>
            </a:r>
            <a:r>
              <a:rPr lang="en-IN" sz="2200" b="1" dirty="0" err="1">
                <a:latin typeface="Times New Roman" panose="02020603050405020304" pitchFamily="18" charset="0"/>
                <a:cs typeface="Times New Roman" panose="02020603050405020304" pitchFamily="18" charset="0"/>
              </a:rPr>
              <a:t>i</a:t>
            </a:r>
            <a:r>
              <a:rPr lang="en-IN" sz="2200" b="1" dirty="0">
                <a:latin typeface="Times New Roman" panose="02020603050405020304" pitchFamily="18" charset="0"/>
                <a:cs typeface="Times New Roman" panose="02020603050405020304" pitchFamily="18" charset="0"/>
              </a:rPr>
              <a:t>) Accuracy =</a:t>
            </a:r>
            <a:r>
              <a:rPr lang="en-IN" sz="2200" b="1" dirty="0"/>
              <a:t> </a:t>
            </a:r>
            <a:r>
              <a:rPr lang="en-IN" sz="2200" dirty="0">
                <a:latin typeface="Times New Roman" panose="02020603050405020304" pitchFamily="18" charset="0"/>
                <a:cs typeface="Times New Roman" panose="02020603050405020304" pitchFamily="18" charset="0"/>
              </a:rPr>
              <a:t>(TP+TN)/(TP+FP+TN+FN)</a:t>
            </a:r>
            <a:br>
              <a:rPr lang="en-IN" sz="2200"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ii)Precision = </a:t>
            </a:r>
            <a:r>
              <a:rPr lang="en-IN" sz="2200" dirty="0">
                <a:latin typeface="Times New Roman" panose="02020603050405020304" pitchFamily="18" charset="0"/>
                <a:cs typeface="Times New Roman" panose="02020603050405020304" pitchFamily="18" charset="0"/>
              </a:rPr>
              <a:t>TP/(TP+FP)</a:t>
            </a:r>
            <a:br>
              <a:rPr lang="en-IN" sz="2200"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iii) Recall = </a:t>
            </a:r>
            <a:r>
              <a:rPr lang="en-IN" sz="2200" dirty="0">
                <a:latin typeface="Times New Roman" panose="02020603050405020304" pitchFamily="18" charset="0"/>
                <a:cs typeface="Times New Roman" panose="02020603050405020304" pitchFamily="18" charset="0"/>
              </a:rPr>
              <a:t>TP/(TP+FN)</a:t>
            </a:r>
            <a:br>
              <a:rPr lang="en-IN" sz="2200"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iv)F1-Score</a:t>
            </a:r>
            <a:r>
              <a:rPr lang="en-IN" sz="2200" dirty="0">
                <a:latin typeface="Times New Roman" panose="02020603050405020304" pitchFamily="18" charset="0"/>
                <a:cs typeface="Times New Roman" panose="02020603050405020304" pitchFamily="18" charset="0"/>
              </a:rPr>
              <a:t>= 2*((Precision * Recall)/(Precision + Recall))</a:t>
            </a:r>
            <a:br>
              <a:rPr lang="en-IN" sz="2700" dirty="0">
                <a:latin typeface="Times New Roman" panose="02020603050405020304" pitchFamily="18" charset="0"/>
                <a:cs typeface="Times New Roman" panose="02020603050405020304" pitchFamily="18" charset="0"/>
              </a:rPr>
            </a:br>
            <a:br>
              <a:rPr lang="en-IN" sz="2700" dirty="0"/>
            </a:br>
            <a:r>
              <a:rPr lang="en-US" sz="2700" b="1" dirty="0">
                <a:latin typeface="Times New Roman" panose="02020603050405020304" pitchFamily="18" charset="0"/>
                <a:cs typeface="Times New Roman" panose="02020603050405020304" pitchFamily="18" charset="0"/>
              </a:rPr>
              <a:t>4. Tools Used</a:t>
            </a:r>
            <a:br>
              <a:rPr lang="en-US" sz="2700" b="1" dirty="0">
                <a:latin typeface="Times New Roman" panose="02020603050405020304" pitchFamily="18" charset="0"/>
                <a:cs typeface="Times New Roman" panose="02020603050405020304" pitchFamily="18" charset="0"/>
              </a:rPr>
            </a:br>
            <a:br>
              <a:rPr lang="en-US" sz="2700" b="1" dirty="0"/>
            </a:br>
            <a:r>
              <a:rPr lang="en-US" sz="2200" dirty="0">
                <a:latin typeface="Times New Roman" panose="02020603050405020304" pitchFamily="18" charset="0"/>
                <a:cs typeface="Times New Roman" panose="02020603050405020304" pitchFamily="18" charset="0"/>
              </a:rPr>
              <a:t>Python, TensorFlow, and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for model implementation.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OpenCV for image preprocessing.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Matplotlib and Seaborn for data visualization</a:t>
            </a:r>
            <a:r>
              <a:rPr lang="en-US" sz="2700" dirty="0">
                <a:latin typeface="Times New Roman" panose="02020603050405020304" pitchFamily="18" charset="0"/>
                <a:cs typeface="Times New Roman" panose="02020603050405020304" pitchFamily="18" charset="0"/>
              </a:rPr>
              <a:t>.</a:t>
            </a:r>
            <a:br>
              <a:rPr lang="en-US" sz="27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p>
        </p:txBody>
      </p:sp>
      <p:sp>
        <p:nvSpPr>
          <p:cNvPr id="3" name="Date Placeholder 2">
            <a:extLst>
              <a:ext uri="{FF2B5EF4-FFF2-40B4-BE49-F238E27FC236}">
                <a16:creationId xmlns:a16="http://schemas.microsoft.com/office/drawing/2014/main" id="{48290BCC-2BDB-8CF5-CC88-2155951311CB}"/>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4103608C-C70F-CA51-F12D-5467EFB948B7}"/>
              </a:ext>
            </a:extLst>
          </p:cNvPr>
          <p:cNvSpPr>
            <a:spLocks noGrp="1"/>
          </p:cNvSpPr>
          <p:nvPr>
            <p:ph type="ftr" sz="quarter" idx="11"/>
          </p:nvPr>
        </p:nvSpPr>
        <p:spPr>
          <a:xfrm>
            <a:off x="4038600" y="6356350"/>
            <a:ext cx="5770418" cy="365125"/>
          </a:xfrm>
        </p:spPr>
        <p:txBody>
          <a:bodyPr/>
          <a:lstStyle/>
          <a:p>
            <a:r>
              <a:rPr lang="en-US" sz="1800" dirty="0"/>
              <a:t>Review No. 01        Batch No. BG10          Department of CSE</a:t>
            </a:r>
            <a:endParaRPr lang="en-IN" sz="1800" dirty="0"/>
          </a:p>
        </p:txBody>
      </p:sp>
      <p:sp>
        <p:nvSpPr>
          <p:cNvPr id="5" name="Slide Number Placeholder 4">
            <a:extLst>
              <a:ext uri="{FF2B5EF4-FFF2-40B4-BE49-F238E27FC236}">
                <a16:creationId xmlns:a16="http://schemas.microsoft.com/office/drawing/2014/main" id="{F470A466-8BF3-3184-0DB4-5AFF4B927AE0}"/>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6" name="Picture 5">
            <a:extLst>
              <a:ext uri="{FF2B5EF4-FFF2-40B4-BE49-F238E27FC236}">
                <a16:creationId xmlns:a16="http://schemas.microsoft.com/office/drawing/2014/main" id="{E369EB92-0B5A-6458-9A6E-B37CBDFD037E}"/>
              </a:ext>
            </a:extLst>
          </p:cNvPr>
          <p:cNvPicPr>
            <a:picLocks noChangeAspect="1"/>
          </p:cNvPicPr>
          <p:nvPr/>
        </p:nvPicPr>
        <p:blipFill>
          <a:blip r:embed="rId2"/>
          <a:stretch>
            <a:fillRect/>
          </a:stretch>
        </p:blipFill>
        <p:spPr>
          <a:xfrm>
            <a:off x="207818" y="90674"/>
            <a:ext cx="3555082" cy="671326"/>
          </a:xfrm>
          <a:prstGeom prst="rect">
            <a:avLst/>
          </a:prstGeom>
        </p:spPr>
      </p:pic>
    </p:spTree>
    <p:extLst>
      <p:ext uri="{BB962C8B-B14F-4D97-AF65-F5344CB8AC3E}">
        <p14:creationId xmlns:p14="http://schemas.microsoft.com/office/powerpoint/2010/main" val="278463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715530"/>
          </a:xfrm>
        </p:spPr>
        <p:txBody>
          <a:bodyPr/>
          <a:lstStyle/>
          <a:p>
            <a:pPr algn="ctr"/>
            <a:r>
              <a:rPr lang="en-US" b="1" dirty="0">
                <a:latin typeface="Times New Roman" panose="02020603050405020304" pitchFamily="18" charset="0"/>
                <a:cs typeface="Times New Roman" panose="02020603050405020304" pitchFamily="18" charset="0"/>
              </a:rPr>
              <a:t>   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297873" y="1080656"/>
            <a:ext cx="11651672" cy="5153888"/>
          </a:xfrm>
        </p:spPr>
        <p:txBody>
          <a:bodyPr>
            <a:noAutofit/>
          </a:bodyPr>
          <a:lstStyle/>
          <a:p>
            <a:pPr marL="0" indent="0">
              <a:lnSpc>
                <a:spcPct val="120000"/>
              </a:lnSpc>
              <a:buNone/>
            </a:pPr>
            <a:endParaRPr lang="en-IN" sz="2400" b="1" dirty="0">
              <a:latin typeface="Times New Roman" panose="02020603050405020304" pitchFamily="18" charset="0"/>
              <a:cs typeface="Times New Roman" panose="02020603050405020304" pitchFamily="18" charset="0"/>
            </a:endParaRPr>
          </a:p>
          <a:p>
            <a:pPr marL="0" indent="0">
              <a:lnSpc>
                <a:spcPct val="120000"/>
              </a:lnSpc>
              <a:buNone/>
            </a:pPr>
            <a:r>
              <a:rPr lang="en-IN" sz="2400" b="1" dirty="0">
                <a:latin typeface="Times New Roman" panose="02020603050405020304" pitchFamily="18" charset="0"/>
                <a:cs typeface="Times New Roman" panose="02020603050405020304" pitchFamily="18" charset="0"/>
              </a:rPr>
              <a:t>1. Implementation Details</a:t>
            </a:r>
          </a:p>
          <a:p>
            <a:pPr marL="0" indent="0">
              <a:lnSpc>
                <a:spcPct val="120000"/>
              </a:lnSpc>
              <a:buNone/>
            </a:pPr>
            <a:r>
              <a:rPr lang="en-US" sz="2400" b="1" dirty="0">
                <a:latin typeface="Times New Roman" panose="02020603050405020304" pitchFamily="18" charset="0"/>
                <a:cs typeface="Times New Roman" panose="02020603050405020304" pitchFamily="18" charset="0"/>
              </a:rPr>
              <a:t>Software Specifications:</a:t>
            </a:r>
          </a:p>
          <a:p>
            <a:pPr marL="0" indent="0">
              <a:lnSpc>
                <a:spcPct val="120000"/>
              </a:lnSpc>
              <a:buNone/>
            </a:pPr>
            <a:r>
              <a:rPr lang="en-US" sz="2400" b="1" dirty="0">
                <a:latin typeface="Times New Roman" panose="02020603050405020304" pitchFamily="18" charset="0"/>
                <a:cs typeface="Times New Roman" panose="02020603050405020304" pitchFamily="18" charset="0"/>
              </a:rPr>
              <a:t>Programming Languages:</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p>
          <a:p>
            <a:pPr marL="0" indent="0">
              <a:lnSpc>
                <a:spcPct val="120000"/>
              </a:lnSpc>
              <a:buNone/>
            </a:pPr>
            <a:r>
              <a:rPr lang="en-US" sz="2400" b="1" dirty="0">
                <a:latin typeface="Times New Roman" panose="02020603050405020304" pitchFamily="18" charset="0"/>
                <a:cs typeface="Times New Roman" panose="02020603050405020304" pitchFamily="18" charset="0"/>
              </a:rPr>
              <a:t>Frameworks:</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for machine learning and deep learning model development.</a:t>
            </a:r>
          </a:p>
          <a:p>
            <a:pPr marL="0" indent="0">
              <a:lnSpc>
                <a:spcPct val="120000"/>
              </a:lnSpc>
              <a:buNone/>
            </a:pPr>
            <a:r>
              <a:rPr lang="en-US" sz="2400" b="1" dirty="0">
                <a:latin typeface="Times New Roman" panose="02020603050405020304" pitchFamily="18" charset="0"/>
                <a:cs typeface="Times New Roman" panose="02020603050405020304" pitchFamily="18" charset="0"/>
              </a:rPr>
              <a:t>Libraries:</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OpenCV for image preprocessing, Matplotlib for visualization, Scikit-learn for Random Forest implementation, and Conventional Neural Network(CNN) techniques.</a:t>
            </a:r>
          </a:p>
          <a:p>
            <a:pPr marL="0" indent="0">
              <a:lnSpc>
                <a:spcPct val="120000"/>
              </a:lnSpc>
              <a:buNone/>
            </a:pPr>
            <a:r>
              <a:rPr lang="en-US" sz="2400" b="1" dirty="0">
                <a:latin typeface="Times New Roman" panose="02020603050405020304" pitchFamily="18" charset="0"/>
                <a:cs typeface="Times New Roman" panose="02020603050405020304" pitchFamily="18" charset="0"/>
              </a:rPr>
              <a:t>Development Environment:</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endParaRPr lang="en-US" sz="2000" dirty="0">
              <a:latin typeface="Times New Roman" panose="02020603050405020304" pitchFamily="18" charset="0"/>
              <a:cs typeface="Times New Roman" panose="02020603050405020304" pitchFamily="18" charset="0"/>
            </a:endParaRPr>
          </a:p>
          <a:p>
            <a:pPr marL="0" indent="0">
              <a:lnSpc>
                <a:spcPct val="120000"/>
              </a:lnSpc>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6054436"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23F6-031E-0A03-607E-73EE44E6A592}"/>
              </a:ext>
            </a:extLst>
          </p:cNvPr>
          <p:cNvSpPr>
            <a:spLocks noGrp="1"/>
          </p:cNvSpPr>
          <p:nvPr>
            <p:ph type="title"/>
          </p:nvPr>
        </p:nvSpPr>
        <p:spPr>
          <a:xfrm>
            <a:off x="297872" y="1302328"/>
            <a:ext cx="11894127" cy="4585854"/>
          </a:xfrm>
        </p:spPr>
        <p:txBody>
          <a:bodyPr>
            <a:noAutofit/>
          </a:bodyPr>
          <a:lstStyle/>
          <a:p>
            <a:pPr>
              <a:lnSpc>
                <a:spcPct val="100000"/>
              </a:lnSpc>
            </a:pP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IMPLEMENTATION</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Hardware Specifications:</a:t>
            </a:r>
            <a:br>
              <a:rPr lang="en-IN" sz="28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Intel Core i5.</a:t>
            </a:r>
            <a:br>
              <a:rPr lang="en-IN" sz="20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GPU:</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NVIDIA GeForce GTX 1080 for faster training and computation.</a:t>
            </a:r>
            <a:br>
              <a:rPr lang="en-IN" sz="20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16 GB</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Storage:</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 TB SSD for storing datasets and outputs.</a:t>
            </a:r>
            <a:br>
              <a:rPr lang="en-IN" sz="20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Challenges Faced and Solutions: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 Imbalanced Dataset: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Challenge: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Unequal distribution of glaucoma and normal cases in datasets.</a:t>
            </a:r>
            <a:br>
              <a:rPr lang="en-US" sz="20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Applied data augmentation techniques such as flipping, rotation, and zooming to balance the dataset.</a:t>
            </a:r>
            <a:br>
              <a:rPr lang="en-US" sz="2000" dirty="0"/>
            </a:br>
            <a:br>
              <a:rPr lang="en-US" sz="2400" dirty="0"/>
            </a:br>
            <a:br>
              <a:rPr lang="en-US" sz="2400" dirty="0"/>
            </a:br>
            <a:br>
              <a:rPr lang="en-US" sz="2400" dirty="0"/>
            </a:br>
            <a:br>
              <a:rPr lang="en-US" sz="2400" dirty="0"/>
            </a:br>
            <a:br>
              <a:rPr lang="en-US" sz="2400" dirty="0"/>
            </a:br>
            <a:br>
              <a:rPr lang="en-US" sz="2400" dirty="0"/>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p>
        </p:txBody>
      </p:sp>
      <p:sp>
        <p:nvSpPr>
          <p:cNvPr id="3" name="Date Placeholder 2">
            <a:extLst>
              <a:ext uri="{FF2B5EF4-FFF2-40B4-BE49-F238E27FC236}">
                <a16:creationId xmlns:a16="http://schemas.microsoft.com/office/drawing/2014/main" id="{66B68AD6-9134-9A0A-B84F-E96F525A81C9}"/>
              </a:ext>
            </a:extLst>
          </p:cNvPr>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a:extLst>
              <a:ext uri="{FF2B5EF4-FFF2-40B4-BE49-F238E27FC236}">
                <a16:creationId xmlns:a16="http://schemas.microsoft.com/office/drawing/2014/main" id="{B0CCE191-C78E-E184-203E-24CE27F008AF}"/>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944AEF22-1197-BA99-96ED-D3B37FFF60BB}"/>
              </a:ext>
            </a:extLst>
          </p:cNvPr>
          <p:cNvSpPr>
            <a:spLocks noGrp="1"/>
          </p:cNvSpPr>
          <p:nvPr>
            <p:ph type="sldNum" sz="quarter" idx="12"/>
          </p:nvPr>
        </p:nvSpPr>
        <p:spPr/>
        <p:txBody>
          <a:bodyPr/>
          <a:lstStyle/>
          <a:p>
            <a:fld id="{65DCBD69-296B-4D7C-AF62-9B588FC78772}" type="slidenum">
              <a:rPr lang="en-IN" smtClean="0"/>
              <a:t>18</a:t>
            </a:fld>
            <a:endParaRPr lang="en-IN"/>
          </a:p>
        </p:txBody>
      </p:sp>
      <p:pic>
        <p:nvPicPr>
          <p:cNvPr id="6" name="Picture 5">
            <a:extLst>
              <a:ext uri="{FF2B5EF4-FFF2-40B4-BE49-F238E27FC236}">
                <a16:creationId xmlns:a16="http://schemas.microsoft.com/office/drawing/2014/main" id="{EE5919F9-C37A-FC11-37B6-2A694402B6E2}"/>
              </a:ext>
            </a:extLst>
          </p:cNvPr>
          <p:cNvPicPr>
            <a:picLocks noChangeAspect="1"/>
          </p:cNvPicPr>
          <p:nvPr/>
        </p:nvPicPr>
        <p:blipFill>
          <a:blip r:embed="rId2"/>
          <a:stretch>
            <a:fillRect/>
          </a:stretch>
        </p:blipFill>
        <p:spPr>
          <a:xfrm>
            <a:off x="228600" y="154977"/>
            <a:ext cx="3692236" cy="650544"/>
          </a:xfrm>
          <a:prstGeom prst="rect">
            <a:avLst/>
          </a:prstGeom>
        </p:spPr>
      </p:pic>
    </p:spTree>
    <p:extLst>
      <p:ext uri="{BB962C8B-B14F-4D97-AF65-F5344CB8AC3E}">
        <p14:creationId xmlns:p14="http://schemas.microsoft.com/office/powerpoint/2010/main" val="174847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E6A41-7A2C-2DC4-BEBA-2C97F2BA47BF}"/>
              </a:ext>
            </a:extLst>
          </p:cNvPr>
          <p:cNvSpPr>
            <a:spLocks noGrp="1"/>
          </p:cNvSpPr>
          <p:nvPr>
            <p:ph type="dt" sz="half" idx="10"/>
          </p:nvPr>
        </p:nvSpPr>
        <p:spPr/>
        <p:txBody>
          <a:bodyPr/>
          <a:lstStyle/>
          <a:p>
            <a:fld id="{F396EEC6-0141-45B7-8835-252B848F88BA}" type="datetime1">
              <a:rPr lang="en-IN" sz="1800" smtClean="0"/>
              <a:t>10-03-2025</a:t>
            </a:fld>
            <a:endParaRPr lang="en-IN" sz="1800" dirty="0"/>
          </a:p>
        </p:txBody>
      </p:sp>
      <p:sp>
        <p:nvSpPr>
          <p:cNvPr id="3" name="Footer Placeholder 2">
            <a:extLst>
              <a:ext uri="{FF2B5EF4-FFF2-40B4-BE49-F238E27FC236}">
                <a16:creationId xmlns:a16="http://schemas.microsoft.com/office/drawing/2014/main" id="{9C85F5E5-7B7B-56AE-12FE-1A8AEEABB1CF}"/>
              </a:ext>
            </a:extLst>
          </p:cNvPr>
          <p:cNvSpPr>
            <a:spLocks noGrp="1"/>
          </p:cNvSpPr>
          <p:nvPr>
            <p:ph type="ftr" sz="quarter" idx="11"/>
          </p:nvPr>
        </p:nvSpPr>
        <p:spPr/>
        <p:txBody>
          <a:bodyPr/>
          <a:lstStyle/>
          <a:p>
            <a:r>
              <a:rPr lang="en-US" dirty="0"/>
              <a:t>Review No. 01        Batch No. BG10         Department of CSE</a:t>
            </a:r>
            <a:endParaRPr lang="en-IN" dirty="0"/>
          </a:p>
        </p:txBody>
      </p:sp>
      <p:sp>
        <p:nvSpPr>
          <p:cNvPr id="4" name="Slide Number Placeholder 3">
            <a:extLst>
              <a:ext uri="{FF2B5EF4-FFF2-40B4-BE49-F238E27FC236}">
                <a16:creationId xmlns:a16="http://schemas.microsoft.com/office/drawing/2014/main" id="{2E13AB36-9E38-60CC-02E7-6FF78BCF22BD}"/>
              </a:ext>
            </a:extLst>
          </p:cNvPr>
          <p:cNvSpPr>
            <a:spLocks noGrp="1"/>
          </p:cNvSpPr>
          <p:nvPr>
            <p:ph type="sldNum" sz="quarter" idx="12"/>
          </p:nvPr>
        </p:nvSpPr>
        <p:spPr/>
        <p:txBody>
          <a:bodyPr/>
          <a:lstStyle/>
          <a:p>
            <a:fld id="{65DCBD69-296B-4D7C-AF62-9B588FC78772}" type="slidenum">
              <a:rPr lang="en-IN" smtClean="0"/>
              <a:t>19</a:t>
            </a:fld>
            <a:endParaRPr lang="en-IN"/>
          </a:p>
        </p:txBody>
      </p:sp>
      <p:sp>
        <p:nvSpPr>
          <p:cNvPr id="6" name="TextBox 5">
            <a:extLst>
              <a:ext uri="{FF2B5EF4-FFF2-40B4-BE49-F238E27FC236}">
                <a16:creationId xmlns:a16="http://schemas.microsoft.com/office/drawing/2014/main" id="{BE47C55B-2F62-B251-3161-C5D39EFE6345}"/>
              </a:ext>
            </a:extLst>
          </p:cNvPr>
          <p:cNvSpPr txBox="1"/>
          <p:nvPr/>
        </p:nvSpPr>
        <p:spPr>
          <a:xfrm>
            <a:off x="609599" y="1011897"/>
            <a:ext cx="11277599" cy="4278094"/>
          </a:xfrm>
          <a:prstGeom prst="rect">
            <a:avLst/>
          </a:prstGeom>
          <a:noFill/>
        </p:spPr>
        <p:txBody>
          <a:bodyPr wrap="square">
            <a:spAutoFit/>
          </a:bodyPr>
          <a:lstStyle/>
          <a:p>
            <a:pPr algn="ctr"/>
            <a:r>
              <a:rPr lang="en-US" sz="2800" b="1" dirty="0"/>
              <a:t>                                      </a:t>
            </a:r>
          </a:p>
          <a:p>
            <a:r>
              <a:rPr lang="en-US" sz="2800" b="1" dirty="0">
                <a:latin typeface="Times New Roman" panose="02020603050405020304" pitchFamily="18" charset="0"/>
                <a:cs typeface="Times New Roman" panose="02020603050405020304" pitchFamily="18" charset="0"/>
              </a:rPr>
              <a:t>3.</a:t>
            </a:r>
            <a:r>
              <a:rPr lang="en-IN" sz="2800" b="1" dirty="0">
                <a:latin typeface="Times New Roman" panose="02020603050405020304" pitchFamily="18" charset="0"/>
                <a:cs typeface="Times New Roman" panose="02020603050405020304" pitchFamily="18" charset="0"/>
              </a:rPr>
              <a:t> Feature Extraction Issues:</a:t>
            </a:r>
          </a:p>
          <a:p>
            <a:r>
              <a:rPr lang="en-US" sz="2400" b="1" dirty="0">
                <a:latin typeface="Times New Roman" panose="02020603050405020304" pitchFamily="18" charset="0"/>
                <a:cs typeface="Times New Roman" panose="02020603050405020304" pitchFamily="18" charset="0"/>
              </a:rPr>
              <a:t>Challenge:</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Difficulty in identifying key glaucoma-related features.</a:t>
            </a:r>
            <a:endParaRPr lang="en-IN"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Converted images to grayscale and enhanced contrast using histogram equalization</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4.</a:t>
            </a:r>
            <a:r>
              <a:rPr lang="en-IN" sz="2800" b="1" dirty="0">
                <a:latin typeface="Times New Roman" panose="02020603050405020304" pitchFamily="18" charset="0"/>
                <a:cs typeface="Times New Roman" panose="02020603050405020304" pitchFamily="18" charset="0"/>
              </a:rPr>
              <a:t> High Computational Demand:</a:t>
            </a:r>
            <a:endParaRPr lang="en-US" sz="28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Challenge:</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Long training times for deep learning models.</a:t>
            </a:r>
          </a:p>
          <a:p>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Leveraged GPU for parallel processing and reduced input image dimensions.</a:t>
            </a:r>
          </a:p>
          <a:p>
            <a:endParaRPr lang="en-US" sz="2800" b="1" dirty="0"/>
          </a:p>
          <a:p>
            <a:endParaRPr lang="en-US" sz="2800" dirty="0"/>
          </a:p>
        </p:txBody>
      </p:sp>
      <p:pic>
        <p:nvPicPr>
          <p:cNvPr id="5" name="Picture 4">
            <a:extLst>
              <a:ext uri="{FF2B5EF4-FFF2-40B4-BE49-F238E27FC236}">
                <a16:creationId xmlns:a16="http://schemas.microsoft.com/office/drawing/2014/main" id="{9DC68971-A2DB-DD94-FA76-476B06500F69}"/>
              </a:ext>
            </a:extLst>
          </p:cNvPr>
          <p:cNvPicPr>
            <a:picLocks noChangeAspect="1"/>
          </p:cNvPicPr>
          <p:nvPr/>
        </p:nvPicPr>
        <p:blipFill>
          <a:blip r:embed="rId2"/>
          <a:stretch>
            <a:fillRect/>
          </a:stretch>
        </p:blipFill>
        <p:spPr>
          <a:xfrm>
            <a:off x="200890" y="90674"/>
            <a:ext cx="3789219" cy="747526"/>
          </a:xfrm>
          <a:prstGeom prst="rect">
            <a:avLst/>
          </a:prstGeom>
        </p:spPr>
      </p:pic>
      <p:sp>
        <p:nvSpPr>
          <p:cNvPr id="10" name="TextBox 9">
            <a:extLst>
              <a:ext uri="{FF2B5EF4-FFF2-40B4-BE49-F238E27FC236}">
                <a16:creationId xmlns:a16="http://schemas.microsoft.com/office/drawing/2014/main" id="{09A685AB-6260-9009-B809-2E4EE1056A8B}"/>
              </a:ext>
            </a:extLst>
          </p:cNvPr>
          <p:cNvSpPr txBox="1"/>
          <p:nvPr/>
        </p:nvSpPr>
        <p:spPr>
          <a:xfrm>
            <a:off x="4253345" y="304801"/>
            <a:ext cx="6109854" cy="769441"/>
          </a:xfrm>
          <a:prstGeom prst="rect">
            <a:avLst/>
          </a:prstGeom>
          <a:noFill/>
        </p:spPr>
        <p:txBody>
          <a:bodyPr wrap="square">
            <a:spAutoFit/>
          </a:bodyPr>
          <a:lstStyle/>
          <a:p>
            <a:pPr algn="ctr"/>
            <a:r>
              <a:rPr lang="en-US" sz="4400" b="1" dirty="0">
                <a:latin typeface="Times New Roman" panose="02020603050405020304" pitchFamily="18" charset="0"/>
                <a:cs typeface="Times New Roman" panose="02020603050405020304" pitchFamily="18" charset="0"/>
              </a:rPr>
              <a:t>IMPLEMENTATION</a:t>
            </a:r>
            <a:endParaRPr lang="en-US" sz="4400" b="1" dirty="0"/>
          </a:p>
        </p:txBody>
      </p:sp>
    </p:spTree>
    <p:extLst>
      <p:ext uri="{BB962C8B-B14F-4D97-AF65-F5344CB8AC3E}">
        <p14:creationId xmlns:p14="http://schemas.microsoft.com/office/powerpoint/2010/main" val="42848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Autofit/>
          </a:bodyPr>
          <a:lstStyle/>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Block Diagram / Flow Diagram</a:t>
            </a:r>
            <a:endParaRPr lang="en-IN" sz="1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Implementation</a:t>
            </a:r>
            <a:endParaRPr lang="en-IN" sz="1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Questions and Answers</a:t>
            </a:r>
            <a:endParaRPr lang="en-IN" sz="1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600" dirty="0">
                <a:latin typeface="Times New Roman" panose="02020603050405020304" pitchFamily="18" charset="0"/>
                <a:cs typeface="Times New Roman" panose="02020603050405020304" pitchFamily="18" charset="0"/>
              </a:rPr>
              <a:t>Acknowledgements</a:t>
            </a:r>
          </a:p>
          <a:p>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123709" cy="365125"/>
          </a:xfrm>
        </p:spPr>
        <p:txBody>
          <a:bodyPr/>
          <a:lstStyle/>
          <a:p>
            <a:r>
              <a:rPr lang="en-US" sz="1800" dirty="0">
                <a:latin typeface="Times New Roman" panose="02020603050405020304" pitchFamily="18" charset="0"/>
                <a:cs typeface="Times New Roman" panose="02020603050405020304" pitchFamily="18" charset="0"/>
              </a:rPr>
              <a:t>Review No.01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2299855" y="0"/>
            <a:ext cx="9053943" cy="1399309"/>
          </a:xfrm>
        </p:spPr>
        <p:txBody>
          <a:bodyPr/>
          <a:lstStyle/>
          <a:p>
            <a:pPr algn="ctr"/>
            <a:r>
              <a:rPr lang="en-US" b="1" dirty="0">
                <a:latin typeface="Times New Roman" panose="02020603050405020304" pitchFamily="18" charset="0"/>
                <a:cs typeface="Times New Roman" panose="02020603050405020304" pitchFamily="18" charset="0"/>
              </a:rPr>
              <a:t>      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60219" y="1115291"/>
            <a:ext cx="11381508" cy="498512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1. Results Presentation</a:t>
            </a:r>
          </a:p>
          <a:p>
            <a:pPr marL="0" indent="0">
              <a:buNone/>
            </a:pPr>
            <a:r>
              <a:rPr lang="en-US" sz="2000" dirty="0">
                <a:latin typeface="Times New Roman" panose="02020603050405020304" pitchFamily="18" charset="0"/>
                <a:cs typeface="Times New Roman" panose="02020603050405020304" pitchFamily="18" charset="0"/>
              </a:rPr>
              <a:t>The performance of the proposed glaucoma diagnosis framework was evaluated using metrics such as accuracy, precision, recall, and F1-score across four standard datasets: ACRIMA, G1020, ORIGA, and REFUGE.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Key Metrics: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Achieved 94% on average across datasets.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Precision:</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Averaged 92%, indicating minimal false positives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Recall (Sensitivity):</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Averaged 93%, highlighting the model's ability to detect glaucoma cases.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F1-Score: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Averaged 92.5%, balancing precision and recall.</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6192982"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40AC-45C5-A90E-C5D7-943AEC6EAF66}"/>
              </a:ext>
            </a:extLst>
          </p:cNvPr>
          <p:cNvSpPr>
            <a:spLocks noGrp="1"/>
          </p:cNvSpPr>
          <p:nvPr>
            <p:ph type="title"/>
          </p:nvPr>
        </p:nvSpPr>
        <p:spPr>
          <a:xfrm>
            <a:off x="477982" y="976745"/>
            <a:ext cx="11513126" cy="3387437"/>
          </a:xfrm>
        </p:spPr>
        <p:txBody>
          <a:bodyPr>
            <a:noAutofit/>
          </a:bodyPr>
          <a:lstStyle/>
          <a:p>
            <a:pPr marL="0" indent="0">
              <a:lnSpc>
                <a:spcPct val="100000"/>
              </a:lnSpc>
            </a:pPr>
            <a:r>
              <a:rPr lang="en-US" sz="1600" b="1" dirty="0">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RESULTS &amp; ANALYSIS</a:t>
            </a:r>
            <a:br>
              <a:rPr lang="en-US" b="1" dirty="0"/>
            </a:br>
            <a:br>
              <a:rPr lang="en-US" b="1" dirty="0"/>
            </a:br>
            <a:r>
              <a:rPr lang="en-US" sz="2400" b="1" dirty="0">
                <a:latin typeface="Times New Roman" panose="02020603050405020304" pitchFamily="18" charset="0"/>
                <a:cs typeface="Times New Roman" panose="02020603050405020304" pitchFamily="18" charset="0"/>
              </a:rPr>
              <a:t>2. Model Comparison: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ResNet50: </a:t>
            </a:r>
            <a:r>
              <a:rPr lang="en-US" sz="2000" dirty="0">
                <a:latin typeface="Times New Roman" panose="02020603050405020304" pitchFamily="18" charset="0"/>
                <a:cs typeface="Times New Roman" panose="02020603050405020304" pitchFamily="18" charset="0"/>
              </a:rPr>
              <a:t>Showed superior performance with an accuracy of 95%.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VGG-16:</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Achieved an accuracy of 93%.</a:t>
            </a:r>
            <a:br>
              <a:rPr lang="en-US" sz="20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Random Forest:</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Produced reliable results with an accuracy of 90%.</a:t>
            </a: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Visualization:</a:t>
            </a: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Accuracy Graph:</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bar chart showing ResNet50, VGG-16, and Random Forest accuracy values.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Confusion Matrix:</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Displayed for each model to highlight true positives, true negatives, false positives, and false negatives.</a:t>
            </a:r>
            <a:br>
              <a:rPr lang="en-US" sz="20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ROC Curve: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Illustrated the model's true positive rate against the false positive rate for each classifier.</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9DE20F9-57C3-3B02-8E9C-CF6D7E90B3CE}"/>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332B9505-608F-2499-0D41-7A842F9B7AD7}"/>
              </a:ext>
            </a:extLst>
          </p:cNvPr>
          <p:cNvSpPr>
            <a:spLocks noGrp="1"/>
          </p:cNvSpPr>
          <p:nvPr>
            <p:ph type="ftr" sz="quarter" idx="11"/>
          </p:nvPr>
        </p:nvSpPr>
        <p:spPr>
          <a:xfrm>
            <a:off x="4038599" y="6356350"/>
            <a:ext cx="5971309" cy="365125"/>
          </a:xfrm>
        </p:spPr>
        <p:txBody>
          <a:bodyPr/>
          <a:lstStyle/>
          <a:p>
            <a:r>
              <a:rPr lang="en-US" sz="1800" dirty="0"/>
              <a:t>Review No.01         Batch No. BG10         Department of CSE</a:t>
            </a:r>
            <a:endParaRPr lang="en-IN" sz="1800" dirty="0"/>
          </a:p>
        </p:txBody>
      </p:sp>
      <p:sp>
        <p:nvSpPr>
          <p:cNvPr id="5" name="Slide Number Placeholder 4">
            <a:extLst>
              <a:ext uri="{FF2B5EF4-FFF2-40B4-BE49-F238E27FC236}">
                <a16:creationId xmlns:a16="http://schemas.microsoft.com/office/drawing/2014/main" id="{B8C557BC-62BA-46EF-76A8-227AA0978EE6}"/>
              </a:ext>
            </a:extLst>
          </p:cNvPr>
          <p:cNvSpPr>
            <a:spLocks noGrp="1"/>
          </p:cNvSpPr>
          <p:nvPr>
            <p:ph type="sldNum" sz="quarter" idx="12"/>
          </p:nvPr>
        </p:nvSpPr>
        <p:spPr/>
        <p:txBody>
          <a:bodyPr/>
          <a:lstStyle/>
          <a:p>
            <a:fld id="{65DCBD69-296B-4D7C-AF62-9B588FC78772}" type="slidenum">
              <a:rPr lang="en-IN" smtClean="0"/>
              <a:t>21</a:t>
            </a:fld>
            <a:endParaRPr lang="en-IN"/>
          </a:p>
        </p:txBody>
      </p:sp>
      <p:pic>
        <p:nvPicPr>
          <p:cNvPr id="6" name="Picture 5">
            <a:extLst>
              <a:ext uri="{FF2B5EF4-FFF2-40B4-BE49-F238E27FC236}">
                <a16:creationId xmlns:a16="http://schemas.microsoft.com/office/drawing/2014/main" id="{115BFAEB-CA5D-B65B-E691-303B9B10803B}"/>
              </a:ext>
            </a:extLst>
          </p:cNvPr>
          <p:cNvPicPr>
            <a:picLocks noChangeAspect="1"/>
          </p:cNvPicPr>
          <p:nvPr/>
        </p:nvPicPr>
        <p:blipFill>
          <a:blip r:embed="rId2"/>
          <a:stretch>
            <a:fillRect/>
          </a:stretch>
        </p:blipFill>
        <p:spPr>
          <a:xfrm>
            <a:off x="124690" y="90674"/>
            <a:ext cx="3837710" cy="579027"/>
          </a:xfrm>
          <a:prstGeom prst="rect">
            <a:avLst/>
          </a:prstGeom>
        </p:spPr>
      </p:pic>
    </p:spTree>
    <p:extLst>
      <p:ext uri="{BB962C8B-B14F-4D97-AF65-F5344CB8AC3E}">
        <p14:creationId xmlns:p14="http://schemas.microsoft.com/office/powerpoint/2010/main" val="1784398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66255" y="1551709"/>
            <a:ext cx="11790218" cy="462741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Conclusion</a:t>
            </a:r>
          </a:p>
          <a:p>
            <a:pPr algn="just">
              <a:lnSpc>
                <a:spcPct val="110000"/>
              </a:lnSpc>
            </a:pPr>
            <a:r>
              <a:rPr lang="en-US" sz="2000" dirty="0">
                <a:latin typeface="Times New Roman" panose="02020603050405020304" pitchFamily="18" charset="0"/>
                <a:cs typeface="Times New Roman" panose="02020603050405020304" pitchFamily="18" charset="0"/>
              </a:rPr>
              <a:t>This project proposed a hybrid framework for glaucoma diagnosis using machine learning and deep learning techniques. By employing CNN models like ResNet50 and VGG-16, along with Random Forest classifiers, the approach demonstrated high accuracy in identifying glaucoma from retinal fundus images. </a:t>
            </a:r>
          </a:p>
          <a:p>
            <a:pPr marL="0" indent="0" algn="just">
              <a:lnSpc>
                <a:spcPct val="110000"/>
              </a:lnSpc>
              <a:buNone/>
            </a:pPr>
            <a:endParaRPr lang="en-US" sz="2600" dirty="0">
              <a:latin typeface="Times New Roman" panose="02020603050405020304" pitchFamily="18" charset="0"/>
              <a:cs typeface="Times New Roman" panose="02020603050405020304" pitchFamily="18" charset="0"/>
            </a:endParaRPr>
          </a:p>
          <a:p>
            <a:pPr algn="just">
              <a:lnSpc>
                <a:spcPct val="110000"/>
              </a:lnSpc>
            </a:pPr>
            <a:r>
              <a:rPr lang="en-US" sz="2000" dirty="0">
                <a:latin typeface="Times New Roman" panose="02020603050405020304" pitchFamily="18" charset="0"/>
                <a:cs typeface="Times New Roman" panose="02020603050405020304" pitchFamily="18" charset="0"/>
              </a:rPr>
              <a:t>Utilizing datasets like ACRIMA ORIGA, G1020, and REFUGE ensured robustness. while preprocessing steps optimized the model performance. Individually, Random Forest got 90%, ResNet50 got 91%,VGG16 got 91.5%, and Finally, the hybrid Framework got 96% Accuracy.</a:t>
            </a: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6269182"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AD2C-4150-5F2D-7340-2595D6917524}"/>
              </a:ext>
            </a:extLst>
          </p:cNvPr>
          <p:cNvSpPr>
            <a:spLocks noGrp="1"/>
          </p:cNvSpPr>
          <p:nvPr>
            <p:ph type="title"/>
          </p:nvPr>
        </p:nvSpPr>
        <p:spPr>
          <a:xfrm>
            <a:off x="290945" y="1539988"/>
            <a:ext cx="11180621" cy="3135922"/>
          </a:xfrm>
        </p:spPr>
        <p:txBody>
          <a:bodyPr>
            <a:noAutofit/>
          </a:bodyPr>
          <a:lstStyle/>
          <a:p>
            <a:pPr marL="0" indent="0">
              <a:lnSpc>
                <a:spcPct val="100000"/>
              </a:lnSpc>
            </a:pP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Future Scope</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Dataset Expansion: </a:t>
            </a:r>
            <a:r>
              <a:rPr lang="en-IN" sz="2000" dirty="0">
                <a:latin typeface="Times New Roman" panose="02020603050405020304" pitchFamily="18" charset="0"/>
                <a:cs typeface="Times New Roman" panose="02020603050405020304" pitchFamily="18" charset="0"/>
              </a:rPr>
              <a:t>Incorporate larger, diverse datasets for better generalizability.</a:t>
            </a:r>
            <a:br>
              <a:rPr lang="en-IN" sz="20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Real-Time Use</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Optimize the model for clinical deployment on portable devices.</a:t>
            </a:r>
            <a:br>
              <a:rPr lang="en-IN" sz="20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Multimodal Integration</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Combine fundus imaging with OCT or visual field analysis for precision.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Explainability</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Develop explainable AI to build trust among ophthalmologists.</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Model Optimization</a:t>
            </a: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lightweight models for use in resource-limited systems.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080823-310A-63B9-A312-336EAB2558FF}"/>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80512A6F-F635-D5E6-9D92-35A416D098D5}"/>
              </a:ext>
            </a:extLst>
          </p:cNvPr>
          <p:cNvSpPr>
            <a:spLocks noGrp="1"/>
          </p:cNvSpPr>
          <p:nvPr>
            <p:ph type="ftr" sz="quarter" idx="11"/>
          </p:nvPr>
        </p:nvSpPr>
        <p:spPr>
          <a:xfrm>
            <a:off x="4038599" y="6356350"/>
            <a:ext cx="5959839" cy="365125"/>
          </a:xfrm>
        </p:spPr>
        <p:txBody>
          <a:bodyPr/>
          <a:lstStyle/>
          <a:p>
            <a:r>
              <a:rPr lang="en-US" sz="1800" dirty="0"/>
              <a:t>Review No. 01        Batch No. BG10          Department of CSE</a:t>
            </a:r>
            <a:endParaRPr lang="en-IN" sz="1800" dirty="0"/>
          </a:p>
        </p:txBody>
      </p:sp>
      <p:sp>
        <p:nvSpPr>
          <p:cNvPr id="5" name="Slide Number Placeholder 4">
            <a:extLst>
              <a:ext uri="{FF2B5EF4-FFF2-40B4-BE49-F238E27FC236}">
                <a16:creationId xmlns:a16="http://schemas.microsoft.com/office/drawing/2014/main" id="{B319583D-7B35-C130-A0B3-9D14E79DA367}"/>
              </a:ext>
            </a:extLst>
          </p:cNvPr>
          <p:cNvSpPr>
            <a:spLocks noGrp="1"/>
          </p:cNvSpPr>
          <p:nvPr>
            <p:ph type="sldNum" sz="quarter" idx="12"/>
          </p:nvPr>
        </p:nvSpPr>
        <p:spPr/>
        <p:txBody>
          <a:bodyPr/>
          <a:lstStyle/>
          <a:p>
            <a:fld id="{65DCBD69-296B-4D7C-AF62-9B588FC78772}" type="slidenum">
              <a:rPr lang="en-IN" smtClean="0"/>
              <a:t>23</a:t>
            </a:fld>
            <a:endParaRPr lang="en-IN"/>
          </a:p>
        </p:txBody>
      </p:sp>
      <p:pic>
        <p:nvPicPr>
          <p:cNvPr id="6" name="Picture 5">
            <a:extLst>
              <a:ext uri="{FF2B5EF4-FFF2-40B4-BE49-F238E27FC236}">
                <a16:creationId xmlns:a16="http://schemas.microsoft.com/office/drawing/2014/main" id="{A65DC6D4-2188-7F9B-CFA9-9BA61F28D013}"/>
              </a:ext>
            </a:extLst>
          </p:cNvPr>
          <p:cNvPicPr>
            <a:picLocks noChangeAspect="1"/>
          </p:cNvPicPr>
          <p:nvPr/>
        </p:nvPicPr>
        <p:blipFill>
          <a:blip r:embed="rId2"/>
          <a:stretch>
            <a:fillRect/>
          </a:stretch>
        </p:blipFill>
        <p:spPr>
          <a:xfrm>
            <a:off x="96983" y="125479"/>
            <a:ext cx="3872344" cy="504903"/>
          </a:xfrm>
          <a:prstGeom prst="rect">
            <a:avLst/>
          </a:prstGeom>
        </p:spPr>
      </p:pic>
      <p:sp>
        <p:nvSpPr>
          <p:cNvPr id="10" name="TextBox 9">
            <a:extLst>
              <a:ext uri="{FF2B5EF4-FFF2-40B4-BE49-F238E27FC236}">
                <a16:creationId xmlns:a16="http://schemas.microsoft.com/office/drawing/2014/main" id="{6119C7B6-757D-1A2E-972B-91924139B597}"/>
              </a:ext>
            </a:extLst>
          </p:cNvPr>
          <p:cNvSpPr txBox="1"/>
          <p:nvPr/>
        </p:nvSpPr>
        <p:spPr>
          <a:xfrm rot="10800000" flipV="1">
            <a:off x="484908" y="639682"/>
            <a:ext cx="10868888"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        CONCLUSION and FUTURE SCOPE</a:t>
            </a:r>
            <a:endParaRPr lang="en-IN" sz="4400" dirty="0"/>
          </a:p>
        </p:txBody>
      </p:sp>
    </p:spTree>
    <p:extLst>
      <p:ext uri="{BB962C8B-B14F-4D97-AF65-F5344CB8AC3E}">
        <p14:creationId xmlns:p14="http://schemas.microsoft.com/office/powerpoint/2010/main" val="71138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11727" y="1205345"/>
            <a:ext cx="11042073" cy="4971618"/>
          </a:xfrm>
        </p:spPr>
        <p:txBody>
          <a:bodyPr>
            <a:noAutofit/>
          </a:bodyPr>
          <a:lstStyle/>
          <a:p>
            <a:pPr marL="0" indent="0" algn="just">
              <a:lnSpc>
                <a:spcPct val="120000"/>
              </a:lnSpc>
              <a:buNone/>
            </a:pPr>
            <a:r>
              <a:rPr lang="en-IN" sz="2000" dirty="0">
                <a:latin typeface="Times New Roman" panose="02020603050405020304" pitchFamily="18" charset="0"/>
                <a:cs typeface="Times New Roman" panose="02020603050405020304" pitchFamily="18" charset="0"/>
              </a:rPr>
              <a:t>1. Glaucoma diagnosis using fundus images via deep learning: A detailed study by S </a:t>
            </a:r>
            <a:r>
              <a:rPr lang="en-IN" sz="2000" dirty="0" err="1">
                <a:latin typeface="Times New Roman" panose="02020603050405020304" pitchFamily="18" charset="0"/>
                <a:cs typeface="Times New Roman" panose="02020603050405020304" pitchFamily="18" charset="0"/>
              </a:rPr>
              <a:t>Ajitha</a:t>
            </a:r>
            <a:r>
              <a:rPr lang="en-IN" sz="2000" dirty="0">
                <a:latin typeface="Times New Roman" panose="02020603050405020304" pitchFamily="18" charset="0"/>
                <a:cs typeface="Times New Roman" panose="02020603050405020304" pitchFamily="18" charset="0"/>
              </a:rPr>
              <a:t>, Jhon D </a:t>
            </a:r>
            <a:r>
              <a:rPr lang="en-IN" sz="2000" dirty="0" err="1">
                <a:latin typeface="Times New Roman" panose="02020603050405020304" pitchFamily="18" charset="0"/>
                <a:cs typeface="Times New Roman" panose="02020603050405020304" pitchFamily="18" charset="0"/>
              </a:rPr>
              <a:t>Akkara</a:t>
            </a:r>
            <a:r>
              <a:rPr lang="en-IN" sz="2000" dirty="0">
                <a:latin typeface="Times New Roman" panose="02020603050405020304" pitchFamily="18" charset="0"/>
                <a:cs typeface="Times New Roman" panose="02020603050405020304" pitchFamily="18" charset="0"/>
              </a:rPr>
              <a:t>, and MV Judy. </a:t>
            </a:r>
            <a:r>
              <a:rPr lang="en-IN" sz="2000" dirty="0">
                <a:latin typeface="Times New Roman" panose="02020603050405020304" pitchFamily="18" charset="0"/>
                <a:cs typeface="Times New Roman" panose="02020603050405020304" pitchFamily="18" charset="0"/>
                <a:hlinkClick r:id="rId2" action="ppaction://hlinkfile"/>
              </a:rPr>
              <a:t>https: //www.ncbi.nlm.nih.gov/pmc/articles/PMC8597466/ </a:t>
            </a:r>
            <a:endParaRPr lang="en-IN"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Sireesha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Moturi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S.N.Tirumala</a:t>
            </a:r>
            <a:r>
              <a:rPr lang="en-IN" sz="2000" dirty="0">
                <a:latin typeface="Times New Roman" panose="02020603050405020304" pitchFamily="18" charset="0"/>
                <a:cs typeface="Times New Roman" panose="02020603050405020304" pitchFamily="18" charset="0"/>
              </a:rPr>
              <a:t> Rao, Srikanth </a:t>
            </a:r>
            <a:r>
              <a:rPr lang="en-IN" sz="2000" dirty="0" err="1">
                <a:latin typeface="Times New Roman" panose="02020603050405020304" pitchFamily="18" charset="0"/>
                <a:cs typeface="Times New Roman" panose="02020603050405020304" pitchFamily="18" charset="0"/>
              </a:rPr>
              <a:t>Vemuru</a:t>
            </a:r>
            <a:r>
              <a:rPr lang="en-IN" sz="2000" dirty="0">
                <a:latin typeface="Times New Roman" panose="02020603050405020304" pitchFamily="18" charset="0"/>
                <a:cs typeface="Times New Roman" panose="02020603050405020304" pitchFamily="18" charset="0"/>
              </a:rPr>
              <a:t>, Grey wolf assisted dragonfly-based weighted rule generation for predicting heart disease and breast cancer, Computerized Medical Imaging and Graphics, Volume 91, 2021, 101936, ISSN 0895-6111,     </a:t>
            </a:r>
            <a:r>
              <a:rPr lang="en-IN" sz="2000" dirty="0">
                <a:latin typeface="Times New Roman" panose="02020603050405020304" pitchFamily="18" charset="0"/>
                <a:cs typeface="Times New Roman" panose="02020603050405020304" pitchFamily="18" charset="0"/>
                <a:hlinkClick r:id="rId2" action="ppaction://hlinkfile"/>
              </a:rPr>
              <a:t>https://doi.org/10.1016/j.compmedimag.2021.101936 </a:t>
            </a:r>
            <a:endParaRPr lang="en-IN"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2000" dirty="0">
                <a:latin typeface="Times New Roman" panose="02020603050405020304" pitchFamily="18" charset="0"/>
                <a:cs typeface="Times New Roman" panose="02020603050405020304" pitchFamily="18" charset="0"/>
              </a:rPr>
              <a:t>3. Ayesha </a:t>
            </a:r>
            <a:r>
              <a:rPr lang="en-IN" sz="2000" dirty="0" err="1">
                <a:latin typeface="Times New Roman" panose="02020603050405020304" pitchFamily="18" charset="0"/>
                <a:cs typeface="Times New Roman" panose="02020603050405020304" pitchFamily="18" charset="0"/>
              </a:rPr>
              <a:t>Shoukat</a:t>
            </a:r>
            <a:r>
              <a:rPr lang="en-IN" sz="2000" dirty="0">
                <a:latin typeface="Times New Roman" panose="02020603050405020304" pitchFamily="18" charset="0"/>
                <a:cs typeface="Times New Roman" panose="02020603050405020304" pitchFamily="18" charset="0"/>
              </a:rPr>
              <a:t>, Shahzad Akbar, Syed Ale Hassan Automatic diagnosis of glaucoma from retinal images using deep learning </a:t>
            </a:r>
            <a:r>
              <a:rPr lang="en-IN" sz="2000" dirty="0">
                <a:latin typeface="Times New Roman" panose="02020603050405020304" pitchFamily="18" charset="0"/>
                <a:cs typeface="Times New Roman" panose="02020603050405020304" pitchFamily="18" charset="0"/>
                <a:hlinkClick r:id="rId2" action="ppaction://hlinkfile"/>
              </a:rPr>
              <a:t>https: //www.ncbi.nlm.nih.gov/pmc/articles/PMC10217711/ </a:t>
            </a:r>
            <a:endParaRPr lang="en-IN"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Moturi</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Vemuru</a:t>
            </a:r>
            <a:r>
              <a:rPr lang="en-IN" sz="2000" dirty="0">
                <a:latin typeface="Times New Roman" panose="02020603050405020304" pitchFamily="18" charset="0"/>
                <a:cs typeface="Times New Roman" panose="02020603050405020304" pitchFamily="18" charset="0"/>
              </a:rPr>
              <a:t>, S., Tirumala Rao, S. N., </a:t>
            </a:r>
            <a:r>
              <a:rPr lang="en-IN" sz="2000" dirty="0" err="1">
                <a:latin typeface="Times New Roman" panose="02020603050405020304" pitchFamily="18" charset="0"/>
                <a:cs typeface="Times New Roman" panose="02020603050405020304" pitchFamily="18" charset="0"/>
              </a:rPr>
              <a:t>Mallipeddi</a:t>
            </a:r>
            <a:r>
              <a:rPr lang="en-IN" sz="2000" dirty="0">
                <a:latin typeface="Times New Roman" panose="02020603050405020304" pitchFamily="18" charset="0"/>
                <a:cs typeface="Times New Roman" panose="02020603050405020304" pitchFamily="18" charset="0"/>
              </a:rPr>
              <a:t>, S. A. (2023). Gray </a:t>
            </a:r>
            <a:r>
              <a:rPr lang="en-IN" sz="2000" dirty="0" err="1">
                <a:latin typeface="Times New Roman" panose="02020603050405020304" pitchFamily="18" charset="0"/>
                <a:cs typeface="Times New Roman" panose="02020603050405020304" pitchFamily="18" charset="0"/>
              </a:rPr>
              <a:t>Hma</a:t>
            </a:r>
            <a:r>
              <a:rPr lang="en-IN" sz="2000" dirty="0">
                <a:latin typeface="Times New Roman" panose="02020603050405020304" pitchFamily="18" charset="0"/>
                <a:cs typeface="Times New Roman" panose="02020603050405020304" pitchFamily="18" charset="0"/>
              </a:rPr>
              <a:t> Optimized Hybrid Binary Dragonfly Algorithm </a:t>
            </a:r>
            <a:r>
              <a:rPr lang="en-IN" sz="2000" dirty="0" err="1">
                <a:latin typeface="Times New Roman" panose="02020603050405020304" pitchFamily="18" charset="0"/>
                <a:cs typeface="Times New Roman" panose="02020603050405020304" pitchFamily="18" charset="0"/>
              </a:rPr>
              <a:t>rau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kev</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xaiv</a:t>
            </a:r>
            <a:r>
              <a:rPr lang="en-IN" sz="2000" dirty="0">
                <a:latin typeface="Times New Roman" panose="02020603050405020304" pitchFamily="18" charset="0"/>
                <a:cs typeface="Times New Roman" panose="02020603050405020304" pitchFamily="18" charset="0"/>
              </a:rPr>
              <a:t> two </a:t>
            </a:r>
            <a:r>
              <a:rPr lang="en-IN" sz="2000" dirty="0" err="1">
                <a:latin typeface="Times New Roman" panose="02020603050405020304" pitchFamily="18" charset="0"/>
                <a:cs typeface="Times New Roman" panose="02020603050405020304" pitchFamily="18" charset="0"/>
              </a:rPr>
              <a:t>xeeb</a:t>
            </a:r>
            <a:r>
              <a:rPr lang="en-IN" sz="2000" dirty="0">
                <a:latin typeface="Times New Roman" panose="02020603050405020304" pitchFamily="18" charset="0"/>
                <a:cs typeface="Times New Roman" panose="02020603050405020304" pitchFamily="18" charset="0"/>
              </a:rPr>
              <a:t>. In: </a:t>
            </a:r>
            <a:r>
              <a:rPr lang="en-IN" sz="2000" dirty="0" err="1">
                <a:latin typeface="Times New Roman" panose="02020603050405020304" pitchFamily="18" charset="0"/>
                <a:cs typeface="Times New Roman" panose="02020603050405020304" pitchFamily="18" charset="0"/>
              </a:rPr>
              <a:t>Hassanien</a:t>
            </a:r>
            <a:r>
              <a:rPr lang="en-IN" sz="2000" dirty="0">
                <a:latin typeface="Times New Roman" panose="02020603050405020304" pitchFamily="18" charset="0"/>
                <a:cs typeface="Times New Roman" panose="02020603050405020304" pitchFamily="18" charset="0"/>
              </a:rPr>
              <a:t>, A. E., Castillo, O., Anand, S., Jaiswal, A. (Eds.) International Conference on Innovative Computing and Communications. ICDL 2023. Journal of Networks and Systems, Volume 703</a:t>
            </a:r>
            <a:r>
              <a:rPr lang="en-IN" sz="2000" dirty="0">
                <a:latin typeface="Times New Roman" panose="02020603050405020304" pitchFamily="18" charset="0"/>
                <a:cs typeface="Times New Roman" panose="02020603050405020304" pitchFamily="18" charset="0"/>
                <a:hlinkClick r:id="rId2" action="ppaction://hlinkfile"/>
              </a:rPr>
              <a:t>. https://doi.org/10.1007/ 978-981-99-3315-0-47 </a:t>
            </a:r>
            <a:endParaRPr lang="en-IN"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5888182" cy="365125"/>
          </a:xfrm>
        </p:spPr>
        <p:txBody>
          <a:bodyPr/>
          <a:lstStyle/>
          <a:p>
            <a:r>
              <a:rPr lang="en-US" sz="1800" dirty="0">
                <a:latin typeface="Times New Roman" panose="02020603050405020304" pitchFamily="18" charset="0"/>
                <a:cs typeface="Times New Roman" panose="02020603050405020304" pitchFamily="18" charset="0"/>
              </a:rPr>
              <a:t>Review No.01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5C19-3C67-DD78-9FBD-AAA453096B68}"/>
              </a:ext>
            </a:extLst>
          </p:cNvPr>
          <p:cNvSpPr>
            <a:spLocks noGrp="1"/>
          </p:cNvSpPr>
          <p:nvPr>
            <p:ph type="title"/>
          </p:nvPr>
        </p:nvSpPr>
        <p:spPr>
          <a:xfrm>
            <a:off x="270164" y="1842655"/>
            <a:ext cx="11575472" cy="3419507"/>
          </a:xfrm>
        </p:spPr>
        <p:txBody>
          <a:bodyPr>
            <a:normAutofit fontScale="90000"/>
          </a:bodyPr>
          <a:lstStyle/>
          <a:p>
            <a:pPr>
              <a:lnSpc>
                <a:spcPct val="100000"/>
              </a:lnSpc>
            </a:pPr>
            <a:r>
              <a:rPr lang="en-IN" sz="1800" b="1" dirty="0">
                <a:latin typeface="Times New Roman" panose="02020603050405020304" pitchFamily="18" charset="0"/>
                <a:cs typeface="Times New Roman" panose="02020603050405020304" pitchFamily="18" charset="0"/>
              </a:rPr>
              <a:t>                                                                     </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4900" b="1" dirty="0">
                <a:latin typeface="Times New Roman" panose="02020603050405020304" pitchFamily="18" charset="0"/>
                <a:cs typeface="Times New Roman" panose="02020603050405020304" pitchFamily="18" charset="0"/>
              </a:rPr>
              <a:t>REFERENCE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5. G. </a:t>
            </a:r>
            <a:r>
              <a:rPr lang="en-IN" sz="2200" dirty="0" err="1">
                <a:latin typeface="Times New Roman" panose="02020603050405020304" pitchFamily="18" charset="0"/>
                <a:cs typeface="Times New Roman" panose="02020603050405020304" pitchFamily="18" charset="0"/>
              </a:rPr>
              <a:t>Gutte</a:t>
            </a:r>
            <a:r>
              <a:rPr lang="en-IN" sz="2200" dirty="0">
                <a:latin typeface="Times New Roman" panose="02020603050405020304" pitchFamily="18" charset="0"/>
                <a:cs typeface="Times New Roman" panose="02020603050405020304" pitchFamily="18" charset="0"/>
              </a:rPr>
              <a:t>, B. Khair, V. Harney, R. </a:t>
            </a:r>
            <a:r>
              <a:rPr lang="en-IN" sz="2200" dirty="0" err="1">
                <a:latin typeface="Times New Roman" panose="02020603050405020304" pitchFamily="18" charset="0"/>
                <a:cs typeface="Times New Roman" panose="02020603050405020304" pitchFamily="18" charset="0"/>
              </a:rPr>
              <a:t>Shamalik</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thiab</a:t>
            </a:r>
            <a:r>
              <a:rPr lang="en-IN" sz="2200" dirty="0">
                <a:latin typeface="Times New Roman" panose="02020603050405020304" pitchFamily="18" charset="0"/>
                <a:cs typeface="Times New Roman" panose="02020603050405020304" pitchFamily="18" charset="0"/>
              </a:rPr>
              <a:t> S. </a:t>
            </a:r>
            <a:r>
              <a:rPr lang="en-IN" sz="2200" dirty="0" err="1">
                <a:latin typeface="Times New Roman" panose="02020603050405020304" pitchFamily="18" charset="0"/>
                <a:cs typeface="Times New Roman" panose="02020603050405020304" pitchFamily="18" charset="0"/>
              </a:rPr>
              <a:t>Chippalkatti</a:t>
            </a:r>
            <a:r>
              <a:rPr 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hlinkClick r:id="rId2" action="ppaction://hlinkfile"/>
              </a:rPr>
              <a:t>https://ieeexplore.ieee.org/document/ 10223519Glaucomaeyediagnosisbasedondeeplearning </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6. </a:t>
            </a:r>
            <a:r>
              <a:rPr lang="en-IN" sz="2200" dirty="0" err="1">
                <a:latin typeface="Times New Roman" panose="02020603050405020304" pitchFamily="18" charset="0"/>
                <a:cs typeface="Times New Roman" panose="02020603050405020304" pitchFamily="18" charset="0"/>
              </a:rPr>
              <a:t>Sunayna</a:t>
            </a:r>
            <a:r>
              <a:rPr lang="en-IN" sz="2200" dirty="0">
                <a:latin typeface="Times New Roman" panose="02020603050405020304" pitchFamily="18" charset="0"/>
                <a:cs typeface="Times New Roman" panose="02020603050405020304" pitchFamily="18" charset="0"/>
              </a:rPr>
              <a:t>, S.S., Rao, S.N.T., </a:t>
            </a:r>
            <a:r>
              <a:rPr lang="en-IN" sz="2200" dirty="0" err="1">
                <a:latin typeface="Times New Roman" panose="02020603050405020304" pitchFamily="18" charset="0"/>
                <a:cs typeface="Times New Roman" panose="02020603050405020304" pitchFamily="18" charset="0"/>
              </a:rPr>
              <a:t>Sireesha</a:t>
            </a:r>
            <a:r>
              <a:rPr lang="en-IN" sz="2200" dirty="0">
                <a:latin typeface="Times New Roman" panose="02020603050405020304" pitchFamily="18" charset="0"/>
                <a:cs typeface="Times New Roman" panose="02020603050405020304" pitchFamily="18" charset="0"/>
              </a:rPr>
              <a:t>, M. (2022) Performance evaluation of machine learning algorithms for breast cancer prediction. Sree Nayak, J., Behera, H., Naik, B., Vimal, S., </a:t>
            </a:r>
            <a:r>
              <a:rPr lang="en-IN" sz="2200" dirty="0" err="1">
                <a:latin typeface="Times New Roman" panose="02020603050405020304" pitchFamily="18" charset="0"/>
                <a:cs typeface="Times New Roman" panose="02020603050405020304" pitchFamily="18" charset="0"/>
              </a:rPr>
              <a:t>Pelusi</a:t>
            </a:r>
            <a:r>
              <a:rPr lang="en-IN" sz="2200" dirty="0">
                <a:latin typeface="Times New Roman" panose="02020603050405020304" pitchFamily="18" charset="0"/>
                <a:cs typeface="Times New Roman" panose="02020603050405020304" pitchFamily="18" charset="0"/>
              </a:rPr>
              <a:t>, D. (Eds.) Computational Intelligence in Data Exploration. </a:t>
            </a:r>
            <a:r>
              <a:rPr lang="en-IN" sz="2200" dirty="0" err="1">
                <a:latin typeface="Times New Roman" panose="02020603050405020304" pitchFamily="18" charset="0"/>
                <a:cs typeface="Times New Roman" panose="02020603050405020304" pitchFamily="18" charset="0"/>
              </a:rPr>
              <a:t>Ntse</a:t>
            </a:r>
            <a:r>
              <a:rPr lang="en-IN" sz="2200" dirty="0">
                <a:latin typeface="Times New Roman" panose="02020603050405020304" pitchFamily="18" charset="0"/>
                <a:cs typeface="Times New Roman" panose="02020603050405020304" pitchFamily="18" charset="0"/>
              </a:rPr>
              <a:t> Innovation, Systems </a:t>
            </a:r>
            <a:r>
              <a:rPr lang="en-IN" sz="2200" dirty="0" err="1">
                <a:latin typeface="Times New Roman" panose="02020603050405020304" pitchFamily="18" charset="0"/>
                <a:cs typeface="Times New Roman" panose="02020603050405020304" pitchFamily="18" charset="0"/>
              </a:rPr>
              <a:t>thiab</a:t>
            </a:r>
            <a:r>
              <a:rPr lang="en-IN" sz="2200" dirty="0">
                <a:latin typeface="Times New Roman" panose="02020603050405020304" pitchFamily="18" charset="0"/>
                <a:cs typeface="Times New Roman" panose="02020603050405020304" pitchFamily="18" charset="0"/>
              </a:rPr>
              <a:t> Technology, Cilt.281. </a:t>
            </a:r>
            <a:r>
              <a:rPr lang="en-IN" sz="2200" dirty="0">
                <a:latin typeface="Times New Roman" panose="02020603050405020304" pitchFamily="18" charset="0"/>
                <a:cs typeface="Times New Roman" panose="02020603050405020304" pitchFamily="18" charset="0"/>
                <a:hlinkClick r:id="rId3"/>
              </a:rPr>
              <a:t>https://doi.org/10. 1007/978-981-16-9447-9-25</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7. Sumitra V.; Latha P.; Renuka P.; Swaminathan K. Glaucoma detection using deep learning </a:t>
            </a:r>
            <a:r>
              <a:rPr lang="en-IN" sz="2200" dirty="0">
                <a:latin typeface="Times New Roman" panose="02020603050405020304" pitchFamily="18" charset="0"/>
                <a:cs typeface="Times New Roman" panose="02020603050405020304" pitchFamily="18" charset="0"/>
                <a:hlinkClick r:id="rId2" action="ppaction://hlinkfile"/>
              </a:rPr>
              <a:t>https://ieeexplore.ieee.org/document/ 10421376 </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8. Price data were collected through October 2023. Marlene S. </a:t>
            </a:r>
            <a:r>
              <a:rPr lang="en-IN" sz="2200" dirty="0" err="1">
                <a:latin typeface="Times New Roman" panose="02020603050405020304" pitchFamily="18" charset="0"/>
                <a:cs typeface="Times New Roman" panose="02020603050405020304" pitchFamily="18" charset="0"/>
              </a:rPr>
              <a:t>Puchaicela</a:t>
            </a:r>
            <a:r>
              <a:rPr lang="en-IN" sz="2200" dirty="0">
                <a:latin typeface="Times New Roman" panose="02020603050405020304" pitchFamily="18" charset="0"/>
                <a:cs typeface="Times New Roman" panose="02020603050405020304" pitchFamily="18" charset="0"/>
              </a:rPr>
              <a:t>-Lozano 1, </a:t>
            </a:r>
            <a:r>
              <a:rPr lang="en-IN" sz="2200" dirty="0" err="1">
                <a:latin typeface="Times New Roman" panose="02020603050405020304" pitchFamily="18" charset="0"/>
                <a:cs typeface="Times New Roman" panose="02020603050405020304" pitchFamily="18" charset="0"/>
              </a:rPr>
              <a:t>Luiszhinin</a:t>
            </a:r>
            <a:r>
              <a:rPr lang="en-IN" sz="2200" dirty="0">
                <a:latin typeface="Times New Roman" panose="02020603050405020304" pitchFamily="18" charset="0"/>
                <a:cs typeface="Times New Roman" panose="02020603050405020304" pitchFamily="18" charset="0"/>
              </a:rPr>
              <a:t>-Vera 2, 3, *, Ana J. Andrade-Reyes1, Dayanna M. </a:t>
            </a:r>
            <a:r>
              <a:rPr lang="en-IN" sz="2200" dirty="0" err="1">
                <a:latin typeface="Times New Roman" panose="02020603050405020304" pitchFamily="18" charset="0"/>
                <a:cs typeface="Times New Roman" panose="02020603050405020304" pitchFamily="18" charset="0"/>
              </a:rPr>
              <a:t>Baque</a:t>
            </a:r>
            <a:r>
              <a:rPr lang="en-IN" sz="2200" dirty="0">
                <a:latin typeface="Times New Roman" panose="02020603050405020304" pitchFamily="18" charset="0"/>
                <a:cs typeface="Times New Roman" panose="02020603050405020304" pitchFamily="18" charset="0"/>
              </a:rPr>
              <a:t>-Arteaga 1, Carolina Cadena-</a:t>
            </a:r>
            <a:r>
              <a:rPr lang="en-IN" sz="2200" dirty="0" err="1">
                <a:latin typeface="Times New Roman" panose="02020603050405020304" pitchFamily="18" charset="0"/>
                <a:cs typeface="Times New Roman" panose="02020603050405020304" pitchFamily="18" charset="0"/>
              </a:rPr>
              <a:t>Morejón</a:t>
            </a:r>
            <a:r>
              <a:rPr lang="en-IN" sz="2200" dirty="0">
                <a:latin typeface="Times New Roman" panose="02020603050405020304" pitchFamily="18" charset="0"/>
                <a:cs typeface="Times New Roman" panose="02020603050405020304" pitchFamily="18" charset="0"/>
              </a:rPr>
              <a:t> 2 Deep Learning for Glaucoma Detection: R-CNN, ResNet-50,and Image Segmentation	</a:t>
            </a:r>
            <a:r>
              <a:rPr lang="en-IN" sz="2200" dirty="0">
                <a:latin typeface="Times New Roman" panose="02020603050405020304" pitchFamily="18" charset="0"/>
                <a:cs typeface="Times New Roman" panose="02020603050405020304" pitchFamily="18" charset="0"/>
                <a:hlinkClick r:id="rId2" action="ppaction://hlinkfile"/>
              </a:rPr>
              <a:t>https://www.researchgate.net/publication/  375594871-for-Glaucoma-Detection-R-CNN-ResNet-50-and-\ Image-Segmentation</a:t>
            </a:r>
            <a:br>
              <a:rPr lang="en-IN" sz="22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endParaRPr lang="en-IN" sz="1400" dirty="0"/>
          </a:p>
        </p:txBody>
      </p:sp>
      <p:sp>
        <p:nvSpPr>
          <p:cNvPr id="3" name="Date Placeholder 2">
            <a:extLst>
              <a:ext uri="{FF2B5EF4-FFF2-40B4-BE49-F238E27FC236}">
                <a16:creationId xmlns:a16="http://schemas.microsoft.com/office/drawing/2014/main" id="{B3362254-31E6-EC10-305E-BC4B1786EE75}"/>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080B124A-46E0-8A38-1700-6DAF222947B2}"/>
              </a:ext>
            </a:extLst>
          </p:cNvPr>
          <p:cNvSpPr>
            <a:spLocks noGrp="1"/>
          </p:cNvSpPr>
          <p:nvPr>
            <p:ph type="ftr" sz="quarter" idx="11"/>
          </p:nvPr>
        </p:nvSpPr>
        <p:spPr>
          <a:xfrm>
            <a:off x="4038599" y="6356350"/>
            <a:ext cx="6089073" cy="365125"/>
          </a:xfrm>
        </p:spPr>
        <p:txBody>
          <a:bodyPr/>
          <a:lstStyle/>
          <a:p>
            <a:r>
              <a:rPr lang="en-US" sz="1800" dirty="0"/>
              <a:t>Review No. 01        Batch No. BG10         Department of CSE</a:t>
            </a:r>
            <a:endParaRPr lang="en-IN" sz="1800" dirty="0"/>
          </a:p>
        </p:txBody>
      </p:sp>
      <p:sp>
        <p:nvSpPr>
          <p:cNvPr id="5" name="Slide Number Placeholder 4">
            <a:extLst>
              <a:ext uri="{FF2B5EF4-FFF2-40B4-BE49-F238E27FC236}">
                <a16:creationId xmlns:a16="http://schemas.microsoft.com/office/drawing/2014/main" id="{0A9C8772-736D-4D2A-11D6-A1E9229ED5BF}"/>
              </a:ext>
            </a:extLst>
          </p:cNvPr>
          <p:cNvSpPr>
            <a:spLocks noGrp="1"/>
          </p:cNvSpPr>
          <p:nvPr>
            <p:ph type="sldNum" sz="quarter" idx="12"/>
          </p:nvPr>
        </p:nvSpPr>
        <p:spPr/>
        <p:txBody>
          <a:bodyPr/>
          <a:lstStyle/>
          <a:p>
            <a:fld id="{65DCBD69-296B-4D7C-AF62-9B588FC78772}" type="slidenum">
              <a:rPr lang="en-IN" smtClean="0"/>
              <a:t>25</a:t>
            </a:fld>
            <a:endParaRPr lang="en-IN"/>
          </a:p>
        </p:txBody>
      </p:sp>
      <p:pic>
        <p:nvPicPr>
          <p:cNvPr id="6" name="Picture 5">
            <a:extLst>
              <a:ext uri="{FF2B5EF4-FFF2-40B4-BE49-F238E27FC236}">
                <a16:creationId xmlns:a16="http://schemas.microsoft.com/office/drawing/2014/main" id="{3966E933-B729-C6A5-E001-913B704F85BF}"/>
              </a:ext>
            </a:extLst>
          </p:cNvPr>
          <p:cNvPicPr>
            <a:picLocks noChangeAspect="1"/>
          </p:cNvPicPr>
          <p:nvPr/>
        </p:nvPicPr>
        <p:blipFill>
          <a:blip r:embed="rId4"/>
          <a:stretch>
            <a:fillRect/>
          </a:stretch>
        </p:blipFill>
        <p:spPr>
          <a:xfrm>
            <a:off x="124690" y="90674"/>
            <a:ext cx="3638209" cy="579027"/>
          </a:xfrm>
          <a:prstGeom prst="rect">
            <a:avLst/>
          </a:prstGeom>
        </p:spPr>
      </p:pic>
    </p:spTree>
    <p:extLst>
      <p:ext uri="{BB962C8B-B14F-4D97-AF65-F5344CB8AC3E}">
        <p14:creationId xmlns:p14="http://schemas.microsoft.com/office/powerpoint/2010/main" val="281610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943C-0C4B-524F-03B0-E09CA36E0C17}"/>
              </a:ext>
            </a:extLst>
          </p:cNvPr>
          <p:cNvSpPr>
            <a:spLocks noGrp="1"/>
          </p:cNvSpPr>
          <p:nvPr>
            <p:ph type="title"/>
          </p:nvPr>
        </p:nvSpPr>
        <p:spPr>
          <a:xfrm>
            <a:off x="838199" y="365125"/>
            <a:ext cx="10848109" cy="5377584"/>
          </a:xfrm>
        </p:spPr>
        <p:txBody>
          <a:bodyPr>
            <a:normAutofit/>
          </a:bodyPr>
          <a:lstStyle/>
          <a:p>
            <a:br>
              <a:rPr lang="en-US" dirty="0"/>
            </a:br>
            <a:br>
              <a:rPr lang="en-US" dirty="0"/>
            </a:br>
            <a:br>
              <a:rPr lang="en-US" dirty="0"/>
            </a:br>
            <a:br>
              <a:rPr lang="en-US" dirty="0"/>
            </a:br>
            <a:endParaRPr lang="en-IN" dirty="0"/>
          </a:p>
        </p:txBody>
      </p:sp>
      <p:sp>
        <p:nvSpPr>
          <p:cNvPr id="3" name="Date Placeholder 2">
            <a:extLst>
              <a:ext uri="{FF2B5EF4-FFF2-40B4-BE49-F238E27FC236}">
                <a16:creationId xmlns:a16="http://schemas.microsoft.com/office/drawing/2014/main" id="{D4A95C43-601A-8ADB-1DDB-65D529240081}"/>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90191789-DCFC-4AE3-B9E8-19E87216A3EA}"/>
              </a:ext>
            </a:extLst>
          </p:cNvPr>
          <p:cNvSpPr>
            <a:spLocks noGrp="1"/>
          </p:cNvSpPr>
          <p:nvPr>
            <p:ph type="ftr" sz="quarter" idx="11"/>
          </p:nvPr>
        </p:nvSpPr>
        <p:spPr>
          <a:xfrm>
            <a:off x="4038600" y="6356350"/>
            <a:ext cx="6151418" cy="365125"/>
          </a:xfrm>
        </p:spPr>
        <p:txBody>
          <a:bodyPr/>
          <a:lstStyle/>
          <a:p>
            <a:r>
              <a:rPr lang="en-US" sz="1800" dirty="0"/>
              <a:t>Review No.01         Batch No. BG10          Department of CSE</a:t>
            </a:r>
            <a:endParaRPr lang="en-IN" sz="1800" dirty="0"/>
          </a:p>
        </p:txBody>
      </p:sp>
      <p:sp>
        <p:nvSpPr>
          <p:cNvPr id="5" name="Slide Number Placeholder 4">
            <a:extLst>
              <a:ext uri="{FF2B5EF4-FFF2-40B4-BE49-F238E27FC236}">
                <a16:creationId xmlns:a16="http://schemas.microsoft.com/office/drawing/2014/main" id="{95BC7ED7-1DD4-C618-F69B-CED03F80AD8B}"/>
              </a:ext>
            </a:extLst>
          </p:cNvPr>
          <p:cNvSpPr>
            <a:spLocks noGrp="1"/>
          </p:cNvSpPr>
          <p:nvPr>
            <p:ph type="sldNum" sz="quarter" idx="12"/>
          </p:nvPr>
        </p:nvSpPr>
        <p:spPr/>
        <p:txBody>
          <a:bodyPr/>
          <a:lstStyle/>
          <a:p>
            <a:fld id="{65DCBD69-296B-4D7C-AF62-9B588FC78772}" type="slidenum">
              <a:rPr lang="en-IN" smtClean="0"/>
              <a:t>26</a:t>
            </a:fld>
            <a:endParaRPr lang="en-IN" dirty="0"/>
          </a:p>
        </p:txBody>
      </p:sp>
      <p:sp>
        <p:nvSpPr>
          <p:cNvPr id="7" name="TextBox 6">
            <a:extLst>
              <a:ext uri="{FF2B5EF4-FFF2-40B4-BE49-F238E27FC236}">
                <a16:creationId xmlns:a16="http://schemas.microsoft.com/office/drawing/2014/main" id="{3CFDEF26-79FD-4946-7E4E-C64E065CADE7}"/>
              </a:ext>
            </a:extLst>
          </p:cNvPr>
          <p:cNvSpPr txBox="1"/>
          <p:nvPr/>
        </p:nvSpPr>
        <p:spPr>
          <a:xfrm>
            <a:off x="297873" y="1032164"/>
            <a:ext cx="11596824" cy="4785135"/>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9. </a:t>
            </a:r>
            <a:r>
              <a:rPr lang="en-IN" sz="2000" dirty="0" err="1">
                <a:latin typeface="Times New Roman" panose="02020603050405020304" pitchFamily="18" charset="0"/>
                <a:cs typeface="Times New Roman" panose="02020603050405020304" pitchFamily="18" charset="0"/>
              </a:rPr>
              <a:t>Moturi</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Vemuru</a:t>
            </a:r>
            <a:r>
              <a:rPr lang="en-IN" sz="2000" dirty="0">
                <a:latin typeface="Times New Roman" panose="02020603050405020304" pitchFamily="18" charset="0"/>
                <a:cs typeface="Times New Roman" panose="02020603050405020304" pitchFamily="18" charset="0"/>
              </a:rPr>
              <a:t>, S., Tirumala Rao, S.N., </a:t>
            </a:r>
            <a:r>
              <a:rPr lang="en-IN" sz="2000" dirty="0" err="1">
                <a:latin typeface="Times New Roman" panose="02020603050405020304" pitchFamily="18" charset="0"/>
                <a:cs typeface="Times New Roman" panose="02020603050405020304" pitchFamily="18" charset="0"/>
              </a:rPr>
              <a:t>Mallipeddi</a:t>
            </a:r>
            <a:r>
              <a:rPr lang="en-IN" sz="2000" dirty="0">
                <a:latin typeface="Times New Roman" panose="02020603050405020304" pitchFamily="18" charset="0"/>
                <a:cs typeface="Times New Roman" panose="02020603050405020304" pitchFamily="18" charset="0"/>
              </a:rPr>
              <a:t>, S.A. (2023). Hybrid Binary Dragonfly Algorithm with Grey Wolf Optimization for Feature Selection. In: </a:t>
            </a:r>
            <a:r>
              <a:rPr lang="en-IN" sz="2000" dirty="0" err="1">
                <a:latin typeface="Times New Roman" panose="02020603050405020304" pitchFamily="18" charset="0"/>
                <a:cs typeface="Times New Roman" panose="02020603050405020304" pitchFamily="18" charset="0"/>
              </a:rPr>
              <a:t>Hassanien</a:t>
            </a:r>
            <a:r>
              <a:rPr lang="en-IN" sz="2000" dirty="0">
                <a:latin typeface="Times New Roman" panose="02020603050405020304" pitchFamily="18" charset="0"/>
                <a:cs typeface="Times New Roman" panose="02020603050405020304" pitchFamily="18" charset="0"/>
              </a:rPr>
              <a:t>, A.E., Castillo, O., Anand, S., Jaiswal, A. (eds) International Conference on Innovative Computing and Communications. ICICC 2023. Lecture Notes in Networks and Systems, vol 703. Springer, Singapore. </a:t>
            </a:r>
            <a:r>
              <a:rPr lang="en-IN" sz="2000" dirty="0">
                <a:latin typeface="Times New Roman" panose="02020603050405020304" pitchFamily="18" charset="0"/>
                <a:cs typeface="Times New Roman" panose="02020603050405020304" pitchFamily="18" charset="0"/>
                <a:hlinkClick r:id="rId2" action="ppaction://hlinkfile"/>
              </a:rPr>
              <a:t>https: //doi.org/10.1007/978-981-99-3315-0-47 </a:t>
            </a:r>
            <a:r>
              <a:rPr lang="en-IN" sz="2000" dirty="0">
                <a:latin typeface="Times New Roman" panose="02020603050405020304" pitchFamily="18" charset="0"/>
                <a:cs typeface="Times New Roman" panose="02020603050405020304" pitchFamily="18" charset="0"/>
              </a:rPr>
              <a:t>.</a:t>
            </a:r>
          </a:p>
          <a:p>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10. The diagnosis of glaucoma is strengthened by an in-depth examination of the fundus image. Please be prepared. </a:t>
            </a:r>
            <a:r>
              <a:rPr lang="en-IN" sz="2000" dirty="0">
                <a:latin typeface="Times New Roman" panose="02020603050405020304" pitchFamily="18" charset="0"/>
                <a:cs typeface="Times New Roman" panose="02020603050405020304" pitchFamily="18" charset="0"/>
                <a:hlinkClick r:id="rId2" action="ppaction://hlinkfile"/>
              </a:rPr>
              <a:t>https://www.nature. com/articles/s41598-021-99605-1 </a:t>
            </a:r>
            <a:r>
              <a:rPr lang="en-IN" sz="2000" dirty="0">
                <a:latin typeface="Times New Roman" panose="02020603050405020304" pitchFamily="18" charset="0"/>
                <a:cs typeface="Times New Roman" panose="02020603050405020304" pitchFamily="18" charset="0"/>
              </a:rPr>
              <a:t>This should be in a large font, right. You know it’s better to say nothing. </a:t>
            </a:r>
          </a:p>
          <a:p>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11. </a:t>
            </a:r>
            <a:r>
              <a:rPr lang="en-IN" sz="2000" dirty="0" err="1">
                <a:latin typeface="Times New Roman" panose="02020603050405020304" pitchFamily="18" charset="0"/>
                <a:cs typeface="Times New Roman" panose="02020603050405020304" pitchFamily="18" charset="0"/>
              </a:rPr>
              <a:t>Moturi</a:t>
            </a:r>
            <a:r>
              <a:rPr lang="en-IN" sz="2000" dirty="0">
                <a:latin typeface="Times New Roman" panose="02020603050405020304" pitchFamily="18" charset="0"/>
                <a:cs typeface="Times New Roman" panose="02020603050405020304" pitchFamily="18" charset="0"/>
              </a:rPr>
              <a:t> S., Tirumala Rao SN., </a:t>
            </a:r>
            <a:r>
              <a:rPr lang="en-IN" sz="2000" dirty="0" err="1">
                <a:latin typeface="Times New Roman" panose="02020603050405020304" pitchFamily="18" charset="0"/>
                <a:cs typeface="Times New Roman" panose="02020603050405020304" pitchFamily="18" charset="0"/>
              </a:rPr>
              <a:t>Vemuru</a:t>
            </a:r>
            <a:r>
              <a:rPr lang="en-IN" sz="2000" dirty="0">
                <a:latin typeface="Times New Roman" panose="02020603050405020304" pitchFamily="18" charset="0"/>
                <a:cs typeface="Times New Roman" panose="02020603050405020304" pitchFamily="18" charset="0"/>
              </a:rPr>
              <a:t> S. (2021) Breast cancer diagnosis based on risk prediction using individual clinical data and machine learning models. Sree: Bhattacharyya D., </a:t>
            </a:r>
            <a:r>
              <a:rPr lang="en-IN" sz="2000" dirty="0" err="1">
                <a:latin typeface="Times New Roman" panose="02020603050405020304" pitchFamily="18" charset="0"/>
                <a:cs typeface="Times New Roman" panose="02020603050405020304" pitchFamily="18" charset="0"/>
              </a:rPr>
              <a:t>Thirupathi</a:t>
            </a:r>
            <a:r>
              <a:rPr lang="en-IN" sz="2000" dirty="0">
                <a:latin typeface="Times New Roman" panose="02020603050405020304" pitchFamily="18" charset="0"/>
                <a:cs typeface="Times New Roman" panose="02020603050405020304" pitchFamily="18" charset="0"/>
              </a:rPr>
              <a:t> Rao N. (eds.) Machine Intelligence and Software Computing. Advances in Intelligent Systems and Computing, Vol. 1280. Springer, </a:t>
            </a:r>
            <a:r>
              <a:rPr lang="en-IN" sz="2000" dirty="0" err="1">
                <a:latin typeface="Times New Roman" panose="02020603050405020304" pitchFamily="18" charset="0"/>
                <a:cs typeface="Times New Roman" panose="02020603050405020304" pitchFamily="18" charset="0"/>
              </a:rPr>
              <a:t>Singapur</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2" action="ppaction://hlinkfile"/>
              </a:rPr>
              <a:t>https://doi.org/10.1007/978-981-15-9516-5-37. </a:t>
            </a:r>
            <a:endParaRPr lang="en-IN" sz="2000" dirty="0"/>
          </a:p>
        </p:txBody>
      </p:sp>
      <p:pic>
        <p:nvPicPr>
          <p:cNvPr id="6" name="Picture 5">
            <a:extLst>
              <a:ext uri="{FF2B5EF4-FFF2-40B4-BE49-F238E27FC236}">
                <a16:creationId xmlns:a16="http://schemas.microsoft.com/office/drawing/2014/main" id="{C4EF637E-D123-BD03-0543-C6AFE2DB257F}"/>
              </a:ext>
            </a:extLst>
          </p:cNvPr>
          <p:cNvPicPr>
            <a:picLocks noChangeAspect="1"/>
          </p:cNvPicPr>
          <p:nvPr/>
        </p:nvPicPr>
        <p:blipFill>
          <a:blip r:embed="rId3"/>
          <a:stretch>
            <a:fillRect/>
          </a:stretch>
        </p:blipFill>
        <p:spPr>
          <a:xfrm>
            <a:off x="173181" y="90674"/>
            <a:ext cx="3650673" cy="712891"/>
          </a:xfrm>
          <a:prstGeom prst="rect">
            <a:avLst/>
          </a:prstGeom>
        </p:spPr>
      </p:pic>
      <p:sp>
        <p:nvSpPr>
          <p:cNvPr id="9" name="TextBox 8">
            <a:extLst>
              <a:ext uri="{FF2B5EF4-FFF2-40B4-BE49-F238E27FC236}">
                <a16:creationId xmlns:a16="http://schemas.microsoft.com/office/drawing/2014/main" id="{B281A8E1-534F-88E1-EA27-2137C9AFA927}"/>
              </a:ext>
            </a:extLst>
          </p:cNvPr>
          <p:cNvSpPr txBox="1"/>
          <p:nvPr/>
        </p:nvSpPr>
        <p:spPr>
          <a:xfrm>
            <a:off x="4038600" y="290535"/>
            <a:ext cx="5673436" cy="769441"/>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REFERENCE</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99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6137564" cy="365125"/>
          </a:xfrm>
        </p:spPr>
        <p:txBody>
          <a:bodyPr/>
          <a:lstStyle/>
          <a:p>
            <a:r>
              <a:rPr lang="en-US" sz="1800" dirty="0">
                <a:latin typeface="Times New Roman" panose="02020603050405020304" pitchFamily="18" charset="0"/>
                <a:cs typeface="Times New Roman" panose="02020603050405020304" pitchFamily="18" charset="0"/>
              </a:rPr>
              <a:t>Review No. 01        Batch No.BG10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49927" y="365126"/>
            <a:ext cx="10203873" cy="797108"/>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297873" y="1212274"/>
            <a:ext cx="11637818" cy="4964690"/>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We sincerely express our gratitude to all individuals and organizations who provided their valuable support and guidance throughout this project. We extend our heartfelt thanks to our mentors, colleagues, and research collaborators for their insights and encouragement.</a:t>
            </a:r>
          </a:p>
          <a:p>
            <a:pPr>
              <a:lnSpc>
                <a:spcPct val="100000"/>
              </a:lnSpc>
            </a:pPr>
            <a:r>
              <a:rPr lang="en-US" sz="2000" dirty="0">
                <a:latin typeface="Times New Roman" panose="02020603050405020304" pitchFamily="18" charset="0"/>
                <a:cs typeface="Times New Roman" panose="02020603050405020304" pitchFamily="18" charset="0"/>
              </a:rPr>
              <a:t>For any inquiries or further discussions, please feel free to reach out:</a:t>
            </a:r>
          </a:p>
          <a:p>
            <a:pPr marL="0" indent="0">
              <a:lnSpc>
                <a:spcPct val="100000"/>
              </a:lnSpc>
              <a:buNone/>
            </a:pPr>
            <a:br>
              <a:rPr lang="en-US" sz="2000" dirty="0"/>
            </a:br>
            <a:r>
              <a:rPr lang="en-US" sz="2000" b="1" dirty="0">
                <a:latin typeface="Times New Roman" panose="02020603050405020304" pitchFamily="18" charset="0"/>
                <a:cs typeface="Times New Roman" panose="02020603050405020304" pitchFamily="18" charset="0"/>
              </a:rPr>
              <a:t>Contact Information:</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Email: ddlakshmi2004@gmail.com,skrizwana824@gmail.com,skmubeena665@gmail.com</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Phone: 9392316128, 9652372519,9866793665</a:t>
            </a:r>
          </a:p>
          <a:p>
            <a:pPr>
              <a:lnSpc>
                <a:spcPct val="100000"/>
              </a:lnSpc>
            </a:pPr>
            <a:r>
              <a:rPr lang="en-US" sz="2000" dirty="0">
                <a:latin typeface="Times New Roman" panose="02020603050405020304" pitchFamily="18" charset="0"/>
                <a:cs typeface="Times New Roman" panose="02020603050405020304" pitchFamily="18" charset="0"/>
              </a:rPr>
              <a:t>Thank you for the opportunity to present this work. Your feedback and suggestions are highly appreciated!</a:t>
            </a:r>
          </a:p>
          <a:p>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6366164" cy="365125"/>
          </a:xfrm>
        </p:spPr>
        <p:txBody>
          <a:bodyPr/>
          <a:lstStyle/>
          <a:p>
            <a:r>
              <a:rPr lang="en-US" sz="1800" dirty="0">
                <a:latin typeface="Times New Roman" panose="02020603050405020304" pitchFamily="18" charset="0"/>
                <a:cs typeface="Times New Roman" panose="02020603050405020304" pitchFamily="18" charset="0"/>
              </a:rPr>
              <a:t>Review No. 01        Batch No.BG10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461654" y="136525"/>
            <a:ext cx="9892145" cy="746127"/>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45473" y="1246910"/>
            <a:ext cx="11762509" cy="4745182"/>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glaucoma diagnosis model utilizes Machine Learning and Deep Learning with CNN architectures like ResNet50 and VGG-16. Post-processing rules refine predictions to assess the overall risk of glaucoma.</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p>
          <a:p>
            <a:pPr algn="just">
              <a:lnSpc>
                <a:spcPct val="100000"/>
              </a:lnSpc>
            </a:pPr>
            <a:r>
              <a:rPr lang="en-US" sz="2000" dirty="0">
                <a:latin typeface="Times New Roman" panose="02020603050405020304" pitchFamily="18" charset="0"/>
                <a:cs typeface="Times New Roman" panose="02020603050405020304" pitchFamily="18" charset="0"/>
              </a:rPr>
              <a:t>Cataracts, which cause blindness by damaging the optic nerve, are often confused with glaucoma, but advanced machine-learning techniques help in accurate differentiation. </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model significantly improves glaucoma detection using medical imaging data and achieves 96% accuracy, 99.37% precision, 88.50% recall, and a 93.60% F1 score.</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The ensemble framework combining ResNet50, VGG-16, and Random Forest enhances correctness, exactness, retrieval, and overall performance. Early detection with this approach helps prevent vision loss, and the integration of Machine Learning and Deep Learning offers promising advancements for ophthalmic healthcare.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5985165"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3816928" y="55419"/>
            <a:ext cx="7536872" cy="1101435"/>
          </a:xfrm>
        </p:spPr>
        <p:txBody>
          <a:bodyPr>
            <a:normAutofit/>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242454" y="1357746"/>
            <a:ext cx="11679381" cy="4618326"/>
          </a:xfrm>
        </p:spPr>
        <p:txBody>
          <a:bodyPr>
            <a:normAutofit fontScale="92500" lnSpcReduction="10000"/>
          </a:bodyPr>
          <a:lstStyle/>
          <a:p>
            <a:pPr marL="0" indent="0">
              <a:buNone/>
            </a:pPr>
            <a:r>
              <a:rPr lang="en-IN" sz="2600" b="1" dirty="0">
                <a:latin typeface="Times New Roman" panose="02020603050405020304" pitchFamily="18" charset="0"/>
                <a:cs typeface="Times New Roman" panose="02020603050405020304" pitchFamily="18" charset="0"/>
              </a:rPr>
              <a:t>Introduction</a:t>
            </a:r>
          </a:p>
          <a:p>
            <a:pPr algn="just">
              <a:lnSpc>
                <a:spcPct val="120000"/>
              </a:lnSpc>
            </a:pPr>
            <a:r>
              <a:rPr lang="en-US" sz="2200" dirty="0">
                <a:latin typeface="Times New Roman" panose="02020603050405020304" pitchFamily="18" charset="0"/>
                <a:cs typeface="Times New Roman" panose="02020603050405020304" pitchFamily="18" charset="0"/>
              </a:rPr>
              <a:t>Glaucoma is a chronic eye condition that leads to irreversible blindness if not diagnosed and treated early. </a:t>
            </a:r>
          </a:p>
          <a:p>
            <a:pPr algn="just">
              <a:lnSpc>
                <a:spcPct val="120000"/>
              </a:lnSpc>
            </a:pPr>
            <a:r>
              <a:rPr lang="en-US" sz="2200" dirty="0">
                <a:latin typeface="Times New Roman" panose="02020603050405020304" pitchFamily="18" charset="0"/>
                <a:cs typeface="Times New Roman" panose="02020603050405020304" pitchFamily="18" charset="0"/>
              </a:rPr>
              <a:t>With its global prevalence rising, early detection has become a critical focus for the healthcare community. </a:t>
            </a:r>
          </a:p>
          <a:p>
            <a:pPr algn="just">
              <a:lnSpc>
                <a:spcPct val="120000"/>
              </a:lnSpc>
            </a:pPr>
            <a:r>
              <a:rPr lang="en-US" sz="2200" dirty="0">
                <a:latin typeface="Times New Roman" panose="02020603050405020304" pitchFamily="18" charset="0"/>
                <a:cs typeface="Times New Roman" panose="02020603050405020304" pitchFamily="18" charset="0"/>
              </a:rPr>
              <a:t>This project aims to develop an efficient and accurate system for glaucoma diagnosis by leveraging advanced machine learning and deep learning techniques to analyze retinal fundus images.</a:t>
            </a:r>
            <a:endParaRPr lang="en-IN" sz="2200" b="1" dirty="0">
              <a:latin typeface="Times New Roman" panose="02020603050405020304" pitchFamily="18" charset="0"/>
              <a:cs typeface="Times New Roman" panose="02020603050405020304" pitchFamily="18" charset="0"/>
            </a:endParaRP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Motivation Behind the Project</a:t>
            </a:r>
          </a:p>
          <a:p>
            <a:pPr algn="just">
              <a:lnSpc>
                <a:spcPct val="120000"/>
              </a:lnSpc>
            </a:pPr>
            <a:r>
              <a:rPr lang="en-US" sz="2200" dirty="0">
                <a:latin typeface="Times New Roman" panose="02020603050405020304" pitchFamily="18" charset="0"/>
                <a:cs typeface="Times New Roman" panose="02020603050405020304" pitchFamily="18" charset="0"/>
              </a:rPr>
              <a:t>The motivation stems from the significant burden glaucoma imposes on individuals and healthcare systems worldwide. Traditional diagnostic methods are often time-consuming and require expert intervention. </a:t>
            </a:r>
          </a:p>
          <a:p>
            <a:pPr algn="just">
              <a:lnSpc>
                <a:spcPct val="120000"/>
              </a:lnSpc>
            </a:pPr>
            <a:r>
              <a:rPr lang="en-US" sz="2200" dirty="0">
                <a:latin typeface="Times New Roman" panose="02020603050405020304" pitchFamily="18" charset="0"/>
                <a:cs typeface="Times New Roman" panose="02020603050405020304" pitchFamily="18" charset="0"/>
              </a:rPr>
              <a:t>By automating the process using artificial intelligence, the project addresses the need for accessible, quick, and reliable screening solutions, particularly in underserved areas.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068291"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2058-6DDB-4878-7476-6A224A0F5D40}"/>
              </a:ext>
            </a:extLst>
          </p:cNvPr>
          <p:cNvSpPr>
            <a:spLocks noGrp="1"/>
          </p:cNvSpPr>
          <p:nvPr>
            <p:ph type="title"/>
          </p:nvPr>
        </p:nvSpPr>
        <p:spPr>
          <a:xfrm>
            <a:off x="110837" y="852055"/>
            <a:ext cx="11658600" cy="2576945"/>
          </a:xfrm>
        </p:spPr>
        <p:txBody>
          <a:bodyPr>
            <a:normAutofit fontScale="90000"/>
          </a:bodyPr>
          <a:lstStyle/>
          <a:p>
            <a:pPr marL="342900" indent="-342900">
              <a:lnSpc>
                <a:spcPct val="100000"/>
              </a:lnSpc>
              <a:buFont typeface="Arial" panose="020B0604020202020204" pitchFamily="34" charset="0"/>
              <a:buChar char="•"/>
            </a:pP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Importance and Relevance</a:t>
            </a: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work is vital as it provides a scalable and accurate tool for early glaucoma detection, helping prevent vision loss.</a:t>
            </a:r>
            <a:r>
              <a:rPr lang="en-US" sz="2200" b="1"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Integrating AI-driven methods in ophthalmology enhances diagnostic efficiency and broadens access to quality care, especially in regions with limited medical resources.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7E77F2E-245D-0A40-8A43-5EA2116BC7BF}"/>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272CAC47-C384-8ACD-A11E-CC39942F062F}"/>
              </a:ext>
            </a:extLst>
          </p:cNvPr>
          <p:cNvSpPr>
            <a:spLocks noGrp="1"/>
          </p:cNvSpPr>
          <p:nvPr>
            <p:ph type="ftr" sz="quarter" idx="11"/>
          </p:nvPr>
        </p:nvSpPr>
        <p:spPr>
          <a:xfrm>
            <a:off x="4038599" y="6356350"/>
            <a:ext cx="5860474" cy="365125"/>
          </a:xfrm>
        </p:spPr>
        <p:txBody>
          <a:bodyPr/>
          <a:lstStyle/>
          <a:p>
            <a:r>
              <a:rPr lang="en-US" sz="1800" dirty="0"/>
              <a:t>Review No.01         Batch No. BG10         Department of CSE</a:t>
            </a:r>
            <a:endParaRPr lang="en-IN" sz="1800" dirty="0"/>
          </a:p>
        </p:txBody>
      </p:sp>
      <p:sp>
        <p:nvSpPr>
          <p:cNvPr id="5" name="Slide Number Placeholder 4">
            <a:extLst>
              <a:ext uri="{FF2B5EF4-FFF2-40B4-BE49-F238E27FC236}">
                <a16:creationId xmlns:a16="http://schemas.microsoft.com/office/drawing/2014/main" id="{0EDFD9BE-D8E8-F3D2-79D9-CDA9461461D1}"/>
              </a:ext>
            </a:extLst>
          </p:cNvPr>
          <p:cNvSpPr>
            <a:spLocks noGrp="1"/>
          </p:cNvSpPr>
          <p:nvPr>
            <p:ph type="sldNum" sz="quarter" idx="12"/>
          </p:nvPr>
        </p:nvSpPr>
        <p:spPr/>
        <p:txBody>
          <a:bodyPr/>
          <a:lstStyle/>
          <a:p>
            <a:fld id="{65DCBD69-296B-4D7C-AF62-9B588FC78772}" type="slidenum">
              <a:rPr lang="en-IN" smtClean="0"/>
              <a:t>5</a:t>
            </a:fld>
            <a:endParaRPr lang="en-IN"/>
          </a:p>
        </p:txBody>
      </p:sp>
      <p:pic>
        <p:nvPicPr>
          <p:cNvPr id="6" name="Image 1">
            <a:extLst>
              <a:ext uri="{FF2B5EF4-FFF2-40B4-BE49-F238E27FC236}">
                <a16:creationId xmlns:a16="http://schemas.microsoft.com/office/drawing/2014/main" id="{2B01DC1D-E8B8-1148-A2F0-B639FAE9644C}"/>
              </a:ext>
            </a:extLst>
          </p:cNvPr>
          <p:cNvPicPr>
            <a:picLocks/>
          </p:cNvPicPr>
          <p:nvPr/>
        </p:nvPicPr>
        <p:blipFill>
          <a:blip r:embed="rId2" cstate="print"/>
          <a:stretch>
            <a:fillRect/>
          </a:stretch>
        </p:blipFill>
        <p:spPr>
          <a:xfrm>
            <a:off x="3373583" y="3546764"/>
            <a:ext cx="6968834" cy="2459181"/>
          </a:xfrm>
          <a:prstGeom prst="rect">
            <a:avLst/>
          </a:prstGeom>
        </p:spPr>
      </p:pic>
      <p:pic>
        <p:nvPicPr>
          <p:cNvPr id="7" name="Picture 6">
            <a:extLst>
              <a:ext uri="{FF2B5EF4-FFF2-40B4-BE49-F238E27FC236}">
                <a16:creationId xmlns:a16="http://schemas.microsoft.com/office/drawing/2014/main" id="{FD629053-5C9A-528D-390C-0EA1B2DD91B9}"/>
              </a:ext>
            </a:extLst>
          </p:cNvPr>
          <p:cNvPicPr>
            <a:picLocks noChangeAspect="1"/>
          </p:cNvPicPr>
          <p:nvPr/>
        </p:nvPicPr>
        <p:blipFill>
          <a:blip r:embed="rId3"/>
          <a:stretch>
            <a:fillRect/>
          </a:stretch>
        </p:blipFill>
        <p:spPr>
          <a:xfrm>
            <a:off x="207819" y="90674"/>
            <a:ext cx="3657600" cy="733671"/>
          </a:xfrm>
          <a:prstGeom prst="rect">
            <a:avLst/>
          </a:prstGeom>
        </p:spPr>
      </p:pic>
    </p:spTree>
    <p:extLst>
      <p:ext uri="{BB962C8B-B14F-4D97-AF65-F5344CB8AC3E}">
        <p14:creationId xmlns:p14="http://schemas.microsoft.com/office/powerpoint/2010/main" val="5649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4038599" y="-83126"/>
            <a:ext cx="7169728" cy="935181"/>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599" y="6356350"/>
            <a:ext cx="6068292"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121506419"/>
              </p:ext>
            </p:extLst>
          </p:nvPr>
        </p:nvGraphicFramePr>
        <p:xfrm>
          <a:off x="96982" y="852055"/>
          <a:ext cx="11956472" cy="6289965"/>
        </p:xfrm>
        <a:graphic>
          <a:graphicData uri="http://schemas.openxmlformats.org/drawingml/2006/table">
            <a:tbl>
              <a:tblPr firstRow="1" bandRow="1">
                <a:tableStyleId>{17292A2E-F333-43FB-9621-5CBBE7FDCDCB}</a:tableStyleId>
              </a:tblPr>
              <a:tblGrid>
                <a:gridCol w="671924">
                  <a:extLst>
                    <a:ext uri="{9D8B030D-6E8A-4147-A177-3AD203B41FA5}">
                      <a16:colId xmlns:a16="http://schemas.microsoft.com/office/drawing/2014/main" val="166576671"/>
                    </a:ext>
                  </a:extLst>
                </a:gridCol>
                <a:gridCol w="2147644">
                  <a:extLst>
                    <a:ext uri="{9D8B030D-6E8A-4147-A177-3AD203B41FA5}">
                      <a16:colId xmlns:a16="http://schemas.microsoft.com/office/drawing/2014/main" val="946789180"/>
                    </a:ext>
                  </a:extLst>
                </a:gridCol>
                <a:gridCol w="1789701">
                  <a:extLst>
                    <a:ext uri="{9D8B030D-6E8A-4147-A177-3AD203B41FA5}">
                      <a16:colId xmlns:a16="http://schemas.microsoft.com/office/drawing/2014/main" val="3483638722"/>
                    </a:ext>
                  </a:extLst>
                </a:gridCol>
                <a:gridCol w="1846221">
                  <a:extLst>
                    <a:ext uri="{9D8B030D-6E8A-4147-A177-3AD203B41FA5}">
                      <a16:colId xmlns:a16="http://schemas.microsoft.com/office/drawing/2014/main" val="1190061112"/>
                    </a:ext>
                  </a:extLst>
                </a:gridCol>
                <a:gridCol w="2056413">
                  <a:extLst>
                    <a:ext uri="{9D8B030D-6E8A-4147-A177-3AD203B41FA5}">
                      <a16:colId xmlns:a16="http://schemas.microsoft.com/office/drawing/2014/main" val="3469305604"/>
                    </a:ext>
                  </a:extLst>
                </a:gridCol>
                <a:gridCol w="1736500">
                  <a:extLst>
                    <a:ext uri="{9D8B030D-6E8A-4147-A177-3AD203B41FA5}">
                      <a16:colId xmlns:a16="http://schemas.microsoft.com/office/drawing/2014/main" val="3853106642"/>
                    </a:ext>
                  </a:extLst>
                </a:gridCol>
                <a:gridCol w="1708069">
                  <a:extLst>
                    <a:ext uri="{9D8B030D-6E8A-4147-A177-3AD203B41FA5}">
                      <a16:colId xmlns:a16="http://schemas.microsoft.com/office/drawing/2014/main" val="1601472594"/>
                    </a:ext>
                  </a:extLst>
                </a:gridCol>
              </a:tblGrid>
              <a:tr h="656644">
                <a:tc>
                  <a:txBody>
                    <a:bodyPr/>
                    <a:lstStyle/>
                    <a:p>
                      <a:pPr algn="ctr"/>
                      <a:r>
                        <a:rPr lang="en-US" sz="1600" dirty="0" err="1">
                          <a:solidFill>
                            <a:schemeClr val="tx1"/>
                          </a:solidFill>
                        </a:rPr>
                        <a:t>S.No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039053">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Learning and Computer Vision for Glaucoma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IN" sz="1400" dirty="0"/>
                        <a:t>Mona </a:t>
                      </a:r>
                      <a:r>
                        <a:rPr lang="en-IN" sz="1400" dirty="0" err="1"/>
                        <a:t>Ashtari-Majlan</a:t>
                      </a:r>
                      <a:r>
                        <a:rPr lang="en-IN" sz="1400" dirty="0"/>
                        <a:t>, Mohammad Mahdi </a:t>
                      </a:r>
                      <a:r>
                        <a:rPr lang="en-IN" sz="1400" dirty="0" err="1"/>
                        <a:t>Dehshibi</a:t>
                      </a:r>
                      <a:r>
                        <a:rPr lang="en-IN" sz="1400" dirty="0"/>
                        <a:t>, David </a:t>
                      </a:r>
                      <a:r>
                        <a:rPr lang="en-IN" sz="1400" dirty="0" err="1"/>
                        <a:t>Masip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t>ArXiv</a:t>
                      </a:r>
                      <a:r>
                        <a:rPr lang="en-IN" sz="1400" dirty="0"/>
                        <a:t> Preprint,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paper reviews AI-based glaucoma diagnosis, focusing on deep learning methods, datasets, metrics, and feature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study highlights deep learning's progress in glaucoma detection and key gaps in its application.</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Data bias, poor generalization, uncertainty, multimodal issues, low interpretability.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797134">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Glaucoma Detection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Sneha Suresh </a:t>
                      </a:r>
                      <a:r>
                        <a:rPr lang="en-IN" sz="1400" dirty="0" err="1"/>
                        <a:t>Vanjire</a:t>
                      </a:r>
                      <a:r>
                        <a:rPr lang="en-IN" sz="1400" dirty="0"/>
                        <a:t>, </a:t>
                      </a:r>
                      <a:r>
                        <a:rPr lang="en-IN" sz="1400" dirty="0" err="1"/>
                        <a:t>Sreelakshmi</a:t>
                      </a:r>
                      <a:r>
                        <a:rPr lang="en-IN" sz="1400" dirty="0"/>
                        <a:t>, Merin </a:t>
                      </a:r>
                      <a:r>
                        <a:rPr lang="en-IN" sz="1400" dirty="0" err="1"/>
                        <a:t>Meleet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International Journal of Research Publication and Reviews,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CNN-based fully automated system was developed for glaucoma detection using retinal fundus images, with training and inference phases.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The proposed CNN model achieved 80% accuracy in classifying glaucoma stages.</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dataset size, need for more diverse data, and lack of classification for </a:t>
                      </a:r>
                      <a:r>
                        <a:rPr lang="en-US" sz="1400" b="0" dirty="0"/>
                        <a:t>moderate-stage glaucoma.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797134">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Automatic Feature Learning for Glaucoma Detection Based on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t>Xiangyu</a:t>
                      </a:r>
                      <a:r>
                        <a:rPr lang="en-IN" sz="1400" dirty="0"/>
                        <a:t> Chen, </a:t>
                      </a:r>
                      <a:r>
                        <a:rPr lang="en-IN" sz="1400" dirty="0" err="1"/>
                        <a:t>Yanwu</a:t>
                      </a:r>
                      <a:r>
                        <a:rPr lang="en-IN" sz="1400" dirty="0"/>
                        <a:t> Xu, </a:t>
                      </a:r>
                      <a:r>
                        <a:rPr lang="en-IN" sz="1400" dirty="0" err="1"/>
                        <a:t>Shuicheng</a:t>
                      </a:r>
                      <a:r>
                        <a:rPr lang="en-IN" sz="1400" dirty="0"/>
                        <a:t> Yan, Damon Wing Kee Wong, Tien Yin Wong, Jiang Liu</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dirty="0"/>
                        <a:t>MICCAI 2015, Lecture Notes in Computer Science (LNCS 9351)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study introduces ALADDIN, a deep learning framework that embeds micro neural networks (MLPs) within CNNs for glaucoma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high AUC (0.838 ORIGA, 0.898 SCES).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to fundus images and two datasets.</a:t>
                      </a:r>
                    </a:p>
                    <a:p>
                      <a:endParaRPr lang="en-US" sz="1400" dirty="0"/>
                    </a:p>
                    <a:p>
                      <a:r>
                        <a:rPr lang="en-US" sz="1400" dirty="0"/>
                        <a:t>Lacks multi-disease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4D587-C849-ED87-C60E-49C6A84D3C6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089698C-F6C2-E84A-591A-B44BAC797D99}"/>
              </a:ext>
            </a:extLst>
          </p:cNvPr>
          <p:cNvSpPr>
            <a:spLocks noGrp="1"/>
          </p:cNvSpPr>
          <p:nvPr>
            <p:ph type="title"/>
          </p:nvPr>
        </p:nvSpPr>
        <p:spPr>
          <a:xfrm>
            <a:off x="2985654" y="0"/>
            <a:ext cx="8368145" cy="927280"/>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59B825C7-E5B3-7D9A-60DF-166370691992}"/>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CFA6FB3F-0325-2AF8-9A4E-45AE6DD28267}"/>
              </a:ext>
            </a:extLst>
          </p:cNvPr>
          <p:cNvSpPr>
            <a:spLocks noGrp="1"/>
          </p:cNvSpPr>
          <p:nvPr>
            <p:ph type="dt" sz="half" idx="10"/>
          </p:nvPr>
        </p:nvSpPr>
        <p:spPr/>
        <p:txBody>
          <a:bodyPr/>
          <a:lstStyle/>
          <a:p>
            <a:fld id="{4DC18775-DE41-46DA-992A-5E2E089E1992}"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CE0F2FF-2EBF-CDFA-6E94-3C7B1A0E14C5}"/>
              </a:ext>
            </a:extLst>
          </p:cNvPr>
          <p:cNvSpPr>
            <a:spLocks noGrp="1"/>
          </p:cNvSpPr>
          <p:nvPr>
            <p:ph type="ftr" sz="quarter" idx="11"/>
          </p:nvPr>
        </p:nvSpPr>
        <p:spPr>
          <a:xfrm>
            <a:off x="4038599" y="6356350"/>
            <a:ext cx="6068292" cy="365125"/>
          </a:xfrm>
        </p:spPr>
        <p:txBody>
          <a:bodyPr/>
          <a:lstStyle/>
          <a:p>
            <a:r>
              <a:rPr lang="en-US" sz="1800" dirty="0">
                <a:latin typeface="Times New Roman" panose="02020603050405020304" pitchFamily="18" charset="0"/>
                <a:cs typeface="Times New Roman" panose="02020603050405020304" pitchFamily="18" charset="0"/>
              </a:rPr>
              <a:t>Review No. 01        Batch No. BG10          Department of CSE</a:t>
            </a:r>
          </a:p>
        </p:txBody>
      </p:sp>
      <p:sp>
        <p:nvSpPr>
          <p:cNvPr id="7" name="Slide Number Placeholder 6">
            <a:extLst>
              <a:ext uri="{FF2B5EF4-FFF2-40B4-BE49-F238E27FC236}">
                <a16:creationId xmlns:a16="http://schemas.microsoft.com/office/drawing/2014/main" id="{C593750E-21FE-7C81-4278-1232BCC1A680}"/>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D9EF32B4-27A9-AB44-03D2-E5DCA34EFC6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34A92CAF-E9E6-0388-CA1F-E4AC7CEAEAF8}"/>
              </a:ext>
            </a:extLst>
          </p:cNvPr>
          <p:cNvGraphicFramePr>
            <a:graphicFrameLocks noGrp="1"/>
          </p:cNvGraphicFramePr>
          <p:nvPr>
            <p:extLst>
              <p:ext uri="{D42A27DB-BD31-4B8C-83A1-F6EECF244321}">
                <p14:modId xmlns:p14="http://schemas.microsoft.com/office/powerpoint/2010/main" val="3780908638"/>
              </p:ext>
            </p:extLst>
          </p:nvPr>
        </p:nvGraphicFramePr>
        <p:xfrm>
          <a:off x="284019" y="1267690"/>
          <a:ext cx="11665527" cy="4724401"/>
        </p:xfrm>
        <a:graphic>
          <a:graphicData uri="http://schemas.openxmlformats.org/drawingml/2006/table">
            <a:tbl>
              <a:tblPr firstRow="1" bandRow="1">
                <a:tableStyleId>{17292A2E-F333-43FB-9621-5CBBE7FDCDCB}</a:tableStyleId>
              </a:tblPr>
              <a:tblGrid>
                <a:gridCol w="655574">
                  <a:extLst>
                    <a:ext uri="{9D8B030D-6E8A-4147-A177-3AD203B41FA5}">
                      <a16:colId xmlns:a16="http://schemas.microsoft.com/office/drawing/2014/main" val="166576671"/>
                    </a:ext>
                  </a:extLst>
                </a:gridCol>
                <a:gridCol w="2095385">
                  <a:extLst>
                    <a:ext uri="{9D8B030D-6E8A-4147-A177-3AD203B41FA5}">
                      <a16:colId xmlns:a16="http://schemas.microsoft.com/office/drawing/2014/main" val="946789180"/>
                    </a:ext>
                  </a:extLst>
                </a:gridCol>
                <a:gridCol w="1746149">
                  <a:extLst>
                    <a:ext uri="{9D8B030D-6E8A-4147-A177-3AD203B41FA5}">
                      <a16:colId xmlns:a16="http://schemas.microsoft.com/office/drawing/2014/main" val="3483638722"/>
                    </a:ext>
                  </a:extLst>
                </a:gridCol>
                <a:gridCol w="1788757">
                  <a:extLst>
                    <a:ext uri="{9D8B030D-6E8A-4147-A177-3AD203B41FA5}">
                      <a16:colId xmlns:a16="http://schemas.microsoft.com/office/drawing/2014/main" val="1190061112"/>
                    </a:ext>
                  </a:extLst>
                </a:gridCol>
                <a:gridCol w="2018912">
                  <a:extLst>
                    <a:ext uri="{9D8B030D-6E8A-4147-A177-3AD203B41FA5}">
                      <a16:colId xmlns:a16="http://schemas.microsoft.com/office/drawing/2014/main" val="3469305604"/>
                    </a:ext>
                  </a:extLst>
                </a:gridCol>
                <a:gridCol w="1694246">
                  <a:extLst>
                    <a:ext uri="{9D8B030D-6E8A-4147-A177-3AD203B41FA5}">
                      <a16:colId xmlns:a16="http://schemas.microsoft.com/office/drawing/2014/main" val="3853106642"/>
                    </a:ext>
                  </a:extLst>
                </a:gridCol>
                <a:gridCol w="1666504">
                  <a:extLst>
                    <a:ext uri="{9D8B030D-6E8A-4147-A177-3AD203B41FA5}">
                      <a16:colId xmlns:a16="http://schemas.microsoft.com/office/drawing/2014/main" val="1601472594"/>
                    </a:ext>
                  </a:extLst>
                </a:gridCol>
              </a:tblGrid>
              <a:tr h="594461">
                <a:tc>
                  <a:txBody>
                    <a:bodyPr/>
                    <a:lstStyle/>
                    <a:p>
                      <a:pPr algn="ctr"/>
                      <a:r>
                        <a:rPr lang="en-US" sz="1600" dirty="0" err="1">
                          <a:solidFill>
                            <a:schemeClr val="tx1"/>
                          </a:solidFill>
                        </a:rPr>
                        <a:t>S.No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064970">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Hybrid Framework for Glaucoma Detection Through Federated Machine Learning and Deep Learning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pt-BR" sz="1400" dirty="0"/>
                        <a:t>Abeer Aljohani, Rua Y. Aburasain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BMC Medical Informatics and Decision Making,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hybrid CNN-ML framework with grayscale preprocessing, GLCM feature extraction, and ensemble learning was developed for glaucoma detection.</a:t>
                      </a:r>
                    </a:p>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a:t>
                      </a:r>
                      <a:r>
                        <a:rPr lang="en-US" sz="1400" b="0" dirty="0"/>
                        <a:t>95.41% accuracy, 99.37% precision, 88.33% recall, </a:t>
                      </a:r>
                      <a:r>
                        <a:rPr lang="en-US" sz="1400" dirty="0"/>
                        <a:t>and </a:t>
                      </a:r>
                      <a:r>
                        <a:rPr lang="en-US" sz="1400" b="0" dirty="0"/>
                        <a:t>93.52% 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study is limited to fundus images, lacks multimodal data, and needs broader clinical validation for generalizability.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064970">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Systematic Development of AI-Enabled Diagnostic Systems for Glaucoma and Diabetic Retinopathy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Khursheed Aurangzeb, Rasha </a:t>
                      </a:r>
                      <a:r>
                        <a:rPr lang="en-IN" sz="1400" dirty="0" err="1"/>
                        <a:t>Sarhan</a:t>
                      </a:r>
                      <a:r>
                        <a:rPr lang="en-IN" sz="1400" dirty="0"/>
                        <a:t> </a:t>
                      </a:r>
                      <a:r>
                        <a:rPr lang="en-IN" sz="1400" dirty="0" err="1"/>
                        <a:t>Alharthi</a:t>
                      </a:r>
                      <a:r>
                        <a:rPr lang="en-IN" sz="1400" dirty="0"/>
                        <a:t>, Syed </a:t>
                      </a:r>
                      <a:r>
                        <a:rPr lang="en-IN" sz="1400" dirty="0" err="1"/>
                        <a:t>Irta</a:t>
                      </a:r>
                      <a:r>
                        <a:rPr lang="en-IN" sz="1400" dirty="0"/>
                        <a:t> za Haider, </a:t>
                      </a:r>
                      <a:r>
                        <a:rPr lang="en-IN" sz="1400" dirty="0" err="1"/>
                        <a:t>Musaed</a:t>
                      </a:r>
                      <a:r>
                        <a:rPr lang="en-IN" sz="1400" dirty="0"/>
                        <a:t> </a:t>
                      </a:r>
                      <a:r>
                        <a:rPr lang="en-IN" sz="1400" dirty="0" err="1"/>
                        <a:t>Alhussein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IEEE Access,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modified </a:t>
                      </a:r>
                      <a:r>
                        <a:rPr lang="en-US" sz="1400" dirty="0" err="1"/>
                        <a:t>ColonSegNet</a:t>
                      </a:r>
                      <a:r>
                        <a:rPr lang="en-US" sz="1400" dirty="0"/>
                        <a:t> model with contrast enhancement, data augmentation, and vessel segmentation was developed for early glaucoma and DR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The modified </a:t>
                      </a:r>
                      <a:r>
                        <a:rPr lang="en-US" sz="1400" dirty="0" err="1"/>
                        <a:t>ColonSegNet</a:t>
                      </a:r>
                      <a:r>
                        <a:rPr lang="en-US" sz="1400" dirty="0"/>
                        <a:t> model achieved an </a:t>
                      </a:r>
                      <a:r>
                        <a:rPr lang="en-US" sz="1400" b="0" dirty="0"/>
                        <a:t>accuracy of 96.6% (DRIVE), 97.1% (CHASE_DB), and 97.2% (STARE) </a:t>
                      </a:r>
                      <a:r>
                        <a:rPr lang="en-US" sz="1400" dirty="0"/>
                        <a:t>for retinal vessel segmentation.</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model struggles with thin vessel segmentation, lacks multimodal data, and needs further optimization for clinical validation.</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422202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2092036" y="136525"/>
            <a:ext cx="9261763" cy="743239"/>
          </a:xfrm>
        </p:spPr>
        <p:txBody>
          <a:bodyPr>
            <a:normAutofit/>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04800" y="1233055"/>
            <a:ext cx="11603182" cy="494390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Dataset Bias</a:t>
            </a:r>
          </a:p>
          <a:p>
            <a:pPr marL="0" indent="0">
              <a:buNone/>
            </a:pPr>
            <a:r>
              <a:rPr lang="en-US" sz="2000" b="1" dirty="0">
                <a:latin typeface="Times New Roman" panose="02020603050405020304" pitchFamily="18" charset="0"/>
                <a:cs typeface="Times New Roman" panose="02020603050405020304" pitchFamily="18" charset="0"/>
              </a:rPr>
              <a:t>Gap</a:t>
            </a:r>
            <a:r>
              <a:rPr lang="en-US" sz="2000" dirty="0">
                <a:latin typeface="Times New Roman" panose="02020603050405020304" pitchFamily="18" charset="0"/>
                <a:cs typeface="Times New Roman" panose="02020603050405020304" pitchFamily="18" charset="0"/>
              </a:rPr>
              <a:t>: Limited representation of heterogeneous groups (e.g., ethnicity and age).</a:t>
            </a:r>
          </a:p>
          <a:p>
            <a:pPr marL="0" indent="0">
              <a:buNone/>
            </a:pPr>
            <a:r>
              <a:rPr lang="en-US" sz="2000" b="1" dirty="0">
                <a:latin typeface="Times New Roman" panose="02020603050405020304" pitchFamily="18" charset="0"/>
                <a:cs typeface="Times New Roman" panose="02020603050405020304" pitchFamily="18" charset="0"/>
              </a:rPr>
              <a:t>Improvement</a:t>
            </a:r>
            <a:r>
              <a:rPr lang="en-US" sz="2000" dirty="0">
                <a:latin typeface="Times New Roman" panose="02020603050405020304" pitchFamily="18" charset="0"/>
                <a:cs typeface="Times New Roman" panose="02020603050405020304" pitchFamily="18" charset="0"/>
              </a:rPr>
              <a:t>:  References to datasets that represent a wider range of populations to help reduce biases.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Evaluation Against Advanced Techniques</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Gap</a:t>
            </a:r>
            <a:r>
              <a:rPr lang="en-US" sz="2000" dirty="0">
                <a:latin typeface="Times New Roman" panose="02020603050405020304" pitchFamily="18" charset="0"/>
                <a:cs typeface="Times New Roman" panose="02020603050405020304" pitchFamily="18" charset="0"/>
              </a:rPr>
              <a:t>: Missing references to methods that work better than current ones in real-world clinical settings.</a:t>
            </a:r>
          </a:p>
          <a:p>
            <a:pPr marL="0" indent="0">
              <a:buNone/>
            </a:pPr>
            <a:r>
              <a:rPr lang="en-US" sz="2000" b="1" dirty="0">
                <a:latin typeface="Times New Roman" panose="02020603050405020304" pitchFamily="18" charset="0"/>
                <a:cs typeface="Times New Roman" panose="02020603050405020304" pitchFamily="18" charset="0"/>
              </a:rPr>
              <a:t>Improvement</a:t>
            </a:r>
            <a:r>
              <a:rPr lang="en-US" sz="2000" dirty="0">
                <a:latin typeface="Times New Roman" panose="02020603050405020304" pitchFamily="18" charset="0"/>
                <a:cs typeface="Times New Roman" panose="02020603050405020304" pitchFamily="18" charset="0"/>
              </a:rPr>
              <a:t>: Include studies on advanced architectures (e.g. hybrid models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refer to approaches that combine two or more different techniques,).</a:t>
            </a:r>
          </a:p>
          <a:p>
            <a:pPr marL="0" indent="0">
              <a:buNone/>
            </a:pPr>
            <a:endParaRPr lang="en-IN" sz="2400" dirty="0"/>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z="1800" smtClean="0">
                <a:latin typeface="Times New Roman" panose="02020603050405020304" pitchFamily="18" charset="0"/>
                <a:cs typeface="Times New Roman" panose="02020603050405020304" pitchFamily="18" charset="0"/>
              </a:rPr>
              <a:t>10-03-2025</a:t>
            </a:fld>
            <a:endParaRPr lang="en-US"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6075218" cy="365125"/>
          </a:xfrm>
        </p:spPr>
        <p:txBody>
          <a:bodyPr/>
          <a:lstStyle/>
          <a:p>
            <a:r>
              <a:rPr lang="en-US" sz="1800" dirty="0">
                <a:latin typeface="Times New Roman" panose="02020603050405020304" pitchFamily="18" charset="0"/>
                <a:cs typeface="Times New Roman" panose="02020603050405020304" pitchFamily="18" charset="0"/>
              </a:rPr>
              <a:t>Review No.01         Batch No. BG10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299A-1009-029F-3646-DF8130E86660}"/>
              </a:ext>
            </a:extLst>
          </p:cNvPr>
          <p:cNvSpPr>
            <a:spLocks noGrp="1"/>
          </p:cNvSpPr>
          <p:nvPr>
            <p:ph type="title"/>
          </p:nvPr>
        </p:nvSpPr>
        <p:spPr>
          <a:xfrm>
            <a:off x="367144" y="367145"/>
            <a:ext cx="11582399" cy="5541820"/>
          </a:xfrm>
        </p:spPr>
        <p:txBody>
          <a:bodyPr>
            <a:noAutofit/>
          </a:bodyPr>
          <a:lstStyle/>
          <a:p>
            <a:pPr marL="0" indent="0">
              <a:lnSpc>
                <a:spcPct val="100000"/>
              </a:lnSpc>
            </a:pPr>
            <a:r>
              <a:rPr lang="en-IN" sz="2000" b="1" dirty="0">
                <a:latin typeface="Times New Roman" panose="02020603050405020304" pitchFamily="18" charset="0"/>
                <a:cs typeface="Times New Roman" panose="02020603050405020304" pitchFamily="18" charset="0"/>
              </a:rPr>
              <a:t>3.</a:t>
            </a:r>
            <a:r>
              <a:rPr lang="en-IN" sz="2000" b="1" dirty="0"/>
              <a:t> </a:t>
            </a:r>
            <a:r>
              <a:rPr lang="en-IN" sz="2000" b="1" dirty="0">
                <a:latin typeface="Times New Roman" panose="02020603050405020304" pitchFamily="18" charset="0"/>
                <a:cs typeface="Times New Roman" panose="02020603050405020304" pitchFamily="18" charset="0"/>
              </a:rPr>
              <a:t>Integration with Other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Tools</a:t>
            </a:r>
            <a:br>
              <a:rPr lang="en-IN" sz="2000" b="1" dirty="0">
                <a:latin typeface="Times New Roman" panose="02020603050405020304" pitchFamily="18" charset="0"/>
                <a:cs typeface="Times New Roman" panose="02020603050405020304" pitchFamily="18" charset="0"/>
              </a:rPr>
            </a:br>
            <a:br>
              <a:rPr lang="en-IN" sz="2000" dirty="0"/>
            </a:br>
            <a:r>
              <a:rPr lang="en-IN" sz="2000" b="1" dirty="0">
                <a:latin typeface="Times New Roman" panose="02020603050405020304" pitchFamily="18" charset="0"/>
                <a:cs typeface="Times New Roman" panose="02020603050405020304" pitchFamily="18" charset="0"/>
              </a:rPr>
              <a:t>Gap</a:t>
            </a:r>
            <a:r>
              <a:rPr lang="en-IN" sz="2000" dirty="0">
                <a:latin typeface="Times New Roman" panose="02020603050405020304" pitchFamily="18" charset="0"/>
                <a:cs typeface="Times New Roman" panose="02020603050405020304" pitchFamily="18" charset="0"/>
              </a:rPr>
              <a:t>: Missing references for combining retinal images with OCT (Optical Coherence Tomography)(</a:t>
            </a:r>
            <a:r>
              <a:rPr lang="en-US" sz="2000" dirty="0">
                <a:latin typeface="Times New Roman" panose="02020603050405020304" pitchFamily="18" charset="0"/>
                <a:cs typeface="Times New Roman" panose="02020603050405020304" pitchFamily="18" charset="0"/>
              </a:rPr>
              <a:t>to capture high-resolution images of the retina and other tissues)</a:t>
            </a:r>
            <a:r>
              <a:rPr lang="en-IN" sz="2000" dirty="0">
                <a:latin typeface="Times New Roman" panose="02020603050405020304" pitchFamily="18" charset="0"/>
                <a:cs typeface="Times New Roman" panose="02020603050405020304" pitchFamily="18" charset="0"/>
              </a:rPr>
              <a:t> or other modalities for multimodal analysis.</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Improvement</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Reference studies on hybrid systems for glaucoma detection and diagnosis.</a:t>
            </a:r>
            <a:br>
              <a:rPr lang="en-IN" sz="2000" dirty="0">
                <a:latin typeface="Times New Roman" panose="02020603050405020304" pitchFamily="18" charset="0"/>
                <a:cs typeface="Times New Roman" panose="02020603050405020304" pitchFamily="18" charset="0"/>
              </a:rPr>
            </a:br>
            <a:br>
              <a:rPr lang="en-IN" sz="2000" dirty="0"/>
            </a:br>
            <a:r>
              <a:rPr lang="en-IN"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Real-Time Deployment Challenges</a:t>
            </a:r>
            <a:br>
              <a:rPr lang="en-US" sz="2000" b="1" dirty="0">
                <a:latin typeface="Times New Roman" panose="02020603050405020304" pitchFamily="18" charset="0"/>
                <a:cs typeface="Times New Roman" panose="02020603050405020304" pitchFamily="18" charset="0"/>
              </a:rPr>
            </a:br>
            <a:br>
              <a:rPr lang="en-US" sz="2000" dirty="0"/>
            </a:br>
            <a:r>
              <a:rPr lang="en-US" sz="2000" b="1" dirty="0">
                <a:latin typeface="Times New Roman" panose="02020603050405020304" pitchFamily="18" charset="0"/>
                <a:cs typeface="Times New Roman" panose="02020603050405020304" pitchFamily="18" charset="0"/>
              </a:rPr>
              <a:t>Gap</a:t>
            </a:r>
            <a:r>
              <a:rPr lang="en-US" sz="2000" dirty="0">
                <a:latin typeface="Times New Roman" panose="02020603050405020304" pitchFamily="18" charset="0"/>
                <a:cs typeface="Times New Roman" panose="02020603050405020304" pitchFamily="18" charset="0"/>
              </a:rPr>
              <a:t>:  Absence of studies focusing on the difficulties of deploying models in low-resource settings.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Improvement</a:t>
            </a:r>
            <a:r>
              <a:rPr lang="en-US" sz="2000" dirty="0">
                <a:latin typeface="Times New Roman" panose="02020603050405020304" pitchFamily="18" charset="0"/>
                <a:cs typeface="Times New Roman" panose="02020603050405020304" pitchFamily="18" charset="0"/>
              </a:rPr>
              <a:t>: Refer to studies concentrating on optimized models.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F2B70CC-14F1-6267-CF59-99AE58D32B63}"/>
              </a:ext>
            </a:extLst>
          </p:cNvPr>
          <p:cNvSpPr>
            <a:spLocks noGrp="1"/>
          </p:cNvSpPr>
          <p:nvPr>
            <p:ph type="dt" sz="half" idx="10"/>
          </p:nvPr>
        </p:nvSpPr>
        <p:spPr/>
        <p:txBody>
          <a:bodyPr/>
          <a:lstStyle/>
          <a:p>
            <a:fld id="{6F932DEC-E61F-415A-BB11-622ACF22FA82}" type="datetime1">
              <a:rPr lang="en-IN" sz="1800" smtClean="0"/>
              <a:t>10-03-2025</a:t>
            </a:fld>
            <a:endParaRPr lang="en-IN" sz="1800" dirty="0"/>
          </a:p>
        </p:txBody>
      </p:sp>
      <p:sp>
        <p:nvSpPr>
          <p:cNvPr id="4" name="Footer Placeholder 3">
            <a:extLst>
              <a:ext uri="{FF2B5EF4-FFF2-40B4-BE49-F238E27FC236}">
                <a16:creationId xmlns:a16="http://schemas.microsoft.com/office/drawing/2014/main" id="{C2E8B7EE-C225-18F2-6BEC-5BD5D533D1F4}"/>
              </a:ext>
            </a:extLst>
          </p:cNvPr>
          <p:cNvSpPr>
            <a:spLocks noGrp="1"/>
          </p:cNvSpPr>
          <p:nvPr>
            <p:ph type="ftr" sz="quarter" idx="11"/>
          </p:nvPr>
        </p:nvSpPr>
        <p:spPr>
          <a:xfrm>
            <a:off x="4038600" y="6356350"/>
            <a:ext cx="6061364" cy="365125"/>
          </a:xfrm>
        </p:spPr>
        <p:txBody>
          <a:bodyPr/>
          <a:lstStyle/>
          <a:p>
            <a:r>
              <a:rPr lang="en-US" sz="1800" dirty="0"/>
              <a:t>Review No.01         Batch No. BG10          Department of CSE</a:t>
            </a:r>
            <a:endParaRPr lang="en-IN" sz="1800" dirty="0"/>
          </a:p>
        </p:txBody>
      </p:sp>
      <p:sp>
        <p:nvSpPr>
          <p:cNvPr id="5" name="Slide Number Placeholder 4">
            <a:extLst>
              <a:ext uri="{FF2B5EF4-FFF2-40B4-BE49-F238E27FC236}">
                <a16:creationId xmlns:a16="http://schemas.microsoft.com/office/drawing/2014/main" id="{D5201DCA-C325-D702-1F29-1B9E7F8AABF0}"/>
              </a:ext>
            </a:extLst>
          </p:cNvPr>
          <p:cNvSpPr>
            <a:spLocks noGrp="1"/>
          </p:cNvSpPr>
          <p:nvPr>
            <p:ph type="sldNum" sz="quarter" idx="12"/>
          </p:nvPr>
        </p:nvSpPr>
        <p:spPr/>
        <p:txBody>
          <a:bodyPr/>
          <a:lstStyle/>
          <a:p>
            <a:fld id="{65DCBD69-296B-4D7C-AF62-9B588FC78772}" type="slidenum">
              <a:rPr lang="en-IN" smtClean="0"/>
              <a:t>9</a:t>
            </a:fld>
            <a:endParaRPr lang="en-IN"/>
          </a:p>
        </p:txBody>
      </p:sp>
      <p:pic>
        <p:nvPicPr>
          <p:cNvPr id="6" name="Picture 5">
            <a:extLst>
              <a:ext uri="{FF2B5EF4-FFF2-40B4-BE49-F238E27FC236}">
                <a16:creationId xmlns:a16="http://schemas.microsoft.com/office/drawing/2014/main" id="{59F4AD2B-33FF-F364-FF30-12B7EF217B02}"/>
              </a:ext>
            </a:extLst>
          </p:cNvPr>
          <p:cNvPicPr>
            <a:picLocks noChangeAspect="1"/>
          </p:cNvPicPr>
          <p:nvPr/>
        </p:nvPicPr>
        <p:blipFill>
          <a:blip r:embed="rId2"/>
          <a:stretch>
            <a:fillRect/>
          </a:stretch>
        </p:blipFill>
        <p:spPr>
          <a:xfrm>
            <a:off x="311726" y="90674"/>
            <a:ext cx="3470565" cy="579027"/>
          </a:xfrm>
          <a:prstGeom prst="rect">
            <a:avLst/>
          </a:prstGeom>
        </p:spPr>
      </p:pic>
      <p:sp>
        <p:nvSpPr>
          <p:cNvPr id="8" name="TextBox 7">
            <a:extLst>
              <a:ext uri="{FF2B5EF4-FFF2-40B4-BE49-F238E27FC236}">
                <a16:creationId xmlns:a16="http://schemas.microsoft.com/office/drawing/2014/main" id="{5113DD2D-263D-BEBE-7A37-E9BE4DB7D359}"/>
              </a:ext>
            </a:extLst>
          </p:cNvPr>
          <p:cNvSpPr txBox="1"/>
          <p:nvPr/>
        </p:nvSpPr>
        <p:spPr>
          <a:xfrm>
            <a:off x="4107873" y="90674"/>
            <a:ext cx="6816435" cy="1446550"/>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RESEARCH GAPS</a:t>
            </a:r>
            <a:br>
              <a:rPr lang="en-US" sz="4400" b="1" dirty="0">
                <a:latin typeface="Times New Roman" panose="02020603050405020304" pitchFamily="18" charset="0"/>
                <a:cs typeface="Times New Roman" panose="02020603050405020304" pitchFamily="18" charset="0"/>
              </a:rPr>
            </a:br>
            <a:endParaRPr lang="en-IN" sz="4400" dirty="0"/>
          </a:p>
        </p:txBody>
      </p:sp>
    </p:spTree>
    <p:extLst>
      <p:ext uri="{BB962C8B-B14F-4D97-AF65-F5344CB8AC3E}">
        <p14:creationId xmlns:p14="http://schemas.microsoft.com/office/powerpoint/2010/main" val="1557015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1765</TotalTime>
  <Words>3358</Words>
  <Application>Microsoft Office PowerPoint</Application>
  <PresentationFormat>Widescreen</PresentationFormat>
  <Paragraphs>315</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          Importance and Relevance  This work is vital as it provides a scalable and accurate tool for early glaucoma detection, helping prevent vision loss.   Integrating AI-driven methods in ophthalmology enhances diagnostic efficiency and broadens access to quality care, especially in regions with limited medical resources.         </vt:lpstr>
      <vt:lpstr>LITERATURE SURVEY</vt:lpstr>
      <vt:lpstr>LITERATURE SURVEY</vt:lpstr>
      <vt:lpstr>RESEARCH GAPS</vt:lpstr>
      <vt:lpstr>3. Integration with Other  Tools  Gap: Missing references for combining retinal images with OCT (Optical Coherence Tomography)(to capture high-resolution images of the retina and other tissues) or other modalities for multimodal analysis.  Improvement: Reference studies on hybrid systems for glaucoma detection and diagnosis.  4. Real-Time Deployment Challenges  Gap:  Absence of studies focusing on the difficulties of deploying models in low-resource settings.  Improvement: Refer to studies concentrating on optimized models. </vt:lpstr>
      <vt:lpstr>PROBLEM STATEMENT</vt:lpstr>
      <vt:lpstr>OBJECTIVES</vt:lpstr>
      <vt:lpstr>BLOCK DIAGRAM OR FLOW DIAGRAM</vt:lpstr>
      <vt:lpstr>PowerPoint Presentation</vt:lpstr>
      <vt:lpstr>PowerPoint Presentation</vt:lpstr>
      <vt:lpstr>METHODOLOGY</vt:lpstr>
      <vt:lpstr>                                                       METHODOLOGY           3. Mathematical Equations   i) Accuracy = (TP+TN)/(TP+FP+TN+FN) ii)Precision = TP/(TP+FP) iii) Recall = TP/(TP+FN) iv)F1-Score= 2*((Precision * Recall)/(Precision + Recall))  4. Tools Used  Python, TensorFlow, and Keras for model implementation. OpenCV for image preprocessing. Matplotlib and Seaborn for data visualization.  </vt:lpstr>
      <vt:lpstr>   IMPLEMENTATION</vt:lpstr>
      <vt:lpstr>                                                                                                                                                                     IMPLEMENTATION   Hardware Specifications: Processor: Intel Core i5. GPU: NVIDIA GeForce GTX 1080 for faster training and computation. RAM: 16 GB. Storage: 1 TB SSD for storing datasets and outputs.  Challenges Faced and Solutions: 1. Imbalanced Dataset: Challenge: Unequal distribution of glaucoma and normal cases in datasets. Solution: Applied data augmentation techniques such as flipping, rotation, and zooming to balance the dataset.          </vt:lpstr>
      <vt:lpstr>PowerPoint Presentation</vt:lpstr>
      <vt:lpstr>      RESULTS &amp; ANALYSIS</vt:lpstr>
      <vt:lpstr>                                                                                                                                                                                                                      RESULTS &amp; ANALYSIS  2. Model Comparison: ResNet50: Showed superior performance with an accuracy of 95%. VGG-16: Achieved an accuracy of 93%. Random Forest: Produced reliable results with an accuracy of 90%.  3. Visualization: Accuracy Graph: A bar chart showing ResNet50, VGG-16, and Random Forest accuracy values. Confusion Matrix: Displayed for each model to highlight true positives, true negatives, false positives, and false negatives. ROC Curve: Illustrated the model's true positive rate against the false positive rate for each classifier. </vt:lpstr>
      <vt:lpstr>CONCLUSION and FUTURE SCOPE</vt:lpstr>
      <vt:lpstr>     Future Scope  Dataset Expansion: Incorporate larger, diverse datasets for better generalizability.  Real-Time Use: Optimize the model for clinical deployment on portable devices.  Multimodal Integration: Combine fundus imaging with OCT or visual field analysis for precision.  Explainability: Develop explainable AI to build trust among ophthalmologists.  Model Optimization: Create lightweight models for use in resource-limited systems. </vt:lpstr>
      <vt:lpstr>REFERENCE </vt:lpstr>
      <vt:lpstr>                                                                                                                                                        REFERENCE    5. G. Gutte, B. Khair, V. Harney, R. Shamalik thiab S. Chippalkatti https://ieeexplore.ieee.org/document/ 10223519Glaucomaeyediagnosisbasedondeeplearning   6. Sunayna, S.S., Rao, S.N.T., Sireesha, M. (2022) Performance evaluation of machine learning algorithms for breast cancer prediction. Sree Nayak, J., Behera, H., Naik, B., Vimal, S., Pelusi, D. (Eds.) Computational Intelligence in Data Exploration. Ntse Innovation, Systems thiab Technology, Cilt.281. https://doi.org/10. 1007/978-981-16-9447-9-25  7. Sumitra V.; Latha P.; Renuka P.; Swaminathan K. Glaucoma detection using deep learning https://ieeexplore.ieee.org/document/ 10421376   8. Price data were collected through October 2023. Marlene S. Puchaicela-Lozano 1, Luiszhinin-Vera 2, 3, *, Ana J. Andrade-Reyes1, Dayanna M. Baque-Arteaga 1, Carolina Cadena-Morejón 2 Deep Learning for Glaucoma Detection: R-CNN, ResNet-50,and Image Segmentation https://www.researchgate.net/publication/  375594871-for-Glaucoma-Detection-R-CNN-ResNet-50-and-\ Image-Segmentation        </vt:lpstr>
      <vt:lpstr>    </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Bala Saida</cp:lastModifiedBy>
  <cp:revision>26</cp:revision>
  <dcterms:created xsi:type="dcterms:W3CDTF">2023-12-22T11:34:02Z</dcterms:created>
  <dcterms:modified xsi:type="dcterms:W3CDTF">2025-03-10T05:40:38Z</dcterms:modified>
</cp:coreProperties>
</file>