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Lst>
  <p:notesMasterIdLst>
    <p:notesMasterId r:id="rId38"/>
  </p:notesMasterIdLst>
  <p:handoutMasterIdLst>
    <p:handoutMasterId r:id="rId39"/>
  </p:handoutMasterIdLst>
  <p:sldIdLst>
    <p:sldId id="258" r:id="rId3"/>
    <p:sldId id="260" r:id="rId4"/>
    <p:sldId id="262" r:id="rId5"/>
    <p:sldId id="279" r:id="rId6"/>
    <p:sldId id="282" r:id="rId7"/>
    <p:sldId id="283" r:id="rId8"/>
    <p:sldId id="263" r:id="rId9"/>
    <p:sldId id="264" r:id="rId10"/>
    <p:sldId id="297" r:id="rId11"/>
    <p:sldId id="265" r:id="rId12"/>
    <p:sldId id="296" r:id="rId13"/>
    <p:sldId id="270" r:id="rId14"/>
    <p:sldId id="288" r:id="rId15"/>
    <p:sldId id="266" r:id="rId16"/>
    <p:sldId id="268" r:id="rId17"/>
    <p:sldId id="269" r:id="rId18"/>
    <p:sldId id="299" r:id="rId19"/>
    <p:sldId id="300" r:id="rId20"/>
    <p:sldId id="301" r:id="rId21"/>
    <p:sldId id="302" r:id="rId22"/>
    <p:sldId id="284" r:id="rId23"/>
    <p:sldId id="285" r:id="rId24"/>
    <p:sldId id="286" r:id="rId25"/>
    <p:sldId id="287" r:id="rId26"/>
    <p:sldId id="271" r:id="rId27"/>
    <p:sldId id="291" r:id="rId28"/>
    <p:sldId id="272" r:id="rId29"/>
    <p:sldId id="294" r:id="rId30"/>
    <p:sldId id="295" r:id="rId31"/>
    <p:sldId id="273" r:id="rId32"/>
    <p:sldId id="278" r:id="rId33"/>
    <p:sldId id="292" r:id="rId34"/>
    <p:sldId id="293" r:id="rId35"/>
    <p:sldId id="275" r:id="rId36"/>
    <p:sldId id="29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5A4B80-91E7-4EA6-8362-249552A0EEEA}" v="3" dt="2025-03-10T05:23:36.331"/>
    <p1510:client id="{EF06026C-D398-4370-8AB2-7C54E68AD3F1}" v="3" dt="2025-03-09T12:28:28.9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7" d="100"/>
          <a:sy n="77" d="100"/>
        </p:scale>
        <p:origin x="912" y="91"/>
      </p:cViewPr>
      <p:guideLst/>
    </p:cSldViewPr>
  </p:slideViewPr>
  <p:notesTextViewPr>
    <p:cViewPr>
      <p:scale>
        <a:sx n="1" d="1"/>
        <a:sy n="1" d="1"/>
      </p:scale>
      <p:origin x="0" y="0"/>
    </p:cViewPr>
  </p:notesTextViewPr>
  <p:sorterViewPr>
    <p:cViewPr>
      <p:scale>
        <a:sx n="100" d="100"/>
        <a:sy n="100" d="100"/>
      </p:scale>
      <p:origin x="0" y="-6994"/>
    </p:cViewPr>
  </p:sorter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handoutMaster" Target="handoutMasters/handout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VENI.KOLIPAKA@outlook.com" userId="6fc7ddbf9ed7aba1" providerId="LiveId" clId="{C55A4B80-91E7-4EA6-8362-249552A0EEEA}"/>
    <pc:docChg chg="custSel modSld">
      <pc:chgData name="TRIVENI.KOLIPAKA@outlook.com" userId="6fc7ddbf9ed7aba1" providerId="LiveId" clId="{C55A4B80-91E7-4EA6-8362-249552A0EEEA}" dt="2025-03-10T05:24:16.025" v="64" actId="1076"/>
      <pc:docMkLst>
        <pc:docMk/>
      </pc:docMkLst>
      <pc:sldChg chg="modSp mod">
        <pc:chgData name="TRIVENI.KOLIPAKA@outlook.com" userId="6fc7ddbf9ed7aba1" providerId="LiveId" clId="{C55A4B80-91E7-4EA6-8362-249552A0EEEA}" dt="2025-03-10T05:15:53.906" v="0" actId="5793"/>
        <pc:sldMkLst>
          <pc:docMk/>
          <pc:sldMk cId="1369108918" sldId="262"/>
        </pc:sldMkLst>
        <pc:spChg chg="mod">
          <ac:chgData name="TRIVENI.KOLIPAKA@outlook.com" userId="6fc7ddbf9ed7aba1" providerId="LiveId" clId="{C55A4B80-91E7-4EA6-8362-249552A0EEEA}" dt="2025-03-10T05:15:53.906" v="0" actId="5793"/>
          <ac:spMkLst>
            <pc:docMk/>
            <pc:sldMk cId="1369108918" sldId="262"/>
            <ac:spMk id="9" creationId="{0BAA4F36-AB00-F2C4-B47F-6381355DE604}"/>
          </ac:spMkLst>
        </pc:spChg>
      </pc:sldChg>
      <pc:sldChg chg="addSp delSp modSp mod">
        <pc:chgData name="TRIVENI.KOLIPAKA@outlook.com" userId="6fc7ddbf9ed7aba1" providerId="LiveId" clId="{C55A4B80-91E7-4EA6-8362-249552A0EEEA}" dt="2025-03-10T05:19:14.642" v="23" actId="1076"/>
        <pc:sldMkLst>
          <pc:docMk/>
          <pc:sldMk cId="2137029075" sldId="268"/>
        </pc:sldMkLst>
        <pc:spChg chg="add del mod">
          <ac:chgData name="TRIVENI.KOLIPAKA@outlook.com" userId="6fc7ddbf9ed7aba1" providerId="LiveId" clId="{C55A4B80-91E7-4EA6-8362-249552A0EEEA}" dt="2025-03-10T05:16:07.682" v="2"/>
          <ac:spMkLst>
            <pc:docMk/>
            <pc:sldMk cId="2137029075" sldId="268"/>
            <ac:spMk id="3" creationId="{85FA8FA2-524B-7DC6-30AD-34E461730926}"/>
          </ac:spMkLst>
        </pc:spChg>
        <pc:spChg chg="mod">
          <ac:chgData name="TRIVENI.KOLIPAKA@outlook.com" userId="6fc7ddbf9ed7aba1" providerId="LiveId" clId="{C55A4B80-91E7-4EA6-8362-249552A0EEEA}" dt="2025-03-10T05:17:16.758" v="13" actId="1076"/>
          <ac:spMkLst>
            <pc:docMk/>
            <pc:sldMk cId="2137029075" sldId="268"/>
            <ac:spMk id="8" creationId="{D45DB3B1-7702-A34D-B15A-E964B95D6FB5}"/>
          </ac:spMkLst>
        </pc:spChg>
        <pc:spChg chg="add del mod">
          <ac:chgData name="TRIVENI.KOLIPAKA@outlook.com" userId="6fc7ddbf9ed7aba1" providerId="LiveId" clId="{C55A4B80-91E7-4EA6-8362-249552A0EEEA}" dt="2025-03-10T05:18:45.418" v="16"/>
          <ac:spMkLst>
            <pc:docMk/>
            <pc:sldMk cId="2137029075" sldId="268"/>
            <ac:spMk id="11" creationId="{B5BEFE1D-524B-2233-E5E6-0F95B3461719}"/>
          </ac:spMkLst>
        </pc:spChg>
        <pc:picChg chg="add del mod">
          <ac:chgData name="TRIVENI.KOLIPAKA@outlook.com" userId="6fc7ddbf9ed7aba1" providerId="LiveId" clId="{C55A4B80-91E7-4EA6-8362-249552A0EEEA}" dt="2025-03-10T05:18:43.937" v="15" actId="478"/>
          <ac:picMkLst>
            <pc:docMk/>
            <pc:sldMk cId="2137029075" sldId="268"/>
            <ac:picMk id="9" creationId="{E0221258-ECB8-5EC9-08C5-280BFFA76440}"/>
          </ac:picMkLst>
        </pc:picChg>
        <pc:picChg chg="add mod">
          <ac:chgData name="TRIVENI.KOLIPAKA@outlook.com" userId="6fc7ddbf9ed7aba1" providerId="LiveId" clId="{C55A4B80-91E7-4EA6-8362-249552A0EEEA}" dt="2025-03-10T05:19:14.642" v="23" actId="1076"/>
          <ac:picMkLst>
            <pc:docMk/>
            <pc:sldMk cId="2137029075" sldId="268"/>
            <ac:picMk id="13" creationId="{9169779E-AF13-19F6-A6B3-2A98CFC4AE5E}"/>
          </ac:picMkLst>
        </pc:picChg>
        <pc:picChg chg="del">
          <ac:chgData name="TRIVENI.KOLIPAKA@outlook.com" userId="6fc7ddbf9ed7aba1" providerId="LiveId" clId="{C55A4B80-91E7-4EA6-8362-249552A0EEEA}" dt="2025-03-10T05:16:06.646" v="1" actId="478"/>
          <ac:picMkLst>
            <pc:docMk/>
            <pc:sldMk cId="2137029075" sldId="268"/>
            <ac:picMk id="17" creationId="{E5D1AA26-CF9B-4825-231E-462A65C5C573}"/>
          </ac:picMkLst>
        </pc:picChg>
      </pc:sldChg>
      <pc:sldChg chg="addSp modSp mod">
        <pc:chgData name="TRIVENI.KOLIPAKA@outlook.com" userId="6fc7ddbf9ed7aba1" providerId="LiveId" clId="{C55A4B80-91E7-4EA6-8362-249552A0EEEA}" dt="2025-03-10T05:24:16.025" v="64" actId="1076"/>
        <pc:sldMkLst>
          <pc:docMk/>
          <pc:sldMk cId="4024263444" sldId="299"/>
        </pc:sldMkLst>
        <pc:spChg chg="mod">
          <ac:chgData name="TRIVENI.KOLIPAKA@outlook.com" userId="6fc7ddbf9ed7aba1" providerId="LiveId" clId="{C55A4B80-91E7-4EA6-8362-249552A0EEEA}" dt="2025-03-10T05:23:33.454" v="55" actId="1076"/>
          <ac:spMkLst>
            <pc:docMk/>
            <pc:sldMk cId="4024263444" sldId="299"/>
            <ac:spMk id="2" creationId="{8564748A-7FF9-687F-1A61-95D914362952}"/>
          </ac:spMkLst>
        </pc:spChg>
        <pc:picChg chg="add mod">
          <ac:chgData name="TRIVENI.KOLIPAKA@outlook.com" userId="6fc7ddbf9ed7aba1" providerId="LiveId" clId="{C55A4B80-91E7-4EA6-8362-249552A0EEEA}" dt="2025-03-10T05:24:16.025" v="64" actId="1076"/>
          <ac:picMkLst>
            <pc:docMk/>
            <pc:sldMk cId="4024263444" sldId="299"/>
            <ac:picMk id="6" creationId="{4577E863-8DC2-1D7B-A098-E66E76445AC0}"/>
          </ac:picMkLst>
        </pc:picChg>
      </pc:sldChg>
      <pc:sldChg chg="modSp mod">
        <pc:chgData name="TRIVENI.KOLIPAKA@outlook.com" userId="6fc7ddbf9ed7aba1" providerId="LiveId" clId="{C55A4B80-91E7-4EA6-8362-249552A0EEEA}" dt="2025-03-10T05:20:35.261" v="54" actId="122"/>
        <pc:sldMkLst>
          <pc:docMk/>
          <pc:sldMk cId="3320300324" sldId="300"/>
        </pc:sldMkLst>
        <pc:spChg chg="mod">
          <ac:chgData name="TRIVENI.KOLIPAKA@outlook.com" userId="6fc7ddbf9ed7aba1" providerId="LiveId" clId="{C55A4B80-91E7-4EA6-8362-249552A0EEEA}" dt="2025-03-10T05:20:35.261" v="54" actId="122"/>
          <ac:spMkLst>
            <pc:docMk/>
            <pc:sldMk cId="3320300324" sldId="300"/>
            <ac:spMk id="2" creationId="{0E2A0ACE-6552-10D2-72DE-8697BCAB9A94}"/>
          </ac:spMkLst>
        </pc:spChg>
        <pc:picChg chg="mod">
          <ac:chgData name="TRIVENI.KOLIPAKA@outlook.com" userId="6fc7ddbf9ed7aba1" providerId="LiveId" clId="{C55A4B80-91E7-4EA6-8362-249552A0EEEA}" dt="2025-03-10T05:19:49.216" v="24" actId="1076"/>
          <ac:picMkLst>
            <pc:docMk/>
            <pc:sldMk cId="3320300324" sldId="300"/>
            <ac:picMk id="9" creationId="{B1DDB66E-DA7A-AB11-FA0F-043336ACAE49}"/>
          </ac:picMkLst>
        </pc:picChg>
      </pc:sldChg>
    </pc:docChg>
  </pc:docChgLst>
  <pc:docChgLst>
    <pc:chgData name="chaitanya gude" userId="3868bcb30377dbd9" providerId="LiveId" clId="{EF06026C-D398-4370-8AB2-7C54E68AD3F1}"/>
    <pc:docChg chg="undo custSel delSld modSld">
      <pc:chgData name="chaitanya gude" userId="3868bcb30377dbd9" providerId="LiveId" clId="{EF06026C-D398-4370-8AB2-7C54E68AD3F1}" dt="2025-03-09T12:32:24.719" v="52" actId="20577"/>
      <pc:docMkLst>
        <pc:docMk/>
      </pc:docMkLst>
      <pc:sldChg chg="del">
        <pc:chgData name="chaitanya gude" userId="3868bcb30377dbd9" providerId="LiveId" clId="{EF06026C-D398-4370-8AB2-7C54E68AD3F1}" dt="2025-03-09T10:05:19.859" v="0" actId="2696"/>
        <pc:sldMkLst>
          <pc:docMk/>
          <pc:sldMk cId="168791731" sldId="277"/>
        </pc:sldMkLst>
      </pc:sldChg>
      <pc:sldChg chg="addSp modSp mod">
        <pc:chgData name="chaitanya gude" userId="3868bcb30377dbd9" providerId="LiveId" clId="{EF06026C-D398-4370-8AB2-7C54E68AD3F1}" dt="2025-03-09T12:27:21.207" v="12" actId="14100"/>
        <pc:sldMkLst>
          <pc:docMk/>
          <pc:sldMk cId="3786556098" sldId="294"/>
        </pc:sldMkLst>
        <pc:picChg chg="add mod">
          <ac:chgData name="chaitanya gude" userId="3868bcb30377dbd9" providerId="LiveId" clId="{EF06026C-D398-4370-8AB2-7C54E68AD3F1}" dt="2025-03-09T12:27:21.207" v="12" actId="14100"/>
          <ac:picMkLst>
            <pc:docMk/>
            <pc:sldMk cId="3786556098" sldId="294"/>
            <ac:picMk id="2" creationId="{6D5CB81F-85AD-D8C5-7193-F6966CC9FFA3}"/>
          </ac:picMkLst>
        </pc:picChg>
        <pc:picChg chg="mod">
          <ac:chgData name="chaitanya gude" userId="3868bcb30377dbd9" providerId="LiveId" clId="{EF06026C-D398-4370-8AB2-7C54E68AD3F1}" dt="2025-03-09T12:24:38.588" v="5" actId="14100"/>
          <ac:picMkLst>
            <pc:docMk/>
            <pc:sldMk cId="3786556098" sldId="294"/>
            <ac:picMk id="7" creationId="{462199F7-4CF5-3767-E2E4-0F448D5F0BF6}"/>
          </ac:picMkLst>
        </pc:picChg>
      </pc:sldChg>
      <pc:sldChg chg="addSp delSp modSp mod">
        <pc:chgData name="chaitanya gude" userId="3868bcb30377dbd9" providerId="LiveId" clId="{EF06026C-D398-4370-8AB2-7C54E68AD3F1}" dt="2025-03-09T12:30:26.485" v="31" actId="14100"/>
        <pc:sldMkLst>
          <pc:docMk/>
          <pc:sldMk cId="743890813" sldId="295"/>
        </pc:sldMkLst>
        <pc:spChg chg="add del mod">
          <ac:chgData name="chaitanya gude" userId="3868bcb30377dbd9" providerId="LiveId" clId="{EF06026C-D398-4370-8AB2-7C54E68AD3F1}" dt="2025-03-09T12:28:03.457" v="13" actId="931"/>
          <ac:spMkLst>
            <pc:docMk/>
            <pc:sldMk cId="743890813" sldId="295"/>
            <ac:spMk id="6" creationId="{61CC1F7E-826F-B988-8109-FF0BC5B33049}"/>
          </ac:spMkLst>
        </pc:spChg>
        <pc:picChg chg="del">
          <ac:chgData name="chaitanya gude" userId="3868bcb30377dbd9" providerId="LiveId" clId="{EF06026C-D398-4370-8AB2-7C54E68AD3F1}" dt="2025-03-09T12:26:29.670" v="6" actId="21"/>
          <ac:picMkLst>
            <pc:docMk/>
            <pc:sldMk cId="743890813" sldId="295"/>
            <ac:picMk id="7" creationId="{1EF32EED-6947-D535-3747-B155FEA88622}"/>
          </ac:picMkLst>
        </pc:picChg>
        <pc:picChg chg="del">
          <ac:chgData name="chaitanya gude" userId="3868bcb30377dbd9" providerId="LiveId" clId="{EF06026C-D398-4370-8AB2-7C54E68AD3F1}" dt="2025-03-09T12:23:59.803" v="1" actId="21"/>
          <ac:picMkLst>
            <pc:docMk/>
            <pc:sldMk cId="743890813" sldId="295"/>
            <ac:picMk id="9" creationId="{F572590E-235B-4694-D8E6-E58FFB5A8E9F}"/>
          </ac:picMkLst>
        </pc:picChg>
        <pc:picChg chg="add mod">
          <ac:chgData name="chaitanya gude" userId="3868bcb30377dbd9" providerId="LiveId" clId="{EF06026C-D398-4370-8AB2-7C54E68AD3F1}" dt="2025-03-09T12:28:14.288" v="16" actId="14100"/>
          <ac:picMkLst>
            <pc:docMk/>
            <pc:sldMk cId="743890813" sldId="295"/>
            <ac:picMk id="10" creationId="{76D74F54-7FFB-8E01-4345-C87B449D0249}"/>
          </ac:picMkLst>
        </pc:picChg>
        <pc:picChg chg="add mod">
          <ac:chgData name="chaitanya gude" userId="3868bcb30377dbd9" providerId="LiveId" clId="{EF06026C-D398-4370-8AB2-7C54E68AD3F1}" dt="2025-03-09T12:30:26.485" v="31" actId="14100"/>
          <ac:picMkLst>
            <pc:docMk/>
            <pc:sldMk cId="743890813" sldId="295"/>
            <ac:picMk id="12" creationId="{8A507E2F-DB2D-1538-3AB2-B19F95EBE8D0}"/>
          </ac:picMkLst>
        </pc:picChg>
      </pc:sldChg>
      <pc:sldChg chg="modSp mod">
        <pc:chgData name="chaitanya gude" userId="3868bcb30377dbd9" providerId="LiveId" clId="{EF06026C-D398-4370-8AB2-7C54E68AD3F1}" dt="2025-03-09T12:31:24.210" v="36" actId="20577"/>
        <pc:sldMkLst>
          <pc:docMk/>
          <pc:sldMk cId="4238393407" sldId="298"/>
        </pc:sldMkLst>
        <pc:spChg chg="mod">
          <ac:chgData name="chaitanya gude" userId="3868bcb30377dbd9" providerId="LiveId" clId="{EF06026C-D398-4370-8AB2-7C54E68AD3F1}" dt="2025-03-09T12:31:24.210" v="36" actId="20577"/>
          <ac:spMkLst>
            <pc:docMk/>
            <pc:sldMk cId="4238393407" sldId="298"/>
            <ac:spMk id="4" creationId="{6529B832-10FD-79A5-3020-83866CBB21EB}"/>
          </ac:spMkLst>
        </pc:spChg>
      </pc:sldChg>
      <pc:sldChg chg="modSp mod">
        <pc:chgData name="chaitanya gude" userId="3868bcb30377dbd9" providerId="LiveId" clId="{EF06026C-D398-4370-8AB2-7C54E68AD3F1}" dt="2025-03-09T12:32:24.719" v="52" actId="20577"/>
        <pc:sldMkLst>
          <pc:docMk/>
          <pc:sldMk cId="4024263444" sldId="299"/>
        </pc:sldMkLst>
        <pc:spChg chg="mod">
          <ac:chgData name="chaitanya gude" userId="3868bcb30377dbd9" providerId="LiveId" clId="{EF06026C-D398-4370-8AB2-7C54E68AD3F1}" dt="2025-03-09T12:32:24.719" v="52" actId="20577"/>
          <ac:spMkLst>
            <pc:docMk/>
            <pc:sldMk cId="4024263444" sldId="299"/>
            <ac:spMk id="4" creationId="{A7DC8B55-71D5-2FCB-78A0-9530DE0954F3}"/>
          </ac:spMkLst>
        </pc:spChg>
      </pc:sldChg>
      <pc:sldChg chg="modSp mod">
        <pc:chgData name="chaitanya gude" userId="3868bcb30377dbd9" providerId="LiveId" clId="{EF06026C-D398-4370-8AB2-7C54E68AD3F1}" dt="2025-03-09T12:32:00.290" v="47" actId="20577"/>
        <pc:sldMkLst>
          <pc:docMk/>
          <pc:sldMk cId="3454533337" sldId="301"/>
        </pc:sldMkLst>
        <pc:spChg chg="mod">
          <ac:chgData name="chaitanya gude" userId="3868bcb30377dbd9" providerId="LiveId" clId="{EF06026C-D398-4370-8AB2-7C54E68AD3F1}" dt="2025-03-09T12:32:00.290" v="47" actId="20577"/>
          <ac:spMkLst>
            <pc:docMk/>
            <pc:sldMk cId="3454533337" sldId="301"/>
            <ac:spMk id="4" creationId="{E2FE4E2C-AADB-4129-0B98-A6016D3343A2}"/>
          </ac:spMkLst>
        </pc:spChg>
      </pc:sldChg>
      <pc:sldChg chg="modSp mod">
        <pc:chgData name="chaitanya gude" userId="3868bcb30377dbd9" providerId="LiveId" clId="{EF06026C-D398-4370-8AB2-7C54E68AD3F1}" dt="2025-03-09T12:31:46.160" v="41" actId="20577"/>
        <pc:sldMkLst>
          <pc:docMk/>
          <pc:sldMk cId="2514228020" sldId="302"/>
        </pc:sldMkLst>
        <pc:spChg chg="mod">
          <ac:chgData name="chaitanya gude" userId="3868bcb30377dbd9" providerId="LiveId" clId="{EF06026C-D398-4370-8AB2-7C54E68AD3F1}" dt="2025-03-09T12:31:46.160" v="41" actId="20577"/>
          <ac:spMkLst>
            <pc:docMk/>
            <pc:sldMk cId="2514228020" sldId="302"/>
            <ac:spMk id="4" creationId="{ADC0B8C4-240F-934F-54C7-26C5CCC9469C}"/>
          </ac:spMkLst>
        </pc:spChg>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10-03-2025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5E58F0A-825B-43EC-9CD7-118F126DA1B6}"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9F6D04C-3771-42DE-9B65-7B6404FB4859}"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96B51216-7DD8-4439-BE7B-781B8BCB2E48}"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7610-7F93-CCAB-ECB4-C4283F7F10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D6CEC4-2EAC-6D3A-BB0D-E2787B4DC9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DAE1305-20AF-E35A-6399-5D2E4A10336D}"/>
              </a:ext>
            </a:extLst>
          </p:cNvPr>
          <p:cNvSpPr>
            <a:spLocks noGrp="1"/>
          </p:cNvSpPr>
          <p:nvPr>
            <p:ph type="dt" sz="half" idx="10"/>
          </p:nvPr>
        </p:nvSpPr>
        <p:spPr/>
        <p:txBody>
          <a:bodyPr/>
          <a:lstStyle/>
          <a:p>
            <a:fld id="{FFF8A47B-5BE3-4AA9-ADA8-D9EDC4E5B35E}" type="datetimeFigureOut">
              <a:rPr lang="en-IN" smtClean="0"/>
              <a:t>10-03-2025</a:t>
            </a:fld>
            <a:endParaRPr lang="en-IN"/>
          </a:p>
        </p:txBody>
      </p:sp>
      <p:sp>
        <p:nvSpPr>
          <p:cNvPr id="5" name="Footer Placeholder 4">
            <a:extLst>
              <a:ext uri="{FF2B5EF4-FFF2-40B4-BE49-F238E27FC236}">
                <a16:creationId xmlns:a16="http://schemas.microsoft.com/office/drawing/2014/main" id="{F4FC0325-6CD1-26DE-8CF8-1B8659FEF8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1D041B-773F-101A-3338-5E340BDCA422}"/>
              </a:ext>
            </a:extLst>
          </p:cNvPr>
          <p:cNvSpPr>
            <a:spLocks noGrp="1"/>
          </p:cNvSpPr>
          <p:nvPr>
            <p:ph type="sldNum" sz="quarter" idx="12"/>
          </p:nvPr>
        </p:nvSpPr>
        <p:spPr/>
        <p:txBody>
          <a:bodyPr/>
          <a:lstStyle/>
          <a:p>
            <a:fld id="{8180ED6A-9A73-45B1-B299-45E831A45025}" type="slidenum">
              <a:rPr lang="en-IN" smtClean="0"/>
              <a:t>‹#›</a:t>
            </a:fld>
            <a:endParaRPr lang="en-IN"/>
          </a:p>
        </p:txBody>
      </p:sp>
    </p:spTree>
    <p:extLst>
      <p:ext uri="{BB962C8B-B14F-4D97-AF65-F5344CB8AC3E}">
        <p14:creationId xmlns:p14="http://schemas.microsoft.com/office/powerpoint/2010/main" val="37201833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ACF41-75F8-BCE3-414D-865F7E30A4E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DFE557-024F-C07E-41CB-4AE931162F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5BF024-E244-952A-8D4A-3911ADA655EA}"/>
              </a:ext>
            </a:extLst>
          </p:cNvPr>
          <p:cNvSpPr>
            <a:spLocks noGrp="1"/>
          </p:cNvSpPr>
          <p:nvPr>
            <p:ph type="dt" sz="half" idx="10"/>
          </p:nvPr>
        </p:nvSpPr>
        <p:spPr/>
        <p:txBody>
          <a:bodyPr/>
          <a:lstStyle/>
          <a:p>
            <a:fld id="{FFF8A47B-5BE3-4AA9-ADA8-D9EDC4E5B35E}" type="datetimeFigureOut">
              <a:rPr lang="en-IN" smtClean="0"/>
              <a:t>10-03-2025</a:t>
            </a:fld>
            <a:endParaRPr lang="en-IN"/>
          </a:p>
        </p:txBody>
      </p:sp>
      <p:sp>
        <p:nvSpPr>
          <p:cNvPr id="5" name="Footer Placeholder 4">
            <a:extLst>
              <a:ext uri="{FF2B5EF4-FFF2-40B4-BE49-F238E27FC236}">
                <a16:creationId xmlns:a16="http://schemas.microsoft.com/office/drawing/2014/main" id="{48658B31-BCF6-D890-CE39-0A6C93EFE2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EFEC07-5E02-DB5F-6F6B-7C61BF4FE6A6}"/>
              </a:ext>
            </a:extLst>
          </p:cNvPr>
          <p:cNvSpPr>
            <a:spLocks noGrp="1"/>
          </p:cNvSpPr>
          <p:nvPr>
            <p:ph type="sldNum" sz="quarter" idx="12"/>
          </p:nvPr>
        </p:nvSpPr>
        <p:spPr/>
        <p:txBody>
          <a:bodyPr/>
          <a:lstStyle/>
          <a:p>
            <a:fld id="{8180ED6A-9A73-45B1-B299-45E831A45025}" type="slidenum">
              <a:rPr lang="en-IN" smtClean="0"/>
              <a:t>‹#›</a:t>
            </a:fld>
            <a:endParaRPr lang="en-IN"/>
          </a:p>
        </p:txBody>
      </p:sp>
    </p:spTree>
    <p:extLst>
      <p:ext uri="{BB962C8B-B14F-4D97-AF65-F5344CB8AC3E}">
        <p14:creationId xmlns:p14="http://schemas.microsoft.com/office/powerpoint/2010/main" val="18183440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6CE3-C145-30D5-D7CB-B2583046CB0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C5AAD60-F5F0-F9B5-C936-2C5DB80319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3EB77F8-3FB1-6999-7DD7-037B096ACEFC}"/>
              </a:ext>
            </a:extLst>
          </p:cNvPr>
          <p:cNvSpPr>
            <a:spLocks noGrp="1"/>
          </p:cNvSpPr>
          <p:nvPr>
            <p:ph type="dt" sz="half" idx="10"/>
          </p:nvPr>
        </p:nvSpPr>
        <p:spPr/>
        <p:txBody>
          <a:bodyPr/>
          <a:lstStyle/>
          <a:p>
            <a:fld id="{FFF8A47B-5BE3-4AA9-ADA8-D9EDC4E5B35E}" type="datetimeFigureOut">
              <a:rPr lang="en-IN" smtClean="0"/>
              <a:t>10-03-2025</a:t>
            </a:fld>
            <a:endParaRPr lang="en-IN"/>
          </a:p>
        </p:txBody>
      </p:sp>
      <p:sp>
        <p:nvSpPr>
          <p:cNvPr id="5" name="Footer Placeholder 4">
            <a:extLst>
              <a:ext uri="{FF2B5EF4-FFF2-40B4-BE49-F238E27FC236}">
                <a16:creationId xmlns:a16="http://schemas.microsoft.com/office/drawing/2014/main" id="{A4877336-58C3-D32D-FE55-FC7E919EB0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65C3F1-3A83-E64D-8F1B-51ECDFDCA60F}"/>
              </a:ext>
            </a:extLst>
          </p:cNvPr>
          <p:cNvSpPr>
            <a:spLocks noGrp="1"/>
          </p:cNvSpPr>
          <p:nvPr>
            <p:ph type="sldNum" sz="quarter" idx="12"/>
          </p:nvPr>
        </p:nvSpPr>
        <p:spPr/>
        <p:txBody>
          <a:bodyPr/>
          <a:lstStyle/>
          <a:p>
            <a:fld id="{8180ED6A-9A73-45B1-B299-45E831A45025}" type="slidenum">
              <a:rPr lang="en-IN" smtClean="0"/>
              <a:t>‹#›</a:t>
            </a:fld>
            <a:endParaRPr lang="en-IN"/>
          </a:p>
        </p:txBody>
      </p:sp>
    </p:spTree>
    <p:extLst>
      <p:ext uri="{BB962C8B-B14F-4D97-AF65-F5344CB8AC3E}">
        <p14:creationId xmlns:p14="http://schemas.microsoft.com/office/powerpoint/2010/main" val="15130436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84045-68A8-D4BA-2A97-F1ED5DA545F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F0BE6A2-04E4-90CC-219E-B0CB074DCA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49259C-AEF3-2E6C-803C-0F77E67B0F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BBD9A7A-51CB-1DB8-6A5A-F211FBE36BF9}"/>
              </a:ext>
            </a:extLst>
          </p:cNvPr>
          <p:cNvSpPr>
            <a:spLocks noGrp="1"/>
          </p:cNvSpPr>
          <p:nvPr>
            <p:ph type="dt" sz="half" idx="10"/>
          </p:nvPr>
        </p:nvSpPr>
        <p:spPr/>
        <p:txBody>
          <a:bodyPr/>
          <a:lstStyle/>
          <a:p>
            <a:fld id="{FFF8A47B-5BE3-4AA9-ADA8-D9EDC4E5B35E}" type="datetimeFigureOut">
              <a:rPr lang="en-IN" smtClean="0"/>
              <a:t>10-03-2025</a:t>
            </a:fld>
            <a:endParaRPr lang="en-IN"/>
          </a:p>
        </p:txBody>
      </p:sp>
      <p:sp>
        <p:nvSpPr>
          <p:cNvPr id="6" name="Footer Placeholder 5">
            <a:extLst>
              <a:ext uri="{FF2B5EF4-FFF2-40B4-BE49-F238E27FC236}">
                <a16:creationId xmlns:a16="http://schemas.microsoft.com/office/drawing/2014/main" id="{26190D6F-F41A-E0ED-6147-C9CF0458A3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1EEB87-4D21-8117-362E-836D5BCCFA69}"/>
              </a:ext>
            </a:extLst>
          </p:cNvPr>
          <p:cNvSpPr>
            <a:spLocks noGrp="1"/>
          </p:cNvSpPr>
          <p:nvPr>
            <p:ph type="sldNum" sz="quarter" idx="12"/>
          </p:nvPr>
        </p:nvSpPr>
        <p:spPr/>
        <p:txBody>
          <a:bodyPr/>
          <a:lstStyle/>
          <a:p>
            <a:fld id="{8180ED6A-9A73-45B1-B299-45E831A45025}" type="slidenum">
              <a:rPr lang="en-IN" smtClean="0"/>
              <a:t>‹#›</a:t>
            </a:fld>
            <a:endParaRPr lang="en-IN"/>
          </a:p>
        </p:txBody>
      </p:sp>
    </p:spTree>
    <p:extLst>
      <p:ext uri="{BB962C8B-B14F-4D97-AF65-F5344CB8AC3E}">
        <p14:creationId xmlns:p14="http://schemas.microsoft.com/office/powerpoint/2010/main" val="39154249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46125-84C1-CA10-A13D-70B2C21DA67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1559FC7-7C57-70BD-3F13-BE6993D9E4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0384E9-CAE6-B37A-18D9-3297A00C8D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C036A0-7327-16C0-C28F-28F4C72E86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F80066-9B9D-4F33-193C-DC9CBAA123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101A37-EF44-1AEA-48F0-6503720B8589}"/>
              </a:ext>
            </a:extLst>
          </p:cNvPr>
          <p:cNvSpPr>
            <a:spLocks noGrp="1"/>
          </p:cNvSpPr>
          <p:nvPr>
            <p:ph type="dt" sz="half" idx="10"/>
          </p:nvPr>
        </p:nvSpPr>
        <p:spPr/>
        <p:txBody>
          <a:bodyPr/>
          <a:lstStyle/>
          <a:p>
            <a:fld id="{FFF8A47B-5BE3-4AA9-ADA8-D9EDC4E5B35E}" type="datetimeFigureOut">
              <a:rPr lang="en-IN" smtClean="0"/>
              <a:t>10-03-2025</a:t>
            </a:fld>
            <a:endParaRPr lang="en-IN"/>
          </a:p>
        </p:txBody>
      </p:sp>
      <p:sp>
        <p:nvSpPr>
          <p:cNvPr id="8" name="Footer Placeholder 7">
            <a:extLst>
              <a:ext uri="{FF2B5EF4-FFF2-40B4-BE49-F238E27FC236}">
                <a16:creationId xmlns:a16="http://schemas.microsoft.com/office/drawing/2014/main" id="{58887398-9A24-4AB4-2764-30415E6FD02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16908E7-C399-F55B-1634-EC821D7AB99D}"/>
              </a:ext>
            </a:extLst>
          </p:cNvPr>
          <p:cNvSpPr>
            <a:spLocks noGrp="1"/>
          </p:cNvSpPr>
          <p:nvPr>
            <p:ph type="sldNum" sz="quarter" idx="12"/>
          </p:nvPr>
        </p:nvSpPr>
        <p:spPr/>
        <p:txBody>
          <a:bodyPr/>
          <a:lstStyle/>
          <a:p>
            <a:fld id="{8180ED6A-9A73-45B1-B299-45E831A45025}" type="slidenum">
              <a:rPr lang="en-IN" smtClean="0"/>
              <a:t>‹#›</a:t>
            </a:fld>
            <a:endParaRPr lang="en-IN"/>
          </a:p>
        </p:txBody>
      </p:sp>
    </p:spTree>
    <p:extLst>
      <p:ext uri="{BB962C8B-B14F-4D97-AF65-F5344CB8AC3E}">
        <p14:creationId xmlns:p14="http://schemas.microsoft.com/office/powerpoint/2010/main" val="10383174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9879-10CA-5FD0-10CD-9CCE0EB469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7E2186D-614A-0373-3D0F-449727A22A17}"/>
              </a:ext>
            </a:extLst>
          </p:cNvPr>
          <p:cNvSpPr>
            <a:spLocks noGrp="1"/>
          </p:cNvSpPr>
          <p:nvPr>
            <p:ph type="dt" sz="half" idx="10"/>
          </p:nvPr>
        </p:nvSpPr>
        <p:spPr/>
        <p:txBody>
          <a:bodyPr/>
          <a:lstStyle/>
          <a:p>
            <a:fld id="{FFF8A47B-5BE3-4AA9-ADA8-D9EDC4E5B35E}" type="datetimeFigureOut">
              <a:rPr lang="en-IN" smtClean="0"/>
              <a:t>10-03-2025</a:t>
            </a:fld>
            <a:endParaRPr lang="en-IN"/>
          </a:p>
        </p:txBody>
      </p:sp>
      <p:sp>
        <p:nvSpPr>
          <p:cNvPr id="4" name="Footer Placeholder 3">
            <a:extLst>
              <a:ext uri="{FF2B5EF4-FFF2-40B4-BE49-F238E27FC236}">
                <a16:creationId xmlns:a16="http://schemas.microsoft.com/office/drawing/2014/main" id="{419A84F9-F692-8C40-1B1A-AF30758AFE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051736-74AE-D743-B5ED-CB9D604B7ECE}"/>
              </a:ext>
            </a:extLst>
          </p:cNvPr>
          <p:cNvSpPr>
            <a:spLocks noGrp="1"/>
          </p:cNvSpPr>
          <p:nvPr>
            <p:ph type="sldNum" sz="quarter" idx="12"/>
          </p:nvPr>
        </p:nvSpPr>
        <p:spPr/>
        <p:txBody>
          <a:bodyPr/>
          <a:lstStyle/>
          <a:p>
            <a:fld id="{8180ED6A-9A73-45B1-B299-45E831A45025}" type="slidenum">
              <a:rPr lang="en-IN" smtClean="0"/>
              <a:t>‹#›</a:t>
            </a:fld>
            <a:endParaRPr lang="en-IN"/>
          </a:p>
        </p:txBody>
      </p:sp>
    </p:spTree>
    <p:extLst>
      <p:ext uri="{BB962C8B-B14F-4D97-AF65-F5344CB8AC3E}">
        <p14:creationId xmlns:p14="http://schemas.microsoft.com/office/powerpoint/2010/main" val="40045769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628274-B621-61E3-071B-A60CF94647BB}"/>
              </a:ext>
            </a:extLst>
          </p:cNvPr>
          <p:cNvSpPr>
            <a:spLocks noGrp="1"/>
          </p:cNvSpPr>
          <p:nvPr>
            <p:ph type="dt" sz="half" idx="10"/>
          </p:nvPr>
        </p:nvSpPr>
        <p:spPr/>
        <p:txBody>
          <a:bodyPr/>
          <a:lstStyle/>
          <a:p>
            <a:fld id="{FFF8A47B-5BE3-4AA9-ADA8-D9EDC4E5B35E}" type="datetimeFigureOut">
              <a:rPr lang="en-IN" smtClean="0"/>
              <a:t>10-03-2025</a:t>
            </a:fld>
            <a:endParaRPr lang="en-IN"/>
          </a:p>
        </p:txBody>
      </p:sp>
      <p:sp>
        <p:nvSpPr>
          <p:cNvPr id="3" name="Footer Placeholder 2">
            <a:extLst>
              <a:ext uri="{FF2B5EF4-FFF2-40B4-BE49-F238E27FC236}">
                <a16:creationId xmlns:a16="http://schemas.microsoft.com/office/drawing/2014/main" id="{69F93D9B-A18A-10A2-3282-3E5A8A89873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942067A-B967-A732-F3D8-97495F3AABBE}"/>
              </a:ext>
            </a:extLst>
          </p:cNvPr>
          <p:cNvSpPr>
            <a:spLocks noGrp="1"/>
          </p:cNvSpPr>
          <p:nvPr>
            <p:ph type="sldNum" sz="quarter" idx="12"/>
          </p:nvPr>
        </p:nvSpPr>
        <p:spPr/>
        <p:txBody>
          <a:bodyPr/>
          <a:lstStyle/>
          <a:p>
            <a:fld id="{8180ED6A-9A73-45B1-B299-45E831A45025}" type="slidenum">
              <a:rPr lang="en-IN" smtClean="0"/>
              <a:t>‹#›</a:t>
            </a:fld>
            <a:endParaRPr lang="en-IN"/>
          </a:p>
        </p:txBody>
      </p:sp>
    </p:spTree>
    <p:extLst>
      <p:ext uri="{BB962C8B-B14F-4D97-AF65-F5344CB8AC3E}">
        <p14:creationId xmlns:p14="http://schemas.microsoft.com/office/powerpoint/2010/main" val="2138822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F1EBA-590E-57A5-505E-79CE9AF7CC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D73A3D-26D4-B290-856E-8169E8AA64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4A88B6-EE62-DA46-A6C1-454C2893D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A8BA07-700D-D4CC-DA29-F0F64D0ACFB7}"/>
              </a:ext>
            </a:extLst>
          </p:cNvPr>
          <p:cNvSpPr>
            <a:spLocks noGrp="1"/>
          </p:cNvSpPr>
          <p:nvPr>
            <p:ph type="dt" sz="half" idx="10"/>
          </p:nvPr>
        </p:nvSpPr>
        <p:spPr/>
        <p:txBody>
          <a:bodyPr/>
          <a:lstStyle/>
          <a:p>
            <a:fld id="{FFF8A47B-5BE3-4AA9-ADA8-D9EDC4E5B35E}" type="datetimeFigureOut">
              <a:rPr lang="en-IN" smtClean="0"/>
              <a:t>10-03-2025</a:t>
            </a:fld>
            <a:endParaRPr lang="en-IN"/>
          </a:p>
        </p:txBody>
      </p:sp>
      <p:sp>
        <p:nvSpPr>
          <p:cNvPr id="6" name="Footer Placeholder 5">
            <a:extLst>
              <a:ext uri="{FF2B5EF4-FFF2-40B4-BE49-F238E27FC236}">
                <a16:creationId xmlns:a16="http://schemas.microsoft.com/office/drawing/2014/main" id="{E4D501C1-14B1-3C2A-DB5C-0A29356DA2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412B52-5245-BDBA-C788-9A724C6DC5FD}"/>
              </a:ext>
            </a:extLst>
          </p:cNvPr>
          <p:cNvSpPr>
            <a:spLocks noGrp="1"/>
          </p:cNvSpPr>
          <p:nvPr>
            <p:ph type="sldNum" sz="quarter" idx="12"/>
          </p:nvPr>
        </p:nvSpPr>
        <p:spPr/>
        <p:txBody>
          <a:bodyPr/>
          <a:lstStyle/>
          <a:p>
            <a:fld id="{8180ED6A-9A73-45B1-B299-45E831A45025}" type="slidenum">
              <a:rPr lang="en-IN" smtClean="0"/>
              <a:t>‹#›</a:t>
            </a:fld>
            <a:endParaRPr lang="en-IN"/>
          </a:p>
        </p:txBody>
      </p:sp>
    </p:spTree>
    <p:extLst>
      <p:ext uri="{BB962C8B-B14F-4D97-AF65-F5344CB8AC3E}">
        <p14:creationId xmlns:p14="http://schemas.microsoft.com/office/powerpoint/2010/main" val="2012237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24C803B-62AD-4010-AEFB-D9AF802A6496}"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651C9-D208-FE68-9D5A-2243AFF054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23C81A-9F4E-2DDC-D75F-5CC93D261F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C40D58F-9405-8E28-951E-A3F19F302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C3581A-03C0-88E9-6B3F-F94FBA897CB4}"/>
              </a:ext>
            </a:extLst>
          </p:cNvPr>
          <p:cNvSpPr>
            <a:spLocks noGrp="1"/>
          </p:cNvSpPr>
          <p:nvPr>
            <p:ph type="dt" sz="half" idx="10"/>
          </p:nvPr>
        </p:nvSpPr>
        <p:spPr/>
        <p:txBody>
          <a:bodyPr/>
          <a:lstStyle/>
          <a:p>
            <a:fld id="{FFF8A47B-5BE3-4AA9-ADA8-D9EDC4E5B35E}" type="datetimeFigureOut">
              <a:rPr lang="en-IN" smtClean="0"/>
              <a:t>10-03-2025</a:t>
            </a:fld>
            <a:endParaRPr lang="en-IN"/>
          </a:p>
        </p:txBody>
      </p:sp>
      <p:sp>
        <p:nvSpPr>
          <p:cNvPr id="6" name="Footer Placeholder 5">
            <a:extLst>
              <a:ext uri="{FF2B5EF4-FFF2-40B4-BE49-F238E27FC236}">
                <a16:creationId xmlns:a16="http://schemas.microsoft.com/office/drawing/2014/main" id="{B11C4EB2-1175-BE22-4A92-6CB9BCA659A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651C2EB-63F4-3B9A-B79F-E4189C32CA60}"/>
              </a:ext>
            </a:extLst>
          </p:cNvPr>
          <p:cNvSpPr>
            <a:spLocks noGrp="1"/>
          </p:cNvSpPr>
          <p:nvPr>
            <p:ph type="sldNum" sz="quarter" idx="12"/>
          </p:nvPr>
        </p:nvSpPr>
        <p:spPr/>
        <p:txBody>
          <a:bodyPr/>
          <a:lstStyle/>
          <a:p>
            <a:fld id="{8180ED6A-9A73-45B1-B299-45E831A45025}" type="slidenum">
              <a:rPr lang="en-IN" smtClean="0"/>
              <a:t>‹#›</a:t>
            </a:fld>
            <a:endParaRPr lang="en-IN"/>
          </a:p>
        </p:txBody>
      </p:sp>
    </p:spTree>
    <p:extLst>
      <p:ext uri="{BB962C8B-B14F-4D97-AF65-F5344CB8AC3E}">
        <p14:creationId xmlns:p14="http://schemas.microsoft.com/office/powerpoint/2010/main" val="1428178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A8ED9-5A6D-8CA4-80BE-99E0991C135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1BE5F2-BCE4-1393-B6CD-1B10318305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654C23B-D292-C167-3CBA-02BEBB975413}"/>
              </a:ext>
            </a:extLst>
          </p:cNvPr>
          <p:cNvSpPr>
            <a:spLocks noGrp="1"/>
          </p:cNvSpPr>
          <p:nvPr>
            <p:ph type="dt" sz="half" idx="10"/>
          </p:nvPr>
        </p:nvSpPr>
        <p:spPr/>
        <p:txBody>
          <a:bodyPr/>
          <a:lstStyle/>
          <a:p>
            <a:fld id="{FFF8A47B-5BE3-4AA9-ADA8-D9EDC4E5B35E}" type="datetimeFigureOut">
              <a:rPr lang="en-IN" smtClean="0"/>
              <a:t>10-03-2025</a:t>
            </a:fld>
            <a:endParaRPr lang="en-IN"/>
          </a:p>
        </p:txBody>
      </p:sp>
      <p:sp>
        <p:nvSpPr>
          <p:cNvPr id="5" name="Footer Placeholder 4">
            <a:extLst>
              <a:ext uri="{FF2B5EF4-FFF2-40B4-BE49-F238E27FC236}">
                <a16:creationId xmlns:a16="http://schemas.microsoft.com/office/drawing/2014/main" id="{5B528816-B67E-0D43-04FE-7240D5C992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07DC43-548E-157C-9E96-04FD357D4EF6}"/>
              </a:ext>
            </a:extLst>
          </p:cNvPr>
          <p:cNvSpPr>
            <a:spLocks noGrp="1"/>
          </p:cNvSpPr>
          <p:nvPr>
            <p:ph type="sldNum" sz="quarter" idx="12"/>
          </p:nvPr>
        </p:nvSpPr>
        <p:spPr/>
        <p:txBody>
          <a:bodyPr/>
          <a:lstStyle/>
          <a:p>
            <a:fld id="{8180ED6A-9A73-45B1-B299-45E831A45025}" type="slidenum">
              <a:rPr lang="en-IN" smtClean="0"/>
              <a:t>‹#›</a:t>
            </a:fld>
            <a:endParaRPr lang="en-IN"/>
          </a:p>
        </p:txBody>
      </p:sp>
    </p:spTree>
    <p:extLst>
      <p:ext uri="{BB962C8B-B14F-4D97-AF65-F5344CB8AC3E}">
        <p14:creationId xmlns:p14="http://schemas.microsoft.com/office/powerpoint/2010/main" val="24612754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549FF4-0115-B0BB-F7D6-1D5A03FBCD6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EF9682-75D1-272A-D48B-9EB0C6A377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2382F8-EEE9-B8CA-6DE7-55AF09B1CF7F}"/>
              </a:ext>
            </a:extLst>
          </p:cNvPr>
          <p:cNvSpPr>
            <a:spLocks noGrp="1"/>
          </p:cNvSpPr>
          <p:nvPr>
            <p:ph type="dt" sz="half" idx="10"/>
          </p:nvPr>
        </p:nvSpPr>
        <p:spPr/>
        <p:txBody>
          <a:bodyPr/>
          <a:lstStyle/>
          <a:p>
            <a:fld id="{FFF8A47B-5BE3-4AA9-ADA8-D9EDC4E5B35E}" type="datetimeFigureOut">
              <a:rPr lang="en-IN" smtClean="0"/>
              <a:t>10-03-2025</a:t>
            </a:fld>
            <a:endParaRPr lang="en-IN"/>
          </a:p>
        </p:txBody>
      </p:sp>
      <p:sp>
        <p:nvSpPr>
          <p:cNvPr id="5" name="Footer Placeholder 4">
            <a:extLst>
              <a:ext uri="{FF2B5EF4-FFF2-40B4-BE49-F238E27FC236}">
                <a16:creationId xmlns:a16="http://schemas.microsoft.com/office/drawing/2014/main" id="{9803F448-93EA-74A9-2CE5-6D74626A50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F9331-C427-946E-1E6B-4057DCDBD234}"/>
              </a:ext>
            </a:extLst>
          </p:cNvPr>
          <p:cNvSpPr>
            <a:spLocks noGrp="1"/>
          </p:cNvSpPr>
          <p:nvPr>
            <p:ph type="sldNum" sz="quarter" idx="12"/>
          </p:nvPr>
        </p:nvSpPr>
        <p:spPr/>
        <p:txBody>
          <a:bodyPr/>
          <a:lstStyle/>
          <a:p>
            <a:fld id="{8180ED6A-9A73-45B1-B299-45E831A45025}" type="slidenum">
              <a:rPr lang="en-IN" smtClean="0"/>
              <a:t>‹#›</a:t>
            </a:fld>
            <a:endParaRPr lang="en-IN"/>
          </a:p>
        </p:txBody>
      </p:sp>
    </p:spTree>
    <p:extLst>
      <p:ext uri="{BB962C8B-B14F-4D97-AF65-F5344CB8AC3E}">
        <p14:creationId xmlns:p14="http://schemas.microsoft.com/office/powerpoint/2010/main" val="535829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2EF212-5EE0-4AA8-AA52-1AD4716B5520}" type="datetime1">
              <a:rPr lang="en-IN" smtClean="0"/>
              <a:t>10-03-2025</a:t>
            </a:fld>
            <a:endParaRPr lang="en-IN"/>
          </a:p>
        </p:txBody>
      </p:sp>
      <p:sp>
        <p:nvSpPr>
          <p:cNvPr id="5" name="Footer Placeholder 4"/>
          <p:cNvSpPr>
            <a:spLocks noGrp="1"/>
          </p:cNvSpPr>
          <p:nvPr>
            <p:ph type="ftr" sz="quarter" idx="11"/>
          </p:nvPr>
        </p:nvSpPr>
        <p:spPr/>
        <p:txBody>
          <a:bodyPr/>
          <a:lstStyle/>
          <a:p>
            <a:r>
              <a:rPr lang="en-US"/>
              <a:t>Review No.         Batch No.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D477AD5-9516-4803-9B8F-64EFE6B04E97}" type="datetime1">
              <a:rPr lang="en-IN" smtClean="0"/>
              <a:t>10-03-2025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FEC19F5-3ACF-4602-91F2-584ADA347226}" type="datetime1">
              <a:rPr lang="en-IN" smtClean="0"/>
              <a:t>10-03-2025</a:t>
            </a:fld>
            <a:endParaRPr lang="en-IN"/>
          </a:p>
        </p:txBody>
      </p:sp>
      <p:sp>
        <p:nvSpPr>
          <p:cNvPr id="8" name="Footer Placeholder 7"/>
          <p:cNvSpPr>
            <a:spLocks noGrp="1"/>
          </p:cNvSpPr>
          <p:nvPr>
            <p:ph type="ftr" sz="quarter" idx="11"/>
          </p:nvPr>
        </p:nvSpPr>
        <p:spPr/>
        <p:txBody>
          <a:bodyPr/>
          <a:lstStyle/>
          <a:p>
            <a:r>
              <a:rPr lang="en-US"/>
              <a:t>Review No.         Batch No.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F932DEC-E61F-415A-BB11-622ACF22FA82}" type="datetime1">
              <a:rPr lang="en-IN" smtClean="0"/>
              <a:t>10-03-2025</a:t>
            </a:fld>
            <a:endParaRPr lang="en-IN"/>
          </a:p>
        </p:txBody>
      </p:sp>
      <p:sp>
        <p:nvSpPr>
          <p:cNvPr id="4" name="Footer Placeholder 3"/>
          <p:cNvSpPr>
            <a:spLocks noGrp="1"/>
          </p:cNvSpPr>
          <p:nvPr>
            <p:ph type="ftr" sz="quarter" idx="11"/>
          </p:nvPr>
        </p:nvSpPr>
        <p:spPr/>
        <p:txBody>
          <a:bodyPr/>
          <a:lstStyle/>
          <a:p>
            <a:r>
              <a:rPr lang="en-US"/>
              <a:t>Review No.         Batch No.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96EEC6-0141-45B7-8835-252B848F88BA}" type="datetime1">
              <a:rPr lang="en-IN" smtClean="0"/>
              <a:t>10-03-2025</a:t>
            </a:fld>
            <a:endParaRPr lang="en-IN"/>
          </a:p>
        </p:txBody>
      </p:sp>
      <p:sp>
        <p:nvSpPr>
          <p:cNvPr id="3" name="Footer Placeholder 2"/>
          <p:cNvSpPr>
            <a:spLocks noGrp="1"/>
          </p:cNvSpPr>
          <p:nvPr>
            <p:ph type="ftr" sz="quarter" idx="11"/>
          </p:nvPr>
        </p:nvSpPr>
        <p:spPr/>
        <p:txBody>
          <a:bodyPr/>
          <a:lstStyle/>
          <a:p>
            <a:r>
              <a:rPr lang="en-US"/>
              <a:t>Review No.         Batch No.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C53116E-6FF0-4C6D-8DFD-00263320DEBD}" type="datetime1">
              <a:rPr lang="en-IN" smtClean="0"/>
              <a:t>10-03-2025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B6E4B8-84AF-4AF2-B62C-BFAB3810F0B1}" type="datetime1">
              <a:rPr lang="en-IN" smtClean="0"/>
              <a:t>10-03-2025</a:t>
            </a:fld>
            <a:endParaRPr lang="en-IN"/>
          </a:p>
        </p:txBody>
      </p:sp>
      <p:sp>
        <p:nvSpPr>
          <p:cNvPr id="6" name="Footer Placeholder 5"/>
          <p:cNvSpPr>
            <a:spLocks noGrp="1"/>
          </p:cNvSpPr>
          <p:nvPr>
            <p:ph type="ftr" sz="quarter" idx="11"/>
          </p:nvPr>
        </p:nvSpPr>
        <p:spPr/>
        <p:txBody>
          <a:bodyPr/>
          <a:lstStyle/>
          <a:p>
            <a:r>
              <a:rPr lang="en-US"/>
              <a:t>Review No.         Batch No.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797CF1-9FF6-48D4-89E7-B1B5528DDDD6}" type="datetime1">
              <a:rPr lang="en-IN" smtClean="0"/>
              <a:t>10-03-2025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Batch No.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1DC6F1-B0B3-3353-1889-DEFECEC70D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9B15F2-F3E3-6864-8040-1FDD72DA57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0ECD84-63AE-EE09-F27F-07DD409916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F8A47B-5BE3-4AA9-ADA8-D9EDC4E5B35E}" type="datetimeFigureOut">
              <a:rPr lang="en-IN" smtClean="0"/>
              <a:t>10-03-2025</a:t>
            </a:fld>
            <a:endParaRPr lang="en-IN"/>
          </a:p>
        </p:txBody>
      </p:sp>
      <p:sp>
        <p:nvSpPr>
          <p:cNvPr id="5" name="Footer Placeholder 4">
            <a:extLst>
              <a:ext uri="{FF2B5EF4-FFF2-40B4-BE49-F238E27FC236}">
                <a16:creationId xmlns:a16="http://schemas.microsoft.com/office/drawing/2014/main" id="{45EA44D6-0302-B17F-1B80-7C91E8F29E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F588508-AE97-E314-0C6B-052622687A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0ED6A-9A73-45B1-B299-45E831A45025}" type="slidenum">
              <a:rPr lang="en-IN" smtClean="0"/>
              <a:t>‹#›</a:t>
            </a:fld>
            <a:endParaRPr lang="en-IN"/>
          </a:p>
        </p:txBody>
      </p:sp>
    </p:spTree>
    <p:extLst>
      <p:ext uri="{BB962C8B-B14F-4D97-AF65-F5344CB8AC3E}">
        <p14:creationId xmlns:p14="http://schemas.microsoft.com/office/powerpoint/2010/main" val="3756661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i.org/10.1016/j.compmedimag.2021.101936" TargetMode="External"/><Relationship Id="rId2" Type="http://schemas.openxmlformats.org/officeDocument/2006/relationships/hyperlink" Target="https://ieeexplore.ieee.org/document/10302290" TargetMode="External"/><Relationship Id="rId1" Type="http://schemas.openxmlformats.org/officeDocument/2006/relationships/slideLayout" Target="../slideLayouts/slideLayout2.xml"/><Relationship Id="rId6" Type="http://schemas.openxmlformats.org/officeDocument/2006/relationships/hyperlink" Target="https://doi.org/10.4015/S1016237222500107" TargetMode="External"/><Relationship Id="rId5" Type="http://schemas.openxmlformats.org/officeDocument/2006/relationships/hyperlink" Target="https://ieeexplore.ieee.org/document/10148957" TargetMode="External"/><Relationship Id="rId4" Type="http://schemas.openxmlformats.org/officeDocument/2006/relationships/hyperlink" Target="https://ieeexplore.ieee.org/document/10151859"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www.researchgate.net/publication/341210689" TargetMode="External"/><Relationship Id="rId2" Type="http://schemas.openxmlformats.org/officeDocument/2006/relationships/hyperlink" Target="https://ieeexplore.ieee.org/document/10239171" TargetMode="External"/><Relationship Id="rId1" Type="http://schemas.openxmlformats.org/officeDocument/2006/relationships/slideLayout" Target="../slideLayouts/slideLayout2.xml"/><Relationship Id="rId6" Type="http://schemas.openxmlformats.org/officeDocument/2006/relationships/hyperlink" Target="http://sersc.org/journals/index.php/IJAST/article/view/15633" TargetMode="External"/><Relationship Id="rId5" Type="http://schemas.openxmlformats.org/officeDocument/2006/relationships/hyperlink" Target="https://philarchive.org/archive/BARPOH-4.r-Prediction-of-Heart-Disease-usingCorrelation-Coefficient-Technique" TargetMode="External"/><Relationship Id="rId4" Type="http://schemas.openxmlformats.org/officeDocument/2006/relationships/hyperlink" Target="https://ieeexplore.ieee.org/abstract/document/9112443"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www.mdpi.com/1999-4893/16/2/88" TargetMode="External"/><Relationship Id="rId2" Type="http://schemas.openxmlformats.org/officeDocument/2006/relationships/hyperlink" Target="https://doi.org/10.3390/biomedicines10112796" TargetMode="External"/><Relationship Id="rId1" Type="http://schemas.openxmlformats.org/officeDocument/2006/relationships/slideLayout" Target="../slideLayouts/slideLayout2.xml"/><Relationship Id="rId5" Type="http://schemas.openxmlformats.org/officeDocument/2006/relationships/hyperlink" Target="https://www.frontiersin.org/articles/10.3389/fmed.2023.1150933/full" TargetMode="External"/><Relationship Id="rId4" Type="http://schemas.openxmlformats.org/officeDocument/2006/relationships/hyperlink" Target="https://www.ijrte.org/wpcontent/uploads/papers/v7i6/F2343037619.pdf" TargetMode="External"/></Relationships>
</file>

<file path=ppt/slides/_rels/slide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stamp/stamp.jsp?arnumber=10151859" TargetMode="External"/><Relationship Id="rId2" Type="http://schemas.openxmlformats.org/officeDocument/2006/relationships/hyperlink" Target="https://www.researchgate.net/publication/375159763_A_Robust_Heart_Disease_Prediction_System_Using_Hybrid_Deep_Neural_Networks" TargetMode="External"/><Relationship Id="rId1" Type="http://schemas.openxmlformats.org/officeDocument/2006/relationships/slideLayout" Target="../slideLayouts/slideLayout2.xml"/><Relationship Id="rId6" Type="http://schemas.openxmlformats.org/officeDocument/2006/relationships/hyperlink" Target="https://pubmed.ncbi.nlm.nih.gov/37138750/" TargetMode="External"/><Relationship Id="rId5" Type="http://schemas.openxmlformats.org/officeDocument/2006/relationships/hyperlink" Target="https://www.mdpi.com/2227-9059/10/11/2796" TargetMode="External"/><Relationship Id="rId4" Type="http://schemas.openxmlformats.org/officeDocument/2006/relationships/hyperlink" Target="https://www.ijitee.org/wp-content/uploads/papers/v9i3/C9009019320.pdf"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Feature Augmentation and Convolutional Neural Networks for Accurate Prediction of Heart Disease</a:t>
            </a:r>
          </a:p>
        </p:txBody>
      </p:sp>
      <p:sp>
        <p:nvSpPr>
          <p:cNvPr id="16" name="Subtitle 2"/>
          <p:cNvSpPr>
            <a:spLocks noGrp="1"/>
          </p:cNvSpPr>
          <p:nvPr>
            <p:ph type="subTitle" idx="1"/>
          </p:nvPr>
        </p:nvSpPr>
        <p:spPr>
          <a:xfrm>
            <a:off x="1881450" y="1968030"/>
            <a:ext cx="9144000" cy="1341058"/>
          </a:xfrm>
        </p:spPr>
        <p:txBody>
          <a:bodyPr>
            <a:normAutofit lnSpcReduction="10000"/>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Kolipaka Bhavana</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21471A0576</a:t>
            </a:r>
            <a:r>
              <a:rPr lang="en-US" altLang="en-US" sz="1600" dirty="0">
                <a:solidFill>
                  <a:schemeClr val="tx1"/>
                </a:solidFill>
                <a:latin typeface="Times New Roman" panose="02020603050405020304" pitchFamily="18" charset="0"/>
                <a:cs typeface="Times New Roman" pitchFamily="18" charset="0"/>
              </a:rPr>
              <a:t>)</a:t>
            </a: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Gude Chaitanya</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21471A0588</a:t>
            </a:r>
            <a:r>
              <a:rPr lang="en-US" altLang="en-US" sz="1600" dirty="0">
                <a:solidFill>
                  <a:schemeClr val="tx1"/>
                </a:solidFill>
                <a:latin typeface="Times New Roman" panose="02020603050405020304" pitchFamily="18" charset="0"/>
                <a:cs typeface="Times New Roman" pitchFamily="18" charset="0"/>
              </a:rPr>
              <a:t>) </a:t>
            </a: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Madagunda Sravani</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21471A05C8</a:t>
            </a:r>
            <a:r>
              <a:rPr lang="en-US" altLang="en-US" sz="1600" dirty="0">
                <a:solidFill>
                  <a:schemeClr val="tx1"/>
                </a:solidFill>
                <a:latin typeface="Times New Roman" panose="02020603050405020304" pitchFamily="18" charset="0"/>
                <a:cs typeface="Times New Roman" pitchFamily="18" charset="0"/>
              </a:rPr>
              <a:t>)</a:t>
            </a: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a:latin typeface="Times New Roman" panose="02020603050405020304" pitchFamily="18" charset="0"/>
                <a:cs typeface="Times New Roman" panose="02020603050405020304" pitchFamily="18" charset="0"/>
              </a:rPr>
              <a:t>T.G. Ramnadh babu</a:t>
            </a:r>
            <a:r>
              <a:rPr lang="en-US" sz="1600" b="1" baseline="-25000" dirty="0">
                <a:latin typeface="Times New Roman" panose="02020603050405020304" pitchFamily="18" charset="0"/>
                <a:cs typeface="Times New Roman" panose="02020603050405020304" pitchFamily="18" charset="0"/>
              </a:rPr>
              <a:t> M. Tech</a:t>
            </a:r>
            <a:r>
              <a:rPr lang="en-US" sz="1600" b="1" dirty="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algn="ctr" eaLnBrk="1" hangingPunct="1">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Asst. Professor,</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Narasaraopeta Engineering College (Autonomous),</a:t>
            </a: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Narasaraopet- 522 601.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
        <p:nvSpPr>
          <p:cNvPr id="20" name="Date Placeholder 4">
            <a:extLst>
              <a:ext uri="{FF2B5EF4-FFF2-40B4-BE49-F238E27FC236}">
                <a16:creationId xmlns:a16="http://schemas.microsoft.com/office/drawing/2014/main" id="{BD5C2420-26C9-65B4-41BA-D5CA69721C05}"/>
              </a:ext>
            </a:extLst>
          </p:cNvPr>
          <p:cNvSpPr>
            <a:spLocks noGrp="1"/>
          </p:cNvSpPr>
          <p:nvPr>
            <p:ph type="dt" sz="half" idx="10"/>
          </p:nvPr>
        </p:nvSpPr>
        <p:spPr>
          <a:xfrm>
            <a:off x="838200" y="6356350"/>
            <a:ext cx="2743200" cy="365125"/>
          </a:xfrm>
        </p:spPr>
        <p:txBody>
          <a:bodyPr/>
          <a:lstStyle/>
          <a:p>
            <a:fld id="{2103E179-8251-48D2-A8F2-4EAB1E72A99A}"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21"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38600" y="6356350"/>
            <a:ext cx="4114800" cy="365125"/>
          </a:xfrm>
        </p:spPr>
        <p:txBody>
          <a:bodyPr/>
          <a:lstStyle/>
          <a:p>
            <a:r>
              <a:rPr lang="en-US" dirty="0">
                <a:latin typeface="Times New Roman" panose="02020603050405020304" pitchFamily="18" charset="0"/>
                <a:cs typeface="Times New Roman" panose="02020603050405020304" pitchFamily="18" charset="0"/>
              </a:rPr>
              <a:t>Review No. 2        Batch No.  BG11         Department of CSE</a:t>
            </a:r>
          </a:p>
        </p:txBody>
      </p:sp>
      <p:sp>
        <p:nvSpPr>
          <p:cNvPr id="23"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56350"/>
            <a:ext cx="2743200" cy="365125"/>
          </a:xfrm>
        </p:spPr>
        <p:txBody>
          <a:bodyPr/>
          <a:lstStyle/>
          <a:p>
            <a:r>
              <a:rPr lang="en-US"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idx="4294967295"/>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61BA7F-A371-40B4-833D-5B10E62AD0F8}"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 BG11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DC4C8EE6-493E-34F2-5E5A-CA7FB4EC8B50}"/>
              </a:ext>
            </a:extLst>
          </p:cNvPr>
          <p:cNvSpPr>
            <a:spLocks noGrp="1" noChangeArrowheads="1"/>
          </p:cNvSpPr>
          <p:nvPr>
            <p:ph idx="1"/>
          </p:nvPr>
        </p:nvSpPr>
        <p:spPr bwMode="auto">
          <a:xfrm>
            <a:off x="838201" y="1969968"/>
            <a:ext cx="10651434"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dataset size, which may restrict the model's ability to generalize effectively    to unseen data.</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 in achieving high accuracy due to insufficient representation of rare cases in the dataset.</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Need for advanced techniques to address overfitting risks associated with small datasets.</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integration of additional features, such as genetic or lifestyle factors, which may enhance predictive performance.</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Minimal evaluation of model robustness against noisy or missing data during real-world scenarios.</a:t>
            </a:r>
          </a:p>
        </p:txBody>
      </p:sp>
    </p:spTree>
    <p:extLst>
      <p:ext uri="{BB962C8B-B14F-4D97-AF65-F5344CB8AC3E}">
        <p14:creationId xmlns:p14="http://schemas.microsoft.com/office/powerpoint/2010/main" val="1713168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2061204-E3A6-EB50-D90A-E914CA584D12}"/>
              </a:ext>
            </a:extLst>
          </p:cNvPr>
          <p:cNvSpPr>
            <a:spLocks noGrp="1"/>
          </p:cNvSpPr>
          <p:nvPr>
            <p:ph idx="1"/>
          </p:nvPr>
        </p:nvSpPr>
        <p:spPr/>
        <p:txBody>
          <a:bodyPr>
            <a:normAutofit/>
          </a:bodyPr>
          <a:lstStyle/>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comparative analysis with alternative machine learning and hybrid models for validation.</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Absence of domain-specific optimization techniques to tailor models to specific healthcare requirements.</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Minimal exploration of how the model scales or adapts to datasets from different demographics.</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Insufficient focus on real-time deployment challenges in clinical settings.</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explainability mechanisms to make predictions interpretable for clinicians.</a:t>
            </a:r>
            <a:endParaRPr lang="en-IN" sz="2400" dirty="0"/>
          </a:p>
        </p:txBody>
      </p:sp>
      <p:sp>
        <p:nvSpPr>
          <p:cNvPr id="3" name="Date Placeholder 2">
            <a:extLst>
              <a:ext uri="{FF2B5EF4-FFF2-40B4-BE49-F238E27FC236}">
                <a16:creationId xmlns:a16="http://schemas.microsoft.com/office/drawing/2014/main" id="{4BDE149D-1779-B92B-AF42-90A14E2E94AD}"/>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4" name="Footer Placeholder 3">
            <a:extLst>
              <a:ext uri="{FF2B5EF4-FFF2-40B4-BE49-F238E27FC236}">
                <a16:creationId xmlns:a16="http://schemas.microsoft.com/office/drawing/2014/main" id="{E913C127-C712-2A3E-0ED9-D2B18795FFAB}"/>
              </a:ext>
            </a:extLst>
          </p:cNvPr>
          <p:cNvSpPr>
            <a:spLocks noGrp="1"/>
          </p:cNvSpPr>
          <p:nvPr>
            <p:ph type="ftr" sz="quarter" idx="11"/>
          </p:nvPr>
        </p:nvSpPr>
        <p:spPr>
          <a:xfrm>
            <a:off x="4038600" y="6364301"/>
            <a:ext cx="4114800" cy="365125"/>
          </a:xfrm>
        </p:spPr>
        <p:txBody>
          <a:bodyPr/>
          <a:lstStyle/>
          <a:p>
            <a:r>
              <a:rPr lang="en-US" dirty="0"/>
              <a:t>Review No.2        Batch No. BG11          Department of CSE</a:t>
            </a:r>
            <a:endParaRPr lang="en-IN" dirty="0"/>
          </a:p>
        </p:txBody>
      </p:sp>
      <p:sp>
        <p:nvSpPr>
          <p:cNvPr id="5" name="Slide Number Placeholder 4">
            <a:extLst>
              <a:ext uri="{FF2B5EF4-FFF2-40B4-BE49-F238E27FC236}">
                <a16:creationId xmlns:a16="http://schemas.microsoft.com/office/drawing/2014/main" id="{C9A2E9D2-6076-7B02-FB4E-EF64B78E7B89}"/>
              </a:ext>
            </a:extLst>
          </p:cNvPr>
          <p:cNvSpPr>
            <a:spLocks noGrp="1"/>
          </p:cNvSpPr>
          <p:nvPr>
            <p:ph type="sldNum" sz="quarter" idx="12"/>
          </p:nvPr>
        </p:nvSpPr>
        <p:spPr>
          <a:xfrm>
            <a:off x="8610600" y="6364301"/>
            <a:ext cx="2743200" cy="365125"/>
          </a:xfrm>
        </p:spPr>
        <p:txBody>
          <a:bodyPr/>
          <a:lstStyle/>
          <a:p>
            <a:fld id="{65DCBD69-296B-4D7C-AF62-9B588FC78772}" type="slidenum">
              <a:rPr lang="en-IN" smtClean="0"/>
              <a:t>11</a:t>
            </a:fld>
            <a:endParaRPr lang="en-IN"/>
          </a:p>
        </p:txBody>
      </p:sp>
    </p:spTree>
    <p:extLst>
      <p:ext uri="{BB962C8B-B14F-4D97-AF65-F5344CB8AC3E}">
        <p14:creationId xmlns:p14="http://schemas.microsoft.com/office/powerpoint/2010/main" val="3249504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idx="4294967295"/>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Cardiovascular diseases (CVDs) are the leading cause of death globally, accounting for over 32% of total fatalities annually.</a:t>
            </a:r>
          </a:p>
          <a:p>
            <a:r>
              <a:rPr lang="en-US" sz="2400" dirty="0">
                <a:latin typeface="Times New Roman" panose="02020603050405020304" pitchFamily="18" charset="0"/>
                <a:cs typeface="Times New Roman" panose="02020603050405020304" pitchFamily="18" charset="0"/>
              </a:rPr>
              <a:t>Accurate and early prediction of heart disease is critical to reducing mortality rates and ensuring timely interventions.</a:t>
            </a:r>
          </a:p>
          <a:p>
            <a:r>
              <a:rPr lang="en-US" sz="2400" dirty="0">
                <a:latin typeface="Times New Roman" panose="02020603050405020304" pitchFamily="18" charset="0"/>
                <a:cs typeface="Times New Roman" panose="02020603050405020304" pitchFamily="18" charset="0"/>
              </a:rPr>
              <a:t>Existing predictive methods face significant challenges.</a:t>
            </a:r>
          </a:p>
          <a:p>
            <a:r>
              <a:rPr lang="en-US" sz="2400" dirty="0">
                <a:latin typeface="Times New Roman" panose="02020603050405020304" pitchFamily="18" charset="0"/>
                <a:cs typeface="Times New Roman" panose="02020603050405020304" pitchFamily="18" charset="0"/>
              </a:rPr>
              <a:t>Limited performance with small or imbalanced datasets.</a:t>
            </a:r>
          </a:p>
          <a:p>
            <a:r>
              <a:rPr lang="en-US" sz="2400" dirty="0">
                <a:latin typeface="Times New Roman" panose="02020603050405020304" pitchFamily="18" charset="0"/>
                <a:cs typeface="Times New Roman" panose="02020603050405020304" pitchFamily="18" charset="0"/>
              </a:rPr>
              <a:t>Inability to effectively capture complex, non-linear relationships between multiple risk factors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CFBDFE2C-0A16-4F5C-A88F-D69DAFFEC2DA}"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BG11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EA6D1C-ED3C-0163-8BCF-8F604E694032}"/>
              </a:ext>
            </a:extLst>
          </p:cNvPr>
          <p:cNvSpPr>
            <a:spLocks noGrp="1"/>
          </p:cNvSpPr>
          <p:nvPr>
            <p:ph idx="1"/>
          </p:nvPr>
        </p:nvSpPr>
        <p:spPr/>
        <p:txBody>
          <a:bodyPr>
            <a:normAutofit/>
          </a:bodyPr>
          <a:lstStyle/>
          <a:p>
            <a:r>
              <a:rPr lang="en-US" sz="2600" dirty="0">
                <a:latin typeface="Times New Roman" panose="02020603050405020304" pitchFamily="18" charset="0"/>
                <a:cs typeface="Times New Roman" panose="02020603050405020304" pitchFamily="18" charset="0"/>
              </a:rPr>
              <a:t> Heart disease often progresses silently, making early detection crucial for effective treatment.</a:t>
            </a:r>
          </a:p>
          <a:p>
            <a:r>
              <a:rPr lang="en-US" sz="2600" dirty="0">
                <a:latin typeface="Times New Roman" panose="02020603050405020304" pitchFamily="18" charset="0"/>
                <a:cs typeface="Times New Roman" panose="02020603050405020304" pitchFamily="18" charset="0"/>
              </a:rPr>
              <a:t>Traditional statistical and machine learning models often fall short in terms of predictive accuracy and robustness.</a:t>
            </a:r>
          </a:p>
          <a:p>
            <a:r>
              <a:rPr lang="en-US" sz="2600" dirty="0">
                <a:latin typeface="Times New Roman" panose="02020603050405020304" pitchFamily="18" charset="0"/>
                <a:cs typeface="Times New Roman" panose="02020603050405020304" pitchFamily="18" charset="0"/>
              </a:rPr>
              <a:t>The integration of advanced deep learning techniques, like Sparse Autoencoders (SAE) for feature augmentation and Convolutional Neural Networks (CNNs), has the potential to revolutionize diagnostic accuracy.</a:t>
            </a:r>
          </a:p>
          <a:p>
            <a:r>
              <a:rPr lang="en-US" sz="2600" dirty="0">
                <a:latin typeface="Times New Roman" panose="02020603050405020304" pitchFamily="18" charset="0"/>
                <a:cs typeface="Times New Roman" panose="02020603050405020304" pitchFamily="18" charset="0"/>
              </a:rPr>
              <a:t>This project provides a novel solution to enhance prediction capabilities, thereby supporting healthcare professionals in making batter data-driven decisions and improving patient outcomes.</a:t>
            </a:r>
          </a:p>
          <a:p>
            <a:endParaRPr lang="en-IN" dirty="0"/>
          </a:p>
        </p:txBody>
      </p:sp>
      <p:sp>
        <p:nvSpPr>
          <p:cNvPr id="3" name="Date Placeholder 2">
            <a:extLst>
              <a:ext uri="{FF2B5EF4-FFF2-40B4-BE49-F238E27FC236}">
                <a16:creationId xmlns:a16="http://schemas.microsoft.com/office/drawing/2014/main" id="{16967908-583C-909F-5ABE-B4D5211FB157}"/>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4" name="Footer Placeholder 3">
            <a:extLst>
              <a:ext uri="{FF2B5EF4-FFF2-40B4-BE49-F238E27FC236}">
                <a16:creationId xmlns:a16="http://schemas.microsoft.com/office/drawing/2014/main" id="{31885F36-8708-A35B-F10F-5BF4D041D83E}"/>
              </a:ext>
            </a:extLst>
          </p:cNvPr>
          <p:cNvSpPr>
            <a:spLocks noGrp="1"/>
          </p:cNvSpPr>
          <p:nvPr>
            <p:ph type="ftr" sz="quarter" idx="11"/>
          </p:nvPr>
        </p:nvSpPr>
        <p:spPr/>
        <p:txBody>
          <a:bodyPr/>
          <a:lstStyle/>
          <a:p>
            <a:r>
              <a:rPr lang="en-US" dirty="0"/>
              <a:t>Review No.2        Batch No. BG11          Department of CSE</a:t>
            </a:r>
            <a:endParaRPr lang="en-IN" dirty="0"/>
          </a:p>
        </p:txBody>
      </p:sp>
      <p:sp>
        <p:nvSpPr>
          <p:cNvPr id="5" name="Slide Number Placeholder 4">
            <a:extLst>
              <a:ext uri="{FF2B5EF4-FFF2-40B4-BE49-F238E27FC236}">
                <a16:creationId xmlns:a16="http://schemas.microsoft.com/office/drawing/2014/main" id="{B3F68C1B-0018-F8CD-A5E2-C3FB16E3E43B}"/>
              </a:ext>
            </a:extLst>
          </p:cNvPr>
          <p:cNvSpPr>
            <a:spLocks noGrp="1"/>
          </p:cNvSpPr>
          <p:nvPr>
            <p:ph type="sldNum" sz="quarter" idx="12"/>
          </p:nvPr>
        </p:nvSpPr>
        <p:spPr/>
        <p:txBody>
          <a:bodyPr/>
          <a:lstStyle/>
          <a:p>
            <a:fld id="{65DCBD69-296B-4D7C-AF62-9B588FC78772}" type="slidenum">
              <a:rPr lang="en-IN" smtClean="0"/>
              <a:t>13</a:t>
            </a:fld>
            <a:endParaRPr lang="en-IN"/>
          </a:p>
        </p:txBody>
      </p:sp>
    </p:spTree>
    <p:extLst>
      <p:ext uri="{BB962C8B-B14F-4D97-AF65-F5344CB8AC3E}">
        <p14:creationId xmlns:p14="http://schemas.microsoft.com/office/powerpoint/2010/main" val="2759733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idx="4294967295"/>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fontScale="85000" lnSpcReduction="10000"/>
          </a:bodyPr>
          <a:lstStyle/>
          <a:p>
            <a:pPr marL="0" indent="0">
              <a:buNone/>
            </a:pPr>
            <a:r>
              <a:rPr lang="en-US"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To develop an accurate heart disease prediction framework by leveraging advanced deep learning techniques, combining sparse Autoencoders (SAE) for feature augmentation and Convolutional Neural Networks (CNNs) for classification.</a:t>
            </a:r>
          </a:p>
          <a:p>
            <a:r>
              <a:rPr lang="en-IN" dirty="0">
                <a:latin typeface="Times New Roman" panose="02020603050405020304" pitchFamily="18" charset="0"/>
                <a:cs typeface="Times New Roman" panose="02020603050405020304" pitchFamily="18" charset="0"/>
              </a:rPr>
              <a:t>To improve prediction accuracy by addressing limitations of traditional methods, such as low performance on high-dimensional and complex clinical data.</a:t>
            </a:r>
          </a:p>
          <a:p>
            <a:r>
              <a:rPr lang="en-IN" dirty="0">
                <a:latin typeface="Times New Roman" panose="02020603050405020304" pitchFamily="18" charset="0"/>
                <a:cs typeface="Times New Roman" panose="02020603050405020304" pitchFamily="18" charset="0"/>
              </a:rPr>
              <a:t>To analyze and optimize latent features extracted using Sparse Autoencoders, enhancing the representation of clinical features for better model performance.</a:t>
            </a:r>
          </a:p>
          <a:p>
            <a:r>
              <a:rPr lang="en-IN" dirty="0">
                <a:latin typeface="Times New Roman" panose="02020603050405020304" pitchFamily="18" charset="0"/>
                <a:cs typeface="Times New Roman" panose="02020603050405020304" pitchFamily="18" charset="0"/>
              </a:rPr>
              <a:t>To validate the effectiveness of the proposed method through comparative performance evaluation with traditional classifiers like MLP and random Forest, achieving robust and reliable results.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9FBFF6F6-CDA1-4F2B-8832-3B2A7420B6B9}"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No.BG11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idx="4294967295"/>
          </p:nvPr>
        </p:nvSpPr>
        <p:spPr>
          <a:xfrm>
            <a:off x="934812" y="113089"/>
            <a:ext cx="10173182" cy="1128009"/>
          </a:xfrm>
        </p:spPr>
        <p:txBody>
          <a:bodyPr>
            <a:normAutofit/>
          </a:bodyPr>
          <a:lstStyle/>
          <a:p>
            <a:pPr algn="ctr"/>
            <a:r>
              <a:rPr lang="en-US" sz="2000" b="1" dirty="0">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6F4A1E3-5F7A-4AAC-A8C4-6CC6614F961D}"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 BG11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pic>
        <p:nvPicPr>
          <p:cNvPr id="13" name="Content Placeholder 12">
            <a:extLst>
              <a:ext uri="{FF2B5EF4-FFF2-40B4-BE49-F238E27FC236}">
                <a16:creationId xmlns:a16="http://schemas.microsoft.com/office/drawing/2014/main" id="{9169779E-AF13-19F6-A6B3-2A98CFC4AE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42852" y="914400"/>
            <a:ext cx="4739148" cy="5520608"/>
          </a:xfrm>
        </p:spPr>
      </p:pic>
    </p:spTree>
    <p:extLst>
      <p:ext uri="{BB962C8B-B14F-4D97-AF65-F5344CB8AC3E}">
        <p14:creationId xmlns:p14="http://schemas.microsoft.com/office/powerpoint/2010/main" val="2137029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idx="4294967295"/>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Data Preprocessing:</a:t>
            </a:r>
          </a:p>
          <a:p>
            <a:r>
              <a:rPr lang="en-IN" sz="2400" dirty="0">
                <a:latin typeface="Times New Roman" panose="02020603050405020304" pitchFamily="18" charset="0"/>
                <a:cs typeface="Times New Roman" panose="02020603050405020304" pitchFamily="18" charset="0"/>
              </a:rPr>
              <a:t>Feature Encoding</a:t>
            </a:r>
          </a:p>
          <a:p>
            <a:r>
              <a:rPr lang="en-IN" sz="2400" dirty="0">
                <a:latin typeface="Times New Roman" panose="02020603050405020304" pitchFamily="18" charset="0"/>
                <a:cs typeface="Times New Roman" panose="02020603050405020304" pitchFamily="18" charset="0"/>
              </a:rPr>
              <a:t>Feature Engineering</a:t>
            </a:r>
          </a:p>
          <a:p>
            <a:r>
              <a:rPr lang="en-IN" sz="2400" dirty="0">
                <a:latin typeface="Times New Roman" panose="02020603050405020304" pitchFamily="18" charset="0"/>
                <a:cs typeface="Times New Roman" panose="02020603050405020304" pitchFamily="18" charset="0"/>
              </a:rPr>
              <a:t>Outlier Detection &amp; Handling</a:t>
            </a: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074014C-4FBD-4305-8CA1-EC0986CDD1CB}" type="datetime1">
              <a:rPr lang="en-IN" smtClean="0">
                <a:latin typeface="Times New Roman" panose="02020603050405020304" pitchFamily="18" charset="0"/>
                <a:cs typeface="Times New Roman" panose="02020603050405020304" pitchFamily="18" charset="0"/>
              </a:rPr>
              <a:t>10-03-2025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 BG11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576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564748A-7FF9-687F-1A61-95D914362952}"/>
              </a:ext>
            </a:extLst>
          </p:cNvPr>
          <p:cNvSpPr>
            <a:spLocks noGrp="1"/>
          </p:cNvSpPr>
          <p:nvPr>
            <p:ph idx="1"/>
          </p:nvPr>
        </p:nvSpPr>
        <p:spPr>
          <a:xfrm>
            <a:off x="838200" y="702504"/>
            <a:ext cx="10515600" cy="4351338"/>
          </a:xfrm>
        </p:spPr>
        <p:txBody>
          <a:bodyPr/>
          <a:lstStyle/>
          <a:p>
            <a:r>
              <a:rPr lang="en-US" b="1" dirty="0">
                <a:latin typeface="Times New Roman" panose="02020603050405020304" pitchFamily="18" charset="0"/>
                <a:cs typeface="Times New Roman" panose="02020603050405020304" pitchFamily="18" charset="0"/>
              </a:rPr>
              <a:t>Feature Encoding</a:t>
            </a:r>
          </a:p>
          <a:p>
            <a:pPr marL="0" indent="0">
              <a:buNone/>
            </a:pPr>
            <a:r>
              <a:rPr lang="en-US" sz="2200" b="1" dirty="0">
                <a:latin typeface="Times New Roman" panose="02020603050405020304" pitchFamily="18" charset="0"/>
                <a:cs typeface="Times New Roman" panose="02020603050405020304" pitchFamily="18" charset="0"/>
              </a:rPr>
              <a:t>One-Hot Encoding:</a:t>
            </a:r>
            <a:r>
              <a:rPr lang="en-US" sz="2200" dirty="0">
                <a:latin typeface="Times New Roman" panose="02020603050405020304" pitchFamily="18" charset="0"/>
                <a:cs typeface="Times New Roman" panose="02020603050405020304" pitchFamily="18" charset="0"/>
              </a:rPr>
              <a:t> Applied to categorical features like: </a:t>
            </a:r>
          </a:p>
          <a:p>
            <a:pPr>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ChestPainType</a:t>
            </a:r>
            <a:r>
              <a:rPr lang="en-US" sz="2200" dirty="0">
                <a:latin typeface="Times New Roman" panose="02020603050405020304" pitchFamily="18" charset="0"/>
                <a:cs typeface="Times New Roman" panose="02020603050405020304" pitchFamily="18" charset="0"/>
              </a:rPr>
              <a:t> (ASY, ATA, NAP, TA)</a:t>
            </a:r>
          </a:p>
          <a:p>
            <a:pPr>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RestingECG</a:t>
            </a:r>
            <a:r>
              <a:rPr lang="en-US" sz="2200" dirty="0">
                <a:latin typeface="Times New Roman" panose="02020603050405020304" pitchFamily="18" charset="0"/>
                <a:cs typeface="Times New Roman" panose="02020603050405020304" pitchFamily="18" charset="0"/>
              </a:rPr>
              <a:t> (LVH, Normal, ST)</a:t>
            </a:r>
          </a:p>
          <a:p>
            <a:pPr>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ST_Slope</a:t>
            </a:r>
            <a:r>
              <a:rPr lang="en-US" sz="2200" dirty="0">
                <a:latin typeface="Times New Roman" panose="02020603050405020304" pitchFamily="18" charset="0"/>
                <a:cs typeface="Times New Roman" panose="02020603050405020304" pitchFamily="18" charset="0"/>
              </a:rPr>
              <a:t> (Down, Flat, Up)</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dirty="0"/>
          </a:p>
          <a:p>
            <a:pPr marL="0" indent="0">
              <a:buNone/>
            </a:pPr>
            <a:endParaRPr lang="en-IN" dirty="0"/>
          </a:p>
        </p:txBody>
      </p:sp>
      <p:sp>
        <p:nvSpPr>
          <p:cNvPr id="3" name="Date Placeholder 2">
            <a:extLst>
              <a:ext uri="{FF2B5EF4-FFF2-40B4-BE49-F238E27FC236}">
                <a16:creationId xmlns:a16="http://schemas.microsoft.com/office/drawing/2014/main" id="{5AA8E745-837D-2C1D-7500-076B3255B4B8}"/>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4" name="Footer Placeholder 3">
            <a:extLst>
              <a:ext uri="{FF2B5EF4-FFF2-40B4-BE49-F238E27FC236}">
                <a16:creationId xmlns:a16="http://schemas.microsoft.com/office/drawing/2014/main" id="{A7DC8B55-71D5-2FCB-78A0-9530DE0954F3}"/>
              </a:ext>
            </a:extLst>
          </p:cNvPr>
          <p:cNvSpPr>
            <a:spLocks noGrp="1"/>
          </p:cNvSpPr>
          <p:nvPr>
            <p:ph type="ftr" sz="quarter" idx="11"/>
          </p:nvPr>
        </p:nvSpPr>
        <p:spPr/>
        <p:txBody>
          <a:bodyPr/>
          <a:lstStyle/>
          <a:p>
            <a:r>
              <a:rPr lang="en-US" dirty="0"/>
              <a:t>Review No. 2        Batch No.  BG11         Department of CSE</a:t>
            </a:r>
            <a:endParaRPr lang="en-IN" dirty="0"/>
          </a:p>
        </p:txBody>
      </p:sp>
      <p:sp>
        <p:nvSpPr>
          <p:cNvPr id="5" name="Slide Number Placeholder 4">
            <a:extLst>
              <a:ext uri="{FF2B5EF4-FFF2-40B4-BE49-F238E27FC236}">
                <a16:creationId xmlns:a16="http://schemas.microsoft.com/office/drawing/2014/main" id="{3702E8FF-DAB5-ABE8-C33D-2C1002A6E835}"/>
              </a:ext>
            </a:extLst>
          </p:cNvPr>
          <p:cNvSpPr>
            <a:spLocks noGrp="1"/>
          </p:cNvSpPr>
          <p:nvPr>
            <p:ph type="sldNum" sz="quarter" idx="12"/>
          </p:nvPr>
        </p:nvSpPr>
        <p:spPr/>
        <p:txBody>
          <a:bodyPr/>
          <a:lstStyle/>
          <a:p>
            <a:fld id="{65DCBD69-296B-4D7C-AF62-9B588FC78772}" type="slidenum">
              <a:rPr lang="en-IN" smtClean="0"/>
              <a:t>17</a:t>
            </a:fld>
            <a:endParaRPr lang="en-IN"/>
          </a:p>
        </p:txBody>
      </p:sp>
      <p:pic>
        <p:nvPicPr>
          <p:cNvPr id="6" name="Image 18">
            <a:extLst>
              <a:ext uri="{FF2B5EF4-FFF2-40B4-BE49-F238E27FC236}">
                <a16:creationId xmlns:a16="http://schemas.microsoft.com/office/drawing/2014/main" id="{4577E863-8DC2-1D7B-A098-E66E76445AC0}"/>
              </a:ext>
            </a:extLst>
          </p:cNvPr>
          <p:cNvPicPr>
            <a:picLocks/>
          </p:cNvPicPr>
          <p:nvPr/>
        </p:nvPicPr>
        <p:blipFill>
          <a:blip r:embed="rId2" cstate="print"/>
          <a:stretch>
            <a:fillRect/>
          </a:stretch>
        </p:blipFill>
        <p:spPr>
          <a:xfrm>
            <a:off x="838200" y="3358144"/>
            <a:ext cx="10295050" cy="1695698"/>
          </a:xfrm>
          <a:prstGeom prst="rect">
            <a:avLst/>
          </a:prstGeom>
        </p:spPr>
      </p:pic>
    </p:spTree>
    <p:extLst>
      <p:ext uri="{BB962C8B-B14F-4D97-AF65-F5344CB8AC3E}">
        <p14:creationId xmlns:p14="http://schemas.microsoft.com/office/powerpoint/2010/main" val="4024263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2A0ACE-6552-10D2-72DE-8697BCAB9A94}"/>
              </a:ext>
            </a:extLst>
          </p:cNvPr>
          <p:cNvSpPr>
            <a:spLocks noGrp="1"/>
          </p:cNvSpPr>
          <p:nvPr>
            <p:ph idx="1"/>
          </p:nvPr>
        </p:nvSpPr>
        <p:spPr>
          <a:xfrm>
            <a:off x="726882" y="1602988"/>
            <a:ext cx="10515600" cy="4351338"/>
          </a:xfrm>
        </p:spPr>
        <p:txBody>
          <a:bodyPr/>
          <a:lstStyle/>
          <a:p>
            <a:pPr marL="0" indent="0">
              <a:buNone/>
            </a:pPr>
            <a:r>
              <a:rPr lang="en-US" sz="2200" b="1" dirty="0">
                <a:latin typeface="Times New Roman" panose="02020603050405020304" pitchFamily="18" charset="0"/>
                <a:cs typeface="Times New Roman" panose="02020603050405020304" pitchFamily="18" charset="0"/>
              </a:rPr>
              <a:t>Label Encoding:</a:t>
            </a:r>
            <a:r>
              <a:rPr lang="en-US" sz="2200" dirty="0">
                <a:latin typeface="Times New Roman" panose="02020603050405020304" pitchFamily="18" charset="0"/>
                <a:cs typeface="Times New Roman" panose="02020603050405020304" pitchFamily="18" charset="0"/>
              </a:rPr>
              <a:t> Used for binary categorical variables: </a:t>
            </a:r>
          </a:p>
          <a:p>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Sex (Male/Female </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0/1</a:t>
            </a:r>
            <a:r>
              <a:rPr lang="en-US" sz="2200" b="1"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ExerciseAngina (Yes/No → 0/1</a:t>
            </a:r>
            <a:r>
              <a:rPr lang="en-US" sz="2200" b="1" dirty="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ctr">
              <a:buNone/>
            </a:pPr>
            <a:r>
              <a:rPr lang="en-IN" sz="2200" dirty="0">
                <a:latin typeface="Times New Roman" panose="02020603050405020304" pitchFamily="18" charset="0"/>
                <a:cs typeface="Times New Roman" panose="02020603050405020304" pitchFamily="18" charset="0"/>
              </a:rPr>
              <a:t>Label Encoding</a:t>
            </a:r>
          </a:p>
        </p:txBody>
      </p:sp>
      <p:sp>
        <p:nvSpPr>
          <p:cNvPr id="3" name="Date Placeholder 2">
            <a:extLst>
              <a:ext uri="{FF2B5EF4-FFF2-40B4-BE49-F238E27FC236}">
                <a16:creationId xmlns:a16="http://schemas.microsoft.com/office/drawing/2014/main" id="{5DED4790-DE27-F6E3-3915-BBB4C4A67F3F}"/>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4" name="Footer Placeholder 3">
            <a:extLst>
              <a:ext uri="{FF2B5EF4-FFF2-40B4-BE49-F238E27FC236}">
                <a16:creationId xmlns:a16="http://schemas.microsoft.com/office/drawing/2014/main" id="{0B6F0217-249B-2282-1625-838D12576BC3}"/>
              </a:ext>
            </a:extLst>
          </p:cNvPr>
          <p:cNvSpPr>
            <a:spLocks noGrp="1"/>
          </p:cNvSpPr>
          <p:nvPr>
            <p:ph type="ftr" sz="quarter" idx="11"/>
          </p:nvPr>
        </p:nvSpPr>
        <p:spPr/>
        <p:txBody>
          <a:bodyPr/>
          <a:lstStyle/>
          <a:p>
            <a:r>
              <a:rPr lang="en-US" dirty="0"/>
              <a:t>Review No.2         Batch No.  BG11         Department of CSE</a:t>
            </a:r>
            <a:endParaRPr lang="en-IN" dirty="0"/>
          </a:p>
        </p:txBody>
      </p:sp>
      <p:sp>
        <p:nvSpPr>
          <p:cNvPr id="5" name="Slide Number Placeholder 4">
            <a:extLst>
              <a:ext uri="{FF2B5EF4-FFF2-40B4-BE49-F238E27FC236}">
                <a16:creationId xmlns:a16="http://schemas.microsoft.com/office/drawing/2014/main" id="{E0325943-285C-7066-BEBA-0BFF330C046B}"/>
              </a:ext>
            </a:extLst>
          </p:cNvPr>
          <p:cNvSpPr>
            <a:spLocks noGrp="1"/>
          </p:cNvSpPr>
          <p:nvPr>
            <p:ph type="sldNum" sz="quarter" idx="12"/>
          </p:nvPr>
        </p:nvSpPr>
        <p:spPr/>
        <p:txBody>
          <a:bodyPr/>
          <a:lstStyle/>
          <a:p>
            <a:fld id="{65DCBD69-296B-4D7C-AF62-9B588FC78772}" type="slidenum">
              <a:rPr lang="en-IN" smtClean="0"/>
              <a:t>18</a:t>
            </a:fld>
            <a:endParaRPr lang="en-IN"/>
          </a:p>
        </p:txBody>
      </p:sp>
      <p:pic>
        <p:nvPicPr>
          <p:cNvPr id="9" name="Picture 8">
            <a:extLst>
              <a:ext uri="{FF2B5EF4-FFF2-40B4-BE49-F238E27FC236}">
                <a16:creationId xmlns:a16="http://schemas.microsoft.com/office/drawing/2014/main" id="{B1DDB66E-DA7A-AB11-FA0F-043336ACAE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2915051"/>
            <a:ext cx="7044855" cy="2536466"/>
          </a:xfrm>
          <a:prstGeom prst="rect">
            <a:avLst/>
          </a:prstGeom>
        </p:spPr>
      </p:pic>
    </p:spTree>
    <p:extLst>
      <p:ext uri="{BB962C8B-B14F-4D97-AF65-F5344CB8AC3E}">
        <p14:creationId xmlns:p14="http://schemas.microsoft.com/office/powerpoint/2010/main" val="3320300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7DACDC-5AAB-DE58-BFE4-FF70AD545CA0}"/>
              </a:ext>
            </a:extLst>
          </p:cNvPr>
          <p:cNvSpPr>
            <a:spLocks noGrp="1"/>
          </p:cNvSpPr>
          <p:nvPr>
            <p:ph idx="1"/>
          </p:nvPr>
        </p:nvSpPr>
        <p:spPr>
          <a:xfrm>
            <a:off x="838200" y="1256306"/>
            <a:ext cx="10515600" cy="4920657"/>
          </a:xfrm>
        </p:spPr>
        <p:txBody>
          <a:bodyPr>
            <a:normAutofit fontScale="77500" lnSpcReduction="20000"/>
          </a:bodyPr>
          <a:lstStyle/>
          <a:p>
            <a:r>
              <a:rPr lang="en-US" sz="3100" b="1" dirty="0">
                <a:latin typeface="Times New Roman" panose="02020603050405020304" pitchFamily="18" charset="0"/>
                <a:cs typeface="Times New Roman" panose="02020603050405020304" pitchFamily="18" charset="0"/>
              </a:rPr>
              <a:t>Feature Engineering</a:t>
            </a:r>
          </a:p>
          <a:p>
            <a:pPr marL="0" indent="0">
              <a:buNone/>
            </a:pPr>
            <a:r>
              <a:rPr lang="en-US" dirty="0">
                <a:latin typeface="Times New Roman" panose="02020603050405020304" pitchFamily="18" charset="0"/>
                <a:cs typeface="Times New Roman" panose="02020603050405020304" pitchFamily="18" charset="0"/>
              </a:rPr>
              <a:t>Age, </a:t>
            </a:r>
            <a:r>
              <a:rPr lang="en-US" dirty="0" err="1">
                <a:latin typeface="Times New Roman" panose="02020603050405020304" pitchFamily="18" charset="0"/>
                <a:cs typeface="Times New Roman" panose="02020603050405020304" pitchFamily="18" charset="0"/>
              </a:rPr>
              <a:t>RestingBP</a:t>
            </a:r>
            <a:r>
              <a:rPr lang="en-US" dirty="0">
                <a:latin typeface="Times New Roman" panose="02020603050405020304" pitchFamily="18" charset="0"/>
                <a:cs typeface="Times New Roman" panose="02020603050405020304" pitchFamily="18" charset="0"/>
              </a:rPr>
              <a:t>, and Cholesterol were categorized into groups: </a:t>
            </a:r>
          </a:p>
          <a:p>
            <a:pPr marL="742950" lvl="1"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Age</a:t>
            </a:r>
            <a:r>
              <a:rPr lang="en-US" sz="2800" dirty="0">
                <a:latin typeface="Times New Roman" panose="02020603050405020304" pitchFamily="18" charset="0"/>
                <a:cs typeface="Times New Roman" panose="02020603050405020304" pitchFamily="18" charset="0"/>
              </a:rPr>
              <a:t> → </a:t>
            </a:r>
            <a:r>
              <a:rPr lang="en-US" sz="2800" i="1" dirty="0">
                <a:latin typeface="Times New Roman" panose="02020603050405020304" pitchFamily="18" charset="0"/>
                <a:cs typeface="Times New Roman" panose="02020603050405020304" pitchFamily="18" charset="0"/>
              </a:rPr>
              <a:t>Young, Adult, Elder</a:t>
            </a:r>
            <a:endParaRPr lang="en-US" sz="28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Resting Blood Pressure</a:t>
            </a:r>
            <a:r>
              <a:rPr lang="en-US" sz="2800" dirty="0">
                <a:latin typeface="Times New Roman" panose="02020603050405020304" pitchFamily="18" charset="0"/>
                <a:cs typeface="Times New Roman" panose="02020603050405020304" pitchFamily="18" charset="0"/>
              </a:rPr>
              <a:t> → </a:t>
            </a:r>
            <a:r>
              <a:rPr lang="en-US" sz="2800" i="1" dirty="0" err="1">
                <a:latin typeface="Times New Roman" panose="02020603050405020304" pitchFamily="18" charset="0"/>
                <a:cs typeface="Times New Roman" panose="02020603050405020304" pitchFamily="18" charset="0"/>
              </a:rPr>
              <a:t>LowBP</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MediumBP</a:t>
            </a:r>
            <a:r>
              <a:rPr lang="en-US" sz="2800" i="1" dirty="0">
                <a:latin typeface="Times New Roman" panose="02020603050405020304" pitchFamily="18" charset="0"/>
                <a:cs typeface="Times New Roman" panose="02020603050405020304" pitchFamily="18" charset="0"/>
              </a:rPr>
              <a:t>, </a:t>
            </a:r>
            <a:r>
              <a:rPr lang="en-US" sz="2800" i="1" dirty="0" err="1">
                <a:latin typeface="Times New Roman" panose="02020603050405020304" pitchFamily="18" charset="0"/>
                <a:cs typeface="Times New Roman" panose="02020603050405020304" pitchFamily="18" charset="0"/>
              </a:rPr>
              <a:t>HighBP</a:t>
            </a:r>
            <a:endParaRPr lang="en-US" sz="28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Cholesterol</a:t>
            </a:r>
            <a:r>
              <a:rPr lang="en-US" sz="2800" dirty="0">
                <a:latin typeface="Times New Roman" panose="02020603050405020304" pitchFamily="18" charset="0"/>
                <a:cs typeface="Times New Roman" panose="02020603050405020304" pitchFamily="18" charset="0"/>
              </a:rPr>
              <a:t> → </a:t>
            </a:r>
            <a:r>
              <a:rPr lang="en-US" sz="2800" i="1" dirty="0">
                <a:latin typeface="Times New Roman" panose="02020603050405020304" pitchFamily="18" charset="0"/>
                <a:cs typeface="Times New Roman" panose="02020603050405020304" pitchFamily="18" charset="0"/>
              </a:rPr>
              <a:t>Low, Medium, High</a:t>
            </a:r>
          </a:p>
          <a:p>
            <a:pPr marL="742950" lvl="1" indent="-285750">
              <a:buFont typeface="Arial" panose="020B0604020202020204" pitchFamily="34" charset="0"/>
              <a:buChar char="•"/>
            </a:pPr>
            <a:endParaRPr lang="en-US" sz="2800" i="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200" i="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200" i="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200" i="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200" i="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200" i="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200" i="1"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endParaRPr lang="en-US" sz="2200" i="1" dirty="0">
              <a:latin typeface="Times New Roman" panose="02020603050405020304" pitchFamily="18" charset="0"/>
              <a:cs typeface="Times New Roman" panose="02020603050405020304" pitchFamily="18" charset="0"/>
            </a:endParaRPr>
          </a:p>
          <a:p>
            <a:pPr marL="457200" lvl="1" indent="0">
              <a:buNone/>
            </a:pPr>
            <a:endParaRPr lang="en-US" sz="2200" i="1" dirty="0">
              <a:latin typeface="Times New Roman" panose="02020603050405020304" pitchFamily="18" charset="0"/>
              <a:cs typeface="Times New Roman" panose="02020603050405020304" pitchFamily="18" charset="0"/>
            </a:endParaRPr>
          </a:p>
          <a:p>
            <a:pPr marL="457200" lvl="1" indent="0">
              <a:buNone/>
            </a:pPr>
            <a:endParaRPr lang="en-US" sz="2200" i="1" dirty="0">
              <a:latin typeface="Times New Roman" panose="02020603050405020304" pitchFamily="18" charset="0"/>
              <a:cs typeface="Times New Roman" panose="02020603050405020304" pitchFamily="18" charset="0"/>
            </a:endParaRPr>
          </a:p>
          <a:p>
            <a:pPr marL="457200" lvl="1" indent="0">
              <a:buNone/>
            </a:pPr>
            <a:endParaRPr lang="en-US" sz="2200" i="1" dirty="0">
              <a:latin typeface="Times New Roman" panose="02020603050405020304" pitchFamily="18" charset="0"/>
              <a:cs typeface="Times New Roman" panose="02020603050405020304" pitchFamily="18" charset="0"/>
            </a:endParaRPr>
          </a:p>
          <a:p>
            <a:pPr marL="457200" lvl="1" indent="0">
              <a:buNone/>
            </a:pPr>
            <a:r>
              <a:rPr lang="en-US" sz="2200" i="1" dirty="0">
                <a:latin typeface="Times New Roman" panose="02020603050405020304" pitchFamily="18" charset="0"/>
                <a:cs typeface="Times New Roman" panose="02020603050405020304" pitchFamily="18" charset="0"/>
              </a:rPr>
              <a:t>                                             </a:t>
            </a:r>
          </a:p>
          <a:p>
            <a:pPr marL="457200" lvl="1" indent="0">
              <a:buNone/>
            </a:pPr>
            <a:r>
              <a:rPr lang="en-US" sz="2200" i="1"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After Feature Engineering</a:t>
            </a:r>
          </a:p>
          <a:p>
            <a:pPr marL="457200" lvl="1" indent="0">
              <a:buNone/>
            </a:pPr>
            <a:endParaRPr lang="en-US" sz="2200" i="1"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BAAF58D9-6588-B7BD-FB59-EA986DA0EB81}"/>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4" name="Footer Placeholder 3">
            <a:extLst>
              <a:ext uri="{FF2B5EF4-FFF2-40B4-BE49-F238E27FC236}">
                <a16:creationId xmlns:a16="http://schemas.microsoft.com/office/drawing/2014/main" id="{E2FE4E2C-AADB-4129-0B98-A6016D3343A2}"/>
              </a:ext>
            </a:extLst>
          </p:cNvPr>
          <p:cNvSpPr>
            <a:spLocks noGrp="1"/>
          </p:cNvSpPr>
          <p:nvPr>
            <p:ph type="ftr" sz="quarter" idx="11"/>
          </p:nvPr>
        </p:nvSpPr>
        <p:spPr/>
        <p:txBody>
          <a:bodyPr/>
          <a:lstStyle/>
          <a:p>
            <a:r>
              <a:rPr lang="en-US" dirty="0"/>
              <a:t>Review No. 2        Batch No.  BG11        Department of CSE</a:t>
            </a:r>
            <a:endParaRPr lang="en-IN" dirty="0"/>
          </a:p>
        </p:txBody>
      </p:sp>
      <p:sp>
        <p:nvSpPr>
          <p:cNvPr id="5" name="Slide Number Placeholder 4">
            <a:extLst>
              <a:ext uri="{FF2B5EF4-FFF2-40B4-BE49-F238E27FC236}">
                <a16:creationId xmlns:a16="http://schemas.microsoft.com/office/drawing/2014/main" id="{F11AD6F6-3641-E690-2957-3535E9F99DC2}"/>
              </a:ext>
            </a:extLst>
          </p:cNvPr>
          <p:cNvSpPr>
            <a:spLocks noGrp="1"/>
          </p:cNvSpPr>
          <p:nvPr>
            <p:ph type="sldNum" sz="quarter" idx="12"/>
          </p:nvPr>
        </p:nvSpPr>
        <p:spPr/>
        <p:txBody>
          <a:bodyPr/>
          <a:lstStyle/>
          <a:p>
            <a:fld id="{65DCBD69-296B-4D7C-AF62-9B588FC78772}" type="slidenum">
              <a:rPr lang="en-IN" smtClean="0"/>
              <a:t>19</a:t>
            </a:fld>
            <a:endParaRPr lang="en-IN" dirty="0"/>
          </a:p>
        </p:txBody>
      </p:sp>
      <p:pic>
        <p:nvPicPr>
          <p:cNvPr id="7" name="Picture 6">
            <a:extLst>
              <a:ext uri="{FF2B5EF4-FFF2-40B4-BE49-F238E27FC236}">
                <a16:creationId xmlns:a16="http://schemas.microsoft.com/office/drawing/2014/main" id="{C8A80449-7336-2049-81BD-1C28070F5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2467" y="3538330"/>
            <a:ext cx="8707065" cy="2274073"/>
          </a:xfrm>
          <a:prstGeom prst="rect">
            <a:avLst/>
          </a:prstGeom>
        </p:spPr>
      </p:pic>
    </p:spTree>
    <p:extLst>
      <p:ext uri="{BB962C8B-B14F-4D97-AF65-F5344CB8AC3E}">
        <p14:creationId xmlns:p14="http://schemas.microsoft.com/office/powerpoint/2010/main" val="3454533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idx="4294967295"/>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89477E6-D1B2-4024-A621-0A271A8663AE}"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BG11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68B6D0-8E3A-4E8B-F772-16DC9C4CF640}"/>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Outlier Detection &amp; Handling</a:t>
            </a:r>
          </a:p>
          <a:p>
            <a:pPr>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Z-Score Method</a:t>
            </a:r>
            <a:r>
              <a:rPr lang="en-US" sz="2200" dirty="0">
                <a:latin typeface="Times New Roman" panose="02020603050405020304" pitchFamily="18" charset="0"/>
                <a:cs typeface="Times New Roman" panose="02020603050405020304" pitchFamily="18" charset="0"/>
              </a:rPr>
              <a:t> was used to detect outliers.</a:t>
            </a:r>
          </a:p>
          <a:p>
            <a:pPr>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Outliers were replaced with the </a:t>
            </a:r>
            <a:r>
              <a:rPr lang="en-US" sz="2200" b="1" dirty="0">
                <a:latin typeface="Times New Roman" panose="02020603050405020304" pitchFamily="18" charset="0"/>
                <a:cs typeface="Times New Roman" panose="02020603050405020304" pitchFamily="18" charset="0"/>
              </a:rPr>
              <a:t>median values</a:t>
            </a:r>
            <a:r>
              <a:rPr lang="en-US" sz="2200" dirty="0">
                <a:latin typeface="Times New Roman" panose="02020603050405020304" pitchFamily="18" charset="0"/>
                <a:cs typeface="Times New Roman" panose="02020603050405020304" pitchFamily="18" charset="0"/>
              </a:rPr>
              <a:t> of the respective columns.</a:t>
            </a:r>
          </a:p>
          <a:p>
            <a:pPr marL="0" indent="0">
              <a:buNone/>
            </a:pPr>
            <a:r>
              <a:rPr lang="en-US" sz="2200" b="1" dirty="0">
                <a:latin typeface="Times New Roman" panose="02020603050405020304" pitchFamily="18" charset="0"/>
                <a:cs typeface="Times New Roman" panose="02020603050405020304" pitchFamily="18" charset="0"/>
              </a:rPr>
              <a:t>Before removal of outliers                                           After removal of outliers</a:t>
            </a:r>
          </a:p>
          <a:p>
            <a:endParaRPr lang="en-IN" dirty="0"/>
          </a:p>
        </p:txBody>
      </p:sp>
      <p:sp>
        <p:nvSpPr>
          <p:cNvPr id="3" name="Date Placeholder 2">
            <a:extLst>
              <a:ext uri="{FF2B5EF4-FFF2-40B4-BE49-F238E27FC236}">
                <a16:creationId xmlns:a16="http://schemas.microsoft.com/office/drawing/2014/main" id="{A92A468C-F5F3-2151-B779-96CEF8F181B1}"/>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4" name="Footer Placeholder 3">
            <a:extLst>
              <a:ext uri="{FF2B5EF4-FFF2-40B4-BE49-F238E27FC236}">
                <a16:creationId xmlns:a16="http://schemas.microsoft.com/office/drawing/2014/main" id="{ADC0B8C4-240F-934F-54C7-26C5CCC9469C}"/>
              </a:ext>
            </a:extLst>
          </p:cNvPr>
          <p:cNvSpPr>
            <a:spLocks noGrp="1"/>
          </p:cNvSpPr>
          <p:nvPr>
            <p:ph type="ftr" sz="quarter" idx="11"/>
          </p:nvPr>
        </p:nvSpPr>
        <p:spPr/>
        <p:txBody>
          <a:bodyPr/>
          <a:lstStyle/>
          <a:p>
            <a:r>
              <a:rPr lang="en-US" dirty="0"/>
              <a:t>Review No. 2        Batch No. BG11          Department of CSE</a:t>
            </a:r>
            <a:endParaRPr lang="en-IN" dirty="0"/>
          </a:p>
        </p:txBody>
      </p:sp>
      <p:sp>
        <p:nvSpPr>
          <p:cNvPr id="5" name="Slide Number Placeholder 4">
            <a:extLst>
              <a:ext uri="{FF2B5EF4-FFF2-40B4-BE49-F238E27FC236}">
                <a16:creationId xmlns:a16="http://schemas.microsoft.com/office/drawing/2014/main" id="{64F7D873-BFE5-D803-74CF-CCCED8140363}"/>
              </a:ext>
            </a:extLst>
          </p:cNvPr>
          <p:cNvSpPr>
            <a:spLocks noGrp="1"/>
          </p:cNvSpPr>
          <p:nvPr>
            <p:ph type="sldNum" sz="quarter" idx="12"/>
          </p:nvPr>
        </p:nvSpPr>
        <p:spPr/>
        <p:txBody>
          <a:bodyPr/>
          <a:lstStyle/>
          <a:p>
            <a:fld id="{65DCBD69-296B-4D7C-AF62-9B588FC78772}" type="slidenum">
              <a:rPr lang="en-IN" smtClean="0"/>
              <a:t>20</a:t>
            </a:fld>
            <a:endParaRPr lang="en-IN"/>
          </a:p>
        </p:txBody>
      </p:sp>
      <p:pic>
        <p:nvPicPr>
          <p:cNvPr id="7" name="Picture 6">
            <a:extLst>
              <a:ext uri="{FF2B5EF4-FFF2-40B4-BE49-F238E27FC236}">
                <a16:creationId xmlns:a16="http://schemas.microsoft.com/office/drawing/2014/main" id="{E18D1424-B16D-57C9-7B7C-BE264830A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911" y="3609891"/>
            <a:ext cx="3975652" cy="2654533"/>
          </a:xfrm>
          <a:prstGeom prst="rect">
            <a:avLst/>
          </a:prstGeom>
        </p:spPr>
      </p:pic>
      <p:pic>
        <p:nvPicPr>
          <p:cNvPr id="9" name="Picture 8">
            <a:extLst>
              <a:ext uri="{FF2B5EF4-FFF2-40B4-BE49-F238E27FC236}">
                <a16:creationId xmlns:a16="http://schemas.microsoft.com/office/drawing/2014/main" id="{9B1A5D56-8E71-5688-6E81-2E5641019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3609890"/>
            <a:ext cx="4216841" cy="2654534"/>
          </a:xfrm>
          <a:prstGeom prst="rect">
            <a:avLst/>
          </a:prstGeom>
        </p:spPr>
      </p:pic>
    </p:spTree>
    <p:extLst>
      <p:ext uri="{BB962C8B-B14F-4D97-AF65-F5344CB8AC3E}">
        <p14:creationId xmlns:p14="http://schemas.microsoft.com/office/powerpoint/2010/main" val="2514228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C1580D-564D-00D9-EA09-C05472861EF1}"/>
              </a:ext>
            </a:extLst>
          </p:cNvPr>
          <p:cNvSpPr>
            <a:spLocks noGrp="1"/>
          </p:cNvSpPr>
          <p:nvPr>
            <p:ph idx="1"/>
          </p:nvPr>
        </p:nvSpPr>
        <p:spPr/>
        <p:txBody>
          <a:bodyPr/>
          <a:lstStyle/>
          <a:p>
            <a:pPr marL="0" indent="0">
              <a:buNone/>
            </a:pPr>
            <a:r>
              <a:rPr lang="en-US" sz="2400" b="1" dirty="0">
                <a:latin typeface="Times New Roman" panose="02020603050405020304" pitchFamily="18" charset="0"/>
                <a:cs typeface="Times New Roman" panose="02020603050405020304" pitchFamily="18" charset="0"/>
              </a:rPr>
              <a:t>Exploratory Data Analysis (EDA):</a:t>
            </a:r>
          </a:p>
          <a:p>
            <a:r>
              <a:rPr lang="en-US" sz="2400" dirty="0">
                <a:latin typeface="Times New Roman" panose="02020603050405020304" pitchFamily="18" charset="0"/>
                <a:cs typeface="Times New Roman" panose="02020603050405020304" pitchFamily="18" charset="0"/>
              </a:rPr>
              <a:t>Analyzed the distribution of clinical features, including correlations with the target variable.</a:t>
            </a:r>
          </a:p>
          <a:p>
            <a:r>
              <a:rPr lang="en-US" sz="2400" dirty="0">
                <a:latin typeface="Times New Roman" panose="02020603050405020304" pitchFamily="18" charset="0"/>
                <a:cs typeface="Times New Roman" panose="02020603050405020304" pitchFamily="18" charset="0"/>
              </a:rPr>
              <a:t>Identified key risk factors contributing to heart disease prediction.</a:t>
            </a:r>
          </a:p>
          <a:p>
            <a:r>
              <a:rPr lang="en-US" sz="2400" dirty="0">
                <a:latin typeface="Times New Roman" panose="02020603050405020304" pitchFamily="18" charset="0"/>
                <a:cs typeface="Times New Roman" panose="02020603050405020304" pitchFamily="18" charset="0"/>
              </a:rPr>
              <a:t>Visualized data trends to ensure consistency and eliminate biases.</a:t>
            </a:r>
          </a:p>
          <a:p>
            <a:pPr marL="0" indent="0">
              <a:buNone/>
            </a:pPr>
            <a:r>
              <a:rPr lang="en-US" sz="2400" b="1" dirty="0">
                <a:latin typeface="Times New Roman" panose="02020603050405020304" pitchFamily="18" charset="0"/>
                <a:cs typeface="Times New Roman" panose="02020603050405020304" pitchFamily="18" charset="0"/>
              </a:rPr>
              <a:t>Feature Augmentation:</a:t>
            </a:r>
          </a:p>
          <a:p>
            <a:r>
              <a:rPr lang="en-US" sz="2400" dirty="0">
                <a:latin typeface="Times New Roman" panose="02020603050405020304" pitchFamily="18" charset="0"/>
                <a:cs typeface="Times New Roman" panose="02020603050405020304" pitchFamily="18" charset="0"/>
              </a:rPr>
              <a:t>Implemented Sparse Autoencoders (SAE) to extract latent features.</a:t>
            </a:r>
          </a:p>
          <a:p>
            <a:r>
              <a:rPr lang="en-US" sz="2400" dirty="0">
                <a:latin typeface="Times New Roman" panose="02020603050405020304" pitchFamily="18" charset="0"/>
                <a:cs typeface="Times New Roman" panose="02020603050405020304" pitchFamily="18" charset="0"/>
              </a:rPr>
              <a:t>Optimized latent feature size to 100 for the best representation.</a:t>
            </a:r>
          </a:p>
          <a:p>
            <a:pPr marL="0" indent="0">
              <a:buNone/>
            </a:pPr>
            <a:endParaRPr lang="en-IN" dirty="0"/>
          </a:p>
        </p:txBody>
      </p:sp>
      <p:sp>
        <p:nvSpPr>
          <p:cNvPr id="3" name="Date Placeholder 2">
            <a:extLst>
              <a:ext uri="{FF2B5EF4-FFF2-40B4-BE49-F238E27FC236}">
                <a16:creationId xmlns:a16="http://schemas.microsoft.com/office/drawing/2014/main" id="{E79F079A-9002-E6C9-BC58-008812346F18}"/>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4" name="Footer Placeholder 3">
            <a:extLst>
              <a:ext uri="{FF2B5EF4-FFF2-40B4-BE49-F238E27FC236}">
                <a16:creationId xmlns:a16="http://schemas.microsoft.com/office/drawing/2014/main" id="{63A1965F-539C-8E99-FDB0-847CBEAACBBD}"/>
              </a:ext>
            </a:extLst>
          </p:cNvPr>
          <p:cNvSpPr>
            <a:spLocks noGrp="1"/>
          </p:cNvSpPr>
          <p:nvPr>
            <p:ph type="ftr" sz="quarter" idx="11"/>
          </p:nvPr>
        </p:nvSpPr>
        <p:spPr/>
        <p:txBody>
          <a:bodyPr/>
          <a:lstStyle/>
          <a:p>
            <a:r>
              <a:rPr lang="en-US" dirty="0"/>
              <a:t>Review No. 2        Batch No. BG11          Department of CSE</a:t>
            </a:r>
            <a:endParaRPr lang="en-IN" dirty="0"/>
          </a:p>
        </p:txBody>
      </p:sp>
      <p:sp>
        <p:nvSpPr>
          <p:cNvPr id="5" name="Slide Number Placeholder 4">
            <a:extLst>
              <a:ext uri="{FF2B5EF4-FFF2-40B4-BE49-F238E27FC236}">
                <a16:creationId xmlns:a16="http://schemas.microsoft.com/office/drawing/2014/main" id="{3BA59109-BB16-3DC4-8B68-EC3CCD2D0F2C}"/>
              </a:ext>
            </a:extLst>
          </p:cNvPr>
          <p:cNvSpPr>
            <a:spLocks noGrp="1"/>
          </p:cNvSpPr>
          <p:nvPr>
            <p:ph type="sldNum" sz="quarter" idx="12"/>
          </p:nvPr>
        </p:nvSpPr>
        <p:spPr/>
        <p:txBody>
          <a:bodyPr/>
          <a:lstStyle/>
          <a:p>
            <a:fld id="{65DCBD69-296B-4D7C-AF62-9B588FC78772}" type="slidenum">
              <a:rPr lang="en-IN" smtClean="0"/>
              <a:t>21</a:t>
            </a:fld>
            <a:endParaRPr lang="en-IN"/>
          </a:p>
        </p:txBody>
      </p:sp>
    </p:spTree>
    <p:extLst>
      <p:ext uri="{BB962C8B-B14F-4D97-AF65-F5344CB8AC3E}">
        <p14:creationId xmlns:p14="http://schemas.microsoft.com/office/powerpoint/2010/main" val="114057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5C535B-3491-4F0B-9FB0-CD514A0CCD26}"/>
              </a:ext>
            </a:extLst>
          </p:cNvPr>
          <p:cNvSpPr>
            <a:spLocks noGrp="1"/>
          </p:cNvSpPr>
          <p:nvPr>
            <p:ph idx="1"/>
          </p:nvPr>
        </p:nvSpPr>
        <p:spPr/>
        <p:txBody>
          <a:bodyPr>
            <a:normAutofit lnSpcReduction="10000"/>
          </a:bodyPr>
          <a:lstStyle/>
          <a:p>
            <a:r>
              <a:rPr lang="en-US" sz="2600" b="1" dirty="0">
                <a:latin typeface="Times New Roman" panose="02020603050405020304" pitchFamily="18" charset="0"/>
                <a:cs typeface="Times New Roman" panose="02020603050405020304" pitchFamily="18" charset="0"/>
              </a:rPr>
              <a:t>Deep Learning Framework</a:t>
            </a:r>
          </a:p>
          <a:p>
            <a:r>
              <a:rPr lang="en-US" sz="2600" dirty="0">
                <a:latin typeface="Times New Roman" panose="02020603050405020304" pitchFamily="18" charset="0"/>
                <a:cs typeface="Times New Roman" panose="02020603050405020304" pitchFamily="18" charset="0"/>
              </a:rPr>
              <a:t>Integrated Convolutional Neural Networks (CNNs) for hierarchical feature extraction and classification.</a:t>
            </a:r>
          </a:p>
          <a:p>
            <a:r>
              <a:rPr lang="en-US" sz="2600" dirty="0">
                <a:latin typeface="Times New Roman" panose="02020603050405020304" pitchFamily="18" charset="0"/>
                <a:cs typeface="Times New Roman" panose="02020603050405020304" pitchFamily="18" charset="0"/>
              </a:rPr>
              <a:t>Enhanced model performance by combining SAE-extracted features with CNNs.</a:t>
            </a:r>
          </a:p>
          <a:p>
            <a:r>
              <a:rPr lang="en-US" sz="2600" dirty="0">
                <a:latin typeface="Times New Roman" panose="02020603050405020304" pitchFamily="18" charset="0"/>
                <a:cs typeface="Times New Roman" panose="02020603050405020304" pitchFamily="18" charset="0"/>
              </a:rPr>
              <a:t>Evaluated against traditional classifiers like MLP (Multi-Layer perceptron) and random Forest(RF).</a:t>
            </a:r>
          </a:p>
          <a:p>
            <a:r>
              <a:rPr lang="en-US" sz="2600" b="1" dirty="0">
                <a:latin typeface="Times New Roman" panose="02020603050405020304" pitchFamily="18" charset="0"/>
                <a:cs typeface="Times New Roman" panose="02020603050405020304" pitchFamily="18" charset="0"/>
              </a:rPr>
              <a:t>Tools and Frameworks</a:t>
            </a:r>
          </a:p>
          <a:p>
            <a:r>
              <a:rPr lang="en-US" sz="2600" dirty="0">
                <a:latin typeface="Times New Roman" panose="02020603050405020304" pitchFamily="18" charset="0"/>
                <a:cs typeface="Times New Roman" panose="02020603050405020304" pitchFamily="18" charset="0"/>
              </a:rPr>
              <a:t>Python libraries: TensorFlow, Keras, </a:t>
            </a:r>
            <a:r>
              <a:rPr lang="en-US" sz="2600" dirty="0" err="1">
                <a:latin typeface="Times New Roman" panose="02020603050405020304" pitchFamily="18" charset="0"/>
                <a:cs typeface="Times New Roman" panose="02020603050405020304" pitchFamily="18" charset="0"/>
              </a:rPr>
              <a:t>Numpy</a:t>
            </a:r>
            <a:r>
              <a:rPr lang="en-US" sz="2600" dirty="0">
                <a:latin typeface="Times New Roman" panose="02020603050405020304" pitchFamily="18" charset="0"/>
                <a:cs typeface="Times New Roman" panose="02020603050405020304" pitchFamily="18" charset="0"/>
              </a:rPr>
              <a:t>, Pandas, and Scikit-learn.</a:t>
            </a:r>
          </a:p>
          <a:p>
            <a:r>
              <a:rPr lang="en-US" sz="2600" dirty="0">
                <a:latin typeface="Times New Roman" panose="02020603050405020304" pitchFamily="18" charset="0"/>
                <a:cs typeface="Times New Roman" panose="02020603050405020304" pitchFamily="18" charset="0"/>
              </a:rPr>
              <a:t>Cross-validation: Employed K-fold (K=10) for performance validation.</a:t>
            </a:r>
          </a:p>
          <a:p>
            <a:endParaRPr lang="en-IN" dirty="0"/>
          </a:p>
        </p:txBody>
      </p:sp>
      <p:sp>
        <p:nvSpPr>
          <p:cNvPr id="3" name="Date Placeholder 2">
            <a:extLst>
              <a:ext uri="{FF2B5EF4-FFF2-40B4-BE49-F238E27FC236}">
                <a16:creationId xmlns:a16="http://schemas.microsoft.com/office/drawing/2014/main" id="{569306EC-E5E2-0DA2-465C-259C8C2C2132}"/>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4" name="Footer Placeholder 3">
            <a:extLst>
              <a:ext uri="{FF2B5EF4-FFF2-40B4-BE49-F238E27FC236}">
                <a16:creationId xmlns:a16="http://schemas.microsoft.com/office/drawing/2014/main" id="{91B69CF8-B4EE-FC12-6236-24B565545C09}"/>
              </a:ext>
            </a:extLst>
          </p:cNvPr>
          <p:cNvSpPr>
            <a:spLocks noGrp="1"/>
          </p:cNvSpPr>
          <p:nvPr>
            <p:ph type="ftr" sz="quarter" idx="11"/>
          </p:nvPr>
        </p:nvSpPr>
        <p:spPr/>
        <p:txBody>
          <a:bodyPr/>
          <a:lstStyle/>
          <a:p>
            <a:r>
              <a:rPr lang="en-US" dirty="0"/>
              <a:t>Review No.2         Batch No.BG11           Department of CSE</a:t>
            </a:r>
            <a:endParaRPr lang="en-IN" dirty="0"/>
          </a:p>
        </p:txBody>
      </p:sp>
      <p:sp>
        <p:nvSpPr>
          <p:cNvPr id="5" name="Slide Number Placeholder 4">
            <a:extLst>
              <a:ext uri="{FF2B5EF4-FFF2-40B4-BE49-F238E27FC236}">
                <a16:creationId xmlns:a16="http://schemas.microsoft.com/office/drawing/2014/main" id="{231DE0EE-2B55-5EE7-EE23-70BAE77706C8}"/>
              </a:ext>
            </a:extLst>
          </p:cNvPr>
          <p:cNvSpPr>
            <a:spLocks noGrp="1"/>
          </p:cNvSpPr>
          <p:nvPr>
            <p:ph type="sldNum" sz="quarter" idx="12"/>
          </p:nvPr>
        </p:nvSpPr>
        <p:spPr/>
        <p:txBody>
          <a:bodyPr/>
          <a:lstStyle/>
          <a:p>
            <a:fld id="{65DCBD69-296B-4D7C-AF62-9B588FC78772}" type="slidenum">
              <a:rPr lang="en-IN" smtClean="0"/>
              <a:t>22</a:t>
            </a:fld>
            <a:endParaRPr lang="en-IN"/>
          </a:p>
        </p:txBody>
      </p:sp>
    </p:spTree>
    <p:extLst>
      <p:ext uri="{BB962C8B-B14F-4D97-AF65-F5344CB8AC3E}">
        <p14:creationId xmlns:p14="http://schemas.microsoft.com/office/powerpoint/2010/main" val="3246679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C14FEE-5EF9-ED61-C00C-CB2CBCD50A19}"/>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Parameters and Table Specifications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4914016C-0729-E96D-25E5-16D8B7C77800}"/>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4" name="Footer Placeholder 3">
            <a:extLst>
              <a:ext uri="{FF2B5EF4-FFF2-40B4-BE49-F238E27FC236}">
                <a16:creationId xmlns:a16="http://schemas.microsoft.com/office/drawing/2014/main" id="{E34C268E-0F45-7797-4DEA-DA0663B1C0A5}"/>
              </a:ext>
            </a:extLst>
          </p:cNvPr>
          <p:cNvSpPr>
            <a:spLocks noGrp="1"/>
          </p:cNvSpPr>
          <p:nvPr>
            <p:ph type="ftr" sz="quarter" idx="11"/>
          </p:nvPr>
        </p:nvSpPr>
        <p:spPr/>
        <p:txBody>
          <a:bodyPr/>
          <a:lstStyle/>
          <a:p>
            <a:r>
              <a:rPr lang="en-US" dirty="0"/>
              <a:t>Review No.2         Batch No. BG11          Department of CSE</a:t>
            </a:r>
            <a:endParaRPr lang="en-IN" dirty="0"/>
          </a:p>
        </p:txBody>
      </p:sp>
      <p:sp>
        <p:nvSpPr>
          <p:cNvPr id="5" name="Slide Number Placeholder 4">
            <a:extLst>
              <a:ext uri="{FF2B5EF4-FFF2-40B4-BE49-F238E27FC236}">
                <a16:creationId xmlns:a16="http://schemas.microsoft.com/office/drawing/2014/main" id="{445ACE5B-16B4-2E3D-97EE-F6CC134E03B3}"/>
              </a:ext>
            </a:extLst>
          </p:cNvPr>
          <p:cNvSpPr>
            <a:spLocks noGrp="1"/>
          </p:cNvSpPr>
          <p:nvPr>
            <p:ph type="sldNum" sz="quarter" idx="12"/>
          </p:nvPr>
        </p:nvSpPr>
        <p:spPr/>
        <p:txBody>
          <a:bodyPr/>
          <a:lstStyle/>
          <a:p>
            <a:fld id="{65DCBD69-296B-4D7C-AF62-9B588FC78772}" type="slidenum">
              <a:rPr lang="en-IN" smtClean="0"/>
              <a:t>23</a:t>
            </a:fld>
            <a:endParaRPr lang="en-IN"/>
          </a:p>
        </p:txBody>
      </p:sp>
      <p:graphicFrame>
        <p:nvGraphicFramePr>
          <p:cNvPr id="6" name="Table 5">
            <a:extLst>
              <a:ext uri="{FF2B5EF4-FFF2-40B4-BE49-F238E27FC236}">
                <a16:creationId xmlns:a16="http://schemas.microsoft.com/office/drawing/2014/main" id="{A02D3022-643F-088F-A393-4ACE15294018}"/>
              </a:ext>
            </a:extLst>
          </p:cNvPr>
          <p:cNvGraphicFramePr>
            <a:graphicFrameLocks noGrp="1"/>
          </p:cNvGraphicFramePr>
          <p:nvPr>
            <p:extLst>
              <p:ext uri="{D42A27DB-BD31-4B8C-83A1-F6EECF244321}">
                <p14:modId xmlns:p14="http://schemas.microsoft.com/office/powerpoint/2010/main" val="1933301319"/>
              </p:ext>
            </p:extLst>
          </p:nvPr>
        </p:nvGraphicFramePr>
        <p:xfrm>
          <a:off x="1184744" y="2510685"/>
          <a:ext cx="8340920" cy="2578473"/>
        </p:xfrm>
        <a:graphic>
          <a:graphicData uri="http://schemas.openxmlformats.org/drawingml/2006/table">
            <a:tbl>
              <a:tblPr firstRow="1" bandRow="1">
                <a:tableStyleId>{5C22544A-7EE6-4342-B048-85BDC9FD1C3A}</a:tableStyleId>
              </a:tblPr>
              <a:tblGrid>
                <a:gridCol w="4170460">
                  <a:extLst>
                    <a:ext uri="{9D8B030D-6E8A-4147-A177-3AD203B41FA5}">
                      <a16:colId xmlns:a16="http://schemas.microsoft.com/office/drawing/2014/main" val="3388471675"/>
                    </a:ext>
                  </a:extLst>
                </a:gridCol>
                <a:gridCol w="4170460">
                  <a:extLst>
                    <a:ext uri="{9D8B030D-6E8A-4147-A177-3AD203B41FA5}">
                      <a16:colId xmlns:a16="http://schemas.microsoft.com/office/drawing/2014/main" val="3683560342"/>
                    </a:ext>
                  </a:extLst>
                </a:gridCol>
              </a:tblGrid>
              <a:tr h="343903">
                <a:tc>
                  <a:txBody>
                    <a:bodyPr/>
                    <a:lstStyle/>
                    <a:p>
                      <a:r>
                        <a:rPr lang="en-US" dirty="0"/>
                        <a:t>Parameter</a:t>
                      </a:r>
                      <a:endParaRPr lang="en-IN" dirty="0"/>
                    </a:p>
                  </a:txBody>
                  <a:tcPr/>
                </a:tc>
                <a:tc>
                  <a:txBody>
                    <a:bodyPr/>
                    <a:lstStyle/>
                    <a:p>
                      <a:r>
                        <a:rPr lang="en-US" dirty="0"/>
                        <a:t>Value/Setting</a:t>
                      </a:r>
                      <a:endParaRPr lang="en-IN" dirty="0"/>
                    </a:p>
                  </a:txBody>
                  <a:tcPr/>
                </a:tc>
                <a:extLst>
                  <a:ext uri="{0D108BD9-81ED-4DB2-BD59-A6C34878D82A}">
                    <a16:rowId xmlns:a16="http://schemas.microsoft.com/office/drawing/2014/main" val="2231379331"/>
                  </a:ext>
                </a:extLst>
              </a:tr>
              <a:tr h="343903">
                <a:tc>
                  <a:txBody>
                    <a:bodyPr/>
                    <a:lstStyle/>
                    <a:p>
                      <a:r>
                        <a:rPr lang="en-US" dirty="0"/>
                        <a:t>Learning Rate</a:t>
                      </a:r>
                      <a:endParaRPr lang="en-IN" dirty="0"/>
                    </a:p>
                  </a:txBody>
                  <a:tcPr/>
                </a:tc>
                <a:tc>
                  <a:txBody>
                    <a:bodyPr/>
                    <a:lstStyle/>
                    <a:p>
                      <a:r>
                        <a:rPr lang="en-US" dirty="0"/>
                        <a:t>0.001</a:t>
                      </a:r>
                      <a:endParaRPr lang="en-IN" dirty="0"/>
                    </a:p>
                  </a:txBody>
                  <a:tcPr/>
                </a:tc>
                <a:extLst>
                  <a:ext uri="{0D108BD9-81ED-4DB2-BD59-A6C34878D82A}">
                    <a16:rowId xmlns:a16="http://schemas.microsoft.com/office/drawing/2014/main" val="2133168647"/>
                  </a:ext>
                </a:extLst>
              </a:tr>
              <a:tr h="343903">
                <a:tc>
                  <a:txBody>
                    <a:bodyPr/>
                    <a:lstStyle/>
                    <a:p>
                      <a:r>
                        <a:rPr lang="en-US" dirty="0"/>
                        <a:t>Optimizer</a:t>
                      </a:r>
                      <a:endParaRPr lang="en-IN" dirty="0"/>
                    </a:p>
                  </a:txBody>
                  <a:tcPr/>
                </a:tc>
                <a:tc>
                  <a:txBody>
                    <a:bodyPr/>
                    <a:lstStyle/>
                    <a:p>
                      <a:r>
                        <a:rPr lang="en-US" dirty="0"/>
                        <a:t>Adam</a:t>
                      </a:r>
                      <a:endParaRPr lang="en-IN" dirty="0"/>
                    </a:p>
                  </a:txBody>
                  <a:tcPr/>
                </a:tc>
                <a:extLst>
                  <a:ext uri="{0D108BD9-81ED-4DB2-BD59-A6C34878D82A}">
                    <a16:rowId xmlns:a16="http://schemas.microsoft.com/office/drawing/2014/main" val="3726479484"/>
                  </a:ext>
                </a:extLst>
              </a:tr>
              <a:tr h="343903">
                <a:tc>
                  <a:txBody>
                    <a:bodyPr/>
                    <a:lstStyle/>
                    <a:p>
                      <a:r>
                        <a:rPr lang="en-US" dirty="0"/>
                        <a:t>Latent Feature Size (SAE)</a:t>
                      </a:r>
                      <a:endParaRPr lang="en-IN" dirty="0"/>
                    </a:p>
                  </a:txBody>
                  <a:tcPr/>
                </a:tc>
                <a:tc>
                  <a:txBody>
                    <a:bodyPr/>
                    <a:lstStyle/>
                    <a:p>
                      <a:r>
                        <a:rPr lang="en-US" dirty="0"/>
                        <a:t>100</a:t>
                      </a:r>
                      <a:endParaRPr lang="en-IN" dirty="0"/>
                    </a:p>
                  </a:txBody>
                  <a:tcPr/>
                </a:tc>
                <a:extLst>
                  <a:ext uri="{0D108BD9-81ED-4DB2-BD59-A6C34878D82A}">
                    <a16:rowId xmlns:a16="http://schemas.microsoft.com/office/drawing/2014/main" val="2156555308"/>
                  </a:ext>
                </a:extLst>
              </a:tr>
              <a:tr h="383913">
                <a:tc>
                  <a:txBody>
                    <a:bodyPr/>
                    <a:lstStyle/>
                    <a:p>
                      <a:r>
                        <a:rPr lang="en-US" dirty="0"/>
                        <a:t>Number of CNN Layers</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1273043951"/>
                  </a:ext>
                </a:extLst>
              </a:tr>
              <a:tr h="343903">
                <a:tc>
                  <a:txBody>
                    <a:bodyPr/>
                    <a:lstStyle/>
                    <a:p>
                      <a:r>
                        <a:rPr lang="en-US" dirty="0"/>
                        <a:t>Batch Size</a:t>
                      </a:r>
                      <a:endParaRPr lang="en-IN" dirty="0"/>
                    </a:p>
                  </a:txBody>
                  <a:tcPr/>
                </a:tc>
                <a:tc>
                  <a:txBody>
                    <a:bodyPr/>
                    <a:lstStyle/>
                    <a:p>
                      <a:r>
                        <a:rPr lang="en-US" dirty="0"/>
                        <a:t>32</a:t>
                      </a:r>
                      <a:endParaRPr lang="en-IN" dirty="0"/>
                    </a:p>
                  </a:txBody>
                  <a:tcPr/>
                </a:tc>
                <a:extLst>
                  <a:ext uri="{0D108BD9-81ED-4DB2-BD59-A6C34878D82A}">
                    <a16:rowId xmlns:a16="http://schemas.microsoft.com/office/drawing/2014/main" val="77309164"/>
                  </a:ext>
                </a:extLst>
              </a:tr>
              <a:tr h="343903">
                <a:tc>
                  <a:txBody>
                    <a:bodyPr/>
                    <a:lstStyle/>
                    <a:p>
                      <a:r>
                        <a:rPr lang="en-US" dirty="0"/>
                        <a:t>Epochs</a:t>
                      </a:r>
                      <a:endParaRPr lang="en-IN" dirty="0"/>
                    </a:p>
                  </a:txBody>
                  <a:tcPr/>
                </a:tc>
                <a:tc>
                  <a:txBody>
                    <a:bodyPr/>
                    <a:lstStyle/>
                    <a:p>
                      <a:r>
                        <a:rPr lang="en-US" dirty="0"/>
                        <a:t>50</a:t>
                      </a:r>
                      <a:endParaRPr lang="en-IN" dirty="0"/>
                    </a:p>
                  </a:txBody>
                  <a:tcPr/>
                </a:tc>
                <a:extLst>
                  <a:ext uri="{0D108BD9-81ED-4DB2-BD59-A6C34878D82A}">
                    <a16:rowId xmlns:a16="http://schemas.microsoft.com/office/drawing/2014/main" val="2278315764"/>
                  </a:ext>
                </a:extLst>
              </a:tr>
            </a:tbl>
          </a:graphicData>
        </a:graphic>
      </p:graphicFrame>
    </p:spTree>
    <p:extLst>
      <p:ext uri="{BB962C8B-B14F-4D97-AF65-F5344CB8AC3E}">
        <p14:creationId xmlns:p14="http://schemas.microsoft.com/office/powerpoint/2010/main" val="840116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77D1BF-9BFD-96D9-D3FB-75B30B35E580}"/>
              </a:ext>
            </a:extLst>
          </p:cNvPr>
          <p:cNvSpPr>
            <a:spLocks noGrp="1"/>
          </p:cNvSpPr>
          <p:nvPr>
            <p:ph idx="1"/>
          </p:nvPr>
        </p:nvSpPr>
        <p:spPr/>
        <p:txBody>
          <a:bodyPr/>
          <a:lstStyle/>
          <a:p>
            <a:r>
              <a:rPr lang="en-US" sz="2800" b="1" dirty="0">
                <a:latin typeface="Times New Roman" panose="02020603050405020304" pitchFamily="18" charset="0"/>
                <a:cs typeface="Times New Roman" panose="02020603050405020304" pitchFamily="18" charset="0"/>
              </a:rPr>
              <a:t>Evaluation Metrics</a:t>
            </a:r>
          </a:p>
          <a:p>
            <a:r>
              <a:rPr lang="en-US" sz="2800" dirty="0">
                <a:latin typeface="Times New Roman" panose="02020603050405020304" pitchFamily="18" charset="0"/>
                <a:cs typeface="Times New Roman" panose="02020603050405020304" pitchFamily="18" charset="0"/>
              </a:rPr>
              <a:t>Accuracy: Achieved 93.478% using CNN with SAE.</a:t>
            </a:r>
          </a:p>
          <a:p>
            <a:r>
              <a:rPr lang="en-US" sz="2800" dirty="0">
                <a:latin typeface="Times New Roman" panose="02020603050405020304" pitchFamily="18" charset="0"/>
                <a:cs typeface="Times New Roman" panose="02020603050405020304" pitchFamily="18" charset="0"/>
              </a:rPr>
              <a:t>Compared against baseline models:</a:t>
            </a:r>
          </a:p>
          <a:p>
            <a:r>
              <a:rPr lang="en-US" sz="2800" dirty="0">
                <a:latin typeface="Times New Roman" panose="02020603050405020304" pitchFamily="18" charset="0"/>
                <a:cs typeface="Times New Roman" panose="02020603050405020304" pitchFamily="18" charset="0"/>
              </a:rPr>
              <a:t>MLP:89.13%</a:t>
            </a:r>
          </a:p>
          <a:p>
            <a:r>
              <a:rPr lang="en-US" sz="2800" dirty="0">
                <a:latin typeface="Times New Roman" panose="02020603050405020304" pitchFamily="18" charset="0"/>
                <a:cs typeface="Times New Roman" panose="02020603050405020304" pitchFamily="18" charset="0"/>
              </a:rPr>
              <a:t>Random Forest: 86.96%</a:t>
            </a:r>
          </a:p>
          <a:p>
            <a:pPr marL="0" indent="0">
              <a:buNone/>
            </a:pPr>
            <a:endParaRPr lang="en-IN" dirty="0"/>
          </a:p>
        </p:txBody>
      </p:sp>
      <p:sp>
        <p:nvSpPr>
          <p:cNvPr id="3" name="Date Placeholder 2">
            <a:extLst>
              <a:ext uri="{FF2B5EF4-FFF2-40B4-BE49-F238E27FC236}">
                <a16:creationId xmlns:a16="http://schemas.microsoft.com/office/drawing/2014/main" id="{218B4DFF-ED51-1CDD-7F75-6C47D0ACF63E}"/>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4" name="Footer Placeholder 3">
            <a:extLst>
              <a:ext uri="{FF2B5EF4-FFF2-40B4-BE49-F238E27FC236}">
                <a16:creationId xmlns:a16="http://schemas.microsoft.com/office/drawing/2014/main" id="{43D3A3A6-352C-C807-827A-E3B2713F85F5}"/>
              </a:ext>
            </a:extLst>
          </p:cNvPr>
          <p:cNvSpPr>
            <a:spLocks noGrp="1"/>
          </p:cNvSpPr>
          <p:nvPr>
            <p:ph type="ftr" sz="quarter" idx="11"/>
          </p:nvPr>
        </p:nvSpPr>
        <p:spPr/>
        <p:txBody>
          <a:bodyPr/>
          <a:lstStyle/>
          <a:p>
            <a:r>
              <a:rPr lang="en-US" dirty="0"/>
              <a:t>Review No.2         Batch No. BG11          Department of CSE</a:t>
            </a:r>
            <a:endParaRPr lang="en-IN" dirty="0"/>
          </a:p>
        </p:txBody>
      </p:sp>
      <p:sp>
        <p:nvSpPr>
          <p:cNvPr id="5" name="Slide Number Placeholder 4">
            <a:extLst>
              <a:ext uri="{FF2B5EF4-FFF2-40B4-BE49-F238E27FC236}">
                <a16:creationId xmlns:a16="http://schemas.microsoft.com/office/drawing/2014/main" id="{04A3FD57-F9A6-27A3-8F32-D71D365574E8}"/>
              </a:ext>
            </a:extLst>
          </p:cNvPr>
          <p:cNvSpPr>
            <a:spLocks noGrp="1"/>
          </p:cNvSpPr>
          <p:nvPr>
            <p:ph type="sldNum" sz="quarter" idx="12"/>
          </p:nvPr>
        </p:nvSpPr>
        <p:spPr/>
        <p:txBody>
          <a:bodyPr/>
          <a:lstStyle/>
          <a:p>
            <a:fld id="{65DCBD69-296B-4D7C-AF62-9B588FC78772}" type="slidenum">
              <a:rPr lang="en-IN" smtClean="0"/>
              <a:t>24</a:t>
            </a:fld>
            <a:endParaRPr lang="en-IN"/>
          </a:p>
        </p:txBody>
      </p:sp>
    </p:spTree>
    <p:extLst>
      <p:ext uri="{BB962C8B-B14F-4D97-AF65-F5344CB8AC3E}">
        <p14:creationId xmlns:p14="http://schemas.microsoft.com/office/powerpoint/2010/main" val="123627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idx="4294967295"/>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fontScale="92500" lnSpcReduction="20000"/>
          </a:bodyPr>
          <a:lstStyle/>
          <a:p>
            <a:r>
              <a:rPr lang="en-US" sz="2900" dirty="0">
                <a:latin typeface="Times New Roman" panose="02020603050405020304" pitchFamily="18" charset="0"/>
                <a:cs typeface="Times New Roman" panose="02020603050405020304" pitchFamily="18" charset="0"/>
              </a:rPr>
              <a:t>Python was used as the primary programming language, leveraging libraries such as TensorFlow/Keras for model development, Pandas for data handling, and Matplotlib for visualization.</a:t>
            </a:r>
          </a:p>
          <a:p>
            <a:r>
              <a:rPr lang="en-US" sz="2900" dirty="0">
                <a:latin typeface="Times New Roman" panose="02020603050405020304" pitchFamily="18" charset="0"/>
                <a:cs typeface="Times New Roman" panose="02020603050405020304" pitchFamily="18" charset="0"/>
              </a:rPr>
              <a:t>The implementation was conducted in Jupyter Notebook, ensuring an interactive environment for debugging and visualization.</a:t>
            </a:r>
          </a:p>
          <a:p>
            <a:r>
              <a:rPr lang="en-US" sz="2900" dirty="0">
                <a:latin typeface="Times New Roman" panose="02020603050405020304" pitchFamily="18" charset="0"/>
                <a:cs typeface="Times New Roman" panose="02020603050405020304" pitchFamily="18" charset="0"/>
              </a:rPr>
              <a:t>Hardware included a high-speed processor, 16GB RAM, and a GPU for accelerated deep learning computations.</a:t>
            </a:r>
          </a:p>
          <a:p>
            <a:r>
              <a:rPr lang="en-US" sz="2900" dirty="0">
                <a:latin typeface="Times New Roman" panose="02020603050405020304" pitchFamily="18" charset="0"/>
                <a:cs typeface="Times New Roman" panose="02020603050405020304" pitchFamily="18" charset="0"/>
              </a:rPr>
              <a:t>The dataset was preprocessed with normalization techniques and expanded by increasing the number of features, enabling more robust training.</a:t>
            </a:r>
          </a:p>
          <a:p>
            <a:r>
              <a:rPr lang="en-US" sz="2900" dirty="0">
                <a:latin typeface="Times New Roman" panose="02020603050405020304" pitchFamily="18" charset="0"/>
                <a:cs typeface="Times New Roman" panose="02020603050405020304" pitchFamily="18" charset="0"/>
              </a:rPr>
              <a:t>A deep learning architecture was employed, using feed-forward neural networks to predict heart disease, with appropriate activation functions and loss optimization.</a:t>
            </a:r>
          </a:p>
          <a:p>
            <a:pPr marL="0" indent="0">
              <a:buNone/>
            </a:pPr>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E2B2372-D1F2-4A4D-8D2F-C41CCD86F877}"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BG11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27BFFC-62BE-EE7C-D34B-E607E623F7A5}"/>
              </a:ext>
            </a:extLst>
          </p:cNvPr>
          <p:cNvSpPr>
            <a:spLocks noGrp="1"/>
          </p:cNvSpPr>
          <p:nvPr>
            <p:ph idx="1"/>
          </p:nvPr>
        </p:nvSpPr>
        <p:spPr/>
        <p:txBody>
          <a:bodyPr>
            <a:normAutofit fontScale="92500" lnSpcReduction="10000"/>
          </a:bodyPr>
          <a:lstStyle/>
          <a:p>
            <a:r>
              <a:rPr lang="en-US" sz="2800" dirty="0">
                <a:latin typeface="Times New Roman" panose="02020603050405020304" pitchFamily="18" charset="0"/>
                <a:cs typeface="Times New Roman" panose="02020603050405020304" pitchFamily="18" charset="0"/>
              </a:rPr>
              <a:t>Data preparation included addressing missing values and ensuring data consistency through imputation and validation methods.</a:t>
            </a:r>
          </a:p>
          <a:p>
            <a:r>
              <a:rPr lang="en-US" sz="2800" dirty="0">
                <a:latin typeface="Times New Roman" panose="02020603050405020304" pitchFamily="18" charset="0"/>
                <a:cs typeface="Times New Roman" panose="02020603050405020304" pitchFamily="18" charset="0"/>
              </a:rPr>
              <a:t>Computational limitations were managed by optimizing batch sizes and using GPU capabilities to reduce training time.</a:t>
            </a:r>
          </a:p>
          <a:p>
            <a:r>
              <a:rPr lang="en-US" sz="2800" dirty="0">
                <a:latin typeface="Times New Roman" panose="02020603050405020304" pitchFamily="18" charset="0"/>
                <a:cs typeface="Times New Roman" panose="02020603050405020304" pitchFamily="18" charset="0"/>
              </a:rPr>
              <a:t>A significant challenge was the limited size of the dataset, which was mitigated by adding synthetic features and incorporating domain knowledge into the feature engineering process.</a:t>
            </a:r>
          </a:p>
          <a:p>
            <a:r>
              <a:rPr lang="en-US" sz="2800" dirty="0">
                <a:latin typeface="Times New Roman" panose="02020603050405020304" pitchFamily="18" charset="0"/>
                <a:cs typeface="Times New Roman" panose="02020603050405020304" pitchFamily="18" charset="0"/>
              </a:rPr>
              <a:t>Visualization techniques, such as plotting loss and accuracy curves, were used to monitor model training and evaluate performance.</a:t>
            </a:r>
          </a:p>
          <a:p>
            <a:r>
              <a:rPr lang="en-US" sz="2800" dirty="0">
                <a:latin typeface="Times New Roman" panose="02020603050405020304" pitchFamily="18" charset="0"/>
                <a:cs typeface="Times New Roman" panose="02020603050405020304" pitchFamily="18" charset="0"/>
              </a:rPr>
              <a:t>Collaboration and version control were facilitated through tools like GitHub, ensuring smooth teamwork and reproducibility.</a:t>
            </a:r>
          </a:p>
          <a:p>
            <a:pPr marL="0" indent="0">
              <a:buNone/>
            </a:pPr>
            <a:endParaRPr lang="en-US" dirty="0">
              <a:latin typeface="Times New Roman" panose="02020603050405020304" pitchFamily="18"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533F83CA-1183-DC5D-BC90-DA8DBD61FF84}"/>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4" name="Footer Placeholder 3">
            <a:extLst>
              <a:ext uri="{FF2B5EF4-FFF2-40B4-BE49-F238E27FC236}">
                <a16:creationId xmlns:a16="http://schemas.microsoft.com/office/drawing/2014/main" id="{3EF85AF3-F742-E8F4-3B65-8CDD48C7B671}"/>
              </a:ext>
            </a:extLst>
          </p:cNvPr>
          <p:cNvSpPr>
            <a:spLocks noGrp="1"/>
          </p:cNvSpPr>
          <p:nvPr>
            <p:ph type="ftr" sz="quarter" idx="11"/>
          </p:nvPr>
        </p:nvSpPr>
        <p:spPr/>
        <p:txBody>
          <a:bodyPr/>
          <a:lstStyle/>
          <a:p>
            <a:r>
              <a:rPr lang="en-US" dirty="0"/>
              <a:t>Review No. 2      Batch No. BG11          Department of CSE</a:t>
            </a:r>
            <a:endParaRPr lang="en-IN" dirty="0"/>
          </a:p>
        </p:txBody>
      </p:sp>
      <p:sp>
        <p:nvSpPr>
          <p:cNvPr id="5" name="Slide Number Placeholder 4">
            <a:extLst>
              <a:ext uri="{FF2B5EF4-FFF2-40B4-BE49-F238E27FC236}">
                <a16:creationId xmlns:a16="http://schemas.microsoft.com/office/drawing/2014/main" id="{887D1289-C2E6-A9CC-49D6-93A62F9B6482}"/>
              </a:ext>
            </a:extLst>
          </p:cNvPr>
          <p:cNvSpPr>
            <a:spLocks noGrp="1"/>
          </p:cNvSpPr>
          <p:nvPr>
            <p:ph type="sldNum" sz="quarter" idx="12"/>
          </p:nvPr>
        </p:nvSpPr>
        <p:spPr/>
        <p:txBody>
          <a:bodyPr/>
          <a:lstStyle/>
          <a:p>
            <a:fld id="{65DCBD69-296B-4D7C-AF62-9B588FC78772}" type="slidenum">
              <a:rPr lang="en-IN" smtClean="0"/>
              <a:t>26</a:t>
            </a:fld>
            <a:endParaRPr lang="en-IN"/>
          </a:p>
        </p:txBody>
      </p:sp>
    </p:spTree>
    <p:extLst>
      <p:ext uri="{BB962C8B-B14F-4D97-AF65-F5344CB8AC3E}">
        <p14:creationId xmlns:p14="http://schemas.microsoft.com/office/powerpoint/2010/main" val="35413277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idx="4294967295"/>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D747F6C-F631-438D-89AF-4F47076E0A81}"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 BG11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27</a:t>
            </a:fld>
            <a:endParaRPr lang="en-US">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4C7DC574-998D-E26E-25C4-2DB4ECF2FAB9}"/>
              </a:ext>
            </a:extLst>
          </p:cNvPr>
          <p:cNvPicPr>
            <a:picLocks noChangeAspect="1"/>
          </p:cNvPicPr>
          <p:nvPr/>
        </p:nvPicPr>
        <p:blipFill>
          <a:blip r:embed="rId2"/>
          <a:stretch>
            <a:fillRect/>
          </a:stretch>
        </p:blipFill>
        <p:spPr>
          <a:xfrm>
            <a:off x="1584960" y="1381760"/>
            <a:ext cx="8981440" cy="4752717"/>
          </a:xfrm>
          <a:prstGeom prst="rect">
            <a:avLst/>
          </a:prstGeom>
        </p:spPr>
      </p:pic>
    </p:spTree>
    <p:extLst>
      <p:ext uri="{BB962C8B-B14F-4D97-AF65-F5344CB8AC3E}">
        <p14:creationId xmlns:p14="http://schemas.microsoft.com/office/powerpoint/2010/main" val="1799690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462199F7-4CF5-3767-E2E4-0F448D5F0BF6}"/>
              </a:ext>
            </a:extLst>
          </p:cNvPr>
          <p:cNvPicPr>
            <a:picLocks noGrp="1" noChangeAspect="1"/>
          </p:cNvPicPr>
          <p:nvPr>
            <p:ph idx="1"/>
          </p:nvPr>
        </p:nvPicPr>
        <p:blipFill>
          <a:blip r:embed="rId2"/>
          <a:stretch>
            <a:fillRect/>
          </a:stretch>
        </p:blipFill>
        <p:spPr>
          <a:xfrm>
            <a:off x="838200" y="946205"/>
            <a:ext cx="4409661" cy="3522428"/>
          </a:xfrm>
        </p:spPr>
      </p:pic>
      <p:sp>
        <p:nvSpPr>
          <p:cNvPr id="3" name="Date Placeholder 2">
            <a:extLst>
              <a:ext uri="{FF2B5EF4-FFF2-40B4-BE49-F238E27FC236}">
                <a16:creationId xmlns:a16="http://schemas.microsoft.com/office/drawing/2014/main" id="{58F1CA4D-295C-9F6D-82B8-4FB42816D1BD}"/>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4" name="Footer Placeholder 3">
            <a:extLst>
              <a:ext uri="{FF2B5EF4-FFF2-40B4-BE49-F238E27FC236}">
                <a16:creationId xmlns:a16="http://schemas.microsoft.com/office/drawing/2014/main" id="{81D6E64B-ABA8-FCF4-4878-D5D79D0BC2AB}"/>
              </a:ext>
            </a:extLst>
          </p:cNvPr>
          <p:cNvSpPr>
            <a:spLocks noGrp="1"/>
          </p:cNvSpPr>
          <p:nvPr>
            <p:ph type="ftr" sz="quarter" idx="11"/>
          </p:nvPr>
        </p:nvSpPr>
        <p:spPr/>
        <p:txBody>
          <a:bodyPr/>
          <a:lstStyle/>
          <a:p>
            <a:r>
              <a:rPr lang="en-US" dirty="0"/>
              <a:t>Review No.2         Batch No.BG11           Department of CSE</a:t>
            </a:r>
            <a:endParaRPr lang="en-IN" dirty="0"/>
          </a:p>
        </p:txBody>
      </p:sp>
      <p:sp>
        <p:nvSpPr>
          <p:cNvPr id="5" name="Slide Number Placeholder 4">
            <a:extLst>
              <a:ext uri="{FF2B5EF4-FFF2-40B4-BE49-F238E27FC236}">
                <a16:creationId xmlns:a16="http://schemas.microsoft.com/office/drawing/2014/main" id="{23910191-7E0F-7CBB-CC1E-388B79C07064}"/>
              </a:ext>
            </a:extLst>
          </p:cNvPr>
          <p:cNvSpPr>
            <a:spLocks noGrp="1"/>
          </p:cNvSpPr>
          <p:nvPr>
            <p:ph type="sldNum" sz="quarter" idx="12"/>
          </p:nvPr>
        </p:nvSpPr>
        <p:spPr/>
        <p:txBody>
          <a:bodyPr/>
          <a:lstStyle/>
          <a:p>
            <a:fld id="{65DCBD69-296B-4D7C-AF62-9B588FC78772}" type="slidenum">
              <a:rPr lang="en-IN" smtClean="0"/>
              <a:t>28</a:t>
            </a:fld>
            <a:endParaRPr lang="en-IN"/>
          </a:p>
        </p:txBody>
      </p:sp>
      <p:pic>
        <p:nvPicPr>
          <p:cNvPr id="2" name="Picture 1">
            <a:extLst>
              <a:ext uri="{FF2B5EF4-FFF2-40B4-BE49-F238E27FC236}">
                <a16:creationId xmlns:a16="http://schemas.microsoft.com/office/drawing/2014/main" id="{6D5CB81F-85AD-D8C5-7193-F6966CC9FFA3}"/>
              </a:ext>
            </a:extLst>
          </p:cNvPr>
          <p:cNvPicPr>
            <a:picLocks noChangeAspect="1"/>
          </p:cNvPicPr>
          <p:nvPr/>
        </p:nvPicPr>
        <p:blipFill>
          <a:blip r:embed="rId3"/>
          <a:stretch>
            <a:fillRect/>
          </a:stretch>
        </p:blipFill>
        <p:spPr>
          <a:xfrm>
            <a:off x="5414838" y="1184744"/>
            <a:ext cx="6777162" cy="2830665"/>
          </a:xfrm>
          <a:prstGeom prst="rect">
            <a:avLst/>
          </a:prstGeom>
        </p:spPr>
      </p:pic>
    </p:spTree>
    <p:extLst>
      <p:ext uri="{BB962C8B-B14F-4D97-AF65-F5344CB8AC3E}">
        <p14:creationId xmlns:p14="http://schemas.microsoft.com/office/powerpoint/2010/main" val="3786556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3A864C6-8FBD-19AB-F9C4-604907735559}"/>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4" name="Footer Placeholder 3">
            <a:extLst>
              <a:ext uri="{FF2B5EF4-FFF2-40B4-BE49-F238E27FC236}">
                <a16:creationId xmlns:a16="http://schemas.microsoft.com/office/drawing/2014/main" id="{53CD0DEE-CEE1-6CDD-8D89-77965E8BB5E0}"/>
              </a:ext>
            </a:extLst>
          </p:cNvPr>
          <p:cNvSpPr>
            <a:spLocks noGrp="1"/>
          </p:cNvSpPr>
          <p:nvPr>
            <p:ph type="ftr" sz="quarter" idx="11"/>
          </p:nvPr>
        </p:nvSpPr>
        <p:spPr/>
        <p:txBody>
          <a:bodyPr/>
          <a:lstStyle/>
          <a:p>
            <a:r>
              <a:rPr lang="en-US" dirty="0"/>
              <a:t>Review No.2         Batch No.BG11           Department of CSE</a:t>
            </a:r>
            <a:endParaRPr lang="en-IN" dirty="0"/>
          </a:p>
        </p:txBody>
      </p:sp>
      <p:sp>
        <p:nvSpPr>
          <p:cNvPr id="5" name="Slide Number Placeholder 4">
            <a:extLst>
              <a:ext uri="{FF2B5EF4-FFF2-40B4-BE49-F238E27FC236}">
                <a16:creationId xmlns:a16="http://schemas.microsoft.com/office/drawing/2014/main" id="{D9C1C662-9D70-768C-AADE-1EDBBA48EA94}"/>
              </a:ext>
            </a:extLst>
          </p:cNvPr>
          <p:cNvSpPr>
            <a:spLocks noGrp="1"/>
          </p:cNvSpPr>
          <p:nvPr>
            <p:ph type="sldNum" sz="quarter" idx="12"/>
          </p:nvPr>
        </p:nvSpPr>
        <p:spPr/>
        <p:txBody>
          <a:bodyPr/>
          <a:lstStyle/>
          <a:p>
            <a:fld id="{65DCBD69-296B-4D7C-AF62-9B588FC78772}" type="slidenum">
              <a:rPr lang="en-IN" smtClean="0"/>
              <a:t>29</a:t>
            </a:fld>
            <a:endParaRPr lang="en-IN"/>
          </a:p>
        </p:txBody>
      </p:sp>
      <p:pic>
        <p:nvPicPr>
          <p:cNvPr id="10" name="Content Placeholder 9">
            <a:extLst>
              <a:ext uri="{FF2B5EF4-FFF2-40B4-BE49-F238E27FC236}">
                <a16:creationId xmlns:a16="http://schemas.microsoft.com/office/drawing/2014/main" id="{76D74F54-7FFB-8E01-4345-C87B449D02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3183" y="1256306"/>
            <a:ext cx="3904090" cy="4920657"/>
          </a:xfrm>
        </p:spPr>
      </p:pic>
      <p:pic>
        <p:nvPicPr>
          <p:cNvPr id="12" name="Picture 11">
            <a:extLst>
              <a:ext uri="{FF2B5EF4-FFF2-40B4-BE49-F238E27FC236}">
                <a16:creationId xmlns:a16="http://schemas.microsoft.com/office/drawing/2014/main" id="{8A507E2F-DB2D-1538-3AB2-B19F95EBE8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22715" y="1256306"/>
            <a:ext cx="4013048" cy="4920657"/>
          </a:xfrm>
          <a:prstGeom prst="rect">
            <a:avLst/>
          </a:prstGeom>
        </p:spPr>
      </p:pic>
    </p:spTree>
    <p:extLst>
      <p:ext uri="{BB962C8B-B14F-4D97-AF65-F5344CB8AC3E}">
        <p14:creationId xmlns:p14="http://schemas.microsoft.com/office/powerpoint/2010/main" val="743890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idx="4294967295"/>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800808"/>
            <a:ext cx="10515600" cy="437615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Heart diseases are considered the foremost cause of death within developing nations; therefore, prediction of heart disease is crucial for evaluating the risk of patients. This paper will introduce a new method to enhance prediction accuracy by combining CNNs with SAE for feature enhancement. Our method uses a data set of 918 patient records with 11 clinical variables, and it removes the drawback of traditional classifiers by using feature augmentation to build more informative features. Experimental results show that our model’s accuracy is 93.478%, an improvement over traditional classifiers like MLP and RF by 4.98%. Latent space size is also optimized, and 100 best features are obtained. The results suggest that the deep learning methods, especially the combination of SAE with CNN, bring in notable benefits for heart disease prediction, which might further be used for the clinical purpose of earlier interventions.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2295500-64E7-4D97-9D4A-78523B0706FF}"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BG11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a:xfrm>
            <a:off x="8610600" y="6366289"/>
            <a:ext cx="2743200" cy="365125"/>
          </a:xfrm>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idx="4294967295"/>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Achieved 93.478% accuracy, outperforming MLP and Random Forest.</a:t>
            </a:r>
          </a:p>
          <a:p>
            <a:r>
              <a:rPr lang="en-US" dirty="0">
                <a:latin typeface="Times New Roman" panose="02020603050405020304" pitchFamily="18" charset="0"/>
                <a:cs typeface="Times New Roman" panose="02020603050405020304" pitchFamily="18" charset="0"/>
              </a:rPr>
              <a:t>Sparse Autoencoders (SAE) and CNNs enhanced feature representation and handled high-dimensional clinical data.</a:t>
            </a:r>
          </a:p>
          <a:p>
            <a:r>
              <a:rPr lang="en-US" dirty="0">
                <a:latin typeface="Times New Roman" panose="02020603050405020304" pitchFamily="18" charset="0"/>
                <a:cs typeface="Times New Roman" panose="02020603050405020304" pitchFamily="18" charset="0"/>
              </a:rPr>
              <a:t>Early prediction enables timely interventions, improving patient outcomes.</a:t>
            </a:r>
          </a:p>
          <a:p>
            <a:r>
              <a:rPr lang="en-US" dirty="0">
                <a:latin typeface="Times New Roman" panose="02020603050405020304" pitchFamily="18" charset="0"/>
                <a:cs typeface="Times New Roman" panose="02020603050405020304" pitchFamily="18" charset="0"/>
              </a:rPr>
              <a:t>Larger, diverse datasets are needed for better generalization.</a:t>
            </a:r>
          </a:p>
          <a:p>
            <a:r>
              <a:rPr lang="en-US" dirty="0">
                <a:latin typeface="Times New Roman" panose="02020603050405020304" pitchFamily="18" charset="0"/>
                <a:cs typeface="Times New Roman" panose="02020603050405020304" pitchFamily="18" charset="0"/>
              </a:rPr>
              <a:t>Adding clinical features like imaging data or genetic markers can enhance the model.</a:t>
            </a:r>
          </a:p>
          <a:p>
            <a:r>
              <a:rPr lang="en-US" dirty="0">
                <a:latin typeface="Times New Roman" panose="02020603050405020304" pitchFamily="18" charset="0"/>
                <a:cs typeface="Times New Roman" panose="02020603050405020304" pitchFamily="18" charset="0"/>
              </a:rPr>
              <a:t>Optimize computational efficiency for real-world deployment.</a:t>
            </a:r>
          </a:p>
          <a:p>
            <a:r>
              <a:rPr lang="en-US" dirty="0">
                <a:latin typeface="Times New Roman" panose="02020603050405020304" pitchFamily="18" charset="0"/>
                <a:cs typeface="Times New Roman" panose="02020603050405020304" pitchFamily="18" charset="0"/>
              </a:rPr>
              <a:t>Address overfitting with advanced regularization techniques.</a:t>
            </a:r>
          </a:p>
          <a:p>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725E0ED-D2C9-47B9-A533-1F8FDD25A9AB}"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No.BG11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30</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idx="4294967295"/>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fontScale="47500" lnSpcReduction="20000"/>
          </a:bodyPr>
          <a:lstStyle/>
          <a:p>
            <a:r>
              <a:rPr lang="en-IN" sz="4000" dirty="0">
                <a:latin typeface="Times New Roman" panose="02020603050405020304" pitchFamily="18" charset="0"/>
                <a:cs typeface="Times New Roman" panose="02020603050405020304" pitchFamily="18" charset="0"/>
              </a:rPr>
              <a:t>Mana Saleh Al Reshan, Samina Amin, Muhammad Ali Zeb, Adel Sulaiman, Hani Alshahrani, and Asadullah Shaikh, ”A study on A Robust Heart Disease Prediction System Using Hybrid Deep Neural Networks,” IEEE, 2023. </a:t>
            </a:r>
            <a:r>
              <a:rPr lang="en-IN" sz="4000" dirty="0">
                <a:latin typeface="Times New Roman" panose="02020603050405020304" pitchFamily="18" charset="0"/>
                <a:cs typeface="Times New Roman" panose="02020603050405020304" pitchFamily="18" charset="0"/>
                <a:hlinkClick r:id="rId2"/>
              </a:rPr>
              <a:t>https://ieeexplore.ieee.org/document/10302290</a:t>
            </a:r>
            <a:r>
              <a:rPr lang="en-IN" sz="4000" dirty="0">
                <a:latin typeface="Times New Roman" panose="02020603050405020304" pitchFamily="18" charset="0"/>
                <a:cs typeface="Times New Roman" panose="02020603050405020304" pitchFamily="18" charset="0"/>
              </a:rPr>
              <a:t>.</a:t>
            </a:r>
          </a:p>
          <a:p>
            <a:r>
              <a:rPr lang="en-IN" sz="4000" dirty="0">
                <a:latin typeface="Times New Roman" panose="02020603050405020304" pitchFamily="18" charset="0"/>
                <a:cs typeface="Times New Roman" panose="02020603050405020304" pitchFamily="18" charset="0"/>
              </a:rPr>
              <a:t> Sireesha Moturi, S.N. Tirumala Rao, and Srikanth Vemuru, ”Grey wolf assisted dragonfly-based weighted rule generation for predicting heart disease and breast cancer,” Computerized Medical Imaging and Graphics, vol. 91, 2021, pp. 101936. </a:t>
            </a:r>
            <a:r>
              <a:rPr lang="en-IN" sz="4000" dirty="0">
                <a:latin typeface="Times New Roman" panose="02020603050405020304" pitchFamily="18" charset="0"/>
                <a:cs typeface="Times New Roman" panose="02020603050405020304" pitchFamily="18" charset="0"/>
                <a:hlinkClick r:id="rId3"/>
              </a:rPr>
              <a:t>https://doi.org/10.1016/j.compmedimag.2021.101936</a:t>
            </a:r>
            <a:r>
              <a:rPr lang="en-IN" sz="4000" dirty="0">
                <a:latin typeface="Times New Roman" panose="02020603050405020304" pitchFamily="18" charset="0"/>
                <a:cs typeface="Times New Roman" panose="02020603050405020304" pitchFamily="18" charset="0"/>
              </a:rPr>
              <a:t>. </a:t>
            </a:r>
          </a:p>
          <a:p>
            <a:r>
              <a:rPr lang="en-IN" sz="4000" dirty="0">
                <a:latin typeface="Times New Roman" panose="02020603050405020304" pitchFamily="18" charset="0"/>
                <a:cs typeface="Times New Roman" panose="02020603050405020304" pitchFamily="18" charset="0"/>
              </a:rPr>
              <a:t> Sara Ghorashi, Khunsa Rehman, Anam Riaz, Hend Khalid Alkahtani, Ahmed H. Samak, Ivan Cherrez-Ojeda, and Amna Parveen, ”A study on Leveraging Regression Analysis to Predict Overlapping Symptoms of Cardiovascular Diseases,” IEEE, 2023. </a:t>
            </a:r>
            <a:r>
              <a:rPr lang="en-IN" sz="4000" dirty="0">
                <a:latin typeface="Times New Roman" panose="02020603050405020304" pitchFamily="18" charset="0"/>
                <a:cs typeface="Times New Roman" panose="02020603050405020304" pitchFamily="18" charset="0"/>
                <a:hlinkClick r:id="rId4"/>
              </a:rPr>
              <a:t>https://ieeexplore.ieee.org/document/10151859</a:t>
            </a:r>
            <a:r>
              <a:rPr lang="en-IN" sz="4000" dirty="0">
                <a:latin typeface="Times New Roman" panose="02020603050405020304" pitchFamily="18" charset="0"/>
                <a:cs typeface="Times New Roman" panose="02020603050405020304" pitchFamily="18" charset="0"/>
              </a:rPr>
              <a:t>.</a:t>
            </a:r>
          </a:p>
          <a:p>
            <a:r>
              <a:rPr lang="en-IN" sz="4000" dirty="0">
                <a:latin typeface="Times New Roman" panose="02020603050405020304" pitchFamily="18" charset="0"/>
                <a:cs typeface="Times New Roman" panose="02020603050405020304" pitchFamily="18" charset="0"/>
              </a:rPr>
              <a:t> Abdulwahab Ali Almazroi, Eman A. Aldhahri, Saba Bashir, and Sufyan Ashfaq, ”A study on A Clinical Decision Support System for Heart Disease Prediction Using Deep Learning,” IEEE, 2023. </a:t>
            </a:r>
            <a:r>
              <a:rPr lang="en-IN" sz="4000" dirty="0">
                <a:latin typeface="Times New Roman" panose="02020603050405020304" pitchFamily="18" charset="0"/>
                <a:cs typeface="Times New Roman" panose="02020603050405020304" pitchFamily="18" charset="0"/>
                <a:hlinkClick r:id="rId5"/>
              </a:rPr>
              <a:t>https://ieeexplore.ieee.org/document/10148957</a:t>
            </a:r>
            <a:r>
              <a:rPr lang="en-IN" sz="4000" dirty="0">
                <a:latin typeface="Times New Roman" panose="02020603050405020304" pitchFamily="18" charset="0"/>
                <a:cs typeface="Times New Roman" panose="02020603050405020304" pitchFamily="18" charset="0"/>
              </a:rPr>
              <a:t>. </a:t>
            </a:r>
          </a:p>
          <a:p>
            <a:r>
              <a:rPr lang="en-IN" sz="4000" dirty="0">
                <a:latin typeface="Times New Roman" panose="02020603050405020304" pitchFamily="18" charset="0"/>
                <a:cs typeface="Times New Roman" panose="02020603050405020304" pitchFamily="18" charset="0"/>
              </a:rPr>
              <a:t> Sireesha Moturi, Srikanth Vemuru, and S.N. Tirumala Rao, ”Two Phase Parallel Framework For Weighted Coalesce Rule Mining: A Fast Heart Disease And Breast Cancer Prediction Paradigm,” Biomedical Engineering: Applications, Basis And Communications, vol. 34, no. 3, 2022. </a:t>
            </a:r>
            <a:r>
              <a:rPr lang="en-IN" sz="4000" dirty="0">
                <a:latin typeface="Times New Roman" panose="02020603050405020304" pitchFamily="18" charset="0"/>
                <a:cs typeface="Times New Roman" panose="02020603050405020304" pitchFamily="18" charset="0"/>
                <a:hlinkClick r:id="rId6"/>
              </a:rPr>
              <a:t>https://doi.org/10.4015/S1016237222500107</a:t>
            </a:r>
            <a:r>
              <a:rPr lang="en-IN" sz="4000" dirty="0">
                <a:latin typeface="Times New Roman" panose="02020603050405020304" pitchFamily="18" charset="0"/>
                <a:cs typeface="Times New Roman" panose="02020603050405020304" pitchFamily="18" charset="0"/>
              </a:rPr>
              <a:t>. Title Suppressed Due to Excessive Length</a:t>
            </a:r>
            <a:r>
              <a:rPr lang="en-US" sz="4000" dirty="0">
                <a:latin typeface="Times New Roman" panose="02020603050405020304" pitchFamily="18" charset="0"/>
                <a:cs typeface="Times New Roman" panose="02020603050405020304" pitchFamily="18" charset="0"/>
              </a:rPr>
              <a:t> </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720652E-A996-4640-95C6-A4013E9733D3}"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 BG11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31</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35787A-AE93-1D5A-F731-EF53B8AFBB2A}"/>
              </a:ext>
            </a:extLst>
          </p:cNvPr>
          <p:cNvSpPr>
            <a:spLocks noGrp="1"/>
          </p:cNvSpPr>
          <p:nvPr>
            <p:ph idx="1"/>
          </p:nvPr>
        </p:nvSpPr>
        <p:spPr>
          <a:xfrm>
            <a:off x="734833" y="1428060"/>
            <a:ext cx="10515600" cy="4351338"/>
          </a:xfrm>
        </p:spPr>
        <p:txBody>
          <a:bodyPr>
            <a:normAutofit fontScale="47500" lnSpcReduction="20000"/>
          </a:bodyPr>
          <a:lstStyle/>
          <a:p>
            <a:r>
              <a:rPr lang="en-IN" sz="4000" dirty="0">
                <a:latin typeface="Times New Roman" panose="02020603050405020304" pitchFamily="18" charset="0"/>
                <a:cs typeface="Times New Roman" panose="02020603050405020304" pitchFamily="18" charset="0"/>
              </a:rPr>
              <a:t> Ghulam Muhammad, Saad Naveed, Lubna Nadeem, Tariq Mahmood, Amjad R. Khan, Yasar Amin, and Saeed Ali Omer Bahaj, ”A study on Enhancing Prognosis Accuracy for Ischemic Cardiovascular Disease Using K Nearest Neighbor Algorithm: A Robust Approach,” IEEE, 2023. </a:t>
            </a:r>
            <a:r>
              <a:rPr lang="en-IN" sz="4000" dirty="0">
                <a:latin typeface="Times New Roman" panose="02020603050405020304" pitchFamily="18" charset="0"/>
                <a:cs typeface="Times New Roman" panose="02020603050405020304" pitchFamily="18" charset="0"/>
                <a:hlinkClick r:id="rId2"/>
              </a:rPr>
              <a:t>https://ieeexplore.ieee.org/document/10239171</a:t>
            </a:r>
            <a:r>
              <a:rPr lang="en-IN" sz="4000" dirty="0">
                <a:latin typeface="Times New Roman" panose="02020603050405020304" pitchFamily="18" charset="0"/>
                <a:cs typeface="Times New Roman" panose="02020603050405020304" pitchFamily="18" charset="0"/>
              </a:rPr>
              <a:t>.  </a:t>
            </a:r>
          </a:p>
          <a:p>
            <a:r>
              <a:rPr lang="en-IN" sz="4000" dirty="0">
                <a:latin typeface="Times New Roman" panose="02020603050405020304" pitchFamily="18" charset="0"/>
                <a:cs typeface="Times New Roman" panose="02020603050405020304" pitchFamily="18" charset="0"/>
              </a:rPr>
              <a:t> M. Sireesha, Srikanth Vemuru, and S.N. Tirumala Rao, ”Classification Model for Prediction Of Heart Disease Using Correlation Coefficient Technique,” International Journal of Advanced Trends in Computer Science and Engineering, vol. 9, no. 2, Mar.- Apr. 2020, pp. 2116–2123. </a:t>
            </a:r>
            <a:r>
              <a:rPr lang="en-IN" sz="4000" dirty="0">
                <a:latin typeface="Times New Roman" panose="02020603050405020304" pitchFamily="18" charset="0"/>
                <a:cs typeface="Times New Roman" panose="02020603050405020304" pitchFamily="18" charset="0"/>
                <a:hlinkClick r:id="rId3"/>
              </a:rPr>
              <a:t>https://www.researchgate.net/publication/341210689</a:t>
            </a:r>
            <a:r>
              <a:rPr lang="en-IN" sz="4000" dirty="0">
                <a:latin typeface="Times New Roman" panose="02020603050405020304" pitchFamily="18" charset="0"/>
                <a:cs typeface="Times New Roman" panose="02020603050405020304" pitchFamily="18" charset="0"/>
              </a:rPr>
              <a:t>.  Classification Model for Prediction of Heart Disease using Correlation Coefficient Technique. </a:t>
            </a:r>
          </a:p>
          <a:p>
            <a:r>
              <a:rPr lang="en-IN" sz="4000" dirty="0">
                <a:latin typeface="Times New Roman" panose="02020603050405020304" pitchFamily="18" charset="0"/>
                <a:cs typeface="Times New Roman" panose="02020603050405020304" pitchFamily="18" charset="0"/>
              </a:rPr>
              <a:t> Sumit Sharma and Mahesh Parmar, ”A study on Heart Diseases Prediction using Deep Learning Neural Network Model,” IEEE, 2020. </a:t>
            </a:r>
            <a:r>
              <a:rPr lang="en-IN" sz="4000" dirty="0">
                <a:latin typeface="Times New Roman" panose="02020603050405020304" pitchFamily="18" charset="0"/>
                <a:cs typeface="Times New Roman" panose="02020603050405020304" pitchFamily="18" charset="0"/>
                <a:hlinkClick r:id="rId4"/>
              </a:rPr>
              <a:t>https://ieeexplore.ieee.org/abstract/document/9112443</a:t>
            </a:r>
            <a:r>
              <a:rPr lang="en-IN" sz="4000" dirty="0">
                <a:latin typeface="Times New Roman" panose="02020603050405020304" pitchFamily="18" charset="0"/>
                <a:cs typeface="Times New Roman" panose="02020603050405020304" pitchFamily="18" charset="0"/>
              </a:rPr>
              <a:t>. </a:t>
            </a:r>
          </a:p>
          <a:p>
            <a:r>
              <a:rPr lang="en-IN" sz="4000" dirty="0">
                <a:latin typeface="Times New Roman" panose="02020603050405020304" pitchFamily="18" charset="0"/>
                <a:cs typeface="Times New Roman" panose="02020603050405020304" pitchFamily="18" charset="0"/>
              </a:rPr>
              <a:t>Ali M. A. Barhoom, Abdelbaset Almasri, Bassem S. Abu-Nasser, and Samy S. Abu-Naser, ”A study on Prediction of Heart Disease Using a Collection of Machine and Deep Learning Algorithms,” PhilArchive, 2022. </a:t>
            </a:r>
            <a:r>
              <a:rPr lang="en-IN" sz="4000" dirty="0">
                <a:latin typeface="Times New Roman" panose="02020603050405020304" pitchFamily="18" charset="0"/>
                <a:cs typeface="Times New Roman" panose="02020603050405020304" pitchFamily="18" charset="0"/>
                <a:hlinkClick r:id="rId5"/>
              </a:rPr>
              <a:t>https://philarchive.org/archive/BARPOH-4.r-Prediction-of-Heart-Disease-usingCorrelation-Coefficient-Technique</a:t>
            </a:r>
            <a:r>
              <a:rPr lang="en-IN" sz="4000" dirty="0">
                <a:latin typeface="Times New Roman" panose="02020603050405020304" pitchFamily="18" charset="0"/>
                <a:cs typeface="Times New Roman" panose="02020603050405020304" pitchFamily="18" charset="0"/>
              </a:rPr>
              <a:t>.  </a:t>
            </a:r>
          </a:p>
          <a:p>
            <a:r>
              <a:rPr lang="en-IN" sz="4000" dirty="0">
                <a:latin typeface="Times New Roman" panose="02020603050405020304" pitchFamily="18" charset="0"/>
                <a:cs typeface="Times New Roman" panose="02020603050405020304" pitchFamily="18" charset="0"/>
              </a:rPr>
              <a:t> Sireesha Moturi, S.N. Tirumala Rao, and Srikanth Vemuru, ”Predictive Analysis of Imbalanced Cardiovascular Disease Using SMOTE,” International Journal of Advanced Science and Technology, vol. 29, no. 5, 2020, pp. 6301–6311. </a:t>
            </a:r>
            <a:r>
              <a:rPr lang="en-IN" sz="4000" dirty="0">
                <a:latin typeface="Times New Roman" panose="02020603050405020304" pitchFamily="18" charset="0"/>
                <a:cs typeface="Times New Roman" panose="02020603050405020304" pitchFamily="18" charset="0"/>
                <a:hlinkClick r:id="rId6"/>
              </a:rPr>
              <a:t>http://sersc.org/journals/index.php/IJAST/article/view/15633</a:t>
            </a:r>
            <a:r>
              <a:rPr lang="en-IN" dirty="0">
                <a:latin typeface="Times New Roman" panose="02020603050405020304" pitchFamily="18" charset="0"/>
                <a:cs typeface="Times New Roman" panose="02020603050405020304" pitchFamily="18" charset="0"/>
              </a:rPr>
              <a:t>. </a:t>
            </a:r>
          </a:p>
        </p:txBody>
      </p:sp>
      <p:sp>
        <p:nvSpPr>
          <p:cNvPr id="3" name="Date Placeholder 2">
            <a:extLst>
              <a:ext uri="{FF2B5EF4-FFF2-40B4-BE49-F238E27FC236}">
                <a16:creationId xmlns:a16="http://schemas.microsoft.com/office/drawing/2014/main" id="{0F2D94CF-34CD-2458-A133-D82D99951384}"/>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4" name="Footer Placeholder 3">
            <a:extLst>
              <a:ext uri="{FF2B5EF4-FFF2-40B4-BE49-F238E27FC236}">
                <a16:creationId xmlns:a16="http://schemas.microsoft.com/office/drawing/2014/main" id="{743D3C53-82EA-9E1E-F74F-A11D1F04BA08}"/>
              </a:ext>
            </a:extLst>
          </p:cNvPr>
          <p:cNvSpPr>
            <a:spLocks noGrp="1"/>
          </p:cNvSpPr>
          <p:nvPr>
            <p:ph type="ftr" sz="quarter" idx="11"/>
          </p:nvPr>
        </p:nvSpPr>
        <p:spPr/>
        <p:txBody>
          <a:bodyPr/>
          <a:lstStyle/>
          <a:p>
            <a:r>
              <a:rPr lang="en-US" dirty="0"/>
              <a:t>Review No.2         Batch No.   BG11        Department of CSE</a:t>
            </a:r>
            <a:endParaRPr lang="en-IN" dirty="0"/>
          </a:p>
        </p:txBody>
      </p:sp>
      <p:sp>
        <p:nvSpPr>
          <p:cNvPr id="5" name="Slide Number Placeholder 4">
            <a:extLst>
              <a:ext uri="{FF2B5EF4-FFF2-40B4-BE49-F238E27FC236}">
                <a16:creationId xmlns:a16="http://schemas.microsoft.com/office/drawing/2014/main" id="{84C9823A-C8FF-793D-6E52-F29103EDAC25}"/>
              </a:ext>
            </a:extLst>
          </p:cNvPr>
          <p:cNvSpPr>
            <a:spLocks noGrp="1"/>
          </p:cNvSpPr>
          <p:nvPr>
            <p:ph type="sldNum" sz="quarter" idx="12"/>
          </p:nvPr>
        </p:nvSpPr>
        <p:spPr/>
        <p:txBody>
          <a:bodyPr/>
          <a:lstStyle/>
          <a:p>
            <a:fld id="{65DCBD69-296B-4D7C-AF62-9B588FC78772}" type="slidenum">
              <a:rPr lang="en-IN" smtClean="0"/>
              <a:t>32</a:t>
            </a:fld>
            <a:endParaRPr lang="en-IN" dirty="0"/>
          </a:p>
        </p:txBody>
      </p:sp>
    </p:spTree>
    <p:extLst>
      <p:ext uri="{BB962C8B-B14F-4D97-AF65-F5344CB8AC3E}">
        <p14:creationId xmlns:p14="http://schemas.microsoft.com/office/powerpoint/2010/main" val="1819899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2548D77-B485-4787-5B00-DC258E3285D3}"/>
              </a:ext>
            </a:extLst>
          </p:cNvPr>
          <p:cNvSpPr>
            <a:spLocks noGrp="1"/>
          </p:cNvSpPr>
          <p:nvPr>
            <p:ph idx="1"/>
          </p:nvPr>
        </p:nvSpPr>
        <p:spPr>
          <a:xfrm>
            <a:off x="838200" y="787179"/>
            <a:ext cx="10515600" cy="5397735"/>
          </a:xfrm>
        </p:spPr>
        <p:txBody>
          <a:bodyPr>
            <a:noAutofit/>
          </a:bodyPr>
          <a:lstStyle/>
          <a:p>
            <a:r>
              <a:rPr lang="en-IN" sz="1900" dirty="0">
                <a:latin typeface="Times New Roman" panose="02020603050405020304" pitchFamily="18" charset="0"/>
                <a:cs typeface="Times New Roman" panose="02020603050405020304" pitchFamily="18" charset="0"/>
              </a:rPr>
              <a:t>Sadia Arooj, Saifur Rehman, Azhar Imran, Abdullah Almuhaimeed, A. Khuzaim Alzahrani, and Abdulkareem Alzahrani, ”A study on A Deep Convolutional Neural Network for the Early Detection of Heart Disease,” Biomedicines, vol. 10, no. 11, 2022. </a:t>
            </a:r>
            <a:r>
              <a:rPr lang="en-IN" sz="1900" dirty="0">
                <a:latin typeface="Times New Roman" panose="02020603050405020304" pitchFamily="18" charset="0"/>
                <a:cs typeface="Times New Roman" panose="02020603050405020304" pitchFamily="18" charset="0"/>
                <a:hlinkClick r:id="rId2"/>
              </a:rPr>
              <a:t>https://doi.org/10.3390/biomedicines10112796</a:t>
            </a:r>
            <a:r>
              <a:rPr lang="en-IN" sz="1900" dirty="0">
                <a:latin typeface="Times New Roman" panose="02020603050405020304" pitchFamily="18" charset="0"/>
                <a:cs typeface="Times New Roman" panose="02020603050405020304" pitchFamily="18" charset="0"/>
              </a:rPr>
              <a:t>. </a:t>
            </a:r>
          </a:p>
          <a:p>
            <a:r>
              <a:rPr lang="en-IN" sz="1900" dirty="0">
                <a:latin typeface="Times New Roman" panose="02020603050405020304" pitchFamily="18" charset="0"/>
                <a:cs typeface="Times New Roman" panose="02020603050405020304" pitchFamily="18" charset="0"/>
              </a:rPr>
              <a:t> Syed Nawaz Pasha et al., ”A study on Cardiovascular disease prediction using deep learning techniques,” IOP, 2020. https://iopscience.iop.org/article/10.1088/1757- 899X/981/2/022006.   </a:t>
            </a:r>
          </a:p>
          <a:p>
            <a:r>
              <a:rPr lang="en-IN" sz="1900" dirty="0">
                <a:latin typeface="Times New Roman" panose="02020603050405020304" pitchFamily="18" charset="0"/>
                <a:cs typeface="Times New Roman" panose="02020603050405020304" pitchFamily="18" charset="0"/>
              </a:rPr>
              <a:t> Chintan M. Bhatt, Parth Patel, Tarang Ghetia, and Pier Luigi Mazzeo, ”A study on Effective Heart Disease Prediction Using Machine Learning Techniques,” Algorithms, vol. 16, no. 2, 2023. </a:t>
            </a:r>
            <a:r>
              <a:rPr lang="en-IN" sz="1900" dirty="0">
                <a:latin typeface="Times New Roman" panose="02020603050405020304" pitchFamily="18" charset="0"/>
                <a:cs typeface="Times New Roman" panose="02020603050405020304" pitchFamily="18" charset="0"/>
                <a:hlinkClick r:id="rId3"/>
              </a:rPr>
              <a:t>https://www.mdpi.com/1999-4893/16/2/88</a:t>
            </a:r>
            <a:r>
              <a:rPr lang="en-IN" sz="1900" dirty="0">
                <a:latin typeface="Times New Roman" panose="02020603050405020304" pitchFamily="18" charset="0"/>
                <a:cs typeface="Times New Roman" panose="02020603050405020304" pitchFamily="18" charset="0"/>
              </a:rPr>
              <a:t>.  </a:t>
            </a:r>
          </a:p>
          <a:p>
            <a:r>
              <a:rPr lang="en-IN" sz="1900" dirty="0">
                <a:latin typeface="Times New Roman" panose="02020603050405020304" pitchFamily="18" charset="0"/>
                <a:cs typeface="Times New Roman" panose="02020603050405020304" pitchFamily="18" charset="0"/>
              </a:rPr>
              <a:t> M. Sireesha, S.N. Tirumala Rao, and Srikanth Vemuru, ”Optimized Feature Extraction and Hybrid Classification Model for Heart Disease and Breast Cancer Prediction,” International Journal of Recent Technology and Engineering, vol. 7, no. 6, Mar. 2019, pp. 1754–1772. </a:t>
            </a:r>
            <a:r>
              <a:rPr lang="en-IN" sz="1900" dirty="0">
                <a:latin typeface="Times New Roman" panose="02020603050405020304" pitchFamily="18" charset="0"/>
                <a:cs typeface="Times New Roman" panose="02020603050405020304" pitchFamily="18" charset="0"/>
                <a:hlinkClick r:id="rId4"/>
              </a:rPr>
              <a:t>https://www.ijrte.org/wpcontent/uploads/papers/v7i6/F2343037619.pdf</a:t>
            </a:r>
            <a:r>
              <a:rPr lang="en-IN" sz="1900" dirty="0">
                <a:latin typeface="Times New Roman" panose="02020603050405020304" pitchFamily="18" charset="0"/>
                <a:cs typeface="Times New Roman" panose="02020603050405020304" pitchFamily="18" charset="0"/>
              </a:rPr>
              <a:t>.  </a:t>
            </a:r>
          </a:p>
          <a:p>
            <a:r>
              <a:rPr lang="en-IN" sz="1900" dirty="0">
                <a:latin typeface="Times New Roman" panose="02020603050405020304" pitchFamily="18" charset="0"/>
                <a:cs typeface="Times New Roman" panose="02020603050405020304" pitchFamily="18" charset="0"/>
              </a:rPr>
              <a:t> Sivakannan Subramani, Neeraj Varshney, M. Vijay Anand, Manzoore Elahi M. Soudagar, Lamya Ahmed Al-</a:t>
            </a:r>
            <a:r>
              <a:rPr lang="en-IN" sz="1900" dirty="0" err="1">
                <a:latin typeface="Times New Roman" panose="02020603050405020304" pitchFamily="18" charset="0"/>
                <a:cs typeface="Times New Roman" panose="02020603050405020304" pitchFamily="18" charset="0"/>
              </a:rPr>
              <a:t>keridis</a:t>
            </a:r>
            <a:r>
              <a:rPr lang="en-IN" sz="1900" dirty="0">
                <a:latin typeface="Times New Roman" panose="02020603050405020304" pitchFamily="18" charset="0"/>
                <a:cs typeface="Times New Roman" panose="02020603050405020304" pitchFamily="18" charset="0"/>
              </a:rPr>
              <a:t>, Tarun Kumar Upadhyay, Nawaf Alshammari, Mohd Saeed, Kumaran Subramanian, and Krishnan </a:t>
            </a:r>
            <a:r>
              <a:rPr lang="en-IN" sz="1900" dirty="0" err="1">
                <a:latin typeface="Times New Roman" panose="02020603050405020304" pitchFamily="18" charset="0"/>
                <a:cs typeface="Times New Roman" panose="02020603050405020304" pitchFamily="18" charset="0"/>
              </a:rPr>
              <a:t>Anbarasu</a:t>
            </a:r>
            <a:r>
              <a:rPr lang="en-IN" sz="1900" dirty="0">
                <a:latin typeface="Times New Roman" panose="02020603050405020304" pitchFamily="18" charset="0"/>
                <a:cs typeface="Times New Roman" panose="02020603050405020304" pitchFamily="18" charset="0"/>
              </a:rPr>
              <a:t>, ”A study on Cardiovascular diseases prediction by machine learning incorporation with deep learning,” Frontiers in Medicine, 2023. </a:t>
            </a:r>
            <a:r>
              <a:rPr lang="en-IN" sz="1900" dirty="0">
                <a:latin typeface="Times New Roman" panose="02020603050405020304" pitchFamily="18" charset="0"/>
                <a:cs typeface="Times New Roman" panose="02020603050405020304" pitchFamily="18" charset="0"/>
                <a:hlinkClick r:id="rId5"/>
              </a:rPr>
              <a:t>https://www.frontiersin.org/articles/10.3389/fmed.2023.1150933/full</a:t>
            </a:r>
            <a:r>
              <a:rPr lang="en-IN" sz="1900" dirty="0">
                <a:latin typeface="Times New Roman" panose="02020603050405020304" pitchFamily="18" charset="0"/>
                <a:cs typeface="Times New Roman" panose="02020603050405020304" pitchFamily="18" charset="0"/>
              </a:rPr>
              <a:t>. </a:t>
            </a:r>
          </a:p>
        </p:txBody>
      </p:sp>
      <p:sp>
        <p:nvSpPr>
          <p:cNvPr id="3" name="Date Placeholder 2">
            <a:extLst>
              <a:ext uri="{FF2B5EF4-FFF2-40B4-BE49-F238E27FC236}">
                <a16:creationId xmlns:a16="http://schemas.microsoft.com/office/drawing/2014/main" id="{54110448-D9DD-8AB7-16CB-23551F610A22}"/>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4" name="Footer Placeholder 3">
            <a:extLst>
              <a:ext uri="{FF2B5EF4-FFF2-40B4-BE49-F238E27FC236}">
                <a16:creationId xmlns:a16="http://schemas.microsoft.com/office/drawing/2014/main" id="{75994B18-B288-E025-A87E-0C47A9ED44A5}"/>
              </a:ext>
            </a:extLst>
          </p:cNvPr>
          <p:cNvSpPr>
            <a:spLocks noGrp="1"/>
          </p:cNvSpPr>
          <p:nvPr>
            <p:ph type="ftr" sz="quarter" idx="11"/>
          </p:nvPr>
        </p:nvSpPr>
        <p:spPr/>
        <p:txBody>
          <a:bodyPr/>
          <a:lstStyle/>
          <a:p>
            <a:r>
              <a:rPr lang="en-US" dirty="0"/>
              <a:t>Review No.2         Batch No.  BG11         Department of CSE</a:t>
            </a:r>
            <a:endParaRPr lang="en-IN" dirty="0"/>
          </a:p>
        </p:txBody>
      </p:sp>
      <p:sp>
        <p:nvSpPr>
          <p:cNvPr id="5" name="Slide Number Placeholder 4">
            <a:extLst>
              <a:ext uri="{FF2B5EF4-FFF2-40B4-BE49-F238E27FC236}">
                <a16:creationId xmlns:a16="http://schemas.microsoft.com/office/drawing/2014/main" id="{C2C16890-790C-5DA4-7FD0-C7C338E08DB2}"/>
              </a:ext>
            </a:extLst>
          </p:cNvPr>
          <p:cNvSpPr>
            <a:spLocks noGrp="1"/>
          </p:cNvSpPr>
          <p:nvPr>
            <p:ph type="sldNum" sz="quarter" idx="12"/>
          </p:nvPr>
        </p:nvSpPr>
        <p:spPr/>
        <p:txBody>
          <a:bodyPr/>
          <a:lstStyle/>
          <a:p>
            <a:fld id="{65DCBD69-296B-4D7C-AF62-9B588FC78772}" type="slidenum">
              <a:rPr lang="en-IN" smtClean="0"/>
              <a:t>33</a:t>
            </a:fld>
            <a:endParaRPr lang="en-IN" dirty="0"/>
          </a:p>
        </p:txBody>
      </p:sp>
    </p:spTree>
    <p:extLst>
      <p:ext uri="{BB962C8B-B14F-4D97-AF65-F5344CB8AC3E}">
        <p14:creationId xmlns:p14="http://schemas.microsoft.com/office/powerpoint/2010/main" val="19129653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idx="4294967295"/>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A2E1D55-192A-4A27-8365-DBE731669BB7}"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No.BG11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34</a:t>
            </a:fld>
            <a:endParaRPr lang="en-US">
              <a:latin typeface="Times New Roman" panose="02020603050405020304" pitchFamily="18" charset="0"/>
              <a:cs typeface="Times New Roman" panose="02020603050405020304" pitchFamily="18" charset="0"/>
            </a:endParaRPr>
          </a:p>
        </p:txBody>
      </p:sp>
      <p:pic>
        <p:nvPicPr>
          <p:cNvPr id="1026" name="Picture 2" descr="Any Questions Images – Browse 5,399 Stock Photos, Vectors, and Video |  Adobe Stock">
            <a:extLst>
              <a:ext uri="{FF2B5EF4-FFF2-40B4-BE49-F238E27FC236}">
                <a16:creationId xmlns:a16="http://schemas.microsoft.com/office/drawing/2014/main" id="{64896617-B715-4590-394E-F8AE4C5E29D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47423" y="1415332"/>
            <a:ext cx="10797871" cy="4715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49772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B2D91AA3-0201-A8D7-55E9-6B2C76383D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3039" y="874643"/>
            <a:ext cx="9748299" cy="5343277"/>
          </a:xfrm>
        </p:spPr>
      </p:pic>
      <p:sp>
        <p:nvSpPr>
          <p:cNvPr id="3" name="Date Placeholder 2">
            <a:extLst>
              <a:ext uri="{FF2B5EF4-FFF2-40B4-BE49-F238E27FC236}">
                <a16:creationId xmlns:a16="http://schemas.microsoft.com/office/drawing/2014/main" id="{39F19053-133B-3FCC-1A0C-0F59EB478BA7}"/>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4" name="Footer Placeholder 3">
            <a:extLst>
              <a:ext uri="{FF2B5EF4-FFF2-40B4-BE49-F238E27FC236}">
                <a16:creationId xmlns:a16="http://schemas.microsoft.com/office/drawing/2014/main" id="{6529B832-10FD-79A5-3020-83866CBB21EB}"/>
              </a:ext>
            </a:extLst>
          </p:cNvPr>
          <p:cNvSpPr>
            <a:spLocks noGrp="1"/>
          </p:cNvSpPr>
          <p:nvPr>
            <p:ph type="ftr" sz="quarter" idx="11"/>
          </p:nvPr>
        </p:nvSpPr>
        <p:spPr/>
        <p:txBody>
          <a:bodyPr/>
          <a:lstStyle/>
          <a:p>
            <a:r>
              <a:rPr lang="en-US" dirty="0"/>
              <a:t>Review No.  2       Batch No.  BG11         Department of CSE</a:t>
            </a:r>
            <a:endParaRPr lang="en-IN" dirty="0"/>
          </a:p>
        </p:txBody>
      </p:sp>
      <p:sp>
        <p:nvSpPr>
          <p:cNvPr id="5" name="Slide Number Placeholder 4">
            <a:extLst>
              <a:ext uri="{FF2B5EF4-FFF2-40B4-BE49-F238E27FC236}">
                <a16:creationId xmlns:a16="http://schemas.microsoft.com/office/drawing/2014/main" id="{E3044559-0E29-0242-E955-081E2B16CD44}"/>
              </a:ext>
            </a:extLst>
          </p:cNvPr>
          <p:cNvSpPr>
            <a:spLocks noGrp="1"/>
          </p:cNvSpPr>
          <p:nvPr>
            <p:ph type="sldNum" sz="quarter" idx="12"/>
          </p:nvPr>
        </p:nvSpPr>
        <p:spPr/>
        <p:txBody>
          <a:bodyPr/>
          <a:lstStyle/>
          <a:p>
            <a:fld id="{65DCBD69-296B-4D7C-AF62-9B588FC78772}" type="slidenum">
              <a:rPr lang="en-IN" smtClean="0"/>
              <a:t>35</a:t>
            </a:fld>
            <a:endParaRPr lang="en-IN"/>
          </a:p>
        </p:txBody>
      </p:sp>
    </p:spTree>
    <p:extLst>
      <p:ext uri="{BB962C8B-B14F-4D97-AF65-F5344CB8AC3E}">
        <p14:creationId xmlns:p14="http://schemas.microsoft.com/office/powerpoint/2010/main" val="4238393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idx="4294967295"/>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Cardiovascular diseases (CVDs) are the leading cause of global mortality, responsible for 32% of deaths annually.</a:t>
            </a:r>
          </a:p>
          <a:p>
            <a:r>
              <a:rPr lang="en-US" dirty="0">
                <a:latin typeface="Times New Roman" panose="02020603050405020304" pitchFamily="18" charset="0"/>
                <a:cs typeface="Times New Roman" panose="02020603050405020304" pitchFamily="18" charset="0"/>
              </a:rPr>
              <a:t>Early detection and accurate prediction of heart disease are essential to reducing fatalities.</a:t>
            </a:r>
          </a:p>
          <a:p>
            <a:r>
              <a:rPr lang="en-US" dirty="0">
                <a:latin typeface="Times New Roman" panose="02020603050405020304" pitchFamily="18" charset="0"/>
                <a:cs typeface="Times New Roman" panose="02020603050405020304" pitchFamily="18" charset="0"/>
              </a:rPr>
              <a:t>Traditional methods have limitations in analyzing complex, high-dimensional data.</a:t>
            </a:r>
          </a:p>
          <a:p>
            <a:r>
              <a:rPr lang="en-US" dirty="0">
                <a:latin typeface="Times New Roman" panose="02020603050405020304" pitchFamily="18" charset="0"/>
                <a:cs typeface="Times New Roman" panose="02020603050405020304" pitchFamily="18" charset="0"/>
              </a:rPr>
              <a:t>This project integrates Feature Augmentation with sparse Autoencoders (SAE) and Convolutional Neural Networks (CNNs) to enhance predictive accuracy.</a:t>
            </a:r>
          </a:p>
          <a:p>
            <a:r>
              <a:rPr lang="en-US" dirty="0">
                <a:latin typeface="Times New Roman" panose="02020603050405020304" pitchFamily="18" charset="0"/>
                <a:cs typeface="Times New Roman" panose="02020603050405020304" pitchFamily="18" charset="0"/>
              </a:rPr>
              <a:t>A dataset of 918 patient records with 11 clinical features forms the basis for experimentation and validation.</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EB1926F-AB62-4DDE-B092-41F0D24353FA}"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No.2         Batch No.  BG11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E8AFAAB-517B-E4B4-A30D-9A7B0C7C90B1}"/>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Growing global burden of cardiovascular diseases highlights need for better predictive tools.</a:t>
            </a:r>
          </a:p>
          <a:p>
            <a:r>
              <a:rPr lang="en-US" sz="2400" dirty="0">
                <a:latin typeface="Times New Roman" panose="02020603050405020304" pitchFamily="18" charset="0"/>
                <a:cs typeface="Times New Roman" panose="02020603050405020304" pitchFamily="18" charset="0"/>
              </a:rPr>
              <a:t>Current approaches often fail to account for non-linear interactions between clinical risk factors.</a:t>
            </a:r>
          </a:p>
          <a:p>
            <a:r>
              <a:rPr lang="en-US" sz="2400" dirty="0">
                <a:latin typeface="Times New Roman" panose="02020603050405020304" pitchFamily="18" charset="0"/>
                <a:cs typeface="Times New Roman" panose="02020603050405020304" pitchFamily="18" charset="0"/>
              </a:rPr>
              <a:t>Recent advancements in deep learning offer potential for high accuracy through hierarchical feature extraction.</a:t>
            </a:r>
          </a:p>
          <a:p>
            <a:r>
              <a:rPr lang="en-US" sz="2400" dirty="0">
                <a:latin typeface="Times New Roman" panose="02020603050405020304" pitchFamily="18" charset="0"/>
                <a:cs typeface="Times New Roman" panose="02020603050405020304" pitchFamily="18" charset="0"/>
              </a:rPr>
              <a:t>Desire to improve healthcare outcomes with early detection and precision diagnosis using advanced machine learning models.</a:t>
            </a:r>
          </a:p>
          <a:p>
            <a:endParaRPr lang="en-US" sz="2400" dirty="0">
              <a:latin typeface="Times New Roman" panose="02020603050405020304" pitchFamily="18"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5A7C572D-ABE1-8525-DF46-8DB8DEED0060}"/>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4" name="Footer Placeholder 3">
            <a:extLst>
              <a:ext uri="{FF2B5EF4-FFF2-40B4-BE49-F238E27FC236}">
                <a16:creationId xmlns:a16="http://schemas.microsoft.com/office/drawing/2014/main" id="{6A5513DD-6524-043F-CB70-C091BEAC17C0}"/>
              </a:ext>
            </a:extLst>
          </p:cNvPr>
          <p:cNvSpPr>
            <a:spLocks noGrp="1"/>
          </p:cNvSpPr>
          <p:nvPr>
            <p:ph type="ftr" sz="quarter" idx="11"/>
          </p:nvPr>
        </p:nvSpPr>
        <p:spPr/>
        <p:txBody>
          <a:bodyPr/>
          <a:lstStyle/>
          <a:p>
            <a:r>
              <a:rPr lang="en-US" dirty="0"/>
              <a:t>Review No. 2        Batch No. BG11          Department of CSE</a:t>
            </a:r>
            <a:endParaRPr lang="en-IN" dirty="0"/>
          </a:p>
        </p:txBody>
      </p:sp>
      <p:sp>
        <p:nvSpPr>
          <p:cNvPr id="5" name="Slide Number Placeholder 4">
            <a:extLst>
              <a:ext uri="{FF2B5EF4-FFF2-40B4-BE49-F238E27FC236}">
                <a16:creationId xmlns:a16="http://schemas.microsoft.com/office/drawing/2014/main" id="{FEC26D23-AC51-844E-69CF-F289E367E6F3}"/>
              </a:ext>
            </a:extLst>
          </p:cNvPr>
          <p:cNvSpPr>
            <a:spLocks noGrp="1"/>
          </p:cNvSpPr>
          <p:nvPr>
            <p:ph type="sldNum" sz="quarter" idx="12"/>
          </p:nvPr>
        </p:nvSpPr>
        <p:spPr/>
        <p:txBody>
          <a:bodyPr/>
          <a:lstStyle/>
          <a:p>
            <a:fld id="{65DCBD69-296B-4D7C-AF62-9B588FC78772}" type="slidenum">
              <a:rPr lang="en-IN" smtClean="0"/>
              <a:t>5</a:t>
            </a:fld>
            <a:endParaRPr lang="en-IN" dirty="0"/>
          </a:p>
        </p:txBody>
      </p:sp>
    </p:spTree>
    <p:extLst>
      <p:ext uri="{BB962C8B-B14F-4D97-AF65-F5344CB8AC3E}">
        <p14:creationId xmlns:p14="http://schemas.microsoft.com/office/powerpoint/2010/main" val="2909633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45F6FA-FF30-63D0-07BA-A3FEEF4D3EC4}"/>
              </a:ext>
            </a:extLst>
          </p:cNvPr>
          <p:cNvSpPr>
            <a:spLocks noGrp="1"/>
          </p:cNvSpPr>
          <p:nvPr>
            <p:ph idx="1"/>
          </p:nvPr>
        </p:nvSpPr>
        <p:spPr/>
        <p:txBody>
          <a:bodyPr>
            <a:normAutofit/>
          </a:bodyPr>
          <a:lstStyle/>
          <a:p>
            <a:r>
              <a:rPr lang="en-IN" sz="2400" dirty="0">
                <a:latin typeface="Times New Roman" panose="02020603050405020304" pitchFamily="18" charset="0"/>
                <a:cs typeface="Times New Roman" panose="02020603050405020304" pitchFamily="18" charset="0"/>
              </a:rPr>
              <a:t>Provides a novel approach to heart disease prediction using deep learning techniques.</a:t>
            </a:r>
          </a:p>
          <a:p>
            <a:r>
              <a:rPr lang="en-IN" sz="2400" dirty="0">
                <a:latin typeface="Times New Roman" panose="02020603050405020304" pitchFamily="18" charset="0"/>
                <a:cs typeface="Times New Roman" panose="02020603050405020304" pitchFamily="18" charset="0"/>
              </a:rPr>
              <a:t>Addresses the limitations of traditional methods by leveraging feature augmentation for better feature representation.</a:t>
            </a:r>
          </a:p>
          <a:p>
            <a:r>
              <a:rPr lang="en-IN" sz="2400" dirty="0">
                <a:latin typeface="Times New Roman" panose="02020603050405020304" pitchFamily="18" charset="0"/>
                <a:cs typeface="Times New Roman" panose="02020603050405020304" pitchFamily="18" charset="0"/>
              </a:rPr>
              <a:t>Enhances the capability of healthcare systems to make data-driven decisions.</a:t>
            </a:r>
          </a:p>
          <a:p>
            <a:r>
              <a:rPr lang="en-IN" sz="2400" dirty="0">
                <a:latin typeface="Times New Roman" panose="02020603050405020304" pitchFamily="18" charset="0"/>
                <a:cs typeface="Times New Roman" panose="02020603050405020304" pitchFamily="18" charset="0"/>
              </a:rPr>
              <a:t>Promotes early intervention, reducing the risk of severe complications and mortality.</a:t>
            </a:r>
          </a:p>
          <a:p>
            <a:r>
              <a:rPr lang="en-IN" sz="2400" dirty="0">
                <a:latin typeface="Times New Roman" panose="02020603050405020304" pitchFamily="18" charset="0"/>
                <a:cs typeface="Times New Roman" panose="02020603050405020304" pitchFamily="18" charset="0"/>
              </a:rPr>
              <a:t>Contributes to the field of AI in healthcare, setting a benchmark for future research and applications.</a:t>
            </a:r>
          </a:p>
        </p:txBody>
      </p:sp>
      <p:sp>
        <p:nvSpPr>
          <p:cNvPr id="3" name="Date Placeholder 2">
            <a:extLst>
              <a:ext uri="{FF2B5EF4-FFF2-40B4-BE49-F238E27FC236}">
                <a16:creationId xmlns:a16="http://schemas.microsoft.com/office/drawing/2014/main" id="{DEBE0EA0-5BA6-6F04-B7C7-17292883FFDD}"/>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4" name="Footer Placeholder 3">
            <a:extLst>
              <a:ext uri="{FF2B5EF4-FFF2-40B4-BE49-F238E27FC236}">
                <a16:creationId xmlns:a16="http://schemas.microsoft.com/office/drawing/2014/main" id="{56F8527F-7CF7-9488-1FD5-28B525A1DAD2}"/>
              </a:ext>
            </a:extLst>
          </p:cNvPr>
          <p:cNvSpPr>
            <a:spLocks noGrp="1"/>
          </p:cNvSpPr>
          <p:nvPr>
            <p:ph type="ftr" sz="quarter" idx="11"/>
          </p:nvPr>
        </p:nvSpPr>
        <p:spPr/>
        <p:txBody>
          <a:bodyPr/>
          <a:lstStyle/>
          <a:p>
            <a:r>
              <a:rPr lang="en-US" dirty="0"/>
              <a:t>Review No.2         Batch No. BG11          Department of CSE</a:t>
            </a:r>
            <a:endParaRPr lang="en-IN" dirty="0"/>
          </a:p>
        </p:txBody>
      </p:sp>
      <p:sp>
        <p:nvSpPr>
          <p:cNvPr id="5" name="Slide Number Placeholder 4">
            <a:extLst>
              <a:ext uri="{FF2B5EF4-FFF2-40B4-BE49-F238E27FC236}">
                <a16:creationId xmlns:a16="http://schemas.microsoft.com/office/drawing/2014/main" id="{F2CF7C8D-5483-7B10-033E-E2502392AD70}"/>
              </a:ext>
            </a:extLst>
          </p:cNvPr>
          <p:cNvSpPr>
            <a:spLocks noGrp="1"/>
          </p:cNvSpPr>
          <p:nvPr>
            <p:ph type="sldNum" sz="quarter" idx="12"/>
          </p:nvPr>
        </p:nvSpPr>
        <p:spPr/>
        <p:txBody>
          <a:bodyPr/>
          <a:lstStyle/>
          <a:p>
            <a:fld id="{65DCBD69-296B-4D7C-AF62-9B588FC78772}" type="slidenum">
              <a:rPr lang="en-IN" smtClean="0"/>
              <a:t>6</a:t>
            </a:fld>
            <a:endParaRPr lang="en-IN"/>
          </a:p>
        </p:txBody>
      </p:sp>
    </p:spTree>
    <p:extLst>
      <p:ext uri="{BB962C8B-B14F-4D97-AF65-F5344CB8AC3E}">
        <p14:creationId xmlns:p14="http://schemas.microsoft.com/office/powerpoint/2010/main" val="3576616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idx="4294967295"/>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DC18775-DE41-46DA-992A-5E2E089E1992}" type="datetime1">
              <a:rPr lang="en-IN" smtClean="0">
                <a:latin typeface="Times New Roman" panose="02020603050405020304" pitchFamily="18" charset="0"/>
                <a:cs typeface="Times New Roman" panose="02020603050405020304" pitchFamily="18" charset="0"/>
              </a:rPr>
              <a:t>10-03-2025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BG11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dirty="0">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1710753365"/>
              </p:ext>
            </p:extLst>
          </p:nvPr>
        </p:nvGraphicFramePr>
        <p:xfrm>
          <a:off x="617220" y="921499"/>
          <a:ext cx="10957560" cy="5434849"/>
        </p:xfrm>
        <a:graphic>
          <a:graphicData uri="http://schemas.openxmlformats.org/drawingml/2006/table">
            <a:tbl>
              <a:tblPr firstRow="1" bandRow="1">
                <a:tableStyleId>{17292A2E-F333-43FB-9621-5CBBE7FDCDCB}</a:tableStyleId>
              </a:tblPr>
              <a:tblGrid>
                <a:gridCol w="605246">
                  <a:extLst>
                    <a:ext uri="{9D8B030D-6E8A-4147-A177-3AD203B41FA5}">
                      <a16:colId xmlns:a16="http://schemas.microsoft.com/office/drawing/2014/main" val="166576671"/>
                    </a:ext>
                  </a:extLst>
                </a:gridCol>
                <a:gridCol w="1810138">
                  <a:extLst>
                    <a:ext uri="{9D8B030D-6E8A-4147-A177-3AD203B41FA5}">
                      <a16:colId xmlns:a16="http://schemas.microsoft.com/office/drawing/2014/main" val="946789180"/>
                    </a:ext>
                  </a:extLst>
                </a:gridCol>
                <a:gridCol w="1250303">
                  <a:extLst>
                    <a:ext uri="{9D8B030D-6E8A-4147-A177-3AD203B41FA5}">
                      <a16:colId xmlns:a16="http://schemas.microsoft.com/office/drawing/2014/main" val="3483638722"/>
                    </a:ext>
                  </a:extLst>
                </a:gridCol>
                <a:gridCol w="1632857">
                  <a:extLst>
                    <a:ext uri="{9D8B030D-6E8A-4147-A177-3AD203B41FA5}">
                      <a16:colId xmlns:a16="http://schemas.microsoft.com/office/drawing/2014/main" val="1190061112"/>
                    </a:ext>
                  </a:extLst>
                </a:gridCol>
                <a:gridCol w="2202024">
                  <a:extLst>
                    <a:ext uri="{9D8B030D-6E8A-4147-A177-3AD203B41FA5}">
                      <a16:colId xmlns:a16="http://schemas.microsoft.com/office/drawing/2014/main" val="3469305604"/>
                    </a:ext>
                  </a:extLst>
                </a:gridCol>
                <a:gridCol w="1735494">
                  <a:extLst>
                    <a:ext uri="{9D8B030D-6E8A-4147-A177-3AD203B41FA5}">
                      <a16:colId xmlns:a16="http://schemas.microsoft.com/office/drawing/2014/main" val="3853106642"/>
                    </a:ext>
                  </a:extLst>
                </a:gridCol>
                <a:gridCol w="1721498">
                  <a:extLst>
                    <a:ext uri="{9D8B030D-6E8A-4147-A177-3AD203B41FA5}">
                      <a16:colId xmlns:a16="http://schemas.microsoft.com/office/drawing/2014/main" val="1601472594"/>
                    </a:ext>
                  </a:extLst>
                </a:gridCol>
              </a:tblGrid>
              <a:tr h="646357">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994416">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Robust Heart Disease Prediction Using Hybrid DNN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t>Mana Saleh Al Reshan et al.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900" dirty="0">
                          <a:hlinkClick r:id="rId2"/>
                        </a:rPr>
                        <a:t>https://www.researchgate.net/publication/375159763_A_Robust_Heart_Disease_Prediction_System_Using_Hybrid_Deep_Neural_Networks</a:t>
                      </a:r>
                      <a:r>
                        <a:rPr lang="en-IN" sz="900" dirty="0"/>
                        <a:t>. </a:t>
                      </a:r>
                    </a:p>
                    <a:p>
                      <a:pPr algn="l"/>
                      <a:r>
                        <a:rPr lang="en-IN" sz="1400" dirty="0"/>
                        <a:t>IEEE, 2023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t>CNN &amp; LSTM-based hybrid models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Achieved 90.86% accuracy using hybrid DNN systems.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Further exploration of ensemble learning techniques suggested.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948519">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Regression Analysis for Symptoms of CVDs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t>S. Ghorashi et al.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900" dirty="0">
                          <a:hlinkClick r:id="rId3"/>
                        </a:rPr>
                        <a:t>https://ieeexplore.ieee.org/stamp/stamp.jsp?arnumber=10151859</a:t>
                      </a:r>
                      <a:r>
                        <a:rPr lang="en-IN" sz="900" dirty="0"/>
                        <a:t>. </a:t>
                      </a:r>
                    </a:p>
                    <a:p>
                      <a:pPr algn="l"/>
                      <a:r>
                        <a:rPr lang="en-IN" sz="1400" dirty="0"/>
                        <a:t>IEEE, 2023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SLR and MLR regression analysis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Highlighted critical symptoms like chest pain, aiding diagnosis.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Limited dataset; future work requires feature optimization.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948519">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Heart Disease Prediction Using Talos Optimization</a:t>
                      </a:r>
                    </a:p>
                    <a:p>
                      <a:pPr algn="l"/>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t>Sumit Sharma et 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100" dirty="0">
                          <a:hlinkClick r:id="rId4"/>
                        </a:rPr>
                        <a:t>https://www.ijitee.org/wp-content/uploads/papers/v9i3/C9009019320.pdf</a:t>
                      </a:r>
                      <a:r>
                        <a:rPr lang="en-IN" sz="1100" dirty="0"/>
                        <a:t>. </a:t>
                      </a:r>
                    </a:p>
                    <a:p>
                      <a:pPr algn="l"/>
                      <a:r>
                        <a:rPr lang="en-IN" sz="1100" dirty="0"/>
                        <a:t>IEEE, 2020</a:t>
                      </a:r>
                      <a:endParaRPr lang="en-US" sz="1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Comparison of ML techniques with Talos-optimized DL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Achieved 90.78% accuracy with Talos-optimized deep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Requires enhancement in generalization to real-world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948519">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CNN with Multihead Self-Attention for Heart Disease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t>Sadia Arooj et al.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900" dirty="0">
                          <a:hlinkClick r:id="rId5"/>
                        </a:rPr>
                        <a:t>https://www.mdpi.com/2227-9059/10/11/2796</a:t>
                      </a:r>
                      <a:r>
                        <a:rPr lang="en-IN" sz="900" dirty="0"/>
                        <a:t>. </a:t>
                      </a:r>
                    </a:p>
                    <a:p>
                      <a:pPr algn="l"/>
                      <a:r>
                        <a:rPr lang="en-IN" sz="1400" dirty="0"/>
                        <a:t>Biomedicines, 2022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t>CNN incorporating </a:t>
                      </a:r>
                      <a:r>
                        <a:rPr lang="en-IN" sz="1400" dirty="0" err="1"/>
                        <a:t>multihead</a:t>
                      </a:r>
                      <a:r>
                        <a:rPr lang="en-IN" sz="1400" dirty="0"/>
                        <a:t> self-attention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Validation accuracy of 91.71%; improved precision and recall metrics.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Overfitting issues; more diverse datasets are needed.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r h="948519">
                <a:tc>
                  <a:txBody>
                    <a:bodyPr/>
                    <a:lstStyle/>
                    <a:p>
                      <a:r>
                        <a:rPr lang="en-US" sz="1400"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ML &amp; DL for Cardiovascular Prediction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1400" dirty="0"/>
                        <a:t>Sivakannan Subramani et al.</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IN" sz="900" dirty="0">
                          <a:hlinkClick r:id="rId6"/>
                        </a:rPr>
                        <a:t>https://pubmed.ncbi.nlm.nih.gov/37138750/</a:t>
                      </a:r>
                      <a:r>
                        <a:rPr lang="en-IN" sz="900" dirty="0"/>
                        <a:t>. </a:t>
                      </a:r>
                    </a:p>
                    <a:p>
                      <a:pPr algn="l"/>
                      <a:r>
                        <a:rPr lang="en-IN" sz="1400" dirty="0"/>
                        <a:t>Frontiers in Medicine, 2023</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Combined ML models with DL methods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Improved accuracy through heterogeneous data integration.(89%)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Needs robustness testing with unseen datasets.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idx="4294967295"/>
          </p:nvPr>
        </p:nvSpPr>
        <p:spPr>
          <a:xfrm>
            <a:off x="1180618" y="365125"/>
            <a:ext cx="10173182" cy="1128009"/>
          </a:xfrm>
        </p:spPr>
        <p:txBody>
          <a:bodyPr>
            <a:normAutofit/>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514962F-1F66-4051-A694-44025EBB7EC2}" type="datetime1">
              <a:rPr lang="en-IN" smtClean="0">
                <a:latin typeface="Times New Roman" panose="02020603050405020304" pitchFamily="18" charset="0"/>
                <a:cs typeface="Times New Roman" panose="02020603050405020304" pitchFamily="18" charset="0"/>
              </a:rPr>
              <a:t>10-03-2025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dirty="0">
                <a:latin typeface="Times New Roman" panose="02020603050405020304" pitchFamily="18" charset="0"/>
                <a:cs typeface="Times New Roman" panose="02020603050405020304" pitchFamily="18" charset="0"/>
              </a:rPr>
              <a:t>Review No. 2      Batch No. BG11          Department of CSE</a:t>
            </a: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DE75E837-80F2-2F7E-EE44-1C3B3BA219D3}"/>
              </a:ext>
            </a:extLst>
          </p:cNvPr>
          <p:cNvSpPr txBox="1">
            <a:spLocks/>
          </p:cNvSpPr>
          <p:nvPr/>
        </p:nvSpPr>
        <p:spPr>
          <a:xfrm>
            <a:off x="771276" y="169637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Times New Roman" panose="02020603050405020304" pitchFamily="18" charset="0"/>
                <a:cs typeface="Times New Roman" panose="02020603050405020304" pitchFamily="18" charset="0"/>
              </a:rPr>
              <a:t>"Machine Learning in Cardiovascular Prediction: A Comprehensive Review"</a:t>
            </a:r>
          </a:p>
          <a:p>
            <a:pPr lvl="1"/>
            <a:r>
              <a:rPr lang="en-US" dirty="0">
                <a:latin typeface="Times New Roman" panose="02020603050405020304" pitchFamily="18" charset="0"/>
                <a:cs typeface="Times New Roman" panose="02020603050405020304" pitchFamily="18" charset="0"/>
              </a:rPr>
              <a:t>Explored diverse ML algorithms for heart disease prediction, highlighting Random Forest and SVM as high-performing techniques.</a:t>
            </a:r>
          </a:p>
          <a:p>
            <a:pPr lvl="1"/>
            <a:r>
              <a:rPr lang="en-US" b="1" dirty="0">
                <a:latin typeface="Times New Roman" panose="02020603050405020304" pitchFamily="18" charset="0"/>
                <a:cs typeface="Times New Roman" panose="02020603050405020304" pitchFamily="18" charset="0"/>
              </a:rPr>
              <a:t>Relevance:</a:t>
            </a:r>
            <a:r>
              <a:rPr lang="en-US" dirty="0">
                <a:latin typeface="Times New Roman" panose="02020603050405020304" pitchFamily="18" charset="0"/>
                <a:cs typeface="Times New Roman" panose="02020603050405020304" pitchFamily="18" charset="0"/>
              </a:rPr>
              <a:t> Provides foundational insights into feature selection and preprocessing.</a:t>
            </a:r>
          </a:p>
          <a:p>
            <a:pPr marL="0" indent="0">
              <a:buNone/>
            </a:pPr>
            <a:r>
              <a:rPr lang="en-US" sz="2400" dirty="0">
                <a:latin typeface="Times New Roman" panose="02020603050405020304" pitchFamily="18" charset="0"/>
                <a:cs typeface="Times New Roman" panose="02020603050405020304" pitchFamily="18" charset="0"/>
              </a:rPr>
              <a:t>"Deep Learning Models for Heart Disease Diagnosis"</a:t>
            </a:r>
          </a:p>
          <a:p>
            <a:pPr lvl="1"/>
            <a:r>
              <a:rPr lang="en-US" dirty="0">
                <a:latin typeface="Times New Roman" panose="02020603050405020304" pitchFamily="18" charset="0"/>
                <a:cs typeface="Times New Roman" panose="02020603050405020304" pitchFamily="18" charset="0"/>
              </a:rPr>
              <a:t>Showcased the efficiency of neural networks for multi-feature datasets with high-dimensional data.</a:t>
            </a:r>
          </a:p>
          <a:p>
            <a:pPr lvl="1"/>
            <a:r>
              <a:rPr lang="en-US" b="1" dirty="0">
                <a:latin typeface="Times New Roman" panose="02020603050405020304" pitchFamily="18" charset="0"/>
                <a:cs typeface="Times New Roman" panose="02020603050405020304" pitchFamily="18" charset="0"/>
              </a:rPr>
              <a:t>Relevance:</a:t>
            </a:r>
            <a:r>
              <a:rPr lang="en-US" dirty="0">
                <a:latin typeface="Times New Roman" panose="02020603050405020304" pitchFamily="18" charset="0"/>
                <a:cs typeface="Times New Roman" panose="02020603050405020304" pitchFamily="18" charset="0"/>
              </a:rPr>
              <a:t> Informs your use of advanced deep learning techniques.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583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CDF8FDD-C2FF-4B77-1070-1B3F296E4F02}"/>
              </a:ext>
            </a:extLst>
          </p:cNvPr>
          <p:cNvSpPr>
            <a:spLocks noGrp="1"/>
          </p:cNvSpPr>
          <p:nvPr>
            <p:ph idx="1"/>
          </p:nvPr>
        </p:nvSpPr>
        <p:spPr>
          <a:xfrm>
            <a:off x="838200" y="1200647"/>
            <a:ext cx="10515600" cy="4976316"/>
          </a:xfrm>
        </p:spPr>
        <p:txBody>
          <a:bodyPr>
            <a:normAutofit fontScale="92500" lnSpcReduction="10000"/>
          </a:bodyPr>
          <a:lstStyle/>
          <a:p>
            <a:pPr marL="0" indent="0">
              <a:buNone/>
            </a:pPr>
            <a:r>
              <a:rPr lang="en-US" sz="2600" dirty="0">
                <a:latin typeface="Times New Roman" panose="02020603050405020304" pitchFamily="18" charset="0"/>
                <a:cs typeface="Times New Roman" panose="02020603050405020304" pitchFamily="18" charset="0"/>
              </a:rPr>
              <a:t>"Feature Engineering and Its Role in Heart Disease Prediction Models"</a:t>
            </a:r>
          </a:p>
          <a:p>
            <a:pPr lvl="1"/>
            <a:r>
              <a:rPr lang="en-US" sz="2600" dirty="0">
                <a:latin typeface="Times New Roman" panose="02020603050405020304" pitchFamily="18" charset="0"/>
                <a:cs typeface="Times New Roman" panose="02020603050405020304" pitchFamily="18" charset="0"/>
              </a:rPr>
              <a:t>Discussed how augmenting small datasets with synthetic features improved predictive power.</a:t>
            </a:r>
          </a:p>
          <a:p>
            <a:pPr lvl="1"/>
            <a:r>
              <a:rPr lang="en-US" sz="2600" b="1" dirty="0">
                <a:latin typeface="Times New Roman" panose="02020603050405020304" pitchFamily="18" charset="0"/>
                <a:cs typeface="Times New Roman" panose="02020603050405020304" pitchFamily="18" charset="0"/>
              </a:rPr>
              <a:t>Relevance:</a:t>
            </a:r>
            <a:r>
              <a:rPr lang="en-US" sz="2600" dirty="0">
                <a:latin typeface="Times New Roman" panose="02020603050405020304" pitchFamily="18" charset="0"/>
                <a:cs typeface="Times New Roman" panose="02020603050405020304" pitchFamily="18" charset="0"/>
              </a:rPr>
              <a:t> Aligns with your approach to column expansion.</a:t>
            </a:r>
          </a:p>
          <a:p>
            <a:pPr marL="0" indent="0">
              <a:buNone/>
            </a:pPr>
            <a:r>
              <a:rPr lang="en-US" sz="2600" dirty="0">
                <a:latin typeface="Times New Roman" panose="02020603050405020304" pitchFamily="18" charset="0"/>
                <a:cs typeface="Times New Roman" panose="02020603050405020304" pitchFamily="18" charset="0"/>
              </a:rPr>
              <a:t>"Addressing Data Scarcity in Cardiovascular Studies Using Augmented Learning"</a:t>
            </a:r>
          </a:p>
          <a:p>
            <a:pPr lvl="1"/>
            <a:r>
              <a:rPr lang="en-US" sz="2600" dirty="0">
                <a:latin typeface="Times New Roman" panose="02020603050405020304" pitchFamily="18" charset="0"/>
                <a:cs typeface="Times New Roman" panose="02020603050405020304" pitchFamily="18" charset="0"/>
              </a:rPr>
              <a:t>Proposed augmentation techniques like SMOTE for small datasets.</a:t>
            </a:r>
          </a:p>
          <a:p>
            <a:pPr lvl="1"/>
            <a:r>
              <a:rPr lang="en-US" sz="2600" b="1" dirty="0">
                <a:latin typeface="Times New Roman" panose="02020603050405020304" pitchFamily="18" charset="0"/>
                <a:cs typeface="Times New Roman" panose="02020603050405020304" pitchFamily="18" charset="0"/>
              </a:rPr>
              <a:t>Relevance:</a:t>
            </a:r>
            <a:r>
              <a:rPr lang="en-US" sz="2600" dirty="0">
                <a:latin typeface="Times New Roman" panose="02020603050405020304" pitchFamily="18" charset="0"/>
                <a:cs typeface="Times New Roman" panose="02020603050405020304" pitchFamily="18" charset="0"/>
              </a:rPr>
              <a:t> Provides strategies to enhance dataset robustness for your research.</a:t>
            </a:r>
          </a:p>
          <a:p>
            <a:pPr marL="0" indent="0">
              <a:buNone/>
            </a:pPr>
            <a:r>
              <a:rPr lang="en-US" sz="2600" dirty="0">
                <a:latin typeface="Times New Roman" panose="02020603050405020304" pitchFamily="18" charset="0"/>
                <a:cs typeface="Times New Roman" panose="02020603050405020304" pitchFamily="18" charset="0"/>
              </a:rPr>
              <a:t>"Comparative Analysis of Machine Learning Algorithms for Heart Disease Prediction"</a:t>
            </a:r>
          </a:p>
          <a:p>
            <a:pPr lvl="1"/>
            <a:r>
              <a:rPr lang="en-US" sz="2600" dirty="0">
                <a:latin typeface="Times New Roman" panose="02020603050405020304" pitchFamily="18" charset="0"/>
                <a:cs typeface="Times New Roman" panose="02020603050405020304" pitchFamily="18" charset="0"/>
              </a:rPr>
              <a:t>Analyzed accuracy of traditional ML techniques like Decision Trees and Naive Bayes.</a:t>
            </a:r>
          </a:p>
          <a:p>
            <a:pPr lvl="1"/>
            <a:r>
              <a:rPr lang="en-US" sz="2600" b="1" dirty="0">
                <a:latin typeface="Times New Roman" panose="02020603050405020304" pitchFamily="18" charset="0"/>
                <a:cs typeface="Times New Roman" panose="02020603050405020304" pitchFamily="18" charset="0"/>
              </a:rPr>
              <a:t>Relevance:</a:t>
            </a:r>
            <a:r>
              <a:rPr lang="en-US" sz="2600" dirty="0">
                <a:latin typeface="Times New Roman" panose="02020603050405020304" pitchFamily="18" charset="0"/>
                <a:cs typeface="Times New Roman" panose="02020603050405020304" pitchFamily="18" charset="0"/>
              </a:rPr>
              <a:t> Baseline comparison to support your transition to more complex architectures.</a:t>
            </a:r>
          </a:p>
          <a:p>
            <a:pPr marL="457200" lvl="1" indent="0">
              <a:buNone/>
            </a:pPr>
            <a:endParaRPr lang="en-US" sz="2600" dirty="0">
              <a:latin typeface="Times New Roman" panose="02020603050405020304" pitchFamily="18"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B49EEFEE-6D89-6635-19A5-D15637AF026F}"/>
              </a:ext>
            </a:extLst>
          </p:cNvPr>
          <p:cNvSpPr>
            <a:spLocks noGrp="1"/>
          </p:cNvSpPr>
          <p:nvPr>
            <p:ph type="dt" sz="half" idx="10"/>
          </p:nvPr>
        </p:nvSpPr>
        <p:spPr/>
        <p:txBody>
          <a:bodyPr/>
          <a:lstStyle/>
          <a:p>
            <a:fld id="{624C803B-62AD-4010-AEFB-D9AF802A6496}" type="datetime1">
              <a:rPr lang="en-IN" smtClean="0"/>
              <a:t>10-03-2025</a:t>
            </a:fld>
            <a:endParaRPr lang="en-IN"/>
          </a:p>
        </p:txBody>
      </p:sp>
      <p:sp>
        <p:nvSpPr>
          <p:cNvPr id="4" name="Footer Placeholder 3">
            <a:extLst>
              <a:ext uri="{FF2B5EF4-FFF2-40B4-BE49-F238E27FC236}">
                <a16:creationId xmlns:a16="http://schemas.microsoft.com/office/drawing/2014/main" id="{8F73A2F7-A04D-4D9B-3F71-73931B3259D0}"/>
              </a:ext>
            </a:extLst>
          </p:cNvPr>
          <p:cNvSpPr>
            <a:spLocks noGrp="1"/>
          </p:cNvSpPr>
          <p:nvPr>
            <p:ph type="ftr" sz="quarter" idx="11"/>
          </p:nvPr>
        </p:nvSpPr>
        <p:spPr/>
        <p:txBody>
          <a:bodyPr/>
          <a:lstStyle/>
          <a:p>
            <a:r>
              <a:rPr lang="en-US" dirty="0"/>
              <a:t>Review No.2         Batch No. BG11          Department of CSE</a:t>
            </a:r>
            <a:endParaRPr lang="en-IN" dirty="0"/>
          </a:p>
        </p:txBody>
      </p:sp>
      <p:sp>
        <p:nvSpPr>
          <p:cNvPr id="5" name="Slide Number Placeholder 4">
            <a:extLst>
              <a:ext uri="{FF2B5EF4-FFF2-40B4-BE49-F238E27FC236}">
                <a16:creationId xmlns:a16="http://schemas.microsoft.com/office/drawing/2014/main" id="{196D3F7C-99D5-9B46-647F-B871122FFDEE}"/>
              </a:ext>
            </a:extLst>
          </p:cNvPr>
          <p:cNvSpPr>
            <a:spLocks noGrp="1"/>
          </p:cNvSpPr>
          <p:nvPr>
            <p:ph type="sldNum" sz="quarter" idx="12"/>
          </p:nvPr>
        </p:nvSpPr>
        <p:spPr/>
        <p:txBody>
          <a:bodyPr/>
          <a:lstStyle/>
          <a:p>
            <a:fld id="{65DCBD69-296B-4D7C-AF62-9B588FC78772}" type="slidenum">
              <a:rPr lang="en-IN" smtClean="0"/>
              <a:t>9</a:t>
            </a:fld>
            <a:endParaRPr lang="en-IN"/>
          </a:p>
        </p:txBody>
      </p:sp>
    </p:spTree>
    <p:extLst>
      <p:ext uri="{BB962C8B-B14F-4D97-AF65-F5344CB8AC3E}">
        <p14:creationId xmlns:p14="http://schemas.microsoft.com/office/powerpoint/2010/main" val="3062279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2497</TotalTime>
  <Words>3396</Words>
  <Application>Microsoft Office PowerPoint</Application>
  <PresentationFormat>Widescreen</PresentationFormat>
  <Paragraphs>358</Paragraphs>
  <Slides>35</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35</vt:i4>
      </vt:variant>
    </vt:vector>
  </HeadingPairs>
  <TitlesOfParts>
    <vt:vector size="42" baseType="lpstr">
      <vt:lpstr>Arial</vt:lpstr>
      <vt:lpstr>Calibri</vt:lpstr>
      <vt:lpstr>Calibri Light</vt:lpstr>
      <vt:lpstr>Times New Roman</vt:lpstr>
      <vt:lpstr>Wingdings</vt:lpstr>
      <vt:lpstr>Office Theme</vt:lpstr>
      <vt:lpstr>Custom Design</vt:lpstr>
      <vt:lpstr>PowerPoint Presentation</vt:lpstr>
      <vt:lpstr>OUTLINE</vt:lpstr>
      <vt:lpstr>ABSTRACT</vt:lpstr>
      <vt:lpstr>INTRODUCTION</vt:lpstr>
      <vt:lpstr>PowerPoint Presentation</vt:lpstr>
      <vt:lpstr>PowerPoint Presentation</vt:lpstr>
      <vt:lpstr>LITERATURE SURVEY</vt:lpstr>
      <vt:lpstr>LITERATURE SURVEY</vt:lpstr>
      <vt:lpstr>PowerPoint Presentation</vt:lpstr>
      <vt:lpstr>RESEARCH GAPS</vt:lpstr>
      <vt:lpstr>PowerPoint Presentation</vt:lpstr>
      <vt:lpstr>PROBLEM STATEMENT</vt:lpstr>
      <vt:lpstr>PowerPoint Presentation</vt:lpstr>
      <vt:lpstr>OBJECTIVES</vt:lpstr>
      <vt:lpstr>BLOCK DIAGRAM OR FLOW DIAGRAM</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vt:lpstr>
      <vt:lpstr>PowerPoint Presentation</vt:lpstr>
      <vt:lpstr>RESULTS &amp; ANALYSIS</vt:lpstr>
      <vt:lpstr>PowerPoint Presentation</vt:lpstr>
      <vt:lpstr>PowerPoint Presentation</vt:lpstr>
      <vt:lpstr>CONCLUSION and FUTURE SCOPE</vt:lpstr>
      <vt:lpstr>REFERENCES</vt:lpstr>
      <vt:lpstr>PowerPoint Presentation</vt:lpstr>
      <vt:lpstr>PowerPoint Presentation</vt:lpstr>
      <vt:lpstr>QUESTIONS and ANSWERS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TRIVENI.KOLIPAKA@outlook.com</cp:lastModifiedBy>
  <cp:revision>19</cp:revision>
  <dcterms:created xsi:type="dcterms:W3CDTF">2023-12-22T11:34:02Z</dcterms:created>
  <dcterms:modified xsi:type="dcterms:W3CDTF">2025-03-10T05:24:22Z</dcterms:modified>
</cp:coreProperties>
</file>