
<file path=[Content_Types].xml><?xml version="1.0" encoding="utf-8"?>
<Types xmlns="http://schemas.openxmlformats.org/package/2006/content-types">
  <Default Extension="png" ContentType="image/png"/>
  <Default Extension="svg"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262" r:id="rId4"/>
    <p:sldId id="270" r:id="rId5"/>
    <p:sldId id="279" r:id="rId6"/>
    <p:sldId id="263" r:id="rId7"/>
    <p:sldId id="266" r:id="rId8"/>
    <p:sldId id="268" r:id="rId9"/>
    <p:sldId id="291" r:id="rId10"/>
    <p:sldId id="290" r:id="rId11"/>
    <p:sldId id="269" r:id="rId12"/>
    <p:sldId id="289" r:id="rId13"/>
    <p:sldId id="288" r:id="rId14"/>
    <p:sldId id="287" r:id="rId15"/>
    <p:sldId id="273" r:id="rId16"/>
    <p:sldId id="278"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17292A2E-F333-43FB-9621-5CBBE7FDCDCB}" styleName="">
    <a:wholeTbl>
      <a:tcTxStyle>
        <a:font>
          <a:latin typeface="+mn-lt"/>
          <a:ea typeface="+mn-ea"/>
          <a:cs typeface="+mn-cs"/>
        </a:font>
        <a:srgbClr val="000000"/>
      </a:tcTxStyle>
      <a:tcStyle>
        <a:tcBdr>
          <a:left>
            <a:ln w="3172" cap="flat" cmpd="sng" algn="ctr">
              <a:solidFill>
                <a:srgbClr val="FFC000"/>
              </a:solidFill>
              <a:prstDash val="solid"/>
              <a:round/>
              <a:headEnd type="none" w="med" len="med"/>
              <a:tailEnd type="none" w="med" len="med"/>
            </a:ln>
          </a:left>
          <a:right>
            <a:ln w="3172" cap="flat" cmpd="sng" algn="ctr">
              <a:solidFill>
                <a:srgbClr val="FFC000"/>
              </a:solidFill>
              <a:prstDash val="solid"/>
              <a:round/>
              <a:headEnd type="none" w="med" len="med"/>
              <a:tailEnd type="none" w="med" len="med"/>
            </a:ln>
          </a:right>
          <a:top>
            <a:ln w="3172" cap="flat" cmpd="sng" algn="ctr">
              <a:solidFill>
                <a:srgbClr val="FFC000"/>
              </a:solidFill>
              <a:prstDash val="solid"/>
              <a:round/>
              <a:headEnd type="none" w="med" len="med"/>
              <a:tailEnd type="none" w="med" len="med"/>
            </a:ln>
          </a:top>
          <a:bottom>
            <a:ln w="3172" cap="flat" cmpd="sng" algn="ctr">
              <a:solidFill>
                <a:srgbClr val="FFC000"/>
              </a:solidFill>
              <a:prstDash val="solid"/>
              <a:round/>
              <a:headEnd type="none" w="med" len="med"/>
              <a:tailEnd type="none" w="med" len="med"/>
            </a:ln>
          </a:bottom>
        </a:tcBdr>
      </a:tcStyle>
    </a:wholeTbl>
    <a:band1H>
      <a:tcStyle>
        <a:tcBdr>
          <a:top>
            <a:ln w="3172" cap="flat" cmpd="sng" algn="ctr">
              <a:solidFill>
                <a:srgbClr val="FFC000"/>
              </a:solidFill>
              <a:prstDash val="solid"/>
              <a:round/>
              <a:headEnd type="none" w="med" len="med"/>
              <a:tailEnd type="none" w="med" len="med"/>
            </a:ln>
          </a:top>
          <a:bottom>
            <a:ln w="3172" cap="flat" cmpd="sng" algn="ctr">
              <a:solidFill>
                <a:srgbClr val="FFC000"/>
              </a:solidFill>
              <a:prstDash val="solid"/>
              <a:round/>
              <a:headEnd type="none" w="med" len="med"/>
              <a:tailEnd type="none" w="med" len="med"/>
            </a:ln>
          </a:bottom>
        </a:tcBdr>
      </a:tcStyle>
    </a:band1H>
    <a:band1V>
      <a:tcStyle>
        <a:tcBdr>
          <a:left>
            <a:ln w="3172" cap="flat" cmpd="sng" algn="ctr">
              <a:solidFill>
                <a:srgbClr val="FFC000"/>
              </a:solidFill>
              <a:prstDash val="solid"/>
              <a:round/>
              <a:headEnd type="none" w="med" len="med"/>
              <a:tailEnd type="none" w="med" len="med"/>
            </a:ln>
          </a:left>
          <a:right>
            <a:ln w="3172" cap="flat" cmpd="sng" algn="ctr">
              <a:solidFill>
                <a:srgbClr val="FFC000"/>
              </a:solidFill>
              <a:prstDash val="solid"/>
              <a:round/>
              <a:headEnd type="none" w="med" len="med"/>
              <a:tailEnd type="none" w="med" len="med"/>
            </a:ln>
          </a:right>
        </a:tcBdr>
      </a:tcStyle>
    </a:band1V>
    <a:band2V>
      <a:tcStyle>
        <a:tcBdr>
          <a:left>
            <a:ln w="3172" cap="flat" cmpd="sng" algn="ctr">
              <a:solidFill>
                <a:srgbClr val="FFC000"/>
              </a:solidFill>
              <a:prstDash val="solid"/>
              <a:round/>
              <a:headEnd type="none" w="med" len="med"/>
              <a:tailEnd type="none" w="med" len="med"/>
            </a:ln>
          </a:left>
          <a:right>
            <a:ln w="3172" cap="flat" cmpd="sng" algn="ctr">
              <a:solidFill>
                <a:srgbClr val="FFC000"/>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FFC000"/>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FFC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200" b="0" i="0" u="none" strike="noStrike" kern="1200" cap="none" spc="0" baseline="0">
              <a:solidFill>
                <a:srgbClr val="000000"/>
              </a:solidFill>
              <a:uFillTx/>
              <a:latin typeface="Calibri"/>
            </a:endParaRPr>
          </a:p>
        </p:txBody>
      </p:sp>
      <p:sp>
        <p:nvSpPr>
          <p:cNvPr id="3" name="Date Placeholder 2"/>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F29ECA-1D87-4B25-A223-FDF0D368F6A3}" type="datetime1">
              <a:rPr lang="en-IN"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09-03-2025</a:t>
            </a:fld>
            <a:endParaRPr lang="en-IN" sz="1200" b="0" i="0" u="none" strike="noStrike" kern="1200" cap="none" spc="0" baseline="0">
              <a:solidFill>
                <a:srgbClr val="000000"/>
              </a:solidFill>
              <a:uFillTx/>
              <a:latin typeface="Calibri"/>
            </a:endParaRPr>
          </a:p>
        </p:txBody>
      </p:sp>
      <p:sp>
        <p:nvSpPr>
          <p:cNvPr id="4" name="Footer Placeholder 3"/>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200" b="0" i="0" u="none" strike="noStrike" kern="1200" cap="none" spc="0" baseline="0">
              <a:solidFill>
                <a:srgbClr val="000000"/>
              </a:solidFill>
              <a:uFillTx/>
              <a:latin typeface="Calibri"/>
            </a:endParaRPr>
          </a:p>
        </p:txBody>
      </p:sp>
      <p:sp>
        <p:nvSpPr>
          <p:cNvPr id="5" name="Slide Number Placeholder 4"/>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6107305-4F48-451E-A461-AB9998F14C61}" type="slidenum">
              <a:t>‹#›</a:t>
            </a:fld>
            <a:endParaRPr lang="en-IN" sz="1200" b="0" i="0" u="none" strike="noStrike" kern="1200" cap="none" spc="0" baseline="0">
              <a:solidFill>
                <a:srgbClr val="000000"/>
              </a:solidFill>
              <a:uFillTx/>
              <a:latin typeface="Calibri"/>
            </a:endParaRPr>
          </a:p>
        </p:txBody>
      </p:sp>
      <p:pic>
        <p:nvPicPr>
          <p:cNvPr id="6" name="Picture 5"/>
          <p:cNvPicPr>
            <a:picLocks noChangeAspect="1"/>
          </p:cNvPicPr>
          <p:nvPr/>
        </p:nvPicPr>
        <p:blipFill>
          <a:blip r:embed="rId2"/>
          <a:stretch>
            <a:fillRect/>
          </a:stretch>
        </p:blipFill>
        <p:spPr>
          <a:xfrm>
            <a:off x="0" y="0"/>
            <a:ext cx="6858000" cy="3851864"/>
          </a:xfrm>
          <a:prstGeom prst="rect">
            <a:avLst/>
          </a:prstGeom>
          <a:noFill/>
          <a:ln cap="flat">
            <a:noFill/>
          </a:ln>
        </p:spPr>
      </p:pic>
    </p:spTree>
    <p:extLst>
      <p:ext uri="{BB962C8B-B14F-4D97-AF65-F5344CB8AC3E}">
        <p14:creationId xmlns:p14="http://schemas.microsoft.com/office/powerpoint/2010/main" val="192505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3" name="Date Placeholder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1D8590A4-4161-46CA-8538-D9A5FEF47C0F}" type="datetime1">
              <a:rPr lang="en-IN"/>
              <a:pPr lvl="0"/>
              <a:t>09-03-2025</a:t>
            </a:fld>
            <a:endParaRPr lang="en-IN"/>
          </a:p>
        </p:txBody>
      </p:sp>
      <p:sp>
        <p:nvSpPr>
          <p:cNvPr id="4" name="Slide Image Placeholder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7" name="Slide Number Placeholder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D898AE99-0E45-41D3-A5B8-E13950AF0394}" type="slidenum">
              <a:t>‹#›</a:t>
            </a:fld>
            <a:endParaRPr lang="en-IN"/>
          </a:p>
        </p:txBody>
      </p:sp>
    </p:spTree>
    <p:extLst>
      <p:ext uri="{BB962C8B-B14F-4D97-AF65-F5344CB8AC3E}">
        <p14:creationId xmlns:p14="http://schemas.microsoft.com/office/powerpoint/2010/main" val="104239658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endParaRPr lang="en-IN"/>
          </a:p>
        </p:txBody>
      </p:sp>
      <p:sp>
        <p:nvSpPr>
          <p:cNvPr id="4" name="Slide Number Placeholder 3"/>
          <p:cNvSpPr txBox="1">
            <a:spLocks noGrp="1"/>
          </p:cNvSpPr>
          <p:nvPr>
            <p:ph type="sldNum" sz="quarter" idx="8"/>
          </p:nvPr>
        </p:nvSpPr>
        <p:spPr/>
        <p:txBody>
          <a:bodyPr/>
          <a:lstStyle/>
          <a:p>
            <a:pPr lvl="0"/>
            <a:fld id="{5466D965-331F-460E-A28E-BD072ADDDBDF}" type="slidenum">
              <a:t>1</a:t>
            </a:fld>
            <a:endParaRPr lang="en-IN"/>
          </a:p>
        </p:txBody>
      </p:sp>
    </p:spTree>
    <p:extLst>
      <p:ext uri="{BB962C8B-B14F-4D97-AF65-F5344CB8AC3E}">
        <p14:creationId xmlns:p14="http://schemas.microsoft.com/office/powerpoint/2010/main" val="144002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N"/>
          </a:p>
        </p:txBody>
      </p:sp>
      <p:sp>
        <p:nvSpPr>
          <p:cNvPr id="3" name="Subtitl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fld id="{5A3E6E47-9427-4EB0-AD3B-A7563058D06F}" type="datetime1">
              <a:rPr lang="en-IN"/>
              <a:pPr lvl="0"/>
              <a:t>09-03-2025</a:t>
            </a:fld>
            <a:endParaRPr lang="en-IN"/>
          </a:p>
        </p:txBody>
      </p:sp>
      <p:sp>
        <p:nvSpPr>
          <p:cNvPr id="5" name="Footer Placeholder 4"/>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6" name="Slide Number Placeholder 5"/>
          <p:cNvSpPr txBox="1">
            <a:spLocks noGrp="1"/>
          </p:cNvSpPr>
          <p:nvPr>
            <p:ph type="sldNum" sz="quarter" idx="8"/>
          </p:nvPr>
        </p:nvSpPr>
        <p:spPr/>
        <p:txBody>
          <a:bodyPr/>
          <a:lstStyle>
            <a:lvl1pPr>
              <a:defRPr/>
            </a:lvl1pPr>
          </a:lstStyle>
          <a:p>
            <a:pPr lvl="0"/>
            <a:fld id="{6606EE0E-A690-49A7-9CD4-E56102ECAA05}" type="slidenum">
              <a:t>‹#›</a:t>
            </a:fld>
            <a:endParaRPr lang="en-IN"/>
          </a:p>
        </p:txBody>
      </p:sp>
    </p:spTree>
    <p:extLst>
      <p:ext uri="{BB962C8B-B14F-4D97-AF65-F5344CB8AC3E}">
        <p14:creationId xmlns:p14="http://schemas.microsoft.com/office/powerpoint/2010/main" val="4291818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fld id="{8B63E2D3-2EBC-4139-BE4E-EEF9E9EC1952}" type="datetime1">
              <a:rPr lang="en-IN"/>
              <a:pPr lvl="0"/>
              <a:t>09-03-2025</a:t>
            </a:fld>
            <a:endParaRPr lang="en-IN"/>
          </a:p>
        </p:txBody>
      </p:sp>
      <p:sp>
        <p:nvSpPr>
          <p:cNvPr id="5" name="Footer Placeholder 4"/>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6" name="Slide Number Placeholder 5"/>
          <p:cNvSpPr txBox="1">
            <a:spLocks noGrp="1"/>
          </p:cNvSpPr>
          <p:nvPr>
            <p:ph type="sldNum" sz="quarter" idx="8"/>
          </p:nvPr>
        </p:nvSpPr>
        <p:spPr/>
        <p:txBody>
          <a:bodyPr/>
          <a:lstStyle>
            <a:lvl1pPr>
              <a:defRPr/>
            </a:lvl1pPr>
          </a:lstStyle>
          <a:p>
            <a:pPr lvl="0"/>
            <a:fld id="{213CAC2D-E884-4710-B115-3105C02FE881}" type="slidenum">
              <a:t>‹#›</a:t>
            </a:fld>
            <a:endParaRPr lang="en-IN"/>
          </a:p>
        </p:txBody>
      </p:sp>
    </p:spTree>
    <p:extLst>
      <p:ext uri="{BB962C8B-B14F-4D97-AF65-F5344CB8AC3E}">
        <p14:creationId xmlns:p14="http://schemas.microsoft.com/office/powerpoint/2010/main" val="4103132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fld id="{7C622E88-E29B-4369-8AC5-68D94822F8C4}" type="datetime1">
              <a:rPr lang="en-IN"/>
              <a:pPr lvl="0"/>
              <a:t>09-03-2025</a:t>
            </a:fld>
            <a:endParaRPr lang="en-IN"/>
          </a:p>
        </p:txBody>
      </p:sp>
      <p:sp>
        <p:nvSpPr>
          <p:cNvPr id="5" name="Footer Placeholder 4"/>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6" name="Slide Number Placeholder 5"/>
          <p:cNvSpPr txBox="1">
            <a:spLocks noGrp="1"/>
          </p:cNvSpPr>
          <p:nvPr>
            <p:ph type="sldNum" sz="quarter" idx="8"/>
          </p:nvPr>
        </p:nvSpPr>
        <p:spPr/>
        <p:txBody>
          <a:bodyPr/>
          <a:lstStyle>
            <a:lvl1pPr>
              <a:defRPr/>
            </a:lvl1pPr>
          </a:lstStyle>
          <a:p>
            <a:pPr lvl="0"/>
            <a:fld id="{87E65904-DF84-47B3-BBE1-E23FDEA0BE70}" type="slidenum">
              <a:t>‹#›</a:t>
            </a:fld>
            <a:endParaRPr lang="en-IN"/>
          </a:p>
        </p:txBody>
      </p:sp>
    </p:spTree>
    <p:extLst>
      <p:ext uri="{BB962C8B-B14F-4D97-AF65-F5344CB8AC3E}">
        <p14:creationId xmlns:p14="http://schemas.microsoft.com/office/powerpoint/2010/main" val="4021760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fld id="{754893C6-C5C2-40DA-9270-F6D043EFA075}" type="datetime1">
              <a:rPr lang="en-IN"/>
              <a:pPr lvl="0"/>
              <a:t>09-03-2025</a:t>
            </a:fld>
            <a:endParaRPr lang="en-IN"/>
          </a:p>
        </p:txBody>
      </p:sp>
      <p:sp>
        <p:nvSpPr>
          <p:cNvPr id="5" name="Footer Placeholder 4"/>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6" name="Slide Number Placeholder 5"/>
          <p:cNvSpPr txBox="1">
            <a:spLocks noGrp="1"/>
          </p:cNvSpPr>
          <p:nvPr>
            <p:ph type="sldNum" sz="quarter" idx="8"/>
          </p:nvPr>
        </p:nvSpPr>
        <p:spPr/>
        <p:txBody>
          <a:bodyPr/>
          <a:lstStyle>
            <a:lvl1pPr>
              <a:defRPr/>
            </a:lvl1pPr>
          </a:lstStyle>
          <a:p>
            <a:pPr lvl="0"/>
            <a:fld id="{F6B1AD6D-C99A-4669-9D4C-744F698AB7DA}" type="slidenum">
              <a:t>‹#›</a:t>
            </a:fld>
            <a:endParaRPr lang="en-IN"/>
          </a:p>
        </p:txBody>
      </p:sp>
      <p:pic>
        <p:nvPicPr>
          <p:cNvPr id="7" name="Picture 7"/>
          <p:cNvPicPr>
            <a:picLocks noChangeAspect="1"/>
          </p:cNvPicPr>
          <p:nvPr/>
        </p:nvPicPr>
        <p:blipFill>
          <a:blip r:embed="rId2"/>
          <a:stretch>
            <a:fillRect/>
          </a:stretch>
        </p:blipFill>
        <p:spPr>
          <a:xfrm>
            <a:off x="0" y="0"/>
            <a:ext cx="7802063" cy="4382115"/>
          </a:xfrm>
          <a:prstGeom prst="rect">
            <a:avLst/>
          </a:prstGeom>
          <a:noFill/>
          <a:ln cap="flat">
            <a:noFill/>
          </a:ln>
        </p:spPr>
      </p:pic>
    </p:spTree>
    <p:extLst>
      <p:ext uri="{BB962C8B-B14F-4D97-AF65-F5344CB8AC3E}">
        <p14:creationId xmlns:p14="http://schemas.microsoft.com/office/powerpoint/2010/main" val="371665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IN"/>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6CAE39EB-B7F1-40E9-B643-65D1D81E7102}" type="datetime1">
              <a:rPr lang="en-IN"/>
              <a:pPr lvl="0"/>
              <a:t>09-03-2025</a:t>
            </a:fld>
            <a:endParaRPr lang="en-IN"/>
          </a:p>
        </p:txBody>
      </p:sp>
      <p:sp>
        <p:nvSpPr>
          <p:cNvPr id="5" name="Footer Placeholder 4"/>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6" name="Slide Number Placeholder 5"/>
          <p:cNvSpPr txBox="1">
            <a:spLocks noGrp="1"/>
          </p:cNvSpPr>
          <p:nvPr>
            <p:ph type="sldNum" sz="quarter" idx="8"/>
          </p:nvPr>
        </p:nvSpPr>
        <p:spPr/>
        <p:txBody>
          <a:bodyPr/>
          <a:lstStyle>
            <a:lvl1pPr>
              <a:defRPr/>
            </a:lvl1pPr>
          </a:lstStyle>
          <a:p>
            <a:pPr lvl="0"/>
            <a:fld id="{98515EDD-76BA-4B93-83F5-FB1746F67B28}" type="slidenum">
              <a:t>‹#›</a:t>
            </a:fld>
            <a:endParaRPr lang="en-IN"/>
          </a:p>
        </p:txBody>
      </p:sp>
    </p:spTree>
    <p:extLst>
      <p:ext uri="{BB962C8B-B14F-4D97-AF65-F5344CB8AC3E}">
        <p14:creationId xmlns:p14="http://schemas.microsoft.com/office/powerpoint/2010/main" val="222776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fld id="{4AF9CA27-4EF3-4C54-9F15-5DA7716A87EC}" type="datetime1">
              <a:rPr lang="en-IN"/>
              <a:pPr lvl="0"/>
              <a:t>09-03-2025</a:t>
            </a:fld>
            <a:endParaRPr lang="en-IN"/>
          </a:p>
        </p:txBody>
      </p:sp>
      <p:sp>
        <p:nvSpPr>
          <p:cNvPr id="6" name="Footer Placeholder 5"/>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7" name="Slide Number Placeholder 6"/>
          <p:cNvSpPr txBox="1">
            <a:spLocks noGrp="1"/>
          </p:cNvSpPr>
          <p:nvPr>
            <p:ph type="sldNum" sz="quarter" idx="8"/>
          </p:nvPr>
        </p:nvSpPr>
        <p:spPr/>
        <p:txBody>
          <a:bodyPr/>
          <a:lstStyle>
            <a:lvl1pPr>
              <a:defRPr/>
            </a:lvl1pPr>
          </a:lstStyle>
          <a:p>
            <a:pPr lvl="0"/>
            <a:fld id="{2F8892F1-DA6B-45A3-B9FA-706FF418EF37}" type="slidenum">
              <a:t>‹#›</a:t>
            </a:fld>
            <a:endParaRPr lang="en-IN"/>
          </a:p>
        </p:txBody>
      </p:sp>
    </p:spTree>
    <p:extLst>
      <p:ext uri="{BB962C8B-B14F-4D97-AF65-F5344CB8AC3E}">
        <p14:creationId xmlns:p14="http://schemas.microsoft.com/office/powerpoint/2010/main" val="414562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IN"/>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fld id="{AA9103DC-7149-4E41-B70C-447B34C42146}" type="datetime1">
              <a:rPr lang="en-IN"/>
              <a:pPr lvl="0"/>
              <a:t>09-03-2025</a:t>
            </a:fld>
            <a:endParaRPr lang="en-IN"/>
          </a:p>
        </p:txBody>
      </p:sp>
      <p:sp>
        <p:nvSpPr>
          <p:cNvPr id="8" name="Footer Placeholder 7"/>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9" name="Slide Number Placeholder 8"/>
          <p:cNvSpPr txBox="1">
            <a:spLocks noGrp="1"/>
          </p:cNvSpPr>
          <p:nvPr>
            <p:ph type="sldNum" sz="quarter" idx="8"/>
          </p:nvPr>
        </p:nvSpPr>
        <p:spPr/>
        <p:txBody>
          <a:bodyPr/>
          <a:lstStyle>
            <a:lvl1pPr>
              <a:defRPr/>
            </a:lvl1pPr>
          </a:lstStyle>
          <a:p>
            <a:pPr lvl="0"/>
            <a:fld id="{B16A4198-F9BF-4C68-83E9-182B7B509EEA}" type="slidenum">
              <a:t>‹#›</a:t>
            </a:fld>
            <a:endParaRPr lang="en-IN"/>
          </a:p>
        </p:txBody>
      </p:sp>
    </p:spTree>
    <p:extLst>
      <p:ext uri="{BB962C8B-B14F-4D97-AF65-F5344CB8AC3E}">
        <p14:creationId xmlns:p14="http://schemas.microsoft.com/office/powerpoint/2010/main" val="2518713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fld id="{1AD1A328-792F-4EAE-AABD-1A5914352A1D}" type="datetime1">
              <a:rPr lang="en-IN"/>
              <a:pPr lvl="0"/>
              <a:t>09-03-2025</a:t>
            </a:fld>
            <a:endParaRPr lang="en-IN"/>
          </a:p>
        </p:txBody>
      </p:sp>
      <p:sp>
        <p:nvSpPr>
          <p:cNvPr id="4" name="Footer Placeholder 3"/>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5" name="Slide Number Placeholder 4"/>
          <p:cNvSpPr txBox="1">
            <a:spLocks noGrp="1"/>
          </p:cNvSpPr>
          <p:nvPr>
            <p:ph type="sldNum" sz="quarter" idx="8"/>
          </p:nvPr>
        </p:nvSpPr>
        <p:spPr/>
        <p:txBody>
          <a:bodyPr/>
          <a:lstStyle>
            <a:lvl1pPr>
              <a:defRPr/>
            </a:lvl1pPr>
          </a:lstStyle>
          <a:p>
            <a:pPr lvl="0"/>
            <a:fld id="{98BE54AA-4C18-4C82-A173-C7BC19A6C45F}" type="slidenum">
              <a:t>‹#›</a:t>
            </a:fld>
            <a:endParaRPr lang="en-IN"/>
          </a:p>
        </p:txBody>
      </p:sp>
    </p:spTree>
    <p:extLst>
      <p:ext uri="{BB962C8B-B14F-4D97-AF65-F5344CB8AC3E}">
        <p14:creationId xmlns:p14="http://schemas.microsoft.com/office/powerpoint/2010/main" val="503897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5DB48A6C-77D3-450A-926D-99F93912B1B1}" type="datetime1">
              <a:rPr lang="en-IN"/>
              <a:pPr lvl="0"/>
              <a:t>09-03-2025</a:t>
            </a:fld>
            <a:endParaRPr lang="en-IN"/>
          </a:p>
        </p:txBody>
      </p:sp>
      <p:sp>
        <p:nvSpPr>
          <p:cNvPr id="3" name="Footer Placeholder 2"/>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4" name="Slide Number Placeholder 3"/>
          <p:cNvSpPr txBox="1">
            <a:spLocks noGrp="1"/>
          </p:cNvSpPr>
          <p:nvPr>
            <p:ph type="sldNum" sz="quarter" idx="8"/>
          </p:nvPr>
        </p:nvSpPr>
        <p:spPr/>
        <p:txBody>
          <a:bodyPr/>
          <a:lstStyle>
            <a:lvl1pPr>
              <a:defRPr/>
            </a:lvl1pPr>
          </a:lstStyle>
          <a:p>
            <a:pPr lvl="0"/>
            <a:fld id="{6636F4F1-1B08-4FCC-BBF9-9DAD6F4F21D7}" type="slidenum">
              <a:t>‹#›</a:t>
            </a:fld>
            <a:endParaRPr lang="en-IN"/>
          </a:p>
        </p:txBody>
      </p:sp>
    </p:spTree>
    <p:extLst>
      <p:ext uri="{BB962C8B-B14F-4D97-AF65-F5344CB8AC3E}">
        <p14:creationId xmlns:p14="http://schemas.microsoft.com/office/powerpoint/2010/main" val="1248604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3C082ED8-2435-49B1-BD6A-64457A06DE90}" type="datetime1">
              <a:rPr lang="en-IN"/>
              <a:pPr lvl="0"/>
              <a:t>09-03-2025</a:t>
            </a:fld>
            <a:endParaRPr lang="en-IN"/>
          </a:p>
        </p:txBody>
      </p:sp>
      <p:sp>
        <p:nvSpPr>
          <p:cNvPr id="6" name="Footer Placeholder 5"/>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7" name="Slide Number Placeholder 6"/>
          <p:cNvSpPr txBox="1">
            <a:spLocks noGrp="1"/>
          </p:cNvSpPr>
          <p:nvPr>
            <p:ph type="sldNum" sz="quarter" idx="8"/>
          </p:nvPr>
        </p:nvSpPr>
        <p:spPr/>
        <p:txBody>
          <a:bodyPr/>
          <a:lstStyle>
            <a:lvl1pPr>
              <a:defRPr/>
            </a:lvl1pPr>
          </a:lstStyle>
          <a:p>
            <a:pPr lvl="0"/>
            <a:fld id="{CB9F68D8-8763-485E-98A2-8F7C096E5D4E}" type="slidenum">
              <a:t>‹#›</a:t>
            </a:fld>
            <a:endParaRPr lang="en-IN"/>
          </a:p>
        </p:txBody>
      </p:sp>
    </p:spTree>
    <p:extLst>
      <p:ext uri="{BB962C8B-B14F-4D97-AF65-F5344CB8AC3E}">
        <p14:creationId xmlns:p14="http://schemas.microsoft.com/office/powerpoint/2010/main" val="3351764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Picture Placeholder 2"/>
          <p:cNvSpPr txBox="1">
            <a:spLocks noGrp="1"/>
          </p:cNvSpPr>
          <p:nvPr>
            <p:ph type="pic" idx="1"/>
          </p:nvPr>
        </p:nvSpPr>
        <p:spPr>
          <a:xfrm>
            <a:off x="5183184" y="987423"/>
            <a:ext cx="6172200" cy="4873623"/>
          </a:xfrm>
        </p:spPr>
        <p:txBody>
          <a:bodyPr/>
          <a:lstStyle>
            <a:lvl1pPr marL="0" indent="0">
              <a:buNone/>
              <a:defRPr lang="en-IN" sz="3200"/>
            </a:lvl1pPr>
          </a:lstStyle>
          <a:p>
            <a:pPr lvl="0"/>
            <a:endParaRPr lang="en-IN"/>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BA208D85-7BE9-4090-B95B-0176AF07CDEA}" type="datetime1">
              <a:rPr lang="en-IN"/>
              <a:pPr lvl="0"/>
              <a:t>09-03-2025</a:t>
            </a:fld>
            <a:endParaRPr lang="en-IN"/>
          </a:p>
        </p:txBody>
      </p:sp>
      <p:sp>
        <p:nvSpPr>
          <p:cNvPr id="6" name="Footer Placeholder 5"/>
          <p:cNvSpPr txBox="1">
            <a:spLocks noGrp="1"/>
          </p:cNvSpPr>
          <p:nvPr>
            <p:ph type="ftr" sz="quarter" idx="9"/>
          </p:nvPr>
        </p:nvSpPr>
        <p:spPr/>
        <p:txBody>
          <a:bodyPr/>
          <a:lstStyle>
            <a:lvl1pPr>
              <a:defRPr/>
            </a:lvl1pPr>
          </a:lstStyle>
          <a:p>
            <a:pPr lvl="0"/>
            <a:r>
              <a:rPr lang="en-US"/>
              <a:t>Review No.         Batch No.           Department of CSE</a:t>
            </a:r>
            <a:endParaRPr lang="en-IN"/>
          </a:p>
        </p:txBody>
      </p:sp>
      <p:sp>
        <p:nvSpPr>
          <p:cNvPr id="7" name="Slide Number Placeholder 6"/>
          <p:cNvSpPr txBox="1">
            <a:spLocks noGrp="1"/>
          </p:cNvSpPr>
          <p:nvPr>
            <p:ph type="sldNum" sz="quarter" idx="8"/>
          </p:nvPr>
        </p:nvSpPr>
        <p:spPr/>
        <p:txBody>
          <a:bodyPr/>
          <a:lstStyle>
            <a:lvl1pPr>
              <a:defRPr/>
            </a:lvl1pPr>
          </a:lstStyle>
          <a:p>
            <a:pPr lvl="0"/>
            <a:fld id="{55272929-54FD-49DF-83ED-9741D069694F}" type="slidenum">
              <a:t>‹#›</a:t>
            </a:fld>
            <a:endParaRPr lang="en-IN"/>
          </a:p>
        </p:txBody>
      </p:sp>
    </p:spTree>
    <p:extLst>
      <p:ext uri="{BB962C8B-B14F-4D97-AF65-F5344CB8AC3E}">
        <p14:creationId xmlns:p14="http://schemas.microsoft.com/office/powerpoint/2010/main" val="1555630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IN"/>
          </a:p>
        </p:txBody>
      </p:sp>
      <p:sp>
        <p:nvSpPr>
          <p:cNvPr id="3" name="Text Placeholder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898989"/>
                </a:solidFill>
                <a:uFillTx/>
                <a:latin typeface="Calibri"/>
              </a:defRPr>
            </a:lvl1pPr>
          </a:lstStyle>
          <a:p>
            <a:pPr lvl="0"/>
            <a:fld id="{5A3445AB-9F3B-4519-B09A-2D9F5C4A3830}" type="datetime1">
              <a:rPr lang="en-IN"/>
              <a:pPr lvl="0"/>
              <a:t>09-03-2025</a:t>
            </a:fld>
            <a:endParaRPr lang="en-IN"/>
          </a:p>
        </p:txBody>
      </p:sp>
      <p:sp>
        <p:nvSpPr>
          <p:cNvPr id="5" name="Footer Placeholder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r>
              <a:rPr lang="en-US"/>
              <a:t>Review No.         Batch No.           Department of CSE</a:t>
            </a:r>
            <a:endParaRPr lang="en-IN"/>
          </a:p>
        </p:txBody>
      </p:sp>
      <p:sp>
        <p:nvSpPr>
          <p:cNvPr id="6" name="Slide Number Placeholder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898989"/>
                </a:solidFill>
                <a:uFillTx/>
                <a:latin typeface="Calibri"/>
              </a:defRPr>
            </a:lvl1pPr>
          </a:lstStyle>
          <a:p>
            <a:pPr lvl="0"/>
            <a:fld id="{99C927CA-4A54-4B77-AA0C-7140F7A94FA0}"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55/2022/5318447" TargetMode="External"/><Relationship Id="rId2" Type="http://schemas.openxmlformats.org/officeDocument/2006/relationships/hyperlink" Target="https://doi.org/10.1007/s11517-022-02746-2"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62711388"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 Placeholder 7"/>
          <p:cNvSpPr txBox="1"/>
          <p:nvPr/>
        </p:nvSpPr>
        <p:spPr>
          <a:xfrm>
            <a:off x="1754157" y="705468"/>
            <a:ext cx="8915400" cy="375928"/>
          </a:xfrm>
          <a:prstGeom prst="rect">
            <a:avLst/>
          </a:prstGeom>
          <a:solidFill>
            <a:srgbClr val="FFFFFF"/>
          </a:solidFill>
          <a:ln w="25402" cap="flat">
            <a:solidFill>
              <a:srgbClr val="FFFFFF"/>
            </a:solidFill>
            <a:prstDash val="solid"/>
            <a:miter/>
          </a:ln>
        </p:spPr>
        <p:txBody>
          <a:bodyPr vert="horz" wrap="square" lIns="91440" tIns="45720" rIns="91440" bIns="45720" anchor="t" anchorCtr="1" compatLnSpc="1">
            <a:noAutofit/>
          </a:bodyPr>
          <a:lstStyle/>
          <a:p>
            <a:pPr marL="0" marR="0" lvl="0" indent="0" algn="ctr" defTabSz="914400" rtl="0" fontAlgn="auto" hangingPunct="1">
              <a:lnSpc>
                <a:spcPct val="100000"/>
              </a:lnSpc>
              <a:spcBef>
                <a:spcPts val="40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Times New Roman" pitchFamily="18"/>
                <a:cs typeface="Times New Roman" pitchFamily="18"/>
              </a:rPr>
              <a:t>Department of Computer Science and Engineering</a:t>
            </a:r>
          </a:p>
          <a:p>
            <a:pPr marL="0" marR="0" lvl="0" indent="0" algn="ctr"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FF0000"/>
                </a:solidFill>
                <a:effectLst>
                  <a:outerShdw dist="38096" dir="2700000">
                    <a:srgbClr val="000000"/>
                  </a:outerShdw>
                </a:effectLst>
                <a:uFillTx/>
                <a:latin typeface="Calibri"/>
                <a:ea typeface="Calibri"/>
                <a:cs typeface="Calibri"/>
              </a:rPr>
              <a:t>Automated Chest X-Ray Diagnosis with Deep Ensemble Models: A Focus on COVID-19 and Pneumonia Detection</a:t>
            </a:r>
          </a:p>
        </p:txBody>
      </p:sp>
      <p:sp>
        <p:nvSpPr>
          <p:cNvPr id="3" name="Subtitle 2"/>
          <p:cNvSpPr txBox="1">
            <a:spLocks noGrp="1"/>
          </p:cNvSpPr>
          <p:nvPr>
            <p:ph type="subTitle" idx="1"/>
          </p:nvPr>
        </p:nvSpPr>
        <p:spPr>
          <a:xfrm>
            <a:off x="1881451" y="1931157"/>
            <a:ext cx="8701549" cy="1765413"/>
          </a:xfrm>
        </p:spPr>
        <p:txBody>
          <a:bodyPr anchorCtr="0"/>
          <a:lstStyle/>
          <a:p>
            <a:pPr lvl="0"/>
            <a:r>
              <a:rPr lang="en-US" sz="1600">
                <a:latin typeface="Times New Roman"/>
                <a:cs typeface="Times New Roman"/>
              </a:rPr>
              <a:t>PRESENTED BY</a:t>
            </a:r>
          </a:p>
          <a:p>
            <a:pPr lvl="0" algn="l"/>
            <a:r>
              <a:rPr lang="en-US" sz="1600">
                <a:latin typeface="Times New Roman"/>
                <a:cs typeface="Times New Roman"/>
              </a:rPr>
              <a:t>                                         Shaik Hafija                                          21471A05C0</a:t>
            </a:r>
          </a:p>
          <a:p>
            <a:pPr lvl="0" algn="l"/>
            <a:r>
              <a:rPr lang="en-US" sz="1600">
                <a:latin typeface="Times New Roman"/>
                <a:cs typeface="Times New Roman"/>
              </a:rPr>
              <a:t>                                         Kanneganti Navya                                21471A0592</a:t>
            </a:r>
          </a:p>
          <a:p>
            <a:pPr lvl="0" algn="l"/>
            <a:r>
              <a:rPr lang="en-US" sz="1600">
                <a:latin typeface="Times New Roman"/>
                <a:cs typeface="Times New Roman"/>
              </a:rPr>
              <a:t>                                         Gorantla Gayathri                                 21471A0586</a:t>
            </a:r>
          </a:p>
          <a:p>
            <a:pPr lvl="0" algn="l"/>
            <a:r>
              <a:rPr lang="en-US" sz="1600">
                <a:latin typeface="Times New Roman"/>
                <a:cs typeface="Times New Roman"/>
              </a:rPr>
              <a:t>                                         Sunkireddy Madhavi                            21471A05D0</a:t>
            </a:r>
          </a:p>
        </p:txBody>
      </p:sp>
      <p:sp>
        <p:nvSpPr>
          <p:cNvPr id="4" name="Subtitle 2"/>
          <p:cNvSpPr txBox="1"/>
          <p:nvPr/>
        </p:nvSpPr>
        <p:spPr>
          <a:xfrm>
            <a:off x="2782857" y="3792684"/>
            <a:ext cx="6858000" cy="2362169"/>
          </a:xfrm>
          <a:prstGeom prst="rect">
            <a:avLst/>
          </a:prstGeom>
          <a:noFill/>
          <a:ln cap="flat">
            <a:noFill/>
          </a:ln>
        </p:spPr>
        <p:txBody>
          <a:bodyPr vert="horz" wrap="square" lIns="91440" tIns="45720" rIns="91440" bIns="45720" anchor="t" anchorCtr="1" compatLnSpc="1">
            <a:noAutofit/>
          </a:bodyPr>
          <a:lstStyle/>
          <a:p>
            <a:pPr marL="0" marR="0" lvl="0" indent="0" algn="ctr" defTabSz="914400" rtl="0" fontAlgn="auto" hangingPunct="1">
              <a:lnSpc>
                <a:spcPct val="100000"/>
              </a:lnSpc>
              <a:spcBef>
                <a:spcPts val="4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6600"/>
                </a:solidFill>
                <a:uFillTx/>
                <a:latin typeface="Times New Roman"/>
                <a:cs typeface="Times New Roman"/>
              </a:rPr>
              <a:t>Under the Guidance of,</a:t>
            </a:r>
            <a:endParaRPr lang="en-US" sz="1800" b="1" i="0" u="none" strike="noStrike" kern="1200" cap="none" spc="0" baseline="0">
              <a:solidFill>
                <a:srgbClr val="006600"/>
              </a:solidFill>
              <a:uFillTx/>
              <a:latin typeface="Times New Roman"/>
              <a:cs typeface="Times New Roman"/>
            </a:endParaRPr>
          </a:p>
          <a:p>
            <a:pPr marL="0" marR="0" lvl="0" indent="0" algn="ctr" defTabSz="914400" rtl="0" fontAlgn="auto" hangingPunct="1">
              <a:lnSpc>
                <a:spcPct val="100000"/>
              </a:lnSpc>
              <a:spcBef>
                <a:spcPts val="200"/>
              </a:spcBef>
              <a:spcAft>
                <a:spcPts val="0"/>
              </a:spcAft>
              <a:buNone/>
              <a:tabLst/>
              <a:defRPr sz="1800" b="0" i="0" u="none" strike="noStrike" kern="0" cap="none" spc="0" baseline="0">
                <a:solidFill>
                  <a:srgbClr val="000000"/>
                </a:solidFill>
                <a:uFillTx/>
              </a:defRPr>
            </a:pPr>
            <a:endParaRPr lang="en-US" sz="900" b="1" i="0" u="none" strike="noStrike" kern="1200" cap="none" spc="0" baseline="0">
              <a:solidFill>
                <a:srgbClr val="FFFFFF"/>
              </a:solidFill>
              <a:uFillTx/>
              <a:latin typeface="Times New Roman" pitchFamily="18"/>
              <a:cs typeface="Times New Roman" pitchFamily="18"/>
            </a:endParaRPr>
          </a:p>
          <a:p>
            <a:pPr marL="0" marR="0" lvl="0" indent="0" algn="ctr" defTabSz="914400" rtl="0" fontAlgn="auto" hangingPunct="1">
              <a:lnSpc>
                <a:spcPct val="10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Times New Roman"/>
                <a:ea typeface="Calibri"/>
                <a:cs typeface="Calibri"/>
              </a:rPr>
              <a:t>S V N Sreenivasu </a:t>
            </a:r>
            <a:r>
              <a:rPr lang="en-US" sz="1600" b="1" i="0" u="none" strike="noStrike" kern="1200" cap="none" spc="0" baseline="-25000">
                <a:solidFill>
                  <a:srgbClr val="000000"/>
                </a:solidFill>
                <a:uFillTx/>
                <a:latin typeface="Times New Roman"/>
                <a:ea typeface="Calibri"/>
                <a:cs typeface="Times New Roman"/>
              </a:rPr>
              <a:t>Mtech</a:t>
            </a:r>
            <a:r>
              <a:rPr lang="en-US" sz="1600" b="1" i="0" u="none" strike="noStrike" kern="1200" cap="none" spc="0" baseline="-25000">
                <a:solidFill>
                  <a:srgbClr val="000000"/>
                </a:solidFill>
                <a:uFillTx/>
                <a:latin typeface="Times New Roman"/>
                <a:cs typeface="Times New Roman"/>
              </a:rPr>
              <a:t>, PhD.</a:t>
            </a:r>
            <a:r>
              <a:rPr lang="en-US" sz="1600" b="1" i="0" u="none" strike="noStrike" kern="1200" cap="none" spc="0" baseline="0">
                <a:solidFill>
                  <a:srgbClr val="000000"/>
                </a:solidFill>
                <a:uFillTx/>
                <a:latin typeface="Times New Roman"/>
                <a:cs typeface="Times New Roman"/>
              </a:rPr>
              <a:t>,</a:t>
            </a:r>
            <a:endParaRPr lang="en-IN" sz="1600" b="0" i="0" u="none" strike="noStrike" kern="1200" cap="none" spc="0" baseline="0">
              <a:solidFill>
                <a:srgbClr val="000000"/>
              </a:solidFill>
              <a:uFillTx/>
              <a:latin typeface="Times New Roman"/>
              <a:cs typeface="Times New Roman"/>
            </a:endParaRPr>
          </a:p>
          <a:p>
            <a:pPr marL="0" marR="0" lvl="0" indent="0" algn="ctr" defTabSz="914400" rtl="0" fontAlgn="auto" hangingPunct="1">
              <a:lnSpc>
                <a:spcPct val="10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Times New Roman"/>
                <a:cs typeface="Times New Roman"/>
              </a:rPr>
              <a:t>Designation,</a:t>
            </a:r>
          </a:p>
          <a:p>
            <a:pPr marL="0" marR="0" lvl="0" indent="0" algn="ctr" defTabSz="914400" rtl="0" fontAlgn="auto" hangingPunct="1">
              <a:lnSpc>
                <a:spcPct val="15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Times New Roman"/>
                <a:cs typeface="Times New Roman"/>
              </a:rPr>
              <a:t>Department of Computer Science and Engineering,</a:t>
            </a:r>
          </a:p>
          <a:p>
            <a:pPr marL="0" marR="0" lvl="0" indent="0" algn="ctr" defTabSz="914400" rtl="0" fontAlgn="auto" hangingPunct="1">
              <a:lnSpc>
                <a:spcPct val="15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Times New Roman"/>
                <a:cs typeface="Times New Roman"/>
              </a:rPr>
              <a:t>Narasaraopeta Engineering College (Autonomous),</a:t>
            </a:r>
          </a:p>
          <a:p>
            <a:pPr marL="0" marR="0" lvl="0" indent="0" algn="ctr" defTabSz="914400" rtl="0" fontAlgn="auto" hangingPunct="1">
              <a:lnSpc>
                <a:spcPct val="15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Times New Roman"/>
                <a:cs typeface="Times New Roman"/>
              </a:rPr>
              <a:t>Narasaraopet- 522 601.</a:t>
            </a:r>
          </a:p>
        </p:txBody>
      </p:sp>
      <p:pic>
        <p:nvPicPr>
          <p:cNvPr id="5" name="Picture 8"/>
          <p:cNvPicPr>
            <a:picLocks noChangeAspect="1"/>
          </p:cNvPicPr>
          <p:nvPr/>
        </p:nvPicPr>
        <p:blipFill>
          <a:blip r:embed="rId3"/>
          <a:stretch>
            <a:fillRect/>
          </a:stretch>
        </p:blipFill>
        <p:spPr>
          <a:xfrm>
            <a:off x="0" y="90671"/>
            <a:ext cx="3762902" cy="579025"/>
          </a:xfrm>
          <a:prstGeom prst="rect">
            <a:avLst/>
          </a:prstGeom>
          <a:noFill/>
          <a:ln cap="flat">
            <a:noFill/>
          </a:ln>
        </p:spPr>
      </p:pic>
      <p:sp>
        <p:nvSpPr>
          <p:cNvPr id="6" name="Date Placeholder 4"/>
          <p:cNvSpPr txBox="1">
            <a:spLocks noGrp="1"/>
          </p:cNvSpPr>
          <p:nvPr>
            <p:ph type="dt" sz="half" idx="7"/>
          </p:nvPr>
        </p:nvSpPr>
        <p:spPr/>
        <p:txBody>
          <a:bodyPr/>
          <a:lstStyle/>
          <a:p>
            <a:pPr lvl="0"/>
            <a:fld id="{823E1BC1-DB68-48CA-892F-A56896A6D089}"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7" name="Footer Placeholder 5"/>
          <p:cNvSpPr txBox="1">
            <a:spLocks noGrp="1"/>
          </p:cNvSpPr>
          <p:nvPr>
            <p:ph type="ftr" sz="quarter" idx="9"/>
          </p:nvPr>
        </p:nvSpPr>
        <p:spPr/>
        <p:txBody>
          <a:bodyPr/>
          <a:lstStyle/>
          <a:p>
            <a:pPr lvl="0"/>
            <a:r>
              <a:rPr lang="en-US">
                <a:latin typeface="Times New Roman"/>
                <a:cs typeface="Times New Roman"/>
              </a:rPr>
              <a:t>Review No.2         Batch No.BG2           Department of CSE</a:t>
            </a:r>
          </a:p>
        </p:txBody>
      </p:sp>
      <p:sp>
        <p:nvSpPr>
          <p:cNvPr id="8" name="Slide Number Placeholder 6"/>
          <p:cNvSpPr txBox="1">
            <a:spLocks noGrp="1"/>
          </p:cNvSpPr>
          <p:nvPr>
            <p:ph type="sldNum" sz="quarter" idx="8"/>
          </p:nvPr>
        </p:nvSpPr>
        <p:spPr/>
        <p:txBody>
          <a:bodyPr/>
          <a:lstStyle/>
          <a:p>
            <a:pPr lvl="0"/>
            <a:r>
              <a:rPr lang="en-US">
                <a:latin typeface="Times New Roman" pitchFamily="18"/>
                <a:cs typeface="Times New Roman" pitchFamily="18"/>
              </a:rPr>
              <a:t>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Date Placeholder 3"/>
          <p:cNvSpPr txBox="1">
            <a:spLocks noGrp="1"/>
          </p:cNvSpPr>
          <p:nvPr>
            <p:ph type="dt" sz="half" idx="7"/>
          </p:nvPr>
        </p:nvSpPr>
        <p:spPr/>
        <p:txBody>
          <a:bodyPr/>
          <a:lstStyle/>
          <a:p>
            <a:pPr lvl="0"/>
            <a:fld id="{A9AAD856-7C24-4446-9447-7E93E4132DBC}" type="datetime1">
              <a:rPr lang="en-IN"/>
              <a:pPr lvl="0"/>
              <a:t>09-03-2025</a:t>
            </a:fld>
            <a:endParaRPr lang="en-IN"/>
          </a:p>
        </p:txBody>
      </p:sp>
      <p:sp>
        <p:nvSpPr>
          <p:cNvPr id="3" name="Footer Placeholder 4"/>
          <p:cNvSpPr txBox="1">
            <a:spLocks noGrp="1"/>
          </p:cNvSpPr>
          <p:nvPr>
            <p:ph type="ftr" sz="quarter" idx="9"/>
          </p:nvPr>
        </p:nvSpPr>
        <p:spPr/>
        <p:txBody>
          <a:bodyPr/>
          <a:lstStyle/>
          <a:p>
            <a:pPr lvl="0"/>
            <a:r>
              <a:rPr lang="en-US"/>
              <a:t>Review No.         Batch No.           Department of CSE</a:t>
            </a:r>
            <a:endParaRPr lang="en-IN"/>
          </a:p>
        </p:txBody>
      </p:sp>
      <p:sp>
        <p:nvSpPr>
          <p:cNvPr id="4" name="Slide Number Placeholder 5"/>
          <p:cNvSpPr txBox="1">
            <a:spLocks noGrp="1"/>
          </p:cNvSpPr>
          <p:nvPr>
            <p:ph type="sldNum" sz="quarter" idx="8"/>
          </p:nvPr>
        </p:nvSpPr>
        <p:spPr/>
        <p:txBody>
          <a:bodyPr/>
          <a:lstStyle/>
          <a:p>
            <a:pPr lvl="0"/>
            <a:fld id="{3C77FDA7-749D-4753-8D95-F978FBAE3416}" type="slidenum">
              <a:t>10</a:t>
            </a:fld>
            <a:endParaRPr lang="en-IN"/>
          </a:p>
        </p:txBody>
      </p:sp>
      <p:sp>
        <p:nvSpPr>
          <p:cNvPr id="5" name="TextBox 10"/>
          <p:cNvSpPr txBox="1"/>
          <p:nvPr/>
        </p:nvSpPr>
        <p:spPr>
          <a:xfrm>
            <a:off x="426293" y="4919252"/>
            <a:ext cx="11333192" cy="64633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Calibri"/>
                <a:cs typeface="Calibri"/>
              </a:rPr>
              <a:t>Softmax activation</a:t>
            </a:r>
            <a:r>
              <a:rPr lang="en-US" sz="1800" b="0" i="0" u="none" strike="noStrike" kern="1200" cap="none" spc="0" baseline="0">
                <a:solidFill>
                  <a:srgbClr val="000000"/>
                </a:solidFill>
                <a:uFillTx/>
                <a:latin typeface="Calibri"/>
                <a:ea typeface="Calibri"/>
                <a:cs typeface="Calibri"/>
              </a:rPr>
              <a:t> ensures the model outputs a probability distribution across all classes</a:t>
            </a: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a:ea typeface="Calibri"/>
                <a:cs typeface="Calibri"/>
              </a:rPr>
              <a:t>Model()</a:t>
            </a:r>
            <a:r>
              <a:rPr lang="en-US" sz="1800" b="0" i="0" u="none" strike="noStrike" kern="1200" cap="none" spc="0" baseline="0">
                <a:solidFill>
                  <a:srgbClr val="000000"/>
                </a:solidFill>
                <a:uFillTx/>
                <a:latin typeface="Calibri"/>
                <a:ea typeface="Calibri"/>
                <a:cs typeface="Calibri"/>
              </a:rPr>
              <a:t> builds the architecture by: Taking the input (image data).</a:t>
            </a:r>
          </a:p>
        </p:txBody>
      </p:sp>
      <p:sp>
        <p:nvSpPr>
          <p:cNvPr id="6" name="Rectangle: Rounded Corners 14"/>
          <p:cNvSpPr/>
          <p:nvPr/>
        </p:nvSpPr>
        <p:spPr>
          <a:xfrm>
            <a:off x="660754" y="3521363"/>
            <a:ext cx="10598728" cy="94495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EEBF7"/>
          </a:solidFill>
          <a:ln w="12701" cap="flat">
            <a:solidFill>
              <a:srgbClr val="DEEBF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output_layer = Dense(num_classes, activation='softmax')(x)</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ensemble_model = Model(inputs=input_layer, outputs=output_layer)</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Calibri"/>
              <a:cs typeface="Calibri"/>
            </a:endParaRPr>
          </a:p>
        </p:txBody>
      </p:sp>
      <p:sp>
        <p:nvSpPr>
          <p:cNvPr id="7" name="Rectangle: Rounded Corners 16"/>
          <p:cNvSpPr/>
          <p:nvPr/>
        </p:nvSpPr>
        <p:spPr>
          <a:xfrm>
            <a:off x="563060" y="1150104"/>
            <a:ext cx="10598728" cy="118917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EEBF7"/>
          </a:solidFill>
          <a:ln w="12701" cap="flat">
            <a:solidFill>
              <a:srgbClr val="DEEBF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x = Dense(512, activation='relu')(concatenated_features) </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x = Dropout(0.5)(x)</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Calibri"/>
              <a:cs typeface="Calibri"/>
            </a:endParaRPr>
          </a:p>
        </p:txBody>
      </p:sp>
      <p:sp>
        <p:nvSpPr>
          <p:cNvPr id="8" name="TextBox 13"/>
          <p:cNvSpPr txBox="1"/>
          <p:nvPr/>
        </p:nvSpPr>
        <p:spPr>
          <a:xfrm>
            <a:off x="426293" y="671416"/>
            <a:ext cx="11347402" cy="64633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After feature fusion, the combined feature vector is passed through fully connected layers</a:t>
            </a:r>
          </a:p>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sp>
        <p:nvSpPr>
          <p:cNvPr id="9" name="TextBox 15"/>
          <p:cNvSpPr txBox="1"/>
          <p:nvPr/>
        </p:nvSpPr>
        <p:spPr>
          <a:xfrm>
            <a:off x="426293" y="2601275"/>
            <a:ext cx="11568540" cy="64633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The </a:t>
            </a:r>
            <a:r>
              <a:rPr lang="en-US" sz="1800" b="1" i="0" u="none" strike="noStrike" kern="1200" cap="none" spc="0" baseline="0">
                <a:solidFill>
                  <a:srgbClr val="000000"/>
                </a:solidFill>
                <a:uFillTx/>
                <a:latin typeface="Calibri"/>
                <a:ea typeface="Calibri"/>
                <a:cs typeface="Calibri"/>
              </a:rPr>
              <a:t>Dense (512, ReLU)</a:t>
            </a:r>
            <a:r>
              <a:rPr lang="en-US" sz="1800" b="0" i="0" u="none" strike="noStrike" kern="1200" cap="none" spc="0" baseline="0">
                <a:solidFill>
                  <a:srgbClr val="000000"/>
                </a:solidFill>
                <a:uFillTx/>
                <a:latin typeface="Calibri"/>
                <a:ea typeface="Calibri"/>
                <a:cs typeface="Calibri"/>
              </a:rPr>
              <a:t> layer refines the extracted features. </a:t>
            </a:r>
            <a:r>
              <a:rPr lang="en-US" sz="1800" b="1" i="0" u="none" strike="noStrike" kern="1200" cap="none" spc="0" baseline="0">
                <a:solidFill>
                  <a:srgbClr val="000000"/>
                </a:solidFill>
                <a:uFillTx/>
                <a:latin typeface="Calibri"/>
                <a:ea typeface="Calibri"/>
                <a:cs typeface="Calibri"/>
              </a:rPr>
              <a:t>Dropout (0.5)</a:t>
            </a:r>
            <a:r>
              <a:rPr lang="en-US" sz="1800" b="0" i="0" u="none" strike="noStrike" kern="1200" cap="none" spc="0" baseline="0">
                <a:solidFill>
                  <a:srgbClr val="000000"/>
                </a:solidFill>
                <a:uFillTx/>
                <a:latin typeface="Calibri"/>
                <a:ea typeface="Calibri"/>
                <a:cs typeface="Calibri"/>
              </a:rPr>
              <a:t> prevents overfitting by randomly deactivating neurons during training.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METHODOLOGY</a:t>
            </a:r>
          </a:p>
        </p:txBody>
      </p:sp>
      <p:sp>
        <p:nvSpPr>
          <p:cNvPr id="3" name="Content Placeholder 8"/>
          <p:cNvSpPr txBox="1">
            <a:spLocks noGrp="1"/>
          </p:cNvSpPr>
          <p:nvPr>
            <p:ph idx="1"/>
          </p:nvPr>
        </p:nvSpPr>
        <p:spPr>
          <a:xfrm>
            <a:off x="838203" y="1715012"/>
            <a:ext cx="10503310" cy="4461951"/>
          </a:xfrm>
        </p:spPr>
        <p:txBody>
          <a:bodyPr/>
          <a:lstStyle/>
          <a:p>
            <a:pPr lvl="0" algn="just"/>
            <a:r>
              <a:rPr lang="en-US" sz="2400" b="1">
                <a:latin typeface="Times New Roman"/>
                <a:ea typeface="Calibri"/>
                <a:cs typeface="Calibri"/>
              </a:rPr>
              <a:t>Models Utilized</a:t>
            </a:r>
            <a:r>
              <a:rPr lang="en-US" sz="2400">
                <a:latin typeface="Times New Roman"/>
                <a:ea typeface="Calibri"/>
                <a:cs typeface="Calibri"/>
              </a:rPr>
              <a:t>: VGG-16, DenseNet-201, and EfficientNet-B0 were combined in an ensemble framework.</a:t>
            </a:r>
            <a:endParaRPr lang="en-US" sz="2400">
              <a:latin typeface="Times New Roman"/>
              <a:cs typeface="Times New Roman"/>
            </a:endParaRPr>
          </a:p>
          <a:p>
            <a:pPr lvl="0" algn="just"/>
            <a:r>
              <a:rPr lang="en-US" sz="2400" b="1">
                <a:latin typeface="Times New Roman"/>
                <a:ea typeface="Calibri"/>
                <a:cs typeface="Calibri"/>
              </a:rPr>
              <a:t>Data Preprocessing</a:t>
            </a:r>
            <a:r>
              <a:rPr lang="en-US" sz="2400">
                <a:latin typeface="Times New Roman"/>
                <a:ea typeface="Calibri"/>
                <a:cs typeface="Calibri"/>
              </a:rPr>
              <a:t>: Applied data augmentation techniques like resizing, flipping, and contrast adjustments to improve model generalization and reduce overfitting.</a:t>
            </a:r>
            <a:endParaRPr lang="en-US" sz="2400">
              <a:latin typeface="Times New Roman"/>
              <a:cs typeface="Times New Roman"/>
            </a:endParaRPr>
          </a:p>
          <a:p>
            <a:pPr lvl="0" algn="just"/>
            <a:r>
              <a:rPr lang="en-US" sz="2400" b="1">
                <a:latin typeface="Times New Roman"/>
                <a:ea typeface="Calibri"/>
                <a:cs typeface="Calibri"/>
              </a:rPr>
              <a:t>Dataset</a:t>
            </a:r>
            <a:r>
              <a:rPr lang="en-US" sz="2400">
                <a:latin typeface="Times New Roman"/>
                <a:ea typeface="Calibri"/>
                <a:cs typeface="Calibri"/>
              </a:rPr>
              <a:t>:</a:t>
            </a:r>
            <a:endParaRPr lang="en-US" sz="2400">
              <a:latin typeface="Times New Roman"/>
              <a:cs typeface="Times New Roman"/>
            </a:endParaRPr>
          </a:p>
          <a:p>
            <a:pPr lvl="0" algn="just"/>
            <a:r>
              <a:rPr lang="en-US" sz="2400">
                <a:latin typeface="Times New Roman"/>
                <a:ea typeface="Calibri"/>
                <a:cs typeface="Calibri"/>
              </a:rPr>
              <a:t>COVID-19 images: 3,174 (GitHub).</a:t>
            </a:r>
            <a:endParaRPr lang="en-US" sz="2400">
              <a:latin typeface="Times New Roman"/>
              <a:cs typeface="Times New Roman"/>
            </a:endParaRPr>
          </a:p>
          <a:p>
            <a:pPr lvl="0" algn="just"/>
            <a:r>
              <a:rPr lang="en-US" sz="2400">
                <a:latin typeface="Times New Roman"/>
                <a:ea typeface="Calibri"/>
                <a:cs typeface="Calibri"/>
              </a:rPr>
              <a:t>Normal and Pneumonia images: 2,487 and 1,336 (Kaggle).</a:t>
            </a:r>
            <a:endParaRPr lang="en-US" sz="2400">
              <a:latin typeface="Times New Roman"/>
              <a:cs typeface="Times New Roman"/>
            </a:endParaRPr>
          </a:p>
          <a:p>
            <a:pPr lvl="0" algn="just"/>
            <a:r>
              <a:rPr lang="en-US" sz="2400">
                <a:latin typeface="Times New Roman"/>
                <a:ea typeface="Calibri"/>
                <a:cs typeface="Calibri"/>
              </a:rPr>
              <a:t>Total: Training (4,897 images), Validation (1,050 images), Test (1,050 images).</a:t>
            </a:r>
            <a:endParaRPr lang="en-US" sz="2400">
              <a:latin typeface="Times New Roman"/>
              <a:cs typeface="Times New Roman"/>
            </a:endParaRPr>
          </a:p>
          <a:p>
            <a:pPr lvl="0"/>
            <a:endParaRPr lang="en-US"/>
          </a:p>
          <a:p>
            <a:pPr lvl="0"/>
            <a:endParaRPr lang="en-IN">
              <a:latin typeface="Times New Roman" pitchFamily="18"/>
              <a:cs typeface="Times New Roman" pitchFamily="18"/>
            </a:endParaRPr>
          </a:p>
          <a:p>
            <a:pPr marL="0" lvl="0" indent="0">
              <a:buNone/>
            </a:pPr>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B74D923A-2E6F-46B9-A502-EA10D830A66D}"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2C76CD38-A5AF-47B3-8E14-B0A0B3CD232E}" type="slidenum">
              <a:t>11</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IMPLEMENTATION</a:t>
            </a:r>
          </a:p>
        </p:txBody>
      </p:sp>
      <p:sp>
        <p:nvSpPr>
          <p:cNvPr id="3" name="Date Placeholder 4"/>
          <p:cNvSpPr txBox="1">
            <a:spLocks noGrp="1"/>
          </p:cNvSpPr>
          <p:nvPr>
            <p:ph type="dt" sz="half" idx="7"/>
          </p:nvPr>
        </p:nvSpPr>
        <p:spPr/>
        <p:txBody>
          <a:bodyPr/>
          <a:lstStyle/>
          <a:p>
            <a:pPr lvl="0"/>
            <a:fld id="{BE81B7A8-50EE-42A0-9CAC-67D357E9510C}"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4"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5" name="Slide Number Placeholder 6"/>
          <p:cNvSpPr txBox="1">
            <a:spLocks noGrp="1"/>
          </p:cNvSpPr>
          <p:nvPr>
            <p:ph type="sldNum" sz="quarter" idx="8"/>
          </p:nvPr>
        </p:nvSpPr>
        <p:spPr/>
        <p:txBody>
          <a:bodyPr/>
          <a:lstStyle/>
          <a:p>
            <a:pPr lvl="0"/>
            <a:fld id="{4970A321-D187-41F7-83F4-102D621D46FB}" type="slidenum">
              <a:t>12</a:t>
            </a:fld>
            <a:endParaRPr lang="en-US">
              <a:latin typeface="Times New Roman" pitchFamily="18"/>
              <a:cs typeface="Times New Roman" pitchFamily="18"/>
            </a:endParaRPr>
          </a:p>
        </p:txBody>
      </p:sp>
      <p:sp>
        <p:nvSpPr>
          <p:cNvPr id="6" name="TextBox 12"/>
          <p:cNvSpPr txBox="1"/>
          <p:nvPr/>
        </p:nvSpPr>
        <p:spPr>
          <a:xfrm>
            <a:off x="7153278" y="1714500"/>
            <a:ext cx="4838703" cy="452431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We developed the form using </a:t>
            </a:r>
            <a:r>
              <a:rPr lang="en-US" sz="1800" b="1" i="0" u="none" strike="noStrike" kern="1200" cap="none" spc="0" baseline="0">
                <a:solidFill>
                  <a:srgbClr val="000000"/>
                </a:solidFill>
                <a:uFillTx/>
                <a:latin typeface="Calibri"/>
                <a:ea typeface="Calibri"/>
                <a:cs typeface="Calibri"/>
              </a:rPr>
              <a:t>HTML and CSS</a:t>
            </a:r>
            <a:r>
              <a:rPr lang="en-US" sz="1800" b="0" i="0" u="none" strike="noStrike" kern="1200" cap="none" spc="0" baseline="0">
                <a:solidFill>
                  <a:srgbClr val="000000"/>
                </a:solidFill>
                <a:uFillTx/>
                <a:latin typeface="Calibri"/>
                <a:ea typeface="Calibri"/>
                <a:cs typeface="Calibri"/>
              </a:rPr>
              <a:t> to collect patient details for automated analysis.</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The form includes fields for </a:t>
            </a:r>
            <a:r>
              <a:rPr lang="en-US" sz="1800" b="1" i="0" u="none" strike="noStrike" kern="1200" cap="none" spc="0" baseline="0">
                <a:solidFill>
                  <a:srgbClr val="000000"/>
                </a:solidFill>
                <a:uFillTx/>
                <a:latin typeface="Calibri"/>
                <a:ea typeface="Calibri"/>
                <a:cs typeface="Calibri"/>
              </a:rPr>
              <a:t>personal information, symptoms, pre-existing conditions, COVID-19 exposure, and CXR details</a:t>
            </a:r>
            <a:r>
              <a:rPr lang="en-US" sz="1800" b="0" i="0" u="none" strike="noStrike" kern="1200" cap="none" spc="0" baseline="0">
                <a:solidFill>
                  <a:srgbClr val="000000"/>
                </a:solidFill>
                <a:uFillTx/>
                <a:latin typeface="Calibri"/>
                <a:ea typeface="Calibri"/>
                <a:cs typeface="Calibri"/>
              </a:rPr>
              <a:t>.</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We integrated a </a:t>
            </a:r>
            <a:r>
              <a:rPr lang="en-US" sz="1800" b="1" i="0" u="none" strike="noStrike" kern="1200" cap="none" spc="0" baseline="0">
                <a:solidFill>
                  <a:srgbClr val="000000"/>
                </a:solidFill>
                <a:uFillTx/>
                <a:latin typeface="Calibri"/>
                <a:ea typeface="Calibri"/>
                <a:cs typeface="Calibri"/>
              </a:rPr>
              <a:t>CXR image classification system</a:t>
            </a:r>
            <a:r>
              <a:rPr lang="en-US" sz="1800" b="0" i="0" u="none" strike="noStrike" kern="1200" cap="none" spc="0" baseline="0">
                <a:solidFill>
                  <a:srgbClr val="000000"/>
                </a:solidFill>
                <a:uFillTx/>
                <a:latin typeface="Calibri"/>
                <a:ea typeface="Calibri"/>
                <a:cs typeface="Calibri"/>
              </a:rPr>
              <a:t> that analyzes the uploaded image and categorizes it as </a:t>
            </a:r>
            <a:r>
              <a:rPr lang="en-US" sz="1800" b="1" i="0" u="none" strike="noStrike" kern="1200" cap="none" spc="0" baseline="0">
                <a:solidFill>
                  <a:srgbClr val="000000"/>
                </a:solidFill>
                <a:uFillTx/>
                <a:latin typeface="Calibri"/>
                <a:ea typeface="Calibri"/>
                <a:cs typeface="Calibri"/>
              </a:rPr>
              <a:t>Normal, Pneumonia, or COVID-19</a:t>
            </a:r>
            <a:r>
              <a:rPr lang="en-US" sz="1800" b="0" i="0" u="none" strike="noStrike" kern="1200" cap="none" spc="0" baseline="0">
                <a:solidFill>
                  <a:srgbClr val="000000"/>
                </a:solidFill>
                <a:uFillTx/>
                <a:latin typeface="Calibri"/>
                <a:ea typeface="Calibri"/>
                <a:cs typeface="Calibri"/>
              </a:rPr>
              <a:t>, generating a detailed </a:t>
            </a:r>
            <a:r>
              <a:rPr lang="en-US" sz="1800" b="1" i="0" u="none" strike="noStrike" kern="1200" cap="none" spc="0" baseline="0">
                <a:solidFill>
                  <a:srgbClr val="000000"/>
                </a:solidFill>
                <a:uFillTx/>
                <a:latin typeface="Calibri"/>
                <a:ea typeface="Calibri"/>
                <a:cs typeface="Calibri"/>
              </a:rPr>
              <a:t>diagnostic report</a:t>
            </a:r>
            <a:r>
              <a:rPr lang="en-US" sz="1800" b="0" i="0" u="none" strike="noStrike" kern="1200" cap="none" spc="0" baseline="0">
                <a:solidFill>
                  <a:srgbClr val="000000"/>
                </a:solidFill>
                <a:uFillTx/>
                <a:latin typeface="Calibri"/>
                <a:ea typeface="Calibri"/>
                <a:cs typeface="Calibri"/>
              </a:rPr>
              <a:t>.</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pic>
        <p:nvPicPr>
          <p:cNvPr id="7" name="Content Placeholder 3" descr="A screenshot of a medical registration form&#10;&#10;AI-generated content may be incorrect."/>
          <p:cNvPicPr>
            <a:picLocks noGrp="1" noChangeAspect="1"/>
          </p:cNvPicPr>
          <p:nvPr>
            <p:ph idx="1"/>
          </p:nvPr>
        </p:nvPicPr>
        <p:blipFill>
          <a:blip r:embed="rId2"/>
          <a:stretch>
            <a:fillRect/>
          </a:stretch>
        </p:blipFill>
        <p:spPr>
          <a:xfrm>
            <a:off x="707901" y="1266846"/>
            <a:ext cx="6067857" cy="4984257"/>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Date Placeholder 4"/>
          <p:cNvSpPr txBox="1">
            <a:spLocks noGrp="1"/>
          </p:cNvSpPr>
          <p:nvPr>
            <p:ph type="dt" sz="half" idx="7"/>
          </p:nvPr>
        </p:nvSpPr>
        <p:spPr/>
        <p:txBody>
          <a:bodyPr/>
          <a:lstStyle/>
          <a:p>
            <a:pPr lvl="0"/>
            <a:fld id="{98B79AF2-EBE9-4372-B814-9925F45B1863}"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3"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4" name="Slide Number Placeholder 6"/>
          <p:cNvSpPr txBox="1">
            <a:spLocks noGrp="1"/>
          </p:cNvSpPr>
          <p:nvPr>
            <p:ph type="sldNum" sz="quarter" idx="8"/>
          </p:nvPr>
        </p:nvSpPr>
        <p:spPr/>
        <p:txBody>
          <a:bodyPr/>
          <a:lstStyle/>
          <a:p>
            <a:pPr lvl="0"/>
            <a:fld id="{E29FFEE7-B77E-4A8A-A34F-9977B78454FA}" type="slidenum">
              <a:t>13</a:t>
            </a:fld>
            <a:endParaRPr lang="en-US">
              <a:latin typeface="Times New Roman" pitchFamily="18"/>
              <a:cs typeface="Times New Roman" pitchFamily="18"/>
            </a:endParaRPr>
          </a:p>
        </p:txBody>
      </p:sp>
      <p:sp>
        <p:nvSpPr>
          <p:cNvPr id="5" name="TextBox 17"/>
          <p:cNvSpPr txBox="1"/>
          <p:nvPr/>
        </p:nvSpPr>
        <p:spPr>
          <a:xfrm>
            <a:off x="6313365" y="1169133"/>
            <a:ext cx="5761158" cy="495520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ea typeface="Calibri"/>
                <a:cs typeface="Calibri"/>
              </a:rPr>
              <a:t>A </a:t>
            </a:r>
            <a:r>
              <a:rPr lang="en-US" sz="2000" b="1" i="0" u="none" strike="noStrike" kern="1200" cap="none" spc="0" baseline="0">
                <a:solidFill>
                  <a:srgbClr val="000000"/>
                </a:solidFill>
                <a:uFillTx/>
                <a:latin typeface="Calibri"/>
                <a:ea typeface="Calibri"/>
                <a:cs typeface="Calibri"/>
              </a:rPr>
              <a:t>detailed patient report</a:t>
            </a:r>
            <a:r>
              <a:rPr lang="en-US" sz="2000" b="0" i="0" u="none" strike="noStrike" kern="1200" cap="none" spc="0" baseline="0">
                <a:solidFill>
                  <a:srgbClr val="000000"/>
                </a:solidFill>
                <a:uFillTx/>
                <a:latin typeface="Calibri"/>
                <a:ea typeface="Calibri"/>
                <a:cs typeface="Calibri"/>
              </a:rPr>
              <a:t> is generated after processing the submitted details and CXR image. This report includes </a:t>
            </a:r>
            <a:r>
              <a:rPr lang="en-US" sz="2000" b="1" i="0" u="none" strike="noStrike" kern="1200" cap="none" spc="0" baseline="0">
                <a:solidFill>
                  <a:srgbClr val="000000"/>
                </a:solidFill>
                <a:uFillTx/>
                <a:latin typeface="Calibri"/>
                <a:ea typeface="Calibri"/>
                <a:cs typeface="Calibri"/>
              </a:rPr>
              <a:t>patient information</a:t>
            </a:r>
            <a:r>
              <a:rPr lang="en-US" sz="2000" b="0" i="0" u="none" strike="noStrike" kern="1200" cap="none" spc="0" baseline="0">
                <a:solidFill>
                  <a:srgbClr val="000000"/>
                </a:solidFill>
                <a:uFillTx/>
                <a:latin typeface="Calibri"/>
                <a:ea typeface="Calibri"/>
                <a:cs typeface="Calibri"/>
              </a:rPr>
              <a:t> such as ID, name, age, and gender.</a:t>
            </a:r>
          </a:p>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ea typeface="Calibri"/>
                <a:cs typeface="Calibri"/>
              </a:rPr>
              <a:t>The report presents the </a:t>
            </a:r>
            <a:r>
              <a:rPr lang="en-US" sz="2000" b="1" i="0" u="none" strike="noStrike" kern="1200" cap="none" spc="0" baseline="0">
                <a:solidFill>
                  <a:srgbClr val="000000"/>
                </a:solidFill>
                <a:uFillTx/>
                <a:latin typeface="Calibri"/>
                <a:ea typeface="Calibri"/>
                <a:cs typeface="Calibri"/>
              </a:rPr>
              <a:t>predicted disease classification (Normal, Pneumonia, or COVID-19) along with confidence levels</a:t>
            </a:r>
            <a:r>
              <a:rPr lang="en-US" sz="2000" b="0" i="0" u="none" strike="noStrike" kern="1200" cap="none" spc="0" baseline="0">
                <a:solidFill>
                  <a:srgbClr val="000000"/>
                </a:solidFill>
                <a:uFillTx/>
                <a:latin typeface="Calibri"/>
                <a:ea typeface="Calibri"/>
                <a:cs typeface="Calibri"/>
              </a:rPr>
              <a:t>, helping in assessing the reliability of the diagnosis. Additionally, a </a:t>
            </a:r>
            <a:r>
              <a:rPr lang="en-US" sz="2000" b="1" i="0" u="none" strike="noStrike" kern="1200" cap="none" spc="0" baseline="0">
                <a:solidFill>
                  <a:srgbClr val="000000"/>
                </a:solidFill>
                <a:uFillTx/>
                <a:latin typeface="Calibri"/>
                <a:ea typeface="Calibri"/>
                <a:cs typeface="Calibri"/>
              </a:rPr>
              <a:t>risk level (Low, Medium, or High)</a:t>
            </a:r>
            <a:r>
              <a:rPr lang="en-US" sz="2000" b="0" i="0" u="none" strike="noStrike" kern="1200" cap="none" spc="0" baseline="0">
                <a:solidFill>
                  <a:srgbClr val="000000"/>
                </a:solidFill>
                <a:uFillTx/>
                <a:latin typeface="Calibri"/>
                <a:ea typeface="Calibri"/>
                <a:cs typeface="Calibri"/>
              </a:rPr>
              <a:t> is determined based on symptoms and pre-existing conditions.</a:t>
            </a:r>
          </a:p>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ea typeface="Calibri"/>
                <a:cs typeface="Calibri"/>
              </a:rPr>
              <a:t>The report provides </a:t>
            </a:r>
            <a:r>
              <a:rPr lang="en-US" sz="2000" b="1" i="0" u="none" strike="noStrike" kern="1200" cap="none" spc="0" baseline="0">
                <a:solidFill>
                  <a:srgbClr val="000000"/>
                </a:solidFill>
                <a:uFillTx/>
                <a:latin typeface="Calibri"/>
                <a:ea typeface="Calibri"/>
                <a:cs typeface="Calibri"/>
              </a:rPr>
              <a:t>precautionary recommendations</a:t>
            </a:r>
            <a:r>
              <a:rPr lang="en-US" sz="2000" b="0" i="0" u="none" strike="noStrike" kern="1200" cap="none" spc="0" baseline="0">
                <a:solidFill>
                  <a:srgbClr val="000000"/>
                </a:solidFill>
                <a:uFillTx/>
                <a:latin typeface="Calibri"/>
                <a:ea typeface="Calibri"/>
                <a:cs typeface="Calibri"/>
              </a:rPr>
              <a:t> tailored to the patient's condition and includes a </a:t>
            </a:r>
            <a:r>
              <a:rPr lang="en-US" sz="2000" b="1" i="0" u="none" strike="noStrike" kern="1200" cap="none" spc="0" baseline="0">
                <a:solidFill>
                  <a:srgbClr val="000000"/>
                </a:solidFill>
                <a:uFillTx/>
                <a:latin typeface="Calibri"/>
                <a:ea typeface="Calibri"/>
                <a:cs typeface="Calibri"/>
              </a:rPr>
              <a:t>downloadable option</a:t>
            </a:r>
            <a:r>
              <a:rPr lang="en-US" sz="2000" b="0" i="0" u="none" strike="noStrike" kern="1200" cap="none" spc="0" baseline="0">
                <a:solidFill>
                  <a:srgbClr val="000000"/>
                </a:solidFill>
                <a:uFillTx/>
                <a:latin typeface="Calibri"/>
                <a:ea typeface="Calibri"/>
                <a:cs typeface="Calibri"/>
              </a:rPr>
              <a:t>, ensuring quick access to diagnostic results .</a:t>
            </a:r>
          </a:p>
          <a:p>
            <a:pPr marL="0" marR="0" lvl="0" indent="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pic>
        <p:nvPicPr>
          <p:cNvPr id="6" name="Picture 2" descr="A screenshot of a computer&#10;&#10;AI-generated content may be incorrect."/>
          <p:cNvPicPr>
            <a:picLocks noChangeAspect="1"/>
          </p:cNvPicPr>
          <p:nvPr/>
        </p:nvPicPr>
        <p:blipFill>
          <a:blip r:embed="rId2"/>
          <a:stretch>
            <a:fillRect/>
          </a:stretch>
        </p:blipFill>
        <p:spPr>
          <a:xfrm>
            <a:off x="136766" y="1171126"/>
            <a:ext cx="6096003" cy="4672053"/>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32">
    <p:bg>
      <p:bgPr>
        <a:solidFill>
          <a:srgbClr val="FFFFFF"/>
        </a:solidFill>
        <a:effectLst/>
      </p:bgPr>
    </p:bg>
    <p:spTree>
      <p:nvGrpSpPr>
        <p:cNvPr id="1" name=""/>
        <p:cNvGrpSpPr/>
        <p:nvPr/>
      </p:nvGrpSpPr>
      <p:grpSpPr>
        <a:xfrm>
          <a:off x="0" y="0"/>
          <a:ext cx="0" cy="0"/>
          <a:chOff x="0" y="0"/>
          <a:chExt cx="0" cy="0"/>
        </a:xfrm>
      </p:grpSpPr>
      <p:sp>
        <p:nvSpPr>
          <p:cNvPr id="2" name="Content Placeholder 18"/>
          <p:cNvSpPr txBox="1">
            <a:spLocks noGrp="1"/>
          </p:cNvSpPr>
          <p:nvPr>
            <p:ph idx="1"/>
          </p:nvPr>
        </p:nvSpPr>
        <p:spPr>
          <a:xfrm>
            <a:off x="326715" y="1535167"/>
            <a:ext cx="4325020" cy="5002984"/>
          </a:xfrm>
        </p:spPr>
        <p:txBody>
          <a:bodyPr>
            <a:noAutofit/>
          </a:bodyPr>
          <a:lstStyle/>
          <a:p>
            <a:pPr marL="0" lvl="0" indent="0">
              <a:buNone/>
            </a:pPr>
            <a:endParaRPr lang="en-US" sz="2400">
              <a:latin typeface="Times New Roman"/>
              <a:ea typeface="Calibri"/>
              <a:cs typeface="Calibri"/>
            </a:endParaRPr>
          </a:p>
          <a:p>
            <a:pPr lvl="0"/>
            <a:endParaRPr lang="en-US" sz="2400">
              <a:latin typeface="Times New Roman"/>
              <a:ea typeface="Calibri"/>
              <a:cs typeface="Calibri"/>
            </a:endParaRPr>
          </a:p>
        </p:txBody>
      </p:sp>
      <p:sp>
        <p:nvSpPr>
          <p:cNvPr id="3" name="Date Placeholder 3"/>
          <p:cNvSpPr txBox="1">
            <a:spLocks noGrp="1"/>
          </p:cNvSpPr>
          <p:nvPr>
            <p:ph type="dt" sz="half" idx="7"/>
          </p:nvPr>
        </p:nvSpPr>
        <p:spPr/>
        <p:txBody>
          <a:bodyPr>
            <a:normAutofit/>
          </a:bodyPr>
          <a:lstStyle/>
          <a:p>
            <a:pPr lvl="0">
              <a:spcAft>
                <a:spcPts val="600"/>
              </a:spcAft>
            </a:pPr>
            <a:fld id="{E183CA7F-3394-419F-AACF-8464F9C11431}" type="datetime1">
              <a:rPr lang="en-IN"/>
              <a:pPr lvl="0">
                <a:spcAft>
                  <a:spcPts val="600"/>
                </a:spcAft>
              </a:pPr>
              <a:t>09-03-2025</a:t>
            </a:fld>
            <a:endParaRPr lang="en-IN"/>
          </a:p>
        </p:txBody>
      </p:sp>
      <p:sp>
        <p:nvSpPr>
          <p:cNvPr id="4" name="Footer Placeholder 4"/>
          <p:cNvSpPr txBox="1">
            <a:spLocks noGrp="1"/>
          </p:cNvSpPr>
          <p:nvPr>
            <p:ph type="ftr" sz="quarter" idx="9"/>
          </p:nvPr>
        </p:nvSpPr>
        <p:spPr>
          <a:xfrm>
            <a:off x="5514572" y="6356351"/>
            <a:ext cx="3096030" cy="365129"/>
          </a:xfrm>
        </p:spPr>
        <p:txBody>
          <a:bodyPr anchorCtr="0">
            <a:normAutofit/>
          </a:bodyPr>
          <a:lstStyle/>
          <a:p>
            <a:pPr lvl="0" algn="l">
              <a:spcAft>
                <a:spcPts val="600"/>
              </a:spcAft>
            </a:pPr>
            <a:r>
              <a:rPr lang="en-US" sz="1100">
                <a:solidFill>
                  <a:srgbClr val="7F7F7F"/>
                </a:solidFill>
              </a:rPr>
              <a:t>Review No.         Batch No.           Department of CSE</a:t>
            </a:r>
            <a:endParaRPr lang="en-IN" sz="1100">
              <a:solidFill>
                <a:srgbClr val="7F7F7F"/>
              </a:solidFill>
            </a:endParaRPr>
          </a:p>
        </p:txBody>
      </p:sp>
      <p:sp>
        <p:nvSpPr>
          <p:cNvPr id="5" name="Slide Number Placeholder 5"/>
          <p:cNvSpPr txBox="1">
            <a:spLocks noGrp="1"/>
          </p:cNvSpPr>
          <p:nvPr>
            <p:ph type="sldNum" sz="quarter" idx="8"/>
          </p:nvPr>
        </p:nvSpPr>
        <p:spPr/>
        <p:txBody>
          <a:bodyPr>
            <a:normAutofit/>
          </a:bodyPr>
          <a:lstStyle/>
          <a:p>
            <a:pPr lvl="0">
              <a:spcAft>
                <a:spcPts val="600"/>
              </a:spcAft>
            </a:pPr>
            <a:fld id="{09E17843-C37F-427E-A44D-9676FC563596}" type="slidenum">
              <a:t>14</a:t>
            </a:fld>
            <a:endParaRPr lang="en-IN">
              <a:solidFill>
                <a:srgbClr val="7F7F7F"/>
              </a:solidFill>
            </a:endParaRPr>
          </a:p>
        </p:txBody>
      </p:sp>
      <p:grpSp>
        <p:nvGrpSpPr>
          <p:cNvPr id="6" name="Group 21"/>
          <p:cNvGrpSpPr/>
          <p:nvPr/>
        </p:nvGrpSpPr>
        <p:grpSpPr>
          <a:xfrm>
            <a:off x="12068635" y="0"/>
            <a:ext cx="123361" cy="6858000"/>
            <a:chOff x="12068635" y="0"/>
            <a:chExt cx="123361" cy="6858000"/>
          </a:xfrm>
        </p:grpSpPr>
        <p:sp>
          <p:nvSpPr>
            <p:cNvPr id="7" name="Rectangle 22"/>
            <p:cNvSpPr/>
            <p:nvPr/>
          </p:nvSpPr>
          <p:spPr>
            <a:xfrm flipH="1">
              <a:off x="12068635" y="0"/>
              <a:ext cx="123361" cy="6858000"/>
            </a:xfrm>
            <a:prstGeom prst="rect">
              <a:avLst/>
            </a:prstGeom>
            <a:gradFill>
              <a:gsLst>
                <a:gs pos="0">
                  <a:srgbClr val="ED7D31"/>
                </a:gs>
                <a:gs pos="100000">
                  <a:srgbClr val="4472C4"/>
                </a:gs>
              </a:gsLst>
              <a:lin ang="1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8" name="Rectangle 23"/>
            <p:cNvSpPr/>
            <p:nvPr/>
          </p:nvSpPr>
          <p:spPr>
            <a:xfrm flipH="1">
              <a:off x="12068635" y="3527554"/>
              <a:ext cx="123361" cy="3330445"/>
            </a:xfrm>
            <a:prstGeom prst="rect">
              <a:avLst/>
            </a:prstGeom>
            <a:gradFill>
              <a:gsLst>
                <a:gs pos="0">
                  <a:srgbClr val="8FAADC">
                    <a:alpha val="0"/>
                  </a:srgbClr>
                </a:gs>
                <a:gs pos="100000">
                  <a:srgbClr val="8FAADC"/>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pic>
        <p:nvPicPr>
          <p:cNvPr id="9" name="Picture 1" descr="A screenshot of a medical form&#10;&#10;AI-generated content may be incorrect."/>
          <p:cNvPicPr>
            <a:picLocks noChangeAspect="1"/>
          </p:cNvPicPr>
          <p:nvPr/>
        </p:nvPicPr>
        <p:blipFill>
          <a:blip r:embed="rId2"/>
          <a:stretch>
            <a:fillRect/>
          </a:stretch>
        </p:blipFill>
        <p:spPr>
          <a:xfrm>
            <a:off x="4474305" y="575102"/>
            <a:ext cx="7590690" cy="5404945"/>
          </a:xfrm>
          <a:prstGeom prst="rect">
            <a:avLst/>
          </a:prstGeom>
          <a:noFill/>
          <a:ln cap="flat">
            <a:noFill/>
          </a:ln>
        </p:spPr>
      </p:pic>
      <p:sp>
        <p:nvSpPr>
          <p:cNvPr id="10" name="TextBox 2"/>
          <p:cNvSpPr txBox="1"/>
          <p:nvPr/>
        </p:nvSpPr>
        <p:spPr>
          <a:xfrm>
            <a:off x="317497" y="1619246"/>
            <a:ext cx="3968752" cy="406265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Calibri"/>
                <a:ea typeface="Calibri"/>
                <a:cs typeface="Calibri"/>
              </a:rPr>
              <a:t>CXR Classification System</a:t>
            </a:r>
            <a:r>
              <a:rPr lang="en-US" sz="2000" b="0" i="0" u="none" strike="noStrike" kern="1200" cap="none" spc="0" baseline="0">
                <a:solidFill>
                  <a:srgbClr val="000000"/>
                </a:solidFill>
                <a:uFillTx/>
                <a:latin typeface="Calibri"/>
                <a:ea typeface="Calibri"/>
                <a:cs typeface="Calibri"/>
              </a:rPr>
              <a:t> allows users to retrieve patient details using a </a:t>
            </a:r>
            <a:r>
              <a:rPr lang="en-US" sz="2000" b="1" i="0" u="none" strike="noStrike" kern="1200" cap="none" spc="0" baseline="0">
                <a:solidFill>
                  <a:srgbClr val="000000"/>
                </a:solidFill>
                <a:uFillTx/>
                <a:latin typeface="Calibri"/>
                <a:ea typeface="Calibri"/>
                <a:cs typeface="Calibri"/>
              </a:rPr>
              <a:t>unique Patient ID.</a:t>
            </a:r>
            <a:endParaRPr lang="en-US" sz="2000" b="0" i="0" u="none" strike="noStrike" kern="1200" cap="none" spc="0" baseline="0">
              <a:solidFill>
                <a:srgbClr val="000000"/>
              </a:solidFill>
              <a:uFillTx/>
              <a:latin typeface="Calibri"/>
              <a:ea typeface="Calibri"/>
              <a:cs typeface="Calibri"/>
            </a:endParaRPr>
          </a:p>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ea typeface="Calibri"/>
                <a:cs typeface="Calibri"/>
              </a:rPr>
              <a:t>displaying key information like age, gender, smoking history, pre-existing conditions, and symptoms.</a:t>
            </a:r>
          </a:p>
          <a:p>
            <a:pPr marL="285750" marR="0" lvl="0" indent="-285750" algn="l" defTabSz="914400" rtl="0" fontAlgn="auto" hangingPunct="1">
              <a:lnSpc>
                <a:spcPct val="100000"/>
              </a:lnSpc>
              <a:spcBef>
                <a:spcPts val="0"/>
              </a:spcBef>
              <a:spcAft>
                <a:spcPts val="0"/>
              </a:spcAft>
              <a:buSzPct val="100000"/>
              <a:buFont typeface="Wingdings"/>
              <a:buChar char="ü"/>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ea typeface="Calibri"/>
                <a:cs typeface="Calibri"/>
              </a:rPr>
              <a:t>This user-friendly system enhances medical efficiency, aiding in </a:t>
            </a:r>
            <a:r>
              <a:rPr lang="en-US" sz="2000" b="1" i="0" u="none" strike="noStrike" kern="1200" cap="none" spc="0" baseline="0">
                <a:solidFill>
                  <a:srgbClr val="000000"/>
                </a:solidFill>
                <a:uFillTx/>
                <a:latin typeface="Calibri"/>
                <a:ea typeface="Calibri"/>
                <a:cs typeface="Calibri"/>
              </a:rPr>
              <a:t>chest X-ray classification</a:t>
            </a:r>
            <a:r>
              <a:rPr lang="en-US" sz="2000" b="0" i="0" u="none" strike="noStrike" kern="1200" cap="none" spc="0" baseline="0">
                <a:solidFill>
                  <a:srgbClr val="000000"/>
                </a:solidFill>
                <a:uFillTx/>
                <a:latin typeface="Calibri"/>
                <a:ea typeface="Calibri"/>
                <a:cs typeface="Calibri"/>
              </a:rPr>
              <a:t> and informed diagnosis.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7"/>
          <p:cNvSpPr txBox="1">
            <a:spLocks noGrp="1"/>
          </p:cNvSpPr>
          <p:nvPr>
            <p:ph type="title"/>
          </p:nvPr>
        </p:nvSpPr>
        <p:spPr>
          <a:xfrm>
            <a:off x="809390" y="462814"/>
            <a:ext cx="10173184" cy="1128012"/>
          </a:xfrm>
        </p:spPr>
        <p:txBody>
          <a:bodyPr anchorCtr="1"/>
          <a:lstStyle/>
          <a:p>
            <a:pPr lvl="0" algn="ctr"/>
            <a:r>
              <a:rPr lang="en-US" b="1">
                <a:latin typeface="Times New Roman" pitchFamily="18"/>
                <a:cs typeface="Times New Roman" pitchFamily="18"/>
              </a:rPr>
              <a:t>CONCLUSION and FUTURE SCOPE</a:t>
            </a:r>
          </a:p>
        </p:txBody>
      </p:sp>
      <p:sp>
        <p:nvSpPr>
          <p:cNvPr id="3" name="Content Placeholder 8"/>
          <p:cNvSpPr txBox="1">
            <a:spLocks noGrp="1"/>
          </p:cNvSpPr>
          <p:nvPr>
            <p:ph idx="1"/>
          </p:nvPr>
        </p:nvSpPr>
        <p:spPr>
          <a:xfrm>
            <a:off x="1112001" y="1591165"/>
            <a:ext cx="9969840" cy="4351336"/>
          </a:xfrm>
        </p:spPr>
        <p:txBody>
          <a:bodyPr/>
          <a:lstStyle/>
          <a:p>
            <a:pPr lvl="0" algn="just"/>
            <a:r>
              <a:rPr lang="en-IN" sz="2400">
                <a:latin typeface="Times New Roman"/>
                <a:ea typeface="Calibri"/>
                <a:cs typeface="Calibri"/>
              </a:rPr>
              <a:t>The ensemble model achieved high classification accuracy (98.33%) and F1-score (98%), effectively identifying COVID-19 and pneumonia cases.</a:t>
            </a:r>
            <a:endParaRPr lang="en-IN" sz="2400">
              <a:latin typeface="Times New Roman"/>
              <a:cs typeface="Times New Roman" pitchFamily="18"/>
            </a:endParaRPr>
          </a:p>
          <a:p>
            <a:pPr lvl="0" algn="just"/>
            <a:r>
              <a:rPr lang="en-IN" sz="2400">
                <a:latin typeface="Times New Roman"/>
                <a:ea typeface="Calibri"/>
                <a:cs typeface="Calibri"/>
              </a:rPr>
              <a:t>Combining the strengths of multiple models enhanced robustness and generalization.</a:t>
            </a:r>
            <a:endParaRPr lang="en-US" sz="2400">
              <a:latin typeface="Times New Roman"/>
              <a:cs typeface="Times New Roman"/>
            </a:endParaRPr>
          </a:p>
          <a:p>
            <a:pPr lvl="0" algn="just"/>
            <a:r>
              <a:rPr lang="en-IN" sz="2400">
                <a:latin typeface="Times New Roman"/>
                <a:ea typeface="Calibri"/>
                <a:cs typeface="Calibri"/>
              </a:rPr>
              <a:t>The system supports rapid and accurate diagnosis, making it valuable in resource-scarce clinical settings.</a:t>
            </a:r>
            <a:endParaRPr lang="en-US" sz="2400">
              <a:latin typeface="Times New Roman"/>
              <a:cs typeface="Times New Roman"/>
            </a:endParaRPr>
          </a:p>
          <a:p>
            <a:pPr lvl="0" algn="just"/>
            <a:r>
              <a:rPr lang="en-US" sz="2400">
                <a:latin typeface="Times New Roman"/>
                <a:ea typeface="Calibri"/>
                <a:cs typeface="Calibri"/>
              </a:rPr>
              <a:t>Expanding the model to handle additional diseases.</a:t>
            </a:r>
          </a:p>
          <a:p>
            <a:pPr lvl="0" algn="just"/>
            <a:r>
              <a:rPr lang="en-US" sz="2400">
                <a:latin typeface="Times New Roman"/>
                <a:ea typeface="Calibri"/>
                <a:cs typeface="Calibri"/>
              </a:rPr>
              <a:t>Incorporating real-time deployment in clinical environments.</a:t>
            </a:r>
            <a:endParaRPr lang="en-US" sz="2400">
              <a:latin typeface="Times New Roman"/>
              <a:cs typeface="Times New Roman"/>
            </a:endParaRPr>
          </a:p>
          <a:p>
            <a:pPr lvl="0" algn="just"/>
            <a:r>
              <a:rPr lang="en-US" sz="2400">
                <a:latin typeface="Times New Roman"/>
                <a:ea typeface="Calibri"/>
                <a:cs typeface="Calibri"/>
              </a:rPr>
              <a:t>Improving model interpretability to better assist radiologists.</a:t>
            </a:r>
            <a:endParaRPr lang="en-US">
              <a:ea typeface="Calibri"/>
              <a:cs typeface="Calibri"/>
            </a:endParaRPr>
          </a:p>
          <a:p>
            <a:pPr lvl="0"/>
            <a:endParaRPr lang="en-US">
              <a:latin typeface="Times New Roman" pitchFamily="18"/>
              <a:cs typeface="Times New Roman" pitchFamily="18"/>
            </a:endParaRPr>
          </a:p>
          <a:p>
            <a:pPr lvl="0"/>
            <a:endParaRPr lang="en-US">
              <a:latin typeface="Times New Roman" pitchFamily="18"/>
              <a:cs typeface="Times New Roman" pitchFamily="18"/>
            </a:endParaRPr>
          </a:p>
          <a:p>
            <a:pPr marL="0" lvl="0" indent="0">
              <a:buNone/>
            </a:pPr>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F1CBF9E6-5B32-4A69-857C-6FF1EC5CD0DB}"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A1A600F8-2E46-4BD2-9470-C3BA06BEAC85}" type="slidenum">
              <a:t>15</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REFERENCES</a:t>
            </a:r>
          </a:p>
        </p:txBody>
      </p:sp>
      <p:sp>
        <p:nvSpPr>
          <p:cNvPr id="3" name="Content Placeholder 8"/>
          <p:cNvSpPr txBox="1">
            <a:spLocks noGrp="1"/>
          </p:cNvSpPr>
          <p:nvPr>
            <p:ph idx="1"/>
          </p:nvPr>
        </p:nvSpPr>
        <p:spPr>
          <a:xfrm>
            <a:off x="764118" y="1371197"/>
            <a:ext cx="10992139" cy="4432078"/>
          </a:xfrm>
        </p:spPr>
        <p:txBody>
          <a:bodyPr>
            <a:noAutofit/>
          </a:bodyPr>
          <a:lstStyle/>
          <a:p>
            <a:pPr lvl="0">
              <a:buFont typeface="Arial"/>
            </a:pPr>
            <a:r>
              <a:rPr lang="en-US" sz="2400">
                <a:latin typeface="Times New Roman"/>
                <a:ea typeface="Calibri"/>
                <a:cs typeface="Calibri"/>
              </a:rPr>
              <a:t>Tianmu Wang1,2,3 • Zhenguo Nie1,2,3 • Ruijing Wang4 • Qingfeng Xu1,5 • Hongshi Huang6 • Handing Xu1,2,3 • Fugui Xie1,2,3 • Xin-Jun Liu1,2,3, “PneuNet: Deep learning for COVID-19 pneumonia diagnosis on chest X-ray image analysis using Vision Transformer,” International Federation for Medical </a:t>
            </a:r>
            <a:r>
              <a:rPr lang="en-US" sz="2400">
                <a:latin typeface="Times New Roman"/>
                <a:ea typeface="Calibri"/>
                <a:cs typeface="Times New Roman"/>
              </a:rPr>
              <a:t>and</a:t>
            </a:r>
            <a:r>
              <a:rPr lang="en-US" sz="2400">
                <a:latin typeface="Times New Roman"/>
                <a:ea typeface="Calibri"/>
                <a:cs typeface="Calibri"/>
              </a:rPr>
              <a:t> Biological Engineering, vol.61,no., pp.1395-1408, Jan.2023, </a:t>
            </a:r>
            <a:r>
              <a:rPr lang="en-US" sz="2400">
                <a:latin typeface="Times New Roman"/>
                <a:ea typeface="Calibri"/>
                <a:cs typeface="Calibri"/>
                <a:hlinkClick r:id="rId2"/>
              </a:rPr>
              <a:t>https://doi.org/10.1007/s11517-022-02746-2</a:t>
            </a:r>
            <a:r>
              <a:rPr lang="en-US" sz="2400">
                <a:latin typeface="Times New Roman"/>
                <a:ea typeface="Calibri"/>
                <a:cs typeface="Calibri"/>
              </a:rPr>
              <a:t>.</a:t>
            </a:r>
            <a:endParaRPr lang="en-US">
              <a:ea typeface="Calibri"/>
              <a:cs typeface="Calibri"/>
            </a:endParaRPr>
          </a:p>
          <a:p>
            <a:pPr lvl="0">
              <a:buFont typeface="Arial"/>
            </a:pPr>
            <a:r>
              <a:rPr lang="en-US" sz="2400">
                <a:latin typeface="Times New Roman"/>
                <a:ea typeface="Calibri"/>
                <a:cs typeface="Calibri"/>
              </a:rPr>
              <a:t>Rumana Islam and Mohammed Tarique, “Chest X-Ray Images to Differentiate COVID-19 from Pneumonia with Artificial Intelligence Techniques,” International Journal of Biomedical Imaging, vol. 2022, no. , pp. 1-15, Dec. 2022, </a:t>
            </a:r>
            <a:r>
              <a:rPr lang="en-US" sz="2400">
                <a:latin typeface="Times New Roman"/>
                <a:ea typeface="Calibri"/>
                <a:cs typeface="Calibri"/>
                <a:hlinkClick r:id="rId3"/>
              </a:rPr>
              <a:t>https://doi.org/10.1155/2022/5318447</a:t>
            </a:r>
            <a:r>
              <a:rPr lang="en-US" sz="2400">
                <a:latin typeface="Times New Roman"/>
                <a:ea typeface="Calibri"/>
                <a:cs typeface="Calibri"/>
              </a:rPr>
              <a:t>.</a:t>
            </a:r>
          </a:p>
          <a:p>
            <a:pPr lvl="0">
              <a:buFont typeface="Arial"/>
            </a:pPr>
            <a:r>
              <a:rPr lang="en-US" sz="2400">
                <a:latin typeface="Times New Roman"/>
                <a:ea typeface="Calibri"/>
                <a:cs typeface="Calibri"/>
              </a:rPr>
              <a:t>Zahraa Shahad Marzoog, Dr. Manal Hussein Nawir, Fatima Al Zegair, “Detecting Covid-19 And Other Pneumonia Diseases Using Shufflent Cnn,” Webology, vol. 19, no. 3,pp. 2638-2651, Aug. 2022, </a:t>
            </a:r>
            <a:r>
              <a:rPr lang="en-US" sz="2400">
                <a:latin typeface="Times New Roman"/>
                <a:ea typeface="Calibri"/>
                <a:cs typeface="Calibri"/>
                <a:hlinkClick r:id="rId4"/>
              </a:rPr>
              <a:t>https://www.researchgate.net/publication/362711388</a:t>
            </a:r>
            <a:r>
              <a:rPr lang="en-US" sz="2400">
                <a:latin typeface="Times New Roman"/>
                <a:ea typeface="Calibri"/>
                <a:cs typeface="Calibri"/>
              </a:rPr>
              <a:t>.</a:t>
            </a:r>
          </a:p>
        </p:txBody>
      </p:sp>
      <p:sp>
        <p:nvSpPr>
          <p:cNvPr id="4" name="Date Placeholder 4"/>
          <p:cNvSpPr txBox="1">
            <a:spLocks noGrp="1"/>
          </p:cNvSpPr>
          <p:nvPr>
            <p:ph type="dt" sz="half" idx="7"/>
          </p:nvPr>
        </p:nvSpPr>
        <p:spPr/>
        <p:txBody>
          <a:bodyPr/>
          <a:lstStyle/>
          <a:p>
            <a:pPr lvl="0"/>
            <a:fld id="{9673B535-503B-4907-9776-5E3C80EE2868}"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52A159D0-006C-45D5-BF29-A34BADD19732}" type="slidenum">
              <a:t>16</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7"/>
          <p:cNvSpPr txBox="1">
            <a:spLocks noGrp="1"/>
          </p:cNvSpPr>
          <p:nvPr>
            <p:ph type="title"/>
          </p:nvPr>
        </p:nvSpPr>
        <p:spPr>
          <a:xfrm>
            <a:off x="6980282" y="2100788"/>
            <a:ext cx="3685598" cy="2493257"/>
          </a:xfrm>
        </p:spPr>
        <p:txBody>
          <a:bodyPr anchorCtr="1"/>
          <a:lstStyle/>
          <a:p>
            <a:pPr lvl="0" algn="ctr"/>
            <a:r>
              <a:rPr lang="en-IN" b="1">
                <a:latin typeface="Times New Roman" pitchFamily="18"/>
                <a:cs typeface="Times New Roman" pitchFamily="18"/>
              </a:rPr>
              <a:t>QUESTIONS and ANSWERS</a:t>
            </a:r>
          </a:p>
        </p:txBody>
      </p:sp>
      <p:sp>
        <p:nvSpPr>
          <p:cNvPr id="3" name="Date Placeholder 4"/>
          <p:cNvSpPr txBox="1">
            <a:spLocks noGrp="1"/>
          </p:cNvSpPr>
          <p:nvPr>
            <p:ph type="dt" sz="half" idx="7"/>
          </p:nvPr>
        </p:nvSpPr>
        <p:spPr/>
        <p:txBody>
          <a:bodyPr/>
          <a:lstStyle/>
          <a:p>
            <a:pPr lvl="0"/>
            <a:fld id="{157D9149-E832-42CE-BDE9-5800D1C597BA}"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4"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5" name="Slide Number Placeholder 6"/>
          <p:cNvSpPr txBox="1">
            <a:spLocks noGrp="1"/>
          </p:cNvSpPr>
          <p:nvPr>
            <p:ph type="sldNum" sz="quarter" idx="8"/>
          </p:nvPr>
        </p:nvSpPr>
        <p:spPr/>
        <p:txBody>
          <a:bodyPr/>
          <a:lstStyle/>
          <a:p>
            <a:pPr lvl="0"/>
            <a:fld id="{ED2883FF-10E3-41A9-A133-591BBB0A3813}" type="slidenum">
              <a:t>17</a:t>
            </a:fld>
            <a:endParaRPr lang="en-US">
              <a:latin typeface="Times New Roman" pitchFamily="18"/>
              <a:cs typeface="Times New Roman" pitchFamily="18"/>
            </a:endParaRPr>
          </a:p>
        </p:txBody>
      </p:sp>
      <p:pic>
        <p:nvPicPr>
          <p:cNvPr id="6" name="Graphic 11" descr="Questions"/>
          <p:cNvPicPr>
            <a:picLocks noChangeAspect="1"/>
          </p:cNvPicPr>
          <p:nvPr/>
        </p:nvPicPr>
        <p:blipFill>
          <a:blip r:embed="rId2"/>
          <a:stretch>
            <a:fillRect/>
          </a:stretch>
        </p:blipFill>
        <p:spPr>
          <a:xfrm>
            <a:off x="1832722" y="1360234"/>
            <a:ext cx="4141756" cy="4141756"/>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IN" b="1">
                <a:latin typeface="Times New Roman" pitchFamily="18"/>
                <a:cs typeface="Times New Roman" pitchFamily="18"/>
              </a:rPr>
              <a:t>ACKNOWLEGEMENTS</a:t>
            </a:r>
          </a:p>
        </p:txBody>
      </p:sp>
      <p:sp>
        <p:nvSpPr>
          <p:cNvPr id="3" name="Content Placeholder 8"/>
          <p:cNvSpPr txBox="1">
            <a:spLocks noGrp="1"/>
          </p:cNvSpPr>
          <p:nvPr>
            <p:ph idx="1"/>
          </p:nvPr>
        </p:nvSpPr>
        <p:spPr>
          <a:xfrm>
            <a:off x="838203" y="1592107"/>
            <a:ext cx="10515600" cy="4584856"/>
          </a:xfrm>
        </p:spPr>
        <p:txBody>
          <a:bodyPr/>
          <a:lstStyle/>
          <a:p>
            <a:pPr marL="0" lvl="0" indent="0" algn="just">
              <a:buNone/>
            </a:pPr>
            <a:r>
              <a:rPr lang="en-US" sz="2400">
                <a:latin typeface="Times New Roman"/>
                <a:ea typeface="Calibri"/>
                <a:cs typeface="Calibri"/>
              </a:rPr>
              <a:t>We sincerely thank </a:t>
            </a:r>
            <a:r>
              <a:rPr lang="en-US" sz="2400" b="1">
                <a:latin typeface="Times New Roman"/>
                <a:ea typeface="Calibri"/>
                <a:cs typeface="Calibri"/>
              </a:rPr>
              <a:t>Narasaraopeta Engineering College</a:t>
            </a:r>
            <a:r>
              <a:rPr lang="en-US" sz="2400">
                <a:latin typeface="Times New Roman"/>
                <a:ea typeface="Calibri"/>
                <a:cs typeface="Calibri"/>
              </a:rPr>
              <a:t>, Andhra Pradesh, and our mentors </a:t>
            </a:r>
            <a:r>
              <a:rPr lang="en-US" sz="2400" b="1">
                <a:latin typeface="Times New Roman"/>
                <a:ea typeface="Calibri"/>
                <a:cs typeface="Calibri"/>
              </a:rPr>
              <a:t>Dr. S.V.N. Sreenivasu</a:t>
            </a:r>
            <a:r>
              <a:rPr lang="en-US" sz="2400">
                <a:latin typeface="Times New Roman"/>
                <a:ea typeface="Calibri"/>
                <a:cs typeface="Calibri"/>
              </a:rPr>
              <a:t> and </a:t>
            </a:r>
            <a:r>
              <a:rPr lang="en-US" sz="2400" b="1">
                <a:latin typeface="Times New Roman"/>
                <a:ea typeface="Calibri"/>
                <a:cs typeface="Calibri"/>
              </a:rPr>
              <a:t>Marella Venkat Rao</a:t>
            </a:r>
            <a:r>
              <a:rPr lang="en-US" sz="2400">
                <a:latin typeface="Times New Roman"/>
                <a:ea typeface="Calibri"/>
                <a:cs typeface="Calibri"/>
              </a:rPr>
              <a:t> for their guidance. We also acknowledge the open-source communities for providing the datasets used in this study. Special thanks to our families and peers for their unwavering support and encouragement.</a:t>
            </a:r>
            <a:endParaRPr lang="en-US"/>
          </a:p>
          <a:p>
            <a:pPr lvl="0" algn="just">
              <a:buNone/>
            </a:pPr>
            <a:r>
              <a:rPr lang="en-US">
                <a:latin typeface="Arial"/>
                <a:ea typeface="Calibri"/>
                <a:cs typeface="Arial"/>
              </a:rPr>
              <a:t>•</a:t>
            </a:r>
            <a:r>
              <a:rPr lang="en-US" sz="2400" b="1">
                <a:latin typeface="Times New Roman"/>
                <a:ea typeface="Calibri"/>
                <a:cs typeface="Times New Roman"/>
              </a:rPr>
              <a:t>Contact for further inquiries or collaboration:</a:t>
            </a:r>
            <a:endParaRPr lang="en-US" sz="2400">
              <a:latin typeface="Times New Roman"/>
              <a:cs typeface="Times New Roman"/>
            </a:endParaRPr>
          </a:p>
          <a:p>
            <a:pPr lvl="0" algn="just">
              <a:buNone/>
            </a:pPr>
            <a:r>
              <a:rPr lang="en-US" sz="2400" b="1">
                <a:latin typeface="Times New Roman"/>
                <a:ea typeface="Calibri"/>
                <a:cs typeface="Times New Roman"/>
              </a:rPr>
              <a:t>     Email:</a:t>
            </a:r>
            <a:r>
              <a:rPr lang="en-US" sz="2400" b="1">
                <a:latin typeface="Times New Roman"/>
                <a:ea typeface="Calibri"/>
                <a:cs typeface="Calibri"/>
              </a:rPr>
              <a:t>hafijashaik7876@gmail.com</a:t>
            </a:r>
            <a:endParaRPr lang="en-US" sz="2400" b="1">
              <a:latin typeface="Times New Roman"/>
              <a:cs typeface="Times New Roman"/>
            </a:endParaRPr>
          </a:p>
          <a:p>
            <a:pPr lvl="0" algn="just">
              <a:buNone/>
            </a:pPr>
            <a:r>
              <a:rPr lang="en-US" sz="2400" b="1">
                <a:latin typeface="Times New Roman"/>
                <a:ea typeface="Calibri"/>
                <a:cs typeface="Times New Roman"/>
              </a:rPr>
              <a:t>     PhNo:8639538909</a:t>
            </a:r>
            <a:endParaRPr lang="en-US" sz="2400">
              <a:ea typeface="Calibri"/>
              <a:cs typeface="Calibri"/>
            </a:endParaRPr>
          </a:p>
          <a:p>
            <a:pPr marL="0" lvl="0" indent="0">
              <a:buNone/>
            </a:pPr>
            <a:endParaRPr lang="en-US">
              <a:ea typeface="Calibri"/>
              <a:cs typeface="Calibri"/>
            </a:endParaRPr>
          </a:p>
        </p:txBody>
      </p:sp>
      <p:sp>
        <p:nvSpPr>
          <p:cNvPr id="4" name="Date Placeholder 4"/>
          <p:cNvSpPr txBox="1">
            <a:spLocks noGrp="1"/>
          </p:cNvSpPr>
          <p:nvPr>
            <p:ph type="dt" sz="half" idx="7"/>
          </p:nvPr>
        </p:nvSpPr>
        <p:spPr/>
        <p:txBody>
          <a:bodyPr/>
          <a:lstStyle/>
          <a:p>
            <a:pPr lvl="0"/>
            <a:fld id="{D27B98E5-CC2E-4F83-B1C0-BAF009577080}"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FEE897D0-CD15-48FA-A84F-C6D709EE34A9}" type="slidenum">
              <a:t>18</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OUTLINE</a:t>
            </a:r>
          </a:p>
        </p:txBody>
      </p:sp>
      <p:sp>
        <p:nvSpPr>
          <p:cNvPr id="3" name="Content Placeholder 8"/>
          <p:cNvSpPr txBox="1">
            <a:spLocks noGrp="1"/>
          </p:cNvSpPr>
          <p:nvPr>
            <p:ph idx="1"/>
          </p:nvPr>
        </p:nvSpPr>
        <p:spPr>
          <a:xfrm>
            <a:off x="838203" y="1274188"/>
            <a:ext cx="10515600" cy="4683831"/>
          </a:xfrm>
        </p:spPr>
        <p:txBody>
          <a:bodyPr/>
          <a:lstStyle/>
          <a:p>
            <a:pPr marL="514350" lvl="0" indent="-514350">
              <a:buFont typeface="Calibri Light"/>
              <a:buAutoNum type="arabicPeriod"/>
            </a:pPr>
            <a:r>
              <a:rPr lang="en-IN">
                <a:latin typeface="Times New Roman" pitchFamily="18"/>
                <a:cs typeface="Times New Roman" pitchFamily="18"/>
              </a:rPr>
              <a:t>Abstract</a:t>
            </a:r>
          </a:p>
          <a:p>
            <a:pPr marL="514350" lvl="0" indent="-514350">
              <a:buFont typeface="Calibri Light"/>
              <a:buAutoNum type="arabicPeriod"/>
            </a:pPr>
            <a:r>
              <a:rPr lang="en-IN">
                <a:latin typeface="Times New Roman" pitchFamily="18"/>
                <a:cs typeface="Times New Roman" pitchFamily="18"/>
              </a:rPr>
              <a:t>Introduction </a:t>
            </a:r>
          </a:p>
          <a:p>
            <a:pPr marL="514350" lvl="0" indent="-514350">
              <a:buFont typeface="Calibri Light"/>
              <a:buAutoNum type="arabicPeriod"/>
            </a:pPr>
            <a:r>
              <a:rPr lang="en-IN">
                <a:latin typeface="Times New Roman" pitchFamily="18"/>
                <a:cs typeface="Times New Roman" pitchFamily="18"/>
              </a:rPr>
              <a:t>Literature Survey</a:t>
            </a:r>
          </a:p>
          <a:p>
            <a:pPr marL="514350" lvl="0" indent="-514350">
              <a:buFont typeface="Calibri Light"/>
              <a:buAutoNum type="arabicPeriod"/>
            </a:pPr>
            <a:r>
              <a:rPr lang="en-IN">
                <a:latin typeface="Times New Roman" pitchFamily="18"/>
                <a:cs typeface="Times New Roman" pitchFamily="18"/>
              </a:rPr>
              <a:t>Research Gaps</a:t>
            </a:r>
          </a:p>
          <a:p>
            <a:pPr marL="514350" lvl="0" indent="-514350">
              <a:buFont typeface="Calibri Light"/>
              <a:buAutoNum type="arabicPeriod"/>
            </a:pPr>
            <a:r>
              <a:rPr lang="en-IN">
                <a:latin typeface="Times New Roman" pitchFamily="18"/>
                <a:cs typeface="Times New Roman" pitchFamily="18"/>
              </a:rPr>
              <a:t>Problem Statement</a:t>
            </a:r>
          </a:p>
          <a:p>
            <a:pPr marL="514350" lvl="0" indent="-514350">
              <a:buFont typeface="Calibri Light"/>
              <a:buAutoNum type="arabicPeriod"/>
            </a:pPr>
            <a:r>
              <a:rPr lang="en-IN">
                <a:latin typeface="Times New Roman" pitchFamily="18"/>
                <a:cs typeface="Times New Roman" pitchFamily="18"/>
              </a:rPr>
              <a:t>Objectives </a:t>
            </a:r>
          </a:p>
          <a:p>
            <a:pPr marL="514350" lvl="0" indent="-514350">
              <a:buFont typeface="Calibri Light"/>
              <a:buAutoNum type="arabicPeriod"/>
            </a:pPr>
            <a:r>
              <a:rPr lang="en-US">
                <a:latin typeface="Times New Roman" pitchFamily="18"/>
                <a:cs typeface="Times New Roman" pitchFamily="18"/>
              </a:rPr>
              <a:t>Block Diagram / Flow Diagram</a:t>
            </a:r>
            <a:endParaRPr lang="en-IN">
              <a:latin typeface="Times New Roman" pitchFamily="18"/>
              <a:cs typeface="Times New Roman" pitchFamily="18"/>
            </a:endParaRPr>
          </a:p>
          <a:p>
            <a:pPr marL="514350" lvl="0" indent="-514350">
              <a:buFont typeface="Calibri Light"/>
              <a:buAutoNum type="arabicPeriod"/>
            </a:pPr>
            <a:r>
              <a:rPr lang="en-IN">
                <a:latin typeface="Times New Roman" pitchFamily="18"/>
                <a:cs typeface="Times New Roman" pitchFamily="18"/>
              </a:rPr>
              <a:t>Methodology</a:t>
            </a:r>
          </a:p>
          <a:p>
            <a:pPr marL="514350" lvl="0" indent="-514350">
              <a:buFont typeface="Calibri Light"/>
              <a:buAutoNum type="arabicPeriod"/>
            </a:pPr>
            <a:r>
              <a:rPr lang="en-US">
                <a:latin typeface="Times New Roman" pitchFamily="18"/>
                <a:cs typeface="Times New Roman" pitchFamily="18"/>
              </a:rPr>
              <a:t>Implementation</a:t>
            </a:r>
            <a:endParaRPr lang="en-IN">
              <a:latin typeface="Times New Roman" pitchFamily="18"/>
              <a:cs typeface="Times New Roman" pitchFamily="18"/>
            </a:endParaRPr>
          </a:p>
          <a:p>
            <a:pPr marL="514350" lvl="0" indent="-514350">
              <a:buFont typeface="Calibri Light"/>
              <a:buAutoNum type="arabicPeriod"/>
            </a:pPr>
            <a:r>
              <a:rPr lang="en-IN">
                <a:latin typeface="Times New Roman" pitchFamily="18"/>
                <a:cs typeface="Times New Roman" pitchFamily="18"/>
              </a:rPr>
              <a:t>Results and Analysis</a:t>
            </a:r>
          </a:p>
          <a:p>
            <a:pPr marL="514350" lvl="0" indent="-514350">
              <a:buFont typeface="Calibri Light"/>
              <a:buAutoNum type="arabicPeriod"/>
            </a:pPr>
            <a:r>
              <a:rPr lang="en-IN">
                <a:latin typeface="Times New Roman" pitchFamily="18"/>
                <a:cs typeface="Times New Roman" pitchFamily="18"/>
              </a:rPr>
              <a:t>Conclusion &amp; Future Scope</a:t>
            </a:r>
          </a:p>
          <a:p>
            <a:pPr marL="514350" lvl="0" indent="-514350">
              <a:buFont typeface="Calibri Light"/>
              <a:buAutoNum type="arabicPeriod"/>
            </a:pPr>
            <a:r>
              <a:rPr lang="en-US">
                <a:latin typeface="Times New Roman" pitchFamily="18"/>
                <a:cs typeface="Times New Roman" pitchFamily="18"/>
              </a:rPr>
              <a:t>References</a:t>
            </a:r>
          </a:p>
          <a:p>
            <a:pPr marL="514350" lvl="0" indent="-514350">
              <a:buFont typeface="Calibri Light"/>
              <a:buAutoNum type="arabicPeriod"/>
            </a:pPr>
            <a:r>
              <a:rPr lang="en-US">
                <a:latin typeface="Times New Roman" pitchFamily="18"/>
                <a:cs typeface="Times New Roman" pitchFamily="18"/>
              </a:rPr>
              <a:t>Question and Answers</a:t>
            </a:r>
            <a:endParaRPr lang="en-IN">
              <a:latin typeface="Times New Roman" pitchFamily="18"/>
              <a:cs typeface="Times New Roman" pitchFamily="18"/>
            </a:endParaRPr>
          </a:p>
          <a:p>
            <a:pPr marL="514350" lvl="0" indent="-514350">
              <a:buFont typeface="Calibri Light"/>
              <a:buAutoNum type="arabicPeriod"/>
            </a:pPr>
            <a:r>
              <a:rPr lang="en-IN">
                <a:latin typeface="Times New Roman" pitchFamily="18"/>
                <a:cs typeface="Times New Roman" pitchFamily="18"/>
              </a:rPr>
              <a:t>Acknowledgements</a:t>
            </a:r>
          </a:p>
          <a:p>
            <a:pPr lvl="0"/>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67C524C1-8593-4B17-8FB9-00D0850D33C7}"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a:cs typeface="Times New Roman"/>
              </a:rPr>
              <a:t>Review No.2         Batch No.BG2           Department of CSE</a:t>
            </a:r>
          </a:p>
        </p:txBody>
      </p:sp>
      <p:sp>
        <p:nvSpPr>
          <p:cNvPr id="6" name="Slide Number Placeholder 6"/>
          <p:cNvSpPr txBox="1">
            <a:spLocks noGrp="1"/>
          </p:cNvSpPr>
          <p:nvPr>
            <p:ph type="sldNum" sz="quarter" idx="8"/>
          </p:nvPr>
        </p:nvSpPr>
        <p:spPr/>
        <p:txBody>
          <a:bodyPr/>
          <a:lstStyle/>
          <a:p>
            <a:pPr lvl="0"/>
            <a:fld id="{BDA43AE7-EE1B-40AB-B3A7-EA72FD7DD76D}" type="slidenum">
              <a:t>2</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ABSTRACT</a:t>
            </a:r>
          </a:p>
        </p:txBody>
      </p:sp>
      <p:sp>
        <p:nvSpPr>
          <p:cNvPr id="3" name="Content Placeholder 8"/>
          <p:cNvSpPr txBox="1">
            <a:spLocks noGrp="1"/>
          </p:cNvSpPr>
          <p:nvPr>
            <p:ph idx="1"/>
          </p:nvPr>
        </p:nvSpPr>
        <p:spPr>
          <a:xfrm>
            <a:off x="760049" y="1815852"/>
            <a:ext cx="11013829" cy="3804260"/>
          </a:xfrm>
        </p:spPr>
        <p:txBody>
          <a:bodyPr/>
          <a:lstStyle/>
          <a:p>
            <a:pPr lvl="0">
              <a:buNone/>
            </a:pPr>
            <a:r>
              <a:rPr lang="en-US" sz="2400">
                <a:ea typeface="Calibri"/>
                <a:cs typeface="Calibri"/>
              </a:rPr>
              <a:t> </a:t>
            </a:r>
            <a:r>
              <a:rPr lang="en-US" sz="2400">
                <a:latin typeface="Times New Roman"/>
                <a:ea typeface="Calibri"/>
                <a:cs typeface="Calibri"/>
              </a:rPr>
              <a:t>  Our research introduces a robust combo model for diagnosing Covid-19 and pneumonia using chest X-ray images, addressing the limitations of traditional RT-PCR tests. The methodology includes preprocessing with data augmentation techniques like zoom, rotation, and flipping, coupled with deep feature extraction using transfer learning models such as VGG16, DenseNet201, and EfficientNetB0. These features are classified using fully connected layers and ensemble classifiers, achieving an impressive accuracy of 98.5%, with precision, recall, and F1 scores of 95%, 96%, and 95%, respectively. This approach demonstrates enhanced efficiency and reliability, setting a benchmark in automated chest X-ray diagnosis.</a:t>
            </a:r>
            <a:endParaRPr lang="en-US" sz="2400">
              <a:latin typeface="Times New Roman"/>
              <a:cs typeface="Times New Roman"/>
            </a:endParaRPr>
          </a:p>
          <a:p>
            <a:pPr marL="0" lvl="0" indent="0">
              <a:buNone/>
            </a:pPr>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54A13907-3A5D-4691-9C40-2E823F0C7817}"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a:cs typeface="Times New Roman"/>
              </a:rPr>
              <a:t>Review No. 2        Batch No.BG2           Department of CSE</a:t>
            </a:r>
          </a:p>
        </p:txBody>
      </p:sp>
      <p:sp>
        <p:nvSpPr>
          <p:cNvPr id="6" name="Slide Number Placeholder 6"/>
          <p:cNvSpPr txBox="1">
            <a:spLocks noGrp="1"/>
          </p:cNvSpPr>
          <p:nvPr>
            <p:ph type="sldNum" sz="quarter" idx="8"/>
          </p:nvPr>
        </p:nvSpPr>
        <p:spPr/>
        <p:txBody>
          <a:bodyPr/>
          <a:lstStyle/>
          <a:p>
            <a:pPr lvl="0"/>
            <a:fld id="{D47008C8-CB56-4506-ADF6-3AFBB0795385}" type="slidenum">
              <a:t>3</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15">
    <p:bg>
      <p:bgPr>
        <a:solidFill>
          <a:srgbClr val="FFFFFF"/>
        </a:solidFill>
        <a:effectLst/>
      </p:bgPr>
    </p:bg>
    <p:spTree>
      <p:nvGrpSpPr>
        <p:cNvPr id="1" name=""/>
        <p:cNvGrpSpPr/>
        <p:nvPr/>
      </p:nvGrpSpPr>
      <p:grpSpPr>
        <a:xfrm>
          <a:off x="0" y="0"/>
          <a:ext cx="0" cy="0"/>
          <a:chOff x="0" y="0"/>
          <a:chExt cx="0" cy="0"/>
        </a:xfrm>
      </p:grpSpPr>
      <p:sp>
        <p:nvSpPr>
          <p:cNvPr id="2" name="Title 7"/>
          <p:cNvSpPr txBox="1">
            <a:spLocks noGrp="1"/>
          </p:cNvSpPr>
          <p:nvPr>
            <p:ph type="title"/>
          </p:nvPr>
        </p:nvSpPr>
        <p:spPr>
          <a:xfrm>
            <a:off x="3861191" y="64053"/>
            <a:ext cx="6415220" cy="949448"/>
          </a:xfrm>
        </p:spPr>
        <p:txBody>
          <a:bodyPr anchor="b"/>
          <a:lstStyle/>
          <a:p>
            <a:pPr lvl="0"/>
            <a:r>
              <a:rPr lang="en-US" sz="3600" b="1">
                <a:latin typeface="Times New Roman"/>
                <a:cs typeface="Times New Roman"/>
              </a:rPr>
              <a:t>PROBLEM STATEMENT</a:t>
            </a:r>
          </a:p>
        </p:txBody>
      </p:sp>
      <p:sp>
        <p:nvSpPr>
          <p:cNvPr id="3" name="Content Placeholder 8"/>
          <p:cNvSpPr txBox="1">
            <a:spLocks noGrp="1"/>
          </p:cNvSpPr>
          <p:nvPr>
            <p:ph idx="1"/>
          </p:nvPr>
        </p:nvSpPr>
        <p:spPr>
          <a:xfrm>
            <a:off x="220525" y="1411641"/>
            <a:ext cx="6690390" cy="4468745"/>
          </a:xfrm>
        </p:spPr>
        <p:txBody>
          <a:bodyPr>
            <a:noAutofit/>
          </a:bodyPr>
          <a:lstStyle/>
          <a:p>
            <a:pPr marL="0" lvl="0" indent="0">
              <a:buNone/>
            </a:pPr>
            <a:r>
              <a:rPr lang="en-US" sz="2100">
                <a:ea typeface="Calibri"/>
                <a:cs typeface="Calibri"/>
              </a:rPr>
              <a:t>The problem we are addressing is the need for a rapid, accurate, and cost-effective method to diagnose Covid-19 and pneumonia using chest X-ray images. Traditional diagnostic techniques, such as RT-PCR, are time-consuming, expensive, and often not easily accessible, especially in resource-limited regions. This results in delays in diagnosis and treatment, leading to potentially severe health consequences. </a:t>
            </a:r>
            <a:endParaRPr lang="en-US" sz="2100">
              <a:latin typeface="Times New Roman"/>
              <a:ea typeface="Calibri"/>
              <a:cs typeface="Times New Roman"/>
            </a:endParaRPr>
          </a:p>
          <a:p>
            <a:pPr marL="0" lvl="0" indent="0">
              <a:buNone/>
            </a:pPr>
            <a:r>
              <a:rPr lang="en-US" sz="2100">
                <a:ea typeface="Calibri"/>
                <a:cs typeface="Calibri"/>
              </a:rPr>
              <a:t>Our goal is to develop an automated system that uses deep learning models to analyze chest X-ray images, providing quick and reliable diagnoses, thereby improving patient care, reducing healthcare burdens, and offering a scalable solution for global healthcare challenges.</a:t>
            </a:r>
            <a:endParaRPr lang="en-US" sz="2100">
              <a:latin typeface="Times New Roman"/>
              <a:ea typeface="Calibri"/>
              <a:cs typeface="Times New Roman"/>
            </a:endParaRPr>
          </a:p>
          <a:p>
            <a:pPr marL="0" lvl="0" indent="0">
              <a:buNone/>
            </a:pPr>
            <a:endParaRPr lang="en-US" sz="1700">
              <a:latin typeface="Times New Roman"/>
              <a:ea typeface="Calibri"/>
              <a:cs typeface="Calibri"/>
            </a:endParaRPr>
          </a:p>
        </p:txBody>
      </p:sp>
      <p:pic>
        <p:nvPicPr>
          <p:cNvPr id="4" name="Picture 2" descr="RT-PCR Test - Fast Service At Clinic"/>
          <p:cNvPicPr>
            <a:picLocks noChangeAspect="1"/>
          </p:cNvPicPr>
          <p:nvPr/>
        </p:nvPicPr>
        <p:blipFill>
          <a:blip r:embed="rId2"/>
          <a:srcRect l="1875" t="3397" r="7543" b="279"/>
          <a:stretch>
            <a:fillRect/>
          </a:stretch>
        </p:blipFill>
        <p:spPr>
          <a:xfrm>
            <a:off x="6912772" y="1015779"/>
            <a:ext cx="5278876" cy="5260351"/>
          </a:xfrm>
          <a:prstGeom prst="rect">
            <a:avLst/>
          </a:prstGeom>
          <a:noFill/>
          <a:ln cap="flat">
            <a:noFill/>
          </a:ln>
        </p:spPr>
      </p:pic>
      <p:sp>
        <p:nvSpPr>
          <p:cNvPr id="5" name="Date Placeholder 4"/>
          <p:cNvSpPr txBox="1">
            <a:spLocks noGrp="1"/>
          </p:cNvSpPr>
          <p:nvPr>
            <p:ph type="dt" sz="half" idx="7"/>
          </p:nvPr>
        </p:nvSpPr>
        <p:spPr/>
        <p:txBody>
          <a:bodyPr>
            <a:normAutofit/>
          </a:bodyPr>
          <a:lstStyle/>
          <a:p>
            <a:pPr lvl="0">
              <a:spcAft>
                <a:spcPts val="600"/>
              </a:spcAft>
            </a:pPr>
            <a:fld id="{59333A35-D5BB-487E-A300-222D34FAD8C2}" type="datetime1">
              <a:rPr lang="en-IN">
                <a:latin typeface="Times New Roman" pitchFamily="18"/>
                <a:cs typeface="Times New Roman" pitchFamily="18"/>
              </a:rPr>
              <a:pPr lvl="0">
                <a:spcAft>
                  <a:spcPts val="600"/>
                </a:spcAft>
              </a:pPr>
              <a:t>09-03-2025</a:t>
            </a:fld>
            <a:endParaRPr lang="en-US">
              <a:latin typeface="Times New Roman" pitchFamily="18"/>
              <a:cs typeface="Times New Roman" pitchFamily="18"/>
            </a:endParaRPr>
          </a:p>
        </p:txBody>
      </p:sp>
      <p:sp>
        <p:nvSpPr>
          <p:cNvPr id="6" name="Footer Placeholder 5"/>
          <p:cNvSpPr txBox="1">
            <a:spLocks noGrp="1"/>
          </p:cNvSpPr>
          <p:nvPr>
            <p:ph type="ftr" sz="quarter" idx="9"/>
          </p:nvPr>
        </p:nvSpPr>
        <p:spPr>
          <a:xfrm>
            <a:off x="4635340" y="6356351"/>
            <a:ext cx="3975262" cy="365129"/>
          </a:xfrm>
        </p:spPr>
        <p:txBody>
          <a:bodyPr anchorCtr="0">
            <a:normAutofit/>
          </a:bodyPr>
          <a:lstStyle/>
          <a:p>
            <a:pPr lvl="0" algn="l">
              <a:lnSpc>
                <a:spcPct val="90000"/>
              </a:lnSpc>
              <a:spcAft>
                <a:spcPts val="600"/>
              </a:spcAft>
            </a:pPr>
            <a:r>
              <a:rPr lang="en-US" sz="1000">
                <a:solidFill>
                  <a:srgbClr val="7F7F7F"/>
                </a:solidFill>
                <a:latin typeface="Times New Roman"/>
                <a:cs typeface="Times New Roman"/>
              </a:rPr>
              <a:t>Review No.  2       Batch No. </a:t>
            </a:r>
            <a:r>
              <a:rPr lang="en-US">
                <a:latin typeface="Times New Roman"/>
                <a:cs typeface="Times New Roman"/>
              </a:rPr>
              <a:t>BG2</a:t>
            </a:r>
            <a:r>
              <a:rPr lang="en-US" sz="1000">
                <a:solidFill>
                  <a:srgbClr val="7F7F7F"/>
                </a:solidFill>
                <a:latin typeface="Times New Roman"/>
                <a:cs typeface="Times New Roman"/>
              </a:rPr>
              <a:t>          Department of CSE</a:t>
            </a:r>
          </a:p>
        </p:txBody>
      </p:sp>
      <p:sp>
        <p:nvSpPr>
          <p:cNvPr id="7" name="Slide Number Placeholder 6"/>
          <p:cNvSpPr txBox="1">
            <a:spLocks noGrp="1"/>
          </p:cNvSpPr>
          <p:nvPr>
            <p:ph type="sldNum" sz="quarter" idx="8"/>
          </p:nvPr>
        </p:nvSpPr>
        <p:spPr/>
        <p:txBody>
          <a:bodyPr>
            <a:normAutofit/>
          </a:bodyPr>
          <a:lstStyle/>
          <a:p>
            <a:pPr lvl="0">
              <a:spcAft>
                <a:spcPts val="600"/>
              </a:spcAft>
            </a:pPr>
            <a:fld id="{23831610-6F91-49CE-825A-B9D6F11DAD77}" type="slidenum">
              <a:t>4</a:t>
            </a:fld>
            <a:endParaRPr lang="en-US">
              <a:solidFill>
                <a:srgbClr val="7F7F7F"/>
              </a:solidFill>
              <a:latin typeface="Times New Roman" pitchFamily="18"/>
              <a:cs typeface="Times New Roman" pitchFamily="18"/>
            </a:endParaRPr>
          </a:p>
        </p:txBody>
      </p:sp>
      <p:grpSp>
        <p:nvGrpSpPr>
          <p:cNvPr id="8" name="Group 38"/>
          <p:cNvGrpSpPr/>
          <p:nvPr/>
        </p:nvGrpSpPr>
        <p:grpSpPr>
          <a:xfrm>
            <a:off x="12068635" y="0"/>
            <a:ext cx="123361" cy="6858000"/>
            <a:chOff x="12068635" y="0"/>
            <a:chExt cx="123361" cy="6858000"/>
          </a:xfrm>
        </p:grpSpPr>
        <p:sp>
          <p:nvSpPr>
            <p:cNvPr id="9" name="Rectangle 39"/>
            <p:cNvSpPr/>
            <p:nvPr/>
          </p:nvSpPr>
          <p:spPr>
            <a:xfrm flipH="1">
              <a:off x="12068635" y="0"/>
              <a:ext cx="123361" cy="6858000"/>
            </a:xfrm>
            <a:prstGeom prst="rect">
              <a:avLst/>
            </a:prstGeom>
            <a:gradFill>
              <a:gsLst>
                <a:gs pos="0">
                  <a:srgbClr val="ED7D31"/>
                </a:gs>
                <a:gs pos="100000">
                  <a:srgbClr val="4472C4"/>
                </a:gs>
              </a:gsLst>
              <a:lin ang="1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0" name="Rectangle 40"/>
            <p:cNvSpPr/>
            <p:nvPr/>
          </p:nvSpPr>
          <p:spPr>
            <a:xfrm flipH="1">
              <a:off x="12068635" y="3527554"/>
              <a:ext cx="123361" cy="3330445"/>
            </a:xfrm>
            <a:prstGeom prst="rect">
              <a:avLst/>
            </a:prstGeom>
            <a:gradFill>
              <a:gsLst>
                <a:gs pos="0">
                  <a:srgbClr val="8FAADC">
                    <a:alpha val="0"/>
                  </a:srgbClr>
                </a:gs>
                <a:gs pos="100000">
                  <a:srgbClr val="8FAADC"/>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INTRODUCTION</a:t>
            </a:r>
          </a:p>
        </p:txBody>
      </p:sp>
      <p:sp>
        <p:nvSpPr>
          <p:cNvPr id="3" name="Content Placeholder 8"/>
          <p:cNvSpPr txBox="1">
            <a:spLocks noGrp="1"/>
          </p:cNvSpPr>
          <p:nvPr>
            <p:ph idx="1"/>
          </p:nvPr>
        </p:nvSpPr>
        <p:spPr>
          <a:xfrm>
            <a:off x="488947" y="1613961"/>
            <a:ext cx="11203521" cy="4351336"/>
          </a:xfrm>
        </p:spPr>
        <p:txBody>
          <a:bodyPr/>
          <a:lstStyle/>
          <a:p>
            <a:pPr lvl="0" algn="just"/>
            <a:r>
              <a:rPr lang="en-US" sz="2200">
                <a:latin typeface="Times New Roman"/>
                <a:ea typeface="Calibri"/>
                <a:cs typeface="Calibri"/>
              </a:rPr>
              <a:t>Our project focuses on developing an advanced deep learning-based model for diagnosing Covid-19 and pneumonia using chest X-ray images. By leveraging cutting-edge technologies like transfer learning and ensemble classifiers, we aim to provide a more accurate, efficient, and cost-effective alternative to traditional diagnostic methods such as RT-PCR tests.</a:t>
            </a:r>
            <a:endParaRPr lang="en-US">
              <a:ea typeface="Calibri"/>
              <a:cs typeface="Calibri"/>
            </a:endParaRPr>
          </a:p>
          <a:p>
            <a:pPr lvl="0" algn="just"/>
            <a:r>
              <a:rPr lang="en-US" sz="2200">
                <a:latin typeface="Times New Roman"/>
                <a:ea typeface="Calibri"/>
                <a:cs typeface="Calibri"/>
              </a:rPr>
              <a:t>The Covid-19 pandemic underscored the need for quick and reliable diagnostic tools, particularly in regions lacking access to RT-PCR tests. This project aims to improve diagnostic accuracy, reduce testing time, and leverage widely available chest X-ray imaging to address these challenges effectively.</a:t>
            </a:r>
            <a:endParaRPr lang="en-US">
              <a:latin typeface="Times New Roman"/>
              <a:ea typeface="Calibri"/>
              <a:cs typeface="Times New Roman"/>
            </a:endParaRPr>
          </a:p>
          <a:p>
            <a:pPr lvl="0" algn="just"/>
            <a:r>
              <a:rPr lang="en-US" sz="2200">
                <a:latin typeface="Times New Roman"/>
                <a:ea typeface="Calibri"/>
                <a:cs typeface="Calibri"/>
              </a:rPr>
              <a:t>By tackling the diagnosis of both Covid-19 and pneumonia with 98.5% accuracy, this project enhances healthcare outcomes, supports timely decision-making by professionals, and optimizes patient care and resource utilization in the global health context.</a:t>
            </a:r>
            <a:endParaRPr lang="en-US">
              <a:latin typeface="Times New Roman"/>
              <a:cs typeface="Times New Roman"/>
            </a:endParaRPr>
          </a:p>
          <a:p>
            <a:pPr marL="0" lvl="0" indent="0" algn="just">
              <a:buNone/>
            </a:pPr>
            <a:endParaRPr lang="en-US" sz="2200">
              <a:ea typeface="Calibri"/>
              <a:cs typeface="Calibri"/>
            </a:endParaRPr>
          </a:p>
          <a:p>
            <a:pPr marL="0" lvl="0" indent="0" algn="just">
              <a:buNone/>
            </a:pPr>
            <a:endParaRPr lang="en-US" sz="2200">
              <a:latin typeface="Times New Roman" pitchFamily="18"/>
              <a:ea typeface="Calibri"/>
              <a:cs typeface="Calibri"/>
            </a:endParaRPr>
          </a:p>
          <a:p>
            <a:pPr marL="0" lvl="0" indent="0">
              <a:buNone/>
            </a:pPr>
            <a:endParaRPr lang="en-US">
              <a:latin typeface="Times New Roman" pitchFamily="18"/>
              <a:ea typeface="Calibri"/>
              <a:cs typeface="Times New Roman" pitchFamily="18"/>
            </a:endParaRPr>
          </a:p>
        </p:txBody>
      </p:sp>
      <p:sp>
        <p:nvSpPr>
          <p:cNvPr id="4" name="Date Placeholder 4"/>
          <p:cNvSpPr txBox="1">
            <a:spLocks noGrp="1"/>
          </p:cNvSpPr>
          <p:nvPr>
            <p:ph type="dt" sz="half" idx="7"/>
          </p:nvPr>
        </p:nvSpPr>
        <p:spPr/>
        <p:txBody>
          <a:bodyPr/>
          <a:lstStyle/>
          <a:p>
            <a:pPr lvl="0"/>
            <a:fld id="{1380D2C1-45D0-4AB2-A7E3-490A34D16139}"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0E2D12AC-67C3-47DA-B575-A2F55F9AE3B7}" type="slidenum">
              <a:t>5</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562154"/>
          </a:xfrm>
        </p:spPr>
        <p:txBody>
          <a:bodyPr anchorCtr="1"/>
          <a:lstStyle/>
          <a:p>
            <a:pPr lvl="0" algn="ctr"/>
            <a:r>
              <a:rPr lang="en-US" b="1">
                <a:latin typeface="Times New Roman" pitchFamily="18"/>
                <a:cs typeface="Times New Roman" pitchFamily="18"/>
              </a:rPr>
              <a:t>LITERATURE SURVEY</a:t>
            </a:r>
          </a:p>
        </p:txBody>
      </p:sp>
      <p:sp>
        <p:nvSpPr>
          <p:cNvPr id="3" name="Content Placeholder 8"/>
          <p:cNvSpPr txBox="1">
            <a:spLocks noGrp="1"/>
          </p:cNvSpPr>
          <p:nvPr>
            <p:ph idx="1"/>
          </p:nvPr>
        </p:nvSpPr>
        <p:spPr/>
        <p:txBody>
          <a:bodyPr/>
          <a:lstStyle/>
          <a:p>
            <a:pPr marL="0" lvl="0" indent="0">
              <a:buNone/>
            </a:pPr>
            <a:endParaRPr lang="en-IN">
              <a:latin typeface="Times New Roman" pitchFamily="18"/>
              <a:cs typeface="Times New Roman" pitchFamily="18"/>
            </a:endParaRPr>
          </a:p>
          <a:p>
            <a:pPr lvl="0"/>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8439E01E-95F8-4237-9965-F0C60C3C5262}"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368E9D08-A8E6-4E95-B9E2-83377AF978E6}" type="slidenum">
              <a:t>6</a:t>
            </a:fld>
            <a:endParaRPr lang="en-US">
              <a:latin typeface="Times New Roman" pitchFamily="18"/>
              <a:cs typeface="Times New Roman" pitchFamily="18"/>
            </a:endParaRPr>
          </a:p>
        </p:txBody>
      </p:sp>
      <p:sp>
        <p:nvSpPr>
          <p:cNvPr id="7" name="Content Placeholder 8"/>
          <p:cNvSpPr txBox="1"/>
          <p:nvPr/>
        </p:nvSpPr>
        <p:spPr>
          <a:xfrm>
            <a:off x="990596" y="1978020"/>
            <a:ext cx="10515600" cy="4351336"/>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00000"/>
              </a:solidFill>
              <a:uFillTx/>
              <a:latin typeface="Times New Roman" pitchFamily="18"/>
              <a:cs typeface="Times New Roman" pitchFamily="18"/>
            </a:endParaRPr>
          </a:p>
        </p:txBody>
      </p:sp>
      <p:graphicFrame>
        <p:nvGraphicFramePr>
          <p:cNvPr id="8" name="Table 3"/>
          <p:cNvGraphicFramePr>
            <a:graphicFrameLocks noGrp="1"/>
          </p:cNvGraphicFramePr>
          <p:nvPr/>
        </p:nvGraphicFramePr>
        <p:xfrm>
          <a:off x="172382" y="816202"/>
          <a:ext cx="11854391" cy="5794689"/>
        </p:xfrm>
        <a:graphic>
          <a:graphicData uri="http://schemas.openxmlformats.org/drawingml/2006/table">
            <a:tbl>
              <a:tblPr firstRow="1" bandRow="1">
                <a:effectLst/>
                <a:tableStyleId>{17292A2E-F333-43FB-9621-5CBBE7FDCDCB}</a:tableStyleId>
              </a:tblPr>
              <a:tblGrid>
                <a:gridCol w="381003"/>
                <a:gridCol w="2512634"/>
                <a:gridCol w="1323566"/>
                <a:gridCol w="1587535"/>
                <a:gridCol w="1913656"/>
                <a:gridCol w="2123291"/>
                <a:gridCol w="2012713"/>
              </a:tblGrid>
              <a:tr h="555616">
                <a:tc>
                  <a:txBody>
                    <a:bodyPr/>
                    <a:lstStyle/>
                    <a:p>
                      <a:pPr lvl="0" algn="ctr"/>
                      <a:r>
                        <a:rPr lang="en-US" sz="1600">
                          <a:solidFill>
                            <a:srgbClr val="000000"/>
                          </a:solidFill>
                        </a:rPr>
                        <a:t>No</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Title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Author</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Journal Name &amp; Year</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Methodology Adapted</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Key Findings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ctr"/>
                      <a:r>
                        <a:rPr lang="en-US" sz="1600">
                          <a:solidFill>
                            <a:srgbClr val="000000"/>
                          </a:solidFill>
                        </a:rPr>
                        <a:t>Gaps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899083">
                <a:tc>
                  <a:txBody>
                    <a:bodyPr/>
                    <a:lstStyle/>
                    <a:p>
                      <a:pPr lvl="0"/>
                      <a:r>
                        <a:rPr lang="en-US" sz="1400"/>
                        <a:t>1</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a:lnSpc>
                          <a:spcPct val="100000"/>
                        </a:lnSpc>
                        <a:spcBef>
                          <a:spcPts val="0"/>
                        </a:spcBef>
                        <a:spcAft>
                          <a:spcPts val="0"/>
                        </a:spcAft>
                        <a:buNone/>
                      </a:pPr>
                      <a:r>
                        <a:rPr lang="en-US" sz="1400" b="0" i="0" u="none" strike="noStrike">
                          <a:solidFill>
                            <a:srgbClr val="000000"/>
                          </a:solidFill>
                          <a:latin typeface="Calibri"/>
                        </a:rPr>
                        <a:t>PneuNet: COVID-19 pneumonia diagnosis on chest X-ray image analysis using Vision Transformer</a:t>
                      </a:r>
                      <a:endParaRPr lang="en-US" sz="1400"/>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Tianmu Wang, Zhenguo Nie  et al.</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baseline="0"/>
                        <a:t>Medical, Biological Engineering and Computing  &amp; 2023</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Convolutional Neural Networks (CNNs) and Vision Transformer (ViT)</a:t>
                      </a:r>
                      <a:endParaRPr lang="en-US" b="0"/>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solidFill>
                            <a:srgbClr val="000000"/>
                          </a:solidFill>
                        </a:rPr>
                        <a:t>Achieved high accuracy in COVID-19 diagnosis using ResNet18-ViT on X-rays.</a:t>
                      </a:r>
                      <a:endParaRPr lang="en-US"/>
                    </a:p>
                    <a:p>
                      <a:pPr lvl="0">
                        <a:buNone/>
                      </a:pPr>
                      <a:endParaRPr lang="en-US" sz="1400" b="0" i="0" u="none" strike="noStrike">
                        <a:solidFill>
                          <a:srgbClr val="000000"/>
                        </a:solidFill>
                        <a:latin typeface="Calibri"/>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lack of model interpretability for clinical applications.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01120">
                <a:tc>
                  <a:txBody>
                    <a:bodyPr/>
                    <a:lstStyle/>
                    <a:p>
                      <a:pPr lvl="0"/>
                      <a:r>
                        <a:rPr lang="en-US" sz="1400"/>
                        <a:t>2</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solidFill>
                            <a:srgbClr val="000000"/>
                          </a:solidFill>
                          <a:latin typeface="Calibri"/>
                        </a:rPr>
                        <a:t>Chest X-Ray Images to Differentiate COVID-19 from Pneumonia with Artificial Intelligence Techniques</a:t>
                      </a:r>
                      <a:endParaRPr lang="en-US" sz="1400"/>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lvl="0" indent="0">
                        <a:buNone/>
                      </a:pPr>
                      <a:r>
                        <a:rPr lang="en-US" sz="1400" b="0" i="0" u="none" strike="noStrike">
                          <a:solidFill>
                            <a:srgbClr val="000000"/>
                          </a:solidFill>
                          <a:latin typeface="Calibri"/>
                        </a:rPr>
                        <a:t>Rumana Islam,</a:t>
                      </a:r>
                      <a:endParaRPr lang="en-US" sz="1400" u="none"/>
                    </a:p>
                    <a:p>
                      <a:pPr marL="0" lvl="0" indent="0">
                        <a:buNone/>
                      </a:pPr>
                      <a:r>
                        <a:rPr lang="en-US" sz="1400" b="0" i="0" u="none" strike="noStrike">
                          <a:solidFill>
                            <a:srgbClr val="000000"/>
                          </a:solidFill>
                          <a:latin typeface="Calibri"/>
                        </a:rPr>
                        <a:t>Mohammed Tarique</a:t>
                      </a:r>
                      <a:endParaRPr lang="en-US" sz="1400" u="none"/>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t>International Journal of Biomedical Imaging &amp; 2022.</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solidFill>
                            <a:srgbClr val="000000"/>
                          </a:solidFill>
                        </a:rPr>
                        <a:t>convolutional neural network (CNN) model (VGG16) with transfer learning.</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latin typeface="Calibri"/>
                        </a:rPr>
                        <a:t>VGG16 achieved 100% accuracy, and SVM with SURF reached 98.1%, both computationally efficient.</a:t>
                      </a:r>
                      <a:endParaRPr lang="en-US"/>
                    </a:p>
                    <a:p>
                      <a:pPr lvl="0">
                        <a:buNone/>
                      </a:pPr>
                      <a:endParaRPr lang="en-US" sz="1400" b="0" i="0" u="none" strike="noStrike"/>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The model is binary and needs optimization for multiclass and gender variations.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697037">
                <a:tc>
                  <a:txBody>
                    <a:bodyPr/>
                    <a:lstStyle/>
                    <a:p>
                      <a:pPr lvl="0"/>
                      <a:r>
                        <a:rPr lang="en-US" sz="1400"/>
                        <a:t>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Detecting Covid-19 And Other Pneumonia Diseases Using Shufflent Cnn </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Zahraa</a:t>
                      </a:r>
                      <a:endParaRPr lang="en-US"/>
                    </a:p>
                    <a:p>
                      <a:pPr lvl="0">
                        <a:buNone/>
                      </a:pPr>
                      <a:r>
                        <a:rPr lang="en-US" sz="1400" b="0" i="0" u="none" strike="noStrike">
                          <a:latin typeface="Calibri"/>
                        </a:rPr>
                        <a:t>Shahad</a:t>
                      </a:r>
                      <a:endParaRPr lang="en-US"/>
                    </a:p>
                    <a:p>
                      <a:pPr lvl="0">
                        <a:buNone/>
                      </a:pPr>
                      <a:r>
                        <a:rPr lang="en-US" sz="1400" b="0" i="0" u="none" strike="noStrike">
                          <a:latin typeface="Calibri"/>
                        </a:rPr>
                        <a:t>Marzoog,  et al.</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Webology &amp; 2022</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latin typeface="Calibri"/>
                        </a:rPr>
                        <a:t>ShuffleNet CNN, SVM</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t>Achieved 98% accuracy in three-class and 91.8% in four-class classification.</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t>Performance drops with larger datasets and classes.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61736">
                <a:tc>
                  <a:txBody>
                    <a:bodyPr/>
                    <a:lstStyle/>
                    <a:p>
                      <a:pPr lvl="0"/>
                      <a:r>
                        <a:rPr lang="en-US" sz="1400"/>
                        <a:t>4</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Detecting Covid19 and pneumonia from chest X-ray images using deep  convolutional neural  networks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Nallamothu Sri Kavya, Thotapalli shilpa et al.</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1" u="none" strike="noStrike">
                          <a:latin typeface="Calibri"/>
                        </a:rPr>
                        <a:t>Materials Today: Proceedings &amp;</a:t>
                      </a:r>
                      <a:r>
                        <a:rPr lang="en-US" sz="1400" b="0" i="0" u="none" strike="noStrike">
                          <a:latin typeface="Calibri"/>
                        </a:rPr>
                        <a:t> 2022</a:t>
                      </a:r>
                      <a:endParaRPr lang="en-US"/>
                    </a:p>
                    <a:p>
                      <a:pPr lvl="0">
                        <a:buNone/>
                      </a:pPr>
                      <a:endParaRPr lang="en-US" sz="1400"/>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deep convolutional neural networks (CNN), specifically VGG16 and ResNet50 models.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a:t>VGG16 achieved 89.34% accuracy, while ResNet50 achieved 91.39%.</a:t>
                      </a:r>
                      <a:endParaRPr lang="en-US"/>
                    </a:p>
                    <a:p>
                      <a:pPr marL="285750" lvl="0" indent="-285750" algn="l">
                        <a:lnSpc>
                          <a:spcPct val="100000"/>
                        </a:lnSpc>
                        <a:spcBef>
                          <a:spcPts val="0"/>
                        </a:spcBef>
                        <a:spcAft>
                          <a:spcPts val="0"/>
                        </a:spcAft>
                        <a:buSzPct val="100000"/>
                        <a:buFont typeface="Arial"/>
                        <a:buChar char="•"/>
                      </a:pPr>
                      <a:endParaRPr lang="en-US"/>
                    </a:p>
                    <a:p>
                      <a:pPr lvl="0" algn="l">
                        <a:lnSpc>
                          <a:spcPct val="100000"/>
                        </a:lnSpc>
                        <a:spcBef>
                          <a:spcPts val="0"/>
                        </a:spcBef>
                        <a:spcAft>
                          <a:spcPts val="0"/>
                        </a:spcAft>
                        <a:buNone/>
                      </a:pPr>
                      <a:endParaRPr lang="en-US" sz="1400" b="0" i="0" u="none" strike="noStrike">
                        <a:latin typeface="Calibri"/>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a:latin typeface="Calibri"/>
                        </a:rPr>
                        <a:t>Dataset imbalance and limited evaluation metrics, requiring larger, balanced datasets.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r h="1161736">
                <a:tc>
                  <a:txBody>
                    <a:bodyPr/>
                    <a:lstStyle/>
                    <a:p>
                      <a:pPr lvl="0"/>
                      <a:r>
                        <a:rPr lang="en-US" sz="1400"/>
                        <a:t>5</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solidFill>
                            <a:srgbClr val="000000"/>
                          </a:solidFill>
                          <a:latin typeface="Calibri"/>
                        </a:rPr>
                        <a:t>A comprehensive review of analyzing the chest X-ray images to detect COVID-19 infections using deep learning techniques.</a:t>
                      </a:r>
                      <a:endParaRPr lang="en-US" sz="1400"/>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Kavitha Subramaniam et al.</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1" u="none" strike="noStrike">
                          <a:latin typeface="Calibri"/>
                        </a:rPr>
                        <a:t>Soft Computing &amp;</a:t>
                      </a:r>
                      <a:r>
                        <a:rPr lang="en-US" sz="1400" b="0" i="0" u="none" strike="noStrike">
                          <a:latin typeface="Calibri"/>
                        </a:rPr>
                        <a:t> 2023</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CNNs and pre-trained models </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buNone/>
                      </a:pPr>
                      <a:r>
                        <a:rPr lang="en-US" sz="1400" b="0" i="0" u="none" strike="noStrike">
                          <a:latin typeface="Calibri"/>
                        </a:rPr>
                        <a:t>Models such as ResNet50 achieved high accuracies.</a:t>
                      </a: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a:latin typeface="Calibri"/>
                        </a:rPr>
                        <a:t>Lack of uniform datasets and standardized evaluation metrics.</a:t>
                      </a:r>
                      <a:endParaRPr lang="en-US"/>
                    </a:p>
                    <a:p>
                      <a:pPr marL="0" lvl="0" indent="0" algn="l">
                        <a:lnSpc>
                          <a:spcPct val="100000"/>
                        </a:lnSpc>
                        <a:spcBef>
                          <a:spcPts val="0"/>
                        </a:spcBef>
                        <a:spcAft>
                          <a:spcPts val="0"/>
                        </a:spcAft>
                        <a:buNone/>
                      </a:pPr>
                      <a:endParaRPr lang="en-US"/>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OBJECTIVES</a:t>
            </a:r>
          </a:p>
        </p:txBody>
      </p:sp>
      <p:sp>
        <p:nvSpPr>
          <p:cNvPr id="3" name="Content Placeholder 8"/>
          <p:cNvSpPr txBox="1">
            <a:spLocks noGrp="1"/>
          </p:cNvSpPr>
          <p:nvPr>
            <p:ph idx="1"/>
          </p:nvPr>
        </p:nvSpPr>
        <p:spPr>
          <a:xfrm>
            <a:off x="541864" y="1952628"/>
            <a:ext cx="11108268" cy="4690003"/>
          </a:xfrm>
        </p:spPr>
        <p:txBody>
          <a:bodyPr/>
          <a:lstStyle/>
          <a:p>
            <a:pPr lvl="0" algn="just">
              <a:lnSpc>
                <a:spcPct val="100000"/>
              </a:lnSpc>
            </a:pPr>
            <a:r>
              <a:rPr lang="en-IN" sz="2200">
                <a:latin typeface="Times New Roman"/>
                <a:ea typeface="Calibri"/>
                <a:cs typeface="Calibri"/>
              </a:rPr>
              <a:t>To develop a deep learning-based model for accurate diagnosis of Covid-19 and pneumonia using chest X-ray images.</a:t>
            </a:r>
            <a:endParaRPr lang="en-US">
              <a:ea typeface="Calibri"/>
              <a:cs typeface="Calibri"/>
            </a:endParaRPr>
          </a:p>
          <a:p>
            <a:pPr lvl="0" algn="just">
              <a:lnSpc>
                <a:spcPct val="100000"/>
              </a:lnSpc>
            </a:pPr>
            <a:r>
              <a:rPr lang="en-IN" sz="2200">
                <a:latin typeface="Times New Roman"/>
                <a:ea typeface="Calibri"/>
                <a:cs typeface="Calibri"/>
              </a:rPr>
              <a:t>To create a user-friendly web interface using Flask, HTML, and CSS that allows users to easily upload chest X-ray images for diagnosis and view results in real-time.</a:t>
            </a:r>
          </a:p>
          <a:p>
            <a:pPr lvl="0" algn="just">
              <a:lnSpc>
                <a:spcPct val="100000"/>
              </a:lnSpc>
            </a:pPr>
            <a:r>
              <a:rPr lang="en-IN" sz="2200">
                <a:latin typeface="Times New Roman"/>
                <a:ea typeface="Calibri"/>
                <a:cs typeface="Calibri"/>
              </a:rPr>
              <a:t>To utilize transfer learning with pre-trained models (VGG16, DenseNet201, EfficientNetB0) for effective feature extraction and classification.</a:t>
            </a:r>
            <a:endParaRPr lang="en-IN">
              <a:latin typeface="Times New Roman"/>
              <a:ea typeface="Calibri"/>
              <a:cs typeface="Times New Roman"/>
            </a:endParaRPr>
          </a:p>
          <a:p>
            <a:pPr lvl="0" algn="just">
              <a:lnSpc>
                <a:spcPct val="100000"/>
              </a:lnSpc>
            </a:pPr>
            <a:r>
              <a:rPr lang="en-IN" sz="2200">
                <a:latin typeface="Times New Roman"/>
                <a:ea typeface="Calibri"/>
                <a:cs typeface="Calibri"/>
              </a:rPr>
              <a:t>To evaluate the model’s performance in terms of accuracy, precision, recall, and F1-score, ensuring it meets the diagnostic standards for healthcare applications.</a:t>
            </a:r>
            <a:endParaRPr lang="en-IN">
              <a:latin typeface="Times New Roman"/>
              <a:cs typeface="Times New Roman"/>
            </a:endParaRPr>
          </a:p>
          <a:p>
            <a:pPr lvl="0"/>
            <a:endParaRPr lang="en-US">
              <a:latin typeface="Times New Roman" pitchFamily="18"/>
              <a:cs typeface="Times New Roman" pitchFamily="18"/>
            </a:endParaRPr>
          </a:p>
        </p:txBody>
      </p:sp>
      <p:sp>
        <p:nvSpPr>
          <p:cNvPr id="4" name="Date Placeholder 4"/>
          <p:cNvSpPr txBox="1">
            <a:spLocks noGrp="1"/>
          </p:cNvSpPr>
          <p:nvPr>
            <p:ph type="dt" sz="half" idx="7"/>
          </p:nvPr>
        </p:nvSpPr>
        <p:spPr/>
        <p:txBody>
          <a:bodyPr/>
          <a:lstStyle/>
          <a:p>
            <a:pPr lvl="0"/>
            <a:fld id="{C44A8E63-890E-4F1C-9EB6-DE26F40CDD31}"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5"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6" name="Slide Number Placeholder 6"/>
          <p:cNvSpPr txBox="1">
            <a:spLocks noGrp="1"/>
          </p:cNvSpPr>
          <p:nvPr>
            <p:ph type="sldNum" sz="quarter" idx="8"/>
          </p:nvPr>
        </p:nvSpPr>
        <p:spPr/>
        <p:txBody>
          <a:bodyPr/>
          <a:lstStyle/>
          <a:p>
            <a:pPr lvl="0"/>
            <a:fld id="{AF85351E-2B10-4F74-AF92-0BF55BC19953}" type="slidenum">
              <a:t>7</a:t>
            </a:fld>
            <a:endParaRPr lang="en-US">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7"/>
          <p:cNvSpPr txBox="1">
            <a:spLocks noGrp="1"/>
          </p:cNvSpPr>
          <p:nvPr>
            <p:ph type="title"/>
          </p:nvPr>
        </p:nvSpPr>
        <p:spPr>
          <a:xfrm>
            <a:off x="1180618" y="365129"/>
            <a:ext cx="10173184" cy="1128012"/>
          </a:xfrm>
        </p:spPr>
        <p:txBody>
          <a:bodyPr anchorCtr="1"/>
          <a:lstStyle/>
          <a:p>
            <a:pPr lvl="0" algn="ctr"/>
            <a:r>
              <a:rPr lang="en-US" b="1">
                <a:latin typeface="Times New Roman" pitchFamily="18"/>
                <a:cs typeface="Times New Roman" pitchFamily="18"/>
              </a:rPr>
              <a:t>BLOCK DIAGRAM OR FLOW DIAGRAM</a:t>
            </a:r>
          </a:p>
        </p:txBody>
      </p:sp>
      <p:sp>
        <p:nvSpPr>
          <p:cNvPr id="3" name="Date Placeholder 4"/>
          <p:cNvSpPr txBox="1">
            <a:spLocks noGrp="1"/>
          </p:cNvSpPr>
          <p:nvPr>
            <p:ph type="dt" sz="half" idx="7"/>
          </p:nvPr>
        </p:nvSpPr>
        <p:spPr/>
        <p:txBody>
          <a:bodyPr/>
          <a:lstStyle/>
          <a:p>
            <a:pPr lvl="0"/>
            <a:fld id="{C57C404A-9627-42CE-B8EF-DDBF053F87F5}" type="datetime1">
              <a:rPr lang="en-IN">
                <a:latin typeface="Times New Roman" pitchFamily="18"/>
                <a:cs typeface="Times New Roman" pitchFamily="18"/>
              </a:rPr>
              <a:pPr lvl="0"/>
              <a:t>09-03-2025</a:t>
            </a:fld>
            <a:endParaRPr lang="en-US">
              <a:latin typeface="Times New Roman" pitchFamily="18"/>
              <a:cs typeface="Times New Roman" pitchFamily="18"/>
            </a:endParaRPr>
          </a:p>
        </p:txBody>
      </p:sp>
      <p:sp>
        <p:nvSpPr>
          <p:cNvPr id="4" name="Footer Placeholder 5"/>
          <p:cNvSpPr txBox="1">
            <a:spLocks noGrp="1"/>
          </p:cNvSpPr>
          <p:nvPr>
            <p:ph type="ftr" sz="quarter" idx="9"/>
          </p:nvPr>
        </p:nvSpPr>
        <p:spPr/>
        <p:txBody>
          <a:bodyPr/>
          <a:lstStyle/>
          <a:p>
            <a:pPr lvl="0"/>
            <a:r>
              <a:rPr lang="en-US">
                <a:latin typeface="Times New Roman" pitchFamily="18"/>
                <a:cs typeface="Times New Roman" pitchFamily="18"/>
              </a:rPr>
              <a:t>Review No.         Batch No.           Department of CSE</a:t>
            </a:r>
          </a:p>
        </p:txBody>
      </p:sp>
      <p:sp>
        <p:nvSpPr>
          <p:cNvPr id="5" name="Slide Number Placeholder 6"/>
          <p:cNvSpPr txBox="1">
            <a:spLocks noGrp="1"/>
          </p:cNvSpPr>
          <p:nvPr>
            <p:ph type="sldNum" sz="quarter" idx="8"/>
          </p:nvPr>
        </p:nvSpPr>
        <p:spPr/>
        <p:txBody>
          <a:bodyPr/>
          <a:lstStyle/>
          <a:p>
            <a:pPr lvl="0"/>
            <a:fld id="{ADBF360F-2168-4E46-B7F3-3A6D8C075575}" type="slidenum">
              <a:t>8</a:t>
            </a:fld>
            <a:endParaRPr lang="en-US">
              <a:latin typeface="Times New Roman" pitchFamily="18"/>
              <a:cs typeface="Times New Roman" pitchFamily="18"/>
            </a:endParaRPr>
          </a:p>
        </p:txBody>
      </p:sp>
      <p:pic>
        <p:nvPicPr>
          <p:cNvPr id="6" name="Content Placeholder 3" descr="A diagram of a model training&#10;&#10;Description automatically generated"/>
          <p:cNvPicPr>
            <a:picLocks noGrp="1" noChangeAspect="1"/>
          </p:cNvPicPr>
          <p:nvPr>
            <p:ph idx="1"/>
          </p:nvPr>
        </p:nvPicPr>
        <p:blipFill>
          <a:blip r:embed="rId2"/>
          <a:stretch>
            <a:fillRect/>
          </a:stretch>
        </p:blipFill>
        <p:spPr>
          <a:xfrm>
            <a:off x="571500" y="1376629"/>
            <a:ext cx="10784415" cy="4984751"/>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Date Placeholder 3"/>
          <p:cNvSpPr txBox="1">
            <a:spLocks noGrp="1"/>
          </p:cNvSpPr>
          <p:nvPr>
            <p:ph type="dt" sz="half" idx="7"/>
          </p:nvPr>
        </p:nvSpPr>
        <p:spPr/>
        <p:txBody>
          <a:bodyPr/>
          <a:lstStyle/>
          <a:p>
            <a:pPr lvl="0"/>
            <a:fld id="{A1B9B775-E529-41E7-808C-F4F6779E46FC}" type="datetime1">
              <a:rPr lang="en-IN"/>
              <a:pPr lvl="0"/>
              <a:t>09-03-2025</a:t>
            </a:fld>
            <a:endParaRPr lang="en-IN"/>
          </a:p>
        </p:txBody>
      </p:sp>
      <p:sp>
        <p:nvSpPr>
          <p:cNvPr id="3" name="Footer Placeholder 4"/>
          <p:cNvSpPr txBox="1">
            <a:spLocks noGrp="1"/>
          </p:cNvSpPr>
          <p:nvPr>
            <p:ph type="ftr" sz="quarter" idx="9"/>
          </p:nvPr>
        </p:nvSpPr>
        <p:spPr/>
        <p:txBody>
          <a:bodyPr/>
          <a:lstStyle/>
          <a:p>
            <a:pPr lvl="0"/>
            <a:r>
              <a:rPr lang="en-US"/>
              <a:t>Review No.         Batch No.           Department of CSE</a:t>
            </a:r>
            <a:endParaRPr lang="en-IN"/>
          </a:p>
        </p:txBody>
      </p:sp>
      <p:sp>
        <p:nvSpPr>
          <p:cNvPr id="4" name="Slide Number Placeholder 5"/>
          <p:cNvSpPr txBox="1">
            <a:spLocks noGrp="1"/>
          </p:cNvSpPr>
          <p:nvPr>
            <p:ph type="sldNum" sz="quarter" idx="8"/>
          </p:nvPr>
        </p:nvSpPr>
        <p:spPr/>
        <p:txBody>
          <a:bodyPr/>
          <a:lstStyle/>
          <a:p>
            <a:pPr lvl="0"/>
            <a:fld id="{43FD68C5-3CAC-4A52-B5DA-3A089ABDC391}" type="slidenum">
              <a:t>9</a:t>
            </a:fld>
            <a:endParaRPr lang="en-IN"/>
          </a:p>
        </p:txBody>
      </p:sp>
      <p:sp>
        <p:nvSpPr>
          <p:cNvPr id="5" name="TextBox 10"/>
          <p:cNvSpPr txBox="1"/>
          <p:nvPr/>
        </p:nvSpPr>
        <p:spPr>
          <a:xfrm>
            <a:off x="582600" y="3033787"/>
            <a:ext cx="11753267" cy="1477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We use</a:t>
            </a:r>
            <a:r>
              <a:rPr lang="en-US" sz="1800" b="1" i="0" u="none" strike="noStrike" kern="1200" cap="none" spc="0" baseline="0">
                <a:solidFill>
                  <a:srgbClr val="000000"/>
                </a:solidFill>
                <a:uFillTx/>
                <a:latin typeface="Calibri"/>
                <a:ea typeface="Calibri"/>
                <a:cs typeface="Calibri"/>
              </a:rPr>
              <a:t> EfficientNet-B0, VGG-16, and DenseNet-201 </a:t>
            </a:r>
            <a:r>
              <a:rPr lang="en-US" sz="1800" b="0" i="0" u="none" strike="noStrike" kern="1200" cap="none" spc="0" baseline="0">
                <a:solidFill>
                  <a:srgbClr val="000000"/>
                </a:solidFill>
                <a:uFillTx/>
                <a:latin typeface="Calibri"/>
                <a:ea typeface="Calibri"/>
                <a:cs typeface="Calibri"/>
              </a:rPr>
              <a:t>models for feature extraction. The output from each model is a feature vector representing important characteristics of the input image.</a:t>
            </a: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These vectors contain numerical values capturing different patterns, textures, and structures from the image.</a:t>
            </a:r>
          </a:p>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Once we extract features from each model, we concatenate them to form a single feature representation: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sp>
        <p:nvSpPr>
          <p:cNvPr id="6" name="Rectangle: Rounded Corners 14"/>
          <p:cNvSpPr/>
          <p:nvPr/>
        </p:nvSpPr>
        <p:spPr>
          <a:xfrm>
            <a:off x="611907" y="4674129"/>
            <a:ext cx="10598728" cy="118917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EEBF7"/>
          </a:solidFill>
          <a:ln w="12701" cap="flat">
            <a:solidFill>
              <a:srgbClr val="DEEBF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concatenated_features = Concatenate()([features_efficientnet, features_vgg16, features_densenet])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Calibri"/>
              <a:cs typeface="Calibri"/>
            </a:endParaRPr>
          </a:p>
        </p:txBody>
      </p:sp>
      <p:sp>
        <p:nvSpPr>
          <p:cNvPr id="7" name="Rectangle: Rounded Corners 1"/>
          <p:cNvSpPr/>
          <p:nvPr/>
        </p:nvSpPr>
        <p:spPr>
          <a:xfrm>
            <a:off x="611907" y="1626132"/>
            <a:ext cx="10569421" cy="110125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EEBF7"/>
          </a:solidFill>
          <a:ln w="12701" cap="flat">
            <a:solidFill>
              <a:srgbClr val="DEEBF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input_shape = (224, 224, 3) </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1E4D77"/>
                </a:solidFill>
                <a:uFillTx/>
                <a:latin typeface="Calibri"/>
                <a:ea typeface="Calibri"/>
                <a:cs typeface="Calibri"/>
              </a:rPr>
              <a:t>input_layer = Input(shape=input_shape) </a:t>
            </a:r>
            <a:endParaRPr lang="en-US" sz="1800" b="1" i="0" u="none" strike="noStrike" kern="1200" cap="none" spc="0" baseline="0">
              <a:solidFill>
                <a:srgbClr val="1E4D77"/>
              </a:solidFill>
              <a:uFillTx/>
              <a:latin typeface="Calibri"/>
              <a:ea typeface="Calibri"/>
              <a:cs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Calibri"/>
              <a:cs typeface="Calibri"/>
            </a:endParaRPr>
          </a:p>
        </p:txBody>
      </p:sp>
      <p:sp>
        <p:nvSpPr>
          <p:cNvPr id="8" name="TextBox 2"/>
          <p:cNvSpPr txBox="1"/>
          <p:nvPr/>
        </p:nvSpPr>
        <p:spPr>
          <a:xfrm>
            <a:off x="616351" y="822393"/>
            <a:ext cx="10702640" cy="64633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Creates the input layer for the model, specifying that it will receive images of </a:t>
            </a:r>
            <a:r>
              <a:rPr lang="en-US" sz="1800" b="1" i="0" u="none" strike="noStrike" kern="1200" cap="none" spc="0" baseline="0">
                <a:solidFill>
                  <a:srgbClr val="000000"/>
                </a:solidFill>
                <a:uFillTx/>
                <a:latin typeface="Calibri"/>
                <a:ea typeface="Calibri"/>
                <a:cs typeface="Calibri"/>
              </a:rPr>
              <a:t>size 224×224 pixels</a:t>
            </a:r>
            <a:r>
              <a:rPr lang="en-US" sz="1800" b="0" i="0" u="none" strike="noStrike" kern="1200" cap="none" spc="0" baseline="0">
                <a:solidFill>
                  <a:srgbClr val="000000"/>
                </a:solidFill>
                <a:uFillTx/>
                <a:latin typeface="Calibri"/>
                <a:ea typeface="Calibri"/>
                <a:cs typeface="Calibri"/>
              </a:rPr>
              <a:t> with </a:t>
            </a:r>
            <a:r>
              <a:rPr lang="en-US" sz="1800" b="1" i="0" u="none" strike="noStrike" kern="1200" cap="none" spc="0" baseline="0">
                <a:solidFill>
                  <a:srgbClr val="000000"/>
                </a:solidFill>
                <a:uFillTx/>
                <a:latin typeface="Calibri"/>
                <a:ea typeface="Calibri"/>
                <a:cs typeface="Calibri"/>
              </a:rPr>
              <a:t>3 color channels (RGB)</a:t>
            </a:r>
            <a:r>
              <a:rPr lang="en-US" sz="1800" b="0" i="0" u="none" strike="noStrike" kern="1200" cap="none" spc="0" baseline="0">
                <a:solidFill>
                  <a:srgbClr val="000000"/>
                </a:solidFill>
                <a:uFillTx/>
                <a:latin typeface="Calibri"/>
                <a:ea typeface="Calibri"/>
                <a:cs typeface="Calibri"/>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1849</Words>
  <Application>Microsoft Office PowerPoint</Application>
  <PresentationFormat>Widescreen</PresentationFormat>
  <Paragraphs>204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Times New Roman</vt:lpstr>
      <vt:lpstr>Wingdings</vt:lpstr>
      <vt:lpstr>Office Theme</vt:lpstr>
      <vt:lpstr>PowerPoint Presentation</vt:lpstr>
      <vt:lpstr>OUTLINE</vt:lpstr>
      <vt:lpstr>ABSTRACT</vt:lpstr>
      <vt:lpstr>PROBLEM STATEMENT</vt:lpstr>
      <vt:lpstr>INTRODUCTION</vt:lpstr>
      <vt:lpstr>LITERATURE SURVEY</vt:lpstr>
      <vt:lpstr>OBJECTIVES</vt:lpstr>
      <vt:lpstr>BLOCK DIAGRAM OR FLOW DIAGRAM</vt:lpstr>
      <vt:lpstr>PowerPoint Presentation</vt:lpstr>
      <vt:lpstr>PowerPoint Presentation</vt:lpstr>
      <vt:lpstr>METHODOLOGY</vt:lpstr>
      <vt:lpstr>IMPLEMENTATION</vt:lpstr>
      <vt:lpstr>PowerPoint Presentation</vt:lpstr>
      <vt:lpstr>PowerPoint Presentation</vt:lpstr>
      <vt:lpstr>CONCLUSION and FUTURE SCOPE</vt:lpstr>
      <vt:lpstr>REFERENCES</vt:lpstr>
      <vt:lpstr>QUESTIONS and ANSWERS</vt:lpstr>
      <vt:lpstr>ACKNOWLEGEMENTS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Microsoft account</cp:lastModifiedBy>
  <cp:revision>1272</cp:revision>
  <dcterms:created xsi:type="dcterms:W3CDTF">2023-12-22T11:34:02Z</dcterms:created>
  <dcterms:modified xsi:type="dcterms:W3CDTF">2025-03-09T07:52:38Z</dcterms:modified>
</cp:coreProperties>
</file>