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handoutMasterIdLst>
    <p:handoutMasterId r:id="rId27"/>
  </p:handoutMasterIdLst>
  <p:sldIdLst>
    <p:sldId id="258" r:id="rId2"/>
    <p:sldId id="260" r:id="rId3"/>
    <p:sldId id="262" r:id="rId4"/>
    <p:sldId id="279" r:id="rId5"/>
    <p:sldId id="259" r:id="rId6"/>
    <p:sldId id="282" r:id="rId7"/>
    <p:sldId id="264" r:id="rId8"/>
    <p:sldId id="265" r:id="rId9"/>
    <p:sldId id="270" r:id="rId10"/>
    <p:sldId id="266" r:id="rId11"/>
    <p:sldId id="268" r:id="rId12"/>
    <p:sldId id="269" r:id="rId13"/>
    <p:sldId id="286" r:id="rId14"/>
    <p:sldId id="280" r:id="rId15"/>
    <p:sldId id="281" r:id="rId16"/>
    <p:sldId id="271" r:id="rId17"/>
    <p:sldId id="272" r:id="rId18"/>
    <p:sldId id="285" r:id="rId19"/>
    <p:sldId id="283" r:id="rId20"/>
    <p:sldId id="284" r:id="rId21"/>
    <p:sldId id="273" r:id="rId22"/>
    <p:sldId id="278" r:id="rId23"/>
    <p:sldId id="275"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5309" autoAdjust="0"/>
  </p:normalViewPr>
  <p:slideViewPr>
    <p:cSldViewPr snapToGrid="0">
      <p:cViewPr varScale="1">
        <p:scale>
          <a:sx n="85" d="100"/>
          <a:sy n="85" d="100"/>
        </p:scale>
        <p:origin x="605" y="6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24-03-2025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C1658E-7E41-4DF8-8FDE-251F26B9114C}" type="slidenum">
              <a:rPr lang="en-IN" smtClean="0"/>
              <a:t>5</a:t>
            </a:fld>
            <a:endParaRPr lang="en-IN"/>
          </a:p>
        </p:txBody>
      </p:sp>
    </p:spTree>
    <p:extLst>
      <p:ext uri="{BB962C8B-B14F-4D97-AF65-F5344CB8AC3E}">
        <p14:creationId xmlns:p14="http://schemas.microsoft.com/office/powerpoint/2010/main" val="403676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24-03-2025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24-03-2025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24-03-2025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24-03-2025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24-03-2025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24-03-2025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24-03-2025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24-03-2025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24-03-2025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24-03-2025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24-03-2025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24-03-2025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mailto:sevaneelima13@gmail.com" TargetMode="External"/><Relationship Id="rId2" Type="http://schemas.openxmlformats.org/officeDocument/2006/relationships/hyperlink" Target="mailto:ambatinikki@gmail.com" TargetMode="External"/><Relationship Id="rId1" Type="http://schemas.openxmlformats.org/officeDocument/2006/relationships/slideLayout" Target="../slideLayouts/slideLayout2.xml"/><Relationship Id="rId4" Type="http://schemas.openxmlformats.org/officeDocument/2006/relationships/hyperlink" Target="mailto:nikhitha.k234@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Detecting Sarcasm Across Headlines and Text</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Ambati Lakshmi Niharika</a:t>
            </a:r>
            <a:r>
              <a:rPr lang="en-US" altLang="en-US" sz="1600" dirty="0">
                <a:solidFill>
                  <a:schemeClr val="tx1"/>
                </a:solidFill>
                <a:latin typeface="Times New Roman" panose="02020603050405020304" pitchFamily="18" charset="0"/>
                <a:cs typeface="Times New Roman" pitchFamily="18" charset="0"/>
              </a:rPr>
              <a:t>	 (Roll No. 21471A0573)</a:t>
            </a:r>
          </a:p>
          <a:p>
            <a:pPr algn="l"/>
            <a:r>
              <a:rPr lang="en-US" altLang="en-US" sz="1600" dirty="0">
                <a:solidFill>
                  <a:schemeClr val="tx1"/>
                </a:solidFill>
                <a:latin typeface="Times New Roman" panose="02020603050405020304" pitchFamily="18" charset="0"/>
                <a:cs typeface="Times New Roman" pitchFamily="18" charset="0"/>
              </a:rPr>
              <a:t>		Seva Neelima		</a:t>
            </a:r>
            <a:r>
              <a:rPr lang="en-US" altLang="en-US" sz="1600" dirty="0">
                <a:latin typeface="Times New Roman" panose="02020603050405020304" pitchFamily="18" charset="0"/>
                <a:cs typeface="Times New Roman" pitchFamily="18" charset="0"/>
              </a:rPr>
              <a:t> </a:t>
            </a:r>
            <a:r>
              <a:rPr lang="en-US" altLang="en-US" sz="1600" dirty="0">
                <a:solidFill>
                  <a:schemeClr val="tx1"/>
                </a:solidFill>
                <a:latin typeface="Times New Roman" panose="02020603050405020304" pitchFamily="18" charset="0"/>
                <a:cs typeface="Times New Roman" pitchFamily="18" charset="0"/>
              </a:rPr>
              <a:t>(Roll No. 21471A05B8) </a:t>
            </a:r>
          </a:p>
          <a:p>
            <a:pPr algn="l"/>
            <a:r>
              <a:rPr lang="en-US" altLang="en-US" sz="1600" dirty="0">
                <a:solidFill>
                  <a:schemeClr val="tx1"/>
                </a:solidFill>
                <a:latin typeface="Times New Roman" panose="02020603050405020304" pitchFamily="18" charset="0"/>
                <a:cs typeface="Times New Roman" pitchFamily="18" charset="0"/>
              </a:rPr>
              <a:t>		Kadiyala Nikhitha</a:t>
            </a:r>
            <a:r>
              <a:rPr lang="en-US" altLang="en-US" sz="1600" dirty="0">
                <a:latin typeface="Times New Roman" panose="02020603050405020304" pitchFamily="18" charset="0"/>
                <a:cs typeface="Times New Roman" pitchFamily="18" charset="0"/>
              </a:rPr>
              <a:t>                          </a:t>
            </a:r>
            <a:r>
              <a:rPr lang="en-US" altLang="en-US" sz="1600" dirty="0">
                <a:solidFill>
                  <a:schemeClr val="tx1"/>
                </a:solidFill>
                <a:latin typeface="Times New Roman" panose="02020603050405020304" pitchFamily="18" charset="0"/>
                <a:cs typeface="Times New Roman" pitchFamily="18" charset="0"/>
              </a:rPr>
              <a:t>(Roll No. 21471A0590)</a:t>
            </a:r>
          </a:p>
        </p:txBody>
      </p:sp>
      <p:sp>
        <p:nvSpPr>
          <p:cNvPr id="17" name="Subtitle 2"/>
          <p:cNvSpPr txBox="1">
            <a:spLocks/>
          </p:cNvSpPr>
          <p:nvPr/>
        </p:nvSpPr>
        <p:spPr bwMode="auto">
          <a:xfrm>
            <a:off x="2782853" y="3571458"/>
            <a:ext cx="6979711" cy="2452824"/>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 Shaik Rafi </a:t>
            </a:r>
            <a:r>
              <a:rPr lang="en-US" sz="1200" b="1" dirty="0" err="1">
                <a:latin typeface="Times New Roman" panose="02020603050405020304" pitchFamily="18" charset="0"/>
                <a:cs typeface="Times New Roman" panose="02020603050405020304" pitchFamily="18" charset="0"/>
              </a:rPr>
              <a:t>M.Tech</a:t>
            </a:r>
            <a:r>
              <a:rPr lang="en-US" sz="1200" b="1" dirty="0">
                <a:latin typeface="Times New Roman" panose="02020603050405020304" pitchFamily="18" charset="0"/>
                <a:cs typeface="Times New Roman" panose="02020603050405020304" pitchFamily="18" charset="0"/>
              </a:rPr>
              <a:t>.,(Ph.</a:t>
            </a:r>
            <a:r>
              <a:rPr lang="en-US" sz="1200" b="1">
                <a:latin typeface="Times New Roman" panose="02020603050405020304" pitchFamily="18" charset="0"/>
                <a:cs typeface="Times New Roman" panose="02020603050405020304" pitchFamily="18" charset="0"/>
              </a:rPr>
              <a:t>D.)</a:t>
            </a:r>
            <a:endParaRPr lang="en-US" sz="1600" b="1" dirty="0">
              <a:latin typeface="Times New Roman" panose="02020603050405020304" pitchFamily="18" charset="0"/>
              <a:cs typeface="Times New Roman" panose="02020603050405020304" pitchFamily="18" charset="0"/>
            </a:endParaRPr>
          </a:p>
          <a:p>
            <a:pPr algn="ctr">
              <a:spcBef>
                <a:spcPct val="20000"/>
              </a:spcBef>
            </a:pPr>
            <a:r>
              <a:rPr lang="en-US" dirty="0"/>
              <a:t>Assistant Professor,</a:t>
            </a:r>
            <a:endParaRPr lang="en-IN" dirty="0">
              <a:latin typeface="Times New Roman" panose="02020603050405020304" pitchFamily="18" charset="0"/>
              <a:cs typeface="Times New Roman" panose="02020603050405020304" pitchFamily="18" charset="0"/>
            </a:endParaRP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latin typeface="Times New Roman" pitchFamily="18" charset="0"/>
                <a:cs typeface="Times New Roman" pitchFamily="18" charset="0"/>
              </a:rPr>
              <a:t>Narasaraopet- 522601.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No.1         Batch No.BG6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514350" indent="-514350">
              <a:buAutoNum type="arabicPeriod"/>
            </a:pPr>
            <a:r>
              <a:rPr lang="en-US" sz="2000" b="1" dirty="0">
                <a:latin typeface="Times New Roman" panose="02020603050405020304" pitchFamily="18" charset="0"/>
                <a:cs typeface="Times New Roman" panose="02020603050405020304" pitchFamily="18" charset="0"/>
              </a:rPr>
              <a:t>Detect Sarcasm in Text</a:t>
            </a:r>
            <a:r>
              <a:rPr lang="en-US" sz="2000" dirty="0">
                <a:latin typeface="Times New Roman" panose="02020603050405020304" pitchFamily="18" charset="0"/>
                <a:cs typeface="Times New Roman" panose="02020603050405020304" pitchFamily="18" charset="0"/>
              </a:rPr>
              <a:t>: Develop an advanced model to identify sarcasm in news headlines and general text.</a:t>
            </a:r>
          </a:p>
          <a:p>
            <a:pPr marL="514350" indent="-514350">
              <a:buAutoNum type="arabicPeriod"/>
            </a:pPr>
            <a:r>
              <a:rPr lang="en-US" sz="2000" b="1" dirty="0">
                <a:latin typeface="Times New Roman" panose="02020603050405020304" pitchFamily="18" charset="0"/>
                <a:cs typeface="Times New Roman" panose="02020603050405020304" pitchFamily="18" charset="0"/>
              </a:rPr>
              <a:t>Leverage Deep Learning</a:t>
            </a:r>
            <a:r>
              <a:rPr lang="en-US" sz="2000" dirty="0">
                <a:latin typeface="Times New Roman" panose="02020603050405020304" pitchFamily="18" charset="0"/>
                <a:cs typeface="Times New Roman" panose="02020603050405020304" pitchFamily="18" charset="0"/>
              </a:rPr>
              <a:t>: Implement model architecture to capture local and global features in text for effective sarcasm detection.</a:t>
            </a:r>
          </a:p>
          <a:p>
            <a:pPr marL="514350" indent="-514350">
              <a:buAutoNum type="arabicPeriod"/>
            </a:pPr>
            <a:r>
              <a:rPr lang="en-US" sz="2000" b="1" dirty="0">
                <a:latin typeface="Times New Roman" panose="02020603050405020304" pitchFamily="18" charset="0"/>
                <a:cs typeface="Times New Roman" panose="02020603050405020304" pitchFamily="18" charset="0"/>
              </a:rPr>
              <a:t>Enhance Dataset Quality</a:t>
            </a:r>
            <a:r>
              <a:rPr lang="en-US" sz="2000" dirty="0">
                <a:latin typeface="Times New Roman" panose="02020603050405020304" pitchFamily="18" charset="0"/>
                <a:cs typeface="Times New Roman" panose="02020603050405020304" pitchFamily="18" charset="0"/>
              </a:rPr>
              <a:t>: Create and use a high-quality, large-scale dataset with accurate sarcasm labeling to overcome existing dataset limitations.</a:t>
            </a:r>
          </a:p>
          <a:p>
            <a:pPr marL="514350" indent="-514350">
              <a:buAutoNum type="arabicPeriod"/>
            </a:pPr>
            <a:r>
              <a:rPr lang="en-US" sz="2000" b="1" dirty="0">
                <a:latin typeface="Times New Roman" panose="02020603050405020304" pitchFamily="18" charset="0"/>
                <a:cs typeface="Times New Roman" panose="02020603050405020304" pitchFamily="18" charset="0"/>
              </a:rPr>
              <a:t>Improve Accuracy and Generalization</a:t>
            </a:r>
            <a:r>
              <a:rPr lang="en-US" sz="2000" dirty="0">
                <a:latin typeface="Times New Roman" panose="02020603050405020304" pitchFamily="18" charset="0"/>
                <a:cs typeface="Times New Roman" panose="02020603050405020304" pitchFamily="18" charset="0"/>
              </a:rPr>
              <a:t>: Achieve higher accuracy (89.9%) in sarcasm detection while ensuring the model generalizes well across unseen data.</a:t>
            </a:r>
          </a:p>
          <a:p>
            <a:pPr marL="514350" indent="-514350">
              <a:buAutoNum type="arabicPeriod"/>
            </a:pPr>
            <a:r>
              <a:rPr lang="en-US" sz="2000" b="1" dirty="0">
                <a:latin typeface="Times New Roman" panose="02020603050405020304" pitchFamily="18" charset="0"/>
                <a:cs typeface="Times New Roman" panose="02020603050405020304" pitchFamily="18" charset="0"/>
              </a:rPr>
              <a:t>Address Context Dependency</a:t>
            </a:r>
            <a:r>
              <a:rPr lang="en-US" sz="2000" dirty="0">
                <a:latin typeface="Times New Roman" panose="02020603050405020304" pitchFamily="18" charset="0"/>
                <a:cs typeface="Times New Roman" panose="02020603050405020304" pitchFamily="18" charset="0"/>
              </a:rPr>
              <a:t>: Build a model capable of understanding subtle contextual cues and linguistic nuances in sarcastic expressions.</a:t>
            </a:r>
          </a:p>
          <a:p>
            <a:pPr marL="514350" indent="-514350">
              <a:buAutoNum type="arabicPeriod"/>
            </a:pPr>
            <a:r>
              <a:rPr lang="en-US" sz="2000" b="1" dirty="0">
                <a:latin typeface="Times New Roman" panose="02020603050405020304" pitchFamily="18" charset="0"/>
                <a:cs typeface="Times New Roman" panose="02020603050405020304" pitchFamily="18" charset="0"/>
              </a:rPr>
              <a:t>Support Future Research</a:t>
            </a:r>
            <a:r>
              <a:rPr lang="en-US" sz="2000" dirty="0">
                <a:latin typeface="Times New Roman" panose="02020603050405020304" pitchFamily="18" charset="0"/>
                <a:cs typeface="Times New Roman" panose="02020603050405020304" pitchFamily="18" charset="0"/>
              </a:rPr>
              <a:t>: Make datasets and models publicly available to encourage further research and applications in NLP.</a:t>
            </a:r>
          </a:p>
          <a:p>
            <a:pPr marL="514350" indent="-514350">
              <a:buAutoNum type="arabicPeriod"/>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54F09D41-D11E-43FB-6056-9AF057F824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7835" y="1574613"/>
            <a:ext cx="9592235" cy="4351338"/>
          </a:xfrm>
        </p:spPr>
      </p:pic>
    </p:spTree>
    <p:extLst>
      <p:ext uri="{BB962C8B-B14F-4D97-AF65-F5344CB8AC3E}">
        <p14:creationId xmlns:p14="http://schemas.microsoft.com/office/powerpoint/2010/main" val="213702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493134"/>
            <a:ext cx="10515600" cy="4683829"/>
          </a:xfrm>
        </p:spPr>
        <p:txBody>
          <a:bodyPr>
            <a:normAutofit fontScale="62500" lnSpcReduction="20000"/>
          </a:bodyPr>
          <a:lstStyle/>
          <a:p>
            <a:pPr marL="0" indent="0">
              <a:buNone/>
            </a:pPr>
            <a:r>
              <a:rPr lang="en-IN" b="1" dirty="0">
                <a:latin typeface="Times New Roman" panose="02020603050405020304" pitchFamily="18" charset="0"/>
                <a:cs typeface="Times New Roman" panose="02020603050405020304" pitchFamily="18" charset="0"/>
              </a:rPr>
              <a:t>1.Data Collection:</a:t>
            </a:r>
          </a:p>
          <a:p>
            <a:pPr marL="0" indent="0" algn="just">
              <a:buNone/>
            </a:pPr>
            <a:r>
              <a:rPr lang="en-IN" sz="2900" b="1" dirty="0">
                <a:latin typeface="Times New Roman" panose="02020603050405020304" pitchFamily="18" charset="0"/>
                <a:cs typeface="Times New Roman" panose="02020603050405020304" pitchFamily="18" charset="0"/>
              </a:rPr>
              <a:t>Datasets Used</a:t>
            </a:r>
            <a:r>
              <a:rPr lang="en-IN" sz="29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sz="2900" dirty="0">
                <a:latin typeface="Times New Roman" panose="02020603050405020304" pitchFamily="18" charset="0"/>
                <a:cs typeface="Times New Roman" panose="02020603050405020304" pitchFamily="18" charset="0"/>
              </a:rPr>
              <a:t>News Headlines Dataset from Kaggle: Headlines from "The Onion" (sarcastic) and "The HuffPost" (non-sarcastic).</a:t>
            </a:r>
          </a:p>
          <a:p>
            <a:pPr algn="just">
              <a:buFont typeface="Arial" panose="020B0604020202020204" pitchFamily="34" charset="0"/>
              <a:buChar char="•"/>
            </a:pPr>
            <a:r>
              <a:rPr lang="en-IN" sz="2900" dirty="0">
                <a:latin typeface="Times New Roman" panose="02020603050405020304" pitchFamily="18" charset="0"/>
                <a:cs typeface="Times New Roman" panose="02020603050405020304" pitchFamily="18" charset="0"/>
              </a:rPr>
              <a:t>Sarcasm Dataset: General sarcastic and non-sarcastic texts.</a:t>
            </a:r>
          </a:p>
          <a:p>
            <a:pPr marL="0" indent="0" algn="just">
              <a:buNone/>
            </a:pPr>
            <a:r>
              <a:rPr lang="en-IN" sz="2900" b="1" dirty="0">
                <a:latin typeface="Times New Roman" panose="02020603050405020304" pitchFamily="18" charset="0"/>
                <a:cs typeface="Times New Roman" panose="02020603050405020304" pitchFamily="18" charset="0"/>
              </a:rPr>
              <a:t>Dataset Size</a:t>
            </a:r>
            <a:r>
              <a:rPr lang="en-IN" sz="2900" dirty="0">
                <a:latin typeface="Times New Roman" panose="02020603050405020304" pitchFamily="18" charset="0"/>
                <a:cs typeface="Times New Roman" panose="02020603050405020304" pitchFamily="18" charset="0"/>
              </a:rPr>
              <a:t>: Combined dataset of 63,904 samples (headlines and general text).</a:t>
            </a:r>
          </a:p>
          <a:p>
            <a:pPr marL="0" indent="0" algn="just">
              <a:buNone/>
            </a:pPr>
            <a:r>
              <a:rPr lang="en-IN" sz="2900" b="1" dirty="0">
                <a:latin typeface="Times New Roman" panose="02020603050405020304" pitchFamily="18" charset="0"/>
                <a:cs typeface="Times New Roman" panose="02020603050405020304" pitchFamily="18" charset="0"/>
              </a:rPr>
              <a:t>Labels:   </a:t>
            </a:r>
            <a:r>
              <a:rPr lang="en-IN" sz="2900" dirty="0">
                <a:latin typeface="Times New Roman" panose="02020603050405020304" pitchFamily="18" charset="0"/>
                <a:cs typeface="Times New Roman" panose="02020603050405020304" pitchFamily="18" charset="0"/>
              </a:rPr>
              <a:t>1 - sarcastic, 0 - Non sarcastic</a:t>
            </a:r>
            <a:endParaRPr lang="en-IN" sz="2900" b="1" dirty="0">
              <a:latin typeface="Times New Roman" panose="02020603050405020304" pitchFamily="18" charset="0"/>
              <a:cs typeface="Times New Roman" panose="02020603050405020304" pitchFamily="18" charset="0"/>
            </a:endParaRPr>
          </a:p>
          <a:p>
            <a:pPr marL="0" indent="0">
              <a:buNone/>
            </a:pPr>
            <a:r>
              <a:rPr lang="en-IN" sz="2900" b="1" dirty="0">
                <a:latin typeface="Times New Roman" panose="02020603050405020304" pitchFamily="18" charset="0"/>
                <a:cs typeface="Times New Roman" panose="02020603050405020304" pitchFamily="18" charset="0"/>
              </a:rPr>
              <a:t>2.</a:t>
            </a:r>
            <a:r>
              <a:rPr lang="en-IN" sz="2900" dirty="0">
                <a:latin typeface="Times New Roman" panose="02020603050405020304" pitchFamily="18" charset="0"/>
                <a:cs typeface="Times New Roman" panose="02020603050405020304" pitchFamily="18" charset="0"/>
              </a:rPr>
              <a:t> </a:t>
            </a:r>
            <a:r>
              <a:rPr lang="en-IN" sz="2900" b="1" dirty="0">
                <a:latin typeface="Times New Roman" panose="02020603050405020304" pitchFamily="18" charset="0"/>
                <a:cs typeface="Times New Roman" panose="02020603050405020304" pitchFamily="18" charset="0"/>
              </a:rPr>
              <a:t>Preprocessing:</a:t>
            </a:r>
          </a:p>
          <a:p>
            <a:r>
              <a:rPr lang="en-IN" sz="3000" dirty="0">
                <a:latin typeface="Times New Roman" panose="02020603050405020304" pitchFamily="18" charset="0"/>
                <a:cs typeface="Times New Roman" panose="02020603050405020304" pitchFamily="18" charset="0"/>
              </a:rPr>
              <a:t>Handling special characters      </a:t>
            </a:r>
          </a:p>
          <a:p>
            <a:r>
              <a:rPr lang="en-IN" sz="3000" dirty="0">
                <a:latin typeface="Times New Roman" panose="02020603050405020304" pitchFamily="18" charset="0"/>
                <a:cs typeface="Times New Roman" panose="02020603050405020304" pitchFamily="18" charset="0"/>
              </a:rPr>
              <a:t>Stop-word removal : the , an , is , are</a:t>
            </a:r>
          </a:p>
          <a:p>
            <a:r>
              <a:rPr lang="en-IN" sz="3000" dirty="0">
                <a:latin typeface="Times New Roman" panose="02020603050405020304" pitchFamily="18" charset="0"/>
                <a:cs typeface="Times New Roman" panose="02020603050405020304" pitchFamily="18" charset="0"/>
              </a:rPr>
              <a:t>Lowercasing 		  </a:t>
            </a:r>
          </a:p>
          <a:p>
            <a:r>
              <a:rPr lang="en-IN" sz="3000" dirty="0">
                <a:latin typeface="Times New Roman" panose="02020603050405020304" pitchFamily="18" charset="0"/>
                <a:cs typeface="Times New Roman" panose="02020603050405020304" pitchFamily="18" charset="0"/>
              </a:rPr>
              <a:t>expanding </a:t>
            </a:r>
            <a:r>
              <a:rPr lang="en-IN" sz="3000" dirty="0" err="1">
                <a:latin typeface="Times New Roman" panose="02020603050405020304" pitchFamily="18" charset="0"/>
                <a:cs typeface="Times New Roman" panose="02020603050405020304" pitchFamily="18" charset="0"/>
              </a:rPr>
              <a:t>shortend</a:t>
            </a:r>
            <a:r>
              <a:rPr lang="en-IN" sz="3000" dirty="0">
                <a:latin typeface="Times New Roman" panose="02020603050405020304" pitchFamily="18" charset="0"/>
                <a:cs typeface="Times New Roman" panose="02020603050405020304" pitchFamily="18" charset="0"/>
              </a:rPr>
              <a:t> tokens : can’t to cannot</a:t>
            </a:r>
          </a:p>
          <a:p>
            <a:r>
              <a:rPr lang="en-IN" sz="3000" dirty="0">
                <a:latin typeface="Times New Roman" panose="02020603050405020304" pitchFamily="18" charset="0"/>
                <a:cs typeface="Times New Roman" panose="02020603050405020304" pitchFamily="18" charset="0"/>
              </a:rPr>
              <a:t>Tokenization : into words or </a:t>
            </a:r>
            <a:r>
              <a:rPr lang="en-IN" sz="3000" dirty="0" err="1">
                <a:latin typeface="Times New Roman" panose="02020603050405020304" pitchFamily="18" charset="0"/>
                <a:cs typeface="Times New Roman" panose="02020603050405020304" pitchFamily="18" charset="0"/>
              </a:rPr>
              <a:t>subwords</a:t>
            </a:r>
            <a:endParaRPr lang="en-IN" sz="3000" dirty="0">
              <a:latin typeface="Times New Roman" panose="02020603050405020304" pitchFamily="18" charset="0"/>
              <a:cs typeface="Times New Roman" panose="02020603050405020304" pitchFamily="18" charset="0"/>
            </a:endParaRPr>
          </a:p>
          <a:p>
            <a:r>
              <a:rPr lang="en-IN" sz="3000" dirty="0">
                <a:latin typeface="Times New Roman" panose="02020603050405020304" pitchFamily="18" charset="0"/>
                <a:cs typeface="Times New Roman" panose="02020603050405020304" pitchFamily="18" charset="0"/>
              </a:rPr>
              <a:t>Lemmatization: Lemmatization in deep learning refers to the reduction of inflectional forms by converting words into their base form</a:t>
            </a:r>
          </a:p>
          <a:p>
            <a:pPr marL="0" indent="0">
              <a:buNone/>
            </a:pPr>
            <a:endParaRPr lang="en-IN" sz="2400" b="1" dirty="0"/>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DD430-4774-D880-C358-E3ACBFDC4F2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2141D7F-6ACD-EE34-3E55-6D95BFCCD0AC}"/>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8825864B-D594-35EC-E693-D7762D65E9C6}"/>
              </a:ext>
            </a:extLst>
          </p:cNvPr>
          <p:cNvSpPr>
            <a:spLocks noGrp="1"/>
          </p:cNvSpPr>
          <p:nvPr>
            <p:ph idx="1"/>
          </p:nvPr>
        </p:nvSpPr>
        <p:spPr>
          <a:xfrm>
            <a:off x="838200" y="1493134"/>
            <a:ext cx="10515600" cy="4683829"/>
          </a:xfrm>
        </p:spPr>
        <p:txBody>
          <a:bodyPr>
            <a:normAutofit/>
          </a:bodyPr>
          <a:lstStyle/>
          <a:p>
            <a:pPr marL="0" indent="0">
              <a:buNone/>
            </a:pPr>
            <a:endParaRPr lang="en-IN" sz="2400" b="1" dirty="0"/>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6BD91589-E988-E1EF-7E4E-45C2733A408F}"/>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548A6D78-9F63-B328-4511-CA620A561942}"/>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39275FB3-DC0D-0AC6-E25B-E7FC22739231}"/>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13</a:t>
            </a:fld>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4A86745-7BD7-37AC-4FB9-4950C16F1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4635" y="1313747"/>
            <a:ext cx="5916706" cy="4348386"/>
          </a:xfrm>
          <a:prstGeom prst="rect">
            <a:avLst/>
          </a:prstGeom>
        </p:spPr>
      </p:pic>
      <p:pic>
        <p:nvPicPr>
          <p:cNvPr id="10" name="Picture 9">
            <a:extLst>
              <a:ext uri="{FF2B5EF4-FFF2-40B4-BE49-F238E27FC236}">
                <a16:creationId xmlns:a16="http://schemas.microsoft.com/office/drawing/2014/main" id="{EA73C2BB-BB1E-D7B7-464A-2B2B81A10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59" y="1632179"/>
            <a:ext cx="5477435" cy="3912073"/>
          </a:xfrm>
          <a:prstGeom prst="rect">
            <a:avLst/>
          </a:prstGeom>
        </p:spPr>
      </p:pic>
    </p:spTree>
    <p:extLst>
      <p:ext uri="{BB962C8B-B14F-4D97-AF65-F5344CB8AC3E}">
        <p14:creationId xmlns:p14="http://schemas.microsoft.com/office/powerpoint/2010/main" val="377052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869F9-95AA-9598-84F2-10BEC2B2A36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38DB8B4-B56C-3613-1AF2-9350B25EA822}"/>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4540C573-E411-DF24-5DBB-58A77924C8EB}"/>
              </a:ext>
            </a:extLst>
          </p:cNvPr>
          <p:cNvSpPr>
            <a:spLocks noGrp="1"/>
          </p:cNvSpPr>
          <p:nvPr>
            <p:ph idx="1"/>
          </p:nvPr>
        </p:nvSpPr>
        <p:spPr>
          <a:xfrm>
            <a:off x="672353" y="1493134"/>
            <a:ext cx="10910047" cy="3060937"/>
          </a:xfrm>
        </p:spPr>
        <p:txBody>
          <a:bodyPr>
            <a:normAutofit lnSpcReduction="10000"/>
          </a:bodyPr>
          <a:lstStyle/>
          <a:p>
            <a:pPr marL="0" indent="0" algn="just">
              <a:buNone/>
            </a:pPr>
            <a:r>
              <a:rPr lang="en-US" sz="1900" b="1" dirty="0">
                <a:latin typeface="Times New Roman" panose="02020603050405020304" pitchFamily="18" charset="0"/>
                <a:cs typeface="Times New Roman" panose="02020603050405020304" pitchFamily="18" charset="0"/>
              </a:rPr>
              <a:t>3. Model </a:t>
            </a:r>
            <a:r>
              <a:rPr lang="en-IN" sz="1900" b="1" dirty="0">
                <a:latin typeface="Times New Roman" panose="02020603050405020304" pitchFamily="18" charset="0"/>
                <a:cs typeface="Times New Roman" panose="02020603050405020304" pitchFamily="18" charset="0"/>
              </a:rPr>
              <a:t>Architecture:</a:t>
            </a:r>
          </a:p>
          <a:p>
            <a:pPr algn="just"/>
            <a:r>
              <a:rPr lang="en-IN" sz="1900" b="1" dirty="0">
                <a:latin typeface="Times New Roman" panose="02020603050405020304" pitchFamily="18" charset="0"/>
                <a:cs typeface="Times New Roman" panose="02020603050405020304" pitchFamily="18" charset="0"/>
              </a:rPr>
              <a:t>Improved Text Classification: </a:t>
            </a:r>
            <a:r>
              <a:rPr lang="en-IN" sz="1900" dirty="0">
                <a:latin typeface="Times New Roman" panose="02020603050405020304" pitchFamily="18" charset="0"/>
                <a:cs typeface="Times New Roman" panose="02020603050405020304" pitchFamily="18" charset="0"/>
              </a:rPr>
              <a:t>The CNN-</a:t>
            </a:r>
            <a:r>
              <a:rPr lang="en-IN" sz="1900" dirty="0" err="1">
                <a:latin typeface="Times New Roman" panose="02020603050405020304" pitchFamily="18" charset="0"/>
                <a:cs typeface="Times New Roman" panose="02020603050405020304" pitchFamily="18" charset="0"/>
              </a:rPr>
              <a:t>BiLSTM</a:t>
            </a:r>
            <a:r>
              <a:rPr lang="en-IN" sz="1900" dirty="0">
                <a:latin typeface="Times New Roman" panose="02020603050405020304" pitchFamily="18" charset="0"/>
                <a:cs typeface="Times New Roman" panose="02020603050405020304" pitchFamily="18" charset="0"/>
              </a:rPr>
              <a:t> model combines the strengths of Convolutional Neural Networks (CNNs) and Bidirectional Long Short-Term Memory (</a:t>
            </a:r>
            <a:r>
              <a:rPr lang="en-IN" sz="1900" dirty="0" err="1">
                <a:latin typeface="Times New Roman" panose="02020603050405020304" pitchFamily="18" charset="0"/>
                <a:cs typeface="Times New Roman" panose="02020603050405020304" pitchFamily="18" charset="0"/>
              </a:rPr>
              <a:t>BiLSTM</a:t>
            </a:r>
            <a:r>
              <a:rPr lang="en-IN" sz="1900" dirty="0">
                <a:latin typeface="Times New Roman" panose="02020603050405020304" pitchFamily="18" charset="0"/>
                <a:cs typeface="Times New Roman" panose="02020603050405020304" pitchFamily="18" charset="0"/>
              </a:rPr>
              <a:t>) networks. This combination improves text classification tasks, such as sentiment analysis, spam detection, and topic </a:t>
            </a:r>
            <a:r>
              <a:rPr lang="en-IN" sz="1900" dirty="0" err="1">
                <a:latin typeface="Times New Roman" panose="02020603050405020304" pitchFamily="18" charset="0"/>
                <a:cs typeface="Times New Roman" panose="02020603050405020304" pitchFamily="18" charset="0"/>
              </a:rPr>
              <a:t>modeling</a:t>
            </a:r>
            <a:r>
              <a:rPr lang="en-IN" sz="1900" dirty="0">
                <a:latin typeface="Times New Roman" panose="02020603050405020304" pitchFamily="18" charset="0"/>
                <a:cs typeface="Times New Roman" panose="02020603050405020304" pitchFamily="18" charset="0"/>
              </a:rPr>
              <a:t>.</a:t>
            </a:r>
          </a:p>
          <a:p>
            <a:pPr algn="just"/>
            <a:r>
              <a:rPr lang="en-IN" sz="1900" b="1" dirty="0">
                <a:latin typeface="Times New Roman" panose="02020603050405020304" pitchFamily="18" charset="0"/>
                <a:cs typeface="Times New Roman" panose="02020603050405020304" pitchFamily="18" charset="0"/>
              </a:rPr>
              <a:t>Capture Local and Global </a:t>
            </a:r>
            <a:r>
              <a:rPr lang="en-IN" sz="1900" b="1" dirty="0" err="1">
                <a:latin typeface="Times New Roman" panose="02020603050405020304" pitchFamily="18" charset="0"/>
                <a:cs typeface="Times New Roman" panose="02020603050405020304" pitchFamily="18" charset="0"/>
              </a:rPr>
              <a:t>Features:</a:t>
            </a:r>
            <a:r>
              <a:rPr lang="en-IN" sz="1900" dirty="0" err="1">
                <a:latin typeface="Times New Roman" panose="02020603050405020304" pitchFamily="18" charset="0"/>
                <a:cs typeface="Times New Roman" panose="02020603050405020304" pitchFamily="18" charset="0"/>
              </a:rPr>
              <a:t>CNNs</a:t>
            </a:r>
            <a:r>
              <a:rPr lang="en-IN" sz="1900" dirty="0">
                <a:latin typeface="Times New Roman" panose="02020603050405020304" pitchFamily="18" charset="0"/>
                <a:cs typeface="Times New Roman" panose="02020603050405020304" pitchFamily="18" charset="0"/>
              </a:rPr>
              <a:t> excel at capturing local features (e.g., phrases, sentences), while </a:t>
            </a:r>
            <a:r>
              <a:rPr lang="en-IN" sz="1900" dirty="0" err="1">
                <a:latin typeface="Times New Roman" panose="02020603050405020304" pitchFamily="18" charset="0"/>
                <a:cs typeface="Times New Roman" panose="02020603050405020304" pitchFamily="18" charset="0"/>
              </a:rPr>
              <a:t>BiLSTMs</a:t>
            </a:r>
            <a:r>
              <a:rPr lang="en-IN" sz="1900" dirty="0">
                <a:latin typeface="Times New Roman" panose="02020603050405020304" pitchFamily="18" charset="0"/>
                <a:cs typeface="Times New Roman" panose="02020603050405020304" pitchFamily="18" charset="0"/>
              </a:rPr>
              <a:t> capture global features (e.g., context, relationships). The CNN-</a:t>
            </a:r>
            <a:r>
              <a:rPr lang="en-IN" sz="1900" dirty="0" err="1">
                <a:latin typeface="Times New Roman" panose="02020603050405020304" pitchFamily="18" charset="0"/>
                <a:cs typeface="Times New Roman" panose="02020603050405020304" pitchFamily="18" charset="0"/>
              </a:rPr>
              <a:t>BiLSTM</a:t>
            </a:r>
            <a:r>
              <a:rPr lang="en-IN" sz="1900" dirty="0">
                <a:latin typeface="Times New Roman" panose="02020603050405020304" pitchFamily="18" charset="0"/>
                <a:cs typeface="Times New Roman" panose="02020603050405020304" pitchFamily="18" charset="0"/>
              </a:rPr>
              <a:t> model leverages both, providing a more comprehensive understanding of text data.</a:t>
            </a:r>
          </a:p>
          <a:p>
            <a:pPr algn="just"/>
            <a:r>
              <a:rPr lang="en-IN" sz="1900" b="1" dirty="0">
                <a:latin typeface="Times New Roman" panose="02020603050405020304" pitchFamily="18" charset="0"/>
                <a:cs typeface="Times New Roman" panose="02020603050405020304" pitchFamily="18" charset="0"/>
              </a:rPr>
              <a:t>Preserve Sequential </a:t>
            </a:r>
            <a:r>
              <a:rPr lang="en-IN" sz="1900" b="1" dirty="0" err="1">
                <a:latin typeface="Times New Roman" panose="02020603050405020304" pitchFamily="18" charset="0"/>
                <a:cs typeface="Times New Roman" panose="02020603050405020304" pitchFamily="18" charset="0"/>
              </a:rPr>
              <a:t>Information</a:t>
            </a:r>
            <a:r>
              <a:rPr lang="en-IN" sz="1900" dirty="0" err="1">
                <a:latin typeface="Times New Roman" panose="02020603050405020304" pitchFamily="18" charset="0"/>
                <a:cs typeface="Times New Roman" panose="02020603050405020304" pitchFamily="18" charset="0"/>
              </a:rPr>
              <a:t>:BiLSTMs</a:t>
            </a:r>
            <a:r>
              <a:rPr lang="en-IN" sz="1900" dirty="0">
                <a:latin typeface="Times New Roman" panose="02020603050405020304" pitchFamily="18" charset="0"/>
                <a:cs typeface="Times New Roman" panose="02020603050405020304" pitchFamily="18" charset="0"/>
              </a:rPr>
              <a:t> preserve sequential information, which is essential for text data where word order matters. By incorporating </a:t>
            </a:r>
            <a:r>
              <a:rPr lang="en-IN" sz="1900" dirty="0" err="1">
                <a:latin typeface="Times New Roman" panose="02020603050405020304" pitchFamily="18" charset="0"/>
                <a:cs typeface="Times New Roman" panose="02020603050405020304" pitchFamily="18" charset="0"/>
              </a:rPr>
              <a:t>BiLSTMs</a:t>
            </a:r>
            <a:r>
              <a:rPr lang="en-IN" sz="1900" dirty="0">
                <a:latin typeface="Times New Roman" panose="02020603050405020304" pitchFamily="18" charset="0"/>
                <a:cs typeface="Times New Roman" panose="02020603050405020304" pitchFamily="18" charset="0"/>
              </a:rPr>
              <a:t>, the CNN-</a:t>
            </a:r>
            <a:r>
              <a:rPr lang="en-IN" sz="1900" dirty="0" err="1">
                <a:latin typeface="Times New Roman" panose="02020603050405020304" pitchFamily="18" charset="0"/>
                <a:cs typeface="Times New Roman" panose="02020603050405020304" pitchFamily="18" charset="0"/>
              </a:rPr>
              <a:t>BiLSTM</a:t>
            </a:r>
            <a:r>
              <a:rPr lang="en-IN" sz="1900" dirty="0">
                <a:latin typeface="Times New Roman" panose="02020603050405020304" pitchFamily="18" charset="0"/>
                <a:cs typeface="Times New Roman" panose="02020603050405020304" pitchFamily="18" charset="0"/>
              </a:rPr>
              <a:t> model can capture the nuances of language and better understand the relationships between words.</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lgn="just">
              <a:buNone/>
            </a:pPr>
            <a:endParaRPr lang="en-IN" sz="1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2F00F3A5-19B2-AAED-244F-15C1F570AD6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44BF1CC3-1838-9812-EB39-A382E48AC630}"/>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0F74E155-7CF7-26E9-0571-46873F9207DB}"/>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439EAD7-6649-A0FE-4CA4-AFEE269FD98C}"/>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6AA7F014-41C7-7180-915B-1511931E8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582" y="4362638"/>
            <a:ext cx="6985587" cy="1697503"/>
          </a:xfrm>
          <a:prstGeom prst="rect">
            <a:avLst/>
          </a:prstGeom>
        </p:spPr>
      </p:pic>
    </p:spTree>
    <p:extLst>
      <p:ext uri="{BB962C8B-B14F-4D97-AF65-F5344CB8AC3E}">
        <p14:creationId xmlns:p14="http://schemas.microsoft.com/office/powerpoint/2010/main" val="2588339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DFAE0-EC76-F97A-270F-5915EE0047C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9CCEF07-16C3-D177-E65F-D0A60A435876}"/>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26579D0C-0B6C-DDF2-AAEF-9FEF23E1B5C3}"/>
              </a:ext>
            </a:extLst>
          </p:cNvPr>
          <p:cNvSpPr>
            <a:spLocks noGrp="1"/>
          </p:cNvSpPr>
          <p:nvPr>
            <p:ph idx="1"/>
          </p:nvPr>
        </p:nvSpPr>
        <p:spPr>
          <a:xfrm>
            <a:off x="838200" y="1676401"/>
            <a:ext cx="10515600" cy="4500562"/>
          </a:xfrm>
        </p:spPr>
        <p:txBody>
          <a:bodyPr>
            <a:normAutofit/>
          </a:bodyPr>
          <a:lstStyle/>
          <a:p>
            <a:pPr marL="0" indent="0" algn="just">
              <a:buNone/>
            </a:pPr>
            <a:r>
              <a:rPr lang="en-IN" sz="2100" b="1" dirty="0">
                <a:latin typeface="Times New Roman" panose="02020603050405020304" pitchFamily="18" charset="0"/>
                <a:cs typeface="Times New Roman" panose="02020603050405020304" pitchFamily="18" charset="0"/>
              </a:rPr>
              <a:t>4. Training:</a:t>
            </a:r>
          </a:p>
          <a:p>
            <a:pPr algn="just"/>
            <a:r>
              <a:rPr lang="en-IN" sz="2100" b="1" dirty="0">
                <a:latin typeface="Times New Roman" panose="02020603050405020304" pitchFamily="18" charset="0"/>
                <a:cs typeface="Times New Roman" panose="02020603050405020304" pitchFamily="18" charset="0"/>
              </a:rPr>
              <a:t>Environment</a:t>
            </a:r>
            <a:r>
              <a:rPr lang="en-IN" sz="2100" dirty="0">
                <a:latin typeface="Times New Roman" panose="02020603050405020304" pitchFamily="18" charset="0"/>
                <a:cs typeface="Times New Roman" panose="02020603050405020304" pitchFamily="18" charset="0"/>
              </a:rPr>
              <a:t>: Google </a:t>
            </a:r>
            <a:r>
              <a:rPr lang="en-IN" sz="2100" dirty="0" err="1">
                <a:latin typeface="Times New Roman" panose="02020603050405020304" pitchFamily="18" charset="0"/>
                <a:cs typeface="Times New Roman" panose="02020603050405020304" pitchFamily="18" charset="0"/>
              </a:rPr>
              <a:t>Colab</a:t>
            </a:r>
            <a:r>
              <a:rPr lang="en-IN" sz="2100" dirty="0">
                <a:latin typeface="Times New Roman" panose="02020603050405020304" pitchFamily="18" charset="0"/>
                <a:cs typeface="Times New Roman" panose="02020603050405020304" pitchFamily="18" charset="0"/>
              </a:rPr>
              <a:t> with GPU support for efficient computation.</a:t>
            </a:r>
          </a:p>
          <a:p>
            <a:pPr algn="just"/>
            <a:r>
              <a:rPr lang="en-IN" sz="2100" b="1" dirty="0">
                <a:latin typeface="Times New Roman" panose="02020603050405020304" pitchFamily="18" charset="0"/>
                <a:cs typeface="Times New Roman" panose="02020603050405020304" pitchFamily="18" charset="0"/>
              </a:rPr>
              <a:t>Loss Function</a:t>
            </a:r>
            <a:r>
              <a:rPr lang="en-IN" sz="2100" dirty="0">
                <a:latin typeface="Times New Roman" panose="02020603050405020304" pitchFamily="18" charset="0"/>
                <a:cs typeface="Times New Roman" panose="02020603050405020304" pitchFamily="18" charset="0"/>
              </a:rPr>
              <a:t>: Binary Cross-entropy to handle binary classification.</a:t>
            </a:r>
            <a:endParaRPr lang="en-IN" sz="5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100" b="1" dirty="0">
                <a:latin typeface="Times New Roman" panose="02020603050405020304" pitchFamily="18" charset="0"/>
                <a:cs typeface="Times New Roman" panose="02020603050405020304" pitchFamily="18" charset="0"/>
              </a:rPr>
              <a:t>Metrics</a:t>
            </a:r>
            <a:r>
              <a:rPr lang="en-IN" sz="21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sz="2100" dirty="0">
                <a:latin typeface="Times New Roman" panose="02020603050405020304" pitchFamily="18" charset="0"/>
                <a:cs typeface="Times New Roman" panose="02020603050405020304" pitchFamily="18" charset="0"/>
              </a:rPr>
              <a:t>Accuracy</a:t>
            </a:r>
          </a:p>
          <a:p>
            <a:pPr algn="just">
              <a:buFont typeface="Arial" panose="020B0604020202020204" pitchFamily="34" charset="0"/>
              <a:buChar char="•"/>
            </a:pPr>
            <a:r>
              <a:rPr lang="en-IN" sz="2100" dirty="0">
                <a:latin typeface="Times New Roman" panose="02020603050405020304" pitchFamily="18" charset="0"/>
                <a:cs typeface="Times New Roman" panose="02020603050405020304" pitchFamily="18" charset="0"/>
              </a:rPr>
              <a:t>F1-Score for balanced performance measurement.</a:t>
            </a:r>
            <a:endParaRPr lang="en-IN" sz="5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500" dirty="0">
              <a:latin typeface="Times New Roman" panose="02020603050405020304" pitchFamily="18" charset="0"/>
              <a:cs typeface="Times New Roman" panose="02020603050405020304" pitchFamily="18" charset="0"/>
            </a:endParaRPr>
          </a:p>
          <a:p>
            <a:pPr marL="0" indent="0" algn="just">
              <a:buNone/>
            </a:pPr>
            <a:r>
              <a:rPr lang="en-IN" sz="2100" b="1" dirty="0">
                <a:latin typeface="Times New Roman" panose="02020603050405020304" pitchFamily="18" charset="0"/>
                <a:cs typeface="Times New Roman" panose="02020603050405020304" pitchFamily="18" charset="0"/>
              </a:rPr>
              <a:t>5. Testing:</a:t>
            </a:r>
          </a:p>
          <a:p>
            <a:pPr algn="just"/>
            <a:r>
              <a:rPr lang="en-IN" sz="2100" b="1" dirty="0">
                <a:latin typeface="Times New Roman" panose="02020603050405020304" pitchFamily="18" charset="0"/>
                <a:cs typeface="Times New Roman" panose="02020603050405020304" pitchFamily="18" charset="0"/>
              </a:rPr>
              <a:t>Confusion Matrix:</a:t>
            </a:r>
            <a:r>
              <a:rPr lang="en-IN" sz="2100" dirty="0">
                <a:latin typeface="Times New Roman" panose="02020603050405020304" pitchFamily="18" charset="0"/>
                <a:cs typeface="Times New Roman" panose="02020603050405020304" pitchFamily="18" charset="0"/>
              </a:rPr>
              <a:t> Showed 97% accuracy for sarcastic text and 95% for non-sarcastic text.</a:t>
            </a:r>
          </a:p>
          <a:p>
            <a:pPr algn="just"/>
            <a:r>
              <a:rPr lang="en-IN" sz="2100" b="1" dirty="0">
                <a:latin typeface="Times New Roman" panose="02020603050405020304" pitchFamily="18" charset="0"/>
                <a:cs typeface="Times New Roman" panose="02020603050405020304" pitchFamily="18" charset="0"/>
              </a:rPr>
              <a:t>Precision and Recall: </a:t>
            </a:r>
            <a:r>
              <a:rPr lang="en-IN" sz="2100" dirty="0">
                <a:latin typeface="Times New Roman" panose="02020603050405020304" pitchFamily="18" charset="0"/>
                <a:cs typeface="Times New Roman" panose="02020603050405020304" pitchFamily="18" charset="0"/>
              </a:rPr>
              <a:t>High values for both sarcastic and non-sarcastic classes.</a:t>
            </a:r>
          </a:p>
          <a:p>
            <a:pPr marL="0" indent="0">
              <a:buNone/>
            </a:pPr>
            <a:endParaRPr lang="en-IN" sz="1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E83FC2EC-95F6-6B2D-1C1E-C67C45D29B74}"/>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D9B2CC4F-AA15-15BF-B148-89C59AD5C09D}"/>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830B80FA-A28C-3477-7C98-13964F5326C9}"/>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3D070113-60CC-26DB-F24B-3190DE83B626}"/>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9011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Preprocessing Techniques </a:t>
            </a:r>
            <a:r>
              <a:rPr lang="en-US" sz="2000" dirty="0">
                <a:latin typeface="Times New Roman" panose="02020603050405020304" pitchFamily="18" charset="0"/>
                <a:cs typeface="Times New Roman" panose="02020603050405020304" pitchFamily="18" charset="0"/>
              </a:rPr>
              <a:t>: Data cleaning: Removal of special characters, lowercasing, </a:t>
            </a:r>
            <a:r>
              <a:rPr lang="en-US" sz="2000" dirty="0" err="1">
                <a:latin typeface="Times New Roman" panose="02020603050405020304" pitchFamily="18" charset="0"/>
                <a:cs typeface="Times New Roman" panose="02020603050405020304" pitchFamily="18" charset="0"/>
              </a:rPr>
              <a:t>stopword</a:t>
            </a:r>
            <a:r>
              <a:rPr lang="en-US" sz="2000" dirty="0">
                <a:latin typeface="Times New Roman" panose="02020603050405020304" pitchFamily="18" charset="0"/>
                <a:cs typeface="Times New Roman" panose="02020603050405020304" pitchFamily="18" charset="0"/>
              </a:rPr>
              <a:t> removal, tokenization, and lemmatization to prepare clean text for analysis.</a:t>
            </a:r>
          </a:p>
          <a:p>
            <a:pPr algn="just"/>
            <a:r>
              <a:rPr lang="en-US" sz="2000" b="1" dirty="0">
                <a:latin typeface="Times New Roman" panose="02020603050405020304" pitchFamily="18" charset="0"/>
                <a:cs typeface="Times New Roman" panose="02020603050405020304" pitchFamily="18" charset="0"/>
              </a:rPr>
              <a:t>CNN-</a:t>
            </a:r>
            <a:r>
              <a:rPr lang="en-US" sz="2000" b="1" dirty="0" err="1">
                <a:latin typeface="Times New Roman" panose="02020603050405020304" pitchFamily="18" charset="0"/>
                <a:cs typeface="Times New Roman" panose="02020603050405020304" pitchFamily="18" charset="0"/>
              </a:rPr>
              <a:t>BiLSTM</a:t>
            </a:r>
            <a:r>
              <a:rPr lang="en-US" sz="2000" b="1" dirty="0">
                <a:latin typeface="Times New Roman" panose="02020603050405020304" pitchFamily="18" charset="0"/>
                <a:cs typeface="Times New Roman" panose="02020603050405020304" pitchFamily="18" charset="0"/>
              </a:rPr>
              <a:t> Hybrid Model</a:t>
            </a:r>
            <a:r>
              <a:rPr lang="en-US" sz="2000" dirty="0">
                <a:latin typeface="Times New Roman" panose="02020603050405020304" pitchFamily="18" charset="0"/>
                <a:cs typeface="Times New Roman" panose="02020603050405020304" pitchFamily="18" charset="0"/>
              </a:rPr>
              <a:t>: CNN: Extracts local features like n-grams and sentiment-bearing expressions,   </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Captures contextual dependencies and subtle patterns in text sequences.</a:t>
            </a:r>
          </a:p>
          <a:p>
            <a:pPr algn="just"/>
            <a:r>
              <a:rPr lang="en-US" sz="2000" b="1" dirty="0">
                <a:latin typeface="Times New Roman" panose="02020603050405020304" pitchFamily="18" charset="0"/>
                <a:cs typeface="Times New Roman" panose="02020603050405020304" pitchFamily="18" charset="0"/>
              </a:rPr>
              <a:t> Datasets Used</a:t>
            </a:r>
            <a:r>
              <a:rPr lang="en-US" sz="2000" dirty="0">
                <a:latin typeface="Times New Roman" panose="02020603050405020304" pitchFamily="18" charset="0"/>
                <a:cs typeface="Times New Roman" panose="02020603050405020304" pitchFamily="18" charset="0"/>
              </a:rPr>
              <a:t>: Sarcastic news headlines from "The Onion.“ Non-sarcastic news headlines from "The HuffPost.“</a:t>
            </a:r>
          </a:p>
          <a:p>
            <a:pPr algn="just"/>
            <a:r>
              <a:rPr lang="en-US" sz="2000" b="1" dirty="0">
                <a:latin typeface="Times New Roman" panose="02020603050405020304" pitchFamily="18" charset="0"/>
                <a:cs typeface="Times New Roman" panose="02020603050405020304" pitchFamily="18" charset="0"/>
              </a:rPr>
              <a:t>Training Environment </a:t>
            </a:r>
            <a:r>
              <a:rPr lang="en-US" sz="2000" dirty="0">
                <a:latin typeface="Times New Roman" panose="02020603050405020304" pitchFamily="18" charset="0"/>
                <a:cs typeface="Times New Roman" panose="02020603050405020304" pitchFamily="18" charset="0"/>
              </a:rPr>
              <a:t>: Model training and evaluation performed on </a:t>
            </a:r>
            <a:r>
              <a:rPr lang="en-US" sz="2000" b="1" dirty="0">
                <a:latin typeface="Times New Roman" panose="02020603050405020304" pitchFamily="18" charset="0"/>
                <a:cs typeface="Times New Roman" panose="02020603050405020304" pitchFamily="18" charset="0"/>
              </a:rPr>
              <a:t>Google </a:t>
            </a:r>
            <a:r>
              <a:rPr lang="en-US" sz="2000" b="1"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leveraging free GPU access.</a:t>
            </a:r>
          </a:p>
          <a:p>
            <a:pPr algn="just"/>
            <a:r>
              <a:rPr lang="en-US" sz="2000" b="1" dirty="0">
                <a:latin typeface="Times New Roman" panose="02020603050405020304" pitchFamily="18" charset="0"/>
                <a:cs typeface="Times New Roman" panose="02020603050405020304" pitchFamily="18" charset="0"/>
              </a:rPr>
              <a:t> Evaluation Metrics </a:t>
            </a:r>
            <a:r>
              <a:rPr lang="en-US" sz="2000" dirty="0">
                <a:latin typeface="Times New Roman" panose="02020603050405020304" pitchFamily="18" charset="0"/>
                <a:cs typeface="Times New Roman" panose="02020603050405020304" pitchFamily="18" charset="0"/>
              </a:rPr>
              <a:t>: Accuracy, F1-Score, and confusion matrix used to assess model performance.</a:t>
            </a:r>
          </a:p>
          <a:p>
            <a:pPr algn="just"/>
            <a:r>
              <a:rPr lang="en-US" sz="2000" b="1" dirty="0">
                <a:latin typeface="Times New Roman" panose="02020603050405020304" pitchFamily="18" charset="0"/>
                <a:cs typeface="Times New Roman" panose="02020603050405020304" pitchFamily="18" charset="0"/>
              </a:rPr>
              <a:t>Output and Results : </a:t>
            </a:r>
            <a:r>
              <a:rPr lang="en-US" sz="2000" dirty="0">
                <a:latin typeface="Times New Roman" panose="02020603050405020304" pitchFamily="18" charset="0"/>
                <a:cs typeface="Times New Roman" panose="02020603050405020304" pitchFamily="18" charset="0"/>
              </a:rPr>
              <a:t>The model correctly identifies sarcastic and non-sarcastic text with high precision and recall</a:t>
            </a:r>
            <a:r>
              <a:rPr lang="en-US" sz="2000" dirty="0"/>
              <a:t>.</a:t>
            </a:r>
          </a:p>
        </p:txBody>
      </p:sp>
    </p:spTree>
    <p:extLst>
      <p:ext uri="{BB962C8B-B14F-4D97-AF65-F5344CB8AC3E}">
        <p14:creationId xmlns:p14="http://schemas.microsoft.com/office/powerpoint/2010/main" val="2725540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IN" sz="2000" b="1" dirty="0">
                <a:latin typeface="Times New Roman" panose="02020603050405020304" pitchFamily="18" charset="0"/>
                <a:cs typeface="Times New Roman" panose="02020603050405020304" pitchFamily="18" charset="0"/>
              </a:rPr>
              <a:t>Best Model</a:t>
            </a:r>
            <a:r>
              <a:rPr lang="en-IN" sz="2000" dirty="0">
                <a:latin typeface="Times New Roman" panose="02020603050405020304" pitchFamily="18" charset="0"/>
                <a:cs typeface="Times New Roman" panose="02020603050405020304" pitchFamily="18" charset="0"/>
              </a:rPr>
              <a:t>: The CNN-</a:t>
            </a:r>
            <a:r>
              <a:rPr lang="en-IN" sz="2000" dirty="0" err="1">
                <a:latin typeface="Times New Roman" panose="02020603050405020304" pitchFamily="18" charset="0"/>
                <a:cs typeface="Times New Roman" panose="02020603050405020304" pitchFamily="18" charset="0"/>
              </a:rPr>
              <a:t>BiLSTM</a:t>
            </a:r>
            <a:r>
              <a:rPr lang="en-IN" sz="2000" dirty="0">
                <a:latin typeface="Times New Roman" panose="02020603050405020304" pitchFamily="18" charset="0"/>
                <a:cs typeface="Times New Roman" panose="02020603050405020304" pitchFamily="18" charset="0"/>
              </a:rPr>
              <a:t>, proving the model’s reliability.</a:t>
            </a:r>
          </a:p>
          <a:p>
            <a:pPr algn="just"/>
            <a:r>
              <a:rPr lang="en-IN" sz="2000" b="1" dirty="0">
                <a:latin typeface="Times New Roman" panose="02020603050405020304" pitchFamily="18" charset="0"/>
                <a:cs typeface="Times New Roman" panose="02020603050405020304" pitchFamily="18" charset="0"/>
              </a:rPr>
              <a:t>Generalization</a:t>
            </a:r>
            <a:r>
              <a:rPr lang="en-IN" sz="2000" dirty="0">
                <a:latin typeface="Times New Roman" panose="02020603050405020304" pitchFamily="18" charset="0"/>
                <a:cs typeface="Times New Roman" panose="02020603050405020304" pitchFamily="18" charset="0"/>
              </a:rPr>
              <a:t>: The CNN-</a:t>
            </a:r>
            <a:r>
              <a:rPr lang="en-IN" sz="2000" dirty="0" err="1">
                <a:latin typeface="Times New Roman" panose="02020603050405020304" pitchFamily="18" charset="0"/>
                <a:cs typeface="Times New Roman" panose="02020603050405020304" pitchFamily="18" charset="0"/>
              </a:rPr>
              <a:t>BiLSTM</a:t>
            </a:r>
            <a:r>
              <a:rPr lang="en-IN" sz="2000" dirty="0">
                <a:latin typeface="Times New Roman" panose="02020603050405020304" pitchFamily="18" charset="0"/>
                <a:cs typeface="Times New Roman" panose="02020603050405020304" pitchFamily="18" charset="0"/>
              </a:rPr>
              <a:t> model performed the best among all tested models, achieving an impressive 97% accuracy, significantly higher than SVM, GRU, and LSTM.</a:t>
            </a:r>
          </a:p>
          <a:p>
            <a:pPr algn="just"/>
            <a:r>
              <a:rPr lang="en-IN" sz="2000" b="1" dirty="0">
                <a:latin typeface="Times New Roman" panose="02020603050405020304" pitchFamily="18" charset="0"/>
                <a:cs typeface="Times New Roman" panose="02020603050405020304" pitchFamily="18" charset="0"/>
              </a:rPr>
              <a:t>Evaluation Metrics</a:t>
            </a:r>
            <a:r>
              <a:rPr lang="en-IN" sz="2000" dirty="0">
                <a:latin typeface="Times New Roman" panose="02020603050405020304" pitchFamily="18" charset="0"/>
                <a:cs typeface="Times New Roman" panose="02020603050405020304" pitchFamily="18" charset="0"/>
              </a:rPr>
              <a:t>: The model had high precision and recall, indicating accurate detection of both sarcastic and non-sarcastic text with minimal misclassifications.</a:t>
            </a:r>
          </a:p>
          <a:p>
            <a:pPr algn="just"/>
            <a:r>
              <a:rPr lang="en-IN" sz="2000" b="1" dirty="0">
                <a:latin typeface="Times New Roman" panose="02020603050405020304" pitchFamily="18" charset="0"/>
                <a:cs typeface="Times New Roman" panose="02020603050405020304" pitchFamily="18" charset="0"/>
              </a:rPr>
              <a:t>Confusion Matrix</a:t>
            </a:r>
            <a:r>
              <a:rPr lang="en-IN" sz="2000" dirty="0">
                <a:latin typeface="Times New Roman" panose="02020603050405020304" pitchFamily="18" charset="0"/>
                <a:cs typeface="Times New Roman" panose="02020603050405020304" pitchFamily="18" charset="0"/>
              </a:rPr>
              <a:t>: The confusion matrix showed 97% accuracy for sarcastic text and 95% for non-sarcastic text, with very few errors were handled unseen data by training on a combined dataset of headlines and general text, ensuring robust performance across various text types.</a:t>
            </a:r>
          </a:p>
          <a:p>
            <a:pPr algn="just"/>
            <a:r>
              <a:rPr lang="en-IN" sz="2000" b="1" dirty="0">
                <a:latin typeface="Times New Roman" panose="02020603050405020304" pitchFamily="18" charset="0"/>
                <a:cs typeface="Times New Roman" panose="02020603050405020304" pitchFamily="18" charset="0"/>
              </a:rPr>
              <a:t>Learning Trends</a:t>
            </a:r>
            <a:r>
              <a:rPr lang="en-IN" sz="2000" dirty="0">
                <a:latin typeface="Times New Roman" panose="02020603050405020304" pitchFamily="18" charset="0"/>
                <a:cs typeface="Times New Roman" panose="02020603050405020304" pitchFamily="18" charset="0"/>
              </a:rPr>
              <a:t>: Training graphs showed consistent improvement, with decreasing loss and increasing accuracy across epochs, confirming the model’s stability and efficiency.</a:t>
            </a: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24-03-2025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690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7937D-2FEF-E76D-160E-59FA9E8152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18C772-DB95-7469-FE5A-C1238C4FD31A}"/>
              </a:ext>
            </a:extLst>
          </p:cNvPr>
          <p:cNvSpPr>
            <a:spLocks noGrp="1"/>
          </p:cNvSpPr>
          <p:nvPr>
            <p:ph type="title"/>
          </p:nvPr>
        </p:nvSpPr>
        <p:spPr>
          <a:xfrm>
            <a:off x="838200" y="765530"/>
            <a:ext cx="9811871" cy="468592"/>
          </a:xfrm>
        </p:spPr>
        <p:txBody>
          <a:bodyPr>
            <a:normAutofit/>
          </a:bodyPr>
          <a:lstStyle/>
          <a:p>
            <a:r>
              <a:rPr lang="en-US" sz="2500" b="1" dirty="0">
                <a:latin typeface="Times New Roman" panose="02020603050405020304" pitchFamily="18" charset="0"/>
                <a:cs typeface="Times New Roman" panose="02020603050405020304" pitchFamily="18" charset="0"/>
              </a:rPr>
              <a:t>  Results:</a:t>
            </a:r>
            <a:endParaRPr lang="en-IN" sz="25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A99C302-2378-3AAD-B26B-5E872943597F}"/>
              </a:ext>
            </a:extLst>
          </p:cNvPr>
          <p:cNvSpPr>
            <a:spLocks noGrp="1"/>
          </p:cNvSpPr>
          <p:nvPr>
            <p:ph type="dt" sz="half" idx="10"/>
          </p:nvPr>
        </p:nvSpPr>
        <p:spPr/>
        <p:txBody>
          <a:bodyPr/>
          <a:lstStyle/>
          <a:p>
            <a:r>
              <a:rPr lang="en-US" dirty="0"/>
              <a:t>10-02-25</a:t>
            </a:r>
            <a:endParaRPr lang="en-IN" dirty="0"/>
          </a:p>
        </p:txBody>
      </p:sp>
      <p:sp>
        <p:nvSpPr>
          <p:cNvPr id="5" name="Footer Placeholder 4">
            <a:extLst>
              <a:ext uri="{FF2B5EF4-FFF2-40B4-BE49-F238E27FC236}">
                <a16:creationId xmlns:a16="http://schemas.microsoft.com/office/drawing/2014/main" id="{8D973285-74C2-FCA6-C01E-4A508A11DE3B}"/>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56FC2CB1-B46A-E0B3-1B3D-581BD5C8E501}"/>
              </a:ext>
            </a:extLst>
          </p:cNvPr>
          <p:cNvSpPr>
            <a:spLocks noGrp="1"/>
          </p:cNvSpPr>
          <p:nvPr>
            <p:ph type="sldNum" sz="quarter" idx="12"/>
          </p:nvPr>
        </p:nvSpPr>
        <p:spPr/>
        <p:txBody>
          <a:bodyPr/>
          <a:lstStyle/>
          <a:p>
            <a:fld id="{65DCBD69-296B-4D7C-AF62-9B588FC78772}" type="slidenum">
              <a:rPr lang="en-IN" smtClean="0"/>
              <a:t>18</a:t>
            </a:fld>
            <a:endParaRPr lang="en-IN"/>
          </a:p>
        </p:txBody>
      </p:sp>
      <p:pic>
        <p:nvPicPr>
          <p:cNvPr id="14" name="Content Placeholder 13">
            <a:extLst>
              <a:ext uri="{FF2B5EF4-FFF2-40B4-BE49-F238E27FC236}">
                <a16:creationId xmlns:a16="http://schemas.microsoft.com/office/drawing/2014/main" id="{567BCF3A-59BB-255D-1895-197F31303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323769"/>
            <a:ext cx="9166411" cy="4065715"/>
          </a:xfrm>
        </p:spPr>
      </p:pic>
    </p:spTree>
    <p:extLst>
      <p:ext uri="{BB962C8B-B14F-4D97-AF65-F5344CB8AC3E}">
        <p14:creationId xmlns:p14="http://schemas.microsoft.com/office/powerpoint/2010/main" val="475295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EC75-CB25-FF3D-C23E-6FFBBFEA55FA}"/>
              </a:ext>
            </a:extLst>
          </p:cNvPr>
          <p:cNvSpPr>
            <a:spLocks noGrp="1"/>
          </p:cNvSpPr>
          <p:nvPr>
            <p:ph type="title"/>
          </p:nvPr>
        </p:nvSpPr>
        <p:spPr>
          <a:xfrm>
            <a:off x="838200" y="855756"/>
            <a:ext cx="9811871" cy="468592"/>
          </a:xfrm>
        </p:spPr>
        <p:txBody>
          <a:bodyPr>
            <a:normAutofit/>
          </a:bodyPr>
          <a:lstStyle/>
          <a:p>
            <a:r>
              <a:rPr lang="en-US" sz="2500" b="1" dirty="0">
                <a:latin typeface="Times New Roman" panose="02020603050405020304" pitchFamily="18" charset="0"/>
                <a:cs typeface="Times New Roman" panose="02020603050405020304" pitchFamily="18" charset="0"/>
              </a:rPr>
              <a:t>  Result graph and Confusion matrix :</a:t>
            </a:r>
            <a:endParaRPr lang="en-IN" sz="2500" b="1"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32EC40D3-97E3-A79A-80C5-E77A8EBC11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9271" y="1712260"/>
            <a:ext cx="5486400" cy="4150658"/>
          </a:xfrm>
        </p:spPr>
      </p:pic>
      <p:sp>
        <p:nvSpPr>
          <p:cNvPr id="4" name="Date Placeholder 3">
            <a:extLst>
              <a:ext uri="{FF2B5EF4-FFF2-40B4-BE49-F238E27FC236}">
                <a16:creationId xmlns:a16="http://schemas.microsoft.com/office/drawing/2014/main" id="{A47A1B18-50A5-0F8F-F221-C66E6B3A9869}"/>
              </a:ext>
            </a:extLst>
          </p:cNvPr>
          <p:cNvSpPr>
            <a:spLocks noGrp="1"/>
          </p:cNvSpPr>
          <p:nvPr>
            <p:ph type="dt" sz="half" idx="10"/>
          </p:nvPr>
        </p:nvSpPr>
        <p:spPr/>
        <p:txBody>
          <a:bodyPr/>
          <a:lstStyle/>
          <a:p>
            <a:r>
              <a:rPr lang="en-US" dirty="0"/>
              <a:t>10-02-25</a:t>
            </a:r>
            <a:endParaRPr lang="en-IN" dirty="0"/>
          </a:p>
        </p:txBody>
      </p:sp>
      <p:sp>
        <p:nvSpPr>
          <p:cNvPr id="5" name="Footer Placeholder 4">
            <a:extLst>
              <a:ext uri="{FF2B5EF4-FFF2-40B4-BE49-F238E27FC236}">
                <a16:creationId xmlns:a16="http://schemas.microsoft.com/office/drawing/2014/main" id="{925A815B-C960-F9C3-5351-EA3FD4E9C90E}"/>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A8EF2181-85BF-3293-943F-A3D96DA55DAC}"/>
              </a:ext>
            </a:extLst>
          </p:cNvPr>
          <p:cNvSpPr>
            <a:spLocks noGrp="1"/>
          </p:cNvSpPr>
          <p:nvPr>
            <p:ph type="sldNum" sz="quarter" idx="12"/>
          </p:nvPr>
        </p:nvSpPr>
        <p:spPr/>
        <p:txBody>
          <a:bodyPr/>
          <a:lstStyle/>
          <a:p>
            <a:fld id="{65DCBD69-296B-4D7C-AF62-9B588FC78772}" type="slidenum">
              <a:rPr lang="en-IN" smtClean="0"/>
              <a:t>19</a:t>
            </a:fld>
            <a:endParaRPr lang="en-IN"/>
          </a:p>
        </p:txBody>
      </p:sp>
      <p:pic>
        <p:nvPicPr>
          <p:cNvPr id="10" name="Picture 9">
            <a:extLst>
              <a:ext uri="{FF2B5EF4-FFF2-40B4-BE49-F238E27FC236}">
                <a16:creationId xmlns:a16="http://schemas.microsoft.com/office/drawing/2014/main" id="{E5A600DB-18E8-1849-0267-71B50C13A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562232"/>
            <a:ext cx="4930587" cy="4150658"/>
          </a:xfrm>
          <a:prstGeom prst="rect">
            <a:avLst/>
          </a:prstGeom>
        </p:spPr>
      </p:pic>
    </p:spTree>
    <p:extLst>
      <p:ext uri="{BB962C8B-B14F-4D97-AF65-F5344CB8AC3E}">
        <p14:creationId xmlns:p14="http://schemas.microsoft.com/office/powerpoint/2010/main" val="532064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No.BG6           Department of CSE</a:t>
            </a:r>
          </a:p>
          <a:p>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BC942-6497-1003-ADFA-56D22121BB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77EFE2-CE76-EF47-0BE9-D9A595CFE8F4}"/>
              </a:ext>
            </a:extLst>
          </p:cNvPr>
          <p:cNvSpPr>
            <a:spLocks noGrp="1"/>
          </p:cNvSpPr>
          <p:nvPr>
            <p:ph type="title"/>
          </p:nvPr>
        </p:nvSpPr>
        <p:spPr>
          <a:xfrm>
            <a:off x="838200" y="340659"/>
            <a:ext cx="9811871" cy="741642"/>
          </a:xfrm>
        </p:spPr>
        <p:txBody>
          <a:bodyPr>
            <a:normAutofit/>
          </a:bodyPr>
          <a:lstStyle/>
          <a:p>
            <a:r>
              <a:rPr lang="en-US" b="1" dirty="0">
                <a:latin typeface="Times New Roman" panose="02020603050405020304" pitchFamily="18" charset="0"/>
                <a:cs typeface="Times New Roman" panose="02020603050405020304" pitchFamily="18" charset="0"/>
              </a:rPr>
              <a:t>			PREDICTIONS</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98A5F3A-3886-5E8A-E6A5-1C1C7D541381}"/>
              </a:ext>
            </a:extLst>
          </p:cNvPr>
          <p:cNvSpPr>
            <a:spLocks noGrp="1"/>
          </p:cNvSpPr>
          <p:nvPr>
            <p:ph type="dt" sz="half" idx="10"/>
          </p:nvPr>
        </p:nvSpPr>
        <p:spPr/>
        <p:txBody>
          <a:bodyPr/>
          <a:lstStyle/>
          <a:p>
            <a:r>
              <a:rPr lang="en-US" dirty="0"/>
              <a:t>10-02-25</a:t>
            </a:r>
            <a:endParaRPr lang="en-IN" dirty="0"/>
          </a:p>
        </p:txBody>
      </p:sp>
      <p:sp>
        <p:nvSpPr>
          <p:cNvPr id="5" name="Footer Placeholder 4">
            <a:extLst>
              <a:ext uri="{FF2B5EF4-FFF2-40B4-BE49-F238E27FC236}">
                <a16:creationId xmlns:a16="http://schemas.microsoft.com/office/drawing/2014/main" id="{8D9862D6-EB1C-8D45-1F37-9AFD84D988E4}"/>
              </a:ext>
            </a:extLst>
          </p:cNvPr>
          <p:cNvSpPr>
            <a:spLocks noGrp="1"/>
          </p:cNvSpPr>
          <p:nvPr>
            <p:ph type="ftr" sz="quarter" idx="11"/>
          </p:nvPr>
        </p:nvSpPr>
        <p:spPr/>
        <p:txBody>
          <a:bodyPr/>
          <a:lstStyle/>
          <a:p>
            <a:r>
              <a:rPr lang="en-US"/>
              <a:t>Review No.         Batch No.           Department of CSE</a:t>
            </a:r>
            <a:endParaRPr lang="en-IN"/>
          </a:p>
        </p:txBody>
      </p:sp>
      <p:sp>
        <p:nvSpPr>
          <p:cNvPr id="6" name="Slide Number Placeholder 5">
            <a:extLst>
              <a:ext uri="{FF2B5EF4-FFF2-40B4-BE49-F238E27FC236}">
                <a16:creationId xmlns:a16="http://schemas.microsoft.com/office/drawing/2014/main" id="{3C62DC12-F37B-4124-EF0C-43F2F93166EF}"/>
              </a:ext>
            </a:extLst>
          </p:cNvPr>
          <p:cNvSpPr>
            <a:spLocks noGrp="1"/>
          </p:cNvSpPr>
          <p:nvPr>
            <p:ph type="sldNum" sz="quarter" idx="12"/>
          </p:nvPr>
        </p:nvSpPr>
        <p:spPr/>
        <p:txBody>
          <a:bodyPr/>
          <a:lstStyle/>
          <a:p>
            <a:fld id="{65DCBD69-296B-4D7C-AF62-9B588FC78772}" type="slidenum">
              <a:rPr lang="en-IN" smtClean="0"/>
              <a:t>20</a:t>
            </a:fld>
            <a:endParaRPr lang="en-IN"/>
          </a:p>
        </p:txBody>
      </p:sp>
      <p:pic>
        <p:nvPicPr>
          <p:cNvPr id="11" name="Content Placeholder 10">
            <a:extLst>
              <a:ext uri="{FF2B5EF4-FFF2-40B4-BE49-F238E27FC236}">
                <a16:creationId xmlns:a16="http://schemas.microsoft.com/office/drawing/2014/main" id="{A6016D4A-0082-C259-75A7-6927FF552AB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082301"/>
            <a:ext cx="4345395" cy="2444285"/>
          </a:xfrm>
        </p:spPr>
      </p:pic>
      <p:pic>
        <p:nvPicPr>
          <p:cNvPr id="13" name="Picture 12">
            <a:extLst>
              <a:ext uri="{FF2B5EF4-FFF2-40B4-BE49-F238E27FC236}">
                <a16:creationId xmlns:a16="http://schemas.microsoft.com/office/drawing/2014/main" id="{539FDBDC-631F-B7B7-3778-8CE262D92A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0363" y="1024031"/>
            <a:ext cx="4345396" cy="2444286"/>
          </a:xfrm>
          <a:prstGeom prst="rect">
            <a:avLst/>
          </a:prstGeom>
        </p:spPr>
      </p:pic>
      <p:pic>
        <p:nvPicPr>
          <p:cNvPr id="15" name="Picture 14">
            <a:extLst>
              <a:ext uri="{FF2B5EF4-FFF2-40B4-BE49-F238E27FC236}">
                <a16:creationId xmlns:a16="http://schemas.microsoft.com/office/drawing/2014/main" id="{C685DE79-BAA2-340F-4C6D-F21EDBE3B2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6316" y="3678634"/>
            <a:ext cx="4386484" cy="2467398"/>
          </a:xfrm>
          <a:prstGeom prst="rect">
            <a:avLst/>
          </a:prstGeom>
        </p:spPr>
      </p:pic>
      <p:pic>
        <p:nvPicPr>
          <p:cNvPr id="17" name="Picture 16">
            <a:extLst>
              <a:ext uri="{FF2B5EF4-FFF2-40B4-BE49-F238E27FC236}">
                <a16:creationId xmlns:a16="http://schemas.microsoft.com/office/drawing/2014/main" id="{AFBC33C1-67F6-E8A2-A403-4A61D12FEBF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8199" y="3678634"/>
            <a:ext cx="4386485" cy="2467398"/>
          </a:xfrm>
          <a:prstGeom prst="rect">
            <a:avLst/>
          </a:prstGeom>
        </p:spPr>
      </p:pic>
    </p:spTree>
    <p:extLst>
      <p:ext uri="{BB962C8B-B14F-4D97-AF65-F5344CB8AC3E}">
        <p14:creationId xmlns:p14="http://schemas.microsoft.com/office/powerpoint/2010/main" val="51141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pPr algn="just"/>
            <a:r>
              <a:rPr lang="en-IN" sz="2000" b="1" dirty="0">
                <a:latin typeface="Times New Roman" panose="02020603050405020304" pitchFamily="18" charset="0"/>
                <a:cs typeface="Times New Roman" panose="02020603050405020304" pitchFamily="18" charset="0"/>
              </a:rPr>
              <a:t>High Performance</a:t>
            </a:r>
            <a:r>
              <a:rPr lang="en-IN" sz="2000" dirty="0">
                <a:latin typeface="Times New Roman" panose="02020603050405020304" pitchFamily="18" charset="0"/>
                <a:cs typeface="Times New Roman" panose="02020603050405020304" pitchFamily="18" charset="0"/>
              </a:rPr>
              <a:t>: The CNN-</a:t>
            </a:r>
            <a:r>
              <a:rPr lang="en-IN" sz="2000" dirty="0" err="1">
                <a:latin typeface="Times New Roman" panose="02020603050405020304" pitchFamily="18" charset="0"/>
                <a:cs typeface="Times New Roman" panose="02020603050405020304" pitchFamily="18" charset="0"/>
              </a:rPr>
              <a:t>BiLSTM</a:t>
            </a:r>
            <a:r>
              <a:rPr lang="en-IN" sz="2000" dirty="0">
                <a:latin typeface="Times New Roman" panose="02020603050405020304" pitchFamily="18" charset="0"/>
                <a:cs typeface="Times New Roman" panose="02020603050405020304" pitchFamily="18" charset="0"/>
              </a:rPr>
              <a:t> model achieved 97% accuracy, outperforming other models like SVM, GRU, and standalone LSTM, proving its effectiveness in sarcasm detection.</a:t>
            </a:r>
          </a:p>
          <a:p>
            <a:pPr algn="just"/>
            <a:r>
              <a:rPr lang="en-IN" sz="2000" b="1" dirty="0">
                <a:latin typeface="Times New Roman" panose="02020603050405020304" pitchFamily="18" charset="0"/>
                <a:cs typeface="Times New Roman" panose="02020603050405020304" pitchFamily="18" charset="0"/>
              </a:rPr>
              <a:t>Robust Detection</a:t>
            </a:r>
            <a:r>
              <a:rPr lang="en-IN" sz="2000" dirty="0">
                <a:latin typeface="Times New Roman" panose="02020603050405020304" pitchFamily="18" charset="0"/>
                <a:cs typeface="Times New Roman" panose="02020603050405020304" pitchFamily="18" charset="0"/>
              </a:rPr>
              <a:t>: The model successfully detects sarcasm in both headlines (seen data) and general text (unseen data), showcasing its generalization capability.</a:t>
            </a:r>
          </a:p>
          <a:p>
            <a:pPr algn="just"/>
            <a:r>
              <a:rPr lang="en-IN" sz="2000" b="1" dirty="0">
                <a:latin typeface="Times New Roman" panose="02020603050405020304" pitchFamily="18" charset="0"/>
                <a:cs typeface="Times New Roman" panose="02020603050405020304" pitchFamily="18" charset="0"/>
              </a:rPr>
              <a:t>Key Features</a:t>
            </a:r>
            <a:r>
              <a:rPr lang="en-IN" sz="2000" dirty="0">
                <a:latin typeface="Times New Roman" panose="02020603050405020304" pitchFamily="18" charset="0"/>
                <a:cs typeface="Times New Roman" panose="02020603050405020304" pitchFamily="18" charset="0"/>
              </a:rPr>
              <a:t>: The combination of CNN (for local features) and </a:t>
            </a:r>
            <a:r>
              <a:rPr lang="en-IN" sz="2000" dirty="0" err="1">
                <a:latin typeface="Times New Roman" panose="02020603050405020304" pitchFamily="18" charset="0"/>
                <a:cs typeface="Times New Roman" panose="02020603050405020304" pitchFamily="18" charset="0"/>
              </a:rPr>
              <a:t>BiLSTM</a:t>
            </a:r>
            <a:r>
              <a:rPr lang="en-IN" sz="2000" dirty="0">
                <a:latin typeface="Times New Roman" panose="02020603050405020304" pitchFamily="18" charset="0"/>
                <a:cs typeface="Times New Roman" panose="02020603050405020304" pitchFamily="18" charset="0"/>
              </a:rPr>
              <a:t> (for contextual understanding) made the model highly sensitive to sarcasm cues like irony and subtle undertones.</a:t>
            </a:r>
          </a:p>
          <a:p>
            <a:pPr algn="just"/>
            <a:r>
              <a:rPr lang="en-IN" sz="2000" b="1" dirty="0">
                <a:latin typeface="Times New Roman" panose="02020603050405020304" pitchFamily="18" charset="0"/>
                <a:cs typeface="Times New Roman" panose="02020603050405020304" pitchFamily="18" charset="0"/>
              </a:rPr>
              <a:t>Applications</a:t>
            </a:r>
            <a:r>
              <a:rPr lang="en-IN" sz="2000" dirty="0">
                <a:latin typeface="Times New Roman" panose="02020603050405020304" pitchFamily="18" charset="0"/>
                <a:cs typeface="Times New Roman" panose="02020603050405020304" pitchFamily="18" charset="0"/>
              </a:rPr>
              <a:t>: The results contribute to fields like sentiment analysis, text classification, and social media monitoring, improving how systems interpret human communication.</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Multi-modal Analysis</a:t>
            </a:r>
            <a:r>
              <a:rPr lang="en-IN" sz="2000" dirty="0">
                <a:latin typeface="Times New Roman" panose="02020603050405020304" pitchFamily="18" charset="0"/>
                <a:cs typeface="Times New Roman" panose="02020603050405020304" pitchFamily="18" charset="0"/>
              </a:rPr>
              <a:t>: Extend the project to include text, images, and audio for detecting sarcasm in real-world scenarios like videos or social media posts.</a:t>
            </a:r>
          </a:p>
          <a:p>
            <a:pPr algn="just"/>
            <a:r>
              <a:rPr lang="en-IN" sz="2000" b="1" dirty="0">
                <a:latin typeface="Times New Roman" panose="02020603050405020304" pitchFamily="18" charset="0"/>
                <a:cs typeface="Times New Roman" panose="02020603050405020304" pitchFamily="18" charset="0"/>
              </a:rPr>
              <a:t>Cultural and Linguistic Diversity</a:t>
            </a:r>
            <a:r>
              <a:rPr lang="en-IN" sz="2000" dirty="0">
                <a:latin typeface="Times New Roman" panose="02020603050405020304" pitchFamily="18" charset="0"/>
                <a:cs typeface="Times New Roman" panose="02020603050405020304" pitchFamily="18" charset="0"/>
              </a:rPr>
              <a:t>: Develop models that adapt to various languages and cultural nuances to improve sarcasm detection across global platforms.</a:t>
            </a:r>
            <a:endParaRPr lang="en-US" sz="2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Autofit/>
          </a:bodyPr>
          <a:lstStyle/>
          <a:p>
            <a:pPr marL="514350" indent="-514350">
              <a:buAutoNum type="arabicPeriod"/>
            </a:pPr>
            <a:r>
              <a:rPr lang="en-US" sz="1600" dirty="0">
                <a:latin typeface="Times New Roman" panose="02020603050405020304" pitchFamily="18" charset="0"/>
                <a:cs typeface="Times New Roman" panose="02020603050405020304" pitchFamily="18" charset="0"/>
              </a:rPr>
              <a:t>Chy, M. S. R., et al. "Sarcasm Detection in News Headlines Using Evidential Deep Learning-Based LSTM and GRU." Asian Conference on Pattern Recognition, 2023.</a:t>
            </a:r>
          </a:p>
          <a:p>
            <a:pPr marL="514350" indent="-514350">
              <a:buAutoNum type="arabicPeriod"/>
            </a:pPr>
            <a:r>
              <a:rPr lang="en-US" sz="1600" dirty="0">
                <a:latin typeface="Times New Roman" panose="02020603050405020304" pitchFamily="18" charset="0"/>
                <a:cs typeface="Times New Roman" panose="02020603050405020304" pitchFamily="18" charset="0"/>
              </a:rPr>
              <a:t>Misra, R., Arora, P. "Sarcasm Detection Using News Headlines Dataset." AI Open, 2023.</a:t>
            </a:r>
          </a:p>
          <a:p>
            <a:pPr marL="514350" indent="-514350">
              <a:buAutoNum type="arabicPeriod"/>
            </a:pPr>
            <a:r>
              <a:rPr lang="en-US" sz="1600" dirty="0">
                <a:latin typeface="Times New Roman" panose="02020603050405020304" pitchFamily="18" charset="0"/>
                <a:cs typeface="Times New Roman" panose="02020603050405020304" pitchFamily="18" charset="0"/>
              </a:rPr>
              <a:t>Rafi, S., Das, R. "Topic-Guided Abstractive Multimodal Summarization with Multimodal Output." Neural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Applic</a:t>
            </a:r>
            <a:r>
              <a:rPr lang="en-US" sz="1600" dirty="0">
                <a:latin typeface="Times New Roman" panose="02020603050405020304" pitchFamily="18" charset="0"/>
                <a:cs typeface="Times New Roman" panose="02020603050405020304" pitchFamily="18" charset="0"/>
              </a:rPr>
              <a:t>, 2023.</a:t>
            </a:r>
          </a:p>
          <a:p>
            <a:pPr marL="514350" indent="-514350">
              <a:buAutoNum type="arabicPeriod"/>
            </a:pPr>
            <a:r>
              <a:rPr lang="en-US" sz="1600" dirty="0">
                <a:latin typeface="Times New Roman" panose="02020603050405020304" pitchFamily="18" charset="0"/>
                <a:cs typeface="Times New Roman" panose="02020603050405020304" pitchFamily="18" charset="0"/>
              </a:rPr>
              <a:t>Jayaraman, A. K., et al. "Sarcasm Detection in News Headlines Using Supervised Learning." IEEE, 2022.</a:t>
            </a:r>
          </a:p>
          <a:p>
            <a:pPr marL="514350" indent="-514350">
              <a:buAutoNum type="arabicPeriod"/>
            </a:pPr>
            <a:r>
              <a:rPr lang="en-US" sz="1600" dirty="0">
                <a:latin typeface="Times New Roman" panose="02020603050405020304" pitchFamily="18" charset="0"/>
                <a:cs typeface="Times New Roman" panose="02020603050405020304" pitchFamily="18" charset="0"/>
              </a:rPr>
              <a:t>Rafi, S., Das, R. "A Linear Sub-Structure with Co-Variance Shift for Image Captioning." ISCMI, 2021.</a:t>
            </a:r>
          </a:p>
          <a:p>
            <a:pPr marL="514350" indent="-514350">
              <a:buAutoNum type="arabicPeriod"/>
            </a:pPr>
            <a:r>
              <a:rPr lang="en-US" sz="1600" dirty="0">
                <a:latin typeface="Times New Roman" panose="02020603050405020304" pitchFamily="18" charset="0"/>
                <a:cs typeface="Times New Roman" panose="02020603050405020304" pitchFamily="18" charset="0"/>
              </a:rPr>
              <a:t>Ali, R., et al. "Deep Learning for Sarcasm Identification in News Headlines." Applied Sciences, 2023.</a:t>
            </a:r>
          </a:p>
          <a:p>
            <a:pPr marL="514350" indent="-514350">
              <a:buAutoNum type="arabicPeriod"/>
            </a:pPr>
            <a:r>
              <a:rPr lang="en-US" sz="1600" dirty="0">
                <a:latin typeface="Times New Roman" panose="02020603050405020304" pitchFamily="18" charset="0"/>
                <a:cs typeface="Times New Roman" panose="02020603050405020304" pitchFamily="18" charset="0"/>
              </a:rPr>
              <a:t>Mohan, A., et al. "Sarcasm Detection Using Bidirectional Encoder Representations from Transformers." Procedia Computer Science, 2023.</a:t>
            </a:r>
          </a:p>
          <a:p>
            <a:pPr marL="514350" indent="-514350">
              <a:buAutoNum type="arabicPeriod"/>
            </a:pPr>
            <a:r>
              <a:rPr lang="en-US" sz="1600" dirty="0" err="1">
                <a:latin typeface="Times New Roman" panose="02020603050405020304" pitchFamily="18" charset="0"/>
                <a:cs typeface="Times New Roman" panose="02020603050405020304" pitchFamily="18" charset="0"/>
              </a:rPr>
              <a:t>Chudi-Iwueze</a:t>
            </a:r>
            <a:r>
              <a:rPr lang="en-US" sz="1600" dirty="0">
                <a:latin typeface="Times New Roman" panose="02020603050405020304" pitchFamily="18" charset="0"/>
                <a:cs typeface="Times New Roman" panose="02020603050405020304" pitchFamily="18" charset="0"/>
              </a:rPr>
              <a:t>, O., </a:t>
            </a:r>
            <a:r>
              <a:rPr lang="en-US" sz="1600" dirty="0" err="1">
                <a:latin typeface="Times New Roman" panose="02020603050405020304" pitchFamily="18" charset="0"/>
                <a:cs typeface="Times New Roman" panose="02020603050405020304" pitchFamily="18" charset="0"/>
              </a:rPr>
              <a:t>Afli</a:t>
            </a:r>
            <a:r>
              <a:rPr lang="en-US" sz="1600" dirty="0">
                <a:latin typeface="Times New Roman" panose="02020603050405020304" pitchFamily="18" charset="0"/>
                <a:cs typeface="Times New Roman" panose="02020603050405020304" pitchFamily="18" charset="0"/>
              </a:rPr>
              <a:t>, H. "Detecting Sarcasm in News Headlines." CERC, 2020.</a:t>
            </a:r>
          </a:p>
          <a:p>
            <a:pPr marL="514350" indent="-514350">
              <a:buAutoNum type="arabicPeriod"/>
            </a:pPr>
            <a:r>
              <a:rPr lang="en-US" sz="1600" dirty="0">
                <a:latin typeface="Times New Roman" panose="02020603050405020304" pitchFamily="18" charset="0"/>
                <a:cs typeface="Times New Roman" panose="02020603050405020304" pitchFamily="18" charset="0"/>
              </a:rPr>
              <a:t>Kaya, S., </a:t>
            </a:r>
            <a:r>
              <a:rPr lang="en-US" sz="1600" dirty="0" err="1">
                <a:latin typeface="Times New Roman" panose="02020603050405020304" pitchFamily="18" charset="0"/>
                <a:cs typeface="Times New Roman" panose="02020603050405020304" pitchFamily="18" charset="0"/>
              </a:rPr>
              <a:t>Alatas</a:t>
            </a:r>
            <a:r>
              <a:rPr lang="en-US" sz="1600" dirty="0">
                <a:latin typeface="Times New Roman" panose="02020603050405020304" pitchFamily="18" charset="0"/>
                <a:cs typeface="Times New Roman" panose="02020603050405020304" pitchFamily="18" charset="0"/>
              </a:rPr>
              <a:t>, B. "Sarcasm Detection with a New </a:t>
            </a:r>
            <a:r>
              <a:rPr lang="en-US" sz="1600" dirty="0" err="1">
                <a:latin typeface="Times New Roman" panose="02020603050405020304" pitchFamily="18" charset="0"/>
                <a:cs typeface="Times New Roman" panose="02020603050405020304" pitchFamily="18" charset="0"/>
              </a:rPr>
              <a:t>CNN+BiLSTM</a:t>
            </a:r>
            <a:r>
              <a:rPr lang="en-US" sz="1600" dirty="0">
                <a:latin typeface="Times New Roman" panose="02020603050405020304" pitchFamily="18" charset="0"/>
                <a:cs typeface="Times New Roman" panose="02020603050405020304" pitchFamily="18" charset="0"/>
              </a:rPr>
              <a:t> Hybrid Neural Network and BERT." International Journal of Advanced Networking and Applications, 2022.</a:t>
            </a:r>
          </a:p>
          <a:p>
            <a:pPr marL="514350" indent="-514350">
              <a:buAutoNum type="arabicPeriod"/>
            </a:pPr>
            <a:r>
              <a:rPr lang="en-US" sz="1600" dirty="0">
                <a:latin typeface="Times New Roman" panose="02020603050405020304" pitchFamily="18" charset="0"/>
                <a:cs typeface="Times New Roman" panose="02020603050405020304" pitchFamily="18" charset="0"/>
              </a:rPr>
              <a:t>Azwar, A. S. "Sarcasm Detection Using Multi-Channel Attention-Based BLSTM." 2020.</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What is the main objective of your project?</a:t>
            </a:r>
          </a:p>
          <a:p>
            <a:r>
              <a:rPr lang="en-IN" sz="2000" dirty="0">
                <a:latin typeface="Times New Roman" panose="02020603050405020304" pitchFamily="18" charset="0"/>
                <a:cs typeface="Times New Roman" panose="02020603050405020304" pitchFamily="18" charset="0"/>
              </a:rPr>
              <a:t>Why is sarcasm detection important?</a:t>
            </a:r>
          </a:p>
          <a:p>
            <a:r>
              <a:rPr lang="en-IN" sz="2000" dirty="0">
                <a:latin typeface="Times New Roman" panose="02020603050405020304" pitchFamily="18" charset="0"/>
                <a:cs typeface="Times New Roman" panose="02020603050405020304" pitchFamily="18" charset="0"/>
              </a:rPr>
              <a:t>What datasets did you use for this project?</a:t>
            </a:r>
          </a:p>
          <a:p>
            <a:r>
              <a:rPr lang="en-IN" sz="2000" dirty="0">
                <a:latin typeface="Times New Roman" panose="02020603050405020304" pitchFamily="18" charset="0"/>
                <a:cs typeface="Times New Roman" panose="02020603050405020304" pitchFamily="18" charset="0"/>
              </a:rPr>
              <a:t>What preprocessing techniques did you apply?</a:t>
            </a:r>
          </a:p>
          <a:p>
            <a:r>
              <a:rPr lang="en-IN" sz="2000" dirty="0">
                <a:latin typeface="Times New Roman" panose="02020603050405020304" pitchFamily="18" charset="0"/>
                <a:cs typeface="Times New Roman" panose="02020603050405020304" pitchFamily="18" charset="0"/>
              </a:rPr>
              <a:t>Why did you choose CNN-</a:t>
            </a:r>
            <a:r>
              <a:rPr lang="en-IN" sz="2000" dirty="0" err="1">
                <a:latin typeface="Times New Roman" panose="02020603050405020304" pitchFamily="18" charset="0"/>
                <a:cs typeface="Times New Roman" panose="02020603050405020304" pitchFamily="18" charset="0"/>
              </a:rPr>
              <a:t>BiLSTM</a:t>
            </a:r>
            <a:r>
              <a:rPr lang="en-IN" sz="2000" dirty="0">
                <a:latin typeface="Times New Roman" panose="02020603050405020304" pitchFamily="18" charset="0"/>
                <a:cs typeface="Times New Roman" panose="02020603050405020304" pitchFamily="18" charset="0"/>
              </a:rPr>
              <a:t> as the model?</a:t>
            </a:r>
          </a:p>
          <a:p>
            <a:r>
              <a:rPr lang="en-IN" sz="2000" dirty="0">
                <a:latin typeface="Times New Roman" panose="02020603050405020304" pitchFamily="18" charset="0"/>
                <a:cs typeface="Times New Roman" panose="02020603050405020304" pitchFamily="18" charset="0"/>
              </a:rPr>
              <a:t>How did you split the dataset for training and testing?</a:t>
            </a:r>
          </a:p>
          <a:p>
            <a:r>
              <a:rPr lang="en-IN" sz="2000" dirty="0">
                <a:latin typeface="Times New Roman" panose="02020603050405020304" pitchFamily="18" charset="0"/>
                <a:cs typeface="Times New Roman" panose="02020603050405020304" pitchFamily="18" charset="0"/>
              </a:rPr>
              <a:t>What evaluation metrics did you use?</a:t>
            </a:r>
          </a:p>
          <a:p>
            <a:r>
              <a:rPr lang="en-IN" sz="2000" dirty="0">
                <a:latin typeface="Times New Roman" panose="02020603050405020304" pitchFamily="18" charset="0"/>
                <a:cs typeface="Times New Roman" panose="02020603050405020304" pitchFamily="18" charset="0"/>
              </a:rPr>
              <a:t>What were the key challenges faced during the project?</a:t>
            </a:r>
          </a:p>
          <a:p>
            <a:r>
              <a:rPr lang="en-IN" sz="2000" dirty="0">
                <a:latin typeface="Times New Roman" panose="02020603050405020304" pitchFamily="18" charset="0"/>
                <a:cs typeface="Times New Roman" panose="02020603050405020304" pitchFamily="18" charset="0"/>
              </a:rPr>
              <a:t>How does your model handle unseen data?</a:t>
            </a:r>
          </a:p>
          <a:p>
            <a:r>
              <a:rPr lang="en-IN" sz="2000" dirty="0">
                <a:latin typeface="Times New Roman" panose="02020603050405020304" pitchFamily="18" charset="0"/>
                <a:cs typeface="Times New Roman" panose="02020603050405020304" pitchFamily="18" charset="0"/>
              </a:rPr>
              <a:t>What are the future enhancements for this project?</a:t>
            </a: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We sincerely thank the faculty and staff of </a:t>
            </a:r>
            <a:r>
              <a:rPr lang="en-IN" sz="2000" dirty="0" err="1">
                <a:latin typeface="Times New Roman" panose="02020603050405020304" pitchFamily="18" charset="0"/>
                <a:cs typeface="Times New Roman" panose="02020603050405020304" pitchFamily="18" charset="0"/>
              </a:rPr>
              <a:t>Narasaraopeta</a:t>
            </a:r>
            <a:r>
              <a:rPr lang="en-IN" sz="2000" dirty="0">
                <a:latin typeface="Times New Roman" panose="02020603050405020304" pitchFamily="18" charset="0"/>
                <a:cs typeface="Times New Roman" panose="02020603050405020304" pitchFamily="18" charset="0"/>
              </a:rPr>
              <a:t> Engineering College for their guidance and support throughout this project. Their expertise and encouragement have been invaluable.</a:t>
            </a:r>
          </a:p>
          <a:p>
            <a:pPr algn="just"/>
            <a:r>
              <a:rPr lang="en-IN" sz="2000" dirty="0">
                <a:latin typeface="Times New Roman" panose="02020603050405020304" pitchFamily="18" charset="0"/>
                <a:cs typeface="Times New Roman" panose="02020603050405020304" pitchFamily="18" charset="0"/>
              </a:rPr>
              <a:t>We also express our gratitude to the administration for providing the resources and platform to showcase our work, which has greatly enhanced our learning and growth.</a:t>
            </a:r>
          </a:p>
          <a:p>
            <a:pPr algn="just"/>
            <a:r>
              <a:rPr lang="en-IN" sz="2000" dirty="0">
                <a:latin typeface="Times New Roman" panose="02020603050405020304" pitchFamily="18" charset="0"/>
                <a:cs typeface="Times New Roman" panose="02020603050405020304" pitchFamily="18" charset="0"/>
              </a:rPr>
              <a:t>For any questions or discussions, please feel free to contact us:</a:t>
            </a:r>
          </a:p>
          <a:p>
            <a:pPr marL="0" indent="0" algn="just">
              <a:buNone/>
            </a:pPr>
            <a:r>
              <a:rPr lang="en-IN" sz="2000" dirty="0">
                <a:latin typeface="Times New Roman" panose="02020603050405020304" pitchFamily="18" charset="0"/>
                <a:cs typeface="Times New Roman" panose="02020603050405020304" pitchFamily="18" charset="0"/>
              </a:rPr>
              <a:t>    Ambati Lakshmi Niharika – </a:t>
            </a:r>
            <a:r>
              <a:rPr lang="en-IN" sz="2000" dirty="0">
                <a:latin typeface="Times New Roman" panose="02020603050405020304" pitchFamily="18" charset="0"/>
                <a:cs typeface="Times New Roman" panose="02020603050405020304" pitchFamily="18" charset="0"/>
                <a:hlinkClick r:id="rId2"/>
              </a:rPr>
              <a:t>ambatinikki@gmail.com</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Seva Neelima – </a:t>
            </a:r>
            <a:r>
              <a:rPr lang="en-IN" sz="2000" dirty="0">
                <a:latin typeface="Times New Roman" panose="02020603050405020304" pitchFamily="18" charset="0"/>
                <a:cs typeface="Times New Roman" panose="02020603050405020304" pitchFamily="18" charset="0"/>
                <a:hlinkClick r:id="rId3"/>
              </a:rPr>
              <a:t>sevaneelima13@gmail.com</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Kadiyala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Nikhitha</a:t>
            </a:r>
            <a:r>
              <a:rPr lang="en-IN" sz="2000" dirty="0">
                <a:latin typeface="Times New Roman" panose="02020603050405020304" pitchFamily="18" charset="0"/>
                <a:cs typeface="Times New Roman" panose="02020603050405020304" pitchFamily="18" charset="0"/>
              </a:rPr>
              <a:t> – </a:t>
            </a:r>
            <a:r>
              <a:rPr lang="en-IN" sz="2000" dirty="0">
                <a:latin typeface="Times New Roman" panose="02020603050405020304" pitchFamily="18" charset="0"/>
                <a:cs typeface="Times New Roman" panose="02020603050405020304" pitchFamily="18" charset="0"/>
                <a:hlinkClick r:id="rId4"/>
              </a:rPr>
              <a:t>nikhitha.k234@gmail.com</a:t>
            </a:r>
            <a:endParaRPr lang="en-IN"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14C5AF8-9E51-4FEE-9641-EEFC8EA27F3C}"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045142" y="463991"/>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199" y="1749073"/>
            <a:ext cx="10515600" cy="4351338"/>
          </a:xfrm>
        </p:spPr>
        <p:txBody>
          <a:bodyPr>
            <a:normAutofit/>
          </a:bodyPr>
          <a:lstStyle/>
          <a:p>
            <a:pPr eaLnBrk="0" fontAlgn="base" hangingPunct="0">
              <a:lnSpc>
                <a:spcPct val="100000"/>
              </a:lnSpc>
              <a:spcBef>
                <a:spcPct val="0"/>
              </a:spcBef>
              <a:spcAft>
                <a:spcPct val="0"/>
              </a:spcAft>
            </a:pPr>
            <a:r>
              <a:rPr lang="en-IN" sz="2000" dirty="0">
                <a:latin typeface="Times New Roman" panose="02020603050405020304" pitchFamily="18" charset="0"/>
                <a:cs typeface="Times New Roman" panose="02020603050405020304" pitchFamily="18" charset="0"/>
              </a:rPr>
              <a:t>In this era with the rapid growth in social media usage among the current generation, a huge amount of </a:t>
            </a:r>
            <a:r>
              <a:rPr lang="en-IN" sz="2000" b="1" dirty="0">
                <a:latin typeface="Times New Roman" panose="02020603050405020304" pitchFamily="18" charset="0"/>
                <a:cs typeface="Times New Roman" panose="02020603050405020304" pitchFamily="18" charset="0"/>
              </a:rPr>
              <a:t>content and comments</a:t>
            </a:r>
            <a:r>
              <a:rPr lang="en-IN" sz="2000" dirty="0">
                <a:latin typeface="Times New Roman" panose="02020603050405020304" pitchFamily="18" charset="0"/>
                <a:cs typeface="Times New Roman" panose="02020603050405020304" pitchFamily="18" charset="0"/>
              </a:rPr>
              <a:t>, most of them sarcastic, is seen. Sarcasm has turned out to be an important part of daily life, especially in news and social media, where sarcastic comments are often used for better attention. However, detecting sarcasm is always challenging because it deals with understanding the difference between </a:t>
            </a:r>
            <a:r>
              <a:rPr lang="en-IN" sz="2000" b="1" dirty="0">
                <a:latin typeface="Times New Roman" panose="02020603050405020304" pitchFamily="18" charset="0"/>
                <a:cs typeface="Times New Roman" panose="02020603050405020304" pitchFamily="18" charset="0"/>
              </a:rPr>
              <a:t>what has been said and what is meant</a:t>
            </a:r>
            <a:r>
              <a:rPr lang="en-IN" sz="2000" dirty="0">
                <a:latin typeface="Times New Roman" panose="02020603050405020304" pitchFamily="18" charset="0"/>
                <a:cs typeface="Times New Roman" panose="02020603050405020304" pitchFamily="18" charset="0"/>
              </a:rPr>
              <a:t>. The current paper focuses on the detection of sarcasm in news headlines with the help of deep learning. Previous works were based on a wide range of datasets; however, these had limitations regarding either size or quality. In this respect, the authors propose creating a new dataset of headlines from sarcastic news sites and real news sites that is large and of high quality, hence appropriate for machine learning model training. The authors have also used the CNN-BILSTM architecture for text analysis, identifying sarcasm expression and deciding whether it is sarcastic or not-sarcastic which gained an accuracy of </a:t>
            </a:r>
            <a:r>
              <a:rPr lang="en-IN" sz="2000" b="1" dirty="0">
                <a:latin typeface="Times New Roman" panose="02020603050405020304" pitchFamily="18" charset="0"/>
                <a:cs typeface="Times New Roman" panose="02020603050405020304" pitchFamily="18" charset="0"/>
              </a:rPr>
              <a:t>97%</a:t>
            </a:r>
            <a:r>
              <a:rPr lang="en-IN" sz="2000" dirty="0">
                <a:latin typeface="Times New Roman" panose="02020603050405020304" pitchFamily="18" charset="0"/>
                <a:cs typeface="Times New Roman" panose="02020603050405020304" pitchFamily="18" charset="0"/>
              </a:rPr>
              <a:t>. This dataset is made publicly available to enable further research in this direction.</a:t>
            </a: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No.1         Batch No.BG6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838199" y="2483233"/>
            <a:ext cx="2069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152400" y="-1707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p:cNvSpPr>
            <a:spLocks noChangeArrowheads="1"/>
          </p:cNvSpPr>
          <p:nvPr/>
        </p:nvSpPr>
        <p:spPr bwMode="auto">
          <a:xfrm>
            <a:off x="1045142" y="1732824"/>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7"/>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8"/>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9"/>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0"/>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180618" y="1749073"/>
            <a:ext cx="10515600" cy="4351338"/>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Brief introduction to the project:</a:t>
            </a:r>
          </a:p>
          <a:p>
            <a:r>
              <a:rPr lang="en-US" sz="2000" dirty="0">
                <a:latin typeface="Times New Roman" panose="02020603050405020304" pitchFamily="18" charset="0"/>
                <a:cs typeface="Times New Roman" panose="02020603050405020304" pitchFamily="18" charset="0"/>
              </a:rPr>
              <a:t>The project aims to detect sarcasm in news headlines using advanced deep learning techniques like CNN-BILSTM, leveraging a high-quality, manually labeled dataset to achieve 97% accuracy, enhancing applications in sentiment analysis and opinion mining</a:t>
            </a:r>
            <a:r>
              <a:rPr lang="en-US" sz="2400"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Motivation behind the project:</a:t>
            </a:r>
          </a:p>
          <a:p>
            <a:r>
              <a:rPr lang="en-US" sz="2000" dirty="0">
                <a:latin typeface="Times New Roman" panose="02020603050405020304" pitchFamily="18" charset="0"/>
                <a:cs typeface="Times New Roman" panose="02020603050405020304" pitchFamily="18" charset="0"/>
              </a:rPr>
              <a:t>The rise of sarcastic content in digital communication highlights the need for advanced sarcasm detection systems capable of addressing misinterpretation, misinformation, contextual subtleties, and cultural diversity through high-quality datasets and robust models</a:t>
            </a:r>
            <a:r>
              <a:rPr lang="en-US" sz="2000" dirty="0"/>
              <a:t>.</a:t>
            </a:r>
            <a:endParaRPr lang="en-US" sz="20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Importance and relevance:</a:t>
            </a:r>
          </a:p>
          <a:p>
            <a:r>
              <a:rPr lang="en-US" sz="2200" dirty="0">
                <a:latin typeface="Times New Roman" panose="02020603050405020304" pitchFamily="18" charset="0"/>
                <a:cs typeface="Times New Roman" panose="02020603050405020304" pitchFamily="18" charset="0"/>
              </a:rPr>
              <a:t>Sarcasm detection strengthens sentiment analysis, content moderation, and AI communication capabilities by decoding implicit context, supporting human-computer interaction, and driving future research with publicly available datasets and effective model architectures</a:t>
            </a:r>
            <a:r>
              <a:rPr lang="en-US" sz="2000" dirty="0"/>
              <a:t>.</a:t>
            </a: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0" y="-461665"/>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DCF3-89E1-B9B8-527B-F9FAB5E7F48F}"/>
              </a:ext>
            </a:extLst>
          </p:cNvPr>
          <p:cNvSpPr>
            <a:spLocks noGrp="1"/>
          </p:cNvSpPr>
          <p:nvPr>
            <p:ph type="title"/>
          </p:nvPr>
        </p:nvSpPr>
        <p:spPr>
          <a:xfrm>
            <a:off x="1981200" y="685801"/>
            <a:ext cx="8229600" cy="448519"/>
          </a:xfrm>
        </p:spPr>
        <p:txBody>
          <a:bodyPr>
            <a:normAutofit/>
          </a:bodyPr>
          <a:lstStyle/>
          <a:p>
            <a:r>
              <a:rPr lang="en-IN" sz="2400" b="1" dirty="0">
                <a:latin typeface="Times New Roman" panose="02020603050405020304" pitchFamily="18" charset="0"/>
                <a:cs typeface="Times New Roman" panose="02020603050405020304" pitchFamily="18" charset="0"/>
              </a:rPr>
              <a:t>LITERATURE SURVEY</a:t>
            </a:r>
          </a:p>
        </p:txBody>
      </p:sp>
      <p:graphicFrame>
        <p:nvGraphicFramePr>
          <p:cNvPr id="4" name="Content Placeholder 3">
            <a:extLst>
              <a:ext uri="{FF2B5EF4-FFF2-40B4-BE49-F238E27FC236}">
                <a16:creationId xmlns:a16="http://schemas.microsoft.com/office/drawing/2014/main" id="{CDCEF7D1-8E32-34E8-BF7D-E42F0B864B8B}"/>
              </a:ext>
            </a:extLst>
          </p:cNvPr>
          <p:cNvGraphicFramePr>
            <a:graphicFrameLocks noGrp="1"/>
          </p:cNvGraphicFramePr>
          <p:nvPr>
            <p:ph idx="1"/>
            <p:extLst>
              <p:ext uri="{D42A27DB-BD31-4B8C-83A1-F6EECF244321}">
                <p14:modId xmlns:p14="http://schemas.microsoft.com/office/powerpoint/2010/main" val="203466000"/>
              </p:ext>
            </p:extLst>
          </p:nvPr>
        </p:nvGraphicFramePr>
        <p:xfrm>
          <a:off x="591671" y="1289178"/>
          <a:ext cx="11429999" cy="5395857"/>
        </p:xfrm>
        <a:graphic>
          <a:graphicData uri="http://schemas.openxmlformats.org/drawingml/2006/table">
            <a:tbl>
              <a:tblPr firstRow="1" bandRow="1">
                <a:tableStyleId>{5940675A-B579-460E-94D1-54222C63F5DA}</a:tableStyleId>
              </a:tblPr>
              <a:tblGrid>
                <a:gridCol w="550301">
                  <a:extLst>
                    <a:ext uri="{9D8B030D-6E8A-4147-A177-3AD203B41FA5}">
                      <a16:colId xmlns:a16="http://schemas.microsoft.com/office/drawing/2014/main" val="667510765"/>
                    </a:ext>
                  </a:extLst>
                </a:gridCol>
                <a:gridCol w="2354562">
                  <a:extLst>
                    <a:ext uri="{9D8B030D-6E8A-4147-A177-3AD203B41FA5}">
                      <a16:colId xmlns:a16="http://schemas.microsoft.com/office/drawing/2014/main" val="1665941903"/>
                    </a:ext>
                  </a:extLst>
                </a:gridCol>
                <a:gridCol w="1840347">
                  <a:extLst>
                    <a:ext uri="{9D8B030D-6E8A-4147-A177-3AD203B41FA5}">
                      <a16:colId xmlns:a16="http://schemas.microsoft.com/office/drawing/2014/main" val="2157000889"/>
                    </a:ext>
                  </a:extLst>
                </a:gridCol>
                <a:gridCol w="1281026">
                  <a:extLst>
                    <a:ext uri="{9D8B030D-6E8A-4147-A177-3AD203B41FA5}">
                      <a16:colId xmlns:a16="http://schemas.microsoft.com/office/drawing/2014/main" val="1238009956"/>
                    </a:ext>
                  </a:extLst>
                </a:gridCol>
                <a:gridCol w="1934422">
                  <a:extLst>
                    <a:ext uri="{9D8B030D-6E8A-4147-A177-3AD203B41FA5}">
                      <a16:colId xmlns:a16="http://schemas.microsoft.com/office/drawing/2014/main" val="342950898"/>
                    </a:ext>
                  </a:extLst>
                </a:gridCol>
                <a:gridCol w="2007889">
                  <a:extLst>
                    <a:ext uri="{9D8B030D-6E8A-4147-A177-3AD203B41FA5}">
                      <a16:colId xmlns:a16="http://schemas.microsoft.com/office/drawing/2014/main" val="1841707614"/>
                    </a:ext>
                  </a:extLst>
                </a:gridCol>
                <a:gridCol w="1461452">
                  <a:extLst>
                    <a:ext uri="{9D8B030D-6E8A-4147-A177-3AD203B41FA5}">
                      <a16:colId xmlns:a16="http://schemas.microsoft.com/office/drawing/2014/main" val="2523160066"/>
                    </a:ext>
                  </a:extLst>
                </a:gridCol>
              </a:tblGrid>
              <a:tr h="427617">
                <a:tc>
                  <a:txBody>
                    <a:bodyPr/>
                    <a:lstStyle/>
                    <a:p>
                      <a:r>
                        <a:rPr lang="en-IN" sz="1100" b="1" dirty="0"/>
                        <a:t>No</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Title</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Author</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Journal Name &amp; Year</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Methodology Adapted</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Key Findings</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tc>
                  <a:txBody>
                    <a:bodyPr/>
                    <a:lstStyle/>
                    <a:p>
                      <a:r>
                        <a:rPr lang="en-IN" sz="1100" b="1" dirty="0"/>
                        <a:t>Gaps</a:t>
                      </a:r>
                      <a:endParaRPr lang="en-IN" sz="1100" b="1" dirty="0">
                        <a:latin typeface="Times New Roman" panose="02020603050405020304" pitchFamily="18" charset="0"/>
                        <a:cs typeface="Times New Roman" panose="02020603050405020304" pitchFamily="18" charset="0"/>
                      </a:endParaRPr>
                    </a:p>
                  </a:txBody>
                  <a:tcPr>
                    <a:solidFill>
                      <a:srgbClr val="FFC000"/>
                    </a:solidFill>
                  </a:tcPr>
                </a:tc>
                <a:extLst>
                  <a:ext uri="{0D108BD9-81ED-4DB2-BD59-A6C34878D82A}">
                    <a16:rowId xmlns:a16="http://schemas.microsoft.com/office/drawing/2014/main" val="2104324998"/>
                  </a:ext>
                </a:extLst>
              </a:tr>
              <a:tr h="931593">
                <a:tc>
                  <a:txBody>
                    <a:bodyPr/>
                    <a:lstStyle/>
                    <a:p>
                      <a:r>
                        <a:rPr lang="en-IN" sz="1100" dirty="0"/>
                        <a:t>1</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400" dirty="0"/>
                        <a:t>Sarcasm detection using news headlines dataset</a:t>
                      </a:r>
                      <a:endParaRPr lang="en-US" sz="1400" dirty="0">
                        <a:latin typeface="Times New Roman" panose="02020603050405020304" pitchFamily="18" charset="0"/>
                        <a:cs typeface="Times New Roman" panose="02020603050405020304" pitchFamily="18" charset="0"/>
                      </a:endParaRPr>
                    </a:p>
                  </a:txBody>
                  <a:tcPr anchor="ctr"/>
                </a:tc>
                <a:tc>
                  <a:txBody>
                    <a:bodyPr/>
                    <a:lstStyle/>
                    <a:p>
                      <a:r>
                        <a:rPr lang="en-IN" sz="1400" dirty="0"/>
                        <a:t>Rishabh Misra, </a:t>
                      </a:r>
                      <a:r>
                        <a:rPr lang="en-IN" sz="1400" dirty="0" err="1"/>
                        <a:t>Prahal</a:t>
                      </a:r>
                      <a:r>
                        <a:rPr lang="en-IN" sz="1400" dirty="0"/>
                        <a:t> Arora</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dirty="0"/>
                        <a:t>AI Open, 2023</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dirty="0"/>
                        <a:t>Hybrid Neural Network architecture with an attention mechanism</a:t>
                      </a:r>
                      <a:endParaRPr lang="en-IN" sz="1400" b="0" dirty="0">
                        <a:latin typeface="Times New Roman" panose="02020603050405020304" pitchFamily="18" charset="0"/>
                        <a:cs typeface="Times New Roman" panose="02020603050405020304" pitchFamily="18" charset="0"/>
                      </a:endParaRPr>
                    </a:p>
                  </a:txBody>
                  <a:tcPr anchor="ctr"/>
                </a:tc>
                <a:tc>
                  <a:txBody>
                    <a:bodyPr/>
                    <a:lstStyle/>
                    <a:p>
                      <a:r>
                        <a:rPr lang="en-IN" sz="1400" dirty="0"/>
                        <a:t>Hybrid Neural Network demonstrated about 89.9% accuracy in detecting sarcasm</a:t>
                      </a:r>
                      <a:endParaRPr lang="en-US" sz="1400" dirty="0">
                        <a:latin typeface="Times New Roman" panose="02020603050405020304" pitchFamily="18" charset="0"/>
                        <a:cs typeface="Times New Roman" panose="02020603050405020304" pitchFamily="18" charset="0"/>
                      </a:endParaRPr>
                    </a:p>
                  </a:txBody>
                  <a:tcPr anchor="ctr"/>
                </a:tc>
                <a:tc>
                  <a:txBody>
                    <a:bodyPr/>
                    <a:lstStyle/>
                    <a:p>
                      <a:r>
                        <a:rPr lang="it-IT" sz="1400" dirty="0">
                          <a:latin typeface="Times New Roman" panose="02020603050405020304" pitchFamily="18" charset="0"/>
                          <a:cs typeface="Times New Roman" panose="02020603050405020304" pitchFamily="18" charset="0"/>
                        </a:rPr>
                        <a:t>Ignore general text nuances in sarcasm.</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927447035"/>
                  </a:ext>
                </a:extLst>
              </a:tr>
              <a:tr h="1309126">
                <a:tc>
                  <a:txBody>
                    <a:bodyPr/>
                    <a:lstStyle/>
                    <a:p>
                      <a:r>
                        <a:rPr lang="en-IN" sz="1100" dirty="0"/>
                        <a:t>2</a:t>
                      </a:r>
                      <a:endParaRPr lang="en-IN" sz="1100" dirty="0">
                        <a:latin typeface="Times New Roman" panose="02020603050405020304" pitchFamily="18" charset="0"/>
                        <a:cs typeface="Times New Roman" panose="02020603050405020304" pitchFamily="18" charset="0"/>
                      </a:endParaRPr>
                    </a:p>
                  </a:txBody>
                  <a:tcPr anchor="ctr"/>
                </a:tc>
                <a:tc>
                  <a:txBody>
                    <a:bodyPr/>
                    <a:lstStyle/>
                    <a:p>
                      <a:r>
                        <a:rPr lang="en-IN" sz="1400" dirty="0"/>
                        <a:t>Sarcasm Detection Using Bidirectional Encoder Representations from Transformers and Graph Convolutional Network</a:t>
                      </a:r>
                      <a:endParaRPr lang="en-US" sz="1400" dirty="0"/>
                    </a:p>
                  </a:txBody>
                  <a:tcPr anchor="ctr"/>
                </a:tc>
                <a:tc>
                  <a:txBody>
                    <a:bodyPr/>
                    <a:lstStyle/>
                    <a:p>
                      <a:r>
                        <a:rPr lang="en-US" sz="1400" dirty="0"/>
                        <a:t>Anurag Mohan,</a:t>
                      </a:r>
                    </a:p>
                    <a:p>
                      <a:r>
                        <a:rPr lang="en-US" sz="1400" dirty="0"/>
                        <a:t>Abhilash M Nair,</a:t>
                      </a:r>
                    </a:p>
                    <a:p>
                      <a:r>
                        <a:rPr lang="en-US" sz="1400" dirty="0"/>
                        <a:t>Bhadra Jayakumar,</a:t>
                      </a:r>
                    </a:p>
                    <a:p>
                      <a:r>
                        <a:rPr lang="en-US" sz="1400" dirty="0"/>
                        <a:t>Sanjay</a:t>
                      </a:r>
                    </a:p>
                  </a:txBody>
                  <a:tcPr anchor="ctr"/>
                </a:tc>
                <a:tc>
                  <a:txBody>
                    <a:bodyPr/>
                    <a:lstStyle/>
                    <a:p>
                      <a:r>
                        <a:rPr lang="en-IN" sz="1400" dirty="0">
                          <a:latin typeface="Times New Roman" panose="02020603050405020304" pitchFamily="18" charset="0"/>
                          <a:cs typeface="Times New Roman" panose="02020603050405020304" pitchFamily="18" charset="0"/>
                        </a:rPr>
                        <a:t>Science Direct, 2023  </a:t>
                      </a:r>
                    </a:p>
                  </a:txBody>
                  <a:tcPr anchor="ctr"/>
                </a:tc>
                <a:tc>
                  <a:txBody>
                    <a:bodyPr/>
                    <a:lstStyle/>
                    <a:p>
                      <a:r>
                        <a:rPr lang="en-IN" sz="1400" dirty="0"/>
                        <a:t>BERT-GCN architecture for sarcasm detection is developed along with sequential, LSTM, GCN.</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r>
                        <a:rPr lang="en-IN" sz="1400" dirty="0"/>
                        <a:t>BERT-GCN Model outperforms other models and shows 90.7% accuracy.</a:t>
                      </a:r>
                      <a:endParaRPr lang="en-US" sz="1400" dirty="0">
                        <a:latin typeface="Times New Roman" panose="02020603050405020304" pitchFamily="18" charset="0"/>
                        <a:cs typeface="Times New Roman" panose="02020603050405020304" pitchFamily="18" charset="0"/>
                      </a:endParaRPr>
                    </a:p>
                  </a:txBody>
                  <a:tcPr anchor="ctr"/>
                </a:tc>
                <a:tc>
                  <a:txBody>
                    <a:bodyPr/>
                    <a:lstStyle/>
                    <a:p>
                      <a:r>
                        <a:rPr lang="en-IN" sz="1400" dirty="0"/>
                        <a:t>variations of transformer models need to be employed to further extend the evaluation of the proposed system.</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71435931"/>
                  </a:ext>
                </a:extLst>
              </a:tr>
              <a:tr h="763602">
                <a:tc>
                  <a:txBody>
                    <a:bodyPr/>
                    <a:lstStyle/>
                    <a:p>
                      <a:r>
                        <a:rPr lang="en-IN" sz="1100" dirty="0"/>
                        <a:t>3</a:t>
                      </a:r>
                      <a:endParaRPr lang="en-IN" sz="1100" dirty="0">
                        <a:latin typeface="Times New Roman" panose="02020603050405020304" pitchFamily="18" charset="0"/>
                        <a:cs typeface="Times New Roman" panose="02020603050405020304" pitchFamily="18" charset="0"/>
                      </a:endParaRPr>
                    </a:p>
                  </a:txBody>
                  <a:tcPr anchor="ctr"/>
                </a:tc>
                <a:tc>
                  <a:txBody>
                    <a:bodyPr/>
                    <a:lstStyle/>
                    <a:p>
                      <a:r>
                        <a:rPr lang="en-IN" sz="1400" dirty="0"/>
                        <a:t>Deep Learning for Sarcasm Identification in News Headlines</a:t>
                      </a:r>
                      <a:endParaRPr lang="en-US" sz="1400" dirty="0">
                        <a:latin typeface="Times New Roman" panose="02020603050405020304" pitchFamily="18" charset="0"/>
                        <a:cs typeface="Times New Roman" panose="02020603050405020304" pitchFamily="18" charset="0"/>
                      </a:endParaRPr>
                    </a:p>
                  </a:txBody>
                  <a:tcPr anchor="ctr"/>
                </a:tc>
                <a:tc>
                  <a:txBody>
                    <a:bodyPr/>
                    <a:lstStyle/>
                    <a:p>
                      <a:r>
                        <a:rPr lang="en-IN" sz="1400" dirty="0" err="1"/>
                        <a:t>Rasikh</a:t>
                      </a:r>
                      <a:r>
                        <a:rPr lang="en-IN" sz="1400" dirty="0"/>
                        <a:t> Ali, Tayyaba Farhat , Sanya Abdullah, </a:t>
                      </a:r>
                      <a:r>
                        <a:rPr lang="en-IN" sz="1400" dirty="0" err="1"/>
                        <a:t>Sheeraz</a:t>
                      </a:r>
                      <a:r>
                        <a:rPr lang="en-IN" sz="1400" dirty="0"/>
                        <a:t> Akram, Mousa </a:t>
                      </a:r>
                      <a:r>
                        <a:rPr lang="en-IN" sz="1400" dirty="0" err="1"/>
                        <a:t>Alhajlah</a:t>
                      </a:r>
                      <a:r>
                        <a:rPr lang="en-IN" sz="1400" dirty="0"/>
                        <a:t> , </a:t>
                      </a:r>
                      <a:r>
                        <a:rPr lang="en-IN" sz="1400" dirty="0" err="1"/>
                        <a:t>Awais</a:t>
                      </a:r>
                      <a:r>
                        <a:rPr lang="en-IN" sz="1400" dirty="0"/>
                        <a:t> Mahmood  and Muhammad Amjad Iqbal </a:t>
                      </a:r>
                      <a:endParaRPr lang="en-IN" sz="1400" dirty="0">
                        <a:latin typeface="Times New Roman" panose="02020603050405020304" pitchFamily="18" charset="0"/>
                        <a:cs typeface="Times New Roman" panose="02020603050405020304" pitchFamily="18" charset="0"/>
                      </a:endParaRPr>
                    </a:p>
                  </a:txBody>
                  <a:tcPr anchor="ctr"/>
                </a:tc>
                <a:tc>
                  <a:txBody>
                    <a:bodyPr/>
                    <a:lstStyle/>
                    <a:p>
                      <a:r>
                        <a:rPr lang="en-IN" sz="1400" dirty="0"/>
                        <a:t>Applied Sciences, 2023</a:t>
                      </a:r>
                      <a:endParaRPr lang="en-US" sz="1400" dirty="0">
                        <a:latin typeface="Times New Roman" panose="02020603050405020304" pitchFamily="18" charset="0"/>
                        <a:cs typeface="Times New Roman" panose="02020603050405020304" pitchFamily="18" charset="0"/>
                      </a:endParaRPr>
                    </a:p>
                  </a:txBody>
                  <a:tcPr anchor="ctr"/>
                </a:tc>
                <a:tc>
                  <a:txBody>
                    <a:bodyPr/>
                    <a:lstStyle/>
                    <a:p>
                      <a:r>
                        <a:rPr lang="en-IN" sz="1400" dirty="0"/>
                        <a:t>A deep learning model known as GMP-LSTM (Gated Memory Pooling Long Short-Term Memory) for sarcasm detection including decision trees, random forests, Bernoulli naive Bayes, and support vector machines (SVM).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r>
                        <a:rPr lang="en-IN" sz="1400" dirty="0"/>
                        <a:t>The GMP-LSTM model achieved the highest accuracy of 92.54%, outperforming other classifiers.</a:t>
                      </a:r>
                      <a:endParaRPr lang="en-US" sz="1400" dirty="0">
                        <a:latin typeface="Times New Roman" panose="02020603050405020304" pitchFamily="18" charset="0"/>
                        <a:cs typeface="Times New Roman" panose="02020603050405020304" pitchFamily="18" charset="0"/>
                      </a:endParaRPr>
                    </a:p>
                  </a:txBody>
                  <a:tcPr anchor="ctr"/>
                </a:tc>
                <a:tc>
                  <a:txBody>
                    <a:bodyPr/>
                    <a:lstStyle/>
                    <a:p>
                      <a:r>
                        <a:rPr lang="en-IN" sz="1400" dirty="0"/>
                        <a:t>A significant gap identified is the lack of </a:t>
                      </a:r>
                      <a:r>
                        <a:rPr lang="en-IN" sz="1400" dirty="0" err="1"/>
                        <a:t>labeled</a:t>
                      </a:r>
                      <a:r>
                        <a:rPr lang="en-IN" sz="1400" dirty="0"/>
                        <a:t> data for training sarcasm detection models, which can limit the model's performance.</a:t>
                      </a:r>
                      <a:endParaRPr lang="en-US" sz="1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64790200"/>
                  </a:ext>
                </a:extLst>
              </a:tr>
            </a:tbl>
          </a:graphicData>
        </a:graphic>
      </p:graphicFrame>
      <p:pic>
        <p:nvPicPr>
          <p:cNvPr id="4098" name="Picture 2">
            <a:extLst>
              <a:ext uri="{FF2B5EF4-FFF2-40B4-BE49-F238E27FC236}">
                <a16:creationId xmlns:a16="http://schemas.microsoft.com/office/drawing/2014/main" id="{568B2918-E0B5-454B-EEE9-37F4CEE6C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
            <a:ext cx="3762375" cy="5801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FCF4D085-A301-5B0A-03DD-4BD02B442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19" y="4"/>
            <a:ext cx="5214658" cy="530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01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26C4-CD64-0130-CEB9-247EA1C99AA7}"/>
              </a:ext>
            </a:extLst>
          </p:cNvPr>
          <p:cNvSpPr>
            <a:spLocks noGrp="1"/>
          </p:cNvSpPr>
          <p:nvPr>
            <p:ph type="title"/>
          </p:nvPr>
        </p:nvSpPr>
        <p:spPr>
          <a:xfrm>
            <a:off x="1860179" y="139401"/>
            <a:ext cx="8229600" cy="830580"/>
          </a:xfrm>
        </p:spPr>
        <p:txBody>
          <a:bodyPr>
            <a:normAutofit/>
          </a:bodyPr>
          <a:lstStyle/>
          <a:p>
            <a:r>
              <a:rPr lang="en-IN" sz="2200" b="1" dirty="0">
                <a:latin typeface="Times New Roman" panose="02020603050405020304" pitchFamily="18" charset="0"/>
                <a:cs typeface="Times New Roman" panose="02020603050405020304" pitchFamily="18" charset="0"/>
              </a:rPr>
              <a:t>LITERATURE SURVEY</a:t>
            </a:r>
          </a:p>
        </p:txBody>
      </p:sp>
      <p:graphicFrame>
        <p:nvGraphicFramePr>
          <p:cNvPr id="3" name="Table 2">
            <a:extLst>
              <a:ext uri="{FF2B5EF4-FFF2-40B4-BE49-F238E27FC236}">
                <a16:creationId xmlns:a16="http://schemas.microsoft.com/office/drawing/2014/main" id="{0852EBF4-66D9-C73A-4330-D851C6D7652C}"/>
              </a:ext>
            </a:extLst>
          </p:cNvPr>
          <p:cNvGraphicFramePr>
            <a:graphicFrameLocks noGrp="1"/>
          </p:cNvGraphicFramePr>
          <p:nvPr>
            <p:extLst>
              <p:ext uri="{D42A27DB-BD31-4B8C-83A1-F6EECF244321}">
                <p14:modId xmlns:p14="http://schemas.microsoft.com/office/powerpoint/2010/main" val="3721996508"/>
              </p:ext>
            </p:extLst>
          </p:nvPr>
        </p:nvGraphicFramePr>
        <p:xfrm>
          <a:off x="681318" y="969981"/>
          <a:ext cx="10784540" cy="5610112"/>
        </p:xfrm>
        <a:graphic>
          <a:graphicData uri="http://schemas.openxmlformats.org/drawingml/2006/table">
            <a:tbl>
              <a:tblPr firstRow="1" bandRow="1">
                <a:tableStyleId>{5940675A-B579-460E-94D1-54222C63F5DA}</a:tableStyleId>
              </a:tblPr>
              <a:tblGrid>
                <a:gridCol w="627529">
                  <a:extLst>
                    <a:ext uri="{9D8B030D-6E8A-4147-A177-3AD203B41FA5}">
                      <a16:colId xmlns:a16="http://schemas.microsoft.com/office/drawing/2014/main" val="2762667021"/>
                    </a:ext>
                  </a:extLst>
                </a:gridCol>
                <a:gridCol w="2434564">
                  <a:extLst>
                    <a:ext uri="{9D8B030D-6E8A-4147-A177-3AD203B41FA5}">
                      <a16:colId xmlns:a16="http://schemas.microsoft.com/office/drawing/2014/main" val="3756053377"/>
                    </a:ext>
                  </a:extLst>
                </a:gridCol>
                <a:gridCol w="1205107">
                  <a:extLst>
                    <a:ext uri="{9D8B030D-6E8A-4147-A177-3AD203B41FA5}">
                      <a16:colId xmlns:a16="http://schemas.microsoft.com/office/drawing/2014/main" val="156317291"/>
                    </a:ext>
                  </a:extLst>
                </a:gridCol>
                <a:gridCol w="1586753">
                  <a:extLst>
                    <a:ext uri="{9D8B030D-6E8A-4147-A177-3AD203B41FA5}">
                      <a16:colId xmlns:a16="http://schemas.microsoft.com/office/drawing/2014/main" val="502132319"/>
                    </a:ext>
                  </a:extLst>
                </a:gridCol>
                <a:gridCol w="1837654">
                  <a:extLst>
                    <a:ext uri="{9D8B030D-6E8A-4147-A177-3AD203B41FA5}">
                      <a16:colId xmlns:a16="http://schemas.microsoft.com/office/drawing/2014/main" val="545589206"/>
                    </a:ext>
                  </a:extLst>
                </a:gridCol>
                <a:gridCol w="1645584">
                  <a:extLst>
                    <a:ext uri="{9D8B030D-6E8A-4147-A177-3AD203B41FA5}">
                      <a16:colId xmlns:a16="http://schemas.microsoft.com/office/drawing/2014/main" val="4097278613"/>
                    </a:ext>
                  </a:extLst>
                </a:gridCol>
                <a:gridCol w="1447349">
                  <a:extLst>
                    <a:ext uri="{9D8B030D-6E8A-4147-A177-3AD203B41FA5}">
                      <a16:colId xmlns:a16="http://schemas.microsoft.com/office/drawing/2014/main" val="2578684027"/>
                    </a:ext>
                  </a:extLst>
                </a:gridCol>
              </a:tblGrid>
              <a:tr h="63141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400" b="1" dirty="0">
                          <a:solidFill>
                            <a:schemeClr val="tx1"/>
                          </a:solidFill>
                          <a:latin typeface="Times New Roman" panose="02020603050405020304" pitchFamily="18" charset="0"/>
                          <a:cs typeface="Times New Roman" panose="02020603050405020304" pitchFamily="18" charset="0"/>
                        </a:rPr>
                        <a:t>No</a:t>
                      </a:r>
                    </a:p>
                    <a:p>
                      <a:endParaRPr lang="en-IN" sz="1400" b="0" dirty="0">
                        <a:solidFill>
                          <a:schemeClr val="tx1"/>
                        </a:solidFill>
                        <a:latin typeface="Times New Roman" panose="02020603050405020304" pitchFamily="18" charset="0"/>
                        <a:cs typeface="Times New Roman" panose="02020603050405020304" pitchFamily="18" charset="0"/>
                      </a:endParaRP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Title</a:t>
                      </a: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Author</a:t>
                      </a: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Journal Name &amp; Year</a:t>
                      </a: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Methodology Adapted</a:t>
                      </a: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Key Findings</a:t>
                      </a:r>
                    </a:p>
                  </a:txBody>
                  <a:tcPr anchor="ctr">
                    <a:solidFill>
                      <a:srgbClr val="FFC000"/>
                    </a:solidFill>
                  </a:tcPr>
                </a:tc>
                <a:tc>
                  <a:txBody>
                    <a:bodyPr/>
                    <a:lstStyle/>
                    <a:p>
                      <a:r>
                        <a:rPr lang="en-IN" sz="1400" b="1" dirty="0">
                          <a:solidFill>
                            <a:schemeClr val="tx1"/>
                          </a:solidFill>
                          <a:latin typeface="Times New Roman" panose="02020603050405020304" pitchFamily="18" charset="0"/>
                          <a:cs typeface="Times New Roman" panose="02020603050405020304" pitchFamily="18" charset="0"/>
                        </a:rPr>
                        <a:t>Gaps</a:t>
                      </a:r>
                    </a:p>
                  </a:txBody>
                  <a:tcPr anchor="ctr">
                    <a:solidFill>
                      <a:srgbClr val="FFC000"/>
                    </a:solidFill>
                  </a:tcPr>
                </a:tc>
                <a:extLst>
                  <a:ext uri="{0D108BD9-81ED-4DB2-BD59-A6C34878D82A}">
                    <a16:rowId xmlns:a16="http://schemas.microsoft.com/office/drawing/2014/main" val="2704375499"/>
                  </a:ext>
                </a:extLst>
              </a:tr>
              <a:tr h="2572973">
                <a:tc>
                  <a:txBody>
                    <a:bodyPr/>
                    <a:lstStyle/>
                    <a:p>
                      <a:r>
                        <a:rPr lang="en-IN" sz="1100" b="0" dirty="0">
                          <a:solidFill>
                            <a:schemeClr val="tx1"/>
                          </a:solidFill>
                        </a:rPr>
                        <a:t>4</a:t>
                      </a:r>
                      <a:endParaRPr lang="en-IN" sz="11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IN" sz="1400" dirty="0"/>
                        <a:t>Sarcasm Detection in News Headlines Using Evidential Deep Learning-Based LSTM and GRU</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IN" sz="1400" dirty="0"/>
                        <a:t>Md. Shamsul Rayhan Chy, Md. Shamsul Rahat Chy, Mohammad </a:t>
                      </a:r>
                      <a:r>
                        <a:rPr lang="en-IN" sz="1400" dirty="0" err="1"/>
                        <a:t>Rakibul</a:t>
                      </a:r>
                      <a:r>
                        <a:rPr lang="en-IN" sz="1400" dirty="0"/>
                        <a:t> Hasan Mahin</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IN" sz="1400" dirty="0"/>
                        <a:t>November 2023</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IN" sz="1400" dirty="0"/>
                        <a:t>Long Short-Term Memory (LSTM) and Gated Recurrent Unit (GRU) </a:t>
                      </a:r>
                      <a:r>
                        <a:rPr lang="en-IN" sz="1400" dirty="0" err="1"/>
                        <a:t>modelsto</a:t>
                      </a:r>
                      <a:r>
                        <a:rPr lang="en-IN" sz="1400" dirty="0"/>
                        <a:t> detect sarcasm in news headlines.</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IN" sz="1400" dirty="0"/>
                        <a:t>The LSTM-based model achieved a higher accuracy of 82% compared to the GRU model, which had an accuracy of 78%.</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IN" sz="1400" dirty="0"/>
                        <a:t>The paper notes that reliability measurements are often overlooked in sarcasm detection, indicating a gap in existing literature.</a:t>
                      </a:r>
                      <a:endParaRPr lang="en-IN" sz="14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74743620"/>
                  </a:ext>
                </a:extLst>
              </a:tr>
              <a:tr h="2405725">
                <a:tc>
                  <a:txBody>
                    <a:bodyPr/>
                    <a:lstStyle/>
                    <a:p>
                      <a:r>
                        <a:rPr lang="en-IN" sz="1100" dirty="0"/>
                        <a:t>5</a:t>
                      </a:r>
                      <a:endParaRPr lang="en-IN" sz="1100" dirty="0">
                        <a:latin typeface="Times New Roman" panose="02020603050405020304" pitchFamily="18" charset="0"/>
                        <a:cs typeface="Times New Roman" panose="02020603050405020304" pitchFamily="18" charset="0"/>
                      </a:endParaRPr>
                    </a:p>
                  </a:txBody>
                  <a:tcPr anchor="ctr"/>
                </a:tc>
                <a:tc>
                  <a:txBody>
                    <a:bodyPr/>
                    <a:lstStyle/>
                    <a:p>
                      <a:r>
                        <a:rPr lang="en-IN" sz="1400" dirty="0"/>
                        <a:t>Sarcasm Detection in News Headlines using Supervised Learning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Ashok Kumar </a:t>
                      </a:r>
                      <a:r>
                        <a:rPr lang="en-IN" sz="1400" dirty="0" err="1"/>
                        <a:t>Jayarama</a:t>
                      </a:r>
                      <a:r>
                        <a:rPr lang="en-IN" sz="1400" dirty="0"/>
                        <a:t>, Tina Esther, Gayathri </a:t>
                      </a:r>
                      <a:r>
                        <a:rPr lang="en-IN" sz="1400" dirty="0" err="1"/>
                        <a:t>Ananthakrishnan</a:t>
                      </a:r>
                      <a:r>
                        <a:rPr lang="en-IN" sz="1400" dirty="0"/>
                        <a:t>, </a:t>
                      </a:r>
                    </a:p>
                    <a:p>
                      <a:r>
                        <a:rPr lang="en-IN" sz="1400" dirty="0" err="1"/>
                        <a:t>Satanik</a:t>
                      </a:r>
                      <a:r>
                        <a:rPr lang="en-IN" sz="1400" dirty="0"/>
                        <a:t> Mitra, </a:t>
                      </a:r>
                    </a:p>
                    <a:p>
                      <a:r>
                        <a:rPr lang="en-IN" sz="1400" dirty="0"/>
                        <a:t>Qian Liu</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Research gate</a:t>
                      </a:r>
                    </a:p>
                    <a:p>
                      <a:r>
                        <a:rPr lang="en-IN" sz="1400" dirty="0"/>
                        <a:t>2 May 2023.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utilizing various models such as Naïve Bayes-support vector machine (NBSVM), logistic regression (LR), bidirectional gated recurrent units (</a:t>
                      </a:r>
                      <a:r>
                        <a:rPr lang="en-IN" sz="1400" dirty="0" err="1"/>
                        <a:t>BiGRU</a:t>
                      </a:r>
                      <a:r>
                        <a:rPr lang="en-IN" sz="1400" dirty="0"/>
                        <a:t>), BERT, </a:t>
                      </a:r>
                      <a:r>
                        <a:rPr lang="en-IN" sz="1400" dirty="0" err="1"/>
                        <a:t>DistilBERT</a:t>
                      </a:r>
                      <a:r>
                        <a:rPr lang="en-IN" sz="1400" dirty="0"/>
                        <a:t>, </a:t>
                      </a:r>
                      <a:r>
                        <a:rPr lang="en-IN" sz="1400" dirty="0" err="1"/>
                        <a:t>RoBERTa</a:t>
                      </a:r>
                      <a:r>
                        <a:rPr lang="en-IN" sz="1400" dirty="0"/>
                        <a:t>, and </a:t>
                      </a:r>
                      <a:r>
                        <a:rPr lang="en-IN" sz="1400" dirty="0" err="1"/>
                        <a:t>XLNet</a:t>
                      </a:r>
                      <a:r>
                        <a:rPr lang="en-IN" sz="1400" dirty="0"/>
                        <a:t>.</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dirty="0"/>
                        <a:t>The </a:t>
                      </a:r>
                      <a:r>
                        <a:rPr lang="en-IN" sz="1400" dirty="0" err="1"/>
                        <a:t>RoBERTa</a:t>
                      </a:r>
                      <a:r>
                        <a:rPr lang="en-IN" sz="1400" dirty="0"/>
                        <a:t> model achieved the best performance in sarcasm detection compared to other models which is 93%.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t>There may be a lack of exploration into the impact of different preprocessing techniques on model performance.</a:t>
                      </a:r>
                      <a:endParaRPr lang="en-IN"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19555250"/>
                  </a:ext>
                </a:extLst>
              </a:tr>
            </a:tbl>
          </a:graphicData>
        </a:graphic>
      </p:graphicFrame>
      <p:graphicFrame>
        <p:nvGraphicFramePr>
          <p:cNvPr id="5" name="Table 4">
            <a:extLst>
              <a:ext uri="{FF2B5EF4-FFF2-40B4-BE49-F238E27FC236}">
                <a16:creationId xmlns:a16="http://schemas.microsoft.com/office/drawing/2014/main" id="{0497BF90-0BFE-A910-65AA-0526E861E969}"/>
              </a:ext>
            </a:extLst>
          </p:cNvPr>
          <p:cNvGraphicFramePr>
            <a:graphicFrameLocks noGrp="1"/>
          </p:cNvGraphicFramePr>
          <p:nvPr/>
        </p:nvGraphicFramePr>
        <p:xfrm>
          <a:off x="-430305" y="710901"/>
          <a:ext cx="208280" cy="259080"/>
        </p:xfrm>
        <a:graphic>
          <a:graphicData uri="http://schemas.openxmlformats.org/drawingml/2006/table">
            <a:tbl>
              <a:tblPr firstRow="1" bandRow="1">
                <a:tableStyleId>{93296810-A885-4BE3-A3E7-6D5BEEA58F35}</a:tableStyleId>
              </a:tblPr>
              <a:tblGrid>
                <a:gridCol w="208280">
                  <a:extLst>
                    <a:ext uri="{9D8B030D-6E8A-4147-A177-3AD203B41FA5}">
                      <a16:colId xmlns:a16="http://schemas.microsoft.com/office/drawing/2014/main" val="3243891040"/>
                    </a:ext>
                  </a:extLst>
                </a:gridCol>
              </a:tblGrid>
              <a:tr h="0">
                <a:tc>
                  <a:txBody>
                    <a:bodyPr/>
                    <a:lstStyle/>
                    <a:p>
                      <a:endParaRPr lang="en-IN" sz="1100" b="1" dirty="0">
                        <a:solidFill>
                          <a:schemeClr val="tx1"/>
                        </a:solidFill>
                        <a:latin typeface="Times New Roman" panose="02020603050405020304" pitchFamily="18" charset="0"/>
                        <a:cs typeface="Times New Roman" panose="02020603050405020304" pitchFamily="18" charset="0"/>
                      </a:endParaRPr>
                    </a:p>
                  </a:txBody>
                  <a:tcPr>
                    <a:solidFill>
                      <a:srgbClr val="FFC000"/>
                    </a:solidFill>
                  </a:tcPr>
                </a:tc>
                <a:extLst>
                  <a:ext uri="{0D108BD9-81ED-4DB2-BD59-A6C34878D82A}">
                    <a16:rowId xmlns:a16="http://schemas.microsoft.com/office/drawing/2014/main" val="1798935056"/>
                  </a:ext>
                </a:extLst>
              </a:tr>
            </a:tbl>
          </a:graphicData>
        </a:graphic>
      </p:graphicFrame>
    </p:spTree>
    <p:extLst>
      <p:ext uri="{BB962C8B-B14F-4D97-AF65-F5344CB8AC3E}">
        <p14:creationId xmlns:p14="http://schemas.microsoft.com/office/powerpoint/2010/main" val="249385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56447" y="365125"/>
            <a:ext cx="10197353" cy="1140946"/>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914400" y="167252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000" b="1" dirty="0">
                <a:latin typeface="Times New Roman" panose="02020603050405020304" pitchFamily="18" charset="0"/>
                <a:cs typeface="Times New Roman" panose="02020603050405020304" pitchFamily="18" charset="0"/>
              </a:rPr>
              <a:t>Hybrid Neural Network with Attention Mechanism</a:t>
            </a:r>
            <a:r>
              <a:rPr lang="en-IN" sz="2000" dirty="0">
                <a:latin typeface="Times New Roman" panose="02020603050405020304" pitchFamily="18" charset="0"/>
                <a:cs typeface="Times New Roman" panose="02020603050405020304" pitchFamily="18" charset="0"/>
              </a:rPr>
              <a:t>: Combines multiple neural network components with an attention layer to focus on critical parts of text for sarcasm detection.</a:t>
            </a:r>
          </a:p>
          <a:p>
            <a:pPr algn="just"/>
            <a:r>
              <a:rPr lang="en-IN" sz="2000" b="1" dirty="0">
                <a:latin typeface="Times New Roman" panose="02020603050405020304" pitchFamily="18" charset="0"/>
                <a:cs typeface="Times New Roman" panose="02020603050405020304" pitchFamily="18" charset="0"/>
              </a:rPr>
              <a:t>BERT-GCN Architecture</a:t>
            </a:r>
            <a:r>
              <a:rPr lang="en-IN" sz="2000" dirty="0">
                <a:latin typeface="Times New Roman" panose="02020603050405020304" pitchFamily="18" charset="0"/>
                <a:cs typeface="Times New Roman" panose="02020603050405020304" pitchFamily="18" charset="0"/>
              </a:rPr>
              <a:t>: Leverages BERT for contextual embeddings and GCN for capturing semantic relationships in sarcasm detection.</a:t>
            </a:r>
          </a:p>
          <a:p>
            <a:pPr algn="just"/>
            <a:r>
              <a:rPr lang="en-IN" sz="2000" b="1" dirty="0">
                <a:latin typeface="Times New Roman" panose="02020603050405020304" pitchFamily="18" charset="0"/>
                <a:cs typeface="Times New Roman" panose="02020603050405020304" pitchFamily="18" charset="0"/>
              </a:rPr>
              <a:t>GMP-LSTM</a:t>
            </a:r>
            <a:r>
              <a:rPr lang="en-IN" sz="2000" dirty="0">
                <a:latin typeface="Times New Roman" panose="02020603050405020304" pitchFamily="18" charset="0"/>
                <a:cs typeface="Times New Roman" panose="02020603050405020304" pitchFamily="18" charset="0"/>
              </a:rPr>
              <a:t>: Uses Gated Memory Pooling to effectively handle long-term dependencies and enhance sarcasm detection performance.</a:t>
            </a:r>
          </a:p>
          <a:p>
            <a:pPr algn="just"/>
            <a:r>
              <a:rPr lang="en-IN" sz="2000" b="1" dirty="0">
                <a:latin typeface="Times New Roman" panose="02020603050405020304" pitchFamily="18" charset="0"/>
                <a:cs typeface="Times New Roman" panose="02020603050405020304" pitchFamily="18" charset="0"/>
              </a:rPr>
              <a:t>LSTM and GRU Models</a:t>
            </a:r>
            <a:r>
              <a:rPr lang="en-IN" sz="2000" dirty="0">
                <a:latin typeface="Times New Roman" panose="02020603050405020304" pitchFamily="18" charset="0"/>
                <a:cs typeface="Times New Roman" panose="02020603050405020304" pitchFamily="18" charset="0"/>
              </a:rPr>
              <a:t>: Focus on capturing sequential dependencies and contextual nuances in sarcasm detection.</a:t>
            </a:r>
          </a:p>
          <a:p>
            <a:pPr algn="just"/>
            <a:r>
              <a:rPr lang="en-IN" sz="2000" b="1" dirty="0">
                <a:latin typeface="Times New Roman" panose="02020603050405020304" pitchFamily="18" charset="0"/>
                <a:cs typeface="Times New Roman" panose="02020603050405020304" pitchFamily="18" charset="0"/>
              </a:rPr>
              <a:t>Various Models (SVM, LSTM, GRU, BERT, </a:t>
            </a:r>
            <a:r>
              <a:rPr lang="en-IN" sz="2000" b="1" dirty="0" err="1">
                <a:latin typeface="Times New Roman" panose="02020603050405020304" pitchFamily="18" charset="0"/>
                <a:cs typeface="Times New Roman" panose="02020603050405020304" pitchFamily="18" charset="0"/>
              </a:rPr>
              <a:t>DistilBERT</a:t>
            </a: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RoBERTa</a:t>
            </a:r>
            <a:r>
              <a:rPr lang="en-IN" sz="2000" b="1" dirty="0">
                <a:latin typeface="Times New Roman" panose="02020603050405020304" pitchFamily="18" charset="0"/>
                <a:cs typeface="Times New Roman" panose="02020603050405020304" pitchFamily="18" charset="0"/>
              </a:rPr>
              <a:t>)</a:t>
            </a:r>
            <a:r>
              <a:rPr lang="en-IN" sz="2000" dirty="0">
                <a:latin typeface="Times New Roman" panose="02020603050405020304" pitchFamily="18" charset="0"/>
                <a:cs typeface="Times New Roman" panose="02020603050405020304" pitchFamily="18" charset="0"/>
              </a:rPr>
              <a:t>: Utilize diverse feature extraction and contextual representation capabilities to improve sarcasm detection accuracy.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Dataset Limitations</a:t>
            </a:r>
            <a:r>
              <a:rPr lang="en-IN"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Existing datasets for sarcasm detection often suffer from issues such as limited size, noisy data,     and manual labeling inconsistencies. The reliance on datasets from social media introduces slang and informal language that complicate model training.</a:t>
            </a:r>
          </a:p>
          <a:p>
            <a:r>
              <a:rPr lang="en-US" sz="2000" b="1" dirty="0">
                <a:latin typeface="Times New Roman" panose="02020603050405020304" pitchFamily="18" charset="0"/>
                <a:cs typeface="Times New Roman" panose="02020603050405020304" pitchFamily="18" charset="0"/>
              </a:rPr>
              <a:t>Contextual Challenges</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Many sarcasm detection models primarily focus on textual data, neglecting the meaning behind it. This lack of multimodal approaches limits the ability to capture the full nuances of sarcasm.</a:t>
            </a:r>
          </a:p>
          <a:p>
            <a:r>
              <a:rPr lang="en-US" sz="2000" b="1" dirty="0">
                <a:latin typeface="Times New Roman" panose="02020603050405020304" pitchFamily="18" charset="0"/>
                <a:cs typeface="Times New Roman" panose="02020603050405020304" pitchFamily="18" charset="0"/>
              </a:rPr>
              <a:t>Generalization Across text: </a:t>
            </a:r>
            <a:r>
              <a:rPr lang="en-US" sz="2000" dirty="0">
                <a:latin typeface="Times New Roman" panose="02020603050405020304" pitchFamily="18" charset="0"/>
                <a:cs typeface="Times New Roman" panose="02020603050405020304" pitchFamily="18" charset="0"/>
              </a:rPr>
              <a:t>Models lack robustness when addressing sarcasm in different general text contexts. This results in reduced effectiveness for diverse audiences.</a:t>
            </a:r>
          </a:p>
          <a:p>
            <a:r>
              <a:rPr lang="en-US" sz="2000" b="1" dirty="0">
                <a:latin typeface="Times New Roman" panose="02020603050405020304" pitchFamily="18" charset="0"/>
                <a:cs typeface="Times New Roman" panose="02020603050405020304" pitchFamily="18" charset="0"/>
              </a:rPr>
              <a:t>Psychological Insights</a:t>
            </a:r>
            <a:r>
              <a:rPr lang="en-US"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Sarcasm models lack depth in capturing psychological nuances, relying on surface-level language features.</a:t>
            </a: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rapid growth of social media has led to an increase in sarcastic content, making sarcasm detection a significant challenge in understanding the difference between what is said and what is meant .</a:t>
            </a:r>
          </a:p>
          <a:p>
            <a:pPr marL="0" indent="0">
              <a:buNone/>
            </a:pPr>
            <a:endParaRPr lang="en-US" sz="1000" b="0" i="0" dirty="0">
              <a:solidFill>
                <a:srgbClr val="000000"/>
              </a:solidFill>
              <a:effectLst/>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Existing datasets for sarcasm detection often suffer from limitations in size and quality, which hinders the effectiveness of machine learning models .</a:t>
            </a:r>
          </a:p>
          <a:p>
            <a:pPr marL="0" indent="0">
              <a:buNone/>
            </a:pPr>
            <a:endParaRPr lang="en-US" sz="1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Sarcasm is inherently ambiguous and context-dependent, complicating the task for both humans and machines to accurately identify sarcastic expressions.</a:t>
            </a:r>
          </a:p>
          <a:p>
            <a:pPr marL="0" indent="0">
              <a:buNone/>
            </a:pPr>
            <a:endParaRPr lang="en-US" sz="1000" b="0" i="0" dirty="0">
              <a:solidFill>
                <a:srgbClr val="000000"/>
              </a:solidFill>
              <a:effectLst/>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There is a need for advanced models that can capture the subtleties and contextual dependencies of sarcastic language, which is crucial for improving applications in sentiment analysis and natural language processing.</a:t>
            </a: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24-03-2025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Batch No.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2151</TotalTime>
  <Words>2829</Words>
  <Application>Microsoft Office PowerPoint</Application>
  <PresentationFormat>Widescreen</PresentationFormat>
  <Paragraphs>280</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LITERATURE SURVEY</vt:lpstr>
      <vt:lpstr>LITERATURE SURVEY</vt:lpstr>
      <vt:lpstr>RESEARCH GAPS</vt:lpstr>
      <vt:lpstr>PROBLEM STATEMENT</vt:lpstr>
      <vt:lpstr>OBJECTIVES</vt:lpstr>
      <vt:lpstr>BLOCK DIAGRAM OR FLOW DIAGRAM</vt:lpstr>
      <vt:lpstr>METHODOLOGY</vt:lpstr>
      <vt:lpstr>METHODOLOGY</vt:lpstr>
      <vt:lpstr>METHODOLOGY</vt:lpstr>
      <vt:lpstr>METHODOLOGY</vt:lpstr>
      <vt:lpstr>IMPLEMENTATION</vt:lpstr>
      <vt:lpstr>RESULTS &amp; ANALYSIS</vt:lpstr>
      <vt:lpstr>  Results:</vt:lpstr>
      <vt:lpstr>  Result graph and Confusion matrix :</vt:lpstr>
      <vt:lpstr>   PREDICTIONS</vt:lpstr>
      <vt:lpstr>CONCLUSION and FUTURE SCOPE</vt:lpstr>
      <vt:lpstr>REFERENCES</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Mani</cp:lastModifiedBy>
  <cp:revision>79</cp:revision>
  <dcterms:created xsi:type="dcterms:W3CDTF">2023-12-22T11:34:02Z</dcterms:created>
  <dcterms:modified xsi:type="dcterms:W3CDTF">2025-03-24T06:56:13Z</dcterms:modified>
</cp:coreProperties>
</file>