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258" r:id="rId2"/>
    <p:sldId id="260" r:id="rId3"/>
    <p:sldId id="262" r:id="rId4"/>
    <p:sldId id="279" r:id="rId5"/>
    <p:sldId id="280" r:id="rId6"/>
    <p:sldId id="263" r:id="rId7"/>
    <p:sldId id="281" r:id="rId8"/>
    <p:sldId id="265" r:id="rId9"/>
    <p:sldId id="270" r:id="rId10"/>
    <p:sldId id="266" r:id="rId11"/>
    <p:sldId id="268" r:id="rId12"/>
    <p:sldId id="269" r:id="rId13"/>
    <p:sldId id="293" r:id="rId14"/>
    <p:sldId id="284" r:id="rId15"/>
    <p:sldId id="285" r:id="rId16"/>
    <p:sldId id="286" r:id="rId17"/>
    <p:sldId id="287" r:id="rId18"/>
    <p:sldId id="288" r:id="rId19"/>
    <p:sldId id="289" r:id="rId20"/>
    <p:sldId id="294" r:id="rId21"/>
    <p:sldId id="271" r:id="rId22"/>
    <p:sldId id="296" r:id="rId23"/>
    <p:sldId id="295" r:id="rId24"/>
    <p:sldId id="272" r:id="rId25"/>
    <p:sldId id="290" r:id="rId26"/>
    <p:sldId id="291" r:id="rId27"/>
    <p:sldId id="292" r:id="rId28"/>
    <p:sldId id="273" r:id="rId29"/>
    <p:sldId id="278" r:id="rId30"/>
    <p:sldId id="275" r:id="rId31"/>
    <p:sldId id="27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kayala Teja sri" userId="e6c697bd969e7765" providerId="LiveId" clId="{778F6583-036C-482F-82A5-CC5707BC355F}"/>
    <pc:docChg chg="modSld">
      <pc:chgData name="Vankayala Teja sri" userId="e6c697bd969e7765" providerId="LiveId" clId="{778F6583-036C-482F-82A5-CC5707BC355F}" dt="2025-03-10T07:06:46.993" v="15" actId="20577"/>
      <pc:docMkLst>
        <pc:docMk/>
      </pc:docMkLst>
      <pc:sldChg chg="modSp mod">
        <pc:chgData name="Vankayala Teja sri" userId="e6c697bd969e7765" providerId="LiveId" clId="{778F6583-036C-482F-82A5-CC5707BC355F}" dt="2025-03-10T07:06:46.993" v="15" actId="20577"/>
        <pc:sldMkLst>
          <pc:docMk/>
          <pc:sldMk cId="1769691040" sldId="258"/>
        </pc:sldMkLst>
        <pc:spChg chg="mod">
          <ac:chgData name="Vankayala Teja sri" userId="e6c697bd969e7765" providerId="LiveId" clId="{778F6583-036C-482F-82A5-CC5707BC355F}" dt="2025-03-10T07:06:46.993" v="15" actId="20577"/>
          <ac:spMkLst>
            <pc:docMk/>
            <pc:sldMk cId="1769691040" sldId="258"/>
            <ac:spMk id="16" creationId="{00000000-0000-0000-0000-000000000000}"/>
          </ac:spMkLst>
        </pc:spChg>
        <pc:spChg chg="mod">
          <ac:chgData name="Vankayala Teja sri" userId="e6c697bd969e7765" providerId="LiveId" clId="{778F6583-036C-482F-82A5-CC5707BC355F}" dt="2025-03-10T07:00:45.340" v="14" actId="20577"/>
          <ac:spMkLst>
            <pc:docMk/>
            <pc:sldMk cId="1769691040" sldId="258"/>
            <ac:spMk id="17" creationId="{00000000-0000-0000-0000-000000000000}"/>
          </ac:spMkLst>
        </pc:spChg>
      </pc:sldChg>
    </pc:docChg>
  </pc:docChgLst>
  <pc:docChgLst>
    <pc:chgData name="Vankayala Teja sri" userId="e6c697bd969e7765" providerId="LiveId" clId="{17AEFFEA-8680-48CD-B709-1164244DD7E1}"/>
    <pc:docChg chg="undo custSel addSld modSld sldOrd">
      <pc:chgData name="Vankayala Teja sri" userId="e6c697bd969e7765" providerId="LiveId" clId="{17AEFFEA-8680-48CD-B709-1164244DD7E1}" dt="2025-02-09T15:33:19.964" v="411" actId="1076"/>
      <pc:docMkLst>
        <pc:docMk/>
      </pc:docMkLst>
      <pc:sldChg chg="modSp mod">
        <pc:chgData name="Vankayala Teja sri" userId="e6c697bd969e7765" providerId="LiveId" clId="{17AEFFEA-8680-48CD-B709-1164244DD7E1}" dt="2024-12-27T07:15:27.011" v="205"/>
        <pc:sldMkLst>
          <pc:docMk/>
          <pc:sldMk cId="1769691040" sldId="258"/>
        </pc:sldMkLst>
        <pc:spChg chg="mod">
          <ac:chgData name="Vankayala Teja sri" userId="e6c697bd969e7765" providerId="LiveId" clId="{17AEFFEA-8680-48CD-B709-1164244DD7E1}" dt="2024-12-27T07:15:27.011" v="205"/>
          <ac:spMkLst>
            <pc:docMk/>
            <pc:sldMk cId="1769691040" sldId="258"/>
            <ac:spMk id="12" creationId="{00000000-0000-0000-0000-000000000000}"/>
          </ac:spMkLst>
        </pc:spChg>
        <pc:spChg chg="mod">
          <ac:chgData name="Vankayala Teja sri" userId="e6c697bd969e7765" providerId="LiveId" clId="{17AEFFEA-8680-48CD-B709-1164244DD7E1}" dt="2024-12-27T06:02:28.333" v="168" actId="1036"/>
          <ac:spMkLst>
            <pc:docMk/>
            <pc:sldMk cId="1769691040" sldId="258"/>
            <ac:spMk id="16" creationId="{00000000-0000-0000-0000-000000000000}"/>
          </ac:spMkLst>
        </pc:spChg>
        <pc:spChg chg="mod">
          <ac:chgData name="Vankayala Teja sri" userId="e6c697bd969e7765" providerId="LiveId" clId="{17AEFFEA-8680-48CD-B709-1164244DD7E1}" dt="2024-12-27T06:01:34.205" v="166" actId="20577"/>
          <ac:spMkLst>
            <pc:docMk/>
            <pc:sldMk cId="1769691040" sldId="258"/>
            <ac:spMk id="17" creationId="{00000000-0000-0000-0000-000000000000}"/>
          </ac:spMkLst>
        </pc:spChg>
      </pc:sldChg>
      <pc:sldChg chg="modSp mod">
        <pc:chgData name="Vankayala Teja sri" userId="e6c697bd969e7765" providerId="LiveId" clId="{17AEFFEA-8680-48CD-B709-1164244DD7E1}" dt="2024-12-27T04:44:04.929" v="90"/>
        <pc:sldMkLst>
          <pc:docMk/>
          <pc:sldMk cId="671723688" sldId="263"/>
        </pc:sldMkLst>
        <pc:spChg chg="mod">
          <ac:chgData name="Vankayala Teja sri" userId="e6c697bd969e7765" providerId="LiveId" clId="{17AEFFEA-8680-48CD-B709-1164244DD7E1}" dt="2024-12-27T04:41:27.272" v="31" actId="1076"/>
          <ac:spMkLst>
            <pc:docMk/>
            <pc:sldMk cId="671723688" sldId="263"/>
            <ac:spMk id="8" creationId="{D45DB3B1-7702-A34D-B15A-E964B95D6FB5}"/>
          </ac:spMkLst>
        </pc:spChg>
        <pc:graphicFrameChg chg="mod modGraphic">
          <ac:chgData name="Vankayala Teja sri" userId="e6c697bd969e7765" providerId="LiveId" clId="{17AEFFEA-8680-48CD-B709-1164244DD7E1}" dt="2024-12-27T04:44:04.929" v="90"/>
          <ac:graphicFrameMkLst>
            <pc:docMk/>
            <pc:sldMk cId="671723688" sldId="263"/>
            <ac:graphicFrameMk id="3" creationId="{D5492C34-DF62-E3B9-3F6C-997B49ACCC8A}"/>
          </ac:graphicFrameMkLst>
        </pc:graphicFrameChg>
      </pc:sldChg>
      <pc:sldChg chg="addSp modSp mod">
        <pc:chgData name="Vankayala Teja sri" userId="e6c697bd969e7765" providerId="LiveId" clId="{17AEFFEA-8680-48CD-B709-1164244DD7E1}" dt="2025-02-09T13:37:27.036" v="216" actId="1035"/>
        <pc:sldMkLst>
          <pc:docMk/>
          <pc:sldMk cId="2137029075" sldId="268"/>
        </pc:sldMkLst>
        <pc:spChg chg="add mod">
          <ac:chgData name="Vankayala Teja sri" userId="e6c697bd969e7765" providerId="LiveId" clId="{17AEFFEA-8680-48CD-B709-1164244DD7E1}" dt="2024-12-27T06:10:19.278" v="182" actId="20577"/>
          <ac:spMkLst>
            <pc:docMk/>
            <pc:sldMk cId="2137029075" sldId="268"/>
            <ac:spMk id="2" creationId="{61F945AB-46E0-D4B7-4D44-85382C9DB8C3}"/>
          </ac:spMkLst>
        </pc:spChg>
        <pc:picChg chg="mod">
          <ac:chgData name="Vankayala Teja sri" userId="e6c697bd969e7765" providerId="LiveId" clId="{17AEFFEA-8680-48CD-B709-1164244DD7E1}" dt="2025-02-09T13:37:27.036" v="216" actId="1035"/>
          <ac:picMkLst>
            <pc:docMk/>
            <pc:sldMk cId="2137029075" sldId="268"/>
            <ac:picMk id="3" creationId="{551719F6-EECD-E224-06A3-1AD115D46294}"/>
          </ac:picMkLst>
        </pc:picChg>
        <pc:cxnChg chg="add mod">
          <ac:chgData name="Vankayala Teja sri" userId="e6c697bd969e7765" providerId="LiveId" clId="{17AEFFEA-8680-48CD-B709-1164244DD7E1}" dt="2024-12-27T06:10:37.416" v="184" actId="13822"/>
          <ac:cxnSpMkLst>
            <pc:docMk/>
            <pc:sldMk cId="2137029075" sldId="268"/>
            <ac:cxnSpMk id="9" creationId="{8B5C006B-9915-CC43-FC88-FE78F25434EC}"/>
          </ac:cxnSpMkLst>
        </pc:cxnChg>
      </pc:sldChg>
      <pc:sldChg chg="addSp delSp modSp mod">
        <pc:chgData name="Vankayala Teja sri" userId="e6c697bd969e7765" providerId="LiveId" clId="{17AEFFEA-8680-48CD-B709-1164244DD7E1}" dt="2025-02-09T13:36:25.031" v="212" actId="14100"/>
        <pc:sldMkLst>
          <pc:docMk/>
          <pc:sldMk cId="2725540961" sldId="271"/>
        </pc:sldMkLst>
        <pc:picChg chg="add mod ord">
          <ac:chgData name="Vankayala Teja sri" userId="e6c697bd969e7765" providerId="LiveId" clId="{17AEFFEA-8680-48CD-B709-1164244DD7E1}" dt="2025-02-09T13:36:25.031" v="212" actId="14100"/>
          <ac:picMkLst>
            <pc:docMk/>
            <pc:sldMk cId="2725540961" sldId="271"/>
            <ac:picMk id="3" creationId="{D14A5A31-1974-1DD4-F5F6-930A814AED67}"/>
          </ac:picMkLst>
        </pc:picChg>
      </pc:sldChg>
      <pc:sldChg chg="modSp mod">
        <pc:chgData name="Vankayala Teja sri" userId="e6c697bd969e7765" providerId="LiveId" clId="{17AEFFEA-8680-48CD-B709-1164244DD7E1}" dt="2024-12-27T04:45:07.341" v="148" actId="20577"/>
        <pc:sldMkLst>
          <pc:docMk/>
          <pc:sldMk cId="2567370571" sldId="281"/>
        </pc:sldMkLst>
        <pc:graphicFrameChg chg="mod modGraphic">
          <ac:chgData name="Vankayala Teja sri" userId="e6c697bd969e7765" providerId="LiveId" clId="{17AEFFEA-8680-48CD-B709-1164244DD7E1}" dt="2024-12-27T04:45:07.341" v="148" actId="20577"/>
          <ac:graphicFrameMkLst>
            <pc:docMk/>
            <pc:sldMk cId="2567370571" sldId="281"/>
            <ac:graphicFrameMk id="5" creationId="{14D974F3-3F03-DC71-3160-2E67C49BF940}"/>
          </ac:graphicFrameMkLst>
        </pc:graphicFrameChg>
      </pc:sldChg>
      <pc:sldChg chg="addSp modSp mod">
        <pc:chgData name="Vankayala Teja sri" userId="e6c697bd969e7765" providerId="LiveId" clId="{17AEFFEA-8680-48CD-B709-1164244DD7E1}" dt="2024-12-27T04:39:41.835" v="12" actId="1076"/>
        <pc:sldMkLst>
          <pc:docMk/>
          <pc:sldMk cId="2701726018" sldId="284"/>
        </pc:sldMkLst>
        <pc:spChg chg="mod">
          <ac:chgData name="Vankayala Teja sri" userId="e6c697bd969e7765" providerId="LiveId" clId="{17AEFFEA-8680-48CD-B709-1164244DD7E1}" dt="2024-12-27T04:38:37.894" v="11" actId="20577"/>
          <ac:spMkLst>
            <pc:docMk/>
            <pc:sldMk cId="2701726018" sldId="284"/>
            <ac:spMk id="5" creationId="{DB83FBD2-B534-04F6-684C-14A457D2A82E}"/>
          </ac:spMkLst>
        </pc:spChg>
        <pc:picChg chg="add mod">
          <ac:chgData name="Vankayala Teja sri" userId="e6c697bd969e7765" providerId="LiveId" clId="{17AEFFEA-8680-48CD-B709-1164244DD7E1}" dt="2024-12-27T04:39:41.835" v="12" actId="1076"/>
          <ac:picMkLst>
            <pc:docMk/>
            <pc:sldMk cId="2701726018" sldId="284"/>
            <ac:picMk id="7" creationId="{3A27F5FF-2312-E88C-52C9-6918D2B8122B}"/>
          </ac:picMkLst>
        </pc:picChg>
      </pc:sldChg>
      <pc:sldChg chg="addSp modSp new mod">
        <pc:chgData name="Vankayala Teja sri" userId="e6c697bd969e7765" providerId="LiveId" clId="{17AEFFEA-8680-48CD-B709-1164244DD7E1}" dt="2024-12-27T05:59:41.837" v="157" actId="1076"/>
        <pc:sldMkLst>
          <pc:docMk/>
          <pc:sldMk cId="2076046611" sldId="294"/>
        </pc:sldMkLst>
        <pc:picChg chg="add mod">
          <ac:chgData name="Vankayala Teja sri" userId="e6c697bd969e7765" providerId="LiveId" clId="{17AEFFEA-8680-48CD-B709-1164244DD7E1}" dt="2024-12-27T05:59:41.837" v="157" actId="1076"/>
          <ac:picMkLst>
            <pc:docMk/>
            <pc:sldMk cId="2076046611" sldId="294"/>
            <ac:picMk id="6" creationId="{C091B3AA-2B62-CD14-A51D-62AAF829CBB3}"/>
          </ac:picMkLst>
        </pc:picChg>
      </pc:sldChg>
      <pc:sldChg chg="addSp delSp modSp new mod">
        <pc:chgData name="Vankayala Teja sri" userId="e6c697bd969e7765" providerId="LiveId" clId="{17AEFFEA-8680-48CD-B709-1164244DD7E1}" dt="2025-02-09T15:32:42.821" v="406" actId="20577"/>
        <pc:sldMkLst>
          <pc:docMk/>
          <pc:sldMk cId="1981240697" sldId="295"/>
        </pc:sldMkLst>
        <pc:spChg chg="add del mod">
          <ac:chgData name="Vankayala Teja sri" userId="e6c697bd969e7765" providerId="LiveId" clId="{17AEFFEA-8680-48CD-B709-1164244DD7E1}" dt="2025-02-09T15:32:42.821" v="406" actId="20577"/>
          <ac:spMkLst>
            <pc:docMk/>
            <pc:sldMk cId="1981240697" sldId="295"/>
            <ac:spMk id="5" creationId="{5EA58DA1-51E7-B099-D655-9B3CA70A9A2E}"/>
          </ac:spMkLst>
        </pc:spChg>
        <pc:picChg chg="add mod">
          <ac:chgData name="Vankayala Teja sri" userId="e6c697bd969e7765" providerId="LiveId" clId="{17AEFFEA-8680-48CD-B709-1164244DD7E1}" dt="2025-02-09T13:47:14.773" v="283" actId="1076"/>
          <ac:picMkLst>
            <pc:docMk/>
            <pc:sldMk cId="1981240697" sldId="295"/>
            <ac:picMk id="7" creationId="{6300135A-F361-EDEA-E00C-5F83CD0472D8}"/>
          </ac:picMkLst>
        </pc:picChg>
      </pc:sldChg>
      <pc:sldChg chg="addSp delSp modSp new mod ord">
        <pc:chgData name="Vankayala Teja sri" userId="e6c697bd969e7765" providerId="LiveId" clId="{17AEFFEA-8680-48CD-B709-1164244DD7E1}" dt="2025-02-09T15:33:19.964" v="411" actId="1076"/>
        <pc:sldMkLst>
          <pc:docMk/>
          <pc:sldMk cId="3221767790" sldId="296"/>
        </pc:sldMkLst>
        <pc:spChg chg="add mod">
          <ac:chgData name="Vankayala Teja sri" userId="e6c697bd969e7765" providerId="LiveId" clId="{17AEFFEA-8680-48CD-B709-1164244DD7E1}" dt="2025-02-09T15:32:53.273" v="408" actId="403"/>
          <ac:spMkLst>
            <pc:docMk/>
            <pc:sldMk cId="3221767790" sldId="296"/>
            <ac:spMk id="6" creationId="{DA67BE0E-F0A3-DBD8-674D-15CFF0627043}"/>
          </ac:spMkLst>
        </pc:spChg>
        <pc:picChg chg="add mod">
          <ac:chgData name="Vankayala Teja sri" userId="e6c697bd969e7765" providerId="LiveId" clId="{17AEFFEA-8680-48CD-B709-1164244DD7E1}" dt="2025-02-09T15:33:19.964" v="411" actId="1076"/>
          <ac:picMkLst>
            <pc:docMk/>
            <pc:sldMk cId="3221767790" sldId="296"/>
            <ac:picMk id="8" creationId="{B6F49599-BC3F-8768-4E4B-2594D5A88A90}"/>
          </ac:picMkLst>
        </pc:pic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10-03-2025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10-03-2025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10-03-2025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10-03-2025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3390/app112411970" TargetMode="External"/><Relationship Id="rId2" Type="http://schemas.openxmlformats.org/officeDocument/2006/relationships/hyperlink" Target="https://doi.org/10.1007/978-3-030-94191-8_37" TargetMode="External"/><Relationship Id="rId1" Type="http://schemas.openxmlformats.org/officeDocument/2006/relationships/slideLayout" Target="../slideLayouts/slideLayout2.xml"/><Relationship Id="rId5" Type="http://schemas.openxmlformats.org/officeDocument/2006/relationships/hyperlink" Target="https://doi.org/10.3390/s22051803" TargetMode="External"/><Relationship Id="rId4" Type="http://schemas.openxmlformats.org/officeDocument/2006/relationships/hyperlink" Target="https://doi.org/10.1016/j.ibmed.2020.10002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i.org/10.1038/s41591-023-02702-z" TargetMode="External"/><Relationship Id="rId2" Type="http://schemas.openxmlformats.org/officeDocument/2006/relationships/hyperlink" Target="https://doi.org/10.3390/diagnostics12071607" TargetMode="External"/><Relationship Id="rId1" Type="http://schemas.openxmlformats.org/officeDocument/2006/relationships/slideLayout" Target="../slideLayouts/slideLayout2.xml"/><Relationship Id="rId5" Type="http://schemas.openxmlformats.org/officeDocument/2006/relationships/hyperlink" Target="https://doi.org/10.1007/s11760-023-02820-8" TargetMode="External"/><Relationship Id="rId4" Type="http://schemas.openxmlformats.org/officeDocument/2006/relationships/hyperlink" Target="https://doi.org/10.1007/s11042-024-18434-2"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1016/j.advengsoft.2013.12.007" TargetMode="External"/><Relationship Id="rId2" Type="http://schemas.openxmlformats.org/officeDocument/2006/relationships/hyperlink" Target="https://doi.org/10.1007/s11042-023-16204-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Enhanced Optimized CNN Based Automated</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Diabetic Retinopathy Detection</a:t>
            </a:r>
          </a:p>
        </p:txBody>
      </p:sp>
      <p:sp>
        <p:nvSpPr>
          <p:cNvPr id="16" name="Subtitle 2"/>
          <p:cNvSpPr>
            <a:spLocks noGrp="1"/>
          </p:cNvSpPr>
          <p:nvPr>
            <p:ph type="subTitle" idx="1"/>
          </p:nvPr>
        </p:nvSpPr>
        <p:spPr>
          <a:xfrm>
            <a:off x="1881450" y="198835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Teja Sri Vankayala</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21471A05D3</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Venkayamma </a:t>
            </a:r>
            <a:r>
              <a:rPr lang="en-US" altLang="en-US" sz="1600" dirty="0" err="1">
                <a:latin typeface="Times New Roman" panose="02020603050405020304" pitchFamily="18" charset="0"/>
                <a:cs typeface="Times New Roman" pitchFamily="18" charset="0"/>
              </a:rPr>
              <a:t>Akkapalli</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21471A05D8</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Eswar Kalyani Karna</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21471A0594</a:t>
            </a:r>
            <a:endParaRPr lang="en-US" altLang="en-US" sz="1600" dirty="0">
              <a:solidFill>
                <a:schemeClr val="tx1"/>
              </a:solidFill>
              <a:latin typeface="Times New Roman" panose="02020603050405020304" pitchFamily="18" charset="0"/>
              <a:cs typeface="Times New Roman" pitchFamily="18" charset="0"/>
            </a:endParaRP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a:latin typeface="Times New Roman" panose="02020603050405020304" pitchFamily="18" charset="0"/>
                <a:cs typeface="Times New Roman" panose="02020603050405020304" pitchFamily="18" charset="0"/>
              </a:rPr>
              <a:t>Sireesha Moturi</a:t>
            </a:r>
            <a:r>
              <a:rPr lang="en-US" sz="1600" b="1" baseline="-25000" dirty="0">
                <a:latin typeface="Times New Roman" panose="02020603050405020304" pitchFamily="18" charset="0"/>
                <a:cs typeface="Times New Roman" panose="02020603050405020304" pitchFamily="18" charset="0"/>
              </a:rPr>
              <a:t> B.Tech., </a:t>
            </a:r>
            <a:r>
              <a:rPr lang="en-US" sz="1600" b="1" baseline="-25000" dirty="0" err="1">
                <a:latin typeface="Times New Roman" panose="02020603050405020304" pitchFamily="18" charset="0"/>
                <a:cs typeface="Times New Roman" panose="02020603050405020304" pitchFamily="18" charset="0"/>
              </a:rPr>
              <a:t>M.Tech</a:t>
            </a:r>
            <a:r>
              <a:rPr lang="en-US" sz="1600" b="1" baseline="-25000" dirty="0">
                <a:latin typeface="Times New Roman" panose="02020603050405020304" pitchFamily="18" charset="0"/>
                <a:cs typeface="Times New Roman" panose="02020603050405020304" pitchFamily="18" charset="0"/>
              </a:rPr>
              <a:t>., Ph.D.</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Assoc. Prof,</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a:t>
            </a:r>
            <a:r>
              <a:rPr lang="en-US" altLang="en-US" sz="1600" dirty="0">
                <a:solidFill>
                  <a:srgbClr val="898989"/>
                </a:solidFill>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t>
            </a:r>
            <a:r>
              <a:rPr lang="en-US" altLang="en-US" sz="1600" dirty="0">
                <a:solidFill>
                  <a:srgbClr val="898989"/>
                </a:solidFill>
                <a:latin typeface="Times New Roman" pitchFamily="18" charset="0"/>
                <a:cs typeface="Times New Roman" pitchFamily="18" charset="0"/>
              </a:rPr>
              <a: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         Batch No.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5809"/>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985520"/>
            <a:ext cx="10515600" cy="5370830"/>
          </a:xfrm>
        </p:spPr>
        <p:txBody>
          <a:bodyPr>
            <a:normAutofit fontScale="92500" lnSpcReduction="20000"/>
          </a:bodyPr>
          <a:lstStyle/>
          <a:p>
            <a:pPr algn="just">
              <a:lnSpc>
                <a:spcPct val="124000"/>
              </a:lnSpc>
            </a:pPr>
            <a:r>
              <a:rPr lang="en-US" sz="2400" dirty="0">
                <a:latin typeface="Times New Roman" panose="02020603050405020304" pitchFamily="18" charset="0"/>
                <a:cs typeface="Times New Roman" panose="02020603050405020304" pitchFamily="18" charset="0"/>
              </a:rPr>
              <a:t>Use advanced class balancing techniques, such as </a:t>
            </a:r>
            <a:r>
              <a:rPr lang="en-US" sz="2400" b="1" dirty="0">
                <a:latin typeface="Times New Roman" panose="02020603050405020304" pitchFamily="18" charset="0"/>
                <a:cs typeface="Times New Roman" panose="02020603050405020304" pitchFamily="18" charset="0"/>
              </a:rPr>
              <a:t>class weights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SMOTE (Synthetic Minority Over-sampling Technique)</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cost-sensitive learning</a:t>
            </a:r>
            <a:r>
              <a:rPr lang="en-US" sz="2400" dirty="0">
                <a:latin typeface="Times New Roman" panose="02020603050405020304" pitchFamily="18" charset="0"/>
                <a:cs typeface="Times New Roman" panose="02020603050405020304" pitchFamily="18" charset="0"/>
              </a:rPr>
              <a:t>, to overcome biased predictions and improve model generalizability.</a:t>
            </a:r>
          </a:p>
          <a:p>
            <a:pPr algn="just">
              <a:lnSpc>
                <a:spcPct val="124000"/>
              </a:lnSpc>
            </a:pPr>
            <a:r>
              <a:rPr lang="en-US" sz="2400" dirty="0">
                <a:latin typeface="Times New Roman" panose="02020603050405020304" pitchFamily="18" charset="0"/>
                <a:cs typeface="Times New Roman" panose="02020603050405020304" pitchFamily="18" charset="0"/>
              </a:rPr>
              <a:t> Implement </a:t>
            </a:r>
            <a:r>
              <a:rPr lang="en-US" sz="2400" b="1" dirty="0">
                <a:latin typeface="Times New Roman" panose="02020603050405020304" pitchFamily="18" charset="0"/>
                <a:cs typeface="Times New Roman" panose="02020603050405020304" pitchFamily="18" charset="0"/>
              </a:rPr>
              <a:t>optimization algorithms</a:t>
            </a:r>
            <a:r>
              <a:rPr lang="en-US" sz="2400" dirty="0">
                <a:latin typeface="Times New Roman" panose="02020603050405020304" pitchFamily="18" charset="0"/>
                <a:cs typeface="Times New Roman" panose="02020603050405020304" pitchFamily="18" charset="0"/>
              </a:rPr>
              <a:t>, such as Grey Wolf Optimizer (GWO) or Ant Colony Optimization (ACO), to reduce high-dimensional feature spaces and extract only the most relevant features for classification.</a:t>
            </a:r>
          </a:p>
          <a:p>
            <a:pPr algn="just">
              <a:lnSpc>
                <a:spcPct val="124000"/>
              </a:lnSpc>
            </a:pPr>
            <a:r>
              <a:rPr lang="en-US" sz="2400" dirty="0">
                <a:latin typeface="Times New Roman" panose="02020603050405020304" pitchFamily="18" charset="0"/>
                <a:cs typeface="Times New Roman" panose="02020603050405020304" pitchFamily="18" charset="0"/>
              </a:rPr>
              <a:t>Design a model that can effectively handle </a:t>
            </a:r>
            <a:r>
              <a:rPr lang="en-US" sz="2400" b="1" dirty="0">
                <a:latin typeface="Times New Roman" panose="02020603050405020304" pitchFamily="18" charset="0"/>
                <a:cs typeface="Times New Roman" panose="02020603050405020304" pitchFamily="18" charset="0"/>
              </a:rPr>
              <a:t>diverse datasets</a:t>
            </a:r>
            <a:r>
              <a:rPr lang="en-US" sz="2400" dirty="0">
                <a:latin typeface="Times New Roman" panose="02020603050405020304" pitchFamily="18" charset="0"/>
                <a:cs typeface="Times New Roman" panose="02020603050405020304" pitchFamily="18" charset="0"/>
              </a:rPr>
              <a:t>, including variations in image quality, resolution, and class distributions, ensuring robust performance in clinical settings.</a:t>
            </a:r>
          </a:p>
          <a:p>
            <a:pPr algn="just">
              <a:lnSpc>
                <a:spcPct val="124000"/>
              </a:lnSpc>
            </a:pPr>
            <a:r>
              <a:rPr lang="en-US" sz="2400" dirty="0">
                <a:latin typeface="Times New Roman" panose="02020603050405020304" pitchFamily="18" charset="0"/>
                <a:cs typeface="Times New Roman" panose="02020603050405020304" pitchFamily="18" charset="0"/>
              </a:rPr>
              <a:t>Ensure the model meets clinical requirements by maintaining high accuracy, low false positives/negatives, and efficient processing times for real-time usability.</a:t>
            </a:r>
          </a:p>
          <a:p>
            <a:pPr algn="just">
              <a:lnSpc>
                <a:spcPct val="124000"/>
              </a:lnSpc>
            </a:pPr>
            <a:r>
              <a:rPr lang="en-US" sz="2400" dirty="0">
                <a:latin typeface="Times New Roman" panose="02020603050405020304" pitchFamily="18" charset="0"/>
                <a:cs typeface="Times New Roman" panose="02020603050405020304" pitchFamily="18" charset="0"/>
              </a:rPr>
              <a:t>Incorporate techniques like </a:t>
            </a:r>
            <a:r>
              <a:rPr lang="en-US" sz="2400" b="1" dirty="0">
                <a:latin typeface="Times New Roman" panose="02020603050405020304" pitchFamily="18" charset="0"/>
                <a:cs typeface="Times New Roman" panose="02020603050405020304" pitchFamily="18" charset="0"/>
              </a:rPr>
              <a:t>dropout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early stopping</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regularization</a:t>
            </a:r>
            <a:r>
              <a:rPr lang="en-US" sz="2400" dirty="0">
                <a:latin typeface="Times New Roman" panose="02020603050405020304" pitchFamily="18" charset="0"/>
                <a:cs typeface="Times New Roman" panose="02020603050405020304" pitchFamily="18" charset="0"/>
              </a:rPr>
              <a:t> to prevent overfitting, especially on small or imbalanced datasets.</a:t>
            </a:r>
          </a:p>
          <a:p>
            <a:endParaRPr lang="en-US" sz="2200" dirty="0"/>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pic>
        <p:nvPicPr>
          <p:cNvPr id="3" name="Content Placeholder 2">
            <a:extLst>
              <a:ext uri="{FF2B5EF4-FFF2-40B4-BE49-F238E27FC236}">
                <a16:creationId xmlns:a16="http://schemas.microsoft.com/office/drawing/2014/main" id="{551719F6-EECD-E224-06A3-1AD115D462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1357" y="1321368"/>
            <a:ext cx="7940843" cy="3748472"/>
          </a:xfrm>
        </p:spPr>
      </p:pic>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1F945AB-46E0-D4B7-4D44-85382C9DB8C3}"/>
              </a:ext>
            </a:extLst>
          </p:cNvPr>
          <p:cNvSpPr/>
          <p:nvPr/>
        </p:nvSpPr>
        <p:spPr>
          <a:xfrm>
            <a:off x="4038600" y="5201920"/>
            <a:ext cx="1234440" cy="741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Prediction</a:t>
            </a:r>
          </a:p>
        </p:txBody>
      </p:sp>
      <p:cxnSp>
        <p:nvCxnSpPr>
          <p:cNvPr id="9" name="Straight Arrow Connector 8">
            <a:extLst>
              <a:ext uri="{FF2B5EF4-FFF2-40B4-BE49-F238E27FC236}">
                <a16:creationId xmlns:a16="http://schemas.microsoft.com/office/drawing/2014/main" id="{8B5C006B-9915-CC43-FC88-FE78F25434EC}"/>
              </a:ext>
            </a:extLst>
          </p:cNvPr>
          <p:cNvCxnSpPr/>
          <p:nvPr/>
        </p:nvCxnSpPr>
        <p:spPr>
          <a:xfrm>
            <a:off x="4602480" y="4927600"/>
            <a:ext cx="0" cy="274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702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009409" y="1595755"/>
            <a:ext cx="10515600" cy="2894965"/>
          </a:xfrm>
        </p:spPr>
        <p:txBody>
          <a:bodyPr>
            <a:normAutofit/>
          </a:bodyPr>
          <a:lstStyle/>
          <a:p>
            <a:pPr marL="514350" indent="-514350">
              <a:buAutoNum type="arabicPeriod"/>
            </a:pPr>
            <a:r>
              <a:rPr lang="en-US" dirty="0">
                <a:latin typeface="Times New Roman" panose="02020603050405020304" pitchFamily="18" charset="0"/>
                <a:cs typeface="Times New Roman" panose="02020603050405020304" pitchFamily="18" charset="0"/>
              </a:rPr>
              <a:t>Dataset Description</a:t>
            </a:r>
          </a:p>
          <a:p>
            <a:pPr marL="514350" indent="-514350">
              <a:buAutoNum type="arabicPeriod"/>
            </a:pPr>
            <a:r>
              <a:rPr lang="en-US" dirty="0">
                <a:latin typeface="Times New Roman" panose="02020603050405020304" pitchFamily="18" charset="0"/>
                <a:cs typeface="Times New Roman" panose="02020603050405020304" pitchFamily="18" charset="0"/>
              </a:rPr>
              <a:t>Data Preprocessing</a:t>
            </a:r>
          </a:p>
          <a:p>
            <a:pPr marL="514350" indent="-514350">
              <a:buAutoNum type="arabicPeriod"/>
            </a:pPr>
            <a:r>
              <a:rPr lang="en-US" dirty="0">
                <a:latin typeface="Times New Roman" panose="02020603050405020304" pitchFamily="18" charset="0"/>
                <a:cs typeface="Times New Roman" panose="02020603050405020304" pitchFamily="18" charset="0"/>
              </a:rPr>
              <a:t>Feature Extraction</a:t>
            </a:r>
          </a:p>
          <a:p>
            <a:pPr marL="514350" indent="-514350">
              <a:buAutoNum type="arabicPeriod"/>
            </a:pPr>
            <a:r>
              <a:rPr lang="en-US" dirty="0">
                <a:latin typeface="Times New Roman" panose="02020603050405020304" pitchFamily="18" charset="0"/>
                <a:cs typeface="Times New Roman" panose="02020603050405020304" pitchFamily="18" charset="0"/>
              </a:rPr>
              <a:t>Gray Wolf Optimization</a:t>
            </a:r>
          </a:p>
          <a:p>
            <a:pPr marL="514350" indent="-514350">
              <a:buAutoNum type="arabicPeriod"/>
            </a:pPr>
            <a:r>
              <a:rPr lang="en-US" dirty="0">
                <a:latin typeface="Times New Roman" panose="02020603050405020304" pitchFamily="18" charset="0"/>
                <a:cs typeface="Times New Roman" panose="02020603050405020304" pitchFamily="18" charset="0"/>
              </a:rPr>
              <a:t>Optimized CNN</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76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4E53E1-1C6A-381B-C3DE-A251580D68CF}"/>
              </a:ext>
            </a:extLst>
          </p:cNvPr>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a:extLst>
              <a:ext uri="{FF2B5EF4-FFF2-40B4-BE49-F238E27FC236}">
                <a16:creationId xmlns:a16="http://schemas.microsoft.com/office/drawing/2014/main" id="{FB8EC372-134B-8229-A41B-4FF58399691A}"/>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75891608-1791-582D-56FD-1B1DF3B45E10}"/>
              </a:ext>
            </a:extLst>
          </p:cNvPr>
          <p:cNvSpPr>
            <a:spLocks noGrp="1"/>
          </p:cNvSpPr>
          <p:nvPr>
            <p:ph type="sldNum" sz="quarter" idx="12"/>
          </p:nvPr>
        </p:nvSpPr>
        <p:spPr/>
        <p:txBody>
          <a:bodyPr/>
          <a:lstStyle/>
          <a:p>
            <a:fld id="{65DCBD69-296B-4D7C-AF62-9B588FC78772}" type="slidenum">
              <a:rPr lang="en-IN" smtClean="0"/>
              <a:t>13</a:t>
            </a:fld>
            <a:endParaRPr lang="en-IN"/>
          </a:p>
        </p:txBody>
      </p:sp>
      <p:sp>
        <p:nvSpPr>
          <p:cNvPr id="5" name="TextBox 4">
            <a:extLst>
              <a:ext uri="{FF2B5EF4-FFF2-40B4-BE49-F238E27FC236}">
                <a16:creationId xmlns:a16="http://schemas.microsoft.com/office/drawing/2014/main" id="{57D2E4C8-02A8-8E45-FE18-E864BEB5AB9D}"/>
              </a:ext>
            </a:extLst>
          </p:cNvPr>
          <p:cNvSpPr txBox="1"/>
          <p:nvPr/>
        </p:nvSpPr>
        <p:spPr>
          <a:xfrm>
            <a:off x="995680" y="569598"/>
            <a:ext cx="10800080" cy="6125203"/>
          </a:xfrm>
          <a:prstGeom prst="rect">
            <a:avLst/>
          </a:prstGeom>
          <a:noFill/>
        </p:spPr>
        <p:txBody>
          <a:bodyPr wrap="square" rtlCol="0">
            <a:spAutoFit/>
          </a:bodyPr>
          <a:lstStyle/>
          <a:p>
            <a:pPr marL="457200" indent="-457200">
              <a:buAutoNum type="arabicPeriod"/>
            </a:pPr>
            <a:r>
              <a:rPr lang="en-IN" sz="2400" b="1" dirty="0">
                <a:latin typeface="Times New Roman" panose="02020603050405020304" pitchFamily="18" charset="0"/>
                <a:cs typeface="Times New Roman" panose="02020603050405020304" pitchFamily="18" charset="0"/>
              </a:rPr>
              <a:t>Dataset Description</a:t>
            </a:r>
          </a:p>
          <a:p>
            <a:endParaRPr lang="en-IN" sz="2400" b="1" dirty="0">
              <a:latin typeface="Times New Roman" panose="02020603050405020304" pitchFamily="18" charset="0"/>
              <a:cs typeface="Times New Roman" panose="02020603050405020304" pitchFamily="18" charset="0"/>
            </a:endParaRPr>
          </a:p>
          <a:p>
            <a:pPr>
              <a:lnSpc>
                <a:spcPct val="114000"/>
              </a:lnSpc>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"Diabetic Retinopathy Level Detection" dataset</a:t>
            </a:r>
            <a:r>
              <a:rPr lang="en-US" sz="2200" dirty="0">
                <a:latin typeface="Times New Roman" panose="02020603050405020304" pitchFamily="18" charset="0"/>
                <a:cs typeface="Times New Roman" panose="02020603050405020304" pitchFamily="18" charset="0"/>
              </a:rPr>
              <a:t> from Kaggle contains 4,396 retinal images. The Training set contains 3662 images and the testing set contains 734 images</a:t>
            </a:r>
            <a:endParaRPr lang="en-IN" sz="2200" b="1" dirty="0">
              <a:latin typeface="Times New Roman" panose="02020603050405020304" pitchFamily="18" charset="0"/>
              <a:cs typeface="Times New Roman" panose="02020603050405020304" pitchFamily="18" charset="0"/>
            </a:endParaRPr>
          </a:p>
          <a:p>
            <a:pPr>
              <a:lnSpc>
                <a:spcPct val="114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These images are categorized into </a:t>
            </a:r>
            <a:r>
              <a:rPr lang="en-US" sz="2200" b="1" dirty="0">
                <a:latin typeface="Times New Roman" panose="02020603050405020304" pitchFamily="18" charset="0"/>
                <a:cs typeface="Times New Roman" panose="02020603050405020304" pitchFamily="18" charset="0"/>
              </a:rPr>
              <a:t>five levels of severity</a:t>
            </a:r>
            <a:r>
              <a:rPr lang="en-US" sz="2200" dirty="0">
                <a:latin typeface="Times New Roman" panose="02020603050405020304" pitchFamily="18" charset="0"/>
                <a:cs typeface="Times New Roman" panose="02020603050405020304" pitchFamily="18" charset="0"/>
              </a:rPr>
              <a:t> of diabetic retinopathy (DR).</a:t>
            </a:r>
          </a:p>
          <a:p>
            <a:pPr marL="342900" indent="-342900">
              <a:lnSpc>
                <a:spcPct val="114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Level 0</a:t>
            </a:r>
            <a:endParaRPr lang="en-US" sz="2200" dirty="0">
              <a:latin typeface="Times New Roman" panose="02020603050405020304" pitchFamily="18" charset="0"/>
              <a:cs typeface="Times New Roman" panose="02020603050405020304" pitchFamily="18" charset="0"/>
            </a:endParaRPr>
          </a:p>
          <a:p>
            <a:pPr marL="342900" indent="-342900">
              <a:lnSpc>
                <a:spcPct val="114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Level 1</a:t>
            </a:r>
            <a:endParaRPr lang="en-US" sz="2200" dirty="0">
              <a:latin typeface="Times New Roman" panose="02020603050405020304" pitchFamily="18" charset="0"/>
              <a:cs typeface="Times New Roman" panose="02020603050405020304" pitchFamily="18" charset="0"/>
            </a:endParaRPr>
          </a:p>
          <a:p>
            <a:pPr marL="342900" indent="-342900">
              <a:lnSpc>
                <a:spcPct val="114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Level 2</a:t>
            </a:r>
          </a:p>
          <a:p>
            <a:pPr marL="342900" indent="-342900">
              <a:lnSpc>
                <a:spcPct val="114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Level 3</a:t>
            </a:r>
          </a:p>
          <a:p>
            <a:pPr marL="342900" indent="-342900">
              <a:lnSpc>
                <a:spcPct val="114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Level 4</a:t>
            </a:r>
          </a:p>
          <a:p>
            <a:pPr marL="342900" indent="-342900">
              <a:lnSpc>
                <a:spcPct val="114000"/>
              </a:lnSpc>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marL="342900" indent="-342900">
              <a:lnSpc>
                <a:spcPct val="114000"/>
              </a:lnSpc>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marL="342900" indent="-342900">
              <a:lnSpc>
                <a:spcPct val="114000"/>
              </a:lnSpc>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marL="342900" indent="-342900">
              <a:lnSpc>
                <a:spcPct val="114000"/>
              </a:lnSpc>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a:lnSpc>
                <a:spcPct val="114000"/>
              </a:lnSpc>
            </a:pPr>
            <a:endParaRPr lang="en-IN" sz="2200" dirty="0">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F5840287-6AC2-42EB-CFAE-EE6D95675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1" y="2722237"/>
            <a:ext cx="6579116" cy="3414403"/>
          </a:xfrm>
          <a:prstGeom prst="rect">
            <a:avLst/>
          </a:prstGeom>
        </p:spPr>
      </p:pic>
    </p:spTree>
    <p:extLst>
      <p:ext uri="{BB962C8B-B14F-4D97-AF65-F5344CB8AC3E}">
        <p14:creationId xmlns:p14="http://schemas.microsoft.com/office/powerpoint/2010/main" val="999640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6FD0C2-69C0-D20E-2543-F094FC4DAE59}"/>
              </a:ext>
            </a:extLst>
          </p:cNvPr>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a:extLst>
              <a:ext uri="{FF2B5EF4-FFF2-40B4-BE49-F238E27FC236}">
                <a16:creationId xmlns:a16="http://schemas.microsoft.com/office/drawing/2014/main" id="{8C41A7EF-A303-A243-2A70-B5B49A081684}"/>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3F895216-C776-CAE0-F53F-602F7FF13856}"/>
              </a:ext>
            </a:extLst>
          </p:cNvPr>
          <p:cNvSpPr>
            <a:spLocks noGrp="1"/>
          </p:cNvSpPr>
          <p:nvPr>
            <p:ph type="sldNum" sz="quarter" idx="12"/>
          </p:nvPr>
        </p:nvSpPr>
        <p:spPr/>
        <p:txBody>
          <a:bodyPr/>
          <a:lstStyle/>
          <a:p>
            <a:fld id="{65DCBD69-296B-4D7C-AF62-9B588FC78772}" type="slidenum">
              <a:rPr lang="en-IN" smtClean="0"/>
              <a:t>14</a:t>
            </a:fld>
            <a:endParaRPr lang="en-IN"/>
          </a:p>
        </p:txBody>
      </p:sp>
      <p:sp>
        <p:nvSpPr>
          <p:cNvPr id="5" name="TextBox 4">
            <a:extLst>
              <a:ext uri="{FF2B5EF4-FFF2-40B4-BE49-F238E27FC236}">
                <a16:creationId xmlns:a16="http://schemas.microsoft.com/office/drawing/2014/main" id="{DB83FBD2-B534-04F6-684C-14A457D2A82E}"/>
              </a:ext>
            </a:extLst>
          </p:cNvPr>
          <p:cNvSpPr txBox="1"/>
          <p:nvPr/>
        </p:nvSpPr>
        <p:spPr>
          <a:xfrm>
            <a:off x="467360" y="136525"/>
            <a:ext cx="10403840" cy="4503284"/>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2</a:t>
            </a:r>
            <a:r>
              <a:rPr lang="en-IN" sz="2400" b="1" dirty="0">
                <a:latin typeface="Times New Roman" panose="02020603050405020304" pitchFamily="18" charset="0"/>
                <a:cs typeface="Times New Roman" panose="02020603050405020304" pitchFamily="18" charset="0"/>
              </a:rPr>
              <a:t>. Data Pre Processing</a:t>
            </a:r>
          </a:p>
          <a:p>
            <a:endParaRPr lang="en-IN" sz="2200" b="1" dirty="0">
              <a:latin typeface="Times New Roman" panose="02020603050405020304" pitchFamily="18" charset="0"/>
              <a:cs typeface="Times New Roman" panose="02020603050405020304" pitchFamily="18" charset="0"/>
            </a:endParaRPr>
          </a:p>
          <a:p>
            <a:pPr marL="342900" indent="-342900">
              <a:lnSpc>
                <a:spcPct val="114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Diabetic Retinopathy Level Detection dataset</a:t>
            </a:r>
            <a:r>
              <a:rPr lang="en-US" sz="2200" dirty="0">
                <a:latin typeface="Times New Roman" panose="02020603050405020304" pitchFamily="18" charset="0"/>
                <a:cs typeface="Times New Roman" panose="02020603050405020304" pitchFamily="18" charset="0"/>
              </a:rPr>
              <a:t> contains </a:t>
            </a:r>
            <a:r>
              <a:rPr lang="en-US" sz="2200" b="1" dirty="0">
                <a:latin typeface="Times New Roman" panose="02020603050405020304" pitchFamily="18" charset="0"/>
                <a:cs typeface="Times New Roman" panose="02020603050405020304" pitchFamily="18" charset="0"/>
              </a:rPr>
              <a:t>high-quality images</a:t>
            </a:r>
            <a:r>
              <a:rPr lang="en-US" sz="2200" dirty="0">
                <a:latin typeface="Times New Roman" panose="02020603050405020304" pitchFamily="18" charset="0"/>
                <a:cs typeface="Times New Roman" panose="02020603050405020304" pitchFamily="18" charset="0"/>
              </a:rPr>
              <a:t>.</a:t>
            </a:r>
          </a:p>
          <a:p>
            <a:pPr marL="342900" indent="-342900">
              <a:lnSpc>
                <a:spcPct val="114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Images are </a:t>
            </a:r>
            <a:r>
              <a:rPr lang="en-US" sz="2200" b="1" dirty="0">
                <a:latin typeface="Times New Roman" panose="02020603050405020304" pitchFamily="18" charset="0"/>
                <a:cs typeface="Times New Roman" panose="02020603050405020304" pitchFamily="18" charset="0"/>
              </a:rPr>
              <a:t>resized</a:t>
            </a:r>
            <a:r>
              <a:rPr lang="en-US" sz="2200" dirty="0">
                <a:latin typeface="Times New Roman" panose="02020603050405020304" pitchFamily="18" charset="0"/>
                <a:cs typeface="Times New Roman" panose="02020603050405020304" pitchFamily="18" charset="0"/>
              </a:rPr>
              <a:t> and processed in </a:t>
            </a:r>
            <a:r>
              <a:rPr lang="en-US" sz="2200" b="1" dirty="0">
                <a:latin typeface="Times New Roman" panose="02020603050405020304" pitchFamily="18" charset="0"/>
                <a:cs typeface="Times New Roman" panose="02020603050405020304" pitchFamily="18" charset="0"/>
              </a:rPr>
              <a:t>batches</a:t>
            </a:r>
            <a:r>
              <a:rPr lang="en-US" sz="2200" dirty="0">
                <a:latin typeface="Times New Roman" panose="02020603050405020304" pitchFamily="18" charset="0"/>
                <a:cs typeface="Times New Roman" panose="02020603050405020304" pitchFamily="18" charset="0"/>
              </a:rPr>
              <a:t> to enhance computational efficiency and feature extraction.</a:t>
            </a:r>
          </a:p>
          <a:p>
            <a:pPr marL="342900" indent="-342900">
              <a:lnSpc>
                <a:spcPct val="114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Class weights</a:t>
            </a:r>
            <a:r>
              <a:rPr lang="en-US" sz="2200" dirty="0">
                <a:latin typeface="Times New Roman" panose="02020603050405020304" pitchFamily="18" charset="0"/>
                <a:cs typeface="Times New Roman" panose="02020603050405020304" pitchFamily="18" charset="0"/>
              </a:rPr>
              <a:t> are computed to handle </a:t>
            </a:r>
            <a:r>
              <a:rPr lang="en-US" sz="2200" b="1" dirty="0">
                <a:latin typeface="Times New Roman" panose="02020603050405020304" pitchFamily="18" charset="0"/>
                <a:cs typeface="Times New Roman" panose="02020603050405020304" pitchFamily="18" charset="0"/>
              </a:rPr>
              <a:t>class imbalance</a:t>
            </a:r>
            <a:r>
              <a:rPr lang="en-US" sz="2200" dirty="0">
                <a:latin typeface="Times New Roman" panose="02020603050405020304" pitchFamily="18" charset="0"/>
                <a:cs typeface="Times New Roman" panose="02020603050405020304" pitchFamily="18" charset="0"/>
              </a:rPr>
              <a:t>, reducing bias in model training.</a:t>
            </a:r>
          </a:p>
          <a:p>
            <a:pPr marL="342900" indent="-342900">
              <a:lnSpc>
                <a:spcPct val="114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splitting</a:t>
            </a:r>
            <a:r>
              <a:rPr lang="en-US" sz="2200" dirty="0">
                <a:latin typeface="Times New Roman" panose="02020603050405020304" pitchFamily="18" charset="0"/>
                <a:cs typeface="Times New Roman" panose="02020603050405020304" pitchFamily="18" charset="0"/>
              </a:rPr>
              <a:t> is not required as the dataset is already pre-divided.</a:t>
            </a:r>
          </a:p>
          <a:p>
            <a:pPr marL="342900" indent="-342900">
              <a:lnSpc>
                <a:spcPct val="114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No </a:t>
            </a:r>
            <a:r>
              <a:rPr lang="en-US" sz="2200" b="1" dirty="0">
                <a:latin typeface="Times New Roman" panose="02020603050405020304" pitchFamily="18" charset="0"/>
                <a:cs typeface="Times New Roman" panose="02020603050405020304" pitchFamily="18" charset="0"/>
              </a:rPr>
              <a:t>data augmentation</a:t>
            </a:r>
            <a:r>
              <a:rPr lang="en-US" sz="2200" dirty="0">
                <a:latin typeface="Times New Roman" panose="02020603050405020304" pitchFamily="18" charset="0"/>
                <a:cs typeface="Times New Roman" panose="02020603050405020304" pitchFamily="18" charset="0"/>
              </a:rPr>
              <a:t> techniques (e.g., rotations or flips) are applied, relying only on preprocessing steps.</a:t>
            </a:r>
            <a:endParaRPr lang="en-IN" sz="2200" b="1" dirty="0">
              <a:latin typeface="Times New Roman" panose="02020603050405020304" pitchFamily="18" charset="0"/>
              <a:cs typeface="Times New Roman" panose="02020603050405020304" pitchFamily="18" charset="0"/>
            </a:endParaRPr>
          </a:p>
          <a:p>
            <a:endParaRPr lang="en-IN" sz="2200" b="1" dirty="0">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3A27F5FF-2312-E88C-52C9-6918D2B81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574457"/>
            <a:ext cx="7184676" cy="2853013"/>
          </a:xfrm>
          <a:prstGeom prst="rect">
            <a:avLst/>
          </a:prstGeom>
        </p:spPr>
      </p:pic>
    </p:spTree>
    <p:extLst>
      <p:ext uri="{BB962C8B-B14F-4D97-AF65-F5344CB8AC3E}">
        <p14:creationId xmlns:p14="http://schemas.microsoft.com/office/powerpoint/2010/main" val="2701726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DFF00-3AE9-D535-0FC3-CD207765E3AF}"/>
              </a:ext>
            </a:extLst>
          </p:cNvPr>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a:extLst>
              <a:ext uri="{FF2B5EF4-FFF2-40B4-BE49-F238E27FC236}">
                <a16:creationId xmlns:a16="http://schemas.microsoft.com/office/drawing/2014/main" id="{F9930E8C-3FC7-8FEB-2A0D-DE216F9D5B15}"/>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EF7EB1F7-BF99-E80D-BC01-2556146F23B6}"/>
              </a:ext>
            </a:extLst>
          </p:cNvPr>
          <p:cNvSpPr>
            <a:spLocks noGrp="1"/>
          </p:cNvSpPr>
          <p:nvPr>
            <p:ph type="sldNum" sz="quarter" idx="12"/>
          </p:nvPr>
        </p:nvSpPr>
        <p:spPr/>
        <p:txBody>
          <a:bodyPr/>
          <a:lstStyle/>
          <a:p>
            <a:fld id="{65DCBD69-296B-4D7C-AF62-9B588FC78772}" type="slidenum">
              <a:rPr lang="en-IN" smtClean="0"/>
              <a:t>15</a:t>
            </a:fld>
            <a:endParaRPr lang="en-IN"/>
          </a:p>
        </p:txBody>
      </p:sp>
      <p:sp>
        <p:nvSpPr>
          <p:cNvPr id="5" name="TextBox 4">
            <a:extLst>
              <a:ext uri="{FF2B5EF4-FFF2-40B4-BE49-F238E27FC236}">
                <a16:creationId xmlns:a16="http://schemas.microsoft.com/office/drawing/2014/main" id="{DE5F215C-ACAE-C70E-AEF1-B8F9900ED5D7}"/>
              </a:ext>
            </a:extLst>
          </p:cNvPr>
          <p:cNvSpPr txBox="1"/>
          <p:nvPr/>
        </p:nvSpPr>
        <p:spPr>
          <a:xfrm>
            <a:off x="1483360" y="730023"/>
            <a:ext cx="9215120" cy="73866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3. Feature Extraction</a:t>
            </a:r>
          </a:p>
          <a:p>
            <a:endParaRPr lang="en-IN" dirty="0"/>
          </a:p>
        </p:txBody>
      </p:sp>
      <p:sp>
        <p:nvSpPr>
          <p:cNvPr id="6" name="Rectangle 1">
            <a:extLst>
              <a:ext uri="{FF2B5EF4-FFF2-40B4-BE49-F238E27FC236}">
                <a16:creationId xmlns:a16="http://schemas.microsoft.com/office/drawing/2014/main" id="{D9595499-CBFE-7078-AE5E-947297892D93}"/>
              </a:ext>
            </a:extLst>
          </p:cNvPr>
          <p:cNvSpPr>
            <a:spLocks noChangeArrowheads="1"/>
          </p:cNvSpPr>
          <p:nvPr/>
        </p:nvSpPr>
        <p:spPr bwMode="auto">
          <a:xfrm>
            <a:off x="1483360" y="1333041"/>
            <a:ext cx="9611360" cy="469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VGG16 model</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pre-trained CNN developed by the Oxford Visual Graphics Group, is used for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feature extraction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sz="22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consists of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16 layers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is widely used for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categorization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tasks.</a:t>
            </a: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Pixel values are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normalized</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 range between 0 and 1.</a:t>
            </a: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Data Generator</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used for scaling and normalization.</a:t>
            </a:r>
            <a:endParaRPr lang="en-US" altLang="en-US" sz="22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is loaded with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weights from the ImageNet dataset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effective feature extraction.</a:t>
            </a: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output is a set of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features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each image, along with their labels.</a:t>
            </a: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Extracted features and labels are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saved to disk</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reducing the need to rerun images through the VGG16 model.</a:t>
            </a: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approach saves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computational time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facilitates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faster classification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of additional classifiers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8532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8C5261-4467-2788-3B93-577A1D04CAFA}"/>
              </a:ext>
            </a:extLst>
          </p:cNvPr>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a:extLst>
              <a:ext uri="{FF2B5EF4-FFF2-40B4-BE49-F238E27FC236}">
                <a16:creationId xmlns:a16="http://schemas.microsoft.com/office/drawing/2014/main" id="{16ACA276-C816-FA3B-BB53-5578505A34C0}"/>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BA7FAF55-CECC-4254-E4EA-DA8E51F8ECDE}"/>
              </a:ext>
            </a:extLst>
          </p:cNvPr>
          <p:cNvSpPr>
            <a:spLocks noGrp="1"/>
          </p:cNvSpPr>
          <p:nvPr>
            <p:ph type="sldNum" sz="quarter" idx="12"/>
          </p:nvPr>
        </p:nvSpPr>
        <p:spPr/>
        <p:txBody>
          <a:bodyPr/>
          <a:lstStyle/>
          <a:p>
            <a:fld id="{65DCBD69-296B-4D7C-AF62-9B588FC78772}" type="slidenum">
              <a:rPr lang="en-IN" smtClean="0"/>
              <a:t>16</a:t>
            </a:fld>
            <a:endParaRPr lang="en-IN"/>
          </a:p>
        </p:txBody>
      </p:sp>
      <p:sp>
        <p:nvSpPr>
          <p:cNvPr id="5" name="TextBox 4">
            <a:extLst>
              <a:ext uri="{FF2B5EF4-FFF2-40B4-BE49-F238E27FC236}">
                <a16:creationId xmlns:a16="http://schemas.microsoft.com/office/drawing/2014/main" id="{75A54BBC-E82B-2849-A244-612CF6C8A576}"/>
              </a:ext>
            </a:extLst>
          </p:cNvPr>
          <p:cNvSpPr txBox="1"/>
          <p:nvPr/>
        </p:nvSpPr>
        <p:spPr>
          <a:xfrm>
            <a:off x="1239520" y="772160"/>
            <a:ext cx="9560560" cy="73866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4. Gray Wolf Optimization</a:t>
            </a:r>
          </a:p>
          <a:p>
            <a:endParaRPr lang="en-IN" dirty="0"/>
          </a:p>
        </p:txBody>
      </p:sp>
      <p:sp>
        <p:nvSpPr>
          <p:cNvPr id="6" name="Rectangle 1">
            <a:extLst>
              <a:ext uri="{FF2B5EF4-FFF2-40B4-BE49-F238E27FC236}">
                <a16:creationId xmlns:a16="http://schemas.microsoft.com/office/drawing/2014/main" id="{3CEEF6BE-C137-3EF1-3103-B1F76333CCA9}"/>
              </a:ext>
            </a:extLst>
          </p:cNvPr>
          <p:cNvSpPr>
            <a:spLocks noChangeArrowheads="1"/>
          </p:cNvSpPr>
          <p:nvPr/>
        </p:nvSpPr>
        <p:spPr bwMode="auto">
          <a:xfrm>
            <a:off x="1239520" y="1485027"/>
            <a:ext cx="8890000" cy="3921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Gray Wolf Optimizer (GWO) is an optimization algorithm inspired by gray wolves' hierarchical structure and hunting strategies.</a:t>
            </a: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GWO optimizes parameters and simplifies feature selection for high-dimensional datasets, improving model performance.</a:t>
            </a: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 scaling was applied to the dataset to ensure consistent feature comparison.</a:t>
            </a: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binary feature selection mask was used, where '1' indicates a selected feature and '0' excludes it.</a:t>
            </a: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weights were calculated to address data imbalance and prevent bias in the CNN model.</a:t>
            </a:r>
          </a:p>
        </p:txBody>
      </p:sp>
    </p:spTree>
    <p:extLst>
      <p:ext uri="{BB962C8B-B14F-4D97-AF65-F5344CB8AC3E}">
        <p14:creationId xmlns:p14="http://schemas.microsoft.com/office/powerpoint/2010/main" val="777545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5928FA-8AB4-9E0D-EBFD-49199E31CAD8}"/>
              </a:ext>
            </a:extLst>
          </p:cNvPr>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a:extLst>
              <a:ext uri="{FF2B5EF4-FFF2-40B4-BE49-F238E27FC236}">
                <a16:creationId xmlns:a16="http://schemas.microsoft.com/office/drawing/2014/main" id="{45470E7A-A854-728B-511B-001F13CB9F37}"/>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3A196B68-B32A-BAA2-35D1-E32CFA9FA814}"/>
              </a:ext>
            </a:extLst>
          </p:cNvPr>
          <p:cNvSpPr>
            <a:spLocks noGrp="1"/>
          </p:cNvSpPr>
          <p:nvPr>
            <p:ph type="sldNum" sz="quarter" idx="12"/>
          </p:nvPr>
        </p:nvSpPr>
        <p:spPr/>
        <p:txBody>
          <a:bodyPr/>
          <a:lstStyle/>
          <a:p>
            <a:fld id="{65DCBD69-296B-4D7C-AF62-9B588FC78772}" type="slidenum">
              <a:rPr lang="en-IN" smtClean="0"/>
              <a:t>17</a:t>
            </a:fld>
            <a:endParaRPr lang="en-IN"/>
          </a:p>
        </p:txBody>
      </p:sp>
      <p:sp>
        <p:nvSpPr>
          <p:cNvPr id="5" name="TextBox 4">
            <a:extLst>
              <a:ext uri="{FF2B5EF4-FFF2-40B4-BE49-F238E27FC236}">
                <a16:creationId xmlns:a16="http://schemas.microsoft.com/office/drawing/2014/main" id="{5276605B-ED96-385C-C193-BF5A5A83A781}"/>
              </a:ext>
            </a:extLst>
          </p:cNvPr>
          <p:cNvSpPr txBox="1"/>
          <p:nvPr/>
        </p:nvSpPr>
        <p:spPr>
          <a:xfrm>
            <a:off x="1615440" y="711200"/>
            <a:ext cx="8961120" cy="2684966"/>
          </a:xfrm>
          <a:prstGeom prst="rect">
            <a:avLst/>
          </a:prstGeom>
          <a:noFill/>
        </p:spPr>
        <p:txBody>
          <a:bodyPr wrap="square" rtlCol="0">
            <a:spAutoFit/>
          </a:bodyPr>
          <a:lstStyle/>
          <a:p>
            <a:pPr marL="285750" marR="0" lvl="0" indent="-28575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GWO optimized hyperparameters, including the number of neurons in dense layers, learning rate, dropout rate, and selected features.</a:t>
            </a:r>
          </a:p>
          <a:p>
            <a:pPr marL="285750" indent="-285750" algn="just" eaLnBrk="0" fontAlgn="base" hangingPunct="0">
              <a:lnSpc>
                <a:spcPct val="114000"/>
              </a:lnSpc>
              <a:spcBef>
                <a:spcPct val="0"/>
              </a:spcBef>
              <a:spcAft>
                <a:spcPct val="0"/>
              </a:spcAft>
              <a:buFont typeface="Arial" panose="020B0604020202020204" pitchFamily="34" charset="0"/>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initially had 25,088 features per image; GWO reduced this to 10,316 features, significantly lowering dimensionality.</a:t>
            </a:r>
          </a:p>
          <a:p>
            <a:pPr marL="285750" marR="0" lvl="0" indent="-28575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algorithm was executed with 10 wolves over 20 iterations, focusing on feature contribution to validation accuracy.</a:t>
            </a:r>
          </a:p>
          <a:p>
            <a:endParaRPr lang="en-IN" dirty="0"/>
          </a:p>
        </p:txBody>
      </p:sp>
      <p:pic>
        <p:nvPicPr>
          <p:cNvPr id="7" name="Picture 6">
            <a:extLst>
              <a:ext uri="{FF2B5EF4-FFF2-40B4-BE49-F238E27FC236}">
                <a16:creationId xmlns:a16="http://schemas.microsoft.com/office/drawing/2014/main" id="{F9282354-8E49-4F10-B731-ADB949125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328" y="3283254"/>
            <a:ext cx="5301343" cy="3073096"/>
          </a:xfrm>
          <a:prstGeom prst="rect">
            <a:avLst/>
          </a:prstGeom>
        </p:spPr>
      </p:pic>
    </p:spTree>
    <p:extLst>
      <p:ext uri="{BB962C8B-B14F-4D97-AF65-F5344CB8AC3E}">
        <p14:creationId xmlns:p14="http://schemas.microsoft.com/office/powerpoint/2010/main" val="3100034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2D2A16-62F4-108E-B4CA-9AB132E0014F}"/>
              </a:ext>
            </a:extLst>
          </p:cNvPr>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a:extLst>
              <a:ext uri="{FF2B5EF4-FFF2-40B4-BE49-F238E27FC236}">
                <a16:creationId xmlns:a16="http://schemas.microsoft.com/office/drawing/2014/main" id="{9CC1BCB7-A6CB-8100-16D7-CD529F0CBAF7}"/>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399F2FF1-B11A-457C-2F4C-DCCB76E96832}"/>
              </a:ext>
            </a:extLst>
          </p:cNvPr>
          <p:cNvSpPr>
            <a:spLocks noGrp="1"/>
          </p:cNvSpPr>
          <p:nvPr>
            <p:ph type="sldNum" sz="quarter" idx="12"/>
          </p:nvPr>
        </p:nvSpPr>
        <p:spPr/>
        <p:txBody>
          <a:bodyPr/>
          <a:lstStyle/>
          <a:p>
            <a:fld id="{65DCBD69-296B-4D7C-AF62-9B588FC78772}" type="slidenum">
              <a:rPr lang="en-IN" smtClean="0"/>
              <a:t>18</a:t>
            </a:fld>
            <a:endParaRPr lang="en-IN"/>
          </a:p>
        </p:txBody>
      </p:sp>
      <p:sp>
        <p:nvSpPr>
          <p:cNvPr id="5" name="TextBox 4">
            <a:extLst>
              <a:ext uri="{FF2B5EF4-FFF2-40B4-BE49-F238E27FC236}">
                <a16:creationId xmlns:a16="http://schemas.microsoft.com/office/drawing/2014/main" id="{C982ABDA-C467-BE43-C487-B16E10B291B5}"/>
              </a:ext>
            </a:extLst>
          </p:cNvPr>
          <p:cNvSpPr txBox="1"/>
          <p:nvPr/>
        </p:nvSpPr>
        <p:spPr>
          <a:xfrm>
            <a:off x="1330960" y="965200"/>
            <a:ext cx="9631680" cy="73866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5. Optimized CNN</a:t>
            </a:r>
          </a:p>
          <a:p>
            <a:endParaRPr lang="en-IN" dirty="0"/>
          </a:p>
        </p:txBody>
      </p:sp>
      <p:sp>
        <p:nvSpPr>
          <p:cNvPr id="6" name="Rectangle 1">
            <a:extLst>
              <a:ext uri="{FF2B5EF4-FFF2-40B4-BE49-F238E27FC236}">
                <a16:creationId xmlns:a16="http://schemas.microsoft.com/office/drawing/2014/main" id="{145A7A59-6AC5-94EA-1B4F-3DF24D03BEA5}"/>
              </a:ext>
            </a:extLst>
          </p:cNvPr>
          <p:cNvSpPr>
            <a:spLocks noChangeArrowheads="1"/>
          </p:cNvSpPr>
          <p:nvPr/>
        </p:nvSpPr>
        <p:spPr bwMode="auto">
          <a:xfrm>
            <a:off x="1330960" y="1491013"/>
            <a:ext cx="9631680" cy="469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optimized CNN is designed to classify diabetic retinopathy (DR) stages effectively.</a:t>
            </a:r>
          </a:p>
          <a:p>
            <a:pPr marL="342900" marR="0" lvl="0" indent="-34290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starts with an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layer</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that processes selected features extracted from the dataset.</a:t>
            </a:r>
          </a:p>
          <a:p>
            <a:pPr marL="342900" marR="0" lvl="0" indent="-34290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includes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dense layers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where neurons perform weighted sums and apply activation functions to learn complex patterns.</a:t>
            </a:r>
          </a:p>
          <a:p>
            <a:pPr marL="342900" marR="0" lvl="0" indent="-34290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Batch normalization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applied after dense layers to stabilize and speed up the training process.</a:t>
            </a:r>
          </a:p>
          <a:p>
            <a:pPr marL="342900" marR="0" lvl="0" indent="-34290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Dropout layers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used to randomly disable neurons during training, reducing the risk of overfitting.</a:t>
            </a:r>
          </a:p>
          <a:p>
            <a:pPr marL="342900" marR="0" lvl="0" indent="-34290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final convolutional layer</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applies filters to capture complex patterns, followed by pooling to preserve essential information.</a:t>
            </a:r>
          </a:p>
        </p:txBody>
      </p:sp>
    </p:spTree>
    <p:extLst>
      <p:ext uri="{BB962C8B-B14F-4D97-AF65-F5344CB8AC3E}">
        <p14:creationId xmlns:p14="http://schemas.microsoft.com/office/powerpoint/2010/main" val="1824424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6FB1A-E6CE-7C6B-30EB-C5F83A042639}"/>
              </a:ext>
            </a:extLst>
          </p:cNvPr>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a:extLst>
              <a:ext uri="{FF2B5EF4-FFF2-40B4-BE49-F238E27FC236}">
                <a16:creationId xmlns:a16="http://schemas.microsoft.com/office/drawing/2014/main" id="{2B9A126B-D948-1220-50AF-AD76963785B4}"/>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A11028C0-71B1-DB20-5095-C65720DF14DE}"/>
              </a:ext>
            </a:extLst>
          </p:cNvPr>
          <p:cNvSpPr>
            <a:spLocks noGrp="1"/>
          </p:cNvSpPr>
          <p:nvPr>
            <p:ph type="sldNum" sz="quarter" idx="12"/>
          </p:nvPr>
        </p:nvSpPr>
        <p:spPr/>
        <p:txBody>
          <a:bodyPr/>
          <a:lstStyle/>
          <a:p>
            <a:fld id="{65DCBD69-296B-4D7C-AF62-9B588FC78772}" type="slidenum">
              <a:rPr lang="en-IN" smtClean="0"/>
              <a:t>19</a:t>
            </a:fld>
            <a:endParaRPr lang="en-IN"/>
          </a:p>
        </p:txBody>
      </p:sp>
      <p:sp>
        <p:nvSpPr>
          <p:cNvPr id="5" name="TextBox 4">
            <a:extLst>
              <a:ext uri="{FF2B5EF4-FFF2-40B4-BE49-F238E27FC236}">
                <a16:creationId xmlns:a16="http://schemas.microsoft.com/office/drawing/2014/main" id="{6699F6EE-381D-5677-5BD1-6CA814D2DC23}"/>
              </a:ext>
            </a:extLst>
          </p:cNvPr>
          <p:cNvSpPr txBox="1"/>
          <p:nvPr/>
        </p:nvSpPr>
        <p:spPr>
          <a:xfrm>
            <a:off x="1488440" y="538480"/>
            <a:ext cx="9215120" cy="2377702"/>
          </a:xfrm>
          <a:prstGeom prst="rect">
            <a:avLst/>
          </a:prstGeom>
          <a:noFill/>
        </p:spPr>
        <p:txBody>
          <a:bodyPr wrap="square" rtlCol="0">
            <a:spAutoFit/>
          </a:bodyPr>
          <a:lstStyle/>
          <a:p>
            <a:pPr marL="342900" marR="0" lvl="0" indent="-34290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layer</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a SoftMax activation function to produce a probability distribution for classification.</a:t>
            </a:r>
          </a:p>
          <a:p>
            <a:pPr marL="342900" marR="0" lvl="0" indent="-34290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lang="en-US" altLang="en-US" sz="2200" dirty="0">
                <a:latin typeface="Times New Roman" panose="02020603050405020304" pitchFamily="18" charset="0"/>
                <a:cs typeface="Times New Roman" panose="02020603050405020304" pitchFamily="18" charset="0"/>
              </a:rPr>
              <a:t>Th</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 model architecture ensures faster convergence and better generalization through hyperparameter tuning.</a:t>
            </a:r>
          </a:p>
          <a:p>
            <a:pPr marL="342900" marR="0" lvl="0" indent="-34290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 stopping is implemented to prevent overtraining and ensure a balanced, accurate predictive model. </a:t>
            </a:r>
          </a:p>
        </p:txBody>
      </p:sp>
      <p:graphicFrame>
        <p:nvGraphicFramePr>
          <p:cNvPr id="6" name="Table 5">
            <a:extLst>
              <a:ext uri="{FF2B5EF4-FFF2-40B4-BE49-F238E27FC236}">
                <a16:creationId xmlns:a16="http://schemas.microsoft.com/office/drawing/2014/main" id="{FC0F9EDC-4566-B8F0-E543-37711D94B253}"/>
              </a:ext>
            </a:extLst>
          </p:cNvPr>
          <p:cNvGraphicFramePr>
            <a:graphicFrameLocks noGrp="1"/>
          </p:cNvGraphicFramePr>
          <p:nvPr>
            <p:extLst>
              <p:ext uri="{D42A27DB-BD31-4B8C-83A1-F6EECF244321}">
                <p14:modId xmlns:p14="http://schemas.microsoft.com/office/powerpoint/2010/main" val="3266988859"/>
              </p:ext>
            </p:extLst>
          </p:nvPr>
        </p:nvGraphicFramePr>
        <p:xfrm>
          <a:off x="2560320" y="3007360"/>
          <a:ext cx="7609840" cy="3139918"/>
        </p:xfrm>
        <a:graphic>
          <a:graphicData uri="http://schemas.openxmlformats.org/drawingml/2006/table">
            <a:tbl>
              <a:tblPr firstRow="1" firstCol="1" bandRow="1">
                <a:tableStyleId>{17292A2E-F333-43FB-9621-5CBBE7FDCDCB}</a:tableStyleId>
              </a:tblPr>
              <a:tblGrid>
                <a:gridCol w="3646102">
                  <a:extLst>
                    <a:ext uri="{9D8B030D-6E8A-4147-A177-3AD203B41FA5}">
                      <a16:colId xmlns:a16="http://schemas.microsoft.com/office/drawing/2014/main" val="1257064985"/>
                    </a:ext>
                  </a:extLst>
                </a:gridCol>
                <a:gridCol w="3963738">
                  <a:extLst>
                    <a:ext uri="{9D8B030D-6E8A-4147-A177-3AD203B41FA5}">
                      <a16:colId xmlns:a16="http://schemas.microsoft.com/office/drawing/2014/main" val="4129578168"/>
                    </a:ext>
                  </a:extLst>
                </a:gridCol>
              </a:tblGrid>
              <a:tr h="423607">
                <a:tc>
                  <a:txBody>
                    <a:bodyPr/>
                    <a:lstStyle/>
                    <a:p>
                      <a:pPr algn="l"/>
                      <a:r>
                        <a:rPr lang="en-IN" sz="1500" dirty="0">
                          <a:effectLst/>
                          <a:latin typeface="Times New Roman" panose="02020603050405020304" pitchFamily="18" charset="0"/>
                          <a:cs typeface="Times New Roman" panose="02020603050405020304" pitchFamily="18" charset="0"/>
                        </a:rPr>
                        <a:t>Hyper Parameters</a:t>
                      </a: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latin typeface="Times New Roman" panose="02020603050405020304" pitchFamily="18" charset="0"/>
                          <a:cs typeface="Times New Roman" panose="02020603050405020304" pitchFamily="18" charset="0"/>
                        </a:rPr>
                        <a:t>Value</a:t>
                      </a:r>
                      <a:endParaRPr lang="en-IN" sz="15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3720760"/>
                  </a:ext>
                </a:extLst>
              </a:tr>
              <a:tr h="337090">
                <a:tc>
                  <a:txBody>
                    <a:bodyPr/>
                    <a:lstStyle/>
                    <a:p>
                      <a:pPr algn="l"/>
                      <a:r>
                        <a:rPr lang="en-IN" sz="1500" dirty="0">
                          <a:effectLst/>
                          <a:latin typeface="Times New Roman" panose="02020603050405020304" pitchFamily="18" charset="0"/>
                          <a:cs typeface="Times New Roman" panose="02020603050405020304" pitchFamily="18" charset="0"/>
                        </a:rPr>
                        <a:t>Neurons_Layer1</a:t>
                      </a: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latin typeface="Times New Roman" panose="02020603050405020304" pitchFamily="18" charset="0"/>
                          <a:cs typeface="Times New Roman" panose="02020603050405020304" pitchFamily="18" charset="0"/>
                        </a:rPr>
                        <a:t>181</a:t>
                      </a:r>
                      <a:endParaRPr lang="en-IN" sz="15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6904585"/>
                  </a:ext>
                </a:extLst>
              </a:tr>
              <a:tr h="341172">
                <a:tc>
                  <a:txBody>
                    <a:bodyPr/>
                    <a:lstStyle/>
                    <a:p>
                      <a:pPr algn="l"/>
                      <a:r>
                        <a:rPr lang="en-IN" sz="1500" dirty="0">
                          <a:effectLst/>
                          <a:latin typeface="Times New Roman" panose="02020603050405020304" pitchFamily="18" charset="0"/>
                          <a:cs typeface="Times New Roman" panose="02020603050405020304" pitchFamily="18" charset="0"/>
                        </a:rPr>
                        <a:t>Learning Rate</a:t>
                      </a: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latin typeface="Times New Roman" panose="02020603050405020304" pitchFamily="18" charset="0"/>
                          <a:cs typeface="Times New Roman" panose="02020603050405020304" pitchFamily="18" charset="0"/>
                        </a:rPr>
                        <a:t>0.0004572052659916009</a:t>
                      </a:r>
                      <a:endParaRPr lang="en-IN" sz="15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0588718"/>
                  </a:ext>
                </a:extLst>
              </a:tr>
              <a:tr h="334642">
                <a:tc>
                  <a:txBody>
                    <a:bodyPr/>
                    <a:lstStyle/>
                    <a:p>
                      <a:pPr algn="l"/>
                      <a:r>
                        <a:rPr lang="en-IN" sz="1500" dirty="0">
                          <a:effectLst/>
                          <a:latin typeface="Times New Roman" panose="02020603050405020304" pitchFamily="18" charset="0"/>
                          <a:cs typeface="Times New Roman" panose="02020603050405020304" pitchFamily="18" charset="0"/>
                        </a:rPr>
                        <a:t>Neurons_Layer2</a:t>
                      </a: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latin typeface="Times New Roman" panose="02020603050405020304" pitchFamily="18" charset="0"/>
                          <a:cs typeface="Times New Roman" panose="02020603050405020304" pitchFamily="18" charset="0"/>
                        </a:rPr>
                        <a:t>150</a:t>
                      </a:r>
                      <a:endParaRPr lang="en-IN" sz="15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6916452"/>
                  </a:ext>
                </a:extLst>
              </a:tr>
              <a:tr h="334642">
                <a:tc>
                  <a:txBody>
                    <a:bodyPr/>
                    <a:lstStyle/>
                    <a:p>
                      <a:pPr algn="just"/>
                      <a:r>
                        <a:rPr lang="en-IN" sz="1500" dirty="0">
                          <a:effectLst/>
                          <a:latin typeface="Times New Roman" panose="02020603050405020304" pitchFamily="18" charset="0"/>
                          <a:cs typeface="Times New Roman" panose="02020603050405020304" pitchFamily="18" charset="0"/>
                        </a:rPr>
                        <a:t>Optimizer</a:t>
                      </a: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500">
                          <a:effectLst/>
                          <a:latin typeface="Times New Roman" panose="02020603050405020304" pitchFamily="18" charset="0"/>
                          <a:cs typeface="Times New Roman" panose="02020603050405020304" pitchFamily="18" charset="0"/>
                        </a:rPr>
                        <a:t>Adam</a:t>
                      </a:r>
                      <a:endParaRPr lang="en-IN" sz="15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4376016"/>
                  </a:ext>
                </a:extLst>
              </a:tr>
              <a:tr h="456255">
                <a:tc>
                  <a:txBody>
                    <a:bodyPr/>
                    <a:lstStyle/>
                    <a:p>
                      <a:pPr algn="l"/>
                      <a:r>
                        <a:rPr lang="en-IN" sz="1500" dirty="0" err="1">
                          <a:effectLst/>
                          <a:latin typeface="Times New Roman" panose="02020603050405020304" pitchFamily="18" charset="0"/>
                          <a:cs typeface="Times New Roman" panose="02020603050405020304" pitchFamily="18" charset="0"/>
                        </a:rPr>
                        <a:t>Dropout_Rate</a:t>
                      </a: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latin typeface="Times New Roman" panose="02020603050405020304" pitchFamily="18" charset="0"/>
                          <a:cs typeface="Times New Roman" panose="02020603050405020304" pitchFamily="18" charset="0"/>
                        </a:rPr>
                        <a:t>0.1</a:t>
                      </a: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002735"/>
                  </a:ext>
                </a:extLst>
              </a:tr>
              <a:tr h="456255">
                <a:tc>
                  <a:txBody>
                    <a:bodyPr/>
                    <a:lstStyle/>
                    <a:p>
                      <a:pPr algn="just"/>
                      <a:r>
                        <a:rPr lang="en-IN" sz="1500">
                          <a:effectLst/>
                          <a:latin typeface="Times New Roman" panose="02020603050405020304" pitchFamily="18" charset="0"/>
                          <a:cs typeface="Times New Roman" panose="02020603050405020304" pitchFamily="18" charset="0"/>
                        </a:rPr>
                        <a:t>L2 Regularization</a:t>
                      </a:r>
                      <a:endParaRPr lang="en-IN" sz="15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500" dirty="0">
                          <a:effectLst/>
                          <a:latin typeface="Times New Roman" panose="02020603050405020304" pitchFamily="18" charset="0"/>
                          <a:cs typeface="Times New Roman" panose="02020603050405020304" pitchFamily="18" charset="0"/>
                        </a:rPr>
                        <a:t>0.001</a:t>
                      </a: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6536373"/>
                  </a:ext>
                </a:extLst>
              </a:tr>
              <a:tr h="456255">
                <a:tc>
                  <a:txBody>
                    <a:bodyPr/>
                    <a:lstStyle/>
                    <a:p>
                      <a:pPr algn="just"/>
                      <a:r>
                        <a:rPr lang="en-IN" sz="1500">
                          <a:effectLst/>
                          <a:latin typeface="Times New Roman" panose="02020603050405020304" pitchFamily="18" charset="0"/>
                          <a:cs typeface="Times New Roman" panose="02020603050405020304" pitchFamily="18" charset="0"/>
                        </a:rPr>
                        <a:t>Loss</a:t>
                      </a:r>
                      <a:endParaRPr lang="en-IN" sz="15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500" dirty="0">
                          <a:effectLst/>
                          <a:latin typeface="Times New Roman" panose="02020603050405020304" pitchFamily="18" charset="0"/>
                          <a:cs typeface="Times New Roman" panose="02020603050405020304" pitchFamily="18" charset="0"/>
                        </a:rPr>
                        <a:t>Categorical Cross Entropy</a:t>
                      </a: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8279539"/>
                  </a:ext>
                </a:extLst>
              </a:tr>
            </a:tbl>
          </a:graphicData>
        </a:graphic>
      </p:graphicFrame>
    </p:spTree>
    <p:extLst>
      <p:ext uri="{BB962C8B-B14F-4D97-AF65-F5344CB8AC3E}">
        <p14:creationId xmlns:p14="http://schemas.microsoft.com/office/powerpoint/2010/main" val="261218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51D57-234E-5502-E080-A865F8A212D2}"/>
              </a:ext>
            </a:extLst>
          </p:cNvPr>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a:extLst>
              <a:ext uri="{FF2B5EF4-FFF2-40B4-BE49-F238E27FC236}">
                <a16:creationId xmlns:a16="http://schemas.microsoft.com/office/drawing/2014/main" id="{BB6A34D9-C48A-358E-BCEA-F39E6F1F2EA3}"/>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BDFDEFB0-0B5E-0479-B0A7-B741A72255C2}"/>
              </a:ext>
            </a:extLst>
          </p:cNvPr>
          <p:cNvSpPr>
            <a:spLocks noGrp="1"/>
          </p:cNvSpPr>
          <p:nvPr>
            <p:ph type="sldNum" sz="quarter" idx="12"/>
          </p:nvPr>
        </p:nvSpPr>
        <p:spPr/>
        <p:txBody>
          <a:bodyPr/>
          <a:lstStyle/>
          <a:p>
            <a:fld id="{65DCBD69-296B-4D7C-AF62-9B588FC78772}" type="slidenum">
              <a:rPr lang="en-IN" smtClean="0"/>
              <a:t>20</a:t>
            </a:fld>
            <a:endParaRPr lang="en-IN"/>
          </a:p>
        </p:txBody>
      </p:sp>
      <p:pic>
        <p:nvPicPr>
          <p:cNvPr id="6" name="Picture 5">
            <a:extLst>
              <a:ext uri="{FF2B5EF4-FFF2-40B4-BE49-F238E27FC236}">
                <a16:creationId xmlns:a16="http://schemas.microsoft.com/office/drawing/2014/main" id="{C091B3AA-2B62-CD14-A51D-62AAF829CB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60880" y="741681"/>
            <a:ext cx="8392160" cy="5019044"/>
          </a:xfrm>
          <a:prstGeom prst="rect">
            <a:avLst/>
          </a:prstGeom>
        </p:spPr>
      </p:pic>
    </p:spTree>
    <p:extLst>
      <p:ext uri="{BB962C8B-B14F-4D97-AF65-F5344CB8AC3E}">
        <p14:creationId xmlns:p14="http://schemas.microsoft.com/office/powerpoint/2010/main" val="2076046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pic>
        <p:nvPicPr>
          <p:cNvPr id="3" name="Content Placeholder 2">
            <a:extLst>
              <a:ext uri="{FF2B5EF4-FFF2-40B4-BE49-F238E27FC236}">
                <a16:creationId xmlns:a16="http://schemas.microsoft.com/office/drawing/2014/main" id="{D14A5A31-1974-1DD4-F5F6-930A814AED67}"/>
              </a:ext>
            </a:extLst>
          </p:cNvPr>
          <p:cNvPicPr>
            <a:picLocks noGrp="1" noChangeAspect="1"/>
          </p:cNvPicPr>
          <p:nvPr>
            <p:ph idx="1"/>
          </p:nvPr>
        </p:nvPicPr>
        <p:blipFill>
          <a:blip r:embed="rId2"/>
          <a:stretch>
            <a:fillRect/>
          </a:stretch>
        </p:blipFill>
        <p:spPr>
          <a:xfrm>
            <a:off x="1940560" y="1663700"/>
            <a:ext cx="8961120" cy="4157980"/>
          </a:xfrm>
        </p:spPr>
      </p:pic>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40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BAADA3-0493-AC02-F79F-C3B9C7FF4456}"/>
              </a:ext>
            </a:extLst>
          </p:cNvPr>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a:extLst>
              <a:ext uri="{FF2B5EF4-FFF2-40B4-BE49-F238E27FC236}">
                <a16:creationId xmlns:a16="http://schemas.microsoft.com/office/drawing/2014/main" id="{25DE50B8-E2A8-D94C-A12A-4DD622DC1F60}"/>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05B67164-ADA5-9991-5E02-5984BBA92917}"/>
              </a:ext>
            </a:extLst>
          </p:cNvPr>
          <p:cNvSpPr>
            <a:spLocks noGrp="1"/>
          </p:cNvSpPr>
          <p:nvPr>
            <p:ph type="sldNum" sz="quarter" idx="12"/>
          </p:nvPr>
        </p:nvSpPr>
        <p:spPr/>
        <p:txBody>
          <a:bodyPr/>
          <a:lstStyle/>
          <a:p>
            <a:fld id="{65DCBD69-296B-4D7C-AF62-9B588FC78772}" type="slidenum">
              <a:rPr lang="en-IN" smtClean="0"/>
              <a:t>22</a:t>
            </a:fld>
            <a:endParaRPr lang="en-IN"/>
          </a:p>
        </p:txBody>
      </p:sp>
      <p:sp>
        <p:nvSpPr>
          <p:cNvPr id="6" name="TextBox 5">
            <a:extLst>
              <a:ext uri="{FF2B5EF4-FFF2-40B4-BE49-F238E27FC236}">
                <a16:creationId xmlns:a16="http://schemas.microsoft.com/office/drawing/2014/main" id="{DA67BE0E-F0A3-DBD8-674D-15CFF0627043}"/>
              </a:ext>
            </a:extLst>
          </p:cNvPr>
          <p:cNvSpPr txBox="1"/>
          <p:nvPr/>
        </p:nvSpPr>
        <p:spPr>
          <a:xfrm>
            <a:off x="1137920" y="822960"/>
            <a:ext cx="747268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Implementation of  Front End- Home Screen</a:t>
            </a:r>
          </a:p>
        </p:txBody>
      </p:sp>
      <p:pic>
        <p:nvPicPr>
          <p:cNvPr id="8" name="Picture 7">
            <a:extLst>
              <a:ext uri="{FF2B5EF4-FFF2-40B4-BE49-F238E27FC236}">
                <a16:creationId xmlns:a16="http://schemas.microsoft.com/office/drawing/2014/main" id="{B6F49599-BC3F-8768-4E4B-2594D5A88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 y="1513475"/>
            <a:ext cx="10027920" cy="4521565"/>
          </a:xfrm>
          <a:prstGeom prst="rect">
            <a:avLst/>
          </a:prstGeom>
        </p:spPr>
      </p:pic>
    </p:spTree>
    <p:extLst>
      <p:ext uri="{BB962C8B-B14F-4D97-AF65-F5344CB8AC3E}">
        <p14:creationId xmlns:p14="http://schemas.microsoft.com/office/powerpoint/2010/main" val="3221767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88CFD6-3BB1-A297-FD18-1C3279D5922D}"/>
              </a:ext>
            </a:extLst>
          </p:cNvPr>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a:extLst>
              <a:ext uri="{FF2B5EF4-FFF2-40B4-BE49-F238E27FC236}">
                <a16:creationId xmlns:a16="http://schemas.microsoft.com/office/drawing/2014/main" id="{CFC7E69E-34B4-F69F-1EE6-23D14A04B7B0}"/>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86E5D531-A800-0F8D-583B-ECBF52395822}"/>
              </a:ext>
            </a:extLst>
          </p:cNvPr>
          <p:cNvSpPr>
            <a:spLocks noGrp="1"/>
          </p:cNvSpPr>
          <p:nvPr>
            <p:ph type="sldNum" sz="quarter" idx="12"/>
          </p:nvPr>
        </p:nvSpPr>
        <p:spPr/>
        <p:txBody>
          <a:bodyPr/>
          <a:lstStyle/>
          <a:p>
            <a:fld id="{65DCBD69-296B-4D7C-AF62-9B588FC78772}" type="slidenum">
              <a:rPr lang="en-IN" smtClean="0"/>
              <a:t>23</a:t>
            </a:fld>
            <a:endParaRPr lang="en-IN"/>
          </a:p>
        </p:txBody>
      </p:sp>
      <p:sp>
        <p:nvSpPr>
          <p:cNvPr id="5" name="TextBox 4">
            <a:extLst>
              <a:ext uri="{FF2B5EF4-FFF2-40B4-BE49-F238E27FC236}">
                <a16:creationId xmlns:a16="http://schemas.microsoft.com/office/drawing/2014/main" id="{5EA58DA1-51E7-B099-D655-9B3CA70A9A2E}"/>
              </a:ext>
            </a:extLst>
          </p:cNvPr>
          <p:cNvSpPr txBox="1"/>
          <p:nvPr/>
        </p:nvSpPr>
        <p:spPr>
          <a:xfrm>
            <a:off x="1219200" y="1026160"/>
            <a:ext cx="7391400" cy="430887"/>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Implementation of Front End – Output Screen</a:t>
            </a:r>
          </a:p>
        </p:txBody>
      </p:sp>
      <p:pic>
        <p:nvPicPr>
          <p:cNvPr id="7" name="Picture 6">
            <a:extLst>
              <a:ext uri="{FF2B5EF4-FFF2-40B4-BE49-F238E27FC236}">
                <a16:creationId xmlns:a16="http://schemas.microsoft.com/office/drawing/2014/main" id="{6300135A-F361-EDEA-E00C-5F83CD047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955" y="1717040"/>
            <a:ext cx="9692089" cy="4297680"/>
          </a:xfrm>
          <a:prstGeom prst="rect">
            <a:avLst/>
          </a:prstGeom>
        </p:spPr>
      </p:pic>
    </p:spTree>
    <p:extLst>
      <p:ext uri="{BB962C8B-B14F-4D97-AF65-F5344CB8AC3E}">
        <p14:creationId xmlns:p14="http://schemas.microsoft.com/office/powerpoint/2010/main" val="1981240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2209800" y="136525"/>
            <a:ext cx="8199120" cy="853054"/>
          </a:xfrm>
        </p:spPr>
        <p:txBody>
          <a:bodyPr>
            <a:normAutofit/>
          </a:bodyPr>
          <a:lstStyle/>
          <a:p>
            <a:pPr algn="ctr"/>
            <a:r>
              <a:rPr lang="en-US" sz="3600" b="1" dirty="0">
                <a:latin typeface="Times New Roman" panose="02020603050405020304" pitchFamily="18" charset="0"/>
                <a:cs typeface="Times New Roman" panose="02020603050405020304" pitchFamily="18" charset="0"/>
              </a:rPr>
              <a:t>RESULTS &amp; ANALYSIS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051560" y="978659"/>
            <a:ext cx="10515600" cy="4999741"/>
          </a:xfrm>
        </p:spPr>
        <p:txBody>
          <a:bodyPr>
            <a:normAutofit/>
          </a:bodyPr>
          <a:lstStyle/>
          <a:p>
            <a:pPr marL="514350" indent="-514350">
              <a:lnSpc>
                <a:spcPct val="114000"/>
              </a:lnSpc>
              <a:buAutoNum type="arabicPeriod"/>
            </a:pPr>
            <a:r>
              <a:rPr lang="en-US" sz="2400" b="1" dirty="0" err="1">
                <a:latin typeface="Times New Roman" panose="02020603050405020304" pitchFamily="18" charset="0"/>
                <a:cs typeface="Times New Roman" panose="02020603050405020304" pitchFamily="18" charset="0"/>
              </a:rPr>
              <a:t>OpCoNet</a:t>
            </a:r>
            <a:r>
              <a:rPr lang="en-US" sz="2400" b="1" dirty="0">
                <a:latin typeface="Times New Roman" panose="02020603050405020304" pitchFamily="18" charset="0"/>
                <a:cs typeface="Times New Roman" panose="02020603050405020304" pitchFamily="18" charset="0"/>
              </a:rPr>
              <a:t> With Images (GWO) </a:t>
            </a:r>
          </a:p>
          <a:p>
            <a:pPr>
              <a:lnSpc>
                <a:spcPct val="114000"/>
              </a:lnSpc>
            </a:pPr>
            <a:r>
              <a:rPr lang="en-US" sz="2200" dirty="0">
                <a:latin typeface="Times New Roman" panose="02020603050405020304" pitchFamily="18" charset="0"/>
                <a:cs typeface="Times New Roman" panose="02020603050405020304" pitchFamily="18" charset="0"/>
              </a:rPr>
              <a:t>The best hyperparameters obtained using the Gray Wolf Optimization algorithm were used to build the </a:t>
            </a:r>
            <a:r>
              <a:rPr lang="en-US" sz="2200" dirty="0" err="1">
                <a:latin typeface="Times New Roman" panose="02020603050405020304" pitchFamily="18" charset="0"/>
                <a:cs typeface="Times New Roman" panose="02020603050405020304" pitchFamily="18" charset="0"/>
              </a:rPr>
              <a:t>OpCoNet</a:t>
            </a:r>
            <a:r>
              <a:rPr lang="en-US" sz="2200" dirty="0">
                <a:latin typeface="Times New Roman" panose="02020603050405020304" pitchFamily="18" charset="0"/>
                <a:cs typeface="Times New Roman" panose="02020603050405020304" pitchFamily="18" charset="0"/>
              </a:rPr>
              <a:t>. </a:t>
            </a:r>
          </a:p>
          <a:p>
            <a:pPr>
              <a:lnSpc>
                <a:spcPct val="114000"/>
              </a:lnSpc>
            </a:pPr>
            <a:r>
              <a:rPr lang="en-US" sz="2200" dirty="0">
                <a:latin typeface="Times New Roman" panose="02020603050405020304" pitchFamily="18" charset="0"/>
                <a:cs typeface="Times New Roman" panose="02020603050405020304" pitchFamily="18" charset="0"/>
              </a:rPr>
              <a:t>This network accepts images as input and achieves an impressive accuracy of 98.23% on a dataset containing 3,662 images.</a:t>
            </a:r>
          </a:p>
          <a:p>
            <a:pPr>
              <a:lnSpc>
                <a:spcPct val="114000"/>
              </a:lnSpc>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7D699D4-92A9-6DBA-E1B6-150577716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429000"/>
            <a:ext cx="9499600" cy="2656840"/>
          </a:xfrm>
          <a:prstGeom prst="rect">
            <a:avLst/>
          </a:prstGeom>
        </p:spPr>
      </p:pic>
    </p:spTree>
    <p:extLst>
      <p:ext uri="{BB962C8B-B14F-4D97-AF65-F5344CB8AC3E}">
        <p14:creationId xmlns:p14="http://schemas.microsoft.com/office/powerpoint/2010/main" val="1799690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A6D67-2F94-3B47-A75D-45049291FC9F}"/>
              </a:ext>
            </a:extLst>
          </p:cNvPr>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a:extLst>
              <a:ext uri="{FF2B5EF4-FFF2-40B4-BE49-F238E27FC236}">
                <a16:creationId xmlns:a16="http://schemas.microsoft.com/office/drawing/2014/main" id="{DD5240C4-3F2D-F177-2FDF-172BDEF2991F}"/>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3A27676F-0460-E1FB-AE98-C7E5F20FE2C5}"/>
              </a:ext>
            </a:extLst>
          </p:cNvPr>
          <p:cNvSpPr>
            <a:spLocks noGrp="1"/>
          </p:cNvSpPr>
          <p:nvPr>
            <p:ph type="sldNum" sz="quarter" idx="12"/>
          </p:nvPr>
        </p:nvSpPr>
        <p:spPr/>
        <p:txBody>
          <a:bodyPr/>
          <a:lstStyle/>
          <a:p>
            <a:fld id="{65DCBD69-296B-4D7C-AF62-9B588FC78772}" type="slidenum">
              <a:rPr lang="en-IN" smtClean="0"/>
              <a:t>25</a:t>
            </a:fld>
            <a:endParaRPr lang="en-IN"/>
          </a:p>
        </p:txBody>
      </p:sp>
      <p:sp>
        <p:nvSpPr>
          <p:cNvPr id="5" name="TextBox 4">
            <a:extLst>
              <a:ext uri="{FF2B5EF4-FFF2-40B4-BE49-F238E27FC236}">
                <a16:creationId xmlns:a16="http://schemas.microsoft.com/office/drawing/2014/main" id="{06CD0A91-1E59-B371-170E-5E6522BA4212}"/>
              </a:ext>
            </a:extLst>
          </p:cNvPr>
          <p:cNvSpPr txBox="1"/>
          <p:nvPr/>
        </p:nvSpPr>
        <p:spPr>
          <a:xfrm>
            <a:off x="1137920" y="274826"/>
            <a:ext cx="10078720" cy="2623347"/>
          </a:xfrm>
          <a:prstGeom prst="rect">
            <a:avLst/>
          </a:prstGeom>
          <a:noFill/>
        </p:spPr>
        <p:txBody>
          <a:bodyPr wrap="square" rtlCol="0">
            <a:spAutoFit/>
          </a:bodyPr>
          <a:lstStyle/>
          <a:p>
            <a:pPr>
              <a:lnSpc>
                <a:spcPct val="114000"/>
              </a:lnSpc>
            </a:pPr>
            <a:r>
              <a:rPr lang="en-IN" sz="2400" b="1"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OpCoNet</a:t>
            </a:r>
            <a:r>
              <a:rPr lang="en-US" sz="2400" b="1" dirty="0">
                <a:latin typeface="Times New Roman" panose="02020603050405020304" pitchFamily="18" charset="0"/>
                <a:cs typeface="Times New Roman" panose="02020603050405020304" pitchFamily="18" charset="0"/>
              </a:rPr>
              <a:t> With ACO Selected Features</a:t>
            </a:r>
            <a:endParaRPr lang="en-US" sz="2200" dirty="0">
              <a:latin typeface="Times New Roman" panose="02020603050405020304" pitchFamily="18" charset="0"/>
              <a:cs typeface="Times New Roman" panose="02020603050405020304" pitchFamily="18" charset="0"/>
            </a:endParaRPr>
          </a:p>
          <a:p>
            <a:pPr marL="285750" indent="-285750" algn="just">
              <a:lnSpc>
                <a:spcPct val="114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Ant Colony Optimization (ACO) operates similarly to Gray Wolf Optimization (GWO) but employs a different strategy for selecting features. </a:t>
            </a:r>
          </a:p>
          <a:p>
            <a:pPr marL="285750" indent="-285750" algn="just">
              <a:lnSpc>
                <a:spcPct val="114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the hyperparameters derived from ACO, the Optimized CNN (</a:t>
            </a:r>
            <a:r>
              <a:rPr lang="en-US" sz="2000" dirty="0" err="1">
                <a:latin typeface="Times New Roman" panose="02020603050405020304" pitchFamily="18" charset="0"/>
                <a:cs typeface="Times New Roman" panose="02020603050405020304" pitchFamily="18" charset="0"/>
              </a:rPr>
              <a:t>OpCoNet</a:t>
            </a:r>
            <a:r>
              <a:rPr lang="en-US" sz="2000" dirty="0">
                <a:latin typeface="Times New Roman" panose="02020603050405020304" pitchFamily="18" charset="0"/>
                <a:cs typeface="Times New Roman" panose="02020603050405020304" pitchFamily="18" charset="0"/>
              </a:rPr>
              <a:t>) was built, selecting approximately 12,565 features from the initial 25,088 features per image. </a:t>
            </a:r>
          </a:p>
          <a:p>
            <a:pPr marL="285750" indent="-285750" algn="just">
              <a:lnSpc>
                <a:spcPct val="114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optimized feature set enabled the model to achieve an impressive accuracy of 99.45% on a dataset of 3,662 images</a:t>
            </a:r>
            <a:r>
              <a:rPr lang="en-US" sz="220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F2BFC699-3A98-FE0D-CFA5-15E07F979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639" y="3048000"/>
            <a:ext cx="10160001" cy="3308350"/>
          </a:xfrm>
          <a:prstGeom prst="rect">
            <a:avLst/>
          </a:prstGeom>
        </p:spPr>
      </p:pic>
    </p:spTree>
    <p:extLst>
      <p:ext uri="{BB962C8B-B14F-4D97-AF65-F5344CB8AC3E}">
        <p14:creationId xmlns:p14="http://schemas.microsoft.com/office/powerpoint/2010/main" val="2614091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90DB67-49C8-86FB-DCD5-42F288877725}"/>
              </a:ext>
            </a:extLst>
          </p:cNvPr>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a:extLst>
              <a:ext uri="{FF2B5EF4-FFF2-40B4-BE49-F238E27FC236}">
                <a16:creationId xmlns:a16="http://schemas.microsoft.com/office/drawing/2014/main" id="{321E3889-19ED-ACFA-4FFA-051A375B34F5}"/>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7C6768DB-68B4-5C8D-7F68-A9FABD2D65E7}"/>
              </a:ext>
            </a:extLst>
          </p:cNvPr>
          <p:cNvSpPr>
            <a:spLocks noGrp="1"/>
          </p:cNvSpPr>
          <p:nvPr>
            <p:ph type="sldNum" sz="quarter" idx="12"/>
          </p:nvPr>
        </p:nvSpPr>
        <p:spPr/>
        <p:txBody>
          <a:bodyPr/>
          <a:lstStyle/>
          <a:p>
            <a:fld id="{65DCBD69-296B-4D7C-AF62-9B588FC78772}" type="slidenum">
              <a:rPr lang="en-IN" smtClean="0"/>
              <a:t>26</a:t>
            </a:fld>
            <a:endParaRPr lang="en-IN"/>
          </a:p>
        </p:txBody>
      </p:sp>
      <p:sp>
        <p:nvSpPr>
          <p:cNvPr id="5" name="TextBox 4">
            <a:extLst>
              <a:ext uri="{FF2B5EF4-FFF2-40B4-BE49-F238E27FC236}">
                <a16:creationId xmlns:a16="http://schemas.microsoft.com/office/drawing/2014/main" id="{57D64FC8-F448-87D3-0665-11A5619C4E05}"/>
              </a:ext>
            </a:extLst>
          </p:cNvPr>
          <p:cNvSpPr txBox="1"/>
          <p:nvPr/>
        </p:nvSpPr>
        <p:spPr>
          <a:xfrm>
            <a:off x="838200" y="467360"/>
            <a:ext cx="10515600" cy="2508828"/>
          </a:xfrm>
          <a:prstGeom prst="rect">
            <a:avLst/>
          </a:prstGeom>
          <a:noFill/>
        </p:spPr>
        <p:txBody>
          <a:bodyPr wrap="square" rtlCol="0">
            <a:spAutoFit/>
          </a:bodyPr>
          <a:lstStyle/>
          <a:p>
            <a:pPr>
              <a:lnSpc>
                <a:spcPct val="80000"/>
              </a:lnSpc>
            </a:pPr>
            <a:r>
              <a:rPr lang="en-IN" sz="2400" b="1" dirty="0">
                <a:latin typeface="Times New Roman" panose="02020603050405020304" pitchFamily="18" charset="0"/>
                <a:cs typeface="Times New Roman" panose="02020603050405020304" pitchFamily="18" charset="0"/>
              </a:rPr>
              <a:t>3. </a:t>
            </a:r>
            <a:r>
              <a:rPr lang="en-US" sz="2400" b="1" dirty="0" err="1">
                <a:latin typeface="Times New Roman" panose="02020603050405020304" pitchFamily="18" charset="0"/>
                <a:cs typeface="Times New Roman" panose="02020603050405020304" pitchFamily="18" charset="0"/>
              </a:rPr>
              <a:t>OpCoNet</a:t>
            </a:r>
            <a:r>
              <a:rPr lang="en-US" sz="2400" b="1" dirty="0">
                <a:latin typeface="Times New Roman" panose="02020603050405020304" pitchFamily="18" charset="0"/>
                <a:cs typeface="Times New Roman" panose="02020603050405020304" pitchFamily="18" charset="0"/>
              </a:rPr>
              <a:t> With GWO Selected Features</a:t>
            </a:r>
          </a:p>
          <a:p>
            <a:pPr>
              <a:lnSpc>
                <a:spcPct val="80000"/>
              </a:lnSpc>
            </a:pPr>
            <a:endParaRPr lang="en-IN" b="1" dirty="0"/>
          </a:p>
          <a:p>
            <a:pPr marL="342900" indent="-342900" algn="just">
              <a:lnSpc>
                <a:spcPct val="114000"/>
              </a:lnSpc>
              <a:buFont typeface="Arial" panose="020B0604020202020204" pitchFamily="34" charset="0"/>
              <a:buChar char="•"/>
              <a:tabLst>
                <a:tab pos="3495675" algn="l"/>
              </a:tabLst>
            </a:pPr>
            <a:r>
              <a:rPr lang="en-US" sz="2200" dirty="0">
                <a:latin typeface="Times New Roman" panose="02020603050405020304" pitchFamily="18" charset="0"/>
                <a:cs typeface="Times New Roman" panose="02020603050405020304" pitchFamily="18" charset="0"/>
              </a:rPr>
              <a:t>The Gray Wolf Optimization algorithm identified the best hyperparameters to build the Optimized CNN (</a:t>
            </a:r>
            <a:r>
              <a:rPr lang="en-US" sz="2200" dirty="0" err="1">
                <a:latin typeface="Times New Roman" panose="02020603050405020304" pitchFamily="18" charset="0"/>
                <a:cs typeface="Times New Roman" panose="02020603050405020304" pitchFamily="18" charset="0"/>
              </a:rPr>
              <a:t>OpCoNet</a:t>
            </a:r>
            <a:r>
              <a:rPr lang="en-US" sz="2200" dirty="0">
                <a:latin typeface="Times New Roman" panose="02020603050405020304" pitchFamily="18" charset="0"/>
                <a:cs typeface="Times New Roman" panose="02020603050405020304" pitchFamily="18" charset="0"/>
              </a:rPr>
              <a:t>), which accepts extracted features as input. </a:t>
            </a:r>
          </a:p>
          <a:p>
            <a:pPr marL="342900" indent="-342900" algn="just">
              <a:lnSpc>
                <a:spcPct val="114000"/>
              </a:lnSpc>
              <a:buFont typeface="Arial" panose="020B0604020202020204" pitchFamily="34" charset="0"/>
              <a:buChar char="•"/>
              <a:tabLst>
                <a:tab pos="3495675" algn="l"/>
              </a:tabLst>
            </a:pPr>
            <a:r>
              <a:rPr lang="en-US" sz="2200" dirty="0">
                <a:latin typeface="Times New Roman" panose="02020603050405020304" pitchFamily="18" charset="0"/>
                <a:cs typeface="Times New Roman" panose="02020603050405020304" pitchFamily="18" charset="0"/>
              </a:rPr>
              <a:t>Initially, each image had approximately 25,088 features, but the GWO reduced the feature set to 10,316 features. With this optimized feature set, the </a:t>
            </a:r>
            <a:r>
              <a:rPr lang="en-US" sz="2200" dirty="0" err="1">
                <a:latin typeface="Times New Roman" panose="02020603050405020304" pitchFamily="18" charset="0"/>
                <a:cs typeface="Times New Roman" panose="02020603050405020304" pitchFamily="18" charset="0"/>
              </a:rPr>
              <a:t>OpCoNet</a:t>
            </a:r>
            <a:r>
              <a:rPr lang="en-US" sz="2200" dirty="0">
                <a:latin typeface="Times New Roman" panose="02020603050405020304" pitchFamily="18" charset="0"/>
                <a:cs typeface="Times New Roman" panose="02020603050405020304" pitchFamily="18" charset="0"/>
              </a:rPr>
              <a:t> achieved an impressive accuracy of 99.31% on a dataset of 3,662 images. </a:t>
            </a:r>
            <a:endParaRPr lang="en-IN"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C7859BF-7642-A7FE-11ED-AB912E23F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3160456"/>
            <a:ext cx="9885681" cy="3195894"/>
          </a:xfrm>
          <a:prstGeom prst="rect">
            <a:avLst/>
          </a:prstGeom>
        </p:spPr>
      </p:pic>
    </p:spTree>
    <p:extLst>
      <p:ext uri="{BB962C8B-B14F-4D97-AF65-F5344CB8AC3E}">
        <p14:creationId xmlns:p14="http://schemas.microsoft.com/office/powerpoint/2010/main" val="1296004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84E0E2-48FA-AB00-BC4D-AC4563D61371}"/>
              </a:ext>
            </a:extLst>
          </p:cNvPr>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a:extLst>
              <a:ext uri="{FF2B5EF4-FFF2-40B4-BE49-F238E27FC236}">
                <a16:creationId xmlns:a16="http://schemas.microsoft.com/office/drawing/2014/main" id="{0F7D31F2-21D8-1EA8-B8C8-289407C2BD63}"/>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63FE260C-72CD-E877-6118-F46C0E109983}"/>
              </a:ext>
            </a:extLst>
          </p:cNvPr>
          <p:cNvSpPr>
            <a:spLocks noGrp="1"/>
          </p:cNvSpPr>
          <p:nvPr>
            <p:ph type="sldNum" sz="quarter" idx="12"/>
          </p:nvPr>
        </p:nvSpPr>
        <p:spPr/>
        <p:txBody>
          <a:bodyPr/>
          <a:lstStyle/>
          <a:p>
            <a:fld id="{65DCBD69-296B-4D7C-AF62-9B588FC78772}" type="slidenum">
              <a:rPr lang="en-IN" smtClean="0"/>
              <a:t>27</a:t>
            </a:fld>
            <a:endParaRPr lang="en-IN"/>
          </a:p>
        </p:txBody>
      </p:sp>
      <p:graphicFrame>
        <p:nvGraphicFramePr>
          <p:cNvPr id="5" name="Table 4">
            <a:extLst>
              <a:ext uri="{FF2B5EF4-FFF2-40B4-BE49-F238E27FC236}">
                <a16:creationId xmlns:a16="http://schemas.microsoft.com/office/drawing/2014/main" id="{0EC7A2C9-4FED-CDE5-04E6-135808565DEF}"/>
              </a:ext>
            </a:extLst>
          </p:cNvPr>
          <p:cNvGraphicFramePr>
            <a:graphicFrameLocks noGrp="1"/>
          </p:cNvGraphicFramePr>
          <p:nvPr>
            <p:extLst>
              <p:ext uri="{D42A27DB-BD31-4B8C-83A1-F6EECF244321}">
                <p14:modId xmlns:p14="http://schemas.microsoft.com/office/powerpoint/2010/main" val="3518533617"/>
              </p:ext>
            </p:extLst>
          </p:nvPr>
        </p:nvGraphicFramePr>
        <p:xfrm>
          <a:off x="1148080" y="833120"/>
          <a:ext cx="9824720" cy="4734558"/>
        </p:xfrm>
        <a:graphic>
          <a:graphicData uri="http://schemas.openxmlformats.org/drawingml/2006/table">
            <a:tbl>
              <a:tblPr firstRow="1" firstCol="1" bandRow="1">
                <a:tableStyleId>{17292A2E-F333-43FB-9621-5CBBE7FDCDCB}</a:tableStyleId>
              </a:tblPr>
              <a:tblGrid>
                <a:gridCol w="3643241">
                  <a:extLst>
                    <a:ext uri="{9D8B030D-6E8A-4147-A177-3AD203B41FA5}">
                      <a16:colId xmlns:a16="http://schemas.microsoft.com/office/drawing/2014/main" val="575152555"/>
                    </a:ext>
                  </a:extLst>
                </a:gridCol>
                <a:gridCol w="2483338">
                  <a:extLst>
                    <a:ext uri="{9D8B030D-6E8A-4147-A177-3AD203B41FA5}">
                      <a16:colId xmlns:a16="http://schemas.microsoft.com/office/drawing/2014/main" val="4255824815"/>
                    </a:ext>
                  </a:extLst>
                </a:gridCol>
                <a:gridCol w="887741">
                  <a:extLst>
                    <a:ext uri="{9D8B030D-6E8A-4147-A177-3AD203B41FA5}">
                      <a16:colId xmlns:a16="http://schemas.microsoft.com/office/drawing/2014/main" val="1528519451"/>
                    </a:ext>
                  </a:extLst>
                </a:gridCol>
                <a:gridCol w="1490470">
                  <a:extLst>
                    <a:ext uri="{9D8B030D-6E8A-4147-A177-3AD203B41FA5}">
                      <a16:colId xmlns:a16="http://schemas.microsoft.com/office/drawing/2014/main" val="1301049754"/>
                    </a:ext>
                  </a:extLst>
                </a:gridCol>
                <a:gridCol w="1319930">
                  <a:extLst>
                    <a:ext uri="{9D8B030D-6E8A-4147-A177-3AD203B41FA5}">
                      <a16:colId xmlns:a16="http://schemas.microsoft.com/office/drawing/2014/main" val="1834674893"/>
                    </a:ext>
                  </a:extLst>
                </a:gridCol>
              </a:tblGrid>
              <a:tr h="823719">
                <a:tc>
                  <a:txBody>
                    <a:bodyPr/>
                    <a:lstStyle/>
                    <a:p>
                      <a:pPr algn="just">
                        <a:lnSpc>
                          <a:spcPct val="135000"/>
                        </a:lnSpc>
                      </a:pPr>
                      <a:r>
                        <a:rPr lang="en-IN" sz="1600" dirty="0">
                          <a:effectLst/>
                        </a:rPr>
                        <a:t>Methodology</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No of the Features Selected</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Epochs</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Accuracy</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Time Comparison</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8080414"/>
                  </a:ext>
                </a:extLst>
              </a:tr>
              <a:tr h="823719">
                <a:tc>
                  <a:txBody>
                    <a:bodyPr/>
                    <a:lstStyle/>
                    <a:p>
                      <a:pPr algn="just">
                        <a:lnSpc>
                          <a:spcPct val="135000"/>
                        </a:lnSpc>
                      </a:pPr>
                      <a:r>
                        <a:rPr lang="en-IN" sz="1600" dirty="0">
                          <a:effectLst/>
                        </a:rPr>
                        <a:t>Training With Images </a:t>
                      </a:r>
                    </a:p>
                    <a:p>
                      <a:pPr algn="just">
                        <a:lnSpc>
                          <a:spcPct val="135000"/>
                        </a:lnSpc>
                      </a:pPr>
                      <a:r>
                        <a:rPr lang="en-IN" sz="1600" dirty="0">
                          <a:effectLst/>
                        </a:rPr>
                        <a:t>(GWO) </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Nill</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25</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98.23</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3 Hours</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2127544"/>
                  </a:ext>
                </a:extLst>
              </a:tr>
              <a:tr h="823719">
                <a:tc>
                  <a:txBody>
                    <a:bodyPr/>
                    <a:lstStyle/>
                    <a:p>
                      <a:pPr algn="just">
                        <a:lnSpc>
                          <a:spcPct val="135000"/>
                        </a:lnSpc>
                      </a:pPr>
                      <a:r>
                        <a:rPr lang="en-IN" sz="1600">
                          <a:effectLst/>
                        </a:rPr>
                        <a:t>Training With All Extracted Features (GWO)</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All (25088)</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30</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99.18</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48.221Sec</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602578"/>
                  </a:ext>
                </a:extLst>
              </a:tr>
              <a:tr h="393144">
                <a:tc>
                  <a:txBody>
                    <a:bodyPr/>
                    <a:lstStyle/>
                    <a:p>
                      <a:pPr algn="just">
                        <a:lnSpc>
                          <a:spcPct val="135000"/>
                        </a:lnSpc>
                      </a:pPr>
                      <a:r>
                        <a:rPr lang="en-IN" sz="1600" dirty="0">
                          <a:effectLst/>
                        </a:rPr>
                        <a:t>Training With GWO Selected Features</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10316</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25</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99.31</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27.279 Sec</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6802733"/>
                  </a:ext>
                </a:extLst>
              </a:tr>
              <a:tr h="393144">
                <a:tc>
                  <a:txBody>
                    <a:bodyPr/>
                    <a:lstStyle/>
                    <a:p>
                      <a:pPr algn="just">
                        <a:lnSpc>
                          <a:spcPct val="135000"/>
                        </a:lnSpc>
                      </a:pPr>
                      <a:r>
                        <a:rPr lang="en-IN" sz="1600">
                          <a:effectLst/>
                        </a:rPr>
                        <a:t>Training With ACO Selected Features</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12565</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25</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99.45</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28.366 Sec</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5508792"/>
                  </a:ext>
                </a:extLst>
              </a:tr>
              <a:tr h="653394">
                <a:tc>
                  <a:txBody>
                    <a:bodyPr/>
                    <a:lstStyle/>
                    <a:p>
                      <a:pPr algn="l">
                        <a:lnSpc>
                          <a:spcPct val="135000"/>
                        </a:lnSpc>
                      </a:pPr>
                      <a:r>
                        <a:rPr lang="en-IN" sz="1600" dirty="0">
                          <a:effectLst/>
                        </a:rPr>
                        <a:t>CNN </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35000"/>
                        </a:lnSpc>
                      </a:pPr>
                      <a:r>
                        <a:rPr lang="en-IN" sz="1600">
                          <a:effectLst/>
                        </a:rPr>
                        <a:t>Nill</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35000"/>
                        </a:lnSpc>
                      </a:pPr>
                      <a:r>
                        <a:rPr lang="en-IN" sz="1600">
                          <a:effectLst/>
                        </a:rPr>
                        <a:t>25</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35000"/>
                        </a:lnSpc>
                      </a:pPr>
                      <a:r>
                        <a:rPr lang="en-IN" sz="1600">
                          <a:effectLst/>
                        </a:rPr>
                        <a:t>96.03</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35000"/>
                        </a:lnSpc>
                      </a:pPr>
                      <a:r>
                        <a:rPr lang="en-IN" sz="1600">
                          <a:effectLst/>
                        </a:rPr>
                        <a:t>3 Hours</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9522570"/>
                  </a:ext>
                </a:extLst>
              </a:tr>
              <a:tr h="823719">
                <a:tc>
                  <a:txBody>
                    <a:bodyPr/>
                    <a:lstStyle/>
                    <a:p>
                      <a:pPr algn="just">
                        <a:lnSpc>
                          <a:spcPct val="135000"/>
                        </a:lnSpc>
                      </a:pPr>
                      <a:r>
                        <a:rPr lang="en-IN" sz="1600">
                          <a:effectLst/>
                        </a:rPr>
                        <a:t>OpcoNet With All Extracted Features (ACO)</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A</a:t>
                      </a:r>
                      <a:r>
                        <a:rPr lang="en-US" sz="1600">
                          <a:effectLst/>
                        </a:rPr>
                        <a:t>ll (25088)</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25</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98.91</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dirty="0">
                          <a:effectLst/>
                        </a:rPr>
                        <a:t>76.799 Sec</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0373341"/>
                  </a:ext>
                </a:extLst>
              </a:tr>
            </a:tbl>
          </a:graphicData>
        </a:graphic>
      </p:graphicFrame>
    </p:spTree>
    <p:extLst>
      <p:ext uri="{BB962C8B-B14F-4D97-AF65-F5344CB8AC3E}">
        <p14:creationId xmlns:p14="http://schemas.microsoft.com/office/powerpoint/2010/main" val="1189763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283143"/>
            <a:ext cx="10173182" cy="1128009"/>
          </a:xfrm>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984A2B7F-F3FA-60EB-3974-57B30E27B841}"/>
              </a:ext>
            </a:extLst>
          </p:cNvPr>
          <p:cNvSpPr>
            <a:spLocks noChangeArrowheads="1"/>
          </p:cNvSpPr>
          <p:nvPr/>
        </p:nvSpPr>
        <p:spPr bwMode="auto">
          <a:xfrm rot="10800000" flipV="1">
            <a:off x="838200" y="1198989"/>
            <a:ext cx="1036828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optimized CNN combined with Grey Wolf Optimizer (GWO) effectively classified diabetic retinopathy stages with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99.31% accuracy</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selection using GWO significantly reduced dimensionality and computational costs.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demonstrated scalability and robustness, making it suitable for clinical applications.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 stopping and class weights improved generalization and reduced overfitting risks.</a:t>
            </a:r>
          </a:p>
          <a:p>
            <a:pPr marL="285750" marR="0" indent="-285750" algn="just" rtl="0" eaLnBrk="0" fontAlgn="base" latinLnBrk="0" hangingPunct="0">
              <a:buClrTx/>
              <a:buSzPts val="1800"/>
              <a:buFont typeface="Arial" panose="020B0604020202020204" pitchFamily="34" charset="0"/>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200" b="0" i="0" kern="1200" baseline="0" dirty="0">
                <a:ln>
                  <a:noFill/>
                </a:ln>
                <a:solidFill>
                  <a:srgbClr val="000000"/>
                </a:solidFill>
                <a:effectLst/>
                <a:latin typeface="Times New Roman" panose="02020603050405020304" pitchFamily="18" charset="0"/>
                <a:cs typeface="Times New Roman" panose="02020603050405020304" pitchFamily="18" charset="0"/>
              </a:rPr>
              <a:t>Address challenges from </a:t>
            </a:r>
            <a:r>
              <a:rPr lang="en-US" sz="2200" b="1" i="0" kern="1200" baseline="0" dirty="0">
                <a:ln>
                  <a:noFill/>
                </a:ln>
                <a:solidFill>
                  <a:srgbClr val="000000"/>
                </a:solidFill>
                <a:effectLst/>
                <a:latin typeface="Times New Roman" panose="02020603050405020304" pitchFamily="18" charset="0"/>
                <a:cs typeface="Times New Roman" panose="02020603050405020304" pitchFamily="18" charset="0"/>
              </a:rPr>
              <a:t>high-resolution images</a:t>
            </a:r>
            <a:r>
              <a:rPr lang="en-US" sz="2200" b="0" i="0" kern="1200" baseline="0" dirty="0">
                <a:ln>
                  <a:noFill/>
                </a:ln>
                <a:solidFill>
                  <a:srgbClr val="000000"/>
                </a:solidFill>
                <a:effectLst/>
                <a:latin typeface="Times New Roman" panose="02020603050405020304" pitchFamily="18" charset="0"/>
                <a:cs typeface="Times New Roman" panose="02020603050405020304" pitchFamily="18" charset="0"/>
              </a:rPr>
              <a:t> by standardizing dimensions or employing compression techniques.</a:t>
            </a:r>
            <a:endParaRPr lang="en-IN" sz="2200" dirty="0">
              <a:effectLst/>
              <a:latin typeface="Times New Roman" panose="02020603050405020304" pitchFamily="18" charset="0"/>
              <a:cs typeface="Times New Roman" panose="02020603050405020304" pitchFamily="18" charset="0"/>
            </a:endParaRPr>
          </a:p>
          <a:p>
            <a:pPr marL="285750" marR="0" indent="-285750" algn="just" rtl="0" eaLnBrk="0" fontAlgn="base" latinLnBrk="0" hangingPunct="0">
              <a:buFont typeface="Arial" panose="020B0604020202020204" pitchFamily="34" charset="0"/>
              <a:buChar char="•"/>
            </a:pPr>
            <a:r>
              <a:rPr lang="en-US" sz="2200" b="0" i="0" kern="1200" baseline="0" dirty="0">
                <a:ln>
                  <a:noFill/>
                </a:ln>
                <a:solidFill>
                  <a:srgbClr val="000000"/>
                </a:solidFill>
                <a:effectLst/>
                <a:latin typeface="Times New Roman" panose="02020603050405020304" pitchFamily="18" charset="0"/>
                <a:cs typeface="Times New Roman" panose="02020603050405020304" pitchFamily="18" charset="0"/>
              </a:rPr>
              <a:t>Mitigate </a:t>
            </a:r>
            <a:r>
              <a:rPr lang="en-US" sz="2200" b="1" i="0" kern="1200" baseline="0" dirty="0">
                <a:ln>
                  <a:noFill/>
                </a:ln>
                <a:solidFill>
                  <a:srgbClr val="000000"/>
                </a:solidFill>
                <a:effectLst/>
                <a:latin typeface="Times New Roman" panose="02020603050405020304" pitchFamily="18" charset="0"/>
                <a:cs typeface="Times New Roman" panose="02020603050405020304" pitchFamily="18" charset="0"/>
              </a:rPr>
              <a:t>overfitting risks</a:t>
            </a:r>
            <a:r>
              <a:rPr lang="en-US" sz="2200" b="0" i="0" kern="1200" baseline="0" dirty="0">
                <a:ln>
                  <a:noFill/>
                </a:ln>
                <a:solidFill>
                  <a:srgbClr val="000000"/>
                </a:solidFill>
                <a:effectLst/>
                <a:latin typeface="Times New Roman" panose="02020603050405020304" pitchFamily="18" charset="0"/>
                <a:cs typeface="Times New Roman" panose="02020603050405020304" pitchFamily="18" charset="0"/>
              </a:rPr>
              <a:t> by using synthetic data generation or cost-sensitive learning for small or imbalanced datasets.</a:t>
            </a:r>
            <a:endParaRPr lang="en-IN" sz="2200" dirty="0">
              <a:effectLst/>
              <a:latin typeface="Times New Roman" panose="02020603050405020304" pitchFamily="18" charset="0"/>
              <a:cs typeface="Times New Roman" panose="02020603050405020304" pitchFamily="18" charset="0"/>
            </a:endParaRPr>
          </a:p>
          <a:p>
            <a:pPr marL="285750" marR="0" indent="-285750" algn="just" rtl="0" eaLnBrk="0" fontAlgn="base" latinLnBrk="0" hangingPunct="0">
              <a:buFont typeface="Arial" panose="020B0604020202020204" pitchFamily="34" charset="0"/>
              <a:buChar char="•"/>
            </a:pPr>
            <a:r>
              <a:rPr lang="en-US" sz="2200" b="0" i="0" kern="1200" baseline="0" dirty="0">
                <a:ln>
                  <a:noFill/>
                </a:ln>
                <a:solidFill>
                  <a:srgbClr val="000000"/>
                </a:solidFill>
                <a:effectLst/>
                <a:latin typeface="Times New Roman" panose="02020603050405020304" pitchFamily="18" charset="0"/>
                <a:cs typeface="Times New Roman" panose="02020603050405020304" pitchFamily="18" charset="0"/>
              </a:rPr>
              <a:t>Optimize the model for </a:t>
            </a:r>
            <a:r>
              <a:rPr lang="en-US" sz="2200" b="1" i="0" kern="1200" baseline="0" dirty="0">
                <a:ln>
                  <a:noFill/>
                </a:ln>
                <a:solidFill>
                  <a:srgbClr val="000000"/>
                </a:solidFill>
                <a:effectLst/>
                <a:latin typeface="Times New Roman" panose="02020603050405020304" pitchFamily="18" charset="0"/>
                <a:cs typeface="Times New Roman" panose="02020603050405020304" pitchFamily="18" charset="0"/>
              </a:rPr>
              <a:t>resource-constrained environments</a:t>
            </a:r>
            <a:r>
              <a:rPr lang="en-US" sz="2200" b="0" i="0" kern="1200" baseline="0" dirty="0">
                <a:ln>
                  <a:noFill/>
                </a:ln>
                <a:solidFill>
                  <a:srgbClr val="000000"/>
                </a:solidFill>
                <a:effectLst/>
                <a:latin typeface="Times New Roman" panose="02020603050405020304" pitchFamily="18" charset="0"/>
                <a:cs typeface="Times New Roman" panose="02020603050405020304" pitchFamily="18" charset="0"/>
              </a:rPr>
              <a:t> by reducing hardware requirements.</a:t>
            </a:r>
            <a:endParaRPr lang="en-IN" sz="220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b="0" i="0" kern="1200" baseline="0" dirty="0">
                <a:ln>
                  <a:noFill/>
                </a:ln>
                <a:solidFill>
                  <a:srgbClr val="000000"/>
                </a:solidFill>
                <a:effectLst/>
                <a:latin typeface="Times New Roman" panose="02020603050405020304" pitchFamily="18" charset="0"/>
                <a:cs typeface="Times New Roman" panose="02020603050405020304" pitchFamily="18" charset="0"/>
              </a:rPr>
              <a:t>Test the model on larger, more diverse datasets to validate its robustness and generalizability</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33563F6-5A2C-7436-269C-970445D70A05}"/>
              </a:ext>
            </a:extLst>
          </p:cNvPr>
          <p:cNvSpPr>
            <a:spLocks noChangeArrowheads="1"/>
          </p:cNvSpPr>
          <p:nvPr/>
        </p:nvSpPr>
        <p:spPr bwMode="auto">
          <a:xfrm>
            <a:off x="0" y="3309034"/>
            <a:ext cx="121005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711103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1365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009409" y="1175384"/>
            <a:ext cx="10515600" cy="4758055"/>
          </a:xfrm>
        </p:spPr>
        <p:txBody>
          <a:bodyPr>
            <a:noAutofit/>
          </a:bodyPr>
          <a:lstStyle/>
          <a:p>
            <a:pPr marL="0" indent="0" algn="just">
              <a:lnSpc>
                <a:spcPct val="135000"/>
              </a:lnSpc>
              <a:buNone/>
            </a:pPr>
            <a:r>
              <a:rPr lang="en-IN" sz="15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1</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Sebti</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R.,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Zroug</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S.,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Kahloul</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L., &amp;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Benharzallah</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S. (2021, November). “A deep learning approach for the diabetic retinopathy detection”. In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The Proceedings of the International Conference on Smart City Applications</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(pp. 459-469). Cham: Springer International Publishing. </a:t>
            </a: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2"/>
              </a:rPr>
              <a:t>https://doi.org/10.1007/978-3-030-94191-8_37</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lnSpc>
                <a:spcPct val="135000"/>
              </a:lnSpc>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2</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Ayala, A., Ortiz Figueroa, T., Fernandes, B., &amp; Cruz, F. (2021). “Diabetic retinopathy improved detection using deep learning”. </a:t>
            </a:r>
            <a:r>
              <a:rPr lang="en-US" sz="1600" i="1"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Applied Sciences</a:t>
            </a:r>
            <a:r>
              <a:rPr lang="en-US"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i="1"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11</a:t>
            </a:r>
            <a:r>
              <a:rPr lang="en-US"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(24), 11970</a:t>
            </a:r>
            <a:r>
              <a:rPr lang="en-US" sz="1600" b="1"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3"/>
              </a:rPr>
              <a:t>https://doi.org/10.3390/app112411970</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lnSpc>
                <a:spcPct val="135000"/>
              </a:lnSpc>
              <a:buNone/>
            </a:pP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3. </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Saxena, G., Verma, D. K.,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Paraye</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 Rajan, A., &amp; Rawat, A. (2020). “Improved and robust deep learning agent for preliminary detection of diabetic retinopathy using public datasets”.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Intelligence-Based Medicine</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100022</a:t>
            </a:r>
            <a:r>
              <a:rPr lang="en-US" sz="1600" b="1"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4"/>
              </a:rPr>
              <a:t>https://doi.org/10.1016/j.ibmed.2020.100022</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lnSpc>
                <a:spcPct val="135000"/>
              </a:lnSpc>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4</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Jabbar, A., Liaqat, H. B., Akram, A., Sana, M. U., </a:t>
            </a:r>
            <a:r>
              <a:rPr lang="en-US" sz="1600" u="sng" dirty="0" err="1">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Azpíroz</a:t>
            </a:r>
            <a:r>
              <a:rPr lang="en-US"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 I. D., Diez, I. D. L. T., &amp; Ashraf, I. (2024). “A Lesion-Based Diabetic Retinopathy Detection Through Hybrid Deep Learning Model”. </a:t>
            </a:r>
            <a:r>
              <a:rPr lang="en-US" sz="1600" i="1"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IEEE Access</a:t>
            </a:r>
            <a:r>
              <a:rPr lang="en-US"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a:t>
            </a:r>
          </a:p>
          <a:p>
            <a:pPr marL="0" indent="0" algn="just">
              <a:lnSpc>
                <a:spcPct val="135000"/>
              </a:lnSpc>
              <a:buNone/>
            </a:pP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5. </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Farooq, M. S., Arooj, A.,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Alroobaea</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R.,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Baqasah</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 M.,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Jabarulla</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M. Y., Singh, D., &amp; Sardar, R. (2022). Untangling computer-aided diagnostic system for screening diabetic retinopathy based on deep learning techniques.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Sensors</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22</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(5), 1803</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5"/>
              </a:rPr>
              <a:t>https://doi.org/10.3390/s22051803</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a:t>
            </a:r>
          </a:p>
          <a:p>
            <a:pPr algn="just">
              <a:lnSpc>
                <a:spcPct val="135000"/>
              </a:lnSpc>
            </a:pPr>
            <a:endParaRPr lang="en-IN" sz="15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35000"/>
              </a:lnSpc>
            </a:pP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135000"/>
              </a:lnSpc>
            </a:pP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581785"/>
            <a:ext cx="10515600" cy="4351338"/>
          </a:xfrm>
        </p:spPr>
        <p:txBody>
          <a:bodyPr>
            <a:normAutofit/>
          </a:bodyPr>
          <a:lstStyle/>
          <a:p>
            <a:pPr marL="0" indent="0" algn="just">
              <a:lnSpc>
                <a:spcPct val="100000"/>
              </a:lnSpc>
              <a:buNone/>
            </a:pPr>
            <a:r>
              <a:rPr lang="en-US" sz="2200" dirty="0">
                <a:latin typeface="Times New Roman" panose="02020603050405020304" pitchFamily="18" charset="0"/>
                <a:cs typeface="Times New Roman" panose="02020603050405020304" pitchFamily="18" charset="0"/>
              </a:rPr>
              <a:t>Early identification is essential to prevent serious visual impairment in diabetic patients as Diabetic Retinopathy (DR) is the main reason for blindness. In this paper, an optimal Convolutional Neural Network (CNN) model is used to propose an automated approach for categorizing the stages of DR. The pre-trained VGG16 model uses deep feature extraction for the given retinal pictures, which uses scaling and feature selection heuristics by the Grey Wolf Optimizer. Those selected features from GWO belonging to the most relevant features would also give a better boost to the classification performance along with the optimization of both hyperparameters. The proposed model will perform better than the traditional techniques based on the experimental results of the precision, recall, and F1 scores. It has an accuracy of 99.31% on the DR dataset. The inclusion of GWO in CNN, models holds tremendous potential for use in the analysis of medical images and yields Optimized CNN, an efficient technique that is effective in improving healthcare</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716280" y="701040"/>
            <a:ext cx="10515600" cy="5455920"/>
          </a:xfrm>
        </p:spPr>
        <p:txBody>
          <a:bodyPr>
            <a:noAutofit/>
          </a:bodyPr>
          <a:lstStyle/>
          <a:p>
            <a:pPr marL="0" indent="0" algn="just">
              <a:lnSpc>
                <a:spcPct val="135000"/>
              </a:lnSpc>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6</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Butt, M. M., Iskandar, D. A., Abdelhamid, S. E., Latif, G., &amp;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Alghazo</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R. (2022). Diabetic retinopathy detection from fundus images of the eye using hybrid deep learning features.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Diagnostics</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12</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(7), 1607</a:t>
            </a:r>
            <a:r>
              <a:rPr lang="en-US" sz="1600" b="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2"/>
              </a:rPr>
              <a:t>https://doi.org/10.3390/diagnostics12071607</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lnSpc>
                <a:spcPct val="135000"/>
              </a:lnSpc>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7</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Dai, L., Sheng, B., Chen, T., Wu, Q., Liu, R., Cai, C., ... &amp; Jia, W. (2024). A deep learning system for predicting time to progression of diabetic retinopathy.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Nature Medicine</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30</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(2), 584-594</a:t>
            </a:r>
            <a:r>
              <a:rPr lang="en-US" sz="1600" b="1"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3"/>
              </a:rPr>
              <a:t>https://doi.org/10.1038/s41591-023-02702-z</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lnSpc>
                <a:spcPct val="135000"/>
              </a:lnSpc>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8</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Baba, S. M., Bala, I., Dhiman, G., Sharma, A., &amp;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Viriyasitavat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W. (2024). Automated diabetic retinopathy severity grading using novel DR-</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ResNet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deep learning model.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Multimedia Tools and Applications</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1-43.</a:t>
            </a:r>
            <a:r>
              <a:rPr lang="en-US" sz="1600" b="1"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4"/>
              </a:rPr>
              <a:t>https://doi.org/10.1007/s11042-024-18434-2</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lnSpc>
                <a:spcPct val="135000"/>
              </a:lnSpc>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9</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u="sng" dirty="0" err="1">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Jagadesh</a:t>
            </a:r>
            <a:r>
              <a:rPr lang="en-US"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 B. N., Karthik, M. G., Siri, D., Shareef, S. K., Mantena, S. V., &amp; </a:t>
            </a:r>
            <a:r>
              <a:rPr lang="en-US" sz="1600" u="sng" dirty="0" err="1">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Vatambeti</a:t>
            </a:r>
            <a:r>
              <a:rPr lang="en-US"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 R. (2023). Segmentation Using the IC2T Model and Classification of Diabetic Retinopathy Using the Rock Hyrax Swarm-Based Coordination Attention Mechanism. </a:t>
            </a:r>
            <a:r>
              <a:rPr lang="en-US" sz="1600" i="1"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IEEE Access</a:t>
            </a:r>
            <a:r>
              <a:rPr lang="en-US" sz="1600" b="1"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lnSpc>
                <a:spcPct val="135000"/>
              </a:lnSpc>
              <a:buNone/>
            </a:pP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10.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Kallel</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F., &amp;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Echtioui</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 (2024). Retinal fundus image classification for diabetic retinopathy using transfer learning technique.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Signal, Image and Video Processing</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18</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(2), 1143-1153</a:t>
            </a:r>
            <a:r>
              <a:rPr lang="en-US" sz="1600" b="1"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5"/>
              </a:rPr>
              <a:t>https://doi.org/10.1007/s11760-023-02820-8</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10-03-2025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819784"/>
            <a:ext cx="10515600" cy="5316855"/>
          </a:xfrm>
        </p:spPr>
        <p:txBody>
          <a:bodyPr>
            <a:noAutofit/>
          </a:bodyPr>
          <a:lstStyle/>
          <a:p>
            <a:pPr marL="0" indent="0" algn="just">
              <a:lnSpc>
                <a:spcPct val="135000"/>
              </a:lnSpc>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11</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IN"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IN" sz="1600" dirty="0" err="1">
                <a:effectLst/>
                <a:latin typeface="Times New Roman" panose="02020603050405020304" pitchFamily="18" charset="0"/>
                <a:ea typeface="SimSun" panose="02010600030101010101" pitchFamily="2" charset="-122"/>
                <a:cs typeface="Times New Roman" panose="02020603050405020304" pitchFamily="18" charset="0"/>
              </a:rPr>
              <a:t>Moturi</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S., </a:t>
            </a:r>
            <a:r>
              <a:rPr lang="en-IN" sz="1600" dirty="0" err="1">
                <a:effectLst/>
                <a:latin typeface="Times New Roman" panose="02020603050405020304" pitchFamily="18" charset="0"/>
                <a:ea typeface="SimSun" panose="02010600030101010101" pitchFamily="2" charset="-122"/>
                <a:cs typeface="Times New Roman" panose="02020603050405020304" pitchFamily="18" charset="0"/>
              </a:rPr>
              <a:t>Vemuru</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S., Tirumala Rao, S.N., </a:t>
            </a:r>
            <a:r>
              <a:rPr lang="en-IN" sz="1600" dirty="0" err="1">
                <a:effectLst/>
                <a:latin typeface="Times New Roman" panose="02020603050405020304" pitchFamily="18" charset="0"/>
                <a:ea typeface="SimSun" panose="02010600030101010101" pitchFamily="2" charset="-122"/>
                <a:cs typeface="Times New Roman" panose="02020603050405020304" pitchFamily="18" charset="0"/>
              </a:rPr>
              <a:t>Mallipeddi</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S.A. (2023). Hybrid Binary Dragonfly Algorithm with Grey Wolf Optimization for Feature Selection. In: </a:t>
            </a:r>
            <a:r>
              <a:rPr lang="en-IN" sz="1600" dirty="0" err="1">
                <a:effectLst/>
                <a:latin typeface="Times New Roman" panose="02020603050405020304" pitchFamily="18" charset="0"/>
                <a:ea typeface="SimSun" panose="02010600030101010101" pitchFamily="2" charset="-122"/>
                <a:cs typeface="Times New Roman" panose="02020603050405020304" pitchFamily="18" charset="0"/>
              </a:rPr>
              <a:t>Hassanien</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A.E., Castillo, O., Anand, S., Jaiswal, A. (eds) International Conference on Innovative Computing and Communications. ICICC 2023. Lecture Notes in Networks and Systems, vol 703. Springer, Singapore. </a:t>
            </a:r>
            <a:r>
              <a:rPr lang="en-IN" sz="1600" u="sng"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https://doi.org/10.1007/978-981-99-3315-0 47</a:t>
            </a:r>
            <a:endPar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lnSpc>
                <a:spcPct val="135000"/>
              </a:lnSpc>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12</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IN"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Minija</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S. J.,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Rejula</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M. A., &amp; Ross, B. S. (2024). Automated detection of diabetic retinopathy using optimized convolutional neural network.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Multimedia Tools and Applications</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83</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(7), 21065-21080.</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2"/>
              </a:rPr>
              <a:t>https://doi.org/10.1007/s11042-023-16204-0</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lnSpc>
                <a:spcPct val="135000"/>
              </a:lnSpc>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13</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1600" b="1" dirty="0" err="1">
                <a:effectLst/>
                <a:latin typeface="Times New Roman" panose="02020603050405020304" pitchFamily="18" charset="0"/>
                <a:ea typeface="SimSun" panose="02010600030101010101" pitchFamily="2" charset="-122"/>
                <a:cs typeface="Times New Roman" panose="02020603050405020304" pitchFamily="18" charset="0"/>
              </a:rPr>
              <a:t>Mirjalili</a:t>
            </a:r>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 S., </a:t>
            </a:r>
            <a:r>
              <a:rPr lang="en-IN" sz="1600" b="1" dirty="0" err="1">
                <a:effectLst/>
                <a:latin typeface="Times New Roman" panose="02020603050405020304" pitchFamily="18" charset="0"/>
                <a:ea typeface="SimSun" panose="02010600030101010101" pitchFamily="2" charset="-122"/>
                <a:cs typeface="Times New Roman" panose="02020603050405020304" pitchFamily="18" charset="0"/>
              </a:rPr>
              <a:t>Mirjalili</a:t>
            </a:r>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 S. M., &amp; Lewis, A</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(2014). "Grey wolf optimizer." “Advances in Engineering Software”, 69, 46-61. </a:t>
            </a: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3"/>
              </a:rPr>
              <a:t>https://doi.org/10.1016/j.advengsoft.2013.12.007</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lnSpc>
                <a:spcPct val="135000"/>
              </a:lnSpc>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14</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IN"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IN" sz="1600" dirty="0" err="1">
                <a:effectLst/>
                <a:latin typeface="Times New Roman" panose="02020603050405020304" pitchFamily="18" charset="0"/>
                <a:ea typeface="SimSun" panose="02010600030101010101" pitchFamily="2" charset="-122"/>
                <a:cs typeface="Times New Roman" panose="02020603050405020304" pitchFamily="18" charset="0"/>
              </a:rPr>
              <a:t>M.Sireesha</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S. N. Tirumala Rao, Srikanth </a:t>
            </a:r>
            <a:r>
              <a:rPr lang="en-IN" sz="1600" dirty="0" err="1">
                <a:effectLst/>
                <a:latin typeface="Times New Roman" panose="02020603050405020304" pitchFamily="18" charset="0"/>
                <a:ea typeface="SimSun" panose="02010600030101010101" pitchFamily="2" charset="-122"/>
                <a:cs typeface="Times New Roman" panose="02020603050405020304" pitchFamily="18" charset="0"/>
              </a:rPr>
              <a:t>Vemuru</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Optimized Feature Extraction and Hybrid Classification Model for Heart Disease and Breast Cancer Prediction International Journal of Recent Technology and Engineering Vol - 7, No 6, Mar - 2019 ISSN - 2277-3878, Pages 1754 – 1772</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15</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IN"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IN" sz="1600" dirty="0" err="1">
                <a:effectLst/>
                <a:latin typeface="Times New Roman" panose="02020603050405020304" pitchFamily="18" charset="0"/>
                <a:ea typeface="SimSun" panose="02010600030101010101" pitchFamily="2" charset="-122"/>
                <a:cs typeface="Times New Roman" panose="02020603050405020304" pitchFamily="18" charset="0"/>
              </a:rPr>
              <a:t>Sireesha</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1600" dirty="0" err="1">
                <a:effectLst/>
                <a:latin typeface="Times New Roman" panose="02020603050405020304" pitchFamily="18" charset="0"/>
                <a:ea typeface="SimSun" panose="02010600030101010101" pitchFamily="2" charset="-122"/>
                <a:cs typeface="Times New Roman" panose="02020603050405020304" pitchFamily="18" charset="0"/>
              </a:rPr>
              <a:t>Moturi</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1600" dirty="0" err="1">
                <a:effectLst/>
                <a:latin typeface="Times New Roman" panose="02020603050405020304" pitchFamily="18" charset="0"/>
                <a:ea typeface="SimSun" panose="02010600030101010101" pitchFamily="2" charset="-122"/>
                <a:cs typeface="Times New Roman" panose="02020603050405020304" pitchFamily="18" charset="0"/>
              </a:rPr>
              <a:t>S.N.Tirumala</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Rao, Srikanth </a:t>
            </a:r>
            <a:r>
              <a:rPr lang="en-IN" sz="1600" dirty="0" err="1">
                <a:effectLst/>
                <a:latin typeface="Times New Roman" panose="02020603050405020304" pitchFamily="18" charset="0"/>
                <a:ea typeface="SimSun" panose="02010600030101010101" pitchFamily="2" charset="-122"/>
                <a:cs typeface="Times New Roman" panose="02020603050405020304" pitchFamily="18" charset="0"/>
              </a:rPr>
              <a:t>Vemuru</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Grey wolf assisted dragonfly-based weighted rule generation for predicting heart disease and breast cancer, Computerized Medical Imaging and Graphics, Volume 91, 2021, 101936, ISSN 0895-6111</a:t>
            </a:r>
            <a:endParaRPr lang="en-US" sz="16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9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Focuses on addressing </a:t>
            </a:r>
            <a:r>
              <a:rPr lang="en-US" sz="2200" b="1" dirty="0">
                <a:latin typeface="Times New Roman" panose="02020603050405020304" pitchFamily="18" charset="0"/>
                <a:cs typeface="Times New Roman" panose="02020603050405020304" pitchFamily="18" charset="0"/>
              </a:rPr>
              <a:t>Diabetic Retinopathy (DR)</a:t>
            </a:r>
            <a:r>
              <a:rPr lang="en-US" sz="2200" dirty="0">
                <a:latin typeface="Times New Roman" panose="02020603050405020304" pitchFamily="18" charset="0"/>
                <a:cs typeface="Times New Roman" panose="02020603050405020304" pitchFamily="18" charset="0"/>
              </a:rPr>
              <a:t>, a leading cause of blindness.</a:t>
            </a:r>
          </a:p>
          <a:p>
            <a:r>
              <a:rPr lang="en-US" sz="2200" dirty="0">
                <a:latin typeface="Times New Roman" panose="02020603050405020304" pitchFamily="18" charset="0"/>
                <a:cs typeface="Times New Roman" panose="02020603050405020304" pitchFamily="18" charset="0"/>
              </a:rPr>
              <a:t>Proposes an </a:t>
            </a:r>
            <a:r>
              <a:rPr lang="en-US" sz="2200" b="1" dirty="0">
                <a:latin typeface="Times New Roman" panose="02020603050405020304" pitchFamily="18" charset="0"/>
                <a:cs typeface="Times New Roman" panose="02020603050405020304" pitchFamily="18" charset="0"/>
              </a:rPr>
              <a:t>automated detection system</a:t>
            </a:r>
            <a:r>
              <a:rPr lang="en-US" sz="2200" dirty="0">
                <a:latin typeface="Times New Roman" panose="02020603050405020304" pitchFamily="18" charset="0"/>
                <a:cs typeface="Times New Roman" panose="02020603050405020304" pitchFamily="18" charset="0"/>
              </a:rPr>
              <a:t> utilizing an </a:t>
            </a:r>
            <a:r>
              <a:rPr lang="en-US" sz="2200" b="1" dirty="0">
                <a:latin typeface="Times New Roman" panose="02020603050405020304" pitchFamily="18" charset="0"/>
                <a:cs typeface="Times New Roman" panose="02020603050405020304" pitchFamily="18" charset="0"/>
              </a:rPr>
              <a:t>Optimized Convolutional Neural Network (</a:t>
            </a:r>
            <a:r>
              <a:rPr lang="en-US" sz="2200" b="1" dirty="0" err="1">
                <a:latin typeface="Times New Roman" panose="02020603050405020304" pitchFamily="18" charset="0"/>
                <a:cs typeface="Times New Roman" panose="02020603050405020304" pitchFamily="18" charset="0"/>
              </a:rPr>
              <a:t>OpCoNet</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Employs </a:t>
            </a:r>
            <a:r>
              <a:rPr lang="en-US" sz="2200" b="1" dirty="0">
                <a:latin typeface="Times New Roman" panose="02020603050405020304" pitchFamily="18" charset="0"/>
                <a:cs typeface="Times New Roman" panose="02020603050405020304" pitchFamily="18" charset="0"/>
              </a:rPr>
              <a:t>Grey Wolf Optimizer (GWO)</a:t>
            </a:r>
            <a:r>
              <a:rPr lang="en-US" sz="2200" dirty="0">
                <a:latin typeface="Times New Roman" panose="02020603050405020304" pitchFamily="18" charset="0"/>
                <a:cs typeface="Times New Roman" panose="02020603050405020304" pitchFamily="18" charset="0"/>
              </a:rPr>
              <a:t> for feature selection and hyperparameter tuning.</a:t>
            </a:r>
          </a:p>
          <a:p>
            <a:r>
              <a:rPr lang="en-US" sz="2200" dirty="0">
                <a:latin typeface="Times New Roman" panose="02020603050405020304" pitchFamily="18" charset="0"/>
                <a:cs typeface="Times New Roman" panose="02020603050405020304" pitchFamily="18" charset="0"/>
              </a:rPr>
              <a:t>Highlights the combination of advanced deep learning techniques to improve </a:t>
            </a:r>
            <a:r>
              <a:rPr lang="en-US" sz="2200" b="1" dirty="0">
                <a:latin typeface="Times New Roman" panose="02020603050405020304" pitchFamily="18" charset="0"/>
                <a:cs typeface="Times New Roman" panose="02020603050405020304" pitchFamily="18" charset="0"/>
              </a:rPr>
              <a:t>diagnostic accuracy and efficiency</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global rise in diabetes</a:t>
            </a:r>
            <a:r>
              <a:rPr lang="en-US" sz="2200" dirty="0">
                <a:latin typeface="Times New Roman" panose="02020603050405020304" pitchFamily="18" charset="0"/>
                <a:cs typeface="Times New Roman" panose="02020603050405020304" pitchFamily="18" charset="0"/>
              </a:rPr>
              <a:t> necessitates efficient screening and diagnostic tools for early detection of DR.</a:t>
            </a:r>
          </a:p>
          <a:p>
            <a:r>
              <a:rPr lang="en-US" sz="2200" dirty="0">
                <a:latin typeface="Times New Roman" panose="02020603050405020304" pitchFamily="18" charset="0"/>
                <a:cs typeface="Times New Roman" panose="02020603050405020304" pitchFamily="18" charset="0"/>
              </a:rPr>
              <a:t>Traditional methods are often time-consuming, less accurate, and prone to human error.</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6F9AE-1102-4687-7EAE-AB0BE89242B3}"/>
              </a:ext>
            </a:extLst>
          </p:cNvPr>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a:extLst>
              <a:ext uri="{FF2B5EF4-FFF2-40B4-BE49-F238E27FC236}">
                <a16:creationId xmlns:a16="http://schemas.microsoft.com/office/drawing/2014/main" id="{8FEEBB6E-975E-0206-5B82-AD24CE8A01E2}"/>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B47C711C-8568-CCDE-B78E-0838FBBA9C83}"/>
              </a:ext>
            </a:extLst>
          </p:cNvPr>
          <p:cNvSpPr>
            <a:spLocks noGrp="1"/>
          </p:cNvSpPr>
          <p:nvPr>
            <p:ph type="sldNum" sz="quarter" idx="12"/>
          </p:nvPr>
        </p:nvSpPr>
        <p:spPr/>
        <p:txBody>
          <a:bodyPr/>
          <a:lstStyle/>
          <a:p>
            <a:fld id="{65DCBD69-296B-4D7C-AF62-9B588FC78772}" type="slidenum">
              <a:rPr lang="en-IN" smtClean="0"/>
              <a:t>5</a:t>
            </a:fld>
            <a:endParaRPr lang="en-IN"/>
          </a:p>
        </p:txBody>
      </p:sp>
      <p:sp>
        <p:nvSpPr>
          <p:cNvPr id="5" name="TextBox 4">
            <a:extLst>
              <a:ext uri="{FF2B5EF4-FFF2-40B4-BE49-F238E27FC236}">
                <a16:creationId xmlns:a16="http://schemas.microsoft.com/office/drawing/2014/main" id="{8871E054-0842-12AF-4459-48D54E6914A4}"/>
              </a:ext>
            </a:extLst>
          </p:cNvPr>
          <p:cNvSpPr txBox="1"/>
          <p:nvPr/>
        </p:nvSpPr>
        <p:spPr>
          <a:xfrm>
            <a:off x="723900" y="1005840"/>
            <a:ext cx="10756900" cy="4708981"/>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need for scalable, automated solutions</a:t>
            </a:r>
            <a:r>
              <a:rPr lang="en-US" sz="2200" dirty="0">
                <a:latin typeface="Times New Roman" panose="02020603050405020304" pitchFamily="18" charset="0"/>
                <a:cs typeface="Times New Roman" panose="02020603050405020304" pitchFamily="18" charset="0"/>
              </a:rPr>
              <a:t> to assist healthcare providers in resource-limited settings.</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Advances in </a:t>
            </a:r>
            <a:r>
              <a:rPr lang="en-US" sz="2200" b="1" dirty="0">
                <a:latin typeface="Times New Roman" panose="02020603050405020304" pitchFamily="18" charset="0"/>
                <a:cs typeface="Times New Roman" panose="02020603050405020304" pitchFamily="18" charset="0"/>
              </a:rPr>
              <a:t>AI and deep learning</a:t>
            </a:r>
            <a:r>
              <a:rPr lang="en-US" sz="2200" dirty="0">
                <a:latin typeface="Times New Roman" panose="02020603050405020304" pitchFamily="18" charset="0"/>
                <a:cs typeface="Times New Roman" panose="02020603050405020304" pitchFamily="18" charset="0"/>
              </a:rPr>
              <a:t> offer promising opportunities for enhancing medical diagnostics.</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Provides a cost-effective, accurate, and reliable method to screen for and classify stages of DR.</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Demonstrates the effective integration of </a:t>
            </a:r>
            <a:r>
              <a:rPr lang="en-US" sz="2200" b="1" dirty="0">
                <a:latin typeface="Times New Roman" panose="02020603050405020304" pitchFamily="18" charset="0"/>
                <a:cs typeface="Times New Roman" panose="02020603050405020304" pitchFamily="18" charset="0"/>
              </a:rPr>
              <a:t>pre-trained models (like VGG16)</a:t>
            </a:r>
            <a:r>
              <a:rPr lang="en-US" sz="2200" dirty="0">
                <a:latin typeface="Times New Roman" panose="02020603050405020304" pitchFamily="18" charset="0"/>
                <a:cs typeface="Times New Roman" panose="02020603050405020304" pitchFamily="18" charset="0"/>
              </a:rPr>
              <a:t> with optimization algorithms (e.g., GWO).</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Enhances accessibility in clinical environments, reducing the burden on healthcare professionals.</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model achieves a </a:t>
            </a:r>
            <a:r>
              <a:rPr lang="en-US" sz="2200" b="1" dirty="0">
                <a:latin typeface="Times New Roman" panose="02020603050405020304" pitchFamily="18" charset="0"/>
                <a:cs typeface="Times New Roman" panose="02020603050405020304" pitchFamily="18" charset="0"/>
              </a:rPr>
              <a:t>99.31% accuracy rate</a:t>
            </a:r>
            <a:r>
              <a:rPr lang="en-US" sz="2200" dirty="0">
                <a:latin typeface="Times New Roman" panose="02020603050405020304" pitchFamily="18" charset="0"/>
                <a:cs typeface="Times New Roman" panose="02020603050405020304" pitchFamily="18" charset="0"/>
              </a:rPr>
              <a:t>, showcasing its potential for real-world implementation.</a:t>
            </a:r>
            <a:endParaRPr lang="en-IN"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57194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566698" y="247560"/>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1892483096"/>
              </p:ext>
            </p:extLst>
          </p:nvPr>
        </p:nvGraphicFramePr>
        <p:xfrm>
          <a:off x="749704" y="1113804"/>
          <a:ext cx="10692592" cy="5306999"/>
        </p:xfrm>
        <a:graphic>
          <a:graphicData uri="http://schemas.openxmlformats.org/drawingml/2006/table">
            <a:tbl>
              <a:tblPr firstRow="1" bandRow="1">
                <a:tableStyleId>{17292A2E-F333-43FB-9621-5CBBE7FDCDCB}</a:tableStyleId>
              </a:tblPr>
              <a:tblGrid>
                <a:gridCol w="480272">
                  <a:extLst>
                    <a:ext uri="{9D8B030D-6E8A-4147-A177-3AD203B41FA5}">
                      <a16:colId xmlns:a16="http://schemas.microsoft.com/office/drawing/2014/main" val="166576671"/>
                    </a:ext>
                  </a:extLst>
                </a:gridCol>
                <a:gridCol w="1943580">
                  <a:extLst>
                    <a:ext uri="{9D8B030D-6E8A-4147-A177-3AD203B41FA5}">
                      <a16:colId xmlns:a16="http://schemas.microsoft.com/office/drawing/2014/main" val="946789180"/>
                    </a:ext>
                  </a:extLst>
                </a:gridCol>
                <a:gridCol w="1619650">
                  <a:extLst>
                    <a:ext uri="{9D8B030D-6E8A-4147-A177-3AD203B41FA5}">
                      <a16:colId xmlns:a16="http://schemas.microsoft.com/office/drawing/2014/main" val="3483638722"/>
                    </a:ext>
                  </a:extLst>
                </a:gridCol>
                <a:gridCol w="1678714">
                  <a:extLst>
                    <a:ext uri="{9D8B030D-6E8A-4147-A177-3AD203B41FA5}">
                      <a16:colId xmlns:a16="http://schemas.microsoft.com/office/drawing/2014/main" val="1190061112"/>
                    </a:ext>
                  </a:extLst>
                </a:gridCol>
                <a:gridCol w="1878834">
                  <a:extLst>
                    <a:ext uri="{9D8B030D-6E8A-4147-A177-3AD203B41FA5}">
                      <a16:colId xmlns:a16="http://schemas.microsoft.com/office/drawing/2014/main" val="3469305604"/>
                    </a:ext>
                  </a:extLst>
                </a:gridCol>
                <a:gridCol w="1545771">
                  <a:extLst>
                    <a:ext uri="{9D8B030D-6E8A-4147-A177-3AD203B41FA5}">
                      <a16:colId xmlns:a16="http://schemas.microsoft.com/office/drawing/2014/main" val="3853106642"/>
                    </a:ext>
                  </a:extLst>
                </a:gridCol>
                <a:gridCol w="1545771">
                  <a:extLst>
                    <a:ext uri="{9D8B030D-6E8A-4147-A177-3AD203B41FA5}">
                      <a16:colId xmlns:a16="http://schemas.microsoft.com/office/drawing/2014/main" val="1601472594"/>
                    </a:ext>
                  </a:extLst>
                </a:gridCol>
              </a:tblGrid>
              <a:tr h="643559">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011441">
                <a:tc>
                  <a:txBody>
                    <a:bodyPr/>
                    <a:lstStyle/>
                    <a:p>
                      <a:r>
                        <a:rPr lang="en-US" sz="16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 Deep Learning Approach for the Diabetic Retinopathy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R. </a:t>
                      </a:r>
                      <a:r>
                        <a:rPr lang="en-IN" sz="1600" dirty="0" err="1">
                          <a:latin typeface="Times New Roman" panose="02020603050405020304" pitchFamily="18" charset="0"/>
                          <a:cs typeface="Times New Roman" panose="02020603050405020304" pitchFamily="18" charset="0"/>
                        </a:rPr>
                        <a:t>Sebti</a:t>
                      </a:r>
                      <a:r>
                        <a:rPr lang="en-IN" sz="1600" dirty="0">
                          <a:latin typeface="Times New Roman" panose="02020603050405020304" pitchFamily="18" charset="0"/>
                          <a:cs typeface="Times New Roman" panose="02020603050405020304" pitchFamily="18" charset="0"/>
                        </a:rPr>
                        <a:t>, M. Fakir, M. </a:t>
                      </a:r>
                      <a:r>
                        <a:rPr lang="en-IN" sz="1600" dirty="0" err="1">
                          <a:latin typeface="Times New Roman" panose="02020603050405020304" pitchFamily="18" charset="0"/>
                          <a:cs typeface="Times New Roman" panose="02020603050405020304" pitchFamily="18" charset="0"/>
                        </a:rPr>
                        <a:t>Rziza</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Springer, 2019</a:t>
                      </a:r>
                    </a:p>
                    <a:p>
                      <a:endParaRPr lang="en-I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https://doi.org/10.1007/978-3-030-94191-8_37</a:t>
                      </a:r>
                    </a:p>
                    <a:p>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CNN optimized with Grey Wolf Optimizer (GWO)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Achieved 96.03% accuracy in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Limited dataset size (3662 images).</a:t>
                      </a:r>
                    </a:p>
                    <a:p>
                      <a:r>
                        <a:rPr lang="en-US" sz="1600" dirty="0">
                          <a:latin typeface="Times New Roman" panose="02020603050405020304" pitchFamily="18" charset="0"/>
                          <a:cs typeface="Times New Roman" panose="02020603050405020304" pitchFamily="18" charset="0"/>
                        </a:rPr>
                        <a:t>Class imbalance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791571">
                <a:tc>
                  <a:txBody>
                    <a:bodyPr/>
                    <a:lstStyle/>
                    <a:p>
                      <a:r>
                        <a:rPr lang="en-US" sz="16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Diabetic Retinopathy Detection from Fundus Images of the Eye Using Hybrid Deep Learning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dirty="0">
                          <a:latin typeface="Times New Roman" panose="02020603050405020304" pitchFamily="18" charset="0"/>
                          <a:cs typeface="Times New Roman" panose="02020603050405020304" pitchFamily="18" charset="0"/>
                        </a:rPr>
                        <a:t>S. S. R. Abidi, M. A. Al-Ghaili, M. A. Al-Waisy, R. S. Al-Fahdawi, et al.</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i="1" dirty="0">
                          <a:latin typeface="Times New Roman" panose="02020603050405020304" pitchFamily="18" charset="0"/>
                          <a:cs typeface="Times New Roman" panose="02020603050405020304" pitchFamily="18" charset="0"/>
                        </a:rPr>
                        <a:t>Diagnostics</a:t>
                      </a:r>
                      <a:r>
                        <a:rPr lang="en-IN" sz="1600" dirty="0">
                          <a:latin typeface="Times New Roman" panose="02020603050405020304" pitchFamily="18" charset="0"/>
                          <a:cs typeface="Times New Roman" panose="02020603050405020304" pitchFamily="18" charset="0"/>
                        </a:rPr>
                        <a:t>, 2022</a:t>
                      </a:r>
                    </a:p>
                    <a:p>
                      <a:endParaRPr lang="en-I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https://www.mdpi.com/2075-4418/12/7/1607</a:t>
                      </a:r>
                    </a:p>
                    <a:p>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Hybrid model combining CNN and handcrafted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Achieved 98.6% accuracy on DIARETDB1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The model's performance on larger datasets remains untested.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008749">
                <a:tc>
                  <a:txBody>
                    <a:bodyPr/>
                    <a:lstStyle/>
                    <a:p>
                      <a:r>
                        <a:rPr lang="en-US" sz="16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Retinal Fundus Image Classification for Diabetic Retinopathy Using Transfer Learning Technique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F. </a:t>
                      </a:r>
                      <a:r>
                        <a:rPr lang="en-IN" sz="1600" dirty="0" err="1">
                          <a:latin typeface="Times New Roman" panose="02020603050405020304" pitchFamily="18" charset="0"/>
                          <a:cs typeface="Times New Roman" panose="02020603050405020304" pitchFamily="18" charset="0"/>
                        </a:rPr>
                        <a:t>Kallel</a:t>
                      </a:r>
                      <a:r>
                        <a:rPr lang="en-IN" sz="1600" dirty="0">
                          <a:latin typeface="Times New Roman" panose="02020603050405020304" pitchFamily="18" charset="0"/>
                          <a:cs typeface="Times New Roman" panose="02020603050405020304" pitchFamily="18" charset="0"/>
                        </a:rPr>
                        <a:t>, A. </a:t>
                      </a:r>
                      <a:r>
                        <a:rPr lang="en-IN" sz="1600" dirty="0" err="1">
                          <a:latin typeface="Times New Roman" panose="02020603050405020304" pitchFamily="18" charset="0"/>
                          <a:cs typeface="Times New Roman" panose="02020603050405020304" pitchFamily="18" charset="0"/>
                        </a:rPr>
                        <a:t>Echtioui</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Springer, 2024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https://link.springer.com/article/10.1007/s11760-023-02820-8</a:t>
                      </a:r>
                    </a:p>
                    <a:p>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Transfer learning with pretrained models (VGG16, InceptionV3, DenseNet169).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InceptionV3 achieved 96.88% accuracy.</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Limited dataset diversity and real-world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107333-E909-81BA-9C6E-C300C964C55B}"/>
              </a:ext>
            </a:extLst>
          </p:cNvPr>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a:extLst>
              <a:ext uri="{FF2B5EF4-FFF2-40B4-BE49-F238E27FC236}">
                <a16:creationId xmlns:a16="http://schemas.microsoft.com/office/drawing/2014/main" id="{BD288546-B749-77A5-48F3-C9D44DF83990}"/>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9D761C22-BA60-747C-EF31-97AF911B2DAD}"/>
              </a:ext>
            </a:extLst>
          </p:cNvPr>
          <p:cNvSpPr>
            <a:spLocks noGrp="1"/>
          </p:cNvSpPr>
          <p:nvPr>
            <p:ph type="sldNum" sz="quarter" idx="12"/>
          </p:nvPr>
        </p:nvSpPr>
        <p:spPr/>
        <p:txBody>
          <a:bodyPr/>
          <a:lstStyle/>
          <a:p>
            <a:fld id="{65DCBD69-296B-4D7C-AF62-9B588FC78772}" type="slidenum">
              <a:rPr lang="en-IN" smtClean="0"/>
              <a:t>7</a:t>
            </a:fld>
            <a:endParaRPr lang="en-IN"/>
          </a:p>
        </p:txBody>
      </p:sp>
      <p:graphicFrame>
        <p:nvGraphicFramePr>
          <p:cNvPr id="5" name="Table 4">
            <a:extLst>
              <a:ext uri="{FF2B5EF4-FFF2-40B4-BE49-F238E27FC236}">
                <a16:creationId xmlns:a16="http://schemas.microsoft.com/office/drawing/2014/main" id="{14D974F3-3F03-DC71-3160-2E67C49BF940}"/>
              </a:ext>
            </a:extLst>
          </p:cNvPr>
          <p:cNvGraphicFramePr>
            <a:graphicFrameLocks noGrp="1"/>
          </p:cNvGraphicFramePr>
          <p:nvPr>
            <p:extLst>
              <p:ext uri="{D42A27DB-BD31-4B8C-83A1-F6EECF244321}">
                <p14:modId xmlns:p14="http://schemas.microsoft.com/office/powerpoint/2010/main" val="2376087623"/>
              </p:ext>
            </p:extLst>
          </p:nvPr>
        </p:nvGraphicFramePr>
        <p:xfrm>
          <a:off x="956734" y="719666"/>
          <a:ext cx="10126137" cy="4568614"/>
        </p:xfrm>
        <a:graphic>
          <a:graphicData uri="http://schemas.openxmlformats.org/drawingml/2006/table">
            <a:tbl>
              <a:tblPr firstRow="1" bandRow="1">
                <a:tableStyleId>{17292A2E-F333-43FB-9621-5CBBE7FDCDCB}</a:tableStyleId>
              </a:tblPr>
              <a:tblGrid>
                <a:gridCol w="753533">
                  <a:extLst>
                    <a:ext uri="{9D8B030D-6E8A-4147-A177-3AD203B41FA5}">
                      <a16:colId xmlns:a16="http://schemas.microsoft.com/office/drawing/2014/main" val="417068006"/>
                    </a:ext>
                  </a:extLst>
                </a:gridCol>
                <a:gridCol w="2040466">
                  <a:extLst>
                    <a:ext uri="{9D8B030D-6E8A-4147-A177-3AD203B41FA5}">
                      <a16:colId xmlns:a16="http://schemas.microsoft.com/office/drawing/2014/main" val="2821617318"/>
                    </a:ext>
                  </a:extLst>
                </a:gridCol>
                <a:gridCol w="1545774">
                  <a:extLst>
                    <a:ext uri="{9D8B030D-6E8A-4147-A177-3AD203B41FA5}">
                      <a16:colId xmlns:a16="http://schemas.microsoft.com/office/drawing/2014/main" val="483528342"/>
                    </a:ext>
                  </a:extLst>
                </a:gridCol>
                <a:gridCol w="1446591">
                  <a:extLst>
                    <a:ext uri="{9D8B030D-6E8A-4147-A177-3AD203B41FA5}">
                      <a16:colId xmlns:a16="http://schemas.microsoft.com/office/drawing/2014/main" val="2396050523"/>
                    </a:ext>
                  </a:extLst>
                </a:gridCol>
                <a:gridCol w="1446591">
                  <a:extLst>
                    <a:ext uri="{9D8B030D-6E8A-4147-A177-3AD203B41FA5}">
                      <a16:colId xmlns:a16="http://schemas.microsoft.com/office/drawing/2014/main" val="2677417243"/>
                    </a:ext>
                  </a:extLst>
                </a:gridCol>
                <a:gridCol w="1446591">
                  <a:extLst>
                    <a:ext uri="{9D8B030D-6E8A-4147-A177-3AD203B41FA5}">
                      <a16:colId xmlns:a16="http://schemas.microsoft.com/office/drawing/2014/main" val="1263958090"/>
                    </a:ext>
                  </a:extLst>
                </a:gridCol>
                <a:gridCol w="1446591">
                  <a:extLst>
                    <a:ext uri="{9D8B030D-6E8A-4147-A177-3AD203B41FA5}">
                      <a16:colId xmlns:a16="http://schemas.microsoft.com/office/drawing/2014/main" val="517054961"/>
                    </a:ext>
                  </a:extLst>
                </a:gridCol>
              </a:tblGrid>
              <a:tr h="728134">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1991377"/>
                  </a:ext>
                </a:extLst>
              </a:tr>
              <a:tr h="1170094">
                <a:tc>
                  <a:txBody>
                    <a:bodyPr/>
                    <a:lstStyle/>
                    <a:p>
                      <a:r>
                        <a:rPr lang="en-IN" sz="16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Diabetic Retinopathy Improved Detection Using Deep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pt-BR" sz="1600" dirty="0">
                          <a:latin typeface="Times New Roman" panose="02020603050405020304" pitchFamily="18" charset="0"/>
                          <a:cs typeface="Times New Roman" panose="02020603050405020304" pitchFamily="18" charset="0"/>
                        </a:rPr>
                        <a:t>Ayala, J. A., Ortiz Figueroa, T., Fernandes, B., Cruz, F.</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600" dirty="0">
                          <a:latin typeface="Times New Roman" panose="02020603050405020304" pitchFamily="18" charset="0"/>
                          <a:cs typeface="Times New Roman" panose="02020603050405020304" pitchFamily="18" charset="0"/>
                        </a:rPr>
                        <a:t> MDPI, 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https://www.mdpi.com/2076-3417/11/24/11970</a:t>
                      </a:r>
                    </a:p>
                    <a:p>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Used CNN and hybrid methods to improve DR detection on public datasets.</a:t>
                      </a:r>
                    </a:p>
                    <a:p>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Achieved improved classification metrics on datasets like APTOS and Messidor-2.</a:t>
                      </a:r>
                    </a:p>
                    <a:p>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Does not explore specific hyperparameter tuning techniques.</a:t>
                      </a:r>
                    </a:p>
                    <a:p>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2679233"/>
                  </a:ext>
                </a:extLst>
              </a:tr>
              <a:tr h="1481667">
                <a:tc>
                  <a:txBody>
                    <a:bodyPr/>
                    <a:lstStyle/>
                    <a:p>
                      <a:r>
                        <a:rPr lang="en-IN" sz="16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dirty="0">
                          <a:latin typeface="Times New Roman" panose="02020603050405020304" pitchFamily="18" charset="0"/>
                          <a:cs typeface="Times New Roman" panose="02020603050405020304" pitchFamily="18" charset="0"/>
                        </a:rPr>
                        <a:t>Automated Detection of Diabetic Retinopathy Using Optimized CNN</a:t>
                      </a:r>
                      <a:endParaRPr lang="en-US" sz="1600" b="0" dirty="0">
                        <a:latin typeface="Times New Roman" panose="02020603050405020304" pitchFamily="18"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pl-PL" sz="1600" dirty="0">
                          <a:latin typeface="Times New Roman" panose="02020603050405020304" pitchFamily="18" charset="0"/>
                          <a:cs typeface="Times New Roman" panose="02020603050405020304" pitchFamily="18" charset="0"/>
                        </a:rPr>
                        <a:t>S. Minija, R. Mary, S. B. Ross</a:t>
                      </a:r>
                      <a:endParaRPr lang="pl-PL" sz="1600" dirty="0">
                        <a:latin typeface="Times New Roman" panose="02020603050405020304" pitchFamily="18"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Springer, 2023</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https://doi.org/10.1007/</a:t>
                      </a:r>
                    </a:p>
                    <a:p>
                      <a:r>
                        <a:rPr lang="en-US" sz="1600" dirty="0">
                          <a:latin typeface="Times New Roman" panose="02020603050405020304" pitchFamily="18" charset="0"/>
                          <a:cs typeface="Times New Roman" panose="02020603050405020304" pitchFamily="18" charset="0"/>
                        </a:rPr>
                        <a:t>s11042-023-16204-0</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Optimized CNN model with feature selection for improved classification of DR stages.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Achieved accuracy of 99.4% on a proprietary dataset.</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Limited public dataset benchmarks and comparison with hybrid approaches.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3534657"/>
                  </a:ext>
                </a:extLst>
              </a:tr>
            </a:tbl>
          </a:graphicData>
        </a:graphic>
      </p:graphicFrame>
    </p:spTree>
    <p:extLst>
      <p:ext uri="{BB962C8B-B14F-4D97-AF65-F5344CB8AC3E}">
        <p14:creationId xmlns:p14="http://schemas.microsoft.com/office/powerpoint/2010/main" val="2567370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604244"/>
            <a:ext cx="10515600" cy="4351338"/>
          </a:xfrm>
        </p:spPr>
        <p:txBody>
          <a:bodyPr>
            <a:normAutofit lnSpcReduction="10000"/>
          </a:bodyPr>
          <a:lstStyle/>
          <a:p>
            <a:pPr>
              <a:lnSpc>
                <a:spcPct val="114000"/>
              </a:lnSpc>
            </a:pPr>
            <a:r>
              <a:rPr lang="en-US" sz="2200" dirty="0">
                <a:latin typeface="Times New Roman" panose="02020603050405020304" pitchFamily="18" charset="0"/>
                <a:cs typeface="Times New Roman" panose="02020603050405020304" pitchFamily="18" charset="0"/>
              </a:rPr>
              <a:t>Need to explore more efficient optimization algorithms that balance computational cost and performance.</a:t>
            </a:r>
            <a:endParaRPr lang="en-IN" sz="2200" dirty="0">
              <a:latin typeface="Times New Roman" panose="02020603050405020304" pitchFamily="18" charset="0"/>
              <a:cs typeface="Times New Roman" panose="02020603050405020304" pitchFamily="18" charset="0"/>
            </a:endParaRPr>
          </a:p>
          <a:p>
            <a:pPr>
              <a:lnSpc>
                <a:spcPct val="114000"/>
              </a:lnSpc>
            </a:pPr>
            <a:r>
              <a:rPr lang="en-US" sz="2200" dirty="0">
                <a:latin typeface="Times New Roman" panose="02020603050405020304" pitchFamily="18" charset="0"/>
                <a:cs typeface="Times New Roman" panose="02020603050405020304" pitchFamily="18" charset="0"/>
              </a:rPr>
              <a:t>Few studies directly compare deep learning models, optimization techniques, and hybrid methods, creating a gap in standardized benchmarks. </a:t>
            </a:r>
            <a:endParaRPr lang="en-IN" sz="2200" dirty="0">
              <a:latin typeface="Times New Roman" panose="02020603050405020304" pitchFamily="18" charset="0"/>
              <a:cs typeface="Times New Roman" panose="02020603050405020304" pitchFamily="18" charset="0"/>
            </a:endParaRPr>
          </a:p>
          <a:p>
            <a:pPr>
              <a:lnSpc>
                <a:spcPct val="114000"/>
              </a:lnSpc>
            </a:pPr>
            <a:r>
              <a:rPr lang="en-US" sz="2200" dirty="0">
                <a:latin typeface="Times New Roman" panose="02020603050405020304" pitchFamily="18" charset="0"/>
                <a:cs typeface="Times New Roman" panose="02020603050405020304" pitchFamily="18" charset="0"/>
              </a:rPr>
              <a:t>Hybrid models combining CNN and handcrafted features lack a detailed exploration of feature fusion mechanisms.</a:t>
            </a:r>
          </a:p>
          <a:p>
            <a:pPr>
              <a:lnSpc>
                <a:spcPct val="114000"/>
              </a:lnSpc>
            </a:pPr>
            <a:r>
              <a:rPr lang="en-US" sz="2200" dirty="0">
                <a:latin typeface="Times New Roman" panose="02020603050405020304" pitchFamily="18" charset="0"/>
                <a:cs typeface="Times New Roman" panose="02020603050405020304" pitchFamily="18" charset="0"/>
              </a:rPr>
              <a:t>Models like CNNs and hybrid approaches achieve high accuracy but there is variability in performance across different datasets.</a:t>
            </a:r>
          </a:p>
          <a:p>
            <a:pPr>
              <a:lnSpc>
                <a:spcPct val="114000"/>
              </a:lnSpc>
            </a:pPr>
            <a:r>
              <a:rPr lang="en-US" sz="2200" dirty="0">
                <a:latin typeface="Times New Roman" panose="02020603050405020304" pitchFamily="18" charset="0"/>
                <a:cs typeface="Times New Roman" panose="02020603050405020304" pitchFamily="18" charset="0"/>
              </a:rPr>
              <a:t>Prediction rates for some models are not benchmarked, leaving uncertainty about their applicability in real-time clinical environments</a:t>
            </a:r>
            <a:r>
              <a:rPr lang="en-US" sz="2200" dirty="0"/>
              <a:t>.</a:t>
            </a: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17051D1-F60E-2893-93B0-BD98DD5DFFAF}"/>
              </a:ext>
            </a:extLst>
          </p:cNvPr>
          <p:cNvSpPr>
            <a:spLocks noGrp="1" noChangeArrowheads="1"/>
          </p:cNvSpPr>
          <p:nvPr>
            <p:ph idx="1"/>
          </p:nvPr>
        </p:nvSpPr>
        <p:spPr bwMode="auto">
          <a:xfrm>
            <a:off x="1370239" y="1854208"/>
            <a:ext cx="9646104" cy="3149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14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Diabetic Retinopathy (DR) datasets often face class imbalance, leading to biased predictions and limited generalizability. Existing deep learning models struggle with high-dimensional feature spaces, causing computational inefficiencies. While techniques like Grey Wolf Optimizer (GWO) enhance performance, they can introduce overhead, limiting scalability for real-time use. Additionally, many models lack adaptability to diverse datasets and clinical settings. Effective solutions must address class imbalance, optimize feature selection, and improve efficiency to ensure high accuracy and scalability for real-world applications.</a:t>
            </a:r>
          </a:p>
        </p:txBody>
      </p:sp>
    </p:spTree>
    <p:extLst>
      <p:ext uri="{BB962C8B-B14F-4D97-AF65-F5344CB8AC3E}">
        <p14:creationId xmlns:p14="http://schemas.microsoft.com/office/powerpoint/2010/main" val="1259738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2358</TotalTime>
  <Words>3436</Words>
  <Application>Microsoft Office PowerPoint</Application>
  <PresentationFormat>Widescreen</PresentationFormat>
  <Paragraphs>366</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PowerPoint Presentation</vt:lpstr>
      <vt:lpstr>OUTLINE</vt:lpstr>
      <vt:lpstr>ABSTRACT</vt:lpstr>
      <vt:lpstr>INTRODUCTION</vt:lpstr>
      <vt:lpstr>PowerPoint Presentation</vt:lpstr>
      <vt:lpstr>LITERATURE SURVEY</vt:lpstr>
      <vt:lpstr>PowerPoint Presentation</vt:lpstr>
      <vt:lpstr>RESEARCH GAPS</vt:lpstr>
      <vt:lpstr>PROBLEM STATEMENT</vt:lpstr>
      <vt:lpstr>OBJECTIVES</vt:lpstr>
      <vt:lpstr>BLOCK DIAGRAM OR FLOW DIAGRAM</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PowerPoint Presentation</vt:lpstr>
      <vt:lpstr>PowerPoint Presentation</vt:lpstr>
      <vt:lpstr>RESULTS &amp; ANALYSIS</vt:lpstr>
      <vt:lpstr>PowerPoint Presentation</vt:lpstr>
      <vt:lpstr>PowerPoint Presentation</vt:lpstr>
      <vt:lpstr>PowerPoint Presentation</vt:lpstr>
      <vt:lpstr>CONCLUSION and FUTURE SCOPE</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Vankayala Teja sri</cp:lastModifiedBy>
  <cp:revision>16</cp:revision>
  <dcterms:created xsi:type="dcterms:W3CDTF">2023-12-22T11:34:02Z</dcterms:created>
  <dcterms:modified xsi:type="dcterms:W3CDTF">2025-03-10T08:23:56Z</dcterms:modified>
</cp:coreProperties>
</file>