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78" r:id="rId3"/>
    <p:sldId id="257" r:id="rId4"/>
    <p:sldId id="258" r:id="rId5"/>
    <p:sldId id="259" r:id="rId6"/>
    <p:sldId id="281" r:id="rId7"/>
    <p:sldId id="282" r:id="rId8"/>
    <p:sldId id="283" r:id="rId9"/>
    <p:sldId id="284" r:id="rId10"/>
    <p:sldId id="263" r:id="rId11"/>
    <p:sldId id="264" r:id="rId12"/>
    <p:sldId id="265" r:id="rId13"/>
    <p:sldId id="285" r:id="rId14"/>
    <p:sldId id="280" r:id="rId15"/>
    <p:sldId id="271" r:id="rId16"/>
    <p:sldId id="272" r:id="rId17"/>
    <p:sldId id="273" r:id="rId18"/>
    <p:sldId id="294" r:id="rId19"/>
    <p:sldId id="295" r:id="rId20"/>
    <p:sldId id="289" r:id="rId21"/>
    <p:sldId id="286" r:id="rId22"/>
    <p:sldId id="266" r:id="rId23"/>
    <p:sldId id="275" r:id="rId24"/>
    <p:sldId id="276" r:id="rId25"/>
    <p:sldId id="277" r:id="rId26"/>
    <p:sldId id="287" r:id="rId27"/>
    <p:sldId id="288" r:id="rId28"/>
    <p:sldId id="267" r:id="rId29"/>
    <p:sldId id="268" r:id="rId30"/>
    <p:sldId id="269" r:id="rId31"/>
    <p:sldId id="270"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B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8265A9-4516-41CF-B3DD-34DAF9AB7FEC}" v="39" dt="2025-03-18T04:18:15.3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394" y="62"/>
      </p:cViewPr>
      <p:guideLst>
        <p:guide orient="horz" pos="2160"/>
        <p:guide pos="2880"/>
      </p:guideLst>
    </p:cSldViewPr>
  </p:slideViewPr>
  <p:notesTextViewPr>
    <p:cViewPr>
      <p:scale>
        <a:sx n="100" d="100"/>
        <a:sy n="100" d="100"/>
      </p:scale>
      <p:origin x="0" y="0"/>
    </p:cViewPr>
  </p:notesTextViewPr>
  <p:sorterViewPr>
    <p:cViewPr>
      <p:scale>
        <a:sx n="125" d="100"/>
        <a:sy n="125" d="100"/>
      </p:scale>
      <p:origin x="0" y="-614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 Krishna Dokku" userId="6c6306f0ad0db460" providerId="LiveId" clId="{718265A9-4516-41CF-B3DD-34DAF9AB7FEC}"/>
    <pc:docChg chg="undo custSel delSld modSld sldOrd">
      <pc:chgData name="Hari Krishna Dokku" userId="6c6306f0ad0db460" providerId="LiveId" clId="{718265A9-4516-41CF-B3DD-34DAF9AB7FEC}" dt="2025-03-18T04:18:29.381" v="275" actId="1076"/>
      <pc:docMkLst>
        <pc:docMk/>
      </pc:docMkLst>
      <pc:sldChg chg="modSp mod">
        <pc:chgData name="Hari Krishna Dokku" userId="6c6306f0ad0db460" providerId="LiveId" clId="{718265A9-4516-41CF-B3DD-34DAF9AB7FEC}" dt="2025-03-18T04:18:29.381" v="275" actId="1076"/>
        <pc:sldMkLst>
          <pc:docMk/>
          <pc:sldMk cId="2904824409" sldId="272"/>
        </pc:sldMkLst>
        <pc:spChg chg="mod">
          <ac:chgData name="Hari Krishna Dokku" userId="6c6306f0ad0db460" providerId="LiveId" clId="{718265A9-4516-41CF-B3DD-34DAF9AB7FEC}" dt="2025-03-18T04:18:29.381" v="275" actId="1076"/>
          <ac:spMkLst>
            <pc:docMk/>
            <pc:sldMk cId="2904824409" sldId="272"/>
            <ac:spMk id="2" creationId="{ACB64C65-53BD-35DA-3E7F-23CFCB87D433}"/>
          </ac:spMkLst>
        </pc:spChg>
        <pc:spChg chg="mod">
          <ac:chgData name="Hari Krishna Dokku" userId="6c6306f0ad0db460" providerId="LiveId" clId="{718265A9-4516-41CF-B3DD-34DAF9AB7FEC}" dt="2025-03-18T04:18:15.330" v="274" actId="1076"/>
          <ac:spMkLst>
            <pc:docMk/>
            <pc:sldMk cId="2904824409" sldId="272"/>
            <ac:spMk id="5" creationId="{5EC964F4-21FB-1771-00D8-DEB06B02BEEC}"/>
          </ac:spMkLst>
        </pc:spChg>
      </pc:sldChg>
      <pc:sldChg chg="addSp delSp modSp mod">
        <pc:chgData name="Hari Krishna Dokku" userId="6c6306f0ad0db460" providerId="LiveId" clId="{718265A9-4516-41CF-B3DD-34DAF9AB7FEC}" dt="2025-03-15T03:55:26.638" v="271" actId="20577"/>
        <pc:sldMkLst>
          <pc:docMk/>
          <pc:sldMk cId="1020682090" sldId="273"/>
        </pc:sldMkLst>
        <pc:spChg chg="add del mod">
          <ac:chgData name="Hari Krishna Dokku" userId="6c6306f0ad0db460" providerId="LiveId" clId="{718265A9-4516-41CF-B3DD-34DAF9AB7FEC}" dt="2025-03-15T03:54:34.031" v="228" actId="20577"/>
          <ac:spMkLst>
            <pc:docMk/>
            <pc:sldMk cId="1020682090" sldId="273"/>
            <ac:spMk id="3" creationId="{504899AE-C4D6-3782-266C-2C7DD1F48278}"/>
          </ac:spMkLst>
        </pc:spChg>
        <pc:spChg chg="add mod">
          <ac:chgData name="Hari Krishna Dokku" userId="6c6306f0ad0db460" providerId="LiveId" clId="{718265A9-4516-41CF-B3DD-34DAF9AB7FEC}" dt="2025-03-15T03:55:26.638" v="271" actId="20577"/>
          <ac:spMkLst>
            <pc:docMk/>
            <pc:sldMk cId="1020682090" sldId="273"/>
            <ac:spMk id="5" creationId="{A9D2BE9C-C161-D102-8329-B5339B461E3B}"/>
          </ac:spMkLst>
        </pc:spChg>
        <pc:spChg chg="add mod">
          <ac:chgData name="Hari Krishna Dokku" userId="6c6306f0ad0db460" providerId="LiveId" clId="{718265A9-4516-41CF-B3DD-34DAF9AB7FEC}" dt="2025-03-14T06:53:01.177" v="194" actId="1076"/>
          <ac:spMkLst>
            <pc:docMk/>
            <pc:sldMk cId="1020682090" sldId="273"/>
            <ac:spMk id="13" creationId="{57DFC691-AAA5-1226-68E5-61CB71781482}"/>
          </ac:spMkLst>
        </pc:spChg>
        <pc:spChg chg="add mod">
          <ac:chgData name="Hari Krishna Dokku" userId="6c6306f0ad0db460" providerId="LiveId" clId="{718265A9-4516-41CF-B3DD-34DAF9AB7FEC}" dt="2025-03-14T06:53:01.177" v="194" actId="1076"/>
          <ac:spMkLst>
            <pc:docMk/>
            <pc:sldMk cId="1020682090" sldId="273"/>
            <ac:spMk id="14" creationId="{5652FDF5-74B1-975C-57A5-3B9713517866}"/>
          </ac:spMkLst>
        </pc:spChg>
        <pc:picChg chg="add mod">
          <ac:chgData name="Hari Krishna Dokku" userId="6c6306f0ad0db460" providerId="LiveId" clId="{718265A9-4516-41CF-B3DD-34DAF9AB7FEC}" dt="2025-03-15T03:54:44.041" v="230" actId="14100"/>
          <ac:picMkLst>
            <pc:docMk/>
            <pc:sldMk cId="1020682090" sldId="273"/>
            <ac:picMk id="15" creationId="{63722FFE-937B-D21A-F82D-202EEB9FDC70}"/>
          </ac:picMkLst>
        </pc:picChg>
      </pc:sldChg>
      <pc:sldChg chg="modSp mod">
        <pc:chgData name="Hari Krishna Dokku" userId="6c6306f0ad0db460" providerId="LiveId" clId="{718265A9-4516-41CF-B3DD-34DAF9AB7FEC}" dt="2025-03-15T03:57:59.862" v="273" actId="20577"/>
        <pc:sldMkLst>
          <pc:docMk/>
          <pc:sldMk cId="3368555750" sldId="286"/>
        </pc:sldMkLst>
        <pc:spChg chg="mod">
          <ac:chgData name="Hari Krishna Dokku" userId="6c6306f0ad0db460" providerId="LiveId" clId="{718265A9-4516-41CF-B3DD-34DAF9AB7FEC}" dt="2025-03-15T03:57:59.862" v="273" actId="20577"/>
          <ac:spMkLst>
            <pc:docMk/>
            <pc:sldMk cId="3368555750" sldId="286"/>
            <ac:spMk id="3" creationId="{940DEFB6-CC3F-1D64-A296-301ADAFAA5F3}"/>
          </ac:spMkLst>
        </pc:spChg>
      </pc:sldChg>
      <pc:sldChg chg="ord">
        <pc:chgData name="Hari Krishna Dokku" userId="6c6306f0ad0db460" providerId="LiveId" clId="{718265A9-4516-41CF-B3DD-34DAF9AB7FEC}" dt="2025-03-14T07:53:22.422" v="209"/>
        <pc:sldMkLst>
          <pc:docMk/>
          <pc:sldMk cId="1716306341" sldId="287"/>
        </pc:sldMkLst>
      </pc:sldChg>
      <pc:sldChg chg="ord">
        <pc:chgData name="Hari Krishna Dokku" userId="6c6306f0ad0db460" providerId="LiveId" clId="{718265A9-4516-41CF-B3DD-34DAF9AB7FEC}" dt="2025-03-14T07:53:29.111" v="211"/>
        <pc:sldMkLst>
          <pc:docMk/>
          <pc:sldMk cId="402207770" sldId="288"/>
        </pc:sldMkLst>
      </pc:sldChg>
      <pc:sldChg chg="addSp delSp modSp del mod">
        <pc:chgData name="Hari Krishna Dokku" userId="6c6306f0ad0db460" providerId="LiveId" clId="{718265A9-4516-41CF-B3DD-34DAF9AB7FEC}" dt="2025-03-14T06:37:43.559" v="158" actId="47"/>
        <pc:sldMkLst>
          <pc:docMk/>
          <pc:sldMk cId="830431669" sldId="291"/>
        </pc:sldMkLst>
      </pc:sldChg>
      <pc:sldChg chg="del">
        <pc:chgData name="Hari Krishna Dokku" userId="6c6306f0ad0db460" providerId="LiveId" clId="{718265A9-4516-41CF-B3DD-34DAF9AB7FEC}" dt="2025-03-14T06:37:45.582" v="159" actId="47"/>
        <pc:sldMkLst>
          <pc:docMk/>
          <pc:sldMk cId="1210548228" sldId="292"/>
        </pc:sldMkLst>
      </pc:sldChg>
      <pc:sldChg chg="del">
        <pc:chgData name="Hari Krishna Dokku" userId="6c6306f0ad0db460" providerId="LiveId" clId="{718265A9-4516-41CF-B3DD-34DAF9AB7FEC}" dt="2025-03-14T06:37:46.754" v="160" actId="47"/>
        <pc:sldMkLst>
          <pc:docMk/>
          <pc:sldMk cId="1438966835" sldId="293"/>
        </pc:sldMkLst>
      </pc:sldChg>
      <pc:sldChg chg="addSp delSp modSp mod">
        <pc:chgData name="Hari Krishna Dokku" userId="6c6306f0ad0db460" providerId="LiveId" clId="{718265A9-4516-41CF-B3DD-34DAF9AB7FEC}" dt="2025-03-14T06:42:03.483" v="179" actId="2710"/>
        <pc:sldMkLst>
          <pc:docMk/>
          <pc:sldMk cId="2839028391" sldId="294"/>
        </pc:sldMkLst>
        <pc:spChg chg="mod">
          <ac:chgData name="Hari Krishna Dokku" userId="6c6306f0ad0db460" providerId="LiveId" clId="{718265A9-4516-41CF-B3DD-34DAF9AB7FEC}" dt="2025-03-14T06:42:03.483" v="179" actId="2710"/>
          <ac:spMkLst>
            <pc:docMk/>
            <pc:sldMk cId="2839028391" sldId="294"/>
            <ac:spMk id="3" creationId="{D8EBC1FA-ED43-6551-54D6-B51BC887BE41}"/>
          </ac:spMkLst>
        </pc:spChg>
      </pc:sldChg>
      <pc:sldChg chg="modSp mod">
        <pc:chgData name="Hari Krishna Dokku" userId="6c6306f0ad0db460" providerId="LiveId" clId="{718265A9-4516-41CF-B3DD-34DAF9AB7FEC}" dt="2025-03-15T03:56:21.651" v="272" actId="20577"/>
        <pc:sldMkLst>
          <pc:docMk/>
          <pc:sldMk cId="2807631975" sldId="295"/>
        </pc:sldMkLst>
        <pc:spChg chg="mod">
          <ac:chgData name="Hari Krishna Dokku" userId="6c6306f0ad0db460" providerId="LiveId" clId="{718265A9-4516-41CF-B3DD-34DAF9AB7FEC}" dt="2025-03-15T03:56:21.651" v="272" actId="20577"/>
          <ac:spMkLst>
            <pc:docMk/>
            <pc:sldMk cId="2807631975" sldId="295"/>
            <ac:spMk id="3" creationId="{907F3C5E-739E-96EA-FECE-61BFF32E639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17F3D6-BD01-40F9-AC00-83C5B66052A3}" type="datetimeFigureOut">
              <a:rPr lang="en-IN" smtClean="0"/>
              <a:t>18-03-2025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1658E-7E41-4DF8-8FDE-251F26B9114C}" type="slidenum">
              <a:rPr lang="en-IN" smtClean="0"/>
              <a:t>‹#›</a:t>
            </a:fld>
            <a:endParaRPr lang="en-IN"/>
          </a:p>
        </p:txBody>
      </p:sp>
    </p:spTree>
    <p:extLst>
      <p:ext uri="{BB962C8B-B14F-4D97-AF65-F5344CB8AC3E}">
        <p14:creationId xmlns:p14="http://schemas.microsoft.com/office/powerpoint/2010/main" val="434193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EC1658E-7E41-4DF8-8FDE-251F26B9114C}" type="slidenum">
              <a:rPr lang="en-IN" smtClean="0"/>
              <a:t>5</a:t>
            </a:fld>
            <a:endParaRPr lang="en-IN"/>
          </a:p>
        </p:txBody>
      </p:sp>
    </p:spTree>
    <p:extLst>
      <p:ext uri="{BB962C8B-B14F-4D97-AF65-F5344CB8AC3E}">
        <p14:creationId xmlns:p14="http://schemas.microsoft.com/office/powerpoint/2010/main" val="4036763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EC1658E-7E41-4DF8-8FDE-251F26B9114C}" type="slidenum">
              <a:rPr lang="en-IN" smtClean="0"/>
              <a:t>11</a:t>
            </a:fld>
            <a:endParaRPr lang="en-IN"/>
          </a:p>
        </p:txBody>
      </p:sp>
    </p:spTree>
    <p:extLst>
      <p:ext uri="{BB962C8B-B14F-4D97-AF65-F5344CB8AC3E}">
        <p14:creationId xmlns:p14="http://schemas.microsoft.com/office/powerpoint/2010/main" val="3321658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2110" y="0"/>
            <a:ext cx="7772400" cy="5643717"/>
          </a:xfrm>
        </p:spPr>
        <p:txBody>
          <a:bodyPr>
            <a:normAutofit/>
          </a:bodyPr>
          <a:lstStyle/>
          <a:p>
            <a:r>
              <a:rPr lang="en-IN" sz="2400" dirty="0">
                <a:latin typeface="Times New Roman" panose="02020603050405020304" pitchFamily="18" charset="0"/>
                <a:cs typeface="Times New Roman" panose="02020603050405020304" pitchFamily="18" charset="0"/>
              </a:rPr>
              <a:t>Department of Computer Science and Engineering</a:t>
            </a:r>
            <a:br>
              <a:rPr lang="en-IN" sz="2400" dirty="0">
                <a:latin typeface="Times New Roman" panose="02020603050405020304" pitchFamily="18" charset="0"/>
                <a:cs typeface="Times New Roman" panose="02020603050405020304" pitchFamily="18" charset="0"/>
              </a:rPr>
            </a:br>
            <a:r>
              <a:rPr lang="en-IN" sz="2400" dirty="0">
                <a:solidFill>
                  <a:srgbClr val="FF0000"/>
                </a:solidFill>
                <a:latin typeface="Times New Roman" panose="02020603050405020304" pitchFamily="18" charset="0"/>
                <a:cs typeface="Times New Roman" panose="02020603050405020304" pitchFamily="18" charset="0"/>
              </a:rPr>
              <a:t>E</a:t>
            </a:r>
            <a:r>
              <a:rPr lang="en-US" sz="2400" dirty="0" err="1">
                <a:solidFill>
                  <a:srgbClr val="FF0000"/>
                </a:solidFill>
                <a:latin typeface="Times New Roman" panose="02020603050405020304" pitchFamily="18" charset="0"/>
                <a:cs typeface="Times New Roman" panose="02020603050405020304" pitchFamily="18" charset="0"/>
              </a:rPr>
              <a:t>nhanced</a:t>
            </a:r>
            <a:r>
              <a:rPr lang="en-US" sz="2400" dirty="0">
                <a:solidFill>
                  <a:srgbClr val="FF0000"/>
                </a:solidFill>
                <a:latin typeface="Times New Roman" panose="02020603050405020304" pitchFamily="18" charset="0"/>
                <a:cs typeface="Times New Roman" panose="02020603050405020304" pitchFamily="18" charset="0"/>
              </a:rPr>
              <a:t> Lung Cancer Detection Using Deep Learning Ensemble Approach</a:t>
            </a:r>
            <a:br>
              <a:rPr lang="en-US" sz="2400" dirty="0">
                <a:solidFill>
                  <a:srgbClr val="FF0000"/>
                </a:solidFill>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PRESENETED BY</a:t>
            </a:r>
            <a:br>
              <a:rPr lang="en-US" sz="2200" dirty="0">
                <a:latin typeface="Times New Roman" panose="02020603050405020304" pitchFamily="18" charset="0"/>
                <a:cs typeface="Times New Roman" panose="02020603050405020304" pitchFamily="18" charset="0"/>
              </a:rPr>
            </a:br>
            <a:endParaRPr sz="2200"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p:txBody>
      </p:sp>
      <p:sp>
        <p:nvSpPr>
          <p:cNvPr id="3" name="Subtitle 2"/>
          <p:cNvSpPr>
            <a:spLocks noGrp="1"/>
          </p:cNvSpPr>
          <p:nvPr>
            <p:ph type="subTitle" idx="1"/>
          </p:nvPr>
        </p:nvSpPr>
        <p:spPr>
          <a:xfrm>
            <a:off x="1465006" y="2660073"/>
            <a:ext cx="6307394" cy="3190121"/>
          </a:xfrm>
        </p:spPr>
        <p:txBody>
          <a:bodyPr>
            <a:normAutofit fontScale="25000" lnSpcReduction="20000"/>
          </a:bodyPr>
          <a:lstStyle/>
          <a:p>
            <a:pPr lvl="2" algn="just"/>
            <a:r>
              <a:rPr lang="en-IN" sz="7200" dirty="0" err="1">
                <a:solidFill>
                  <a:schemeClr val="tx1"/>
                </a:solidFill>
                <a:latin typeface="Times New Roman" panose="02020603050405020304" pitchFamily="18" charset="0"/>
                <a:cs typeface="Times New Roman" panose="02020603050405020304" pitchFamily="18" charset="0"/>
              </a:rPr>
              <a:t>Ainavolu</a:t>
            </a:r>
            <a:r>
              <a:rPr lang="en-IN" sz="7200" dirty="0">
                <a:solidFill>
                  <a:schemeClr val="tx1"/>
                </a:solidFill>
                <a:latin typeface="Times New Roman" panose="02020603050405020304" pitchFamily="18" charset="0"/>
                <a:cs typeface="Times New Roman" panose="02020603050405020304" pitchFamily="18" charset="0"/>
              </a:rPr>
              <a:t> </a:t>
            </a:r>
            <a:r>
              <a:rPr lang="en-IN" sz="7200" dirty="0" err="1">
                <a:solidFill>
                  <a:schemeClr val="tx1"/>
                </a:solidFill>
                <a:latin typeface="Times New Roman" panose="02020603050405020304" pitchFamily="18" charset="0"/>
                <a:cs typeface="Times New Roman" panose="02020603050405020304" pitchFamily="18" charset="0"/>
              </a:rPr>
              <a:t>Manvitha</a:t>
            </a:r>
            <a:r>
              <a:rPr lang="en-IN" sz="7200" dirty="0">
                <a:solidFill>
                  <a:schemeClr val="tx1"/>
                </a:solidFill>
                <a:latin typeface="Times New Roman" panose="02020603050405020304" pitchFamily="18" charset="0"/>
                <a:cs typeface="Times New Roman" panose="02020603050405020304" pitchFamily="18" charset="0"/>
              </a:rPr>
              <a:t>		 (21471A0572)</a:t>
            </a:r>
          </a:p>
          <a:p>
            <a:pPr lvl="2" algn="just"/>
            <a:r>
              <a:rPr lang="en-IN" sz="7200" dirty="0">
                <a:solidFill>
                  <a:schemeClr val="tx1"/>
                </a:solidFill>
                <a:latin typeface="Times New Roman" panose="02020603050405020304" pitchFamily="18" charset="0"/>
                <a:cs typeface="Times New Roman" panose="02020603050405020304" pitchFamily="18" charset="0"/>
              </a:rPr>
              <a:t>Dokku Naga Revathi	 (21471A0581)</a:t>
            </a:r>
          </a:p>
          <a:p>
            <a:pPr lvl="2" algn="just"/>
            <a:r>
              <a:rPr lang="en-IN" sz="7200" dirty="0" err="1">
                <a:solidFill>
                  <a:schemeClr val="tx1"/>
                </a:solidFill>
                <a:latin typeface="Times New Roman" panose="02020603050405020304" pitchFamily="18" charset="0"/>
                <a:cs typeface="Times New Roman" panose="02020603050405020304" pitchFamily="18" charset="0"/>
              </a:rPr>
              <a:t>Kasula</a:t>
            </a:r>
            <a:r>
              <a:rPr lang="en-IN" sz="7200" dirty="0">
                <a:solidFill>
                  <a:schemeClr val="tx1"/>
                </a:solidFill>
                <a:latin typeface="Times New Roman" panose="02020603050405020304" pitchFamily="18" charset="0"/>
                <a:cs typeface="Times New Roman" panose="02020603050405020304" pitchFamily="18" charset="0"/>
              </a:rPr>
              <a:t> Prathima		 (21471A0595)</a:t>
            </a:r>
          </a:p>
          <a:p>
            <a:pPr algn="just"/>
            <a:endParaRPr sz="8000"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r>
              <a:rPr sz="8000" dirty="0">
                <a:solidFill>
                  <a:srgbClr val="00B050"/>
                </a:solidFill>
                <a:latin typeface="Times New Roman" panose="02020603050405020304" pitchFamily="18" charset="0"/>
                <a:cs typeface="Times New Roman" panose="02020603050405020304" pitchFamily="18" charset="0"/>
              </a:rPr>
              <a:t>Under the Guidance of,</a:t>
            </a:r>
          </a:p>
          <a:p>
            <a:r>
              <a:rPr lang="it-IT" sz="8000" dirty="0">
                <a:solidFill>
                  <a:schemeClr val="tx1"/>
                </a:solidFill>
                <a:latin typeface="Times New Roman" panose="02020603050405020304" pitchFamily="18" charset="0"/>
                <a:cs typeface="Times New Roman" panose="02020603050405020304" pitchFamily="18" charset="0"/>
              </a:rPr>
              <a:t>Dr. Sireesha Moturi </a:t>
            </a:r>
          </a:p>
          <a:p>
            <a:r>
              <a:rPr lang="it-IT" sz="8000" dirty="0">
                <a:solidFill>
                  <a:schemeClr val="bg1">
                    <a:lumMod val="50000"/>
                  </a:schemeClr>
                </a:solidFill>
                <a:latin typeface="Times New Roman" panose="02020603050405020304" pitchFamily="18" charset="0"/>
                <a:cs typeface="Times New Roman" panose="02020603050405020304" pitchFamily="18" charset="0"/>
              </a:rPr>
              <a:t>Associate Professor</a:t>
            </a:r>
          </a:p>
          <a:p>
            <a:r>
              <a:rPr sz="8000" dirty="0">
                <a:latin typeface="Times New Roman" panose="02020603050405020304" pitchFamily="18" charset="0"/>
                <a:cs typeface="Times New Roman" panose="02020603050405020304" pitchFamily="18" charset="0"/>
              </a:rPr>
              <a:t>Department of Computer Science and Engineering,</a:t>
            </a:r>
          </a:p>
          <a:p>
            <a:r>
              <a:rPr sz="8000" dirty="0" err="1">
                <a:latin typeface="Times New Roman" panose="02020603050405020304" pitchFamily="18" charset="0"/>
                <a:cs typeface="Times New Roman" panose="02020603050405020304" pitchFamily="18" charset="0"/>
              </a:rPr>
              <a:t>Narasaraopeta</a:t>
            </a:r>
            <a:r>
              <a:rPr sz="8000" dirty="0">
                <a:latin typeface="Times New Roman" panose="02020603050405020304" pitchFamily="18" charset="0"/>
                <a:cs typeface="Times New Roman" panose="02020603050405020304" pitchFamily="18" charset="0"/>
              </a:rPr>
              <a:t> Engineering College (Autonomous),</a:t>
            </a:r>
          </a:p>
          <a:p>
            <a:r>
              <a:rPr sz="8000" dirty="0" err="1">
                <a:latin typeface="Times New Roman" panose="02020603050405020304" pitchFamily="18" charset="0"/>
                <a:cs typeface="Times New Roman" panose="02020603050405020304" pitchFamily="18" charset="0"/>
              </a:rPr>
              <a:t>Narasaraopeta</a:t>
            </a:r>
            <a:r>
              <a:rPr sz="8000" dirty="0">
                <a:latin typeface="Times New Roman" panose="02020603050405020304" pitchFamily="18" charset="0"/>
                <a:cs typeface="Times New Roman" panose="02020603050405020304" pitchFamily="18" charset="0"/>
              </a:rPr>
              <a:t>- 522 601.</a:t>
            </a:r>
            <a:endParaRPr lang="en-IN" sz="8000" dirty="0">
              <a:latin typeface="Times New Roman" panose="02020603050405020304" pitchFamily="18" charset="0"/>
              <a:cs typeface="Times New Roman" panose="02020603050405020304" pitchFamily="18" charset="0"/>
            </a:endParaRPr>
          </a:p>
          <a:p>
            <a:endParaRPr sz="6200" dirty="0"/>
          </a:p>
        </p:txBody>
      </p:sp>
      <p:pic>
        <p:nvPicPr>
          <p:cNvPr id="1032" name="Picture 8">
            <a:extLst>
              <a:ext uri="{FF2B5EF4-FFF2-40B4-BE49-F238E27FC236}">
                <a16:creationId xmlns:a16="http://schemas.microsoft.com/office/drawing/2014/main" id="{41DAB2A6-11DE-2309-2BF6-1C59BE18A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
            <a:ext cx="3762375" cy="5309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B011A-79DB-87F7-FA2F-EBFE1AE8C5D6}"/>
              </a:ext>
            </a:extLst>
          </p:cNvPr>
          <p:cNvSpPr>
            <a:spLocks noGrp="1"/>
          </p:cNvSpPr>
          <p:nvPr>
            <p:ph type="title"/>
          </p:nvPr>
        </p:nvSpPr>
        <p:spPr>
          <a:xfrm>
            <a:off x="457200" y="731837"/>
            <a:ext cx="8229600" cy="1096963"/>
          </a:xfrm>
        </p:spPr>
        <p:txBody>
          <a:bodyPr>
            <a:normAutofit/>
          </a:bodyPr>
          <a:lstStyle/>
          <a:p>
            <a:r>
              <a:rPr lang="en-IN" sz="2400" b="1" dirty="0">
                <a:latin typeface="Times New Roman" panose="02020603050405020304" pitchFamily="18" charset="0"/>
                <a:cs typeface="Times New Roman" panose="02020603050405020304" pitchFamily="18" charset="0"/>
              </a:rPr>
              <a:t>BLOCK DIAGRAM</a:t>
            </a:r>
          </a:p>
        </p:txBody>
      </p:sp>
      <p:pic>
        <p:nvPicPr>
          <p:cNvPr id="6" name="Picture 8">
            <a:extLst>
              <a:ext uri="{FF2B5EF4-FFF2-40B4-BE49-F238E27FC236}">
                <a16:creationId xmlns:a16="http://schemas.microsoft.com/office/drawing/2014/main" id="{5018513B-D618-5028-D944-2A35E8A10F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
            <a:ext cx="3762375" cy="530939"/>
          </a:xfrm>
          <a:prstGeom prst="rect">
            <a:avLst/>
          </a:prstGeom>
          <a:noFill/>
          <a:extLst>
            <a:ext uri="{909E8E84-426E-40DD-AFC4-6F175D3DCCD1}">
              <a14:hiddenFill xmlns:a14="http://schemas.microsoft.com/office/drawing/2010/main">
                <a:solidFill>
                  <a:srgbClr val="FFFFFF"/>
                </a:solidFill>
              </a14:hiddenFill>
            </a:ext>
          </a:extLst>
        </p:spPr>
      </p:pic>
      <p:pic>
        <p:nvPicPr>
          <p:cNvPr id="10" name="Content Placeholder 9" descr="A diagram of a software development process&#10;&#10;Description automatically generated">
            <a:extLst>
              <a:ext uri="{FF2B5EF4-FFF2-40B4-BE49-F238E27FC236}">
                <a16:creationId xmlns:a16="http://schemas.microsoft.com/office/drawing/2014/main" id="{C04DCD87-EF3D-E286-4FB1-C1CB2A768F90}"/>
              </a:ext>
            </a:extLst>
          </p:cNvPr>
          <p:cNvPicPr>
            <a:picLocks noGrp="1" noChangeAspect="1"/>
          </p:cNvPicPr>
          <p:nvPr>
            <p:ph idx="1"/>
          </p:nvPr>
        </p:nvPicPr>
        <p:blipFill>
          <a:blip r:embed="rId3"/>
          <a:stretch>
            <a:fillRect/>
          </a:stretch>
        </p:blipFill>
        <p:spPr>
          <a:xfrm>
            <a:off x="658906" y="1600200"/>
            <a:ext cx="7812741" cy="4525963"/>
          </a:xfrm>
        </p:spPr>
      </p:pic>
    </p:spTree>
    <p:extLst>
      <p:ext uri="{BB962C8B-B14F-4D97-AF65-F5344CB8AC3E}">
        <p14:creationId xmlns:p14="http://schemas.microsoft.com/office/powerpoint/2010/main" val="1299633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DF2A7-7060-1D00-145D-0F2E4BCF68B9}"/>
              </a:ext>
            </a:extLst>
          </p:cNvPr>
          <p:cNvSpPr>
            <a:spLocks noGrp="1"/>
          </p:cNvSpPr>
          <p:nvPr>
            <p:ph type="title"/>
          </p:nvPr>
        </p:nvSpPr>
        <p:spPr>
          <a:xfrm>
            <a:off x="457200" y="717758"/>
            <a:ext cx="8229600" cy="530939"/>
          </a:xfrm>
        </p:spPr>
        <p:txBody>
          <a:bodyPr>
            <a:normAutofit/>
          </a:bodyPr>
          <a:lstStyle/>
          <a:p>
            <a:r>
              <a:rPr lang="en-IN" sz="2400" b="1" dirty="0">
                <a:latin typeface="Times New Roman" panose="02020603050405020304" pitchFamily="18" charset="0"/>
                <a:cs typeface="Times New Roman" panose="02020603050405020304" pitchFamily="18" charset="0"/>
              </a:rPr>
              <a:t>METHODOLOGY</a:t>
            </a:r>
          </a:p>
        </p:txBody>
      </p:sp>
      <p:pic>
        <p:nvPicPr>
          <p:cNvPr id="4" name="Picture 8">
            <a:extLst>
              <a:ext uri="{FF2B5EF4-FFF2-40B4-BE49-F238E27FC236}">
                <a16:creationId xmlns:a16="http://schemas.microsoft.com/office/drawing/2014/main" id="{57754DFA-E38A-901E-4515-527E92A08E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
            <a:ext cx="3762375" cy="53093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a:extLst>
              <a:ext uri="{FF2B5EF4-FFF2-40B4-BE49-F238E27FC236}">
                <a16:creationId xmlns:a16="http://schemas.microsoft.com/office/drawing/2014/main" id="{8D589DA3-9D53-D870-D3A7-B285DF4DAC53}"/>
              </a:ext>
            </a:extLst>
          </p:cNvPr>
          <p:cNvSpPr>
            <a:spLocks noGrp="1" noChangeArrowheads="1"/>
          </p:cNvSpPr>
          <p:nvPr>
            <p:ph idx="1"/>
          </p:nvPr>
        </p:nvSpPr>
        <p:spPr bwMode="auto">
          <a:xfrm>
            <a:off x="851053" y="1705905"/>
            <a:ext cx="744189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a:t>
            </a:r>
            <a:r>
              <a:rPr lang="en-US" altLang="en-US" sz="2000" b="1"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Utilized the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LUNA16 dataset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containing CT scan images of lung nodules in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mhd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format.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Preprocessing: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Converted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mhd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images to .jpg using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SimpleITK</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easier handling.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Development: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Implemented an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ensemble method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combining three distinct 2D CNN models.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Ensemble Prediction: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Combined predictions from all three models to improve accuracy.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6982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A79B-C3E3-A17C-191E-DCEEDEACD178}"/>
              </a:ext>
            </a:extLst>
          </p:cNvPr>
          <p:cNvSpPr>
            <a:spLocks noGrp="1"/>
          </p:cNvSpPr>
          <p:nvPr>
            <p:ph type="title"/>
          </p:nvPr>
        </p:nvSpPr>
        <p:spPr>
          <a:xfrm>
            <a:off x="457200" y="530942"/>
            <a:ext cx="8229600" cy="953729"/>
          </a:xfrm>
        </p:spPr>
        <p:txBody>
          <a:bodyPr>
            <a:normAutofit/>
          </a:bodyPr>
          <a:lstStyle/>
          <a:p>
            <a:r>
              <a:rPr lang="en-IN" sz="2400" b="1" dirty="0">
                <a:latin typeface="Times New Roman" panose="02020603050405020304" pitchFamily="18" charset="0"/>
                <a:cs typeface="Times New Roman" panose="02020603050405020304" pitchFamily="18" charset="0"/>
              </a:rPr>
              <a:t>METHODOLOGY</a:t>
            </a:r>
          </a:p>
        </p:txBody>
      </p:sp>
      <p:pic>
        <p:nvPicPr>
          <p:cNvPr id="5" name="Picture 8">
            <a:extLst>
              <a:ext uri="{FF2B5EF4-FFF2-40B4-BE49-F238E27FC236}">
                <a16:creationId xmlns:a16="http://schemas.microsoft.com/office/drawing/2014/main" id="{83E4F199-3368-AF91-8B2E-5CDDE02E7C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
            <a:ext cx="3762375" cy="53093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B38CE88C-4241-BE56-7A50-E4C0D5927F68}"/>
              </a:ext>
            </a:extLst>
          </p:cNvPr>
          <p:cNvSpPr>
            <a:spLocks noGrp="1" noChangeArrowheads="1"/>
          </p:cNvSpPr>
          <p:nvPr>
            <p:ph idx="1"/>
          </p:nvPr>
        </p:nvSpPr>
        <p:spPr bwMode="auto">
          <a:xfrm>
            <a:off x="457200" y="1467912"/>
            <a:ext cx="8229599"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a:t>
            </a:r>
          </a:p>
          <a:p>
            <a:pPr marL="0" indent="0" defTabSz="914400" eaLnBrk="0" fontAlgn="base" hangingPunct="0">
              <a:spcBef>
                <a:spcPct val="0"/>
              </a:spcBef>
              <a:spcAft>
                <a:spcPct val="0"/>
              </a:spcAft>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LUNA16 dataset, sourced from the LIDC/IDRI database, was used, containing 1,018 CT scans annotated by four experienced radiologists.</a:t>
            </a:r>
          </a:p>
          <a:p>
            <a:pPr algn="just"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Nodules were categorized into three types: nodules ≥ 3 mm, nodules &lt; 3 mm, and non-nodules, ensuring comprehensive coverage of nodule variations.</a:t>
            </a:r>
          </a:p>
          <a:p>
            <a:pPr algn="just"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Included supplementary files such as annotations.csv (reference annotations), sampleSubmission.csv (example submission format), candidates.csv (candidate sites), and segmentation data.</a:t>
            </a:r>
          </a:p>
          <a:p>
            <a:pPr algn="just"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10-fold cross-validation setup was employed to ensure the model's generalization and to validate results across multiple subsets.</a:t>
            </a:r>
          </a:p>
          <a:p>
            <a:pPr defTabSz="914400"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0821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315ED-4A5B-6221-B72F-B1272273146E}"/>
              </a:ext>
            </a:extLst>
          </p:cNvPr>
          <p:cNvSpPr>
            <a:spLocks noGrp="1"/>
          </p:cNvSpPr>
          <p:nvPr>
            <p:ph type="title"/>
          </p:nvPr>
        </p:nvSpPr>
        <p:spPr>
          <a:xfrm>
            <a:off x="484093" y="409108"/>
            <a:ext cx="8229600" cy="868362"/>
          </a:xfrm>
        </p:spPr>
        <p:txBody>
          <a:bodyPr>
            <a:normAutofit/>
          </a:bodyPr>
          <a:lstStyle/>
          <a:p>
            <a:r>
              <a:rPr lang="en-US" sz="2200" b="1" dirty="0">
                <a:latin typeface="Times New Roman" panose="02020603050405020304" pitchFamily="18" charset="0"/>
                <a:cs typeface="Times New Roman" panose="02020603050405020304" pitchFamily="18" charset="0"/>
              </a:rPr>
              <a:t>METHODOLOGY</a:t>
            </a:r>
            <a:endParaRPr lang="en-IN" sz="2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C0337F8-81EE-C60D-9EB9-3E71DD2C7E6B}"/>
              </a:ext>
            </a:extLst>
          </p:cNvPr>
          <p:cNvPicPr>
            <a:picLocks noChangeAspect="1"/>
          </p:cNvPicPr>
          <p:nvPr/>
        </p:nvPicPr>
        <p:blipFill>
          <a:blip r:embed="rId2"/>
          <a:stretch>
            <a:fillRect/>
          </a:stretch>
        </p:blipFill>
        <p:spPr>
          <a:xfrm>
            <a:off x="995081" y="1143000"/>
            <a:ext cx="7207625" cy="3240741"/>
          </a:xfrm>
          <a:prstGeom prst="rect">
            <a:avLst/>
          </a:prstGeom>
        </p:spPr>
      </p:pic>
      <p:sp>
        <p:nvSpPr>
          <p:cNvPr id="5" name="TextBox 4">
            <a:extLst>
              <a:ext uri="{FF2B5EF4-FFF2-40B4-BE49-F238E27FC236}">
                <a16:creationId xmlns:a16="http://schemas.microsoft.com/office/drawing/2014/main" id="{216CDA33-07D6-9F21-484C-DADC1FDF281D}"/>
              </a:ext>
            </a:extLst>
          </p:cNvPr>
          <p:cNvSpPr txBox="1"/>
          <p:nvPr/>
        </p:nvSpPr>
        <p:spPr>
          <a:xfrm>
            <a:off x="2124636" y="4199075"/>
            <a:ext cx="4643451" cy="369332"/>
          </a:xfrm>
          <a:prstGeom prst="rect">
            <a:avLst/>
          </a:prstGeom>
          <a:noFill/>
        </p:spPr>
        <p:txBody>
          <a:bodyPr wrap="none" rtlCol="0">
            <a:spAutoFit/>
          </a:bodyPr>
          <a:lstStyle/>
          <a:p>
            <a:r>
              <a:rPr lang="en-US" b="1" dirty="0"/>
              <a:t>Fig: The image shows the data inside .</a:t>
            </a:r>
            <a:r>
              <a:rPr lang="en-US" b="1" dirty="0" err="1"/>
              <a:t>mhd</a:t>
            </a:r>
            <a:r>
              <a:rPr lang="en-US" b="1" dirty="0"/>
              <a:t> file.</a:t>
            </a:r>
            <a:endParaRPr lang="en-IN" b="1" dirty="0"/>
          </a:p>
        </p:txBody>
      </p:sp>
      <p:sp>
        <p:nvSpPr>
          <p:cNvPr id="12" name="Rectangle 5">
            <a:extLst>
              <a:ext uri="{FF2B5EF4-FFF2-40B4-BE49-F238E27FC236}">
                <a16:creationId xmlns:a16="http://schemas.microsoft.com/office/drawing/2014/main" id="{529022D8-96BA-2CDB-C5C8-1DBDF2276C75}"/>
              </a:ext>
            </a:extLst>
          </p:cNvPr>
          <p:cNvSpPr>
            <a:spLocks noChangeArrowheads="1"/>
          </p:cNvSpPr>
          <p:nvPr/>
        </p:nvSpPr>
        <p:spPr bwMode="auto">
          <a:xfrm>
            <a:off x="0" y="-6140121"/>
            <a:ext cx="184731" cy="1228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F7693755-9582-5154-6B2B-B8C22BC0B798}"/>
              </a:ext>
            </a:extLst>
          </p:cNvPr>
          <p:cNvSpPr txBox="1"/>
          <p:nvPr/>
        </p:nvSpPr>
        <p:spPr>
          <a:xfrm>
            <a:off x="376518" y="4608748"/>
            <a:ext cx="8229600" cy="2308324"/>
          </a:xfrm>
          <a:prstGeom prst="rect">
            <a:avLst/>
          </a:prstGeom>
          <a:noFill/>
        </p:spPr>
        <p:txBody>
          <a:bodyPr wrap="square" rtlCol="0">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zraw</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files, often accompanied by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mhd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metadata files, cannot be directly viewed manually as they store raw medical imaging data in binary format. However, these files can be visualized by processing and converting them into a readable format using Python libraries like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SimpleITK</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mhd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file contains essential information about the image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dimensions,data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type, and spacing, which allows libraries like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SimpleITK</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correctly interpret and load 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zraw</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for further analysis or visualization. </a:t>
            </a:r>
          </a:p>
          <a:p>
            <a:endParaRPr lang="en-IN" dirty="0"/>
          </a:p>
        </p:txBody>
      </p:sp>
      <p:pic>
        <p:nvPicPr>
          <p:cNvPr id="3" name="Picture 8">
            <a:extLst>
              <a:ext uri="{FF2B5EF4-FFF2-40B4-BE49-F238E27FC236}">
                <a16:creationId xmlns:a16="http://schemas.microsoft.com/office/drawing/2014/main" id="{B5C37245-B231-96F2-4F72-A6E4285F4E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
            <a:ext cx="3762375" cy="530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67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0218-A3B7-C6A7-F408-4ABCA5E19FAD}"/>
              </a:ext>
            </a:extLst>
          </p:cNvPr>
          <p:cNvSpPr>
            <a:spLocks noGrp="1"/>
          </p:cNvSpPr>
          <p:nvPr>
            <p:ph type="title"/>
          </p:nvPr>
        </p:nvSpPr>
        <p:spPr>
          <a:xfrm>
            <a:off x="457200" y="442454"/>
            <a:ext cx="8229600" cy="667771"/>
          </a:xfrm>
        </p:spPr>
        <p:txBody>
          <a:bodyPr>
            <a:normAutofit/>
          </a:bodyPr>
          <a:lstStyle/>
          <a:p>
            <a:r>
              <a:rPr lang="en-IN" sz="2400"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AE4BF992-6CFB-E790-1525-69B2AFF55AD8}"/>
              </a:ext>
            </a:extLst>
          </p:cNvPr>
          <p:cNvSpPr>
            <a:spLocks noGrp="1"/>
          </p:cNvSpPr>
          <p:nvPr>
            <p:ph idx="1"/>
          </p:nvPr>
        </p:nvSpPr>
        <p:spPr>
          <a:xfrm>
            <a:off x="228602" y="1262776"/>
            <a:ext cx="4625786" cy="5339729"/>
          </a:xfrm>
        </p:spPr>
        <p:txBody>
          <a:bodyPr>
            <a:normAutofit fontScale="92500" lnSpcReduction="20000"/>
          </a:bodyPr>
          <a:lstStyle/>
          <a:p>
            <a:pPr marL="0" indent="0">
              <a:buNone/>
            </a:pPr>
            <a:r>
              <a:rPr lang="en-IN" sz="2000" b="1" dirty="0">
                <a:latin typeface="Times New Roman" panose="02020603050405020304" pitchFamily="18" charset="0"/>
                <a:cs typeface="Times New Roman" panose="02020603050405020304" pitchFamily="18" charset="0"/>
              </a:rPr>
              <a:t>Data Preprocessing:</a:t>
            </a:r>
          </a:p>
          <a:p>
            <a:pPr marL="0" indent="0" algn="just">
              <a:lnSpc>
                <a:spcPct val="120000"/>
              </a:lnSpc>
              <a:buNone/>
            </a:pPr>
            <a:r>
              <a:rPr lang="en-US" sz="2000" dirty="0">
                <a:effectLst/>
                <a:latin typeface="Times New Roman" panose="02020603050405020304" pitchFamily="18" charset="0"/>
                <a:ea typeface="Times New Roman" panose="02020603050405020304" pitchFamily="18" charset="0"/>
              </a:rPr>
              <a:t>The dataset utilized in this paper is the LUNA16 dataset sourced from Grand Challenge 2016. This dataset contains data about lung cancer with the CT scan images in .</a:t>
            </a:r>
            <a:r>
              <a:rPr lang="en-US" sz="2000" dirty="0" err="1">
                <a:effectLst/>
                <a:latin typeface="Times New Roman" panose="02020603050405020304" pitchFamily="18" charset="0"/>
                <a:ea typeface="Times New Roman" panose="02020603050405020304" pitchFamily="18" charset="0"/>
              </a:rPr>
              <a:t>mhd</a:t>
            </a:r>
            <a:r>
              <a:rPr lang="en-US" sz="2000" dirty="0">
                <a:effectLst/>
                <a:latin typeface="Times New Roman" panose="02020603050405020304" pitchFamily="18" charset="0"/>
                <a:ea typeface="Times New Roman" panose="02020603050405020304" pitchFamily="18" charset="0"/>
              </a:rPr>
              <a:t> format. </a:t>
            </a:r>
            <a:endParaRPr lang="en-IN" sz="2000" dirty="0">
              <a:effectLst/>
              <a:latin typeface="Times New Roman" panose="02020603050405020304" pitchFamily="18" charset="0"/>
              <a:ea typeface="Times New Roman" panose="02020603050405020304" pitchFamily="18" charset="0"/>
            </a:endParaRPr>
          </a:p>
          <a:p>
            <a:pPr marL="342900" marR="264160" lvl="0" indent="-342900" algn="just">
              <a:lnSpc>
                <a:spcPct val="120000"/>
              </a:lnSpc>
              <a:spcBef>
                <a:spcPts val="15"/>
              </a:spcBef>
              <a:buFont typeface="+mj-lt"/>
              <a:buAutoNum type="romanLcParenR"/>
            </a:pPr>
            <a:r>
              <a:rPr lang="en-US" sz="2000" dirty="0">
                <a:effectLst/>
                <a:latin typeface="Times New Roman" panose="02020603050405020304" pitchFamily="18" charset="0"/>
                <a:ea typeface="Times New Roman" panose="02020603050405020304" pitchFamily="18" charset="0"/>
              </a:rPr>
              <a:t>.</a:t>
            </a:r>
            <a:r>
              <a:rPr lang="en-US" sz="2000" dirty="0" err="1">
                <a:effectLst/>
                <a:latin typeface="Times New Roman" panose="02020603050405020304" pitchFamily="18" charset="0"/>
                <a:ea typeface="Times New Roman" panose="02020603050405020304" pitchFamily="18" charset="0"/>
              </a:rPr>
              <a:t>mhd</a:t>
            </a:r>
            <a:r>
              <a:rPr lang="en-US" sz="2000" dirty="0">
                <a:effectLst/>
                <a:latin typeface="Times New Roman" panose="02020603050405020304" pitchFamily="18" charset="0"/>
                <a:ea typeface="Times New Roman" panose="02020603050405020304" pitchFamily="18" charset="0"/>
              </a:rPr>
              <a:t> files contain image resolution, pixel spacing, and data type metadata. This information correctly interprets the associated .raw file, which contains the raw pixel data.</a:t>
            </a:r>
            <a:endParaRPr lang="en-IN" sz="2000" dirty="0">
              <a:effectLst/>
              <a:latin typeface="Times New Roman" panose="02020603050405020304" pitchFamily="18" charset="0"/>
              <a:ea typeface="Times New Roman" panose="02020603050405020304" pitchFamily="18" charset="0"/>
            </a:endParaRPr>
          </a:p>
          <a:p>
            <a:pPr marL="342900" marR="264160" lvl="0" indent="-342900" algn="just">
              <a:lnSpc>
                <a:spcPct val="120000"/>
              </a:lnSpc>
              <a:spcBef>
                <a:spcPts val="15"/>
              </a:spcBef>
              <a:buFont typeface="+mj-lt"/>
              <a:buAutoNum type="romanLcParenR"/>
            </a:pPr>
            <a:r>
              <a:rPr lang="en-US" sz="2000" dirty="0">
                <a:effectLst/>
                <a:latin typeface="Times New Roman" panose="02020603050405020304" pitchFamily="18" charset="0"/>
                <a:ea typeface="Times New Roman" panose="02020603050405020304" pitchFamily="18" charset="0"/>
              </a:rPr>
              <a:t> This is done with libraries such as </a:t>
            </a:r>
            <a:r>
              <a:rPr lang="en-US" sz="2000" dirty="0" err="1">
                <a:effectLst/>
                <a:latin typeface="Times New Roman" panose="02020603050405020304" pitchFamily="18" charset="0"/>
                <a:ea typeface="Times New Roman" panose="02020603050405020304" pitchFamily="18" charset="0"/>
              </a:rPr>
              <a:t>SimpleITK</a:t>
            </a:r>
            <a:r>
              <a:rPr lang="en-US" sz="2000" dirty="0">
                <a:effectLst/>
                <a:latin typeface="Times New Roman" panose="02020603050405020304" pitchFamily="18" charset="0"/>
                <a:ea typeface="Times New Roman" panose="02020603050405020304" pitchFamily="18" charset="0"/>
              </a:rPr>
              <a:t>. The images after converting from .</a:t>
            </a:r>
            <a:r>
              <a:rPr lang="en-US" sz="2000" dirty="0" err="1">
                <a:effectLst/>
                <a:latin typeface="Times New Roman" panose="02020603050405020304" pitchFamily="18" charset="0"/>
                <a:ea typeface="Times New Roman" panose="02020603050405020304" pitchFamily="18" charset="0"/>
              </a:rPr>
              <a:t>mhd</a:t>
            </a:r>
            <a:r>
              <a:rPr lang="en-US" sz="2000" dirty="0">
                <a:effectLst/>
                <a:latin typeface="Times New Roman" panose="02020603050405020304" pitchFamily="18" charset="0"/>
                <a:ea typeface="Times New Roman" panose="02020603050405020304" pitchFamily="18" charset="0"/>
              </a:rPr>
              <a:t> to JPEG format are visualized, and Figure shows the images .</a:t>
            </a:r>
            <a:endParaRPr lang="en-IN" sz="2000" dirty="0">
              <a:latin typeface="Times New Roman" panose="02020603050405020304" pitchFamily="18" charset="0"/>
              <a:cs typeface="Times New Roman" panose="02020603050405020304" pitchFamily="18" charset="0"/>
            </a:endParaRPr>
          </a:p>
          <a:p>
            <a:pPr marL="0" indent="0">
              <a:buNone/>
            </a:pPr>
            <a:r>
              <a:rPr lang="en-IN" sz="1400" b="1" dirty="0">
                <a:latin typeface="Times New Roman" panose="02020603050405020304" pitchFamily="18" charset="0"/>
                <a:cs typeface="Times New Roman" panose="02020603050405020304" pitchFamily="18" charset="0"/>
              </a:rPr>
              <a:t>                                                        </a:t>
            </a:r>
          </a:p>
          <a:p>
            <a:pPr marL="0" indent="0">
              <a:buNone/>
            </a:pPr>
            <a:r>
              <a:rPr lang="en-IN" sz="1400" b="1" dirty="0">
                <a:latin typeface="Times New Roman" panose="02020603050405020304" pitchFamily="18" charset="0"/>
                <a:cs typeface="Times New Roman" panose="02020603050405020304" pitchFamily="18" charset="0"/>
              </a:rPr>
              <a:t>                                                             </a:t>
            </a:r>
          </a:p>
        </p:txBody>
      </p:sp>
      <p:pic>
        <p:nvPicPr>
          <p:cNvPr id="4" name="Picture 8">
            <a:extLst>
              <a:ext uri="{FF2B5EF4-FFF2-40B4-BE49-F238E27FC236}">
                <a16:creationId xmlns:a16="http://schemas.microsoft.com/office/drawing/2014/main" id="{65FBEE0F-E6A9-C08D-0EA9-9B49AD0D6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
            <a:ext cx="3762375" cy="5309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688DD6F-2EC5-8B03-9C0C-F15C049A2F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96435" y="1262776"/>
            <a:ext cx="3590365" cy="3257550"/>
          </a:xfrm>
          <a:prstGeom prst="rect">
            <a:avLst/>
          </a:prstGeom>
          <a:noFill/>
        </p:spPr>
      </p:pic>
      <p:sp>
        <p:nvSpPr>
          <p:cNvPr id="9" name="TextBox 8">
            <a:extLst>
              <a:ext uri="{FF2B5EF4-FFF2-40B4-BE49-F238E27FC236}">
                <a16:creationId xmlns:a16="http://schemas.microsoft.com/office/drawing/2014/main" id="{D67E7F0A-9A86-9202-3042-AEBF9D631DB4}"/>
              </a:ext>
            </a:extLst>
          </p:cNvPr>
          <p:cNvSpPr txBox="1"/>
          <p:nvPr/>
        </p:nvSpPr>
        <p:spPr>
          <a:xfrm>
            <a:off x="5123330" y="4894728"/>
            <a:ext cx="3792068" cy="707886"/>
          </a:xfrm>
          <a:prstGeom prst="rect">
            <a:avLst/>
          </a:prstGeom>
          <a:noFill/>
        </p:spPr>
        <p:txBody>
          <a:bodyPr wrap="square" rtlCol="0">
            <a:spAutoFit/>
          </a:bodyPr>
          <a:lstStyle/>
          <a:p>
            <a:r>
              <a:rPr lang="en-US" sz="2000" b="1" dirty="0"/>
              <a:t>Fig: CT Scan Images after converting from .</a:t>
            </a:r>
            <a:r>
              <a:rPr lang="en-US" sz="2000" b="1" dirty="0" err="1"/>
              <a:t>mhd</a:t>
            </a:r>
            <a:endParaRPr lang="en-IN" sz="2000" b="1" dirty="0"/>
          </a:p>
        </p:txBody>
      </p:sp>
    </p:spTree>
    <p:extLst>
      <p:ext uri="{BB962C8B-B14F-4D97-AF65-F5344CB8AC3E}">
        <p14:creationId xmlns:p14="http://schemas.microsoft.com/office/powerpoint/2010/main" val="28291986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2950-8A86-9179-39F8-B9F158A88A6A}"/>
              </a:ext>
            </a:extLst>
          </p:cNvPr>
          <p:cNvSpPr>
            <a:spLocks noGrp="1"/>
          </p:cNvSpPr>
          <p:nvPr>
            <p:ph type="title"/>
          </p:nvPr>
        </p:nvSpPr>
        <p:spPr>
          <a:xfrm>
            <a:off x="457200" y="530942"/>
            <a:ext cx="8229600" cy="530939"/>
          </a:xfrm>
        </p:spPr>
        <p:txBody>
          <a:bodyPr>
            <a:normAutofit/>
          </a:bodyPr>
          <a:lstStyle/>
          <a:p>
            <a:r>
              <a:rPr lang="en-IN" sz="2400" b="1" dirty="0">
                <a:latin typeface="Times New Roman" panose="02020603050405020304" pitchFamily="18" charset="0"/>
                <a:cs typeface="Times New Roman" panose="02020603050405020304" pitchFamily="18" charset="0"/>
              </a:rPr>
              <a:t>METHODOLOGY</a:t>
            </a:r>
          </a:p>
        </p:txBody>
      </p:sp>
      <p:pic>
        <p:nvPicPr>
          <p:cNvPr id="4" name="Picture 8">
            <a:extLst>
              <a:ext uri="{FF2B5EF4-FFF2-40B4-BE49-F238E27FC236}">
                <a16:creationId xmlns:a16="http://schemas.microsoft.com/office/drawing/2014/main" id="{7039FE59-9D56-B339-2869-A28F194BF6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
            <a:ext cx="3762375" cy="5309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5BE2FBD5-A1EA-BDA4-6E4B-713E6B58E41A}"/>
              </a:ext>
            </a:extLst>
          </p:cNvPr>
          <p:cNvSpPr>
            <a:spLocks noGrp="1" noChangeArrowheads="1"/>
          </p:cNvSpPr>
          <p:nvPr>
            <p:ph idx="1"/>
          </p:nvPr>
        </p:nvSpPr>
        <p:spPr bwMode="auto">
          <a:xfrm>
            <a:off x="457201" y="1061881"/>
            <a:ext cx="4635304" cy="6817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a:t>
            </a:r>
          </a:p>
          <a:p>
            <a:pPr marL="0" indent="0" defTabSz="914400" eaLnBrk="0" fontAlgn="base" hangingPunct="0">
              <a:spcBef>
                <a:spcPct val="0"/>
              </a:spcBef>
              <a:spcAft>
                <a:spcPct val="0"/>
              </a:spcAft>
              <a:buNone/>
            </a:pPr>
            <a:endParaRPr lang="en-US" altLang="en-US" sz="2000" b="1" dirty="0">
              <a:latin typeface="Times New Roman" panose="02020603050405020304" pitchFamily="18" charset="0"/>
              <a:cs typeface="Times New Roman" panose="02020603050405020304" pitchFamily="18" charset="0"/>
            </a:endParaRPr>
          </a:p>
          <a:p>
            <a:pPr marL="342900" marR="264160" lvl="0" indent="-342900" algn="just">
              <a:lnSpc>
                <a:spcPct val="150000"/>
              </a:lnSpc>
              <a:spcBef>
                <a:spcPts val="15"/>
              </a:spcBef>
              <a:buFont typeface="+mj-lt"/>
              <a:buAutoNum type="romanLcParenR"/>
            </a:pPr>
            <a:r>
              <a:rPr lang="en-US" sz="1800" dirty="0">
                <a:effectLst/>
                <a:latin typeface="Times New Roman" panose="02020603050405020304" pitchFamily="18" charset="0"/>
                <a:ea typeface="Times New Roman" panose="02020603050405020304" pitchFamily="18" charset="0"/>
              </a:rPr>
              <a:t>Once the image is reconstructed, the image can be saved in .JPEG format using a standard image processing library PIL (Python Imaging Library).After converting the images from MHD to JPEG format and applying normalization. </a:t>
            </a:r>
            <a:endParaRPr lang="en-IN" sz="1800" dirty="0">
              <a:effectLst/>
              <a:latin typeface="Times New Roman" panose="02020603050405020304" pitchFamily="18" charset="0"/>
              <a:ea typeface="Times New Roman" panose="02020603050405020304" pitchFamily="18" charset="0"/>
            </a:endParaRPr>
          </a:p>
          <a:p>
            <a:pPr marL="342900" marR="264160" lvl="0" indent="-342900" algn="just">
              <a:lnSpc>
                <a:spcPct val="150000"/>
              </a:lnSpc>
              <a:spcBef>
                <a:spcPts val="15"/>
              </a:spcBef>
              <a:buFont typeface="+mj-lt"/>
              <a:buAutoNum type="romanLcParenR"/>
            </a:pPr>
            <a:r>
              <a:rPr lang="en-US" sz="1800" dirty="0">
                <a:effectLst/>
                <a:latin typeface="Times New Roman" panose="02020603050405020304" pitchFamily="18" charset="0"/>
                <a:ea typeface="Times New Roman" panose="02020603050405020304" pitchFamily="18" charset="0"/>
              </a:rPr>
              <a:t>The images in JPEG format are cropped in the region based on the coordinates given in the annotations.csv file, which gives information about each CT scan. Figure 2 shows the preprocessed images.</a:t>
            </a:r>
            <a:endParaRPr lang="en-IN" sz="1800" dirty="0">
              <a:effectLst/>
              <a:latin typeface="Times New Roman" panose="02020603050405020304" pitchFamily="18" charset="0"/>
              <a:ea typeface="Times New Roman" panose="02020603050405020304" pitchFamily="18" charset="0"/>
            </a:endParaRPr>
          </a:p>
          <a:p>
            <a:pPr marL="0" indent="0" defTabSz="914400" eaLnBrk="0" fontAlgn="base" hangingPunct="0">
              <a:spcBef>
                <a:spcPct val="0"/>
              </a:spcBef>
              <a:spcAft>
                <a:spcPct val="0"/>
              </a:spcAft>
              <a:buNone/>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defTabSz="914400" eaLnBrk="0" fontAlgn="base" hangingPunct="0">
              <a:spcBef>
                <a:spcPct val="0"/>
              </a:spcBef>
              <a:spcAft>
                <a:spcPct val="0"/>
              </a:spcAft>
              <a:buNone/>
            </a:pPr>
            <a:endParaRPr lang="en-US" altLang="en-US" sz="2000" b="1" dirty="0">
              <a:latin typeface="Times New Roman" panose="02020603050405020304" pitchFamily="18" charset="0"/>
              <a:cs typeface="Times New Roman" panose="02020603050405020304" pitchFamily="18" charset="0"/>
            </a:endParaRPr>
          </a:p>
          <a:p>
            <a:pPr marL="0" indent="0" defTabSz="914400" eaLnBrk="0" fontAlgn="base" hangingPunct="0">
              <a:spcBef>
                <a:spcPct val="0"/>
              </a:spcBef>
              <a:spcAft>
                <a:spcPct val="0"/>
              </a:spcAft>
              <a:buNone/>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defTabSz="914400" eaLnBrk="0" fontAlgn="base" hangingPunct="0">
              <a:spcBef>
                <a:spcPct val="0"/>
              </a:spcBef>
              <a:spcAft>
                <a:spcPct val="0"/>
              </a:spcAft>
              <a:buNone/>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defTabSz="914400" eaLnBrk="0" fontAlgn="base" hangingPunct="0">
              <a:spcBef>
                <a:spcPct val="0"/>
              </a:spcBef>
              <a:spcAft>
                <a:spcPct val="0"/>
              </a:spcAft>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BCE09A1-9E97-3A96-5AEE-B563ED629D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4244" y="1772530"/>
            <a:ext cx="3910818" cy="3418448"/>
          </a:xfrm>
          <a:prstGeom prst="rect">
            <a:avLst/>
          </a:prstGeom>
        </p:spPr>
      </p:pic>
      <p:sp>
        <p:nvSpPr>
          <p:cNvPr id="7" name="TextBox 6">
            <a:extLst>
              <a:ext uri="{FF2B5EF4-FFF2-40B4-BE49-F238E27FC236}">
                <a16:creationId xmlns:a16="http://schemas.microsoft.com/office/drawing/2014/main" id="{1A7B2167-58A3-EDB2-2D30-01D49949DCFF}"/>
              </a:ext>
            </a:extLst>
          </p:cNvPr>
          <p:cNvSpPr txBox="1"/>
          <p:nvPr/>
        </p:nvSpPr>
        <p:spPr>
          <a:xfrm>
            <a:off x="5092505" y="5335286"/>
            <a:ext cx="4051495" cy="923330"/>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Fig: CT Scan images after pre-processing</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311790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64C65-53BD-35DA-3E7F-23CFCB87D433}"/>
              </a:ext>
            </a:extLst>
          </p:cNvPr>
          <p:cNvSpPr>
            <a:spLocks noGrp="1"/>
          </p:cNvSpPr>
          <p:nvPr>
            <p:ph type="title"/>
          </p:nvPr>
        </p:nvSpPr>
        <p:spPr>
          <a:xfrm>
            <a:off x="457200" y="649454"/>
            <a:ext cx="8229600" cy="685801"/>
          </a:xfrm>
        </p:spPr>
        <p:txBody>
          <a:bodyPr>
            <a:normAutofit/>
          </a:bodyPr>
          <a:lstStyle/>
          <a:p>
            <a:r>
              <a:rPr lang="en-IN" sz="2400" b="1" dirty="0">
                <a:latin typeface="Times New Roman" panose="02020603050405020304" pitchFamily="18" charset="0"/>
                <a:cs typeface="Times New Roman" panose="02020603050405020304" pitchFamily="18" charset="0"/>
              </a:rPr>
              <a:t>METHODOLOGY</a:t>
            </a:r>
          </a:p>
        </p:txBody>
      </p:sp>
      <p:pic>
        <p:nvPicPr>
          <p:cNvPr id="4" name="Picture 8">
            <a:extLst>
              <a:ext uri="{FF2B5EF4-FFF2-40B4-BE49-F238E27FC236}">
                <a16:creationId xmlns:a16="http://schemas.microsoft.com/office/drawing/2014/main" id="{3C9B8C29-A489-A17C-D2FF-0D9391FB00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
            <a:ext cx="3762375" cy="53093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a:extLst>
              <a:ext uri="{FF2B5EF4-FFF2-40B4-BE49-F238E27FC236}">
                <a16:creationId xmlns:a16="http://schemas.microsoft.com/office/drawing/2014/main" id="{5EC964F4-21FB-1771-00D8-DEB06B02BEEC}"/>
              </a:ext>
            </a:extLst>
          </p:cNvPr>
          <p:cNvSpPr>
            <a:spLocks noGrp="1" noChangeArrowheads="1"/>
          </p:cNvSpPr>
          <p:nvPr>
            <p:ph idx="1"/>
          </p:nvPr>
        </p:nvSpPr>
        <p:spPr bwMode="auto">
          <a:xfrm>
            <a:off x="526026" y="1418720"/>
            <a:ext cx="8448395" cy="3064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Splitting the Dataset</a:t>
            </a:r>
          </a:p>
          <a:p>
            <a:pPr marR="173990" algn="just">
              <a:lnSpc>
                <a:spcPct val="150000"/>
              </a:lnSpc>
            </a:pPr>
            <a:r>
              <a:rPr lang="en-US" sz="1800" dirty="0">
                <a:latin typeface="Times New Roman" panose="02020603050405020304" pitchFamily="18" charset="0"/>
                <a:cs typeface="Times New Roman" panose="02020603050405020304" pitchFamily="18" charset="0"/>
              </a:rPr>
              <a:t>LUNA16 dataset split into training and testing sets based on the class column (1: cancerous, 0: non-cancerous).</a:t>
            </a:r>
          </a:p>
          <a:p>
            <a:pPr marR="173990" algn="just">
              <a:lnSpc>
                <a:spcPct val="150000"/>
              </a:lnSpc>
            </a:pPr>
            <a:r>
              <a:rPr lang="en-IN" sz="1800" dirty="0">
                <a:effectLst/>
                <a:latin typeface="Times New Roman" panose="02020603050405020304" pitchFamily="18" charset="0"/>
                <a:ea typeface="Times New Roman" panose="02020603050405020304" pitchFamily="18" charset="0"/>
              </a:rPr>
              <a:t>Instead of organizing the data into separate subfolders for "Cancerous" and "Non-Cancerous," the dataset was directly divided into two folders:</a:t>
            </a:r>
          </a:p>
          <a:p>
            <a:pPr marL="342900" marR="173990" lvl="0" indent="-342900" algn="just">
              <a:lnSpc>
                <a:spcPct val="150000"/>
              </a:lnSpc>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Train</a:t>
            </a:r>
            <a:r>
              <a:rPr lang="en-IN" sz="1800" dirty="0">
                <a:effectLst/>
                <a:latin typeface="Times New Roman" panose="02020603050405020304" pitchFamily="18" charset="0"/>
                <a:ea typeface="Times New Roman" panose="02020603050405020304" pitchFamily="18" charset="0"/>
              </a:rPr>
              <a:t>: Used for training the model to learn from the data.</a:t>
            </a:r>
          </a:p>
          <a:p>
            <a:pPr marL="342900" marR="173990" lvl="0" indent="-342900" algn="just">
              <a:lnSpc>
                <a:spcPct val="150000"/>
              </a:lnSpc>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Test</a:t>
            </a:r>
            <a:r>
              <a:rPr lang="en-IN" sz="1800" dirty="0">
                <a:effectLst/>
                <a:latin typeface="Times New Roman" panose="02020603050405020304" pitchFamily="18" charset="0"/>
                <a:ea typeface="Times New Roman" panose="02020603050405020304" pitchFamily="18" charset="0"/>
              </a:rPr>
              <a:t>: Used to evaluate the model's accuracy and prediction capabilities.</a:t>
            </a:r>
          </a:p>
        </p:txBody>
      </p:sp>
    </p:spTree>
    <p:extLst>
      <p:ext uri="{BB962C8B-B14F-4D97-AF65-F5344CB8AC3E}">
        <p14:creationId xmlns:p14="http://schemas.microsoft.com/office/powerpoint/2010/main" val="2904824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FAEC6-1493-632A-F08C-28C91649E6D6}"/>
              </a:ext>
            </a:extLst>
          </p:cNvPr>
          <p:cNvSpPr>
            <a:spLocks noGrp="1"/>
          </p:cNvSpPr>
          <p:nvPr>
            <p:ph type="title"/>
          </p:nvPr>
        </p:nvSpPr>
        <p:spPr>
          <a:xfrm>
            <a:off x="457200" y="497513"/>
            <a:ext cx="8229600" cy="530939"/>
          </a:xfrm>
        </p:spPr>
        <p:txBody>
          <a:bodyPr>
            <a:normAutofit/>
          </a:bodyPr>
          <a:lstStyle/>
          <a:p>
            <a:r>
              <a:rPr lang="en-IN" sz="2400"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504899AE-C4D6-3782-266C-2C7DD1F48278}"/>
              </a:ext>
            </a:extLst>
          </p:cNvPr>
          <p:cNvSpPr>
            <a:spLocks noGrp="1"/>
          </p:cNvSpPr>
          <p:nvPr>
            <p:ph idx="1"/>
          </p:nvPr>
        </p:nvSpPr>
        <p:spPr>
          <a:xfrm>
            <a:off x="373626" y="1028453"/>
            <a:ext cx="8313174" cy="5598488"/>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Building the Model Architecture</a:t>
            </a:r>
            <a:endParaRPr lang="en-US" sz="20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An ensemble model of three 2D CNNs enhances feature extraction and classification accuracy.</a:t>
            </a:r>
            <a:endParaRPr lang="en-IN" sz="20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8">
            <a:extLst>
              <a:ext uri="{FF2B5EF4-FFF2-40B4-BE49-F238E27FC236}">
                <a16:creationId xmlns:a16="http://schemas.microsoft.com/office/drawing/2014/main" id="{9A72E1BF-40C3-DFBA-9AB2-B2FF24F7E5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
            <a:ext cx="3762375" cy="53093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0">
            <a:extLst>
              <a:ext uri="{FF2B5EF4-FFF2-40B4-BE49-F238E27FC236}">
                <a16:creationId xmlns:a16="http://schemas.microsoft.com/office/drawing/2014/main" id="{57DFC691-AAA5-1226-68E5-61CB71781482}"/>
              </a:ext>
            </a:extLst>
          </p:cNvPr>
          <p:cNvSpPr>
            <a:spLocks noChangeArrowheads="1"/>
          </p:cNvSpPr>
          <p:nvPr/>
        </p:nvSpPr>
        <p:spPr bwMode="auto">
          <a:xfrm>
            <a:off x="457200" y="1602658"/>
            <a:ext cx="1094009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4" name="Rectangle 11">
            <a:extLst>
              <a:ext uri="{FF2B5EF4-FFF2-40B4-BE49-F238E27FC236}">
                <a16:creationId xmlns:a16="http://schemas.microsoft.com/office/drawing/2014/main" id="{5652FDF5-74B1-975C-57A5-3B9713517866}"/>
              </a:ext>
            </a:extLst>
          </p:cNvPr>
          <p:cNvSpPr>
            <a:spLocks noChangeArrowheads="1"/>
          </p:cNvSpPr>
          <p:nvPr/>
        </p:nvSpPr>
        <p:spPr bwMode="auto">
          <a:xfrm>
            <a:off x="677863" y="6487396"/>
            <a:ext cx="1094009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5" name="Picture 1">
            <a:extLst>
              <a:ext uri="{FF2B5EF4-FFF2-40B4-BE49-F238E27FC236}">
                <a16:creationId xmlns:a16="http://schemas.microsoft.com/office/drawing/2014/main" id="{63722FFE-937B-D21A-F82D-202EEB9FDC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2059859"/>
            <a:ext cx="8008938" cy="37696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D2BE9C-C161-D102-8329-B5339B461E3B}"/>
              </a:ext>
            </a:extLst>
          </p:cNvPr>
          <p:cNvSpPr txBox="1"/>
          <p:nvPr/>
        </p:nvSpPr>
        <p:spPr>
          <a:xfrm>
            <a:off x="2330245" y="6292645"/>
            <a:ext cx="3977051" cy="369332"/>
          </a:xfrm>
          <a:prstGeom prst="rect">
            <a:avLst/>
          </a:prstGeom>
          <a:noFill/>
        </p:spPr>
        <p:txBody>
          <a:bodyPr wrap="none" rtlCol="0">
            <a:spAutoFit/>
          </a:bodyPr>
          <a:lstStyle/>
          <a:p>
            <a:r>
              <a:rPr lang="en-IN" dirty="0"/>
              <a:t>Fig: Design Overview Of Implementation</a:t>
            </a:r>
          </a:p>
        </p:txBody>
      </p:sp>
    </p:spTree>
    <p:extLst>
      <p:ext uri="{BB962C8B-B14F-4D97-AF65-F5344CB8AC3E}">
        <p14:creationId xmlns:p14="http://schemas.microsoft.com/office/powerpoint/2010/main" val="1020682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7CC1A-7C30-9BF9-27F0-67EE5EB4B4AF}"/>
              </a:ext>
            </a:extLst>
          </p:cNvPr>
          <p:cNvSpPr>
            <a:spLocks noGrp="1"/>
          </p:cNvSpPr>
          <p:nvPr>
            <p:ph type="title"/>
          </p:nvPr>
        </p:nvSpPr>
        <p:spPr>
          <a:xfrm>
            <a:off x="457200" y="391442"/>
            <a:ext cx="8229600" cy="639762"/>
          </a:xfrm>
        </p:spPr>
        <p:txBody>
          <a:bodyPr/>
          <a:lstStyle/>
          <a:p>
            <a:r>
              <a:rPr lang="en-US" sz="1800" b="1" kern="1200" dirty="0">
                <a:solidFill>
                  <a:srgbClr val="000000"/>
                </a:solidFill>
                <a:effectLst/>
                <a:latin typeface="Times New Roman" panose="02020603050405020304" pitchFamily="18" charset="0"/>
                <a:ea typeface="+mj-ea"/>
                <a:cs typeface="Times New Roman" panose="02020603050405020304" pitchFamily="18" charset="0"/>
              </a:rPr>
              <a:t>METHODOLOGY</a:t>
            </a:r>
            <a:endParaRPr lang="en-IN" dirty="0"/>
          </a:p>
        </p:txBody>
      </p:sp>
      <p:sp>
        <p:nvSpPr>
          <p:cNvPr id="3" name="Content Placeholder 2">
            <a:extLst>
              <a:ext uri="{FF2B5EF4-FFF2-40B4-BE49-F238E27FC236}">
                <a16:creationId xmlns:a16="http://schemas.microsoft.com/office/drawing/2014/main" id="{D8EBC1FA-ED43-6551-54D6-B51BC887BE41}"/>
              </a:ext>
            </a:extLst>
          </p:cNvPr>
          <p:cNvSpPr>
            <a:spLocks noGrp="1"/>
          </p:cNvSpPr>
          <p:nvPr>
            <p:ph idx="1"/>
          </p:nvPr>
        </p:nvSpPr>
        <p:spPr>
          <a:xfrm>
            <a:off x="735500" y="4159860"/>
            <a:ext cx="8335107" cy="3028729"/>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Focal Loss Function: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5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improved version of Cross-Entropy Loss for handling class imbalance. </a:t>
            </a:r>
          </a:p>
          <a:p>
            <a:pPr defTabSz="914400" eaLnBrk="0" fontAlgn="base" hangingPunct="0">
              <a:lnSpc>
                <a:spcPct val="15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Reduces weight for easily classified examples, emphasizing harder ones. </a:t>
            </a:r>
          </a:p>
          <a:p>
            <a:pPr defTabSz="914400" eaLnBrk="0" fontAlgn="base" hangingPunct="0">
              <a:lnSpc>
                <a:spcPct val="15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Enhances learning from rare classes like cancerous samples. </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1893870-DA73-3B96-2B03-4CC551EA4497}"/>
              </a:ext>
            </a:extLst>
          </p:cNvPr>
          <p:cNvPicPr>
            <a:picLocks noChangeAspect="1"/>
          </p:cNvPicPr>
          <p:nvPr/>
        </p:nvPicPr>
        <p:blipFill>
          <a:blip r:embed="rId2"/>
          <a:stretch>
            <a:fillRect/>
          </a:stretch>
        </p:blipFill>
        <p:spPr>
          <a:xfrm>
            <a:off x="0" y="61119"/>
            <a:ext cx="3762375" cy="533400"/>
          </a:xfrm>
          <a:prstGeom prst="rect">
            <a:avLst/>
          </a:prstGeom>
        </p:spPr>
      </p:pic>
      <p:pic>
        <p:nvPicPr>
          <p:cNvPr id="9" name="Picture 8">
            <a:extLst>
              <a:ext uri="{FF2B5EF4-FFF2-40B4-BE49-F238E27FC236}">
                <a16:creationId xmlns:a16="http://schemas.microsoft.com/office/drawing/2014/main" id="{5DA78D2B-1C1C-8BC4-30EC-ED6F44D3EB2E}"/>
              </a:ext>
            </a:extLst>
          </p:cNvPr>
          <p:cNvPicPr>
            <a:picLocks noChangeAspect="1"/>
          </p:cNvPicPr>
          <p:nvPr/>
        </p:nvPicPr>
        <p:blipFill>
          <a:blip r:embed="rId3"/>
          <a:stretch>
            <a:fillRect/>
          </a:stretch>
        </p:blipFill>
        <p:spPr>
          <a:xfrm>
            <a:off x="897276" y="1040666"/>
            <a:ext cx="7039957" cy="2813882"/>
          </a:xfrm>
          <a:prstGeom prst="rect">
            <a:avLst/>
          </a:prstGeom>
        </p:spPr>
      </p:pic>
    </p:spTree>
    <p:extLst>
      <p:ext uri="{BB962C8B-B14F-4D97-AF65-F5344CB8AC3E}">
        <p14:creationId xmlns:p14="http://schemas.microsoft.com/office/powerpoint/2010/main" val="2839028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0518E-1362-BC93-5C6C-2DFE98E0732B}"/>
              </a:ext>
            </a:extLst>
          </p:cNvPr>
          <p:cNvSpPr>
            <a:spLocks noGrp="1"/>
          </p:cNvSpPr>
          <p:nvPr>
            <p:ph type="title"/>
          </p:nvPr>
        </p:nvSpPr>
        <p:spPr>
          <a:xfrm>
            <a:off x="457200" y="503237"/>
            <a:ext cx="8229600" cy="457199"/>
          </a:xfrm>
        </p:spPr>
        <p:txBody>
          <a:bodyPr/>
          <a:lstStyle/>
          <a:p>
            <a:r>
              <a:rPr lang="en-US" sz="1800" b="1" kern="1200" dirty="0">
                <a:solidFill>
                  <a:srgbClr val="000000"/>
                </a:solidFill>
                <a:effectLst/>
                <a:latin typeface="Times New Roman" panose="02020603050405020304" pitchFamily="18" charset="0"/>
                <a:ea typeface="+mj-ea"/>
                <a:cs typeface="Times New Roman" panose="02020603050405020304" pitchFamily="18" charset="0"/>
              </a:rPr>
              <a:t>METHODOLOGY</a:t>
            </a:r>
            <a:endParaRPr lang="en-IN" dirty="0"/>
          </a:p>
        </p:txBody>
      </p:sp>
      <p:sp>
        <p:nvSpPr>
          <p:cNvPr id="3" name="Content Placeholder 2">
            <a:extLst>
              <a:ext uri="{FF2B5EF4-FFF2-40B4-BE49-F238E27FC236}">
                <a16:creationId xmlns:a16="http://schemas.microsoft.com/office/drawing/2014/main" id="{907F3C5E-739E-96EA-FECE-61BFF32E639B}"/>
              </a:ext>
            </a:extLst>
          </p:cNvPr>
          <p:cNvSpPr>
            <a:spLocks noGrp="1"/>
          </p:cNvSpPr>
          <p:nvPr>
            <p:ph idx="1"/>
          </p:nvPr>
        </p:nvSpPr>
        <p:spPr>
          <a:xfrm>
            <a:off x="457200" y="1036638"/>
            <a:ext cx="8229600" cy="5089526"/>
          </a:xfrm>
        </p:spPr>
        <p:txBody>
          <a:bodyPr>
            <a:normAutofit lnSpcReduction="10000"/>
          </a:bodyPr>
          <a:lstStyle/>
          <a:p>
            <a:pPr marL="0" marR="0" lvl="0" indent="0" algn="l" defTabSz="457200" rtl="0" eaLnBrk="1" fontAlgn="auto" latinLnBrk="0" hangingPunct="1">
              <a:lnSpc>
                <a:spcPct val="150000"/>
              </a:lnSpc>
              <a:spcBef>
                <a:spcPct val="20000"/>
              </a:spcBef>
              <a:spcAft>
                <a:spcPts val="0"/>
              </a:spcAft>
              <a:buClrTx/>
              <a:buSzTx/>
              <a:buFont typeface="Arial"/>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elements in focal loss function are explained below:</a:t>
            </a:r>
          </a:p>
          <a:p>
            <a:pPr marL="342900" marR="0" lvl="0" indent="-342900" algn="l" defTabSz="457200" rtl="0" eaLnBrk="1" fontAlgn="auto" latinLnBrk="0" hangingPunct="1">
              <a:lnSpc>
                <a:spcPct val="150000"/>
              </a:lnSpc>
              <a:spcBef>
                <a:spcPct val="20000"/>
              </a:spcBef>
              <a:spcAft>
                <a:spcPts val="0"/>
              </a:spcAft>
              <a:buClrTx/>
              <a:buSzTx/>
              <a:buFont typeface="Arial"/>
              <a:buChar char="•"/>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gamma (Focusing Parameter):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Controls the strength of down-weighting for well-classified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examples.If</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gamma = 0, the loss is equivalent to Cross-Entropy Loss. Higher values focus more on hard misclassified samples.</a:t>
            </a:r>
          </a:p>
          <a:p>
            <a:pPr marL="342900" marR="0" lvl="0" indent="-342900" algn="l" defTabSz="457200" rtl="0" eaLnBrk="1" fontAlgn="auto" latinLnBrk="0" hangingPunct="1">
              <a:lnSpc>
                <a:spcPct val="150000"/>
              </a:lnSpc>
              <a:spcBef>
                <a:spcPct val="20000"/>
              </a:spcBef>
              <a:spcAft>
                <a:spcPts val="0"/>
              </a:spcAft>
              <a:buClrTx/>
              <a:buSzTx/>
              <a:buFont typeface="Arial"/>
              <a:buChar char="•"/>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alpha (Class Weighting Factor):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Adjusts the weight assigned to each class, helping mitigate class imbalance. Typically set between 0 and 1 (e.g., 0.25 for the minority class).</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a:lnSpc>
                <a:spcPct val="150000"/>
              </a:lnSpc>
            </a:pPr>
            <a:r>
              <a:rPr lang="en-US" sz="1800" b="1" dirty="0">
                <a:latin typeface="Times New Roman" panose="02020603050405020304" pitchFamily="18" charset="0"/>
                <a:cs typeface="Times New Roman" panose="02020603050405020304" pitchFamily="18" charset="0"/>
              </a:rPr>
              <a:t>Epsilon (ε) </a:t>
            </a:r>
            <a:r>
              <a:rPr lang="en-US" sz="1800" dirty="0">
                <a:latin typeface="Times New Roman" panose="02020603050405020304" pitchFamily="18" charset="0"/>
                <a:cs typeface="Times New Roman" panose="02020603050405020304" pitchFamily="18" charset="0"/>
              </a:rPr>
              <a:t>is a small constant used to avoid division by zero.</a:t>
            </a:r>
          </a:p>
          <a:p>
            <a:pPr>
              <a:lnSpc>
                <a:spcPct val="150000"/>
              </a:lnSpc>
            </a:pPr>
            <a:r>
              <a:rPr lang="en-US" sz="1800" b="1" dirty="0" err="1">
                <a:latin typeface="Times New Roman" panose="02020603050405020304" pitchFamily="18" charset="0"/>
                <a:cs typeface="Times New Roman" panose="02020603050405020304" pitchFamily="18" charset="0"/>
              </a:rPr>
              <a:t>alpha_t</a:t>
            </a:r>
            <a:r>
              <a:rPr lang="en-US" sz="1800" b="1" dirty="0">
                <a:latin typeface="Times New Roman" panose="02020603050405020304" pitchFamily="18" charset="0"/>
                <a:cs typeface="Times New Roman" panose="02020603050405020304" pitchFamily="18" charset="0"/>
              </a:rPr>
              <a:t>:  D</a:t>
            </a:r>
            <a:r>
              <a:rPr lang="en-US" sz="1800" dirty="0">
                <a:latin typeface="Times New Roman" panose="02020603050405020304" pitchFamily="18" charset="0"/>
                <a:cs typeface="Times New Roman" panose="02020603050405020304" pitchFamily="18" charset="0"/>
              </a:rPr>
              <a:t>ynamically assigns a weight:</a:t>
            </a:r>
          </a:p>
          <a:p>
            <a:pPr>
              <a:lnSpc>
                <a:spcPct val="150000"/>
              </a:lnSpc>
            </a:pPr>
            <a:r>
              <a:rPr lang="en-US" sz="1800" dirty="0">
                <a:latin typeface="Times New Roman" panose="02020603050405020304" pitchFamily="18" charset="0"/>
                <a:cs typeface="Times New Roman" panose="02020603050405020304" pitchFamily="18" charset="0"/>
              </a:rPr>
              <a:t>If </a:t>
            </a:r>
            <a:r>
              <a:rPr lang="en-US" sz="1800" dirty="0" err="1">
                <a:latin typeface="Times New Roman" panose="02020603050405020304" pitchFamily="18" charset="0"/>
                <a:cs typeface="Times New Roman" panose="02020603050405020304" pitchFamily="18" charset="0"/>
              </a:rPr>
              <a:t>y_true</a:t>
            </a:r>
            <a:r>
              <a:rPr lang="en-US" sz="1800" dirty="0">
                <a:latin typeface="Times New Roman" panose="02020603050405020304" pitchFamily="18" charset="0"/>
                <a:cs typeface="Times New Roman" panose="02020603050405020304" pitchFamily="18" charset="0"/>
              </a:rPr>
              <a:t> = 1 (positive class), weight = alpha .</a:t>
            </a:r>
          </a:p>
          <a:p>
            <a:pPr>
              <a:lnSpc>
                <a:spcPct val="150000"/>
              </a:lnSpc>
            </a:pPr>
            <a:r>
              <a:rPr lang="en-US" sz="1800" dirty="0">
                <a:latin typeface="Times New Roman" panose="02020603050405020304" pitchFamily="18" charset="0"/>
                <a:cs typeface="Times New Roman" panose="02020603050405020304" pitchFamily="18" charset="0"/>
              </a:rPr>
              <a:t>If </a:t>
            </a:r>
            <a:r>
              <a:rPr lang="en-US" sz="1800" dirty="0" err="1">
                <a:latin typeface="Times New Roman" panose="02020603050405020304" pitchFamily="18" charset="0"/>
                <a:cs typeface="Times New Roman" panose="02020603050405020304" pitchFamily="18" charset="0"/>
              </a:rPr>
              <a:t>y_true</a:t>
            </a:r>
            <a:r>
              <a:rPr lang="en-US" sz="1800" dirty="0">
                <a:latin typeface="Times New Roman" panose="02020603050405020304" pitchFamily="18" charset="0"/>
                <a:cs typeface="Times New Roman" panose="02020603050405020304" pitchFamily="18" charset="0"/>
              </a:rPr>
              <a:t> = 0 (negative class), weight = 1 - alpha .</a:t>
            </a:r>
          </a:p>
          <a:p>
            <a:pPr>
              <a:lnSpc>
                <a:spcPct val="150000"/>
              </a:lnSpc>
            </a:pPr>
            <a:r>
              <a:rPr lang="en-US" sz="1800" dirty="0">
                <a:latin typeface="Times New Roman" panose="02020603050405020304" pitchFamily="18" charset="0"/>
                <a:cs typeface="Times New Roman" panose="02020603050405020304" pitchFamily="18" charset="0"/>
              </a:rPr>
              <a:t>Helps counter class imbalance by giving higher importance to minority classes.</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B044B88-9CB9-9E43-A240-608BF528C435}"/>
              </a:ext>
            </a:extLst>
          </p:cNvPr>
          <p:cNvPicPr>
            <a:picLocks noChangeAspect="1"/>
          </p:cNvPicPr>
          <p:nvPr/>
        </p:nvPicPr>
        <p:blipFill>
          <a:blip r:embed="rId2"/>
          <a:stretch>
            <a:fillRect/>
          </a:stretch>
        </p:blipFill>
        <p:spPr>
          <a:xfrm>
            <a:off x="0" y="7938"/>
            <a:ext cx="3762375" cy="533400"/>
          </a:xfrm>
          <a:prstGeom prst="rect">
            <a:avLst/>
          </a:prstGeom>
        </p:spPr>
      </p:pic>
    </p:spTree>
    <p:extLst>
      <p:ext uri="{BB962C8B-B14F-4D97-AF65-F5344CB8AC3E}">
        <p14:creationId xmlns:p14="http://schemas.microsoft.com/office/powerpoint/2010/main" val="2807631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2E6F-9AAD-9E9B-E777-358DBEAFEE2C}"/>
              </a:ext>
            </a:extLst>
          </p:cNvPr>
          <p:cNvSpPr>
            <a:spLocks noGrp="1"/>
          </p:cNvSpPr>
          <p:nvPr>
            <p:ph type="title"/>
          </p:nvPr>
        </p:nvSpPr>
        <p:spPr>
          <a:xfrm>
            <a:off x="457200" y="648182"/>
            <a:ext cx="8229600" cy="769456"/>
          </a:xfrm>
        </p:spPr>
        <p:txBody>
          <a:bodyPr>
            <a:normAutofit/>
          </a:bodyPr>
          <a:lstStyle/>
          <a:p>
            <a:r>
              <a:rPr lang="en-IN" sz="2400" dirty="0">
                <a:latin typeface="Times New Roman" panose="02020603050405020304" pitchFamily="18" charset="0"/>
                <a:cs typeface="Times New Roman" panose="02020603050405020304" pitchFamily="18" charset="0"/>
              </a:rPr>
              <a:t>OUTLINE</a:t>
            </a:r>
          </a:p>
        </p:txBody>
      </p:sp>
      <p:sp>
        <p:nvSpPr>
          <p:cNvPr id="4" name="Rectangle 1">
            <a:extLst>
              <a:ext uri="{FF2B5EF4-FFF2-40B4-BE49-F238E27FC236}">
                <a16:creationId xmlns:a16="http://schemas.microsoft.com/office/drawing/2014/main" id="{058AE6AD-A2B1-65C5-80C1-E8FC4322D20D}"/>
              </a:ext>
            </a:extLst>
          </p:cNvPr>
          <p:cNvSpPr>
            <a:spLocks noGrp="1" noChangeArrowheads="1"/>
          </p:cNvSpPr>
          <p:nvPr>
            <p:ph idx="1"/>
          </p:nvPr>
        </p:nvSpPr>
        <p:spPr bwMode="auto">
          <a:xfrm>
            <a:off x="625033" y="1508691"/>
            <a:ext cx="5416951"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Abstract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Introduction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Literature Survey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 Gaps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Problem Statement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Objectives </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Block Diagram /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FlowDiagram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Methodology </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Implementation </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Results and Analysis </a:t>
            </a:r>
          </a:p>
          <a:p>
            <a:pPr marL="0" marR="0" lvl="0" indent="0" algn="l" defTabSz="914400" rtl="0" eaLnBrk="0" fontAlgn="base" latinLnBrk="0" hangingPunct="0">
              <a:lnSpc>
                <a:spcPct val="100000"/>
              </a:lnSpc>
              <a:spcBef>
                <a:spcPct val="0"/>
              </a:spcBef>
              <a:spcAft>
                <a:spcPct val="0"/>
              </a:spcAft>
              <a:buClrTx/>
              <a:buSzTx/>
              <a:buFontTx/>
              <a:buAutoNum type="arabicPeriod" startAt="11"/>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Conclusion &amp; Future Scope </a:t>
            </a:r>
          </a:p>
          <a:p>
            <a:pPr marL="0" marR="0" lvl="0" indent="0" algn="l" defTabSz="914400" rtl="0" eaLnBrk="0" fontAlgn="base" latinLnBrk="0" hangingPunct="0">
              <a:lnSpc>
                <a:spcPct val="100000"/>
              </a:lnSpc>
              <a:spcBef>
                <a:spcPct val="0"/>
              </a:spcBef>
              <a:spcAft>
                <a:spcPct val="0"/>
              </a:spcAft>
              <a:buClrTx/>
              <a:buSzTx/>
              <a:buFontTx/>
              <a:buAutoNum type="arabicPeriod" startAt="12"/>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References </a:t>
            </a:r>
          </a:p>
          <a:p>
            <a:pPr marL="0" marR="0" lvl="0" indent="0" algn="l" defTabSz="914400" rtl="0" eaLnBrk="0" fontAlgn="base" latinLnBrk="0" hangingPunct="0">
              <a:lnSpc>
                <a:spcPct val="100000"/>
              </a:lnSpc>
              <a:spcBef>
                <a:spcPct val="0"/>
              </a:spcBef>
              <a:spcAft>
                <a:spcPct val="0"/>
              </a:spcAft>
              <a:buClrTx/>
              <a:buSzTx/>
              <a:buFontTx/>
              <a:buAutoNum type="arabicPeriod" startAt="13"/>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Question and Answers </a:t>
            </a:r>
          </a:p>
          <a:p>
            <a:pPr marL="0" marR="0" lvl="0" indent="0" algn="l" defTabSz="914400" rtl="0" eaLnBrk="0" fontAlgn="base" latinLnBrk="0" hangingPunct="0">
              <a:lnSpc>
                <a:spcPct val="100000"/>
              </a:lnSpc>
              <a:spcBef>
                <a:spcPct val="0"/>
              </a:spcBef>
              <a:spcAft>
                <a:spcPct val="0"/>
              </a:spcAft>
              <a:buClrTx/>
              <a:buSzTx/>
              <a:buFontTx/>
              <a:buAutoNum type="arabicPeriod" startAt="14"/>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Acknowledgements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8">
            <a:extLst>
              <a:ext uri="{FF2B5EF4-FFF2-40B4-BE49-F238E27FC236}">
                <a16:creationId xmlns:a16="http://schemas.microsoft.com/office/drawing/2014/main" id="{25239166-668D-64B1-253B-CC5FD6569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
            <a:ext cx="3762375" cy="530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545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2BD2-2F16-3609-1C9E-CFD4AACDCCDC}"/>
              </a:ext>
            </a:extLst>
          </p:cNvPr>
          <p:cNvSpPr>
            <a:spLocks noGrp="1"/>
          </p:cNvSpPr>
          <p:nvPr>
            <p:ph type="title"/>
          </p:nvPr>
        </p:nvSpPr>
        <p:spPr>
          <a:xfrm>
            <a:off x="457200" y="379828"/>
            <a:ext cx="8229600" cy="675249"/>
          </a:xfrm>
        </p:spPr>
        <p:txBody>
          <a:bodyPr>
            <a:normAutofit/>
          </a:bodyPr>
          <a:lstStyle/>
          <a:p>
            <a:r>
              <a:rPr lang="en-US" sz="2000" b="1" dirty="0">
                <a:latin typeface="Times New Roman" panose="02020603050405020304" pitchFamily="18" charset="0"/>
                <a:cs typeface="Times New Roman" panose="02020603050405020304" pitchFamily="18" charset="0"/>
              </a:rPr>
              <a:t>IMPLEMENTATION</a:t>
            </a: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0E9E2E-CB73-6613-F0EC-EC58953E4EA9}"/>
              </a:ext>
            </a:extLst>
          </p:cNvPr>
          <p:cNvSpPr>
            <a:spLocks noGrp="1"/>
          </p:cNvSpPr>
          <p:nvPr>
            <p:ph idx="1"/>
          </p:nvPr>
        </p:nvSpPr>
        <p:spPr>
          <a:xfrm>
            <a:off x="457200" y="1166018"/>
            <a:ext cx="8229600" cy="4525963"/>
          </a:xfrm>
        </p:spPr>
        <p:txBody>
          <a:bodyPr>
            <a:normAutofit/>
          </a:bodyPr>
          <a:lstStyle/>
          <a:p>
            <a:r>
              <a:rPr lang="en-US" sz="2000" b="1" dirty="0">
                <a:latin typeface="Times New Roman" panose="02020603050405020304" pitchFamily="18" charset="0"/>
                <a:cs typeface="Times New Roman" panose="02020603050405020304" pitchFamily="18" charset="0"/>
              </a:rPr>
              <a:t>Training the models:</a:t>
            </a:r>
          </a:p>
          <a:p>
            <a:endParaRPr lang="en-IN" sz="2000" b="1" dirty="0">
              <a:latin typeface="Times New Roman" panose="02020603050405020304" pitchFamily="18" charset="0"/>
              <a:cs typeface="Times New Roman" panose="02020603050405020304" pitchFamily="18" charset="0"/>
            </a:endParaRPr>
          </a:p>
        </p:txBody>
      </p:sp>
      <p:pic>
        <p:nvPicPr>
          <p:cNvPr id="4" name="Picture 8">
            <a:extLst>
              <a:ext uri="{FF2B5EF4-FFF2-40B4-BE49-F238E27FC236}">
                <a16:creationId xmlns:a16="http://schemas.microsoft.com/office/drawing/2014/main" id="{BF578639-E0D0-CD2C-42A6-1B4DACA6C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
            <a:ext cx="3762375" cy="5309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CC029DF-2F06-91FC-041F-C2B8F0D41A14}"/>
              </a:ext>
            </a:extLst>
          </p:cNvPr>
          <p:cNvPicPr>
            <a:picLocks noChangeAspect="1"/>
          </p:cNvPicPr>
          <p:nvPr/>
        </p:nvPicPr>
        <p:blipFill>
          <a:blip r:embed="rId3"/>
          <a:stretch>
            <a:fillRect/>
          </a:stretch>
        </p:blipFill>
        <p:spPr>
          <a:xfrm>
            <a:off x="457200" y="1744284"/>
            <a:ext cx="8229600" cy="3762900"/>
          </a:xfrm>
          <a:prstGeom prst="rect">
            <a:avLst/>
          </a:prstGeom>
        </p:spPr>
      </p:pic>
    </p:spTree>
    <p:extLst>
      <p:ext uri="{BB962C8B-B14F-4D97-AF65-F5344CB8AC3E}">
        <p14:creationId xmlns:p14="http://schemas.microsoft.com/office/powerpoint/2010/main" val="2849361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B8BD0-96F9-D6EF-D359-7FA87B1439BF}"/>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IMPLEMENTATION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0DEFB6-CC3F-1D64-A296-301ADAFAA5F3}"/>
              </a:ext>
            </a:extLst>
          </p:cNvPr>
          <p:cNvSpPr>
            <a:spLocks noGrp="1"/>
          </p:cNvSpPr>
          <p:nvPr>
            <p:ph idx="1"/>
          </p:nvPr>
        </p:nvSpPr>
        <p:spPr>
          <a:xfrm>
            <a:off x="457200" y="1417638"/>
            <a:ext cx="8229600" cy="4708525"/>
          </a:xfrm>
        </p:spPr>
        <p:txBody>
          <a:bodyPr>
            <a:normAutofit/>
          </a:bodyPr>
          <a:lstStyle/>
          <a:p>
            <a:r>
              <a:rPr lang="en-US" sz="2000" b="1" dirty="0" err="1">
                <a:latin typeface="Times New Roman" panose="02020603050405020304" pitchFamily="18" charset="0"/>
                <a:cs typeface="Times New Roman" panose="02020603050405020304" pitchFamily="18" charset="0"/>
              </a:rPr>
              <a:t>Ensembling</a:t>
            </a:r>
            <a:r>
              <a:rPr lang="en-US" sz="2000" b="1" dirty="0">
                <a:latin typeface="Times New Roman" panose="02020603050405020304" pitchFamily="18" charset="0"/>
                <a:cs typeface="Times New Roman" panose="02020603050405020304" pitchFamily="18" charset="0"/>
              </a:rPr>
              <a:t> three 2D </a:t>
            </a:r>
            <a:r>
              <a:rPr lang="en-US" sz="2000" b="1">
                <a:latin typeface="Times New Roman" panose="02020603050405020304" pitchFamily="18" charset="0"/>
                <a:cs typeface="Times New Roman" panose="02020603050405020304" pitchFamily="18" charset="0"/>
              </a:rPr>
              <a:t>CNN model:</a:t>
            </a:r>
            <a:endParaRPr lang="en-US"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p:txBody>
      </p:sp>
      <p:pic>
        <p:nvPicPr>
          <p:cNvPr id="4" name="Picture 8">
            <a:extLst>
              <a:ext uri="{FF2B5EF4-FFF2-40B4-BE49-F238E27FC236}">
                <a16:creationId xmlns:a16="http://schemas.microsoft.com/office/drawing/2014/main" id="{AF7982BE-6F7C-284D-3BF5-74C6287C7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
            <a:ext cx="3762375" cy="53093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AE2DF4F8-9D49-EAB2-5DD1-532BA2BCB3C3}"/>
              </a:ext>
            </a:extLst>
          </p:cNvPr>
          <p:cNvPicPr>
            <a:picLocks noChangeAspect="1"/>
          </p:cNvPicPr>
          <p:nvPr/>
        </p:nvPicPr>
        <p:blipFill>
          <a:blip r:embed="rId3"/>
          <a:stretch>
            <a:fillRect/>
          </a:stretch>
        </p:blipFill>
        <p:spPr>
          <a:xfrm>
            <a:off x="256573" y="2096526"/>
            <a:ext cx="8630854" cy="4029637"/>
          </a:xfrm>
          <a:prstGeom prst="rect">
            <a:avLst/>
          </a:prstGeom>
        </p:spPr>
      </p:pic>
    </p:spTree>
    <p:extLst>
      <p:ext uri="{BB962C8B-B14F-4D97-AF65-F5344CB8AC3E}">
        <p14:creationId xmlns:p14="http://schemas.microsoft.com/office/powerpoint/2010/main" val="3368555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E7E8-4A8A-C2C7-2610-CB67B72A2280}"/>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RESULTS &amp; ANALYSIS</a:t>
            </a:r>
          </a:p>
        </p:txBody>
      </p:sp>
      <p:sp>
        <p:nvSpPr>
          <p:cNvPr id="4" name="Rectangle 1">
            <a:extLst>
              <a:ext uri="{FF2B5EF4-FFF2-40B4-BE49-F238E27FC236}">
                <a16:creationId xmlns:a16="http://schemas.microsoft.com/office/drawing/2014/main" id="{B0420B60-EE65-AD8C-1D6B-541DF7AED4DD}"/>
              </a:ext>
            </a:extLst>
          </p:cNvPr>
          <p:cNvSpPr>
            <a:spLocks noGrp="1" noChangeArrowheads="1"/>
          </p:cNvSpPr>
          <p:nvPr>
            <p:ph idx="1"/>
          </p:nvPr>
        </p:nvSpPr>
        <p:spPr bwMode="auto">
          <a:xfrm>
            <a:off x="457200" y="1242049"/>
            <a:ext cx="8286603"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2000" b="1" dirty="0">
                <a:latin typeface="Times New Roman" panose="02020603050405020304" pitchFamily="18" charset="0"/>
                <a:cs typeface="Times New Roman" panose="02020603050405020304" pitchFamily="18" charset="0"/>
              </a:rPr>
              <a:t>Results for 2D CNN Model 1</a:t>
            </a:r>
          </a:p>
          <a:p>
            <a:r>
              <a:rPr lang="en-US" sz="2000" dirty="0">
                <a:latin typeface="Times New Roman" panose="02020603050405020304" pitchFamily="18" charset="0"/>
                <a:cs typeface="Times New Roman" panose="02020603050405020304" pitchFamily="18" charset="0"/>
              </a:rPr>
              <a:t>Achieved 95% accuracy after 70 epochs with strong precision for non-cancerous cases (0.98) and recall for cancerous cases (0.91).</a:t>
            </a:r>
          </a:p>
          <a:p>
            <a:r>
              <a:rPr lang="en-US" sz="2000" dirty="0">
                <a:latin typeface="Times New Roman" panose="02020603050405020304" pitchFamily="18" charset="0"/>
                <a:cs typeface="Times New Roman" panose="02020603050405020304" pitchFamily="18" charset="0"/>
              </a:rPr>
              <a:t>Balanced performance reflected in an F1-score of 0.82 for the cancerous class.</a:t>
            </a:r>
          </a:p>
          <a:p>
            <a:r>
              <a:rPr lang="en-US" sz="2000" dirty="0">
                <a:latin typeface="Times New Roman" panose="02020603050405020304" pitchFamily="18" charset="0"/>
                <a:cs typeface="Times New Roman" panose="02020603050405020304" pitchFamily="18" charset="0"/>
              </a:rPr>
              <a:t>Accuracy and loss curves confirm consistent convergence during training.</a:t>
            </a:r>
          </a:p>
          <a:p>
            <a:pPr defTabSz="914400"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8">
            <a:extLst>
              <a:ext uri="{FF2B5EF4-FFF2-40B4-BE49-F238E27FC236}">
                <a16:creationId xmlns:a16="http://schemas.microsoft.com/office/drawing/2014/main" id="{025A7D0B-D72D-65DB-6022-7CD0F7A7EF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18"/>
            <a:ext cx="3762375" cy="53093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7E29FCD-6066-4916-A218-CC73A8F59976}"/>
              </a:ext>
            </a:extLst>
          </p:cNvPr>
          <p:cNvPicPr>
            <a:picLocks noChangeAspect="1"/>
          </p:cNvPicPr>
          <p:nvPr/>
        </p:nvPicPr>
        <p:blipFill>
          <a:blip r:embed="rId3"/>
          <a:stretch>
            <a:fillRect/>
          </a:stretch>
        </p:blipFill>
        <p:spPr>
          <a:xfrm>
            <a:off x="1261257" y="3627764"/>
            <a:ext cx="6115050" cy="2316480"/>
          </a:xfrm>
          <a:prstGeom prst="rect">
            <a:avLst/>
          </a:prstGeom>
          <a:ln>
            <a:solidFill>
              <a:schemeClr val="tx1"/>
            </a:solidFill>
          </a:ln>
        </p:spPr>
      </p:pic>
      <p:sp>
        <p:nvSpPr>
          <p:cNvPr id="7" name="TextBox 6">
            <a:extLst>
              <a:ext uri="{FF2B5EF4-FFF2-40B4-BE49-F238E27FC236}">
                <a16:creationId xmlns:a16="http://schemas.microsoft.com/office/drawing/2014/main" id="{F9EE4085-15CA-1A7D-BAA0-FA2FF873A74D}"/>
              </a:ext>
            </a:extLst>
          </p:cNvPr>
          <p:cNvSpPr txBox="1"/>
          <p:nvPr/>
        </p:nvSpPr>
        <p:spPr>
          <a:xfrm>
            <a:off x="2110154" y="5961130"/>
            <a:ext cx="4177619" cy="369332"/>
          </a:xfrm>
          <a:prstGeom prst="rect">
            <a:avLst/>
          </a:prstGeom>
          <a:noFill/>
        </p:spPr>
        <p:txBody>
          <a:bodyPr wrap="none" rtlCol="0">
            <a:spAutoFit/>
          </a:bodyPr>
          <a:lstStyle/>
          <a:p>
            <a:r>
              <a:rPr lang="en-US" dirty="0"/>
              <a:t>Fig: Accuracy and Loss Curves for 2D CNN1</a:t>
            </a:r>
            <a:endParaRPr lang="en-IN" dirty="0"/>
          </a:p>
        </p:txBody>
      </p:sp>
    </p:spTree>
    <p:extLst>
      <p:ext uri="{BB962C8B-B14F-4D97-AF65-F5344CB8AC3E}">
        <p14:creationId xmlns:p14="http://schemas.microsoft.com/office/powerpoint/2010/main" val="2219756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FB611-911A-ECE5-4035-144B578C4341}"/>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RESULTS &amp; ANALYSIS</a:t>
            </a:r>
            <a:endParaRPr lang="en-IN" sz="2400" dirty="0"/>
          </a:p>
        </p:txBody>
      </p:sp>
      <p:sp>
        <p:nvSpPr>
          <p:cNvPr id="3" name="Content Placeholder 2">
            <a:extLst>
              <a:ext uri="{FF2B5EF4-FFF2-40B4-BE49-F238E27FC236}">
                <a16:creationId xmlns:a16="http://schemas.microsoft.com/office/drawing/2014/main" id="{2EDB640B-3ED0-4C22-C216-4E414BA6A607}"/>
              </a:ext>
            </a:extLst>
          </p:cNvPr>
          <p:cNvSpPr>
            <a:spLocks noGrp="1"/>
          </p:cNvSpPr>
          <p:nvPr>
            <p:ph idx="1"/>
          </p:nvPr>
        </p:nvSpPr>
        <p:spPr>
          <a:xfrm>
            <a:off x="457200" y="1284790"/>
            <a:ext cx="8229600" cy="4841373"/>
          </a:xfrm>
        </p:spPr>
        <p:txBody>
          <a:bodyPr>
            <a:normAutofit/>
          </a:bodyPr>
          <a:lstStyle/>
          <a:p>
            <a:pPr marL="0" indent="0">
              <a:buNone/>
            </a:pPr>
            <a:r>
              <a:rPr lang="en-US" sz="2000" b="1">
                <a:latin typeface="Times New Roman" panose="02020603050405020304" pitchFamily="18" charset="0"/>
                <a:cs typeface="Times New Roman" panose="02020603050405020304" pitchFamily="18" charset="0"/>
              </a:rPr>
              <a:t>Results for 2D CNN Model 2</a:t>
            </a:r>
          </a:p>
          <a:p>
            <a:pPr>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Delivered 94.91% accuracy, with high precision and recall for both cancerous and non-cancerous cases.</a:t>
            </a:r>
          </a:p>
          <a:p>
            <a:pPr>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Slightly higher false negatives (45 cases) compared to false positives (27 cases).</a:t>
            </a:r>
          </a:p>
          <a:p>
            <a:pPr>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Improved feature extraction attributed to deeper architecture.</a:t>
            </a:r>
          </a:p>
          <a:p>
            <a:endParaRPr lang="en-IN" sz="2000" dirty="0">
              <a:latin typeface="Times New Roman" panose="02020603050405020304" pitchFamily="18" charset="0"/>
              <a:cs typeface="Times New Roman" panose="02020603050405020304" pitchFamily="18" charset="0"/>
            </a:endParaRPr>
          </a:p>
        </p:txBody>
      </p:sp>
      <p:pic>
        <p:nvPicPr>
          <p:cNvPr id="4" name="Picture 8">
            <a:extLst>
              <a:ext uri="{FF2B5EF4-FFF2-40B4-BE49-F238E27FC236}">
                <a16:creationId xmlns:a16="http://schemas.microsoft.com/office/drawing/2014/main" id="{67E2F924-5C16-F4BF-390C-A5D42F94B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
            <a:ext cx="3762375" cy="5309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5657850-DF2E-8E22-3274-5C7C5D2D7CCA}"/>
              </a:ext>
            </a:extLst>
          </p:cNvPr>
          <p:cNvPicPr>
            <a:picLocks noChangeAspect="1"/>
          </p:cNvPicPr>
          <p:nvPr/>
        </p:nvPicPr>
        <p:blipFill>
          <a:blip r:embed="rId3"/>
          <a:stretch>
            <a:fillRect/>
          </a:stretch>
        </p:blipFill>
        <p:spPr>
          <a:xfrm>
            <a:off x="1514475" y="3429000"/>
            <a:ext cx="6115050" cy="2310765"/>
          </a:xfrm>
          <a:prstGeom prst="rect">
            <a:avLst/>
          </a:prstGeom>
        </p:spPr>
      </p:pic>
      <p:sp>
        <p:nvSpPr>
          <p:cNvPr id="8" name="TextBox 7">
            <a:extLst>
              <a:ext uri="{FF2B5EF4-FFF2-40B4-BE49-F238E27FC236}">
                <a16:creationId xmlns:a16="http://schemas.microsoft.com/office/drawing/2014/main" id="{A5BAFAB2-4223-2056-1B83-54B1CBD0B068}"/>
              </a:ext>
            </a:extLst>
          </p:cNvPr>
          <p:cNvSpPr txBox="1"/>
          <p:nvPr/>
        </p:nvSpPr>
        <p:spPr>
          <a:xfrm>
            <a:off x="2357438" y="5714341"/>
            <a:ext cx="4572000" cy="369332"/>
          </a:xfrm>
          <a:prstGeom prst="rect">
            <a:avLst/>
          </a:prstGeom>
          <a:noFill/>
        </p:spPr>
        <p:txBody>
          <a:bodyPr wrap="square">
            <a:spAutoFit/>
          </a:bodyPr>
          <a:lstStyle/>
          <a:p>
            <a:r>
              <a:rPr lang="en-US" dirty="0"/>
              <a:t>Fig: Accuracy and Loss Curves for 2D CNN2</a:t>
            </a:r>
            <a:endParaRPr lang="en-IN" dirty="0"/>
          </a:p>
        </p:txBody>
      </p:sp>
    </p:spTree>
    <p:extLst>
      <p:ext uri="{BB962C8B-B14F-4D97-AF65-F5344CB8AC3E}">
        <p14:creationId xmlns:p14="http://schemas.microsoft.com/office/powerpoint/2010/main" val="896199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D0470-D8FC-C1C4-AA68-571545802DB4}"/>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RESULTS &amp; ANALYSIS</a:t>
            </a:r>
            <a:endParaRPr lang="en-IN" sz="2400" dirty="0"/>
          </a:p>
        </p:txBody>
      </p:sp>
      <p:sp>
        <p:nvSpPr>
          <p:cNvPr id="3" name="Content Placeholder 2">
            <a:extLst>
              <a:ext uri="{FF2B5EF4-FFF2-40B4-BE49-F238E27FC236}">
                <a16:creationId xmlns:a16="http://schemas.microsoft.com/office/drawing/2014/main" id="{21E98A74-9BAD-B035-D855-8D44F8909C90}"/>
              </a:ext>
            </a:extLst>
          </p:cNvPr>
          <p:cNvSpPr>
            <a:spLocks noGrp="1"/>
          </p:cNvSpPr>
          <p:nvPr>
            <p:ph idx="1"/>
          </p:nvPr>
        </p:nvSpPr>
        <p:spPr>
          <a:xfrm>
            <a:off x="457200" y="1192192"/>
            <a:ext cx="8229600" cy="4933971"/>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Results for 2D CNN Model 3</a:t>
            </a:r>
          </a:p>
          <a:p>
            <a:r>
              <a:rPr lang="en-US" sz="2000" dirty="0">
                <a:latin typeface="Times New Roman" panose="02020603050405020304" pitchFamily="18" charset="0"/>
                <a:cs typeface="Times New Roman" panose="02020603050405020304" pitchFamily="18" charset="0"/>
              </a:rPr>
              <a:t>Achieved 91% accuracy after 50 epochs, balancing performance across both classes.</a:t>
            </a:r>
          </a:p>
          <a:p>
            <a:r>
              <a:rPr lang="en-US" sz="2000" dirty="0">
                <a:latin typeface="Times New Roman" panose="02020603050405020304" pitchFamily="18" charset="0"/>
                <a:cs typeface="Times New Roman" panose="02020603050405020304" pitchFamily="18" charset="0"/>
              </a:rPr>
              <a:t>Diverse kernel sizes enhanced the model's ability to capture complex features.</a:t>
            </a:r>
          </a:p>
          <a:p>
            <a:r>
              <a:rPr lang="en-US" sz="2000" dirty="0">
                <a:latin typeface="Times New Roman" panose="02020603050405020304" pitchFamily="18" charset="0"/>
                <a:cs typeface="Times New Roman" panose="02020603050405020304" pitchFamily="18" charset="0"/>
              </a:rPr>
              <a:t>Accuracy and loss curves indicate stable training with minimal overfitting.</a:t>
            </a:r>
          </a:p>
          <a:p>
            <a:endParaRPr lang="en-IN" sz="2000" dirty="0">
              <a:latin typeface="Times New Roman" panose="02020603050405020304" pitchFamily="18" charset="0"/>
              <a:cs typeface="Times New Roman" panose="02020603050405020304" pitchFamily="18" charset="0"/>
            </a:endParaRPr>
          </a:p>
        </p:txBody>
      </p:sp>
      <p:pic>
        <p:nvPicPr>
          <p:cNvPr id="4" name="Picture 8">
            <a:extLst>
              <a:ext uri="{FF2B5EF4-FFF2-40B4-BE49-F238E27FC236}">
                <a16:creationId xmlns:a16="http://schemas.microsoft.com/office/drawing/2014/main" id="{ADA70849-59B1-F2F4-E882-010B22122A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
            <a:ext cx="3762375" cy="5309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6ADC9C6-3AFA-8E34-5D22-AD739F29AF43}"/>
              </a:ext>
            </a:extLst>
          </p:cNvPr>
          <p:cNvPicPr>
            <a:picLocks noChangeAspect="1"/>
          </p:cNvPicPr>
          <p:nvPr/>
        </p:nvPicPr>
        <p:blipFill>
          <a:blip r:embed="rId3"/>
          <a:stretch>
            <a:fillRect/>
          </a:stretch>
        </p:blipFill>
        <p:spPr>
          <a:xfrm>
            <a:off x="1303460" y="3429000"/>
            <a:ext cx="6115050" cy="2404110"/>
          </a:xfrm>
          <a:prstGeom prst="rect">
            <a:avLst/>
          </a:prstGeom>
          <a:ln>
            <a:solidFill>
              <a:schemeClr val="tx1"/>
            </a:solidFill>
          </a:ln>
        </p:spPr>
      </p:pic>
      <p:sp>
        <p:nvSpPr>
          <p:cNvPr id="10" name="TextBox 9">
            <a:extLst>
              <a:ext uri="{FF2B5EF4-FFF2-40B4-BE49-F238E27FC236}">
                <a16:creationId xmlns:a16="http://schemas.microsoft.com/office/drawing/2014/main" id="{A01DA6CB-37CC-BA53-8B73-1819520570B6}"/>
              </a:ext>
            </a:extLst>
          </p:cNvPr>
          <p:cNvSpPr txBox="1"/>
          <p:nvPr/>
        </p:nvSpPr>
        <p:spPr>
          <a:xfrm>
            <a:off x="2286000" y="5903358"/>
            <a:ext cx="4572000" cy="369332"/>
          </a:xfrm>
          <a:prstGeom prst="rect">
            <a:avLst/>
          </a:prstGeom>
          <a:noFill/>
        </p:spPr>
        <p:txBody>
          <a:bodyPr wrap="square">
            <a:spAutoFit/>
          </a:bodyPr>
          <a:lstStyle/>
          <a:p>
            <a:r>
              <a:rPr lang="en-US" dirty="0"/>
              <a:t>Fig: Accuracy and Loss Curves for 2D CNN3</a:t>
            </a:r>
            <a:endParaRPr lang="en-IN" dirty="0"/>
          </a:p>
        </p:txBody>
      </p:sp>
    </p:spTree>
    <p:extLst>
      <p:ext uri="{BB962C8B-B14F-4D97-AF65-F5344CB8AC3E}">
        <p14:creationId xmlns:p14="http://schemas.microsoft.com/office/powerpoint/2010/main" val="3888585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5B45A-75A7-FEF6-0174-9CE0D3673A5A}"/>
              </a:ext>
            </a:extLst>
          </p:cNvPr>
          <p:cNvSpPr>
            <a:spLocks noGrp="1"/>
          </p:cNvSpPr>
          <p:nvPr>
            <p:ph type="title"/>
          </p:nvPr>
        </p:nvSpPr>
        <p:spPr>
          <a:xfrm>
            <a:off x="457200" y="530943"/>
            <a:ext cx="8229600" cy="719124"/>
          </a:xfrm>
        </p:spPr>
        <p:txBody>
          <a:bodyPr>
            <a:normAutofit/>
          </a:bodyPr>
          <a:lstStyle/>
          <a:p>
            <a:r>
              <a:rPr lang="en-IN" sz="2400" dirty="0">
                <a:latin typeface="Times New Roman" panose="02020603050405020304" pitchFamily="18" charset="0"/>
                <a:cs typeface="Times New Roman" panose="02020603050405020304" pitchFamily="18" charset="0"/>
              </a:rPr>
              <a:t>RESULTS &amp; ANALYSIS</a:t>
            </a:r>
            <a:endParaRPr lang="en-IN" sz="2400" dirty="0"/>
          </a:p>
        </p:txBody>
      </p:sp>
      <p:sp>
        <p:nvSpPr>
          <p:cNvPr id="3" name="Content Placeholder 2">
            <a:extLst>
              <a:ext uri="{FF2B5EF4-FFF2-40B4-BE49-F238E27FC236}">
                <a16:creationId xmlns:a16="http://schemas.microsoft.com/office/drawing/2014/main" id="{B3D93AFF-5430-4E70-4B03-8EB36349964D}"/>
              </a:ext>
            </a:extLst>
          </p:cNvPr>
          <p:cNvSpPr>
            <a:spLocks noGrp="1"/>
          </p:cNvSpPr>
          <p:nvPr>
            <p:ph idx="1"/>
          </p:nvPr>
        </p:nvSpPr>
        <p:spPr>
          <a:xfrm>
            <a:off x="457200" y="1169044"/>
            <a:ext cx="8229600" cy="4957120"/>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Results for Ensemble 2D CNN Model</a:t>
            </a:r>
          </a:p>
          <a:p>
            <a:r>
              <a:rPr lang="en-US" sz="2000" dirty="0">
                <a:latin typeface="Times New Roman" panose="02020603050405020304" pitchFamily="18" charset="0"/>
                <a:cs typeface="Times New Roman" panose="02020603050405020304" pitchFamily="18" charset="0"/>
              </a:rPr>
              <a:t>Combined predictions from three models using soft voting, achieving a final accuracy of 96%.</a:t>
            </a:r>
          </a:p>
          <a:p>
            <a:r>
              <a:rPr lang="en-US" sz="2000" dirty="0">
                <a:latin typeface="Times New Roman" panose="02020603050405020304" pitchFamily="18" charset="0"/>
                <a:cs typeface="Times New Roman" panose="02020603050405020304" pitchFamily="18" charset="0"/>
              </a:rPr>
              <a:t>Ensemble approach improved robustness and reduced false positives and negatives.</a:t>
            </a:r>
          </a:p>
          <a:p>
            <a:r>
              <a:rPr lang="en-US" sz="2000" dirty="0">
                <a:latin typeface="Times New Roman" panose="02020603050405020304" pitchFamily="18" charset="0"/>
                <a:cs typeface="Times New Roman" panose="02020603050405020304" pitchFamily="18" charset="0"/>
              </a:rPr>
              <a:t>Precision and recall metrics highlight balanced performance across all classes.</a:t>
            </a:r>
          </a:p>
          <a:p>
            <a:endParaRPr lang="en-IN" sz="2000" dirty="0">
              <a:latin typeface="Times New Roman" panose="02020603050405020304" pitchFamily="18" charset="0"/>
              <a:cs typeface="Times New Roman" panose="02020603050405020304" pitchFamily="18" charset="0"/>
            </a:endParaRPr>
          </a:p>
        </p:txBody>
      </p:sp>
      <p:pic>
        <p:nvPicPr>
          <p:cNvPr id="4" name="Picture 8">
            <a:extLst>
              <a:ext uri="{FF2B5EF4-FFF2-40B4-BE49-F238E27FC236}">
                <a16:creationId xmlns:a16="http://schemas.microsoft.com/office/drawing/2014/main" id="{C1127617-94A9-CAA7-0B40-2049520D5B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
            <a:ext cx="3762375" cy="5309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269D3C6-C151-2C4E-95DC-C88E29C496F9}"/>
              </a:ext>
            </a:extLst>
          </p:cNvPr>
          <p:cNvPicPr>
            <a:picLocks noChangeAspect="1"/>
          </p:cNvPicPr>
          <p:nvPr/>
        </p:nvPicPr>
        <p:blipFill>
          <a:blip r:embed="rId3"/>
          <a:stretch>
            <a:fillRect/>
          </a:stretch>
        </p:blipFill>
        <p:spPr>
          <a:xfrm>
            <a:off x="1411140" y="3541688"/>
            <a:ext cx="6096635" cy="2419350"/>
          </a:xfrm>
          <a:prstGeom prst="rect">
            <a:avLst/>
          </a:prstGeom>
          <a:ln>
            <a:solidFill>
              <a:schemeClr val="tx1"/>
            </a:solidFill>
          </a:ln>
        </p:spPr>
      </p:pic>
      <p:sp>
        <p:nvSpPr>
          <p:cNvPr id="7" name="TextBox 6">
            <a:extLst>
              <a:ext uri="{FF2B5EF4-FFF2-40B4-BE49-F238E27FC236}">
                <a16:creationId xmlns:a16="http://schemas.microsoft.com/office/drawing/2014/main" id="{419D4A30-8409-7225-366A-63BC559858F4}"/>
              </a:ext>
            </a:extLst>
          </p:cNvPr>
          <p:cNvSpPr txBox="1"/>
          <p:nvPr/>
        </p:nvSpPr>
        <p:spPr>
          <a:xfrm>
            <a:off x="2058395" y="5975197"/>
            <a:ext cx="5027210" cy="369332"/>
          </a:xfrm>
          <a:prstGeom prst="rect">
            <a:avLst/>
          </a:prstGeom>
          <a:noFill/>
        </p:spPr>
        <p:txBody>
          <a:bodyPr wrap="none" rtlCol="0">
            <a:spAutoFit/>
          </a:bodyPr>
          <a:lstStyle/>
          <a:p>
            <a:r>
              <a:rPr lang="en-US" dirty="0"/>
              <a:t>Fig: Accuracy and Loss Curves for Ensemble 2D CNN</a:t>
            </a:r>
            <a:endParaRPr lang="en-IN" dirty="0"/>
          </a:p>
        </p:txBody>
      </p:sp>
    </p:spTree>
    <p:extLst>
      <p:ext uri="{BB962C8B-B14F-4D97-AF65-F5344CB8AC3E}">
        <p14:creationId xmlns:p14="http://schemas.microsoft.com/office/powerpoint/2010/main" val="2568469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47F85-07B8-8ADB-B740-F819C29E2AFC}"/>
              </a:ext>
            </a:extLst>
          </p:cNvPr>
          <p:cNvSpPr>
            <a:spLocks noGrp="1"/>
          </p:cNvSpPr>
          <p:nvPr>
            <p:ph type="title"/>
          </p:nvPr>
        </p:nvSpPr>
        <p:spPr>
          <a:xfrm>
            <a:off x="457200" y="404922"/>
            <a:ext cx="8229600" cy="653830"/>
          </a:xfrm>
        </p:spPr>
        <p:txBody>
          <a:bodyPr>
            <a:normAutofit/>
          </a:bodyPr>
          <a:lstStyle/>
          <a:p>
            <a:r>
              <a:rPr lang="en-US" sz="2000" b="1" dirty="0">
                <a:latin typeface="Times New Roman" panose="02020603050405020304" pitchFamily="18" charset="0"/>
                <a:cs typeface="Times New Roman" panose="02020603050405020304" pitchFamily="18" charset="0"/>
              </a:rPr>
              <a:t>IMPLEMENTATION</a:t>
            </a:r>
            <a:endParaRPr lang="en-IN" sz="2000" b="1" dirty="0">
              <a:latin typeface="Times New Roman" panose="02020603050405020304" pitchFamily="18" charset="0"/>
              <a:cs typeface="Times New Roman" panose="02020603050405020304" pitchFamily="18" charset="0"/>
            </a:endParaRPr>
          </a:p>
        </p:txBody>
      </p:sp>
      <p:pic>
        <p:nvPicPr>
          <p:cNvPr id="4" name="Picture 8">
            <a:extLst>
              <a:ext uri="{FF2B5EF4-FFF2-40B4-BE49-F238E27FC236}">
                <a16:creationId xmlns:a16="http://schemas.microsoft.com/office/drawing/2014/main" id="{7C0FC763-0D16-03CD-822D-93FB291CE6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
            <a:ext cx="3762375" cy="530939"/>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C59F6132-FCA5-6999-1C76-F40D223B2C0F}"/>
              </a:ext>
            </a:extLst>
          </p:cNvPr>
          <p:cNvSpPr>
            <a:spLocks noGrp="1"/>
          </p:cNvSpPr>
          <p:nvPr>
            <p:ph idx="1"/>
          </p:nvPr>
        </p:nvSpPr>
        <p:spPr>
          <a:xfrm>
            <a:off x="457200" y="1058752"/>
            <a:ext cx="8229600" cy="4525963"/>
          </a:xfrm>
        </p:spPr>
        <p:txBody>
          <a:bodyPr>
            <a:normAutofit/>
          </a:bodyPr>
          <a:lstStyle/>
          <a:p>
            <a:r>
              <a:rPr lang="en-US" sz="2000" dirty="0">
                <a:latin typeface="Times New Roman" panose="02020603050405020304" pitchFamily="18" charset="0"/>
                <a:cs typeface="Times New Roman" panose="02020603050405020304" pitchFamily="18" charset="0"/>
              </a:rPr>
              <a:t>Implementation of Frontend:  detection Cancerous CT Scan</a:t>
            </a:r>
            <a:endParaRPr lang="en-IN" sz="2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083232C5-AF22-EFEA-133B-87FE0146CEB7}"/>
              </a:ext>
            </a:extLst>
          </p:cNvPr>
          <p:cNvPicPr>
            <a:picLocks noChangeAspect="1"/>
          </p:cNvPicPr>
          <p:nvPr/>
        </p:nvPicPr>
        <p:blipFill>
          <a:blip r:embed="rId3"/>
          <a:stretch>
            <a:fillRect/>
          </a:stretch>
        </p:blipFill>
        <p:spPr>
          <a:xfrm>
            <a:off x="745588" y="1799832"/>
            <a:ext cx="7793501" cy="4126697"/>
          </a:xfrm>
          <a:prstGeom prst="rect">
            <a:avLst/>
          </a:prstGeom>
        </p:spPr>
      </p:pic>
    </p:spTree>
    <p:extLst>
      <p:ext uri="{BB962C8B-B14F-4D97-AF65-F5344CB8AC3E}">
        <p14:creationId xmlns:p14="http://schemas.microsoft.com/office/powerpoint/2010/main" val="1716306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3FA9-1135-2DF3-CD5F-2971F85F6629}"/>
              </a:ext>
            </a:extLst>
          </p:cNvPr>
          <p:cNvSpPr>
            <a:spLocks noGrp="1"/>
          </p:cNvSpPr>
          <p:nvPr>
            <p:ph type="title"/>
          </p:nvPr>
        </p:nvSpPr>
        <p:spPr>
          <a:xfrm>
            <a:off x="457200" y="530942"/>
            <a:ext cx="8229600" cy="530939"/>
          </a:xfrm>
        </p:spPr>
        <p:txBody>
          <a:bodyPr>
            <a:normAutofit/>
          </a:bodyPr>
          <a:lstStyle/>
          <a:p>
            <a:r>
              <a:rPr lang="en-US" sz="2000" b="1" dirty="0">
                <a:latin typeface="Times New Roman" panose="02020603050405020304" pitchFamily="18" charset="0"/>
                <a:cs typeface="Times New Roman" panose="02020603050405020304" pitchFamily="18" charset="0"/>
              </a:rPr>
              <a:t>IMPLEMENTATION</a:t>
            </a:r>
            <a:endParaRPr lang="en-IN"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B77E48-7424-A6C9-4381-502703F24CB6}"/>
              </a:ext>
            </a:extLst>
          </p:cNvPr>
          <p:cNvSpPr>
            <a:spLocks noGrp="1"/>
          </p:cNvSpPr>
          <p:nvPr>
            <p:ph idx="1"/>
          </p:nvPr>
        </p:nvSpPr>
        <p:spPr>
          <a:xfrm>
            <a:off x="555674" y="1290711"/>
            <a:ext cx="8229600" cy="530939"/>
          </a:xfrm>
        </p:spPr>
        <p:txBody>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Implementation of Frontend : detection Non-Cancerous CT Scan</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4" name="Picture 8">
            <a:extLst>
              <a:ext uri="{FF2B5EF4-FFF2-40B4-BE49-F238E27FC236}">
                <a16:creationId xmlns:a16="http://schemas.microsoft.com/office/drawing/2014/main" id="{067DBED5-97FF-9A5C-9E72-00B515B6FB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
            <a:ext cx="3762375" cy="5309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8185EA0-F693-604C-47EE-1D237FB695AB}"/>
              </a:ext>
            </a:extLst>
          </p:cNvPr>
          <p:cNvPicPr>
            <a:picLocks noChangeAspect="1"/>
          </p:cNvPicPr>
          <p:nvPr/>
        </p:nvPicPr>
        <p:blipFill>
          <a:blip r:embed="rId3"/>
          <a:stretch>
            <a:fillRect/>
          </a:stretch>
        </p:blipFill>
        <p:spPr>
          <a:xfrm>
            <a:off x="457200" y="2050480"/>
            <a:ext cx="8229600" cy="4124960"/>
          </a:xfrm>
          <a:prstGeom prst="rect">
            <a:avLst/>
          </a:prstGeom>
        </p:spPr>
      </p:pic>
    </p:spTree>
    <p:extLst>
      <p:ext uri="{BB962C8B-B14F-4D97-AF65-F5344CB8AC3E}">
        <p14:creationId xmlns:p14="http://schemas.microsoft.com/office/powerpoint/2010/main" val="402207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B319D-C004-2E8E-FF2D-CE555094F11A}"/>
              </a:ext>
            </a:extLst>
          </p:cNvPr>
          <p:cNvSpPr>
            <a:spLocks noGrp="1"/>
          </p:cNvSpPr>
          <p:nvPr>
            <p:ph type="title"/>
          </p:nvPr>
        </p:nvSpPr>
        <p:spPr>
          <a:xfrm>
            <a:off x="457200" y="794216"/>
            <a:ext cx="8229600" cy="868362"/>
          </a:xfrm>
        </p:spPr>
        <p:txBody>
          <a:bodyPr>
            <a:normAutofit/>
          </a:bodyPr>
          <a:lstStyle/>
          <a:p>
            <a:r>
              <a:rPr lang="en-IN" sz="2400" b="1" dirty="0">
                <a:latin typeface="Times New Roman" panose="02020603050405020304" pitchFamily="18" charset="0"/>
                <a:cs typeface="Times New Roman" panose="02020603050405020304" pitchFamily="18" charset="0"/>
              </a:rPr>
              <a:t>CONCLUSION and FUTURE SCOPE</a:t>
            </a:r>
          </a:p>
        </p:txBody>
      </p:sp>
      <p:sp>
        <p:nvSpPr>
          <p:cNvPr id="4" name="Rectangle 1">
            <a:extLst>
              <a:ext uri="{FF2B5EF4-FFF2-40B4-BE49-F238E27FC236}">
                <a16:creationId xmlns:a16="http://schemas.microsoft.com/office/drawing/2014/main" id="{DC53D4A3-153E-C193-3853-5EBAA0B51DAC}"/>
              </a:ext>
            </a:extLst>
          </p:cNvPr>
          <p:cNvSpPr>
            <a:spLocks noGrp="1" noChangeArrowheads="1"/>
          </p:cNvSpPr>
          <p:nvPr>
            <p:ph idx="1"/>
          </p:nvPr>
        </p:nvSpPr>
        <p:spPr bwMode="auto">
          <a:xfrm>
            <a:off x="457200" y="1662579"/>
            <a:ext cx="836525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proposed model achieved high accuracy, effectively detecting lung cancer using CT scan images. Ensemble learning techniques enhanced overall prediction performance.</a:t>
            </a:r>
          </a:p>
          <a:p>
            <a:pPr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Results demonstrated significant improvement over existing methods, showcasing the approach's robustness and reliability in medical diagnostics.</a:t>
            </a:r>
          </a:p>
          <a:p>
            <a:pPr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work includes extending the model to 3D CNNs for volumetric analysis. This could further improve accuracy and provide detailed insights into tumor growth patterns.</a:t>
            </a:r>
          </a:p>
          <a:p>
            <a:pPr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with real-world clinical workflows and larger datasets can validate the model’s scalability. Addressing hardware limitations will ensure practical applicability.</a:t>
            </a:r>
          </a:p>
          <a:p>
            <a:pPr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Current limitations include dependency on preprocessed datasets and computational costs. Optimizing these aspects will enhance efficiency and adoption in clinical settings.</a:t>
            </a:r>
          </a:p>
        </p:txBody>
      </p:sp>
      <p:pic>
        <p:nvPicPr>
          <p:cNvPr id="5" name="Picture 8">
            <a:extLst>
              <a:ext uri="{FF2B5EF4-FFF2-40B4-BE49-F238E27FC236}">
                <a16:creationId xmlns:a16="http://schemas.microsoft.com/office/drawing/2014/main" id="{4D8591A8-8475-459A-5FC0-F2952F7110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
            <a:ext cx="3762375" cy="530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140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81DAD-6C00-BDF1-DEFF-674CC2D6741E}"/>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REFERENCES</a:t>
            </a:r>
          </a:p>
        </p:txBody>
      </p:sp>
      <p:sp>
        <p:nvSpPr>
          <p:cNvPr id="5" name="Content Placeholder 4">
            <a:extLst>
              <a:ext uri="{FF2B5EF4-FFF2-40B4-BE49-F238E27FC236}">
                <a16:creationId xmlns:a16="http://schemas.microsoft.com/office/drawing/2014/main" id="{01CB237E-626E-C3CE-9877-5113A23519BE}"/>
              </a:ext>
            </a:extLst>
          </p:cNvPr>
          <p:cNvSpPr>
            <a:spLocks noGrp="1"/>
          </p:cNvSpPr>
          <p:nvPr>
            <p:ph idx="1"/>
          </p:nvPr>
        </p:nvSpPr>
        <p:spPr>
          <a:xfrm>
            <a:off x="457200" y="1120878"/>
            <a:ext cx="8229600" cy="5005286"/>
          </a:xfrm>
        </p:spPr>
        <p:txBody>
          <a:bodyPr>
            <a:noAutofit/>
          </a:bodyPr>
          <a:lstStyle/>
          <a:p>
            <a:r>
              <a:rPr lang="en-IN" sz="1400" dirty="0">
                <a:latin typeface="Times New Roman" panose="02020603050405020304" pitchFamily="18" charset="0"/>
                <a:cs typeface="Times New Roman" panose="02020603050405020304" pitchFamily="18" charset="0"/>
              </a:rPr>
              <a:t>[1] Wang, L. (2022). ”Deep learning techniques to diagnose lung cancer”. Cancers, 14(22), 5569., https://doi.org/10.3390/cancers14225569 </a:t>
            </a:r>
          </a:p>
          <a:p>
            <a:r>
              <a:rPr lang="en-IN" sz="1400" dirty="0">
                <a:latin typeface="Times New Roman" panose="02020603050405020304" pitchFamily="18" charset="0"/>
                <a:cs typeface="Times New Roman" panose="02020603050405020304" pitchFamily="18" charset="0"/>
              </a:rPr>
              <a:t>[2] </a:t>
            </a:r>
            <a:r>
              <a:rPr lang="en-IN" sz="1400" dirty="0" err="1">
                <a:latin typeface="Times New Roman" panose="02020603050405020304" pitchFamily="18" charset="0"/>
                <a:cs typeface="Times New Roman" panose="02020603050405020304" pitchFamily="18" charset="0"/>
              </a:rPr>
              <a:t>Heuvelmans</a:t>
            </a:r>
            <a:r>
              <a:rPr lang="en-IN" sz="1400" dirty="0">
                <a:latin typeface="Times New Roman" panose="02020603050405020304" pitchFamily="18" charset="0"/>
                <a:cs typeface="Times New Roman" panose="02020603050405020304" pitchFamily="18" charset="0"/>
              </a:rPr>
              <a:t>, M. A., van </a:t>
            </a:r>
            <a:r>
              <a:rPr lang="en-IN" sz="1400" dirty="0" err="1">
                <a:latin typeface="Times New Roman" panose="02020603050405020304" pitchFamily="18" charset="0"/>
                <a:cs typeface="Times New Roman" panose="02020603050405020304" pitchFamily="18" charset="0"/>
              </a:rPr>
              <a:t>Ooijen</a:t>
            </a:r>
            <a:r>
              <a:rPr lang="en-IN" sz="1400" dirty="0">
                <a:latin typeface="Times New Roman" panose="02020603050405020304" pitchFamily="18" charset="0"/>
                <a:cs typeface="Times New Roman" panose="02020603050405020304" pitchFamily="18" charset="0"/>
              </a:rPr>
              <a:t>, P. M., </a:t>
            </a:r>
            <a:r>
              <a:rPr lang="en-IN" sz="1400" dirty="0" err="1">
                <a:latin typeface="Times New Roman" panose="02020603050405020304" pitchFamily="18" charset="0"/>
                <a:cs typeface="Times New Roman" panose="02020603050405020304" pitchFamily="18" charset="0"/>
              </a:rPr>
              <a:t>Ather</a:t>
            </a:r>
            <a:r>
              <a:rPr lang="en-IN" sz="1400" dirty="0">
                <a:latin typeface="Times New Roman" panose="02020603050405020304" pitchFamily="18" charset="0"/>
                <a:cs typeface="Times New Roman" panose="02020603050405020304" pitchFamily="18" charset="0"/>
              </a:rPr>
              <a:t>, S., Silva, C. F., Han, D., </a:t>
            </a:r>
            <a:r>
              <a:rPr lang="en-IN" sz="1400" dirty="0" err="1">
                <a:latin typeface="Times New Roman" panose="02020603050405020304" pitchFamily="18" charset="0"/>
                <a:cs typeface="Times New Roman" panose="02020603050405020304" pitchFamily="18" charset="0"/>
              </a:rPr>
              <a:t>Heussel</a:t>
            </a:r>
            <a:r>
              <a:rPr lang="en-IN" sz="1400" dirty="0">
                <a:latin typeface="Times New Roman" panose="02020603050405020304" pitchFamily="18" charset="0"/>
                <a:cs typeface="Times New Roman" panose="02020603050405020304" pitchFamily="18" charset="0"/>
              </a:rPr>
              <a:t>, C. P., ... &amp; </a:t>
            </a:r>
            <a:r>
              <a:rPr lang="en-IN" sz="1400" dirty="0" err="1">
                <a:latin typeface="Times New Roman" panose="02020603050405020304" pitchFamily="18" charset="0"/>
                <a:cs typeface="Times New Roman" panose="02020603050405020304" pitchFamily="18" charset="0"/>
              </a:rPr>
              <a:t>Oudkerk</a:t>
            </a:r>
            <a:r>
              <a:rPr lang="en-IN" sz="1400" dirty="0">
                <a:latin typeface="Times New Roman" panose="02020603050405020304" pitchFamily="18" charset="0"/>
                <a:cs typeface="Times New Roman" panose="02020603050405020304" pitchFamily="18" charset="0"/>
              </a:rPr>
              <a:t>, M. (2021). ”Lung cancer prediction by Deep Learning to identify benign lung nodules”. Lung Cancer, 154, 14. https://doi.org/10.1016/j.lungcan.2021.01.027 </a:t>
            </a:r>
          </a:p>
          <a:p>
            <a:r>
              <a:rPr lang="en-IN" sz="1400" dirty="0">
                <a:latin typeface="Times New Roman" panose="02020603050405020304" pitchFamily="18" charset="0"/>
                <a:cs typeface="Times New Roman" panose="02020603050405020304" pitchFamily="18" charset="0"/>
              </a:rPr>
              <a:t>[3] Li, Z., Zhang, J., Tan, T., Teng, X., Sun, X., Zhao, H., ... &amp; </a:t>
            </a:r>
            <a:r>
              <a:rPr lang="en-IN" sz="1400" dirty="0" err="1">
                <a:latin typeface="Times New Roman" panose="02020603050405020304" pitchFamily="18" charset="0"/>
                <a:cs typeface="Times New Roman" panose="02020603050405020304" pitchFamily="18" charset="0"/>
              </a:rPr>
              <a:t>Litjens</a:t>
            </a:r>
            <a:r>
              <a:rPr lang="en-IN" sz="1400" dirty="0">
                <a:latin typeface="Times New Roman" panose="02020603050405020304" pitchFamily="18" charset="0"/>
                <a:cs typeface="Times New Roman" panose="02020603050405020304" pitchFamily="18" charset="0"/>
              </a:rPr>
              <a:t>, G. (2020). ”Deep learning methods for lung cancer segmentation in whole-slide histopathology images—the </a:t>
            </a:r>
            <a:r>
              <a:rPr lang="en-IN" sz="1400" dirty="0" err="1">
                <a:latin typeface="Times New Roman" panose="02020603050405020304" pitchFamily="18" charset="0"/>
                <a:cs typeface="Times New Roman" panose="02020603050405020304" pitchFamily="18" charset="0"/>
              </a:rPr>
              <a:t>acdc</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lungp</a:t>
            </a:r>
            <a:r>
              <a:rPr lang="en-IN" sz="1400" dirty="0">
                <a:latin typeface="Times New Roman" panose="02020603050405020304" pitchFamily="18" charset="0"/>
                <a:cs typeface="Times New Roman" panose="02020603050405020304" pitchFamily="18" charset="0"/>
              </a:rPr>
              <a:t> challenge 2019”. IEEE Journal of Biomedical and Health Informatics, 25(2), 429-440. https://doi.org/10.1109/JBHI.2020.3039741 </a:t>
            </a:r>
          </a:p>
          <a:p>
            <a:r>
              <a:rPr lang="en-IN" sz="1400" dirty="0">
                <a:latin typeface="Times New Roman" panose="02020603050405020304" pitchFamily="18" charset="0"/>
                <a:cs typeface="Times New Roman" panose="02020603050405020304" pitchFamily="18" charset="0"/>
              </a:rPr>
              <a:t>[4] Huang, P., Lin, C. T., Li, Y., </a:t>
            </a:r>
            <a:r>
              <a:rPr lang="en-IN" sz="1400" dirty="0" err="1">
                <a:latin typeface="Times New Roman" panose="02020603050405020304" pitchFamily="18" charset="0"/>
                <a:cs typeface="Times New Roman" panose="02020603050405020304" pitchFamily="18" charset="0"/>
              </a:rPr>
              <a:t>Tammemagi</a:t>
            </a:r>
            <a:r>
              <a:rPr lang="en-IN" sz="1400" dirty="0">
                <a:latin typeface="Times New Roman" panose="02020603050405020304" pitchFamily="18" charset="0"/>
                <a:cs typeface="Times New Roman" panose="02020603050405020304" pitchFamily="18" charset="0"/>
              </a:rPr>
              <a:t>, M. C., Brock, M. V., </a:t>
            </a:r>
            <a:r>
              <a:rPr lang="en-IN" sz="1400" dirty="0" err="1">
                <a:latin typeface="Times New Roman" panose="02020603050405020304" pitchFamily="18" charset="0"/>
                <a:cs typeface="Times New Roman" panose="02020603050405020304" pitchFamily="18" charset="0"/>
              </a:rPr>
              <a:t>Atkar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Khattra</a:t>
            </a:r>
            <a:r>
              <a:rPr lang="en-IN" sz="1400" dirty="0">
                <a:latin typeface="Times New Roman" panose="02020603050405020304" pitchFamily="18" charset="0"/>
                <a:cs typeface="Times New Roman" panose="02020603050405020304" pitchFamily="18" charset="0"/>
              </a:rPr>
              <a:t>, S., ... &amp; Lam, S. (2019). ”Prediction of lung cancer risk at follow-up screening with low-dose CT: a training and validation study of a deep learning method”. The Lancet Digital Health, 1(7), e353-e362. https://doi.org/10.1016/j.lungcan.2021.01.027 </a:t>
            </a:r>
          </a:p>
          <a:p>
            <a:r>
              <a:rPr lang="en-IN" sz="1400" dirty="0">
                <a:latin typeface="Times New Roman" panose="02020603050405020304" pitchFamily="18" charset="0"/>
                <a:cs typeface="Times New Roman" panose="02020603050405020304" pitchFamily="18" charset="0"/>
              </a:rPr>
              <a:t>[5] Subramanian, R. R., </a:t>
            </a:r>
            <a:r>
              <a:rPr lang="en-IN" sz="1400" dirty="0" err="1">
                <a:latin typeface="Times New Roman" panose="02020603050405020304" pitchFamily="18" charset="0"/>
                <a:cs typeface="Times New Roman" panose="02020603050405020304" pitchFamily="18" charset="0"/>
              </a:rPr>
              <a:t>Mourya</a:t>
            </a:r>
            <a:r>
              <a:rPr lang="en-IN" sz="1400" dirty="0">
                <a:latin typeface="Times New Roman" panose="02020603050405020304" pitchFamily="18" charset="0"/>
                <a:cs typeface="Times New Roman" panose="02020603050405020304" pitchFamily="18" charset="0"/>
              </a:rPr>
              <a:t>, R. N., Reddy, V. P. T., Reddy, B. N., &amp; Amara, S. (2020). ”Lung cancer prediction using deep learning framework”. International Journal of Control and Automation, 13(3), 154-160. https://www.researchgate.net/publication/346700750 </a:t>
            </a:r>
          </a:p>
          <a:p>
            <a:r>
              <a:rPr lang="en-IN" sz="1400" dirty="0">
                <a:latin typeface="Times New Roman" panose="02020603050405020304" pitchFamily="18" charset="0"/>
                <a:cs typeface="Times New Roman" panose="02020603050405020304" pitchFamily="18" charset="0"/>
              </a:rPr>
              <a:t>[6] </a:t>
            </a:r>
            <a:r>
              <a:rPr lang="en-IN" sz="1400" dirty="0" err="1">
                <a:latin typeface="Times New Roman" panose="02020603050405020304" pitchFamily="18" charset="0"/>
                <a:cs typeface="Times New Roman" panose="02020603050405020304" pitchFamily="18" charset="0"/>
              </a:rPr>
              <a:t>Shimazaki</a:t>
            </a:r>
            <a:r>
              <a:rPr lang="en-IN" sz="1400" dirty="0">
                <a:latin typeface="Times New Roman" panose="02020603050405020304" pitchFamily="18" charset="0"/>
                <a:cs typeface="Times New Roman" panose="02020603050405020304" pitchFamily="18" charset="0"/>
              </a:rPr>
              <a:t>, A., Ueda, D., </a:t>
            </a:r>
            <a:r>
              <a:rPr lang="en-IN" sz="1400" dirty="0" err="1">
                <a:latin typeface="Times New Roman" panose="02020603050405020304" pitchFamily="18" charset="0"/>
                <a:cs typeface="Times New Roman" panose="02020603050405020304" pitchFamily="18" charset="0"/>
              </a:rPr>
              <a:t>Choppin</a:t>
            </a:r>
            <a:r>
              <a:rPr lang="en-IN" sz="1400" dirty="0">
                <a:latin typeface="Times New Roman" panose="02020603050405020304" pitchFamily="18" charset="0"/>
                <a:cs typeface="Times New Roman" panose="02020603050405020304" pitchFamily="18" charset="0"/>
              </a:rPr>
              <a:t>, A., Yamamoto, A., </a:t>
            </a:r>
            <a:r>
              <a:rPr lang="en-IN" sz="1400" dirty="0" err="1">
                <a:latin typeface="Times New Roman" panose="02020603050405020304" pitchFamily="18" charset="0"/>
                <a:cs typeface="Times New Roman" panose="02020603050405020304" pitchFamily="18" charset="0"/>
              </a:rPr>
              <a:t>Honjo</a:t>
            </a:r>
            <a:r>
              <a:rPr lang="en-IN" sz="1400" dirty="0">
                <a:latin typeface="Times New Roman" panose="02020603050405020304" pitchFamily="18" charset="0"/>
                <a:cs typeface="Times New Roman" panose="02020603050405020304" pitchFamily="18" charset="0"/>
              </a:rPr>
              <a:t>, T., </a:t>
            </a:r>
            <a:r>
              <a:rPr lang="en-IN" sz="1400" dirty="0" err="1">
                <a:latin typeface="Times New Roman" panose="02020603050405020304" pitchFamily="18" charset="0"/>
                <a:cs typeface="Times New Roman" panose="02020603050405020304" pitchFamily="18" charset="0"/>
              </a:rPr>
              <a:t>Shimahara</a:t>
            </a:r>
            <a:r>
              <a:rPr lang="en-IN" sz="1400" dirty="0">
                <a:latin typeface="Times New Roman" panose="02020603050405020304" pitchFamily="18" charset="0"/>
                <a:cs typeface="Times New Roman" panose="02020603050405020304" pitchFamily="18" charset="0"/>
              </a:rPr>
              <a:t>, Y., &amp; Miki, Y. (2022). ”Deep learning-based algorithm for lung cancer detection on chest radiographs using the segmentation method”. Scientific Reports, 12(1), 727. https://doi.org/10.1038/s41598 021-04667-w </a:t>
            </a:r>
          </a:p>
          <a:p>
            <a:r>
              <a:rPr lang="en-IN" sz="1400" dirty="0">
                <a:latin typeface="Times New Roman" panose="02020603050405020304" pitchFamily="18" charset="0"/>
                <a:cs typeface="Times New Roman" panose="02020603050405020304" pitchFamily="18" charset="0"/>
              </a:rPr>
              <a:t>[7] Lin, C. J., Jeng, S. Y., &amp; Chen, M. K. (2020). ”Using 2D CNN with Taguchi parametric optimization for lung can </a:t>
            </a:r>
            <a:r>
              <a:rPr lang="en-IN" sz="1400" dirty="0" err="1">
                <a:latin typeface="Times New Roman" panose="02020603050405020304" pitchFamily="18" charset="0"/>
                <a:cs typeface="Times New Roman" panose="02020603050405020304" pitchFamily="18" charset="0"/>
              </a:rPr>
              <a:t>cer</a:t>
            </a:r>
            <a:r>
              <a:rPr lang="en-IN" sz="1400" dirty="0">
                <a:latin typeface="Times New Roman" panose="02020603050405020304" pitchFamily="18" charset="0"/>
                <a:cs typeface="Times New Roman" panose="02020603050405020304" pitchFamily="18" charset="0"/>
              </a:rPr>
              <a:t> recognition from CT images”. </a:t>
            </a:r>
            <a:r>
              <a:rPr lang="en-US" sz="1400" dirty="0">
                <a:latin typeface="Times New Roman" panose="02020603050405020304" pitchFamily="18" charset="0"/>
                <a:cs typeface="Times New Roman" panose="02020603050405020304" pitchFamily="18" charset="0"/>
              </a:rPr>
              <a:t>Applied Sciences, 10(7), 2591. https://doi.org/10.3390/app100259</a:t>
            </a:r>
            <a:r>
              <a:rPr lang="en-IN" sz="1400" dirty="0">
                <a:latin typeface="Times New Roman" panose="02020603050405020304" pitchFamily="18" charset="0"/>
                <a:cs typeface="Times New Roman" panose="02020603050405020304" pitchFamily="18" charset="0"/>
              </a:rPr>
              <a:t>91</a:t>
            </a:r>
          </a:p>
          <a:p>
            <a:endParaRPr lang="en-IN" sz="1400" dirty="0">
              <a:latin typeface="Times New Roman" panose="02020603050405020304" pitchFamily="18" charset="0"/>
              <a:cs typeface="Times New Roman" panose="02020603050405020304" pitchFamily="18" charset="0"/>
            </a:endParaRPr>
          </a:p>
        </p:txBody>
      </p:sp>
      <p:pic>
        <p:nvPicPr>
          <p:cNvPr id="6" name="Picture 8">
            <a:extLst>
              <a:ext uri="{FF2B5EF4-FFF2-40B4-BE49-F238E27FC236}">
                <a16:creationId xmlns:a16="http://schemas.microsoft.com/office/drawing/2014/main" id="{98D8C65E-369B-C7E0-3BB3-65475AF62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
            <a:ext cx="3762375" cy="530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596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16C37-111F-DBAA-5E8F-8776D046034F}"/>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943EE014-C939-FC91-9130-76376E466601}"/>
              </a:ext>
            </a:extLst>
          </p:cNvPr>
          <p:cNvSpPr>
            <a:spLocks noGrp="1"/>
          </p:cNvSpPr>
          <p:nvPr>
            <p:ph idx="1"/>
          </p:nvPr>
        </p:nvSpPr>
        <p:spPr>
          <a:xfrm>
            <a:off x="457200" y="1568548"/>
            <a:ext cx="8229600" cy="4525963"/>
          </a:xfrm>
        </p:spPr>
        <p:txBody>
          <a:bodyPr>
            <a:normAutofit/>
          </a:bodyPr>
          <a:lstStyle/>
          <a:p>
            <a:pPr algn="just"/>
            <a:r>
              <a:rPr lang="en-US" sz="2000" dirty="0">
                <a:latin typeface="Times New Roman" panose="02020603050405020304" pitchFamily="18" charset="0"/>
                <a:cs typeface="Times New Roman" panose="02020603050405020304" pitchFamily="18" charset="0"/>
              </a:rPr>
              <a:t>In emerging technologies, deep learning has become the solution for most real-world problems. This is used by integrating with computer science and predicting many diseases for people at an early stage. One of the major issues is the detection of Lung Cancer either Cancerous or Non-Cancerous. Many studies have proposed solutions to detect lung nodules.            However, using an ensemble approach by taking CT(Computed Tomography) Scan images gives accurate results compared to other methodologies. In this study, we proposed the methodology by combining three deep learning models instead of one. Thereby, the performance of three CNN models is combined to get accurate results. The dataset used for this is LUNA16 from Grand Challenge which is available online. This dataset consists of CT scans and an annotations file which gives the information about each CT Scan. Our Ensemble 2D CNN model gave an effectiveness of 96% greater than the baseline methodology.  </a:t>
            </a:r>
            <a:endParaRPr lang="en-IN" sz="20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AEED7587-8A6E-BD44-5FFB-562A3AA4A1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3762375" cy="52110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a:extLst>
              <a:ext uri="{FF2B5EF4-FFF2-40B4-BE49-F238E27FC236}">
                <a16:creationId xmlns:a16="http://schemas.microsoft.com/office/drawing/2014/main" id="{EFF24A2A-008F-285B-65DB-A07D384B9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
            <a:ext cx="3762375" cy="530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1666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372A0-198A-35B3-8492-20D4C29F597C}"/>
              </a:ext>
            </a:extLst>
          </p:cNvPr>
          <p:cNvSpPr>
            <a:spLocks noGrp="1"/>
          </p:cNvSpPr>
          <p:nvPr>
            <p:ph type="title"/>
          </p:nvPr>
        </p:nvSpPr>
        <p:spPr>
          <a:xfrm>
            <a:off x="457200" y="670144"/>
            <a:ext cx="8229600" cy="747493"/>
          </a:xfrm>
        </p:spPr>
        <p:txBody>
          <a:bodyPr>
            <a:normAutofit/>
          </a:bodyPr>
          <a:lstStyle/>
          <a:p>
            <a:r>
              <a:rPr lang="en-IN" sz="2400" dirty="0">
                <a:latin typeface="Times New Roman" panose="02020603050405020304" pitchFamily="18" charset="0"/>
                <a:cs typeface="Times New Roman" panose="02020603050405020304" pitchFamily="18" charset="0"/>
              </a:rPr>
              <a:t>QUESTIONS and ANSWERS</a:t>
            </a:r>
          </a:p>
        </p:txBody>
      </p:sp>
      <p:sp>
        <p:nvSpPr>
          <p:cNvPr id="4" name="Rectangle 1">
            <a:extLst>
              <a:ext uri="{FF2B5EF4-FFF2-40B4-BE49-F238E27FC236}">
                <a16:creationId xmlns:a16="http://schemas.microsoft.com/office/drawing/2014/main" id="{F49CF79D-BB84-1829-DBB6-4D96FDED8DF2}"/>
              </a:ext>
            </a:extLst>
          </p:cNvPr>
          <p:cNvSpPr>
            <a:spLocks noGrp="1" noChangeArrowheads="1"/>
          </p:cNvSpPr>
          <p:nvPr>
            <p:ph idx="1"/>
          </p:nvPr>
        </p:nvSpPr>
        <p:spPr bwMode="auto">
          <a:xfrm>
            <a:off x="674143" y="1171097"/>
            <a:ext cx="8012657"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What inspired you to choose this topic for your project?</a:t>
            </a:r>
          </a:p>
          <a:p>
            <a:pPr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 reliable are the results, and how were they validated?</a:t>
            </a:r>
          </a:p>
          <a:p>
            <a:pPr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What are the practical applications of your model in the medical field?</a:t>
            </a:r>
          </a:p>
          <a:p>
            <a:pPr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What limitations did you encounter, and how can they be addressed?</a:t>
            </a:r>
          </a:p>
          <a:p>
            <a:pPr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 does your project contribute to advancements in healthcare technology?</a:t>
            </a:r>
          </a:p>
          <a:p>
            <a:pPr defTabSz="914400" eaLnBrk="0" fontAlgn="base" hangingPunct="0">
              <a:spcBef>
                <a:spcPct val="0"/>
              </a:spcBef>
              <a:spcAft>
                <a:spcPct val="0"/>
              </a:spcAft>
            </a:pPr>
            <a:r>
              <a:rPr lang="en-US" sz="2000" dirty="0">
                <a:latin typeface="Times New Roman" panose="02020603050405020304" pitchFamily="18" charset="0"/>
                <a:cs typeface="Times New Roman" panose="02020603050405020304" pitchFamily="18" charset="0"/>
              </a:rPr>
              <a:t>Can this approach be extended to predict other types of cancers or diseases?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What datasets did you use, and why were they chosen for this project?</a:t>
            </a:r>
          </a:p>
          <a:p>
            <a:pPr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 does your model handle variations in CT scan quality?</a:t>
            </a:r>
          </a:p>
          <a:p>
            <a:pPr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What techniques were used to improve the model’s performance?</a:t>
            </a:r>
          </a:p>
          <a:p>
            <a:pPr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 scalable is your approach for real-world clinical applications?</a:t>
            </a:r>
          </a:p>
          <a:p>
            <a:pPr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What future improvements can be made to enhance the model? </a:t>
            </a:r>
          </a:p>
          <a:p>
            <a:pPr defTabSz="914400" eaLnBrk="0" fontAlgn="base" hangingPunct="0">
              <a:spcBef>
                <a:spcPct val="0"/>
              </a:spcBef>
              <a:spcAft>
                <a:spcPct val="0"/>
              </a:spcAft>
            </a:pPr>
            <a:endParaRPr 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Picture 8">
            <a:extLst>
              <a:ext uri="{FF2B5EF4-FFF2-40B4-BE49-F238E27FC236}">
                <a16:creationId xmlns:a16="http://schemas.microsoft.com/office/drawing/2014/main" id="{578E2F91-3D2C-C21D-EFDD-96A259B061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
            <a:ext cx="3762375" cy="530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828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47612-0123-CF6E-5EEF-1F9B46CEEEA1}"/>
              </a:ext>
            </a:extLst>
          </p:cNvPr>
          <p:cNvSpPr>
            <a:spLocks noGrp="1"/>
          </p:cNvSpPr>
          <p:nvPr>
            <p:ph type="title"/>
          </p:nvPr>
        </p:nvSpPr>
        <p:spPr>
          <a:xfrm>
            <a:off x="457200" y="731836"/>
            <a:ext cx="8229600" cy="685801"/>
          </a:xfrm>
        </p:spPr>
        <p:txBody>
          <a:bodyPr>
            <a:normAutofit/>
          </a:bodyPr>
          <a:lstStyle/>
          <a:p>
            <a:r>
              <a:rPr lang="en-IN" sz="2400" dirty="0">
                <a:latin typeface="Times New Roman" panose="02020603050405020304" pitchFamily="18" charset="0"/>
                <a:cs typeface="Times New Roman" panose="02020603050405020304" pitchFamily="18" charset="0"/>
              </a:rPr>
              <a:t>ACKNOWLEDGEMENT</a:t>
            </a:r>
          </a:p>
        </p:txBody>
      </p:sp>
      <p:sp>
        <p:nvSpPr>
          <p:cNvPr id="3" name="Content Placeholder 2">
            <a:extLst>
              <a:ext uri="{FF2B5EF4-FFF2-40B4-BE49-F238E27FC236}">
                <a16:creationId xmlns:a16="http://schemas.microsoft.com/office/drawing/2014/main" id="{0CF8D22E-9F9D-FE94-55BB-139869E94BE5}"/>
              </a:ext>
            </a:extLst>
          </p:cNvPr>
          <p:cNvSpPr>
            <a:spLocks noGrp="1"/>
          </p:cNvSpPr>
          <p:nvPr>
            <p:ph idx="1"/>
          </p:nvPr>
        </p:nvSpPr>
        <p:spPr/>
        <p:txBody>
          <a:bodyPr>
            <a:normAutofit fontScale="92500" lnSpcReduction="20000"/>
          </a:bodyPr>
          <a:lstStyle/>
          <a:p>
            <a:r>
              <a:rPr lang="en-US" sz="2000" dirty="0">
                <a:latin typeface="Times New Roman" panose="02020603050405020304" pitchFamily="18" charset="0"/>
                <a:cs typeface="Times New Roman" panose="02020603050405020304" pitchFamily="18" charset="0"/>
              </a:rPr>
              <a:t>We would like to express our sincere gratitude to the faculty and staff of </a:t>
            </a:r>
            <a:r>
              <a:rPr lang="en-US" sz="2000" dirty="0" err="1">
                <a:latin typeface="Times New Roman" panose="02020603050405020304" pitchFamily="18" charset="0"/>
                <a:cs typeface="Times New Roman" panose="02020603050405020304" pitchFamily="18" charset="0"/>
              </a:rPr>
              <a:t>Narasaraopeta</a:t>
            </a:r>
            <a:r>
              <a:rPr lang="en-US" sz="2000" dirty="0">
                <a:latin typeface="Times New Roman" panose="02020603050405020304" pitchFamily="18" charset="0"/>
                <a:cs typeface="Times New Roman" panose="02020603050405020304" pitchFamily="18" charset="0"/>
              </a:rPr>
              <a:t> Engineering College for their guidance and encouragement throughout the development of this project. Their insights and expertise have been invaluable.</a:t>
            </a:r>
          </a:p>
          <a:p>
            <a:r>
              <a:rPr lang="en-US" sz="2000" dirty="0">
                <a:latin typeface="Times New Roman" panose="02020603050405020304" pitchFamily="18" charset="0"/>
                <a:cs typeface="Times New Roman" panose="02020603050405020304" pitchFamily="18" charset="0"/>
              </a:rPr>
              <a:t>We also extend our thanks to the administration for providing the necessary resources and a platform to showcase our work. This opportunity has been instrumental in enhancing our learning and growth.</a:t>
            </a:r>
          </a:p>
          <a:p>
            <a:r>
              <a:rPr lang="en-US" sz="2000" dirty="0">
                <a:latin typeface="Times New Roman" panose="02020603050405020304" pitchFamily="18" charset="0"/>
                <a:cs typeface="Times New Roman" panose="02020603050405020304" pitchFamily="18" charset="0"/>
              </a:rPr>
              <a:t>For any questions or further discussions, feel free to reach out:</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0" indent="0">
              <a:buNone/>
            </a:pPr>
            <a:r>
              <a:rPr lang="en-US" sz="2200">
                <a:latin typeface="Times New Roman" panose="02020603050405020304" pitchFamily="18" charset="0"/>
                <a:cs typeface="Times New Roman" panose="02020603050405020304" pitchFamily="18" charset="0"/>
              </a:rPr>
              <a:t>Email</a:t>
            </a:r>
            <a:r>
              <a:rPr lang="en-US" sz="2200" dirty="0">
                <a:latin typeface="Times New Roman" panose="02020603050405020304" pitchFamily="18" charset="0"/>
                <a:cs typeface="Times New Roman" panose="02020603050405020304" pitchFamily="18" charset="0"/>
              </a:rPr>
              <a:t>: manvithaainavolu@gmail.com</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Phone: 9391979915</a:t>
            </a:r>
          </a:p>
          <a:p>
            <a:pPr marL="0" indent="0">
              <a:buNone/>
            </a:pPr>
            <a:r>
              <a:rPr lang="en-US" sz="2200" dirty="0">
                <a:latin typeface="Times New Roman" panose="02020603050405020304" pitchFamily="18" charset="0"/>
                <a:cs typeface="Times New Roman" panose="02020603050405020304" pitchFamily="18" charset="0"/>
              </a:rPr>
              <a:t>Email: nagarevathidokku@gmail.com</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Phone: 7731996108</a:t>
            </a:r>
          </a:p>
          <a:p>
            <a:pPr marL="0" indent="0">
              <a:buNone/>
            </a:pPr>
            <a:r>
              <a:rPr lang="en-US" sz="2200" dirty="0">
                <a:latin typeface="Times New Roman" panose="02020603050405020304" pitchFamily="18" charset="0"/>
                <a:cs typeface="Times New Roman" panose="02020603050405020304" pitchFamily="18" charset="0"/>
              </a:rPr>
              <a:t>Email: prathimakasula5@gmail.com</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Phone: 6303833136</a:t>
            </a:r>
            <a:br>
              <a:rPr lang="en-US" sz="2200" dirty="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pic>
        <p:nvPicPr>
          <p:cNvPr id="4" name="Picture 8">
            <a:extLst>
              <a:ext uri="{FF2B5EF4-FFF2-40B4-BE49-F238E27FC236}">
                <a16:creationId xmlns:a16="http://schemas.microsoft.com/office/drawing/2014/main" id="{25B01BEF-DF93-CE4C-DE7E-7F228D81A6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
            <a:ext cx="3762375" cy="530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360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9951-FE2E-2C59-3DFF-C9130129AD2F}"/>
              </a:ext>
            </a:extLst>
          </p:cNvPr>
          <p:cNvSpPr>
            <a:spLocks noGrp="1"/>
          </p:cNvSpPr>
          <p:nvPr>
            <p:ph type="title"/>
          </p:nvPr>
        </p:nvSpPr>
        <p:spPr>
          <a:xfrm>
            <a:off x="437535" y="629266"/>
            <a:ext cx="8229600" cy="820122"/>
          </a:xfrm>
        </p:spPr>
        <p:txBody>
          <a:bodyPr>
            <a:noAutofit/>
          </a:bodyPr>
          <a:lstStyle/>
          <a:p>
            <a:r>
              <a:rPr lang="en-IN" sz="2400" dirty="0">
                <a:latin typeface="Times New Roman" panose="02020603050405020304" pitchFamily="18" charset="0"/>
                <a:cs typeface="Times New Roman" panose="02020603050405020304" pitchFamily="18" charset="0"/>
              </a:rPr>
              <a:t>INTRODUCTION</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1029" name="Picture 5">
            <a:extLst>
              <a:ext uri="{FF2B5EF4-FFF2-40B4-BE49-F238E27FC236}">
                <a16:creationId xmlns:a16="http://schemas.microsoft.com/office/drawing/2014/main" id="{BDF77C98-8CBE-2479-5425-49AA953D29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282"/>
            <a:ext cx="3762375" cy="5421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a:extLst>
              <a:ext uri="{FF2B5EF4-FFF2-40B4-BE49-F238E27FC236}">
                <a16:creationId xmlns:a16="http://schemas.microsoft.com/office/drawing/2014/main" id="{FEACD168-7A2C-77A7-D96F-97DAB01B20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
            <a:ext cx="3762375" cy="53093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44E3CB84-FAE2-6E11-CF5A-E23CE9FEC74C}"/>
              </a:ext>
            </a:extLst>
          </p:cNvPr>
          <p:cNvSpPr>
            <a:spLocks noGrp="1" noChangeArrowheads="1"/>
          </p:cNvSpPr>
          <p:nvPr>
            <p:ph idx="1"/>
          </p:nvPr>
        </p:nvSpPr>
        <p:spPr bwMode="auto">
          <a:xfrm>
            <a:off x="437534" y="828256"/>
            <a:ext cx="8364943"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Lung cancer is one of the most dangerous cancers, causing a large number of deaths worldwide. Early detection is crucial as it can save lives by enabling timely treatment. </a:t>
            </a:r>
          </a:p>
          <a:p>
            <a:pPr algn="just"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main aim is to use deep learning techniques to develop a system for accurate and quick lung cancer prediction. </a:t>
            </a:r>
          </a:p>
          <a:p>
            <a:pPr algn="just"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medical images are visualized under 3D view to analyze clearly. So to handle these type of images needs to be efficient in identifying them. DL approaches introduce Neural networks which will learn the patterns of images in all dimensions.</a:t>
            </a:r>
          </a:p>
          <a:p>
            <a:pPr algn="just"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models like 2D CNNs are used to process medical images more effectively. The system offers healthcare professionals a faster and more reliable diagnostic tool. </a:t>
            </a:r>
          </a:p>
          <a:p>
            <a:pPr algn="just"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LUNA16 dataset from the Grand Challenge is chosen for training and evaluation. </a:t>
            </a:r>
          </a:p>
          <a:p>
            <a:pPr algn="just"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Ensemble learning is incorporated to combine multiple CNN models, improving overall prediction accuracy and robustness. </a:t>
            </a:r>
          </a:p>
          <a:p>
            <a:pPr algn="just" defTabSz="914400"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4412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DCF3-89E1-B9B8-527B-F9FAB5E7F48F}"/>
              </a:ext>
            </a:extLst>
          </p:cNvPr>
          <p:cNvSpPr>
            <a:spLocks noGrp="1"/>
          </p:cNvSpPr>
          <p:nvPr>
            <p:ph type="title"/>
          </p:nvPr>
        </p:nvSpPr>
        <p:spPr>
          <a:xfrm>
            <a:off x="457200" y="685800"/>
            <a:ext cx="8229600" cy="448519"/>
          </a:xfrm>
        </p:spPr>
        <p:txBody>
          <a:bodyPr>
            <a:normAutofit fontScale="90000"/>
          </a:bodyPr>
          <a:lstStyle/>
          <a:p>
            <a:r>
              <a:rPr lang="en-IN" sz="2400" b="1" dirty="0">
                <a:latin typeface="Times New Roman" panose="02020603050405020304" pitchFamily="18" charset="0"/>
                <a:cs typeface="Times New Roman" panose="02020603050405020304" pitchFamily="18" charset="0"/>
              </a:rPr>
              <a:t>LITERATURE SURVEY</a:t>
            </a:r>
          </a:p>
        </p:txBody>
      </p:sp>
      <p:graphicFrame>
        <p:nvGraphicFramePr>
          <p:cNvPr id="4" name="Content Placeholder 3">
            <a:extLst>
              <a:ext uri="{FF2B5EF4-FFF2-40B4-BE49-F238E27FC236}">
                <a16:creationId xmlns:a16="http://schemas.microsoft.com/office/drawing/2014/main" id="{CDCEF7D1-8E32-34E8-BF7D-E42F0B864B8B}"/>
              </a:ext>
            </a:extLst>
          </p:cNvPr>
          <p:cNvGraphicFramePr>
            <a:graphicFrameLocks noGrp="1"/>
          </p:cNvGraphicFramePr>
          <p:nvPr>
            <p:ph idx="1"/>
            <p:extLst>
              <p:ext uri="{D42A27DB-BD31-4B8C-83A1-F6EECF244321}">
                <p14:modId xmlns:p14="http://schemas.microsoft.com/office/powerpoint/2010/main" val="4150531381"/>
              </p:ext>
            </p:extLst>
          </p:nvPr>
        </p:nvGraphicFramePr>
        <p:xfrm>
          <a:off x="457200" y="1289178"/>
          <a:ext cx="8229599" cy="5349240"/>
        </p:xfrm>
        <a:graphic>
          <a:graphicData uri="http://schemas.openxmlformats.org/drawingml/2006/table">
            <a:tbl>
              <a:tblPr firstRow="1" bandRow="1">
                <a:tableStyleId>{5940675A-B579-460E-94D1-54222C63F5DA}</a:tableStyleId>
              </a:tblPr>
              <a:tblGrid>
                <a:gridCol w="509155">
                  <a:extLst>
                    <a:ext uri="{9D8B030D-6E8A-4147-A177-3AD203B41FA5}">
                      <a16:colId xmlns:a16="http://schemas.microsoft.com/office/drawing/2014/main" val="667510765"/>
                    </a:ext>
                  </a:extLst>
                </a:gridCol>
                <a:gridCol w="1837135">
                  <a:extLst>
                    <a:ext uri="{9D8B030D-6E8A-4147-A177-3AD203B41FA5}">
                      <a16:colId xmlns:a16="http://schemas.microsoft.com/office/drawing/2014/main" val="1665941903"/>
                    </a:ext>
                  </a:extLst>
                </a:gridCol>
                <a:gridCol w="1175657">
                  <a:extLst>
                    <a:ext uri="{9D8B030D-6E8A-4147-A177-3AD203B41FA5}">
                      <a16:colId xmlns:a16="http://schemas.microsoft.com/office/drawing/2014/main" val="2157000889"/>
                    </a:ext>
                  </a:extLst>
                </a:gridCol>
                <a:gridCol w="944545">
                  <a:extLst>
                    <a:ext uri="{9D8B030D-6E8A-4147-A177-3AD203B41FA5}">
                      <a16:colId xmlns:a16="http://schemas.microsoft.com/office/drawing/2014/main" val="1238009956"/>
                    </a:ext>
                  </a:extLst>
                </a:gridCol>
                <a:gridCol w="1406770">
                  <a:extLst>
                    <a:ext uri="{9D8B030D-6E8A-4147-A177-3AD203B41FA5}">
                      <a16:colId xmlns:a16="http://schemas.microsoft.com/office/drawing/2014/main" val="342950898"/>
                    </a:ext>
                  </a:extLst>
                </a:gridCol>
                <a:gridCol w="1386672">
                  <a:extLst>
                    <a:ext uri="{9D8B030D-6E8A-4147-A177-3AD203B41FA5}">
                      <a16:colId xmlns:a16="http://schemas.microsoft.com/office/drawing/2014/main" val="1841707614"/>
                    </a:ext>
                  </a:extLst>
                </a:gridCol>
                <a:gridCol w="969665">
                  <a:extLst>
                    <a:ext uri="{9D8B030D-6E8A-4147-A177-3AD203B41FA5}">
                      <a16:colId xmlns:a16="http://schemas.microsoft.com/office/drawing/2014/main" val="2523160066"/>
                    </a:ext>
                  </a:extLst>
                </a:gridCol>
              </a:tblGrid>
              <a:tr h="427617">
                <a:tc>
                  <a:txBody>
                    <a:bodyPr/>
                    <a:lstStyle/>
                    <a:p>
                      <a:r>
                        <a:rPr lang="en-IN" sz="1100" b="1" dirty="0"/>
                        <a:t>No</a:t>
                      </a:r>
                      <a:endParaRPr lang="en-IN" sz="1100" b="1" dirty="0">
                        <a:latin typeface="Times New Roman" panose="02020603050405020304" pitchFamily="18" charset="0"/>
                        <a:cs typeface="Times New Roman" panose="02020603050405020304" pitchFamily="18" charset="0"/>
                      </a:endParaRPr>
                    </a:p>
                  </a:txBody>
                  <a:tcPr>
                    <a:solidFill>
                      <a:srgbClr val="FFC000"/>
                    </a:solidFill>
                  </a:tcPr>
                </a:tc>
                <a:tc>
                  <a:txBody>
                    <a:bodyPr/>
                    <a:lstStyle/>
                    <a:p>
                      <a:r>
                        <a:rPr lang="en-IN" sz="1100" b="1" dirty="0"/>
                        <a:t>Title</a:t>
                      </a:r>
                      <a:endParaRPr lang="en-IN" sz="1100" b="1" dirty="0">
                        <a:latin typeface="Times New Roman" panose="02020603050405020304" pitchFamily="18" charset="0"/>
                        <a:cs typeface="Times New Roman" panose="02020603050405020304" pitchFamily="18" charset="0"/>
                      </a:endParaRPr>
                    </a:p>
                  </a:txBody>
                  <a:tcPr>
                    <a:solidFill>
                      <a:srgbClr val="FFC000"/>
                    </a:solidFill>
                  </a:tcPr>
                </a:tc>
                <a:tc>
                  <a:txBody>
                    <a:bodyPr/>
                    <a:lstStyle/>
                    <a:p>
                      <a:r>
                        <a:rPr lang="en-IN" sz="1100" b="1" dirty="0"/>
                        <a:t>Author</a:t>
                      </a:r>
                      <a:endParaRPr lang="en-IN" sz="1100" b="1" dirty="0">
                        <a:latin typeface="Times New Roman" panose="02020603050405020304" pitchFamily="18" charset="0"/>
                        <a:cs typeface="Times New Roman" panose="02020603050405020304" pitchFamily="18" charset="0"/>
                      </a:endParaRPr>
                    </a:p>
                  </a:txBody>
                  <a:tcPr>
                    <a:solidFill>
                      <a:srgbClr val="FFC000"/>
                    </a:solidFill>
                  </a:tcPr>
                </a:tc>
                <a:tc>
                  <a:txBody>
                    <a:bodyPr/>
                    <a:lstStyle/>
                    <a:p>
                      <a:r>
                        <a:rPr lang="en-IN" sz="1100" b="1" dirty="0"/>
                        <a:t>Journal Name &amp; Year</a:t>
                      </a:r>
                      <a:endParaRPr lang="en-IN" sz="1100" b="1" dirty="0">
                        <a:latin typeface="Times New Roman" panose="02020603050405020304" pitchFamily="18" charset="0"/>
                        <a:cs typeface="Times New Roman" panose="02020603050405020304" pitchFamily="18" charset="0"/>
                      </a:endParaRPr>
                    </a:p>
                  </a:txBody>
                  <a:tcPr>
                    <a:solidFill>
                      <a:srgbClr val="FFC000"/>
                    </a:solidFill>
                  </a:tcPr>
                </a:tc>
                <a:tc>
                  <a:txBody>
                    <a:bodyPr/>
                    <a:lstStyle/>
                    <a:p>
                      <a:r>
                        <a:rPr lang="en-IN" sz="1100" b="1" dirty="0"/>
                        <a:t>Methodology Adapted</a:t>
                      </a:r>
                      <a:endParaRPr lang="en-IN" sz="1100" b="1" dirty="0">
                        <a:latin typeface="Times New Roman" panose="02020603050405020304" pitchFamily="18" charset="0"/>
                        <a:cs typeface="Times New Roman" panose="02020603050405020304" pitchFamily="18" charset="0"/>
                      </a:endParaRPr>
                    </a:p>
                  </a:txBody>
                  <a:tcPr>
                    <a:solidFill>
                      <a:srgbClr val="FFC000"/>
                    </a:solidFill>
                  </a:tcPr>
                </a:tc>
                <a:tc>
                  <a:txBody>
                    <a:bodyPr/>
                    <a:lstStyle/>
                    <a:p>
                      <a:r>
                        <a:rPr lang="en-IN" sz="1100" b="1" dirty="0"/>
                        <a:t>Key Findings</a:t>
                      </a:r>
                      <a:endParaRPr lang="en-IN" sz="1100" b="1" dirty="0">
                        <a:latin typeface="Times New Roman" panose="02020603050405020304" pitchFamily="18" charset="0"/>
                        <a:cs typeface="Times New Roman" panose="02020603050405020304" pitchFamily="18" charset="0"/>
                      </a:endParaRPr>
                    </a:p>
                  </a:txBody>
                  <a:tcPr>
                    <a:solidFill>
                      <a:srgbClr val="FFC000"/>
                    </a:solidFill>
                  </a:tcPr>
                </a:tc>
                <a:tc>
                  <a:txBody>
                    <a:bodyPr/>
                    <a:lstStyle/>
                    <a:p>
                      <a:r>
                        <a:rPr lang="en-IN" sz="1100" b="1" dirty="0"/>
                        <a:t>Gaps</a:t>
                      </a:r>
                      <a:endParaRPr lang="en-IN" sz="1100" b="1" dirty="0">
                        <a:latin typeface="Times New Roman" panose="02020603050405020304" pitchFamily="18" charset="0"/>
                        <a:cs typeface="Times New Roman" panose="02020603050405020304" pitchFamily="18" charset="0"/>
                      </a:endParaRPr>
                    </a:p>
                  </a:txBody>
                  <a:tcPr>
                    <a:solidFill>
                      <a:srgbClr val="FFC000"/>
                    </a:solidFill>
                  </a:tcPr>
                </a:tc>
                <a:extLst>
                  <a:ext uri="{0D108BD9-81ED-4DB2-BD59-A6C34878D82A}">
                    <a16:rowId xmlns:a16="http://schemas.microsoft.com/office/drawing/2014/main" val="2104324998"/>
                  </a:ext>
                </a:extLst>
              </a:tr>
              <a:tr h="931593">
                <a:tc>
                  <a:txBody>
                    <a:bodyPr/>
                    <a:lstStyle/>
                    <a:p>
                      <a:r>
                        <a:rPr lang="en-IN" sz="1100" dirty="0"/>
                        <a:t>1</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Deep learning techniques to diagnose lung cancer</a:t>
                      </a:r>
                    </a:p>
                  </a:txBody>
                  <a:tcPr anchor="ctr"/>
                </a:tc>
                <a:tc>
                  <a:txBody>
                    <a:bodyPr/>
                    <a:lstStyle/>
                    <a:p>
                      <a:r>
                        <a:rPr lang="en-IN" sz="1400" dirty="0">
                          <a:latin typeface="Times New Roman" panose="02020603050405020304" pitchFamily="18" charset="0"/>
                          <a:cs typeface="Times New Roman" panose="02020603050405020304" pitchFamily="18" charset="0"/>
                        </a:rPr>
                        <a:t>Wang, L</a:t>
                      </a:r>
                    </a:p>
                  </a:txBody>
                  <a:tcPr anchor="ctr"/>
                </a:tc>
                <a:tc>
                  <a:txBody>
                    <a:bodyPr/>
                    <a:lstStyle/>
                    <a:p>
                      <a:r>
                        <a:rPr lang="en-IN" sz="1400" dirty="0">
                          <a:latin typeface="Times New Roman" panose="02020603050405020304" pitchFamily="18" charset="0"/>
                          <a:cs typeface="Times New Roman" panose="02020603050405020304" pitchFamily="18" charset="0"/>
                        </a:rPr>
                        <a:t>Cancers, 2022</a:t>
                      </a:r>
                    </a:p>
                  </a:txBody>
                  <a:tcPr anchor="ctr"/>
                </a:tc>
                <a:tc>
                  <a:txBody>
                    <a:bodyPr/>
                    <a:lstStyle/>
                    <a:p>
                      <a:r>
                        <a:rPr lang="en-US" sz="1400" b="0" dirty="0">
                          <a:latin typeface="Times New Roman" panose="02020603050405020304" pitchFamily="18" charset="0"/>
                          <a:cs typeface="Times New Roman" panose="02020603050405020304" pitchFamily="18" charset="0"/>
                        </a:rPr>
                        <a:t>3D Convolutional Neural Networks (3D CNN) for lung cancer diagnosis</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r>
                        <a:rPr lang="en-US" sz="1400" dirty="0">
                          <a:latin typeface="Times New Roman" panose="02020603050405020304" pitchFamily="18" charset="0"/>
                          <a:cs typeface="Times New Roman" panose="02020603050405020304" pitchFamily="18" charset="0"/>
                        </a:rPr>
                        <a:t>clinicians can detect and classify lung nodules more accurately and quickly.</a:t>
                      </a:r>
                    </a:p>
                  </a:txBody>
                  <a:tcPr anchor="ctr"/>
                </a:tc>
                <a:tc>
                  <a:txBody>
                    <a:bodyPr/>
                    <a:lstStyle/>
                    <a:p>
                      <a:r>
                        <a:rPr lang="en-US" sz="1400" dirty="0">
                          <a:latin typeface="Times New Roman" panose="02020603050405020304" pitchFamily="18" charset="0"/>
                          <a:cs typeface="Times New Roman" panose="02020603050405020304" pitchFamily="18" charset="0"/>
                        </a:rPr>
                        <a:t>Using a large number of inaccurate, data</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927447035"/>
                  </a:ext>
                </a:extLst>
              </a:tr>
              <a:tr h="1309126">
                <a:tc>
                  <a:txBody>
                    <a:bodyPr/>
                    <a:lstStyle/>
                    <a:p>
                      <a:r>
                        <a:rPr lang="en-IN" sz="1100" dirty="0"/>
                        <a:t>2</a:t>
                      </a:r>
                      <a:endParaRPr lang="en-IN" sz="1100" dirty="0">
                        <a:latin typeface="Times New Roman" panose="02020603050405020304" pitchFamily="18" charset="0"/>
                        <a:cs typeface="Times New Roman" panose="02020603050405020304" pitchFamily="18" charset="0"/>
                      </a:endParaRPr>
                    </a:p>
                  </a:txBody>
                  <a:tcPr anchor="ctr"/>
                </a:tc>
                <a:tc>
                  <a:txBody>
                    <a:bodyPr/>
                    <a:lstStyle/>
                    <a:p>
                      <a:r>
                        <a:rPr lang="en-US" sz="1400" dirty="0">
                          <a:latin typeface="Times New Roman" panose="02020603050405020304" pitchFamily="18" charset="0"/>
                          <a:cs typeface="Times New Roman" panose="02020603050405020304" pitchFamily="18" charset="0"/>
                        </a:rPr>
                        <a:t>Deep learning-based algorithm for lung cancer detection on chest radiographs using the segmentation method</a:t>
                      </a:r>
                    </a:p>
                  </a:txBody>
                  <a:tcPr anchor="ctr"/>
                </a:tc>
                <a:tc>
                  <a:txBody>
                    <a:bodyPr/>
                    <a:lstStyle/>
                    <a:p>
                      <a:r>
                        <a:rPr lang="fr-FR" sz="1400" dirty="0" err="1">
                          <a:latin typeface="Times New Roman" panose="02020603050405020304" pitchFamily="18" charset="0"/>
                          <a:cs typeface="Times New Roman" panose="02020603050405020304" pitchFamily="18" charset="0"/>
                        </a:rPr>
                        <a:t>Akitoshi</a:t>
                      </a:r>
                      <a:r>
                        <a:rPr lang="fr-FR" sz="1400" dirty="0">
                          <a:latin typeface="Times New Roman" panose="02020603050405020304" pitchFamily="18" charset="0"/>
                          <a:cs typeface="Times New Roman" panose="02020603050405020304" pitchFamily="18" charset="0"/>
                        </a:rPr>
                        <a:t> </a:t>
                      </a:r>
                      <a:r>
                        <a:rPr lang="fr-FR" sz="1400" dirty="0" err="1">
                          <a:latin typeface="Times New Roman" panose="02020603050405020304" pitchFamily="18" charset="0"/>
                          <a:cs typeface="Times New Roman" panose="02020603050405020304" pitchFamily="18" charset="0"/>
                        </a:rPr>
                        <a:t>Shimazaki</a:t>
                      </a:r>
                      <a:r>
                        <a:rPr lang="fr-FR" sz="1400" dirty="0">
                          <a:latin typeface="Times New Roman" panose="02020603050405020304" pitchFamily="18" charset="0"/>
                          <a:cs typeface="Times New Roman" panose="02020603050405020304" pitchFamily="18" charset="0"/>
                        </a:rPr>
                        <a:t>, et al</a:t>
                      </a:r>
                    </a:p>
                  </a:txBody>
                  <a:tcPr anchor="ctr"/>
                </a:tc>
                <a:tc>
                  <a:txBody>
                    <a:bodyPr/>
                    <a:lstStyle/>
                    <a:p>
                      <a:r>
                        <a:rPr lang="en-IN" sz="1400" dirty="0">
                          <a:latin typeface="Times New Roman" panose="02020603050405020304" pitchFamily="18" charset="0"/>
                          <a:cs typeface="Times New Roman" panose="02020603050405020304" pitchFamily="18" charset="0"/>
                        </a:rPr>
                        <a:t>Scientific Reports , 2022</a:t>
                      </a:r>
                    </a:p>
                  </a:txBody>
                  <a:tcPr anchor="ctr"/>
                </a:tc>
                <a:tc>
                  <a:txBody>
                    <a:bodyPr/>
                    <a:lstStyle/>
                    <a:p>
                      <a:r>
                        <a:rPr lang="en-US" sz="1400" b="0" dirty="0">
                          <a:latin typeface="Times New Roman" panose="02020603050405020304" pitchFamily="18" charset="0"/>
                          <a:cs typeface="Times New Roman" panose="02020603050405020304" pitchFamily="18" charset="0"/>
                        </a:rPr>
                        <a:t>DL-based model with five-fold cross-validation.</a:t>
                      </a:r>
                    </a:p>
                  </a:txBody>
                  <a:tcPr anchor="ctr"/>
                </a:tc>
                <a:tc>
                  <a:txBody>
                    <a:bodyPr/>
                    <a:lstStyle/>
                    <a:p>
                      <a:r>
                        <a:rPr lang="en-US" sz="1400" dirty="0">
                          <a:latin typeface="Times New Roman" panose="02020603050405020304" pitchFamily="18" charset="0"/>
                          <a:cs typeface="Times New Roman" panose="02020603050405020304" pitchFamily="18" charset="0"/>
                        </a:rPr>
                        <a:t>DL-based model had a sensitivity of 0.73 with 0.13 </a:t>
                      </a:r>
                      <a:r>
                        <a:rPr lang="en-US" sz="1400" dirty="0" err="1">
                          <a:latin typeface="Times New Roman" panose="02020603050405020304" pitchFamily="18" charset="0"/>
                          <a:cs typeface="Times New Roman" panose="02020603050405020304" pitchFamily="18" charset="0"/>
                        </a:rPr>
                        <a:t>mFPI</a:t>
                      </a:r>
                      <a:r>
                        <a:rPr lang="en-US" sz="1400" dirty="0">
                          <a:latin typeface="Times New Roman" panose="02020603050405020304" pitchFamily="18" charset="0"/>
                          <a:cs typeface="Times New Roman" panose="02020603050405020304" pitchFamily="18" charset="0"/>
                        </a:rPr>
                        <a:t> in the test dataset</a:t>
                      </a:r>
                    </a:p>
                  </a:txBody>
                  <a:tcPr anchor="ctr"/>
                </a:tc>
                <a:tc>
                  <a:txBody>
                    <a:bodyPr/>
                    <a:lstStyle/>
                    <a:p>
                      <a:r>
                        <a:rPr lang="en-US" sz="1400" dirty="0">
                          <a:latin typeface="Times New Roman" panose="02020603050405020304" pitchFamily="18" charset="0"/>
                          <a:cs typeface="Times New Roman" panose="02020603050405020304" pitchFamily="18" charset="0"/>
                        </a:rPr>
                        <a:t>This may reduce the detection rate of benign nodules/masses.</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71435931"/>
                  </a:ext>
                </a:extLst>
              </a:tr>
              <a:tr h="763602">
                <a:tc>
                  <a:txBody>
                    <a:bodyPr/>
                    <a:lstStyle/>
                    <a:p>
                      <a:r>
                        <a:rPr lang="en-IN" sz="1100" dirty="0"/>
                        <a:t>3</a:t>
                      </a:r>
                      <a:endParaRPr lang="en-IN" sz="1100" dirty="0">
                        <a:latin typeface="Times New Roman" panose="02020603050405020304" pitchFamily="18" charset="0"/>
                        <a:cs typeface="Times New Roman" panose="02020603050405020304" pitchFamily="18" charset="0"/>
                      </a:endParaRPr>
                    </a:p>
                  </a:txBody>
                  <a:tcPr anchor="ctr"/>
                </a:tc>
                <a:tc>
                  <a:txBody>
                    <a:bodyPr/>
                    <a:lstStyle/>
                    <a:p>
                      <a:r>
                        <a:rPr lang="en-US" sz="1400" dirty="0">
                          <a:latin typeface="Times New Roman" panose="02020603050405020304" pitchFamily="18" charset="0"/>
                          <a:cs typeface="Times New Roman" panose="02020603050405020304" pitchFamily="18" charset="0"/>
                        </a:rPr>
                        <a:t>Using 2D CNN with Taguchi Parametric Optimization for Lung Cancer Recognition from CT Images</a:t>
                      </a:r>
                    </a:p>
                  </a:txBody>
                  <a:tcPr anchor="ctr"/>
                </a:tc>
                <a:tc>
                  <a:txBody>
                    <a:bodyPr/>
                    <a:lstStyle/>
                    <a:p>
                      <a:r>
                        <a:rPr lang="en-IN" sz="1400" dirty="0">
                          <a:latin typeface="Times New Roman" panose="02020603050405020304" pitchFamily="18" charset="0"/>
                          <a:cs typeface="Times New Roman" panose="02020603050405020304" pitchFamily="18" charset="0"/>
                        </a:rPr>
                        <a:t>Cheng-Jian Lin, et al</a:t>
                      </a:r>
                    </a:p>
                  </a:txBody>
                  <a:tcPr anchor="ctr"/>
                </a:tc>
                <a:tc>
                  <a:txBody>
                    <a:bodyPr/>
                    <a:lstStyle/>
                    <a:p>
                      <a:r>
                        <a:rPr lang="en-US" sz="1400" dirty="0">
                          <a:latin typeface="Times New Roman" panose="02020603050405020304" pitchFamily="18" charset="0"/>
                          <a:cs typeface="Times New Roman" panose="02020603050405020304" pitchFamily="18" charset="0"/>
                        </a:rPr>
                        <a:t>ResearchGate, 2020</a:t>
                      </a:r>
                    </a:p>
                  </a:txBody>
                  <a:tcPr anchor="ctr"/>
                </a:tc>
                <a:tc>
                  <a:txBody>
                    <a:bodyPr/>
                    <a:lstStyle/>
                    <a:p>
                      <a:r>
                        <a:rPr lang="en-US" sz="1400" b="0" dirty="0">
                          <a:latin typeface="Times New Roman" panose="02020603050405020304" pitchFamily="18" charset="0"/>
                          <a:cs typeface="Times New Roman" panose="02020603050405020304" pitchFamily="18" charset="0"/>
                        </a:rPr>
                        <a:t> 2D convolutional neural network (2D CNN) with Taguchi parametric optimization</a:t>
                      </a:r>
                    </a:p>
                  </a:txBody>
                  <a:tcPr anchor="ctr"/>
                </a:tc>
                <a:tc>
                  <a:txBody>
                    <a:bodyPr/>
                    <a:lstStyle/>
                    <a:p>
                      <a:r>
                        <a:rPr lang="en-US" sz="1400" dirty="0">
                          <a:latin typeface="Times New Roman" panose="02020603050405020304" pitchFamily="18" charset="0"/>
                          <a:cs typeface="Times New Roman" panose="02020603050405020304" pitchFamily="18" charset="0"/>
                        </a:rPr>
                        <a:t>The proposed method is 6.86% and 5.29% more accurate than the original 2D CNN on the two datasets, respectively.</a:t>
                      </a:r>
                    </a:p>
                  </a:txBody>
                  <a:tcPr anchor="ctr"/>
                </a:tc>
                <a:tc>
                  <a:txBody>
                    <a:bodyPr/>
                    <a:lstStyle/>
                    <a:p>
                      <a:r>
                        <a:rPr lang="en-US" sz="1400" dirty="0">
                          <a:latin typeface="Times New Roman" panose="02020603050405020304" pitchFamily="18" charset="0"/>
                          <a:cs typeface="Times New Roman" panose="02020603050405020304" pitchFamily="18" charset="0"/>
                        </a:rPr>
                        <a:t>The limitation of this study is the depth of layers.</a:t>
                      </a:r>
                    </a:p>
                  </a:txBody>
                  <a:tcPr anchor="ctr"/>
                </a:tc>
                <a:extLst>
                  <a:ext uri="{0D108BD9-81ED-4DB2-BD59-A6C34878D82A}">
                    <a16:rowId xmlns:a16="http://schemas.microsoft.com/office/drawing/2014/main" val="4264790200"/>
                  </a:ext>
                </a:extLst>
              </a:tr>
            </a:tbl>
          </a:graphicData>
        </a:graphic>
      </p:graphicFrame>
      <p:pic>
        <p:nvPicPr>
          <p:cNvPr id="4098" name="Picture 2">
            <a:extLst>
              <a:ext uri="{FF2B5EF4-FFF2-40B4-BE49-F238E27FC236}">
                <a16:creationId xmlns:a16="http://schemas.microsoft.com/office/drawing/2014/main" id="{568B2918-E0B5-454B-EEE9-37F4CEE6C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762375" cy="5801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a:extLst>
              <a:ext uri="{FF2B5EF4-FFF2-40B4-BE49-F238E27FC236}">
                <a16:creationId xmlns:a16="http://schemas.microsoft.com/office/drawing/2014/main" id="{FCF4D085-A301-5B0A-03DD-4BD02B4427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
            <a:ext cx="3762375" cy="530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017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626C4-CD64-0130-CEB9-247EA1C99AA7}"/>
              </a:ext>
            </a:extLst>
          </p:cNvPr>
          <p:cNvSpPr>
            <a:spLocks noGrp="1"/>
          </p:cNvSpPr>
          <p:nvPr>
            <p:ph type="title"/>
          </p:nvPr>
        </p:nvSpPr>
        <p:spPr>
          <a:xfrm>
            <a:off x="336179" y="139401"/>
            <a:ext cx="8229600" cy="1143000"/>
          </a:xfrm>
        </p:spPr>
        <p:txBody>
          <a:bodyPr>
            <a:normAutofit/>
          </a:bodyPr>
          <a:lstStyle/>
          <a:p>
            <a:r>
              <a:rPr lang="en-IN" sz="2200" b="1" dirty="0">
                <a:latin typeface="Times New Roman" panose="02020603050405020304" pitchFamily="18" charset="0"/>
                <a:cs typeface="Times New Roman" panose="02020603050405020304" pitchFamily="18" charset="0"/>
              </a:rPr>
              <a:t>LITERATURE SURVEY</a:t>
            </a:r>
          </a:p>
        </p:txBody>
      </p:sp>
      <p:graphicFrame>
        <p:nvGraphicFramePr>
          <p:cNvPr id="3" name="Table 2">
            <a:extLst>
              <a:ext uri="{FF2B5EF4-FFF2-40B4-BE49-F238E27FC236}">
                <a16:creationId xmlns:a16="http://schemas.microsoft.com/office/drawing/2014/main" id="{0852EBF4-66D9-C73A-4330-D851C6D7652C}"/>
              </a:ext>
            </a:extLst>
          </p:cNvPr>
          <p:cNvGraphicFramePr>
            <a:graphicFrameLocks noGrp="1"/>
          </p:cNvGraphicFramePr>
          <p:nvPr>
            <p:extLst>
              <p:ext uri="{D42A27DB-BD31-4B8C-83A1-F6EECF244321}">
                <p14:modId xmlns:p14="http://schemas.microsoft.com/office/powerpoint/2010/main" val="3571670428"/>
              </p:ext>
            </p:extLst>
          </p:nvPr>
        </p:nvGraphicFramePr>
        <p:xfrm>
          <a:off x="463925" y="969981"/>
          <a:ext cx="8216150" cy="5607030"/>
        </p:xfrm>
        <a:graphic>
          <a:graphicData uri="http://schemas.openxmlformats.org/drawingml/2006/table">
            <a:tbl>
              <a:tblPr firstRow="1" bandRow="1">
                <a:tableStyleId>{5940675A-B579-460E-94D1-54222C63F5DA}</a:tableStyleId>
              </a:tblPr>
              <a:tblGrid>
                <a:gridCol w="495706">
                  <a:extLst>
                    <a:ext uri="{9D8B030D-6E8A-4147-A177-3AD203B41FA5}">
                      <a16:colId xmlns:a16="http://schemas.microsoft.com/office/drawing/2014/main" val="2762667021"/>
                    </a:ext>
                  </a:extLst>
                </a:gridCol>
                <a:gridCol w="1837135">
                  <a:extLst>
                    <a:ext uri="{9D8B030D-6E8A-4147-A177-3AD203B41FA5}">
                      <a16:colId xmlns:a16="http://schemas.microsoft.com/office/drawing/2014/main" val="3756053377"/>
                    </a:ext>
                  </a:extLst>
                </a:gridCol>
                <a:gridCol w="881006">
                  <a:extLst>
                    <a:ext uri="{9D8B030D-6E8A-4147-A177-3AD203B41FA5}">
                      <a16:colId xmlns:a16="http://schemas.microsoft.com/office/drawing/2014/main" val="156317291"/>
                    </a:ext>
                  </a:extLst>
                </a:gridCol>
                <a:gridCol w="1239196">
                  <a:extLst>
                    <a:ext uri="{9D8B030D-6E8A-4147-A177-3AD203B41FA5}">
                      <a16:colId xmlns:a16="http://schemas.microsoft.com/office/drawing/2014/main" val="502132319"/>
                    </a:ext>
                  </a:extLst>
                </a:gridCol>
                <a:gridCol w="1406770">
                  <a:extLst>
                    <a:ext uri="{9D8B030D-6E8A-4147-A177-3AD203B41FA5}">
                      <a16:colId xmlns:a16="http://schemas.microsoft.com/office/drawing/2014/main" val="545589206"/>
                    </a:ext>
                  </a:extLst>
                </a:gridCol>
                <a:gridCol w="1253681">
                  <a:extLst>
                    <a:ext uri="{9D8B030D-6E8A-4147-A177-3AD203B41FA5}">
                      <a16:colId xmlns:a16="http://schemas.microsoft.com/office/drawing/2014/main" val="4097278613"/>
                    </a:ext>
                  </a:extLst>
                </a:gridCol>
                <a:gridCol w="1102656">
                  <a:extLst>
                    <a:ext uri="{9D8B030D-6E8A-4147-A177-3AD203B41FA5}">
                      <a16:colId xmlns:a16="http://schemas.microsoft.com/office/drawing/2014/main" val="2578684027"/>
                    </a:ext>
                  </a:extLst>
                </a:gridCol>
              </a:tblGrid>
              <a:tr h="70310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b="1" dirty="0">
                          <a:solidFill>
                            <a:schemeClr val="tx1"/>
                          </a:solidFill>
                          <a:latin typeface="Times New Roman" panose="02020603050405020304" pitchFamily="18" charset="0"/>
                          <a:cs typeface="Times New Roman" panose="02020603050405020304" pitchFamily="18" charset="0"/>
                        </a:rPr>
                        <a:t>No</a:t>
                      </a:r>
                    </a:p>
                    <a:p>
                      <a:endParaRPr lang="en-IN" sz="1400" b="0" dirty="0">
                        <a:solidFill>
                          <a:schemeClr val="tx1"/>
                        </a:solidFill>
                        <a:latin typeface="Times New Roman" panose="02020603050405020304" pitchFamily="18" charset="0"/>
                        <a:cs typeface="Times New Roman" panose="02020603050405020304" pitchFamily="18" charset="0"/>
                      </a:endParaRPr>
                    </a:p>
                  </a:txBody>
                  <a:tcPr anchor="ctr">
                    <a:solidFill>
                      <a:srgbClr val="FFC000"/>
                    </a:solidFill>
                  </a:tcPr>
                </a:tc>
                <a:tc>
                  <a:txBody>
                    <a:bodyPr/>
                    <a:lstStyle/>
                    <a:p>
                      <a:r>
                        <a:rPr lang="en-IN" sz="1400" b="1" dirty="0">
                          <a:solidFill>
                            <a:schemeClr val="tx1"/>
                          </a:solidFill>
                          <a:latin typeface="Times New Roman" panose="02020603050405020304" pitchFamily="18" charset="0"/>
                          <a:cs typeface="Times New Roman" panose="02020603050405020304" pitchFamily="18" charset="0"/>
                        </a:rPr>
                        <a:t>Title</a:t>
                      </a:r>
                    </a:p>
                  </a:txBody>
                  <a:tcPr anchor="ctr">
                    <a:solidFill>
                      <a:srgbClr val="FFC000"/>
                    </a:solidFill>
                  </a:tcPr>
                </a:tc>
                <a:tc>
                  <a:txBody>
                    <a:bodyPr/>
                    <a:lstStyle/>
                    <a:p>
                      <a:r>
                        <a:rPr lang="en-IN" sz="1400" b="1" dirty="0">
                          <a:solidFill>
                            <a:schemeClr val="tx1"/>
                          </a:solidFill>
                          <a:latin typeface="Times New Roman" panose="02020603050405020304" pitchFamily="18" charset="0"/>
                          <a:cs typeface="Times New Roman" panose="02020603050405020304" pitchFamily="18" charset="0"/>
                        </a:rPr>
                        <a:t>Author</a:t>
                      </a:r>
                    </a:p>
                  </a:txBody>
                  <a:tcPr anchor="ctr">
                    <a:solidFill>
                      <a:srgbClr val="FFC000"/>
                    </a:solidFill>
                  </a:tcPr>
                </a:tc>
                <a:tc>
                  <a:txBody>
                    <a:bodyPr/>
                    <a:lstStyle/>
                    <a:p>
                      <a:r>
                        <a:rPr lang="en-IN" sz="1400" b="1" dirty="0">
                          <a:solidFill>
                            <a:schemeClr val="tx1"/>
                          </a:solidFill>
                          <a:latin typeface="Times New Roman" panose="02020603050405020304" pitchFamily="18" charset="0"/>
                          <a:cs typeface="Times New Roman" panose="02020603050405020304" pitchFamily="18" charset="0"/>
                        </a:rPr>
                        <a:t>Journal Name &amp; Year</a:t>
                      </a:r>
                    </a:p>
                  </a:txBody>
                  <a:tcPr anchor="ctr">
                    <a:solidFill>
                      <a:srgbClr val="FFC000"/>
                    </a:solidFill>
                  </a:tcPr>
                </a:tc>
                <a:tc>
                  <a:txBody>
                    <a:bodyPr/>
                    <a:lstStyle/>
                    <a:p>
                      <a:r>
                        <a:rPr lang="en-IN" sz="1400" b="1" dirty="0">
                          <a:solidFill>
                            <a:schemeClr val="tx1"/>
                          </a:solidFill>
                          <a:latin typeface="Times New Roman" panose="02020603050405020304" pitchFamily="18" charset="0"/>
                          <a:cs typeface="Times New Roman" panose="02020603050405020304" pitchFamily="18" charset="0"/>
                        </a:rPr>
                        <a:t>Methodology Adapted</a:t>
                      </a:r>
                    </a:p>
                  </a:txBody>
                  <a:tcPr anchor="ctr">
                    <a:solidFill>
                      <a:srgbClr val="FFC000"/>
                    </a:solidFill>
                  </a:tcPr>
                </a:tc>
                <a:tc>
                  <a:txBody>
                    <a:bodyPr/>
                    <a:lstStyle/>
                    <a:p>
                      <a:r>
                        <a:rPr lang="en-IN" sz="1400" b="1" dirty="0">
                          <a:solidFill>
                            <a:schemeClr val="tx1"/>
                          </a:solidFill>
                          <a:latin typeface="Times New Roman" panose="02020603050405020304" pitchFamily="18" charset="0"/>
                          <a:cs typeface="Times New Roman" panose="02020603050405020304" pitchFamily="18" charset="0"/>
                        </a:rPr>
                        <a:t>Key Findings</a:t>
                      </a:r>
                    </a:p>
                  </a:txBody>
                  <a:tcPr anchor="ctr">
                    <a:solidFill>
                      <a:srgbClr val="FFC000"/>
                    </a:solidFill>
                  </a:tcPr>
                </a:tc>
                <a:tc>
                  <a:txBody>
                    <a:bodyPr/>
                    <a:lstStyle/>
                    <a:p>
                      <a:r>
                        <a:rPr lang="en-IN" sz="1400" b="1" dirty="0">
                          <a:solidFill>
                            <a:schemeClr val="tx1"/>
                          </a:solidFill>
                          <a:latin typeface="Times New Roman" panose="02020603050405020304" pitchFamily="18" charset="0"/>
                          <a:cs typeface="Times New Roman" panose="02020603050405020304" pitchFamily="18" charset="0"/>
                        </a:rPr>
                        <a:t>Gaps</a:t>
                      </a:r>
                    </a:p>
                  </a:txBody>
                  <a:tcPr anchor="ctr">
                    <a:solidFill>
                      <a:srgbClr val="FFC000"/>
                    </a:solidFill>
                  </a:tcPr>
                </a:tc>
                <a:extLst>
                  <a:ext uri="{0D108BD9-81ED-4DB2-BD59-A6C34878D82A}">
                    <a16:rowId xmlns:a16="http://schemas.microsoft.com/office/drawing/2014/main" val="2704375499"/>
                  </a:ext>
                </a:extLst>
              </a:tr>
              <a:tr h="2077516">
                <a:tc>
                  <a:txBody>
                    <a:bodyPr/>
                    <a:lstStyle/>
                    <a:p>
                      <a:r>
                        <a:rPr lang="en-IN" sz="1100" b="0" dirty="0">
                          <a:solidFill>
                            <a:schemeClr val="tx1"/>
                          </a:solidFill>
                        </a:rPr>
                        <a:t>4</a:t>
                      </a:r>
                      <a:endParaRPr lang="en-IN" sz="11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r>
                        <a:rPr lang="en-US" sz="1400" b="0" dirty="0">
                          <a:solidFill>
                            <a:schemeClr val="tx1"/>
                          </a:solidFill>
                          <a:latin typeface="Times New Roman" panose="02020603050405020304" pitchFamily="18" charset="0"/>
                          <a:cs typeface="Times New Roman" panose="02020603050405020304" pitchFamily="18" charset="0"/>
                        </a:rPr>
                        <a:t>An ensemble deep learning model for risk stratification of invasive lung adenocarcinoma using thin-slice CT</a:t>
                      </a:r>
                    </a:p>
                  </a:txBody>
                  <a:tcPr anchor="ctr"/>
                </a:tc>
                <a:tc>
                  <a:txBody>
                    <a:bodyPr/>
                    <a:lstStyle/>
                    <a:p>
                      <a:r>
                        <a:rPr lang="en-IN" sz="1400" b="0" dirty="0">
                          <a:solidFill>
                            <a:schemeClr val="tx1"/>
                          </a:solidFill>
                          <a:latin typeface="Times New Roman" panose="02020603050405020304" pitchFamily="18" charset="0"/>
                          <a:cs typeface="Times New Roman" panose="02020603050405020304" pitchFamily="18" charset="0"/>
                        </a:rPr>
                        <a:t>Jing Zhou, et al</a:t>
                      </a:r>
                    </a:p>
                  </a:txBody>
                  <a:tcPr anchor="ctr"/>
                </a:tc>
                <a:tc>
                  <a:txBody>
                    <a:bodyPr/>
                    <a:lstStyle/>
                    <a:p>
                      <a:r>
                        <a:rPr lang="en-US" sz="1400" b="0" dirty="0">
                          <a:solidFill>
                            <a:schemeClr val="tx1"/>
                          </a:solidFill>
                          <a:latin typeface="Times New Roman" panose="02020603050405020304" pitchFamily="18" charset="0"/>
                          <a:cs typeface="Times New Roman" panose="02020603050405020304" pitchFamily="18" charset="0"/>
                        </a:rPr>
                        <a:t>Digital Medicine, 2023</a:t>
                      </a:r>
                    </a:p>
                  </a:txBody>
                  <a:tcPr anchor="ctr"/>
                </a:tc>
                <a:tc>
                  <a:txBody>
                    <a:bodyPr/>
                    <a:lstStyle/>
                    <a:p>
                      <a:r>
                        <a:rPr lang="en-US" sz="1400" b="0" dirty="0">
                          <a:solidFill>
                            <a:schemeClr val="tx1"/>
                          </a:solidFill>
                          <a:latin typeface="Times New Roman" panose="02020603050405020304" pitchFamily="18" charset="0"/>
                          <a:cs typeface="Times New Roman" panose="02020603050405020304" pitchFamily="18" charset="0"/>
                        </a:rPr>
                        <a:t>an ensemble multi-view 3D convolutional neural network (EMV-3D-CNN) model </a:t>
                      </a:r>
                    </a:p>
                  </a:txBody>
                  <a:tcPr anchor="ctr"/>
                </a:tc>
                <a:tc>
                  <a:txBody>
                    <a:bodyPr/>
                    <a:lstStyle/>
                    <a:p>
                      <a:r>
                        <a:rPr lang="en-US" sz="1400" b="0" dirty="0">
                          <a:solidFill>
                            <a:schemeClr val="tx1"/>
                          </a:solidFill>
                          <a:latin typeface="Times New Roman" panose="02020603050405020304" pitchFamily="18" charset="0"/>
                          <a:cs typeface="Times New Roman" panose="02020603050405020304" pitchFamily="18" charset="0"/>
                        </a:rPr>
                        <a:t>It provides detailed predictive histological information for the surgical management of pulmonary nodules.</a:t>
                      </a:r>
                    </a:p>
                  </a:txBody>
                  <a:tcPr anchor="ctr"/>
                </a:tc>
                <a:tc>
                  <a:txBody>
                    <a:bodyPr/>
                    <a:lstStyle/>
                    <a:p>
                      <a:r>
                        <a:rPr lang="en-US" sz="1400" b="0" dirty="0">
                          <a:solidFill>
                            <a:schemeClr val="tx1"/>
                          </a:solidFill>
                          <a:latin typeface="Times New Roman" panose="02020603050405020304" pitchFamily="18" charset="0"/>
                          <a:cs typeface="Times New Roman" panose="02020603050405020304" pitchFamily="18" charset="0"/>
                        </a:rPr>
                        <a:t>more samples should be collected and used to perform comprehensive external validation</a:t>
                      </a:r>
                      <a:endParaRPr lang="en-IN" sz="1400" b="0"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374743620"/>
                  </a:ext>
                </a:extLst>
              </a:tr>
              <a:tr h="2678882">
                <a:tc>
                  <a:txBody>
                    <a:bodyPr/>
                    <a:lstStyle/>
                    <a:p>
                      <a:r>
                        <a:rPr lang="en-IN" sz="1100" dirty="0"/>
                        <a:t>5</a:t>
                      </a:r>
                      <a:endParaRPr lang="en-IN" sz="1100" dirty="0">
                        <a:latin typeface="Times New Roman" panose="02020603050405020304" pitchFamily="18" charset="0"/>
                        <a:cs typeface="Times New Roman" panose="02020603050405020304" pitchFamily="18" charset="0"/>
                      </a:endParaRPr>
                    </a:p>
                  </a:txBody>
                  <a:tcPr anchor="ctr"/>
                </a:tc>
                <a:tc>
                  <a:txBody>
                    <a:bodyPr/>
                    <a:lstStyle/>
                    <a:p>
                      <a:r>
                        <a:rPr lang="en-US" sz="1400" dirty="0">
                          <a:latin typeface="Times New Roman" panose="02020603050405020304" pitchFamily="18" charset="0"/>
                          <a:cs typeface="Times New Roman" panose="02020603050405020304" pitchFamily="18" charset="0"/>
                        </a:rPr>
                        <a:t>Lung Cancer Detection and Classification Using Deep Learning</a:t>
                      </a:r>
                      <a:endParaRPr lang="en-IN" sz="1400" dirty="0">
                        <a:latin typeface="Times New Roman" panose="02020603050405020304" pitchFamily="18" charset="0"/>
                        <a:cs typeface="Times New Roman" panose="02020603050405020304" pitchFamily="18" charset="0"/>
                      </a:endParaRPr>
                    </a:p>
                  </a:txBody>
                  <a:tcPr/>
                </a:tc>
                <a:tc>
                  <a:txBody>
                    <a:bodyPr/>
                    <a:lstStyle/>
                    <a:p>
                      <a:r>
                        <a:rPr lang="fr-FR" sz="1400" dirty="0" err="1">
                          <a:latin typeface="Times New Roman" panose="02020603050405020304" pitchFamily="18" charset="0"/>
                          <a:cs typeface="Times New Roman" panose="02020603050405020304" pitchFamily="18" charset="0"/>
                        </a:rPr>
                        <a:t>Ruchita</a:t>
                      </a:r>
                      <a:r>
                        <a:rPr lang="fr-FR" sz="1400" dirty="0">
                          <a:latin typeface="Times New Roman" panose="02020603050405020304" pitchFamily="18" charset="0"/>
                          <a:cs typeface="Times New Roman" panose="02020603050405020304" pitchFamily="18" charset="0"/>
                        </a:rPr>
                        <a:t> </a:t>
                      </a:r>
                      <a:r>
                        <a:rPr lang="fr-FR" sz="1400" dirty="0" err="1">
                          <a:latin typeface="Times New Roman" panose="02020603050405020304" pitchFamily="18" charset="0"/>
                          <a:cs typeface="Times New Roman" panose="02020603050405020304" pitchFamily="18" charset="0"/>
                        </a:rPr>
                        <a:t>Tekade</a:t>
                      </a:r>
                      <a:r>
                        <a:rPr lang="fr-FR" sz="1400" dirty="0">
                          <a:latin typeface="Times New Roman" panose="02020603050405020304" pitchFamily="18" charset="0"/>
                          <a:cs typeface="Times New Roman" panose="02020603050405020304" pitchFamily="18" charset="0"/>
                        </a:rPr>
                        <a:t>, et al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International Conference on Computing Communication Control and Automation (ICCUBEA), 2018</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b="0" dirty="0">
                          <a:latin typeface="Times New Roman" panose="02020603050405020304" pitchFamily="18" charset="0"/>
                          <a:cs typeface="Times New Roman" panose="02020603050405020304" pitchFamily="18" charset="0"/>
                        </a:rPr>
                        <a:t>3D multipath VGG-like network,</a:t>
                      </a:r>
                    </a:p>
                    <a:p>
                      <a:r>
                        <a:rPr lang="en-US" sz="1400" b="0" dirty="0">
                          <a:latin typeface="Times New Roman" panose="02020603050405020304" pitchFamily="18" charset="0"/>
                          <a:cs typeface="Times New Roman" panose="02020603050405020304" pitchFamily="18" charset="0"/>
                        </a:rPr>
                        <a:t>which is evaluated on 3D cubes.</a:t>
                      </a:r>
                      <a:endParaRPr lang="en-IN" sz="1400" b="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The lung nodules are classified and malignancy level is detected using this architecture with 95.60% of Accuracy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Lack of comparisons with state-of-the-art and complex to test on real-world applications.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19555250"/>
                  </a:ext>
                </a:extLst>
              </a:tr>
            </a:tbl>
          </a:graphicData>
        </a:graphic>
      </p:graphicFrame>
    </p:spTree>
    <p:extLst>
      <p:ext uri="{BB962C8B-B14F-4D97-AF65-F5344CB8AC3E}">
        <p14:creationId xmlns:p14="http://schemas.microsoft.com/office/powerpoint/2010/main" val="2493858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45C9F-FE12-0BBE-5D58-1BAB29AFAEF3}"/>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RESEARCH GAPS</a:t>
            </a:r>
            <a:endParaRPr lang="en-IN" sz="2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9DE1AFF-E293-4C7C-C80D-76DFC91DABA3}"/>
              </a:ext>
            </a:extLst>
          </p:cNvPr>
          <p:cNvSpPr txBox="1"/>
          <p:nvPr/>
        </p:nvSpPr>
        <p:spPr>
          <a:xfrm>
            <a:off x="867335" y="1277471"/>
            <a:ext cx="7409330" cy="572464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Many studies depend heavily on large datasets, but inaccuracies in data can affect model reliability and robustness.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Accurate differentiation between benign and malignant nodules remains a challenge, impacting detection rates.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Limited depth in CNN architectures restricts the ability to extract complex features, which is crucial for improving classification performance.</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Existing models often lack large-scale external validation, reducing their applicability to real-world clinical scenarios.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Class imbalance in datasets is inadequately addressed, leading to biased predictions and lower sensitivity for minority classes.</a:t>
            </a:r>
          </a:p>
          <a:p>
            <a:endParaRPr lang="en-US" dirty="0"/>
          </a:p>
          <a:p>
            <a:endParaRPr lang="en-IN" dirty="0"/>
          </a:p>
        </p:txBody>
      </p:sp>
    </p:spTree>
    <p:extLst>
      <p:ext uri="{BB962C8B-B14F-4D97-AF65-F5344CB8AC3E}">
        <p14:creationId xmlns:p14="http://schemas.microsoft.com/office/powerpoint/2010/main" val="3166175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666B-DCC4-824A-1CE0-1DB9D3AE3A03}"/>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PROBLEM STATEMENT</a:t>
            </a:r>
            <a:endParaRPr lang="en-IN" sz="2800" b="1" dirty="0"/>
          </a:p>
        </p:txBody>
      </p:sp>
      <p:sp>
        <p:nvSpPr>
          <p:cNvPr id="4" name="TextBox 3">
            <a:extLst>
              <a:ext uri="{FF2B5EF4-FFF2-40B4-BE49-F238E27FC236}">
                <a16:creationId xmlns:a16="http://schemas.microsoft.com/office/drawing/2014/main" id="{3155DABE-926B-7C11-9AB3-9B8DAB2CBD38}"/>
              </a:ext>
            </a:extLst>
          </p:cNvPr>
          <p:cNvSpPr txBox="1"/>
          <p:nvPr/>
        </p:nvSpPr>
        <p:spPr>
          <a:xfrm>
            <a:off x="833718" y="1847945"/>
            <a:ext cx="7664823" cy="3371885"/>
          </a:xfrm>
          <a:prstGeom prst="rect">
            <a:avLst/>
          </a:prstGeom>
          <a:noFill/>
        </p:spPr>
        <p:txBody>
          <a:bodyPr wrap="square">
            <a:spAutoFit/>
          </a:bodyPr>
          <a:lstStyle/>
          <a:p>
            <a:pPr algn="just" defTabSz="914400" eaLnBrk="0" fontAlgn="base" hangingPunct="0">
              <a:lnSpc>
                <a:spcPct val="150000"/>
              </a:lnSpc>
              <a:spcBef>
                <a:spcPct val="0"/>
              </a:spcBef>
              <a:spcAft>
                <a:spcPct val="0"/>
              </a:spcAft>
            </a:pPr>
            <a:r>
              <a:rPr lang="en-US" dirty="0"/>
              <a:t>Early and accurate detection of cancerous nodules in lung CT scans can significantly improve patient outcomes. However, existing diagnostic methods face challenges such as high false-positive rates, lack of automation, and inefficiency in handling large datasets. The need arises to develop an automated, accurate, and efficient solution to detect lung cancer at its early stages using advanced deep learning techniques, focusing on ensemble 2D Convolutional Neural Networks (CNNs) to improve classification accuracy while addressing class imbalance and optimizing computational performance.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0081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DF202-BDE8-7D31-969D-E6F839674211}"/>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OBJECTIVES</a:t>
            </a:r>
            <a:endParaRPr lang="en-IN" sz="2400" b="1" dirty="0"/>
          </a:p>
        </p:txBody>
      </p:sp>
      <p:sp>
        <p:nvSpPr>
          <p:cNvPr id="4" name="TextBox 3">
            <a:extLst>
              <a:ext uri="{FF2B5EF4-FFF2-40B4-BE49-F238E27FC236}">
                <a16:creationId xmlns:a16="http://schemas.microsoft.com/office/drawing/2014/main" id="{34562E45-74C0-B9BE-94FF-B9F70245B88A}"/>
              </a:ext>
            </a:extLst>
          </p:cNvPr>
          <p:cNvSpPr txBox="1"/>
          <p:nvPr/>
        </p:nvSpPr>
        <p:spPr>
          <a:xfrm>
            <a:off x="880782" y="1193758"/>
            <a:ext cx="7382435" cy="5016758"/>
          </a:xfrm>
          <a:prstGeom prst="rect">
            <a:avLst/>
          </a:prstGeom>
          <a:noFill/>
        </p:spPr>
        <p:txBody>
          <a:bodyPr wrap="square">
            <a:spAutoFit/>
          </a:bodyPr>
          <a:lstStyle/>
          <a:p>
            <a:pPr marL="285750" indent="-285750" algn="just" defTabSz="914400" eaLnBrk="0" fontAlgn="base" hangingPunct="0">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an automated deep learning system to detect lung cancer at an early stage. The approach addresses the challenges of identifying subtle patterns in CT scans. This aims to improve patient outcomes by enabling timely intervention.</a:t>
            </a:r>
          </a:p>
          <a:p>
            <a:pPr marL="285750" indent="-285750" algn="just" defTabSz="914400" eaLnBrk="0" fontAlgn="base" hangingPunct="0">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Combine three distinct CNN architectures for better accuracy and robustness. The ensemble approach reduces misclassifications by leveraging diverse feature extraction. Soft voting is applied to aggregate predictions for reliable results.</a:t>
            </a:r>
          </a:p>
          <a:p>
            <a:pPr marL="285750" indent="-285750" algn="just" defTabSz="914400" eaLnBrk="0" fontAlgn="base" hangingPunct="0">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 the LUNA16 dataset with advanced preprocessing techniques to improve input data quality. Convert raw CT images into usable formats and normalize them for effective model training. This ensures consistent and high-quality data analysis.</a:t>
            </a:r>
          </a:p>
          <a:p>
            <a:pPr marL="285750" indent="-285750" algn="just" defTabSz="914400" eaLnBrk="0" fontAlgn="base" hangingPunct="0">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Introduce focal loss to counteract dataset imbalances between cancerous and non-cancerous classes. This minimizes bias and ensures the model learns patterns effectively across all categories. Enhanced loss functions lead to fair and accurate predictions.</a:t>
            </a:r>
          </a:p>
        </p:txBody>
      </p:sp>
    </p:spTree>
    <p:extLst>
      <p:ext uri="{BB962C8B-B14F-4D97-AF65-F5344CB8AC3E}">
        <p14:creationId xmlns:p14="http://schemas.microsoft.com/office/powerpoint/2010/main" val="3580979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949</TotalTime>
  <Words>2959</Words>
  <Application>Microsoft Office PowerPoint</Application>
  <PresentationFormat>On-screen Show (4:3)</PresentationFormat>
  <Paragraphs>270</Paragraphs>
  <Slides>31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Aptos</vt:lpstr>
      <vt:lpstr>Arial</vt:lpstr>
      <vt:lpstr>Calibri</vt:lpstr>
      <vt:lpstr>Symbol</vt:lpstr>
      <vt:lpstr>Times New Roman</vt:lpstr>
      <vt:lpstr>Office Theme</vt:lpstr>
      <vt:lpstr>Department of Computer Science and Engineering Enhanced Lung Cancer Detection Using Deep Learning Ensemble Approach  PRESENETED BY    </vt:lpstr>
      <vt:lpstr>OUTLINE</vt:lpstr>
      <vt:lpstr>ABSTRACT</vt:lpstr>
      <vt:lpstr>INTRODUCTION </vt:lpstr>
      <vt:lpstr>LITERATURE SURVEY</vt:lpstr>
      <vt:lpstr>LITERATURE SURVEY</vt:lpstr>
      <vt:lpstr>RESEARCH GAPS</vt:lpstr>
      <vt:lpstr>PROBLEM STATEMENT</vt:lpstr>
      <vt:lpstr>OBJECTIVES</vt:lpstr>
      <vt:lpstr>BLOCK DIAGRAM</vt:lpstr>
      <vt:lpstr>METHODOLOGY</vt:lpstr>
      <vt:lpstr>METHODOLOGY</vt:lpstr>
      <vt:lpstr>METHODOLOGY</vt:lpstr>
      <vt:lpstr>METHODOLOGY</vt:lpstr>
      <vt:lpstr>METHODOLOGY</vt:lpstr>
      <vt:lpstr>METHODOLOGY</vt:lpstr>
      <vt:lpstr>METHODOLOGY</vt:lpstr>
      <vt:lpstr>METHODOLOGY</vt:lpstr>
      <vt:lpstr>METHODOLOGY</vt:lpstr>
      <vt:lpstr>IMPLEMENTATION</vt:lpstr>
      <vt:lpstr>IMPLEMENTATION</vt:lpstr>
      <vt:lpstr>RESULTS &amp; ANALYSIS</vt:lpstr>
      <vt:lpstr>RESULTS &amp; ANALYSIS</vt:lpstr>
      <vt:lpstr>RESULTS &amp; ANALYSIS</vt:lpstr>
      <vt:lpstr>RESULTS &amp; ANALYSIS</vt:lpstr>
      <vt:lpstr>IMPLEMENTATION</vt:lpstr>
      <vt:lpstr>IMPLEMENTATION</vt:lpstr>
      <vt:lpstr>CONCLUSION and FUTURE SCOPE</vt:lpstr>
      <vt:lpstr>REFERENCES</vt:lpstr>
      <vt:lpstr>QUESTIONS and ANSWERS</vt:lpstr>
      <vt:lpstr>ACKNOWLEDGEMENT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DELL</dc:creator>
  <cp:keywords/>
  <dc:description>generated using python-pptx</dc:description>
  <cp:lastModifiedBy>Hari Krishna Dokku</cp:lastModifiedBy>
  <cp:revision>8</cp:revision>
  <dcterms:created xsi:type="dcterms:W3CDTF">2013-01-27T09:14:16Z</dcterms:created>
  <dcterms:modified xsi:type="dcterms:W3CDTF">2025-03-18T04:18:34Z</dcterms:modified>
  <cp:category/>
</cp:coreProperties>
</file>