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60" r:id="rId3"/>
    <p:sldId id="262" r:id="rId4"/>
    <p:sldId id="292" r:id="rId5"/>
    <p:sldId id="279" r:id="rId6"/>
    <p:sldId id="291" r:id="rId7"/>
    <p:sldId id="263" r:id="rId8"/>
    <p:sldId id="265" r:id="rId9"/>
    <p:sldId id="270" r:id="rId10"/>
    <p:sldId id="266" r:id="rId11"/>
    <p:sldId id="268" r:id="rId12"/>
    <p:sldId id="269" r:id="rId13"/>
    <p:sldId id="295" r:id="rId14"/>
    <p:sldId id="271" r:id="rId15"/>
    <p:sldId id="294" r:id="rId16"/>
    <p:sldId id="296" r:id="rId17"/>
    <p:sldId id="272" r:id="rId18"/>
    <p:sldId id="290" r:id="rId19"/>
    <p:sldId id="289" r:id="rId20"/>
    <p:sldId id="273" r:id="rId21"/>
    <p:sldId id="278" r:id="rId22"/>
    <p:sldId id="285" r:id="rId23"/>
    <p:sldId id="286" r:id="rId24"/>
    <p:sldId id="287" r:id="rId25"/>
    <p:sldId id="275" r:id="rId26"/>
    <p:sldId id="277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1" autoAdjust="0"/>
    <p:restoredTop sz="84052" autoAdjust="0"/>
  </p:normalViewPr>
  <p:slideViewPr>
    <p:cSldViewPr snapToGrid="0">
      <p:cViewPr varScale="1">
        <p:scale>
          <a:sx n="50" d="100"/>
          <a:sy n="50" d="100"/>
        </p:scale>
        <p:origin x="15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avi yarlagadda" userId="1d093db459aca828" providerId="LiveId" clId="{F4CF6614-96D7-4259-B074-526871D74274}"/>
    <pc:docChg chg="modSld">
      <pc:chgData name="madhavi yarlagadda" userId="1d093db459aca828" providerId="LiveId" clId="{F4CF6614-96D7-4259-B074-526871D74274}" dt="2024-12-24T06:33:28.931" v="8" actId="20577"/>
      <pc:docMkLst>
        <pc:docMk/>
      </pc:docMkLst>
      <pc:sldChg chg="modSp mod">
        <pc:chgData name="madhavi yarlagadda" userId="1d093db459aca828" providerId="LiveId" clId="{F4CF6614-96D7-4259-B074-526871D74274}" dt="2024-12-24T06:33:28.931" v="8" actId="20577"/>
        <pc:sldMkLst>
          <pc:docMk/>
          <pc:sldMk cId="1769691040" sldId="258"/>
        </pc:sldMkLst>
        <pc:spChg chg="mod">
          <ac:chgData name="madhavi yarlagadda" userId="1d093db459aca828" providerId="LiveId" clId="{F4CF6614-96D7-4259-B074-526871D74274}" dt="2024-12-24T06:33:28.931" v="8" actId="20577"/>
          <ac:spMkLst>
            <pc:docMk/>
            <pc:sldMk cId="1769691040" sldId="258"/>
            <ac:spMk id="1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99655-05E8-4463-9482-2D23FD405AF3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9CC48-2212-46F0-B96C-6F8104E82434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38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58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E0E28-087F-4BBF-B8BC-055CB0BBD46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3DF0-35B4-40E5-AC91-1A2000F81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5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8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0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00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8F0A-825B-43EC-9CD7-118F126DA1B6}" type="datetime1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65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D04C-3771-42DE-9B65-7B6404FB4859}" type="datetime1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5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1216-7DD8-4439-BE7B-781B8BCB2E48}" type="datetime1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2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02064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7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F212-5EE0-4AA8-AA52-1AD4716B5520}" type="datetime1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79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7AD5-9516-4803-9B8F-64EFE6B04E97}" type="datetime1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75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9F5-3ACF-4602-91F2-584ADA347226}" type="datetime1">
              <a:rPr lang="en-IN" smtClean="0"/>
              <a:t>22-03-2025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27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2DEC-E61F-415A-BB11-622ACF22FA82}" type="datetime1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1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EEC6-0141-45B7-8835-252B848F88BA}" type="datetime1">
              <a:rPr lang="en-IN" smtClean="0"/>
              <a:t>22-03-2025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62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116E-6FF0-4C6D-8DFD-00263320DEBD}" type="datetime1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E4B8-84AF-4AF2-B62C-BFAB3810F0B1}" type="datetime1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97CF1-9FF6-48D4-89E7-B1B5528DDDD6}" type="datetime1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51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98-020-67076-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edings.mlr.press/v108/garreau20a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1754154" y="705471"/>
            <a:ext cx="8915400" cy="375925"/>
          </a:xfrm>
          <a:prstGeom prst="roundRect">
            <a:avLst>
              <a:gd name="adj" fmla="val 16667"/>
            </a:avLst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Department of Computer Science and Engineering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Explainable Fetal Ultrasound Classification with CNN and MLP Models </a:t>
            </a:r>
            <a:endParaRPr lang="en-IN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 algn="ctr">
              <a:spcBef>
                <a:spcPct val="20000"/>
              </a:spcBef>
              <a:defRPr/>
            </a:pP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639854" y="2087942"/>
            <a:ext cx="9144000" cy="134105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PRESENTED BY</a:t>
            </a:r>
          </a:p>
          <a:p>
            <a:pPr algn="l" eaLnBrk="1" hangingPunct="1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itchFamily="18" charset="0"/>
              </a:rPr>
              <a:t>Yendluri</a:t>
            </a:r>
            <a:r>
              <a:rPr lang="en-US" altLang="en-US" sz="1600" dirty="0">
                <a:latin typeface="Times New Roman" panose="02020603050405020304" pitchFamily="18" charset="0"/>
                <a:cs typeface="Times New Roman" pitchFamily="18" charset="0"/>
              </a:rPr>
              <a:t> Sowmya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	   	21471A05E0</a:t>
            </a:r>
          </a:p>
          <a:p>
            <a:pPr algn="l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itchFamily="18" charset="0"/>
              </a:rPr>
              <a:t>Yarlagadda Madhavi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	   	</a:t>
            </a:r>
            <a:r>
              <a:rPr lang="en-US" altLang="en-US" sz="1600" dirty="0">
                <a:latin typeface="Times New Roman" panose="02020603050405020304" pitchFamily="18" charset="0"/>
                <a:cs typeface="Times New Roman" pitchFamily="18" charset="0"/>
              </a:rPr>
              <a:t>21471A05D9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l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itchFamily="18" charset="0"/>
              </a:rPr>
              <a:t>Shaik Chand Asmi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	   	</a:t>
            </a:r>
            <a:r>
              <a:rPr lang="en-US" altLang="en-US" sz="1600" dirty="0">
                <a:latin typeface="Times New Roman" panose="02020603050405020304" pitchFamily="18" charset="0"/>
                <a:cs typeface="Times New Roman" pitchFamily="18" charset="0"/>
              </a:rPr>
              <a:t>21471A05B9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 bwMode="auto">
          <a:xfrm>
            <a:off x="2782854" y="3571458"/>
            <a:ext cx="6858000" cy="228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itchFamily="18" charset="0"/>
              </a:rPr>
              <a:t>Under the Guidance of,</a:t>
            </a:r>
            <a:endParaRPr lang="en-US" altLang="en-US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endParaRPr lang="en-US" altLang="en-US" sz="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Dodda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VenkataReddy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en-US" sz="16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p.h.d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>
              <a:spcBef>
                <a:spcPct val="20000"/>
              </a:spcBef>
            </a:pP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Engineering,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 err="1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Narasaraopeta</a:t>
            </a:r>
            <a:r>
              <a:rPr lang="en-US" altLang="en-US" sz="1600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 Engineering College (Autonomous),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 err="1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Narasaraopet</a:t>
            </a:r>
            <a:r>
              <a:rPr lang="en-US" altLang="en-US" sz="1600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- 522 601.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674"/>
            <a:ext cx="3762900" cy="579027"/>
          </a:xfrm>
          <a:prstGeom prst="rect">
            <a:avLst/>
          </a:prstGeom>
        </p:spPr>
      </p:pic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103E179-8251-48D2-A8F2-4EAB1E72A99A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6969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classify fetal ultrasound images into six anatomical structures using CNN and MLP models.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model interpretability using Explainable AI techniques (LIME).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high accuracy in image classification for reliable prenatal diagnostics.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performance of MLP models in complementing CNN for classification tasks.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F6F6-CDA1-4F2B-8832-3B2A7420B6B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OR FLOW DIAGRAM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A1E3-5F7A-4AAC-A8C4-6CC6614F961D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23ED82-B3AF-0F7D-8B69-C7EC1F52EF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87" y="1297397"/>
            <a:ext cx="2453507" cy="8400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741482-5F3A-94C9-444F-4DF1AEB9FC5B}"/>
              </a:ext>
            </a:extLst>
          </p:cNvPr>
          <p:cNvSpPr/>
          <p:nvPr/>
        </p:nvSpPr>
        <p:spPr>
          <a:xfrm>
            <a:off x="4125231" y="2380386"/>
            <a:ext cx="2622827" cy="8031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techniques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1BF109-F1B3-4D6A-0FC2-8EF44B7BB4A5}"/>
              </a:ext>
            </a:extLst>
          </p:cNvPr>
          <p:cNvSpPr/>
          <p:nvPr/>
        </p:nvSpPr>
        <p:spPr>
          <a:xfrm>
            <a:off x="4156365" y="3530417"/>
            <a:ext cx="2622826" cy="543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 with CNN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883CB-866E-5654-69F7-48711EE2DBA6}"/>
              </a:ext>
            </a:extLst>
          </p:cNvPr>
          <p:cNvSpPr/>
          <p:nvPr/>
        </p:nvSpPr>
        <p:spPr>
          <a:xfrm>
            <a:off x="4156364" y="4610453"/>
            <a:ext cx="2622826" cy="508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017BB-3FC3-54E9-1FD0-FACA30602C1C}"/>
              </a:ext>
            </a:extLst>
          </p:cNvPr>
          <p:cNvSpPr/>
          <p:nvPr/>
        </p:nvSpPr>
        <p:spPr>
          <a:xfrm>
            <a:off x="4156362" y="5527799"/>
            <a:ext cx="2622826" cy="508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 Lime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BBA535-47D1-2B97-E5B1-84ADBBCD2C4A}"/>
              </a:ext>
            </a:extLst>
          </p:cNvPr>
          <p:cNvCxnSpPr>
            <a:cxnSpLocks/>
            <a:stCxn id="12" idx="2"/>
            <a:endCxn id="12" idx="2"/>
          </p:cNvCxnSpPr>
          <p:nvPr/>
        </p:nvCxnSpPr>
        <p:spPr>
          <a:xfrm>
            <a:off x="5467778" y="407417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8AF3B3-4C71-C2EB-0E6D-02AC8C8C8A9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5467775" y="5119261"/>
            <a:ext cx="2" cy="40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A2C1D5-B110-4FDF-002C-E44749A550A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5467777" y="4074173"/>
            <a:ext cx="1" cy="536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719FA2-12A1-5087-DDC4-37C56EC93403}"/>
              </a:ext>
            </a:extLst>
          </p:cNvPr>
          <p:cNvCxnSpPr>
            <a:cxnSpLocks/>
          </p:cNvCxnSpPr>
          <p:nvPr/>
        </p:nvCxnSpPr>
        <p:spPr>
          <a:xfrm>
            <a:off x="5434485" y="1987940"/>
            <a:ext cx="0" cy="463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50BB1F-B56A-5AE8-07B8-F4C3B6C1391B}"/>
              </a:ext>
            </a:extLst>
          </p:cNvPr>
          <p:cNvCxnSpPr>
            <a:cxnSpLocks/>
          </p:cNvCxnSpPr>
          <p:nvPr/>
        </p:nvCxnSpPr>
        <p:spPr>
          <a:xfrm>
            <a:off x="5434485" y="3075389"/>
            <a:ext cx="0" cy="455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2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647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 Images were resized to 224x224 pixels, normalized, and passed through the ResNet-50 model for feature extraction, ensuring consistent input for the model.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CNN (ResNet-50) for feature extraction and passed the extracted features to an MLP model for classification, combining spatial feature learning with structured decision-making.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feature extraction, split the dataset into 80% training and 20% validation to ensure proper generalization.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014C-4FBD-4305-8CA1-EC0986CDD1CB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7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9EDB9-0584-F69B-B622-FA9AD0B6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EEC6-0141-45B7-8835-252B848F88BA}" type="datetime1">
              <a:rPr lang="en-IN" smtClean="0"/>
              <a:t>22-03-2025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A3293-F74F-C206-32D3-F8DAA7A6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3CBA3-75CB-D1FE-EBAB-C3186189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65005-ECC5-49E0-F399-912B341B0446}"/>
              </a:ext>
            </a:extLst>
          </p:cNvPr>
          <p:cNvSpPr txBox="1"/>
          <p:nvPr/>
        </p:nvSpPr>
        <p:spPr>
          <a:xfrm>
            <a:off x="1727200" y="1295400"/>
            <a:ext cx="8953500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LIME (Local Interpretable Model-Agnostic Explanations) was used to interpret the CNN-MLP model’s decisions by highlighting important image regions influencing predictions.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BEAB6-C51B-EFD9-7401-EB2889141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74"/>
            <a:ext cx="3762900" cy="57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92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study, a hybrid approach was implemented where a Convolutional Neural Network (CNN) using ResNet-50 was employed for feature extraction, and a Multi-Layer Perceptron (MLP) was used for classification. This combination leverages CNN’s ability to extract spatial features and MLP’s strength in classification.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(ResNet-50) Feature Extraction: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ResNet-50 extracts deep features from fetal ultrasound images.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removes the final classification layer, keeping only feature extraction layers.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2372-D1F2-4A4D-8D2F-C41CCD86F877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22-03-2025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4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0CED67-5DBD-A94C-5D63-D7A1DFBA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74"/>
            <a:ext cx="3762900" cy="579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9B1869-E30D-EBDA-EAFC-3B20A32E4E92}"/>
              </a:ext>
            </a:extLst>
          </p:cNvPr>
          <p:cNvSpPr txBox="1"/>
          <p:nvPr/>
        </p:nvSpPr>
        <p:spPr>
          <a:xfrm>
            <a:off x="1714500" y="1447800"/>
            <a:ext cx="93091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Classification: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features are flattened and passed to the MLP.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Layers:Fully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connected layers with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and dropout regularization to prevent overfitting.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Layer:Uses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to classify fetal ultrasound images into categories (fetal brain, fetal thorax, fetal abdomen, fetal femur, maternal cervix).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0C1C6-744B-99F5-74D8-807EE998A3B1}"/>
              </a:ext>
            </a:extLst>
          </p:cNvPr>
          <p:cNvSpPr txBox="1"/>
          <p:nvPr/>
        </p:nvSpPr>
        <p:spPr>
          <a:xfrm>
            <a:off x="1714500" y="5918200"/>
            <a:ext cx="176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E2B2372-D1F2-4A4D-8D2F-C41CCD86F877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22-03-2025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79366CE7-4867-931F-23DB-C7B96AA8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02866"/>
            <a:ext cx="41148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D670CE04-71ED-D115-611C-27AF5E9E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8500" y="6102866"/>
            <a:ext cx="2743200" cy="365125"/>
          </a:xfrm>
        </p:spPr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56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B97C5-4E08-4840-6613-A113E67B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EEC6-0141-45B7-8835-252B848F88BA}" type="datetime1">
              <a:rPr lang="en-IN" smtClean="0"/>
              <a:t>22-03-2025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A4D58-46C1-DFBE-C4B2-8B79A435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Review No.         Batch No.           Department of CSE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DDE92-07F0-947B-BAD7-E7E67A7C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16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83D42-C1B7-069C-5B2C-5027D9E5F2AE}"/>
              </a:ext>
            </a:extLst>
          </p:cNvPr>
          <p:cNvSpPr txBox="1"/>
          <p:nvPr/>
        </p:nvSpPr>
        <p:spPr>
          <a:xfrm>
            <a:off x="1447800" y="1305342"/>
            <a:ext cx="10033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 with LIME: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LIME perturbs input data and observes variations in predictions, fitting a simple interpretable model to highlight influential features.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generated by LIME indicate the most critical regions contributing to classification, improving interpretability.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fetal ultrasound images, LIME identifies key anatomical structures such as the brain, abdomen, or femur, helping validate the model’s decision-making process.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enhances trust and transparency, particularly in medical applications where explainability is crucial for clinical decision-making.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D59EC-2035-F583-7BCA-44784482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74"/>
            <a:ext cx="3762900" cy="57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6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CNN-MLP model achieved 93.24% training accuracy and 91.17% validation accuracy, demonstrating its effectiveness in classifying fetal ultrasound images.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LIME provided visual explanations for model predictions, highlighting critical features and improving interpretability.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outperformed MLP in handling spatial features due to its hierarchical structure, while MLP showed moderate performance.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demonstrated reliability in automating fetal ultrasound classification, enhancing trust and usability in clinical diagnostics.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support improved decision-making in prenatal care with transparent and accurate AI tools.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F6C-F631-438D-89AF-4F47076E0A81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69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D865-B40D-9D18-0353-A4374255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TABLE:CLASSIFICATION REPORT</a:t>
            </a:r>
            <a:endParaRPr lang="en-IN" sz="28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FCC9-E44E-419F-0516-726CC9FA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17360-F84C-34DE-B7F9-155D9D24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0342D-CD8C-0D3B-946E-F22E9AE5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18</a:t>
            </a:fld>
            <a:endParaRPr lang="en-IN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3B0E564-7136-3822-DE0B-13DBE23B5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04" y="1825625"/>
            <a:ext cx="6435592" cy="4351338"/>
          </a:xfrm>
        </p:spPr>
      </p:pic>
    </p:spTree>
    <p:extLst>
      <p:ext uri="{BB962C8B-B14F-4D97-AF65-F5344CB8AC3E}">
        <p14:creationId xmlns:p14="http://schemas.microsoft.com/office/powerpoint/2010/main" val="3502420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F7F4-5806-A9C2-78C2-EE6E369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Confusion Matrix</a:t>
            </a:r>
            <a:endParaRPr lang="en-IN" sz="28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8E1A-4B79-2A92-E04B-2F8D2D58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1C7E2-5786-03AD-A912-A8DA7EC1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7D775-649A-1026-B389-5CB75C39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19</a:t>
            </a:fld>
            <a:endParaRPr lang="en-IN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911CEC6-605B-7C24-7E33-58FAE610B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93" y="1825625"/>
            <a:ext cx="7351014" cy="4351338"/>
          </a:xfrm>
        </p:spPr>
      </p:pic>
    </p:spTree>
    <p:extLst>
      <p:ext uri="{BB962C8B-B14F-4D97-AF65-F5344CB8AC3E}">
        <p14:creationId xmlns:p14="http://schemas.microsoft.com/office/powerpoint/2010/main" val="28359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193"/>
            <a:ext cx="10515600" cy="4683829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/ Flow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7E6-D1B2-4024-A621-0A271A8663AE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5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MLP achieved 93.24% training accuracy and 91.17% validation accuracy, demonstrating strong image classification capabilities, particularly in recognizing fetal anatomical structures in ultrasound images.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model interpretability, Explainable AI (XAI) techniques such as LIME were used to visualize decision-making.</a:t>
            </a:r>
            <a:r>
              <a:rPr lang="en-US" sz="1600" dirty="0"/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showcased high precision, recall, and F1 scores across various fetal image classes, indicating their effectiveness in detecting anatomical regions.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0ED-D2C9-47B9-A533-1F8FDD25A9AB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03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87427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lassification with convolutional neural network,” 2014 13th International Conference on Control Automation Robotics Vision (ICARCV), Singapore, 2014. pp. 844-848,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, 10.1109/ICARCV.2014.7064414.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Lin, T. Y.,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RoyChowdhury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Maji, S. (2015). ”Bilinear CNN models for 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-grained visual recognition”. In Proceedings of the IEEE international conference on computer vision (pp. 1449-1457).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ESTEVA, A., KUPREL, B., NOVOA, R. ET AL.”DERMATOLOGIST- LEVEL CLASSIFICATION DEEP NEURAL OF NETWORKS”. SKIN NATURE (2017).HTTPS://DOI.ORG/10.1038/NATURE21056 CANCER 542, WITH 115–118.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Driss, S. B.,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Kachouri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Akil, M. (2017, May). A comparison study between MLP and convolutional neural network models for character recognition. In Real-Time Image and Video Processing 2017 (Vol. 10223, pp. 32-42). SPIE.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652E-A996-4640-95C6-A4013E9733D3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494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208E-DA90-6E04-AC6E-28F56FA2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Chauhan, R.,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Ghanshala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K., Joshi, R. C. (2018, December). Convolutional neural network (CNN) for image detection and recognition. In 2018 first international conference on secure cyber computing and communication (ICSCCC) (pp. 278-282). IEEE.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Barr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Kumarakulasinghe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Blomberg, J. Liu, A. Saraiva Leao and P.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Papapetrou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”Evaluating Local Interpretable Model-Agnostic Explanations on Clinical Machine Learning Classification Models,” 2020 IEEE 33rd International Symposium on Computer-Based Medical Systems (CBMS), Rochester, MN, USA, 2020, pp. 7-12,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10.1109/CBMS49503.2020.00009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Burgos-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Artizzu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X.P., Coronado-Gutierrez, D., Valenzuela-Alcaraz, B.´ et al. ”Evaluation of deep convolutional neural networks for automatic classification of common maternal fetal ultrasound planes”. Sci Rep 10, 10200 (2020).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https://doi.org/10.1038/s41598-020-67076-5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E289-D24F-B2EC-C6F8-B8CBC75F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09DC-4F27-A516-6EB4-89A3B740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1D6D-6EF4-0BD3-B739-0101E58D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801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943C-A599-9E17-6D5D-E39F5D445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Garreau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amp;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Luxburg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U.. (2020). Explaining the Explainer: A First Theoretical Analysis of LIME. ¡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i¿Proceedings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Twenty Third International Conference on Artificial Intelligence and Statistics¡/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¿, in ¡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i¿Proceedings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Machine Learning Research¡/i¿108:1287-1296 Available from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https://proceedings.mlr.press/v108/garreau20a.html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Desai, M., Shah, M. (2021). An anatomization on breast cancer detection and diagnosis employing multi-layer perceptron neural network (MLP) and Convolutional neural network (CNN). Clinical eHealth, 4, 1-11.</a:t>
            </a:r>
          </a:p>
          <a:p>
            <a:r>
              <a:rPr lang="en-US" sz="3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El Alani, O., </a:t>
            </a:r>
            <a:r>
              <a:rPr lang="en-US" sz="31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Abraim</a:t>
            </a:r>
            <a:r>
              <a:rPr lang="en-US" sz="3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M., </a:t>
            </a:r>
            <a:r>
              <a:rPr lang="en-US" sz="31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Ghennioui</a:t>
            </a:r>
            <a:r>
              <a:rPr lang="en-US" sz="3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H., </a:t>
            </a:r>
            <a:r>
              <a:rPr lang="en-US" sz="31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Ghennioui</a:t>
            </a:r>
            <a:r>
              <a:rPr lang="en-US" sz="3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A., </a:t>
            </a:r>
            <a:r>
              <a:rPr lang="en-US" sz="31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Ikenbi</a:t>
            </a:r>
            <a:r>
              <a:rPr lang="en-US" sz="3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I., </a:t>
            </a:r>
            <a:r>
              <a:rPr lang="en-US" sz="31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Dahr</a:t>
            </a:r>
            <a:r>
              <a:rPr lang="en-US" sz="3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F. E. (2021). Short term solar irradiance forecasting using sky images based on a hybrid CNN–MLP model. Energy Reports, 7, 888- 900.</a:t>
            </a:r>
          </a:p>
          <a:p>
            <a:r>
              <a:rPr lang="en-US" sz="31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Jagannadham</a:t>
            </a:r>
            <a:r>
              <a:rPr lang="en-US" sz="3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S. L., </a:t>
            </a:r>
            <a:r>
              <a:rPr lang="en-US" sz="31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Nadh</a:t>
            </a:r>
            <a:r>
              <a:rPr lang="en-US" sz="3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K. L., </a:t>
            </a:r>
            <a:r>
              <a:rPr lang="en-US" sz="31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Sireesha</a:t>
            </a:r>
            <a:r>
              <a:rPr lang="en-US" sz="3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M. (2021, November). Brain </a:t>
            </a:r>
            <a:r>
              <a:rPr lang="en-US" sz="31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tumour</a:t>
            </a:r>
            <a:r>
              <a:rPr lang="en-US" sz="3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detection using </a:t>
            </a:r>
            <a:r>
              <a:rPr lang="en-US" sz="31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cnn</a:t>
            </a:r>
            <a:r>
              <a:rPr lang="en-US" sz="3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In 2021 Fifth International Conference on I-SMAC (IoT in Social, Mobile, Analytics and Cloud)(I-SMAC) (pp. 734-739). IEEE.</a:t>
            </a:r>
            <a:endParaRPr lang="en-IN" sz="31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IN" sz="31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EBE68-04E1-4CB2-0CEB-D43EE44C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2AF36-DA5C-C041-5680-CCE15058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5E96D-4EF0-9AAD-BA48-09CFB0EF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1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65292-4C69-540F-A2B5-C4CB6776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Iswarya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B., Manimekalai, K. (2022). Drug discovery with XAI using deep learning. In Principles and Methods of Explainable Artificial Intelligence in Healthcare (pp. 131-149). IGI Global.</a:t>
            </a:r>
            <a:endParaRPr lang="en-IN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Moturi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S.,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Vemuru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S., Tirumala Rao, S. N. (2022). Two phase parallel framework for weighted coalesce rule mining: a fast heart disease and breast cancer prediction paradigm. Biomedical Engineering: Applications, Basis and Communications, 34(03), 2250010.</a:t>
            </a:r>
            <a:endParaRPr lang="en-IN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Van der Velden, B. H.,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Kuijf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H. J.,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Gilhuijs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K. G.,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Viergever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M. A. (2022). Explainable artificial intelligence (XAI) in deep learning-based medical image analysis. Medical Image Analysis, 79, 102470.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Moturi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Srikanth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Vemuru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S. (2020). Classification model for prediction of heart disease using correlation coefficient technique. International Journal, 9(2). </a:t>
            </a:r>
          </a:p>
          <a:p>
            <a:pPr marL="0" indent="0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8795-6033-F9C9-55B9-34873861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8D9D0-737C-7677-4C50-65833A63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55083-E083-54E1-B780-42300AEA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990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ANSWERS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409" y="1635619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1D55-192A-4A27-8365-DBE731669BB7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22-03-2025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77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ACKNOWLEGEMENTS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express our heartfelt gratitude for the opportunity to present this work on "Explainable Fetal Ultrasound Classification using CNN and MLP Models" 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would not have been possible without the invaluable guidance and support of Dr. D. Venkata Reddy, whose expertise and encouragement were instrumental throughout the research process.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immensely grateful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Narasaraopeta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College for providing the necessary resources, facilities, and a conducive environment for carrying out this work.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5AF8-9E51-4FEE-9641-EEFC8EA27F3C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1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1BF759-30D9-F5D8-F451-4DAF9DB54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0" y="321133"/>
            <a:ext cx="4036250" cy="7050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68B743-92C7-EF29-1D0A-834B3690F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5049" y="1026183"/>
            <a:ext cx="8573986" cy="2738295"/>
          </a:xfrm>
        </p:spPr>
        <p:txBody>
          <a:bodyPr/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618" y="1825624"/>
            <a:ext cx="9661553" cy="4530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classifying fetal ultrasound images using Convolutional Neural Networks (CNNs) and Multi-Layer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Perceptrons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(MLPs). The goal is to accurately identify different fetal structures, estimate gestational age, and detect possible abnormalities. CNNs extract important features from ultrasound images, and MLPs use these features for classification.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trust and transparency, we integrate Local Interpretable Model-agnostic Explanations (LIME). LIME highlights the key image regions that influence the model’s decisions, making AI predictions more understandable for medical professionals.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5500-64E7-4D97-9D4A-78523B0706FF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0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0DEB9-94DC-5355-1EF5-EED1A9EB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EEC6-0141-45B7-8835-252B848F88BA}" type="datetime1">
              <a:rPr lang="en-IN" smtClean="0"/>
              <a:t>22-03-2025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5F90C-E03C-738C-9BCC-88D86D5B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1F239-C259-565F-D4CC-AFD81D9D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0100"/>
            <a:ext cx="2743200" cy="365125"/>
          </a:xfrm>
        </p:spPr>
        <p:txBody>
          <a:bodyPr/>
          <a:lstStyle/>
          <a:p>
            <a:fld id="{65DCBD69-296B-4D7C-AF62-9B588FC78772}" type="slidenum">
              <a:rPr lang="en-IN" smtClean="0"/>
              <a:t>4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B3161-748D-BF9F-B6D0-237E36B23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9" y="297382"/>
            <a:ext cx="3228728" cy="563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8B4E87-20F7-2CA1-DA3B-F40FEE36272E}"/>
              </a:ext>
            </a:extLst>
          </p:cNvPr>
          <p:cNvSpPr txBox="1"/>
          <p:nvPr/>
        </p:nvSpPr>
        <p:spPr>
          <a:xfrm>
            <a:off x="961901" y="1163781"/>
            <a:ext cx="96190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ensures high accuracy and reliability, allowing doctors to validate AI-generated results with confidence. This combination of deep learning and explainability bridges the gap between AI technology and medical decision-making.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making AI models more transparent and interpretable, this project contributes to better fetal health monitoring and early detection of abnormalities, ultimately improving pregnancy care and outcomes.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4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53250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926F-AB62-4DDE-B092-41F0D24353FA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FA0D92-3069-280B-56C4-1194CB089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1259"/>
            <a:ext cx="925186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BFDF6-ED46-0131-8992-55E3B5A9586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82901" y="730340"/>
            <a:ext cx="10515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Fetal ultrasound imaging is essential for monitoring fetal health and detecting abnormalities during pregnancy.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interpretation of ultrasound images can be time-consuming and error-prone.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automate fetal ultrasound image classification using Convolutional Neural Networks (CNNs) and Multi-Layer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Perceptrons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(MLPs).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classifies fetal ultrasound images into six anatomical structures to improve diagnostic precision.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75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80719-F13A-2E61-4CC8-6FE70F11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72857-6FFF-5727-8168-9FBECDDE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4E83B-B164-C477-012A-F77149F7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6</a:t>
            </a:fld>
            <a:endParaRPr lang="en-IN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FFCF2C-410D-59B3-522A-BE453D6FBF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0036" y="431389"/>
            <a:ext cx="10065328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 are employed for automatic feature extraction, identifying crucial patterns in ultrasound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MLPs process the extracted features to classify the images accurately into predefined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ensure trust and transparency, Explainable AI techniques like Local Interpretable Model-agnostic Explanations (LIME) are integrated.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LIME highlights key image regions that influence AI decisions, making model predictions more understandable for medical professionals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deep learning with explainability, this project supports better prenatal care, fetal health monitoring, and early abnormality detection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99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6"/>
            <a:ext cx="10173182" cy="5621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8775-DE41-46DA-992A-5E2E089E1992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E8CACDC-CE1B-448A-5D5F-BF4D715F95A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5492C34-DF62-E3B9-3F6C-997B49ACC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452539"/>
              </p:ext>
            </p:extLst>
          </p:nvPr>
        </p:nvGraphicFramePr>
        <p:xfrm>
          <a:off x="685800" y="1058502"/>
          <a:ext cx="10820400" cy="579467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37358">
                  <a:extLst>
                    <a:ext uri="{9D8B030D-6E8A-4147-A177-3AD203B41FA5}">
                      <a16:colId xmlns:a16="http://schemas.microsoft.com/office/drawing/2014/main" val="166576671"/>
                    </a:ext>
                  </a:extLst>
                </a:gridCol>
                <a:gridCol w="1910335">
                  <a:extLst>
                    <a:ext uri="{9D8B030D-6E8A-4147-A177-3AD203B41FA5}">
                      <a16:colId xmlns:a16="http://schemas.microsoft.com/office/drawing/2014/main" val="946789180"/>
                    </a:ext>
                  </a:extLst>
                </a:gridCol>
                <a:gridCol w="1304692">
                  <a:extLst>
                    <a:ext uri="{9D8B030D-6E8A-4147-A177-3AD203B41FA5}">
                      <a16:colId xmlns:a16="http://schemas.microsoft.com/office/drawing/2014/main" val="3483638722"/>
                    </a:ext>
                  </a:extLst>
                </a:gridCol>
                <a:gridCol w="1728439">
                  <a:extLst>
                    <a:ext uri="{9D8B030D-6E8A-4147-A177-3AD203B41FA5}">
                      <a16:colId xmlns:a16="http://schemas.microsoft.com/office/drawing/2014/main" val="1190061112"/>
                    </a:ext>
                  </a:extLst>
                </a:gridCol>
                <a:gridCol w="1884556">
                  <a:extLst>
                    <a:ext uri="{9D8B030D-6E8A-4147-A177-3AD203B41FA5}">
                      <a16:colId xmlns:a16="http://schemas.microsoft.com/office/drawing/2014/main" val="3469305604"/>
                    </a:ext>
                  </a:extLst>
                </a:gridCol>
                <a:gridCol w="1996069">
                  <a:extLst>
                    <a:ext uri="{9D8B030D-6E8A-4147-A177-3AD203B41FA5}">
                      <a16:colId xmlns:a16="http://schemas.microsoft.com/office/drawing/2014/main" val="3853106642"/>
                    </a:ext>
                  </a:extLst>
                </a:gridCol>
                <a:gridCol w="1458951">
                  <a:extLst>
                    <a:ext uri="{9D8B030D-6E8A-4147-A177-3AD203B41FA5}">
                      <a16:colId xmlns:a16="http://schemas.microsoft.com/office/drawing/2014/main" val="1601472594"/>
                    </a:ext>
                  </a:extLst>
                </a:gridCol>
              </a:tblGrid>
              <a:tr h="6435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 &amp;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Adapted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051210"/>
                  </a:ext>
                </a:extLst>
              </a:tr>
              <a:tr h="10114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of CNN for Maternal Fetal Ultrasound 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Burgos-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Artizzu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paper</a:t>
                      </a:r>
                    </a:p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Scientific Reports, 2020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Pre-trained CNN models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significant improvements in detecting different intrapelvic organs with an AUC of 1.0%.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interpretability in predictions.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25414"/>
                  </a:ext>
                </a:extLst>
              </a:tr>
              <a:tr h="8278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Dermatologist-Level Classification of Skin Cancer with Deep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Esteva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Nature, 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CNN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Reached dermatologist-level accuracy in skin cancer classification.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dermatological applications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57853"/>
                  </a:ext>
                </a:extLst>
              </a:tr>
              <a:tr h="5765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Deep Learning Approach for Fetal Ultrasound Image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Johnson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Medical Imaging 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 learning helped improve model performance by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explainable AI methods, so the model’s decisions were unclear.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6231"/>
                  </a:ext>
                </a:extLst>
              </a:tr>
              <a:tr h="8047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of CNN and MLP in Character Recognition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Driss et al.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SPIE Proceedings, 2017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CNN, MLP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Demonstrated CNN's superiority in handling image-based tasks compared to MLP.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 on character recognition; not medical imaging.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402542"/>
                  </a:ext>
                </a:extLst>
              </a:tr>
              <a:tr h="192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Neural Network for Image Detection and Recognition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Chauhan et al.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ICSCCC, 2018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Highlighted the ability of CNNs for robust object detection and recognition tasks.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real-world deployment scenarios.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72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87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Lacks interpretability and generalizability across diverse datasets, crucial for clinical adoption.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focus on other medical imaging domains or interpretability.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explainable AI methods, so the model’s decisions were unclear.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lacks practical validation in fetal ultrasound imaging.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exploration of applications in ultrasound imaging or fetal diagnostics.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BA7F-A371-40B4-833D-5B10E62AD0F8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6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identifies the core challenge or gap in the domain being addressed.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the limitations in current methodologies, tools, or understanding.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the specific aspect that requires improvement or exploration.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impact of addressing the issue on the field, industry, or society.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the necessity for innovation, efficiency, or deeper understanding.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potential benefits such as cost reduction, enhanced performance, or broader accessibility.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FE2C-0A16-4F5C-A88F-D69DAFFEC2DA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3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2462</Words>
  <Application>Microsoft Office PowerPoint</Application>
  <PresentationFormat>Widescreen</PresentationFormat>
  <Paragraphs>281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</vt:lpstr>
      <vt:lpstr>ABSTRACT</vt:lpstr>
      <vt:lpstr>PowerPoint Presentation</vt:lpstr>
      <vt:lpstr>INTRODUCTION</vt:lpstr>
      <vt:lpstr>PowerPoint Presentation</vt:lpstr>
      <vt:lpstr>LITERATURE SURVEY</vt:lpstr>
      <vt:lpstr>RESEARCH GAPS</vt:lpstr>
      <vt:lpstr>PROBLEM STATEMENT</vt:lpstr>
      <vt:lpstr>OBJECTIVES</vt:lpstr>
      <vt:lpstr>BLOCK DIAGRAM OR FLOW DIAGRAM</vt:lpstr>
      <vt:lpstr>METHODOLOGY</vt:lpstr>
      <vt:lpstr>PowerPoint Presentation</vt:lpstr>
      <vt:lpstr>IMPLEMENTATION</vt:lpstr>
      <vt:lpstr>PowerPoint Presentation</vt:lpstr>
      <vt:lpstr>PowerPoint Presentation</vt:lpstr>
      <vt:lpstr>RESULTS &amp; ANALYSIS</vt:lpstr>
      <vt:lpstr>TABLE:CLASSIFICATION REPORT</vt:lpstr>
      <vt:lpstr>Confusion Matrix</vt:lpstr>
      <vt:lpstr>CONCLUSION AND FUTURE SCOPE</vt:lpstr>
      <vt:lpstr>REFERENCES</vt:lpstr>
      <vt:lpstr>PowerPoint Presentation</vt:lpstr>
      <vt:lpstr>PowerPoint Presentation</vt:lpstr>
      <vt:lpstr>PowerPoint Presentation</vt:lpstr>
      <vt:lpstr>QUESTIONS AND ANSWERS</vt:lpstr>
      <vt:lpstr>ACKNOWLEGEMENTS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admin</dc:creator>
  <cp:lastModifiedBy>LENOVO</cp:lastModifiedBy>
  <cp:revision>42</cp:revision>
  <dcterms:created xsi:type="dcterms:W3CDTF">2023-12-22T11:34:02Z</dcterms:created>
  <dcterms:modified xsi:type="dcterms:W3CDTF">2025-03-22T09:55:56Z</dcterms:modified>
</cp:coreProperties>
</file>