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60" r:id="rId3"/>
    <p:sldId id="262" r:id="rId4"/>
    <p:sldId id="279" r:id="rId5"/>
    <p:sldId id="263" r:id="rId6"/>
    <p:sldId id="264" r:id="rId7"/>
    <p:sldId id="265" r:id="rId8"/>
    <p:sldId id="270" r:id="rId9"/>
    <p:sldId id="266" r:id="rId10"/>
    <p:sldId id="268" r:id="rId11"/>
    <p:sldId id="269" r:id="rId12"/>
    <p:sldId id="287" r:id="rId13"/>
    <p:sldId id="284" r:id="rId14"/>
    <p:sldId id="271" r:id="rId15"/>
    <p:sldId id="285" r:id="rId16"/>
    <p:sldId id="272" r:id="rId17"/>
    <p:sldId id="286" r:id="rId18"/>
    <p:sldId id="273" r:id="rId19"/>
    <p:sldId id="278" r:id="rId20"/>
    <p:sldId id="280" r:id="rId21"/>
    <p:sldId id="281" r:id="rId22"/>
    <p:sldId id="282" r:id="rId23"/>
    <p:sldId id="283" r:id="rId24"/>
    <p:sldId id="275"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28-12-2024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28-12-2024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28-12-2024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28-12-2024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28-12-2024</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28-12-2024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28-12-2024</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28-12-2024</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28-12-2024</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28-12-2024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28-12-2024</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28-12-2024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Advanced Pest Identification: An Efficient Deep Learning Approach Using VGG Networks </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Divve</a:t>
            </a:r>
            <a:r>
              <a:rPr lang="en-US" altLang="en-US" sz="1600" dirty="0">
                <a:latin typeface="Times New Roman" panose="02020603050405020304" pitchFamily="18" charset="0"/>
                <a:cs typeface="Times New Roman" pitchFamily="18" charset="0"/>
              </a:rPr>
              <a:t>la Chandu Venkateswara Guptha</a:t>
            </a:r>
            <a:r>
              <a:rPr lang="en-US" altLang="en-US" sz="1600" dirty="0">
                <a:solidFill>
                  <a:schemeClr val="tx1"/>
                </a:solidFill>
                <a:latin typeface="Times New Roman" panose="02020603050405020304" pitchFamily="18" charset="0"/>
                <a:cs typeface="Times New Roman" pitchFamily="18" charset="0"/>
              </a:rPr>
              <a:t>	(21471A05E7)</a:t>
            </a:r>
          </a:p>
          <a:p>
            <a:pPr algn="l"/>
            <a:r>
              <a:rPr lang="en-US" altLang="en-US" sz="1600" dirty="0">
                <a:solidFill>
                  <a:schemeClr val="tx1"/>
                </a:solidFill>
                <a:latin typeface="Times New Roman" panose="02020603050405020304" pitchFamily="18" charset="0"/>
                <a:cs typeface="Times New Roman" pitchFamily="18" charset="0"/>
              </a:rPr>
              <a:t>		Jujjuri Sai   		   	(21471A05</a:t>
            </a:r>
            <a:r>
              <a:rPr lang="en-US" altLang="en-US" sz="1600" dirty="0">
                <a:latin typeface="Times New Roman" panose="02020603050405020304" pitchFamily="18" charset="0"/>
                <a:cs typeface="Times New Roman" pitchFamily="18" charset="0"/>
              </a:rPr>
              <a:t>F9</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Kandula Rajesh		   	(21471A05G2)</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K </a:t>
            </a:r>
            <a:r>
              <a:rPr lang="en-US" sz="1600" b="1" dirty="0" err="1">
                <a:latin typeface="Times New Roman" panose="02020603050405020304" pitchFamily="18" charset="0"/>
                <a:cs typeface="Times New Roman" panose="02020603050405020304" pitchFamily="18" charset="0"/>
              </a:rPr>
              <a:t>Lakshminadh</a:t>
            </a:r>
            <a:r>
              <a:rPr lang="en-US" sz="1600" b="1" baseline="-25000" dirty="0">
                <a:latin typeface="Times New Roman" panose="02020603050405020304" pitchFamily="18" charset="0"/>
                <a:cs typeface="Times New Roman" panose="02020603050405020304" pitchFamily="18" charset="0"/>
              </a:rPr>
              <a:t> MTech, 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10" name="Content Placeholder 9">
            <a:extLst>
              <a:ext uri="{FF2B5EF4-FFF2-40B4-BE49-F238E27FC236}">
                <a16:creationId xmlns:a16="http://schemas.microsoft.com/office/drawing/2014/main" id="{E22E7FC2-8856-594A-8F2E-B20877AB16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255" y="1334274"/>
            <a:ext cx="10196545" cy="5204638"/>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38778" y="260461"/>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64596" y="1173973"/>
            <a:ext cx="4946779" cy="3495951"/>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Composition:</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F63A3DD0-4642-3D25-A11C-6B554259D7D4}"/>
              </a:ext>
            </a:extLst>
          </p:cNvPr>
          <p:cNvGraphicFramePr>
            <a:graphicFrameLocks noGrp="1"/>
          </p:cNvGraphicFramePr>
          <p:nvPr>
            <p:extLst>
              <p:ext uri="{D42A27DB-BD31-4B8C-83A1-F6EECF244321}">
                <p14:modId xmlns:p14="http://schemas.microsoft.com/office/powerpoint/2010/main" val="3790739924"/>
              </p:ext>
            </p:extLst>
          </p:nvPr>
        </p:nvGraphicFramePr>
        <p:xfrm>
          <a:off x="1045806" y="1697252"/>
          <a:ext cx="4384357" cy="2663890"/>
        </p:xfrm>
        <a:graphic>
          <a:graphicData uri="http://schemas.openxmlformats.org/drawingml/2006/table">
            <a:tbl>
              <a:tblPr firstRow="1" firstCol="1" lastRow="1" lastCol="1" bandRow="1" bandCol="1">
                <a:tableStyleId>{5940675A-B579-460E-94D1-54222C63F5DA}</a:tableStyleId>
              </a:tblPr>
              <a:tblGrid>
                <a:gridCol w="1501140">
                  <a:extLst>
                    <a:ext uri="{9D8B030D-6E8A-4147-A177-3AD203B41FA5}">
                      <a16:colId xmlns:a16="http://schemas.microsoft.com/office/drawing/2014/main" val="2155186399"/>
                    </a:ext>
                  </a:extLst>
                </a:gridCol>
                <a:gridCol w="868998">
                  <a:extLst>
                    <a:ext uri="{9D8B030D-6E8A-4147-A177-3AD203B41FA5}">
                      <a16:colId xmlns:a16="http://schemas.microsoft.com/office/drawing/2014/main" val="3800080086"/>
                    </a:ext>
                  </a:extLst>
                </a:gridCol>
                <a:gridCol w="2014219">
                  <a:extLst>
                    <a:ext uri="{9D8B030D-6E8A-4147-A177-3AD203B41FA5}">
                      <a16:colId xmlns:a16="http://schemas.microsoft.com/office/drawing/2014/main" val="2054672844"/>
                    </a:ext>
                  </a:extLst>
                </a:gridCol>
              </a:tblGrid>
              <a:tr h="266389">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a:effectLst/>
                          <a:latin typeface="Times New Roman" panose="02020603050405020304" pitchFamily="18" charset="0"/>
                          <a:cs typeface="Times New Roman" panose="02020603050405020304" pitchFamily="18" charset="0"/>
                        </a:rPr>
                        <a:t>Scientific</a:t>
                      </a:r>
                      <a:r>
                        <a:rPr lang="en-US" sz="1200" kern="100" spc="10" dirty="0">
                          <a:effectLst/>
                          <a:latin typeface="Times New Roman" panose="02020603050405020304" pitchFamily="18" charset="0"/>
                          <a:cs typeface="Times New Roman" panose="02020603050405020304" pitchFamily="18" charset="0"/>
                        </a:rPr>
                        <a:t> </a:t>
                      </a:r>
                      <a:r>
                        <a:rPr lang="en-US" sz="1200" kern="100" spc="-20" dirty="0">
                          <a:effectLst/>
                          <a:latin typeface="Times New Roman" panose="02020603050405020304" pitchFamily="18" charset="0"/>
                          <a:cs typeface="Times New Roman" panose="02020603050405020304" pitchFamily="18" charset="0"/>
                        </a:rPr>
                        <a:t>Name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a:effectLst/>
                          <a:latin typeface="Times New Roman" panose="02020603050405020304" pitchFamily="18" charset="0"/>
                          <a:cs typeface="Times New Roman" panose="02020603050405020304" pitchFamily="18" charset="0"/>
                        </a:rPr>
                        <a:t>Pest</a:t>
                      </a:r>
                      <a:r>
                        <a:rPr lang="en-US" sz="1200" kern="100" spc="60" dirty="0">
                          <a:effectLst/>
                          <a:latin typeface="Times New Roman" panose="02020603050405020304" pitchFamily="18" charset="0"/>
                          <a:cs typeface="Times New Roman" panose="02020603050405020304" pitchFamily="18" charset="0"/>
                        </a:rPr>
                        <a:t> </a:t>
                      </a:r>
                      <a:r>
                        <a:rPr lang="en-US" sz="1200" kern="100" spc="-20" dirty="0">
                          <a:effectLst/>
                          <a:latin typeface="Times New Roman" panose="02020603050405020304" pitchFamily="18" charset="0"/>
                          <a:cs typeface="Times New Roman" panose="02020603050405020304" pitchFamily="18" charset="0"/>
                        </a:rPr>
                        <a:t>Name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dirty="0">
                          <a:effectLst/>
                          <a:latin typeface="Times New Roman" panose="02020603050405020304" pitchFamily="18" charset="0"/>
                          <a:cs typeface="Times New Roman" panose="02020603050405020304" pitchFamily="18" charset="0"/>
                        </a:rPr>
                        <a:t>Original</a:t>
                      </a:r>
                      <a:r>
                        <a:rPr lang="en-US" sz="1200" kern="100" spc="50" dirty="0">
                          <a:effectLst/>
                          <a:latin typeface="Times New Roman" panose="02020603050405020304" pitchFamily="18" charset="0"/>
                          <a:cs typeface="Times New Roman" panose="02020603050405020304" pitchFamily="18" charset="0"/>
                        </a:rPr>
                        <a:t> </a:t>
                      </a:r>
                      <a:r>
                        <a:rPr lang="en-US" sz="1200" kern="100" dirty="0">
                          <a:effectLst/>
                          <a:latin typeface="Times New Roman" panose="02020603050405020304" pitchFamily="18" charset="0"/>
                          <a:cs typeface="Times New Roman" panose="02020603050405020304" pitchFamily="18" charset="0"/>
                        </a:rPr>
                        <a:t>Image</a:t>
                      </a:r>
                      <a:r>
                        <a:rPr lang="en-US" sz="1200" kern="100" spc="50" dirty="0">
                          <a:effectLst/>
                          <a:latin typeface="Times New Roman" panose="02020603050405020304" pitchFamily="18" charset="0"/>
                          <a:cs typeface="Times New Roman" panose="02020603050405020304" pitchFamily="18" charset="0"/>
                        </a:rPr>
                        <a:t> </a:t>
                      </a:r>
                      <a:r>
                        <a:rPr lang="en-US" sz="1200" kern="100" spc="-10" dirty="0">
                          <a:effectLst/>
                          <a:latin typeface="Times New Roman" panose="02020603050405020304" pitchFamily="18" charset="0"/>
                          <a:cs typeface="Times New Roman" panose="02020603050405020304" pitchFamily="18" charset="0"/>
                        </a:rPr>
                        <a:t>Count</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70852053"/>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Aphidoidea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Aphids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84484090"/>
                  </a:ext>
                </a:extLst>
              </a:tr>
              <a:tr h="266389">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a:effectLst/>
                          <a:latin typeface="Times New Roman" panose="02020603050405020304" pitchFamily="18" charset="0"/>
                          <a:cs typeface="Times New Roman" panose="02020603050405020304" pitchFamily="18" charset="0"/>
                        </a:rPr>
                        <a:t>Spodoptera</a:t>
                      </a:r>
                      <a:r>
                        <a:rPr lang="en-US" sz="1200" kern="100" spc="35" dirty="0">
                          <a:effectLst/>
                          <a:latin typeface="Times New Roman" panose="02020603050405020304" pitchFamily="18" charset="0"/>
                          <a:cs typeface="Times New Roman" panose="02020603050405020304" pitchFamily="18" charset="0"/>
                        </a:rPr>
                        <a:t> </a:t>
                      </a:r>
                      <a:r>
                        <a:rPr lang="en-US" sz="1200" kern="100" spc="-10" dirty="0" err="1">
                          <a:effectLst/>
                          <a:latin typeface="Times New Roman" panose="02020603050405020304" pitchFamily="18" charset="0"/>
                          <a:cs typeface="Times New Roman" panose="02020603050405020304" pitchFamily="18" charset="0"/>
                        </a:rPr>
                        <a:t>frugiperda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Armyworm</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50738765"/>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Coleoptera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Beetle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84674733"/>
                  </a:ext>
                </a:extLst>
              </a:tr>
              <a:tr h="266389">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err="1">
                          <a:effectLst/>
                          <a:latin typeface="Times New Roman" panose="02020603050405020304" pitchFamily="18" charset="0"/>
                          <a:cs typeface="Times New Roman" panose="02020603050405020304" pitchFamily="18" charset="0"/>
                        </a:rPr>
                        <a:t>Helicoverpa</a:t>
                      </a:r>
                      <a:r>
                        <a:rPr lang="en-US" sz="1200" kern="100" spc="5" dirty="0">
                          <a:effectLst/>
                          <a:latin typeface="Times New Roman" panose="02020603050405020304" pitchFamily="18" charset="0"/>
                          <a:cs typeface="Times New Roman" panose="02020603050405020304" pitchFamily="18" charset="0"/>
                        </a:rPr>
                        <a:t> </a:t>
                      </a:r>
                      <a:r>
                        <a:rPr lang="en-US" sz="1200" kern="100" spc="-10" dirty="0" err="1">
                          <a:effectLst/>
                          <a:latin typeface="Times New Roman" panose="02020603050405020304" pitchFamily="18" charset="0"/>
                          <a:cs typeface="Times New Roman" panose="02020603050405020304" pitchFamily="18" charset="0"/>
                        </a:rPr>
                        <a:t>armigera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Bollworm</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8420264"/>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err="1">
                          <a:effectLst/>
                          <a:latin typeface="Times New Roman" panose="02020603050405020304" pitchFamily="18" charset="0"/>
                          <a:cs typeface="Times New Roman" panose="02020603050405020304" pitchFamily="18" charset="0"/>
                        </a:rPr>
                        <a:t>Caelifera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Grasshopper</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34826421"/>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err="1">
                          <a:effectLst/>
                          <a:latin typeface="Times New Roman" panose="02020603050405020304" pitchFamily="18" charset="0"/>
                          <a:cs typeface="Times New Roman" panose="02020603050405020304" pitchFamily="18" charset="0"/>
                        </a:rPr>
                        <a:t>Acariformes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Mites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59685761"/>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Culicidae</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Mosquito</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08975062"/>
                  </a:ext>
                </a:extLst>
              </a:tr>
              <a:tr h="266389">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err="1">
                          <a:effectLst/>
                          <a:latin typeface="Times New Roman" panose="02020603050405020304" pitchFamily="18" charset="0"/>
                          <a:cs typeface="Times New Roman" panose="02020603050405020304" pitchFamily="18" charset="0"/>
                        </a:rPr>
                        <a:t>Symphyta</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spc="-10" dirty="0">
                        <a:effectLst/>
                        <a:latin typeface="Times New Roman" panose="02020603050405020304" pitchFamily="18" charset="0"/>
                        <a:cs typeface="Times New Roman" panose="02020603050405020304" pitchFamily="18" charset="0"/>
                      </a:endParaRPr>
                    </a:p>
                    <a:p>
                      <a:pPr marL="74930">
                        <a:lnSpc>
                          <a:spcPts val="785"/>
                        </a:lnSpc>
                      </a:pPr>
                      <a:r>
                        <a:rPr lang="en-US" sz="1200" kern="100" spc="-10" dirty="0">
                          <a:effectLst/>
                          <a:latin typeface="Times New Roman" panose="02020603050405020304" pitchFamily="18" charset="0"/>
                          <a:cs typeface="Times New Roman" panose="02020603050405020304" pitchFamily="18" charset="0"/>
                        </a:rPr>
                        <a:t>Sawfly</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cs typeface="Times New Roman" panose="02020603050405020304" pitchFamily="18" charset="0"/>
                        </a:rPr>
                        <a:t>350</a:t>
                      </a:r>
                    </a:p>
                  </a:txBody>
                  <a:tcPr marL="0" marR="0" marT="0" marB="0"/>
                </a:tc>
                <a:extLst>
                  <a:ext uri="{0D108BD9-81ED-4DB2-BD59-A6C34878D82A}">
                    <a16:rowId xmlns:a16="http://schemas.microsoft.com/office/drawing/2014/main" val="1176313474"/>
                  </a:ext>
                </a:extLst>
              </a:tr>
              <a:tr h="266389">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err="1">
                          <a:effectLst/>
                          <a:latin typeface="Times New Roman" panose="02020603050405020304" pitchFamily="18" charset="0"/>
                          <a:cs typeface="Times New Roman" panose="02020603050405020304" pitchFamily="18" charset="0"/>
                        </a:rPr>
                        <a:t>Scirpophaga</a:t>
                      </a:r>
                      <a:r>
                        <a:rPr lang="en-US" sz="1200" kern="100" spc="30" dirty="0">
                          <a:effectLst/>
                          <a:latin typeface="Times New Roman" panose="02020603050405020304" pitchFamily="18" charset="0"/>
                          <a:cs typeface="Times New Roman" panose="02020603050405020304" pitchFamily="18" charset="0"/>
                        </a:rPr>
                        <a:t> </a:t>
                      </a:r>
                      <a:r>
                        <a:rPr lang="en-US" sz="1200" kern="100" spc="-10" dirty="0" err="1">
                          <a:effectLst/>
                          <a:latin typeface="Times New Roman" panose="02020603050405020304" pitchFamily="18" charset="0"/>
                          <a:cs typeface="Times New Roman" panose="02020603050405020304" pitchFamily="18" charset="0"/>
                        </a:rPr>
                        <a:t>incertulas</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4930">
                        <a:lnSpc>
                          <a:spcPts val="785"/>
                        </a:lnSpc>
                      </a:pPr>
                      <a:endParaRPr lang="en-US" sz="1200" kern="100" dirty="0">
                        <a:effectLst/>
                        <a:latin typeface="Times New Roman" panose="02020603050405020304" pitchFamily="18" charset="0"/>
                        <a:cs typeface="Times New Roman" panose="02020603050405020304" pitchFamily="18" charset="0"/>
                      </a:endParaRPr>
                    </a:p>
                    <a:p>
                      <a:pPr marL="74930">
                        <a:lnSpc>
                          <a:spcPts val="785"/>
                        </a:lnSpc>
                      </a:pPr>
                      <a:r>
                        <a:rPr lang="en-US" sz="1200" kern="100" dirty="0">
                          <a:effectLst/>
                          <a:latin typeface="Times New Roman" panose="02020603050405020304" pitchFamily="18" charset="0"/>
                          <a:cs typeface="Times New Roman" panose="02020603050405020304" pitchFamily="18" charset="0"/>
                        </a:rPr>
                        <a:t>Stem</a:t>
                      </a:r>
                      <a:r>
                        <a:rPr lang="en-US" sz="1200" kern="100" spc="55" dirty="0">
                          <a:effectLst/>
                          <a:latin typeface="Times New Roman" panose="02020603050405020304" pitchFamily="18" charset="0"/>
                          <a:cs typeface="Times New Roman" panose="02020603050405020304" pitchFamily="18" charset="0"/>
                        </a:rPr>
                        <a:t> </a:t>
                      </a:r>
                      <a:r>
                        <a:rPr lang="en-US" sz="1200" kern="100" spc="-10" dirty="0">
                          <a:effectLst/>
                          <a:latin typeface="Times New Roman" panose="02020603050405020304" pitchFamily="18" charset="0"/>
                          <a:cs typeface="Times New Roman" panose="02020603050405020304" pitchFamily="18" charset="0"/>
                        </a:rPr>
                        <a:t>borer</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lnSpc>
                          <a:spcPts val="785"/>
                        </a:lnSpc>
                      </a:pPr>
                      <a:endParaRPr lang="en-US" sz="1200" kern="100" spc="-2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810" algn="ctr">
                        <a:lnSpc>
                          <a:spcPts val="785"/>
                        </a:lnSpc>
                      </a:pPr>
                      <a:r>
                        <a:rPr lang="en-US" sz="1200" kern="100" spc="-25" dirty="0">
                          <a:effectLst/>
                          <a:latin typeface="Times New Roman" panose="02020603050405020304" pitchFamily="18" charset="0"/>
                          <a:ea typeface="Times New Roman" panose="02020603050405020304" pitchFamily="18" charset="0"/>
                          <a:cs typeface="Times New Roman" panose="02020603050405020304" pitchFamily="18" charset="0"/>
                        </a:rPr>
                        <a:t>350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9598073"/>
                  </a:ext>
                </a:extLst>
              </a:tr>
            </a:tbl>
          </a:graphicData>
        </a:graphic>
      </p:graphicFrame>
      <p:sp>
        <p:nvSpPr>
          <p:cNvPr id="3" name="TextBox 2">
            <a:extLst>
              <a:ext uri="{FF2B5EF4-FFF2-40B4-BE49-F238E27FC236}">
                <a16:creationId xmlns:a16="http://schemas.microsoft.com/office/drawing/2014/main" id="{D6F21780-DCA6-43E9-977D-1F3EEDC43E0F}"/>
              </a:ext>
            </a:extLst>
          </p:cNvPr>
          <p:cNvSpPr txBox="1"/>
          <p:nvPr/>
        </p:nvSpPr>
        <p:spPr>
          <a:xfrm>
            <a:off x="6267209" y="1173973"/>
            <a:ext cx="5044751" cy="2062103"/>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Augmentation techniques:</a:t>
            </a:r>
          </a:p>
          <a:p>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Various data preprocessing techniques are used to increase the size of the dataset such 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3039DE-7A3D-A964-858B-AB6797411513}"/>
              </a:ext>
            </a:extLst>
          </p:cNvPr>
          <p:cNvSpPr txBox="1"/>
          <p:nvPr/>
        </p:nvSpPr>
        <p:spPr>
          <a:xfrm>
            <a:off x="7119258" y="2529263"/>
            <a:ext cx="377889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Zoom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Rescale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Horizontal flip</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Rotation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Brightness </a:t>
            </a:r>
            <a:r>
              <a:rPr lang="en-IN" sz="2000" dirty="0">
                <a:latin typeface="Times New Roman" panose="02020603050405020304" pitchFamily="18" charset="0"/>
                <a:cs typeface="Times New Roman" panose="02020603050405020304" pitchFamily="18" charset="0"/>
              </a:rPr>
              <a:t>adjustment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Gaussian Noise</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696B21-33C9-2B36-314F-412B54FF893F}"/>
              </a:ext>
            </a:extLst>
          </p:cNvPr>
          <p:cNvSpPr txBox="1"/>
          <p:nvPr/>
        </p:nvSpPr>
        <p:spPr>
          <a:xfrm>
            <a:off x="911804" y="4532439"/>
            <a:ext cx="1051560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comprises 3,150 images of nine distinct crop pests: Aphids, army worms, boll worms, beetles, grasshoppers, mites, sawflies, mosquitoes and stem borers. To keep the image size consistent, every picture was resized to 224 x 224 pixels even if the original image had been of different size. Additional data augmentation techniques, such as rotation, flipping, and scaling, were applied to further enhance the dataset and improve model robustness.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1A0B1EA-3BFA-EF9A-9277-83A9ED75B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759" y="1368425"/>
            <a:ext cx="7730868" cy="4659152"/>
          </a:xfrm>
        </p:spPr>
      </p:pic>
      <p:sp>
        <p:nvSpPr>
          <p:cNvPr id="4" name="Date Placeholder 3">
            <a:extLst>
              <a:ext uri="{FF2B5EF4-FFF2-40B4-BE49-F238E27FC236}">
                <a16:creationId xmlns:a16="http://schemas.microsoft.com/office/drawing/2014/main" id="{D7EB6679-1C78-F42C-B4B3-CC77D51B9F92}"/>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4B4B8D09-E7F5-1D38-509B-8DC605674900}"/>
              </a:ext>
            </a:extLst>
          </p:cNvPr>
          <p:cNvSpPr>
            <a:spLocks noGrp="1"/>
          </p:cNvSpPr>
          <p:nvPr>
            <p:ph type="ftr" sz="quarter" idx="11"/>
          </p:nvPr>
        </p:nvSpPr>
        <p:spPr/>
        <p:txBody>
          <a:bodyPr/>
          <a:lstStyle/>
          <a:p>
            <a:r>
              <a:rPr lang="en-US" dirty="0"/>
              <a:t>Review No. 1         Batch No. CB!           Department of CSE</a:t>
            </a:r>
            <a:endParaRPr lang="en-IN" dirty="0"/>
          </a:p>
        </p:txBody>
      </p:sp>
      <p:sp>
        <p:nvSpPr>
          <p:cNvPr id="6" name="Slide Number Placeholder 5">
            <a:extLst>
              <a:ext uri="{FF2B5EF4-FFF2-40B4-BE49-F238E27FC236}">
                <a16:creationId xmlns:a16="http://schemas.microsoft.com/office/drawing/2014/main" id="{E246D309-8D1F-3A6E-6D2F-4E7298EFBA18}"/>
              </a:ext>
            </a:extLst>
          </p:cNvPr>
          <p:cNvSpPr>
            <a:spLocks noGrp="1"/>
          </p:cNvSpPr>
          <p:nvPr>
            <p:ph type="sldNum" sz="quarter" idx="12"/>
          </p:nvPr>
        </p:nvSpPr>
        <p:spPr/>
        <p:txBody>
          <a:bodyPr/>
          <a:lstStyle/>
          <a:p>
            <a:fld id="{65DCBD69-296B-4D7C-AF62-9B588FC78772}" type="slidenum">
              <a:rPr lang="en-IN" smtClean="0"/>
              <a:t>12</a:t>
            </a:fld>
            <a:endParaRPr lang="en-IN"/>
          </a:p>
        </p:txBody>
      </p:sp>
      <p:sp>
        <p:nvSpPr>
          <p:cNvPr id="9" name="TextBox 8">
            <a:extLst>
              <a:ext uri="{FF2B5EF4-FFF2-40B4-BE49-F238E27FC236}">
                <a16:creationId xmlns:a16="http://schemas.microsoft.com/office/drawing/2014/main" id="{404AD0A8-5695-E0EB-DC55-90903130C94A}"/>
              </a:ext>
            </a:extLst>
          </p:cNvPr>
          <p:cNvSpPr txBox="1"/>
          <p:nvPr/>
        </p:nvSpPr>
        <p:spPr>
          <a:xfrm>
            <a:off x="3164083" y="645757"/>
            <a:ext cx="610222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Augmented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81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DB303-1507-E33A-522D-7CD273742CDE}"/>
              </a:ext>
            </a:extLst>
          </p:cNvPr>
          <p:cNvSpPr>
            <a:spLocks noGrp="1"/>
          </p:cNvSpPr>
          <p:nvPr>
            <p:ph idx="1"/>
          </p:nvPr>
        </p:nvSpPr>
        <p:spPr>
          <a:xfrm>
            <a:off x="494523" y="603315"/>
            <a:ext cx="11140750" cy="4351338"/>
          </a:xfrm>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Deep Learning architectures</a:t>
            </a:r>
          </a:p>
          <a:p>
            <a:pPr lvl="1"/>
            <a:r>
              <a:rPr lang="en-US" sz="2600" b="1" dirty="0">
                <a:latin typeface="Times New Roman" panose="02020603050405020304" pitchFamily="18" charset="0"/>
                <a:cs typeface="Times New Roman" panose="02020603050405020304" pitchFamily="18" charset="0"/>
              </a:rPr>
              <a:t>VGG Network</a:t>
            </a:r>
            <a:r>
              <a:rPr lang="en-US" sz="2600" dirty="0">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VGG stands for Visual Geometry Group; </a:t>
            </a:r>
            <a:r>
              <a:rPr lang="en-US" b="0" i="0" dirty="0">
                <a:solidFill>
                  <a:srgbClr val="040C28"/>
                </a:solidFill>
                <a:effectLst/>
                <a:latin typeface="Times New Roman" panose="02020603050405020304" pitchFamily="18" charset="0"/>
                <a:cs typeface="Times New Roman" panose="02020603050405020304" pitchFamily="18" charset="0"/>
              </a:rPr>
              <a:t>it is a standard deep Convolutional Neural Network (CNN) architecture with multiple layers</a:t>
            </a:r>
            <a:r>
              <a:rPr lang="en-US" b="0" i="0" dirty="0">
                <a:solidFill>
                  <a:srgbClr val="1F1F1F"/>
                </a:solidFill>
                <a:effectLst/>
                <a:latin typeface="Times New Roman" panose="02020603050405020304" pitchFamily="18" charset="0"/>
                <a:cs typeface="Times New Roman" panose="02020603050405020304" pitchFamily="18" charset="0"/>
              </a:rPr>
              <a:t>.</a:t>
            </a:r>
          </a:p>
          <a:p>
            <a:pPr lvl="1"/>
            <a:r>
              <a:rPr lang="en-US" sz="2600" b="1" dirty="0">
                <a:solidFill>
                  <a:srgbClr val="1F1F1F"/>
                </a:solidFill>
                <a:latin typeface="Times New Roman" panose="02020603050405020304" pitchFamily="18" charset="0"/>
                <a:cs typeface="Times New Roman" panose="02020603050405020304" pitchFamily="18" charset="0"/>
              </a:rPr>
              <a:t>VGG16 model</a:t>
            </a:r>
            <a:r>
              <a:rPr lang="en-US" sz="2600" dirty="0">
                <a:solidFill>
                  <a:srgbClr val="1F1F1F"/>
                </a:solidFill>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 VGG16 architecture contains the convolutional layers 13, fully connected layers 3 and 5 max-pool layers</a:t>
            </a:r>
          </a:p>
          <a:p>
            <a:pPr lvl="1"/>
            <a:r>
              <a:rPr lang="en-IN" sz="2600" b="1" dirty="0">
                <a:latin typeface="Times New Roman" panose="02020603050405020304" pitchFamily="18" charset="0"/>
                <a:cs typeface="Times New Roman" panose="02020603050405020304" pitchFamily="18" charset="0"/>
              </a:rPr>
              <a:t>VGG19 model</a:t>
            </a:r>
            <a:r>
              <a:rPr lang="en-IN" sz="2600" dirty="0">
                <a:latin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The VGG16 architecture contains the convolutional layers 16, fully connected layers 3 and 5 max-pool layers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B04B83D-D12D-DEE3-3661-FC0E83B7E6F0}"/>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639684C5-FF7F-6393-D76E-5D890D20B3F9}"/>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94012E0C-52C3-6159-E173-27BEE7930D8E}"/>
              </a:ext>
            </a:extLst>
          </p:cNvPr>
          <p:cNvSpPr>
            <a:spLocks noGrp="1"/>
          </p:cNvSpPr>
          <p:nvPr>
            <p:ph type="sldNum" sz="quarter" idx="12"/>
          </p:nvPr>
        </p:nvSpPr>
        <p:spPr/>
        <p:txBody>
          <a:bodyPr/>
          <a:lstStyle/>
          <a:p>
            <a:fld id="{65DCBD69-296B-4D7C-AF62-9B588FC78772}" type="slidenum">
              <a:rPr lang="en-IN" smtClean="0"/>
              <a:t>13</a:t>
            </a:fld>
            <a:endParaRPr lang="en-IN"/>
          </a:p>
        </p:txBody>
      </p:sp>
      <p:pic>
        <p:nvPicPr>
          <p:cNvPr id="8" name="Picture 7">
            <a:extLst>
              <a:ext uri="{FF2B5EF4-FFF2-40B4-BE49-F238E27FC236}">
                <a16:creationId xmlns:a16="http://schemas.microsoft.com/office/drawing/2014/main" id="{9199425D-FA21-13AD-D5CE-8E09A0D2C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41" y="3481117"/>
            <a:ext cx="5767114" cy="2947071"/>
          </a:xfrm>
          <a:prstGeom prst="rect">
            <a:avLst/>
          </a:prstGeom>
        </p:spPr>
      </p:pic>
    </p:spTree>
    <p:extLst>
      <p:ext uri="{BB962C8B-B14F-4D97-AF65-F5344CB8AC3E}">
        <p14:creationId xmlns:p14="http://schemas.microsoft.com/office/powerpoint/2010/main" val="290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81150"/>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8529"/>
            <a:ext cx="10517155" cy="4926327"/>
          </a:xfrm>
        </p:spPr>
        <p:txBody>
          <a:bodyPr>
            <a:normAutofit/>
          </a:bodyPr>
          <a:lstStyle/>
          <a:p>
            <a:pPr algn="just"/>
            <a:r>
              <a:rPr lang="en-US" sz="2400" b="1" dirty="0">
                <a:latin typeface="Times New Roman" panose="02020603050405020304" pitchFamily="18" charset="0"/>
                <a:cs typeface="Times New Roman" panose="02020603050405020304" pitchFamily="18" charset="0"/>
              </a:rPr>
              <a:t>Data Preprocessing: </a:t>
            </a:r>
            <a:r>
              <a:rPr lang="en-US" sz="2400" dirty="0">
                <a:latin typeface="Times New Roman" panose="02020603050405020304" pitchFamily="18" charset="0"/>
                <a:cs typeface="Times New Roman" panose="02020603050405020304" pitchFamily="18" charset="0"/>
              </a:rPr>
              <a:t>The dataset was augmented using ImageDataGenerator to include transformations like rotation, brightness adjustment, and horizontal flipping. Additional Gaussian noise was introduced to enhance model robustness and reduce overfitting. All images were resized to 224x224 pixels to align with the input requirements of VGG16.</a:t>
            </a:r>
          </a:p>
          <a:p>
            <a:pPr algn="just"/>
            <a:r>
              <a:rPr lang="en-US" sz="2400" b="1" dirty="0">
                <a:latin typeface="Times New Roman" panose="02020603050405020304" pitchFamily="18" charset="0"/>
                <a:cs typeface="Times New Roman" panose="02020603050405020304" pitchFamily="18" charset="0"/>
              </a:rPr>
              <a:t>Train-Test Data Split</a:t>
            </a:r>
            <a:r>
              <a:rPr lang="en-US" sz="2400" dirty="0">
                <a:latin typeface="Times New Roman" panose="02020603050405020304" pitchFamily="18" charset="0"/>
                <a:cs typeface="Times New Roman" panose="02020603050405020304" pitchFamily="18" charset="0"/>
              </a:rPr>
              <a:t>: Balanced split with augmented training data and rescaled testing data for accurate model evaluation.</a:t>
            </a:r>
          </a:p>
          <a:p>
            <a:pPr algn="just"/>
            <a:r>
              <a:rPr lang="en-US" sz="2400" b="1" dirty="0">
                <a:latin typeface="Times New Roman" panose="02020603050405020304" pitchFamily="18" charset="0"/>
                <a:cs typeface="Times New Roman" panose="02020603050405020304" pitchFamily="18" charset="0"/>
              </a:rPr>
              <a:t>Model Building</a:t>
            </a:r>
            <a:r>
              <a:rPr lang="en-US" sz="2400" dirty="0">
                <a:latin typeface="Times New Roman" panose="02020603050405020304" pitchFamily="18" charset="0"/>
                <a:cs typeface="Times New Roman" panose="02020603050405020304" pitchFamily="18" charset="0"/>
              </a:rPr>
              <a:t>: VGG16 and VGG19 used as a base with frozen convolutional layers and custom dense layers for pest classification.</a:t>
            </a:r>
          </a:p>
          <a:p>
            <a:pPr algn="just"/>
            <a:r>
              <a:rPr lang="en-US" sz="2400" b="1" dirty="0">
                <a:latin typeface="Times New Roman" panose="02020603050405020304" pitchFamily="18" charset="0"/>
                <a:cs typeface="Times New Roman" panose="02020603050405020304" pitchFamily="18" charset="0"/>
              </a:rPr>
              <a:t>Model Training</a:t>
            </a:r>
            <a:r>
              <a:rPr lang="en-US" sz="2400" dirty="0">
                <a:latin typeface="Times New Roman" panose="02020603050405020304" pitchFamily="18" charset="0"/>
                <a:cs typeface="Times New Roman" panose="02020603050405020304" pitchFamily="18" charset="0"/>
              </a:rPr>
              <a:t>: Trained with Adam optimizer (learning rate 0.0001) for 50 epochs, using a learning rate scheduler to address validation loss plateaus.</a:t>
            </a:r>
          </a:p>
          <a:p>
            <a:pPr algn="just"/>
            <a:r>
              <a:rPr lang="en-US" sz="2400" b="1" dirty="0">
                <a:latin typeface="Times New Roman" panose="02020603050405020304" pitchFamily="18" charset="0"/>
                <a:cs typeface="Times New Roman" panose="02020603050405020304" pitchFamily="18" charset="0"/>
              </a:rPr>
              <a:t>Evaluation Metrics</a:t>
            </a:r>
            <a:r>
              <a:rPr lang="en-US" sz="2400" dirty="0">
                <a:latin typeface="Times New Roman" panose="02020603050405020304" pitchFamily="18" charset="0"/>
                <a:cs typeface="Times New Roman" panose="02020603050405020304" pitchFamily="18" charset="0"/>
              </a:rPr>
              <a:t>: Performance assessed using accuracy, loss, confusion matrix, and classification metrics (precision, recall, F1-score).</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CE89EC-BF24-737A-2061-58A9CE099F9A}"/>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9B9EC33B-5077-3ED8-74AD-C5459A973355}"/>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660A1E8A-4A95-4647-EED5-CB540B9D5D20}"/>
              </a:ext>
            </a:extLst>
          </p:cNvPr>
          <p:cNvSpPr>
            <a:spLocks noGrp="1"/>
          </p:cNvSpPr>
          <p:nvPr>
            <p:ph type="sldNum" sz="quarter" idx="12"/>
          </p:nvPr>
        </p:nvSpPr>
        <p:spPr/>
        <p:txBody>
          <a:bodyPr/>
          <a:lstStyle/>
          <a:p>
            <a:fld id="{65DCBD69-296B-4D7C-AF62-9B588FC78772}" type="slidenum">
              <a:rPr lang="en-IN" smtClean="0"/>
              <a:t>15</a:t>
            </a:fld>
            <a:endParaRPr lang="en-IN"/>
          </a:p>
        </p:txBody>
      </p:sp>
      <p:graphicFrame>
        <p:nvGraphicFramePr>
          <p:cNvPr id="7" name="Table 6">
            <a:extLst>
              <a:ext uri="{FF2B5EF4-FFF2-40B4-BE49-F238E27FC236}">
                <a16:creationId xmlns:a16="http://schemas.microsoft.com/office/drawing/2014/main" id="{7C8AD7E6-145A-CBC6-07D8-0E13B703531C}"/>
              </a:ext>
            </a:extLst>
          </p:cNvPr>
          <p:cNvGraphicFramePr>
            <a:graphicFrameLocks noGrp="1"/>
          </p:cNvGraphicFramePr>
          <p:nvPr>
            <p:extLst>
              <p:ext uri="{D42A27DB-BD31-4B8C-83A1-F6EECF244321}">
                <p14:modId xmlns:p14="http://schemas.microsoft.com/office/powerpoint/2010/main" val="2373377017"/>
              </p:ext>
            </p:extLst>
          </p:nvPr>
        </p:nvGraphicFramePr>
        <p:xfrm>
          <a:off x="1505338" y="1008126"/>
          <a:ext cx="3673152" cy="5150080"/>
        </p:xfrm>
        <a:graphic>
          <a:graphicData uri="http://schemas.openxmlformats.org/drawingml/2006/table">
            <a:tbl>
              <a:tblPr firstRow="1" firstCol="1" lastRow="1" lastCol="1" bandRow="1" bandCol="1">
                <a:tableStyleId>{5940675A-B579-460E-94D1-54222C63F5DA}</a:tableStyleId>
              </a:tblPr>
              <a:tblGrid>
                <a:gridCol w="1768555">
                  <a:extLst>
                    <a:ext uri="{9D8B030D-6E8A-4147-A177-3AD203B41FA5}">
                      <a16:colId xmlns:a16="http://schemas.microsoft.com/office/drawing/2014/main" val="3096749393"/>
                    </a:ext>
                  </a:extLst>
                </a:gridCol>
                <a:gridCol w="1143494">
                  <a:extLst>
                    <a:ext uri="{9D8B030D-6E8A-4147-A177-3AD203B41FA5}">
                      <a16:colId xmlns:a16="http://schemas.microsoft.com/office/drawing/2014/main" val="2957834824"/>
                    </a:ext>
                  </a:extLst>
                </a:gridCol>
                <a:gridCol w="761103">
                  <a:extLst>
                    <a:ext uri="{9D8B030D-6E8A-4147-A177-3AD203B41FA5}">
                      <a16:colId xmlns:a16="http://schemas.microsoft.com/office/drawing/2014/main" val="2516699962"/>
                    </a:ext>
                  </a:extLst>
                </a:gridCol>
              </a:tblGrid>
              <a:tr h="222414">
                <a:tc>
                  <a:txBody>
                    <a:bodyPr/>
                    <a:lstStyle/>
                    <a:p>
                      <a:pPr marL="74930">
                        <a:lnSpc>
                          <a:spcPts val="785"/>
                        </a:lnSpc>
                      </a:pPr>
                      <a:endParaRPr lang="en-US" sz="1000" kern="100" dirty="0">
                        <a:effectLst/>
                      </a:endParaRPr>
                    </a:p>
                    <a:p>
                      <a:pPr marL="74930">
                        <a:lnSpc>
                          <a:spcPts val="785"/>
                        </a:lnSpc>
                      </a:pPr>
                      <a:r>
                        <a:rPr lang="en-US" sz="1000" kern="100" dirty="0">
                          <a:effectLst/>
                        </a:rPr>
                        <a:t>Layer</a:t>
                      </a:r>
                      <a:r>
                        <a:rPr lang="en-US" sz="1000" kern="100" spc="60" dirty="0">
                          <a:effectLst/>
                        </a:rPr>
                        <a:t> </a:t>
                      </a:r>
                      <a:r>
                        <a:rPr lang="en-US" sz="1000" kern="100" spc="-20" dirty="0">
                          <a:effectLst/>
                        </a:rPr>
                        <a:t>Name</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Output</a:t>
                      </a:r>
                      <a:r>
                        <a:rPr lang="en-US" sz="1000" kern="100" spc="70" dirty="0">
                          <a:effectLst/>
                        </a:rPr>
                        <a:t> </a:t>
                      </a:r>
                      <a:r>
                        <a:rPr lang="en-US" sz="1000" kern="100" spc="-10" dirty="0">
                          <a:effectLst/>
                        </a:rPr>
                        <a:t>Shape</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dirty="0">
                        <a:effectLst/>
                      </a:endParaRPr>
                    </a:p>
                    <a:p>
                      <a:pPr marL="74295">
                        <a:lnSpc>
                          <a:spcPts val="785"/>
                        </a:lnSpc>
                      </a:pPr>
                      <a:r>
                        <a:rPr lang="en-US" sz="1000" kern="100" dirty="0">
                          <a:effectLst/>
                        </a:rPr>
                        <a:t>Param</a:t>
                      </a:r>
                      <a:r>
                        <a:rPr lang="en-US" sz="1000" kern="100" spc="60" dirty="0">
                          <a:effectLst/>
                        </a:rPr>
                        <a:t> </a:t>
                      </a:r>
                      <a:r>
                        <a:rPr lang="en-US" sz="1000" kern="100" spc="-50" dirty="0">
                          <a:effectLst/>
                        </a:rPr>
                        <a:t>#</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6472052"/>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input</a:t>
                      </a:r>
                      <a:r>
                        <a:rPr lang="en-US" sz="1000" kern="100" spc="175" dirty="0">
                          <a:effectLst/>
                        </a:rPr>
                        <a:t> </a:t>
                      </a:r>
                      <a:r>
                        <a:rPr lang="en-US" sz="1000" kern="100" dirty="0">
                          <a:effectLst/>
                        </a:rPr>
                        <a:t>layer</a:t>
                      </a:r>
                      <a:r>
                        <a:rPr lang="en-US" sz="1000" kern="100" spc="60" dirty="0">
                          <a:effectLst/>
                        </a:rPr>
                        <a:t> </a:t>
                      </a:r>
                      <a:r>
                        <a:rPr lang="en-US" sz="1000" kern="100" spc="-10" dirty="0">
                          <a:effectLst/>
                        </a:rPr>
                        <a:t>(Input Layer)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(224</a:t>
                      </a:r>
                      <a:r>
                        <a:rPr lang="en-US" sz="1000" kern="100" spc="65" dirty="0">
                          <a:effectLst/>
                        </a:rPr>
                        <a:t> </a:t>
                      </a:r>
                      <a:r>
                        <a:rPr lang="en-US" sz="1000" kern="100" dirty="0">
                          <a:effectLst/>
                        </a:rPr>
                        <a:t>×</a:t>
                      </a:r>
                      <a:r>
                        <a:rPr lang="en-US" sz="1000" kern="100" spc="-15" dirty="0">
                          <a:effectLst/>
                        </a:rPr>
                        <a:t> </a:t>
                      </a:r>
                      <a:r>
                        <a:rPr lang="en-US" sz="1000" kern="100" dirty="0">
                          <a:effectLst/>
                        </a:rPr>
                        <a:t>224,</a:t>
                      </a:r>
                      <a:r>
                        <a:rPr lang="en-US" sz="1000" kern="100" spc="65" dirty="0">
                          <a:effectLst/>
                        </a:rPr>
                        <a:t> </a:t>
                      </a:r>
                      <a:r>
                        <a:rPr lang="en-US" sz="1000" kern="100" spc="-25" dirty="0">
                          <a:effectLst/>
                        </a:rPr>
                        <a:t>3)</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1465994"/>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b1</a:t>
                      </a:r>
                      <a:r>
                        <a:rPr lang="en-US" sz="1000" kern="100" spc="155" dirty="0">
                          <a:effectLst/>
                        </a:rPr>
                        <a:t> </a:t>
                      </a:r>
                      <a:r>
                        <a:rPr lang="en-US" sz="1000" kern="100" dirty="0">
                          <a:effectLst/>
                        </a:rPr>
                        <a:t>convl1</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74930">
                        <a:lnSpc>
                          <a:spcPts val="785"/>
                        </a:lnSpc>
                        <a:spcBef>
                          <a:spcPts val="265"/>
                        </a:spcBef>
                      </a:pPr>
                      <a:endParaRPr lang="en-US" sz="1000" kern="100" dirty="0">
                        <a:effectLst/>
                      </a:endParaRPr>
                    </a:p>
                    <a:p>
                      <a:pPr marL="74930">
                        <a:lnSpc>
                          <a:spcPts val="785"/>
                        </a:lnSpc>
                        <a:spcBef>
                          <a:spcPts val="265"/>
                        </a:spcBef>
                      </a:pPr>
                      <a:r>
                        <a:rPr lang="en-US" sz="1000" kern="100" dirty="0">
                          <a:effectLst/>
                        </a:rPr>
                        <a:t>(224</a:t>
                      </a:r>
                      <a:r>
                        <a:rPr lang="en-US" sz="1000" kern="100" spc="65" dirty="0">
                          <a:effectLst/>
                        </a:rPr>
                        <a:t> </a:t>
                      </a:r>
                      <a:r>
                        <a:rPr lang="en-US" sz="1000" kern="100" dirty="0">
                          <a:effectLst/>
                        </a:rPr>
                        <a:t>×</a:t>
                      </a:r>
                      <a:r>
                        <a:rPr lang="en-US" sz="1000" kern="100" spc="-15" dirty="0">
                          <a:effectLst/>
                        </a:rPr>
                        <a:t> </a:t>
                      </a:r>
                      <a:r>
                        <a:rPr lang="en-US" sz="1000" kern="100" dirty="0">
                          <a:effectLst/>
                        </a:rPr>
                        <a:t>224,</a:t>
                      </a:r>
                      <a:r>
                        <a:rPr lang="en-US" sz="1000" kern="100" spc="65" dirty="0">
                          <a:effectLst/>
                        </a:rPr>
                        <a:t> </a:t>
                      </a:r>
                      <a:r>
                        <a:rPr lang="en-US" sz="1000" kern="100" spc="-25" dirty="0">
                          <a:effectLst/>
                        </a:rPr>
                        <a:t>64)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1,792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875971"/>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b1</a:t>
                      </a:r>
                      <a:r>
                        <a:rPr lang="en-US" sz="1000" kern="100" spc="155" dirty="0">
                          <a:effectLst/>
                        </a:rPr>
                        <a:t> </a:t>
                      </a:r>
                      <a:r>
                        <a:rPr lang="en-US" sz="1000" kern="100" dirty="0">
                          <a:effectLst/>
                        </a:rPr>
                        <a:t>convl2</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36,928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32766712"/>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b1</a:t>
                      </a:r>
                      <a:r>
                        <a:rPr lang="en-US" sz="1000" kern="100" spc="180" dirty="0">
                          <a:effectLst/>
                        </a:rPr>
                        <a:t> </a:t>
                      </a:r>
                      <a:r>
                        <a:rPr lang="en-US" sz="1000" kern="100" dirty="0">
                          <a:effectLst/>
                        </a:rPr>
                        <a:t>max</a:t>
                      </a:r>
                      <a:r>
                        <a:rPr lang="en-US" sz="1000" kern="100" spc="180" dirty="0">
                          <a:effectLst/>
                        </a:rPr>
                        <a:t> </a:t>
                      </a:r>
                      <a:r>
                        <a:rPr lang="en-US" sz="1000" kern="100" dirty="0">
                          <a:effectLst/>
                        </a:rPr>
                        <a:t>pool</a:t>
                      </a:r>
                      <a:r>
                        <a:rPr lang="en-US" sz="1000" kern="100" spc="65" dirty="0">
                          <a:effectLst/>
                        </a:rPr>
                        <a:t> </a:t>
                      </a:r>
                      <a:r>
                        <a:rPr lang="en-US" sz="1000" kern="100" spc="-10" dirty="0">
                          <a:effectLst/>
                        </a:rPr>
                        <a:t>(MaxPooling2D)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(112</a:t>
                      </a:r>
                      <a:r>
                        <a:rPr lang="en-US" sz="1000" kern="100" spc="65" dirty="0">
                          <a:effectLst/>
                        </a:rPr>
                        <a:t> </a:t>
                      </a:r>
                      <a:r>
                        <a:rPr lang="en-US" sz="1000" kern="100" dirty="0">
                          <a:effectLst/>
                        </a:rPr>
                        <a:t>×</a:t>
                      </a:r>
                      <a:r>
                        <a:rPr lang="en-US" sz="1000" kern="100" spc="-15" dirty="0">
                          <a:effectLst/>
                        </a:rPr>
                        <a:t> </a:t>
                      </a:r>
                      <a:r>
                        <a:rPr lang="en-US" sz="1000" kern="100" dirty="0">
                          <a:effectLst/>
                        </a:rPr>
                        <a:t>112,</a:t>
                      </a:r>
                      <a:r>
                        <a:rPr lang="en-US" sz="1000" kern="100" spc="65" dirty="0">
                          <a:effectLst/>
                        </a:rPr>
                        <a:t> </a:t>
                      </a:r>
                      <a:r>
                        <a:rPr lang="en-US" sz="1000" kern="100" spc="-25" dirty="0">
                          <a:effectLst/>
                        </a:rPr>
                        <a:t>64)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5137127"/>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b2</a:t>
                      </a:r>
                      <a:r>
                        <a:rPr lang="en-US" sz="1000" kern="100" spc="155" dirty="0">
                          <a:effectLst/>
                        </a:rPr>
                        <a:t> </a:t>
                      </a:r>
                      <a:r>
                        <a:rPr lang="en-US" sz="1000" kern="100" dirty="0">
                          <a:effectLst/>
                        </a:rPr>
                        <a:t>convl1</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74930">
                        <a:lnSpc>
                          <a:spcPts val="785"/>
                        </a:lnSpc>
                        <a:spcBef>
                          <a:spcPts val="265"/>
                        </a:spcBef>
                      </a:pPr>
                      <a:endParaRPr lang="en-US" sz="1000" kern="100" dirty="0">
                        <a:effectLst/>
                      </a:endParaRPr>
                    </a:p>
                    <a:p>
                      <a:pPr marL="74930">
                        <a:lnSpc>
                          <a:spcPts val="785"/>
                        </a:lnSpc>
                        <a:spcBef>
                          <a:spcPts val="265"/>
                        </a:spcBef>
                      </a:pPr>
                      <a:r>
                        <a:rPr lang="en-US" sz="1000" kern="100" dirty="0">
                          <a:effectLst/>
                        </a:rPr>
                        <a:t>(112</a:t>
                      </a:r>
                      <a:r>
                        <a:rPr lang="en-US" sz="1000" kern="100" spc="65" dirty="0">
                          <a:effectLst/>
                        </a:rPr>
                        <a:t> </a:t>
                      </a:r>
                      <a:r>
                        <a:rPr lang="en-US" sz="1000" kern="100" dirty="0">
                          <a:effectLst/>
                        </a:rPr>
                        <a:t>×</a:t>
                      </a:r>
                      <a:r>
                        <a:rPr lang="en-US" sz="1000" kern="100" spc="-15" dirty="0">
                          <a:effectLst/>
                        </a:rPr>
                        <a:t> </a:t>
                      </a:r>
                      <a:r>
                        <a:rPr lang="en-US" sz="1000" kern="100" dirty="0">
                          <a:effectLst/>
                        </a:rPr>
                        <a:t>112,</a:t>
                      </a:r>
                      <a:r>
                        <a:rPr lang="en-US" sz="1000" kern="100" spc="65" dirty="0">
                          <a:effectLst/>
                        </a:rPr>
                        <a:t> </a:t>
                      </a:r>
                      <a:r>
                        <a:rPr lang="en-US" sz="1000" kern="100" spc="-20" dirty="0">
                          <a:effectLst/>
                        </a:rPr>
                        <a:t>128)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73,856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4335189"/>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b2</a:t>
                      </a:r>
                      <a:r>
                        <a:rPr lang="en-US" sz="1000" kern="100" spc="155" dirty="0">
                          <a:effectLst/>
                        </a:rPr>
                        <a:t> </a:t>
                      </a:r>
                      <a:r>
                        <a:rPr lang="en-US" sz="1000" kern="100" dirty="0">
                          <a:effectLst/>
                        </a:rPr>
                        <a:t>convl2</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147,584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2053743"/>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b2</a:t>
                      </a:r>
                      <a:r>
                        <a:rPr lang="en-US" sz="1000" kern="100" spc="180" dirty="0">
                          <a:effectLst/>
                        </a:rPr>
                        <a:t> </a:t>
                      </a:r>
                      <a:r>
                        <a:rPr lang="en-US" sz="1000" kern="100" dirty="0">
                          <a:effectLst/>
                        </a:rPr>
                        <a:t>max</a:t>
                      </a:r>
                      <a:r>
                        <a:rPr lang="en-US" sz="1000" kern="100" spc="180" dirty="0">
                          <a:effectLst/>
                        </a:rPr>
                        <a:t> </a:t>
                      </a:r>
                      <a:r>
                        <a:rPr lang="en-US" sz="1000" kern="100" dirty="0">
                          <a:effectLst/>
                        </a:rPr>
                        <a:t>pool</a:t>
                      </a:r>
                      <a:r>
                        <a:rPr lang="en-US" sz="1000" kern="100" spc="65" dirty="0">
                          <a:effectLst/>
                        </a:rPr>
                        <a:t> </a:t>
                      </a:r>
                      <a:r>
                        <a:rPr lang="en-US" sz="1000" kern="100" spc="-10" dirty="0">
                          <a:effectLst/>
                        </a:rPr>
                        <a:t>(MaxPooling2D)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(56</a:t>
                      </a:r>
                      <a:r>
                        <a:rPr lang="en-US" sz="1000" kern="100" spc="65" dirty="0">
                          <a:effectLst/>
                        </a:rPr>
                        <a:t> </a:t>
                      </a:r>
                      <a:r>
                        <a:rPr lang="en-US" sz="1000" kern="100" dirty="0">
                          <a:effectLst/>
                        </a:rPr>
                        <a:t>×</a:t>
                      </a:r>
                      <a:r>
                        <a:rPr lang="en-US" sz="1000" kern="100" spc="-10" dirty="0">
                          <a:effectLst/>
                        </a:rPr>
                        <a:t> </a:t>
                      </a:r>
                      <a:r>
                        <a:rPr lang="en-US" sz="1000" kern="100" dirty="0">
                          <a:effectLst/>
                        </a:rPr>
                        <a:t>56,</a:t>
                      </a:r>
                      <a:r>
                        <a:rPr lang="en-US" sz="1000" kern="100" spc="65" dirty="0">
                          <a:effectLst/>
                        </a:rPr>
                        <a:t> </a:t>
                      </a:r>
                      <a:r>
                        <a:rPr lang="en-US" sz="1000" kern="100" spc="-20" dirty="0">
                          <a:effectLst/>
                        </a:rPr>
                        <a:t>128)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982479"/>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b3</a:t>
                      </a:r>
                      <a:r>
                        <a:rPr lang="en-US" sz="1000" kern="100" spc="155" dirty="0">
                          <a:effectLst/>
                        </a:rPr>
                        <a:t> </a:t>
                      </a:r>
                      <a:r>
                        <a:rPr lang="en-US" sz="1000" kern="100" dirty="0">
                          <a:effectLst/>
                        </a:rPr>
                        <a:t>convl1</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3">
                  <a:txBody>
                    <a:bodyPr/>
                    <a:lstStyle/>
                    <a:p>
                      <a:pPr marL="74930">
                        <a:lnSpc>
                          <a:spcPts val="785"/>
                        </a:lnSpc>
                        <a:spcBef>
                          <a:spcPts val="715"/>
                        </a:spcBef>
                      </a:pPr>
                      <a:endParaRPr lang="en-US" sz="1000" kern="100" dirty="0">
                        <a:effectLst/>
                      </a:endParaRPr>
                    </a:p>
                    <a:p>
                      <a:pPr marL="74930">
                        <a:lnSpc>
                          <a:spcPts val="785"/>
                        </a:lnSpc>
                        <a:spcBef>
                          <a:spcPts val="715"/>
                        </a:spcBef>
                      </a:pPr>
                      <a:r>
                        <a:rPr lang="en-US" sz="1000" kern="100" dirty="0">
                          <a:effectLst/>
                        </a:rPr>
                        <a:t>(56</a:t>
                      </a:r>
                      <a:r>
                        <a:rPr lang="en-US" sz="1000" kern="100" spc="65" dirty="0">
                          <a:effectLst/>
                        </a:rPr>
                        <a:t> </a:t>
                      </a:r>
                      <a:r>
                        <a:rPr lang="en-US" sz="1000" kern="100" dirty="0">
                          <a:effectLst/>
                        </a:rPr>
                        <a:t>×</a:t>
                      </a:r>
                      <a:r>
                        <a:rPr lang="en-US" sz="1000" kern="100" spc="-10" dirty="0">
                          <a:effectLst/>
                        </a:rPr>
                        <a:t> </a:t>
                      </a:r>
                      <a:r>
                        <a:rPr lang="en-US" sz="1000" kern="100" dirty="0">
                          <a:effectLst/>
                        </a:rPr>
                        <a:t>56,</a:t>
                      </a:r>
                      <a:r>
                        <a:rPr lang="en-US" sz="1000" kern="100" spc="65" dirty="0">
                          <a:effectLst/>
                        </a:rPr>
                        <a:t> </a:t>
                      </a:r>
                      <a:r>
                        <a:rPr lang="en-US" sz="1000" kern="100" spc="-20" dirty="0">
                          <a:effectLst/>
                        </a:rPr>
                        <a:t>256)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295,168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1021282"/>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b3</a:t>
                      </a:r>
                      <a:r>
                        <a:rPr lang="en-US" sz="1000" kern="100" spc="155" dirty="0">
                          <a:effectLst/>
                        </a:rPr>
                        <a:t> </a:t>
                      </a:r>
                      <a:r>
                        <a:rPr lang="en-US" sz="1000" kern="100" dirty="0">
                          <a:effectLst/>
                        </a:rPr>
                        <a:t>convl2</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590,080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3372637"/>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b3</a:t>
                      </a:r>
                      <a:r>
                        <a:rPr lang="en-US" sz="1000" kern="100" spc="155" dirty="0">
                          <a:effectLst/>
                        </a:rPr>
                        <a:t> </a:t>
                      </a:r>
                      <a:r>
                        <a:rPr lang="en-US" sz="1000" kern="100" dirty="0">
                          <a:effectLst/>
                        </a:rPr>
                        <a:t>convl3</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590,080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6087028"/>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b3</a:t>
                      </a:r>
                      <a:r>
                        <a:rPr lang="en-US" sz="1000" kern="100" spc="180" dirty="0">
                          <a:effectLst/>
                        </a:rPr>
                        <a:t> </a:t>
                      </a:r>
                      <a:r>
                        <a:rPr lang="en-US" sz="1000" kern="100" dirty="0">
                          <a:effectLst/>
                        </a:rPr>
                        <a:t>max</a:t>
                      </a:r>
                      <a:r>
                        <a:rPr lang="en-US" sz="1000" kern="100" spc="180" dirty="0">
                          <a:effectLst/>
                        </a:rPr>
                        <a:t> </a:t>
                      </a:r>
                      <a:r>
                        <a:rPr lang="en-US" sz="1000" kern="100" dirty="0">
                          <a:effectLst/>
                        </a:rPr>
                        <a:t>pool</a:t>
                      </a:r>
                      <a:r>
                        <a:rPr lang="en-US" sz="1000" kern="100" spc="65" dirty="0">
                          <a:effectLst/>
                        </a:rPr>
                        <a:t> </a:t>
                      </a:r>
                      <a:r>
                        <a:rPr lang="en-US" sz="1000" kern="100" spc="-10" dirty="0">
                          <a:effectLst/>
                        </a:rPr>
                        <a:t>(MaxPooling2D)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(28</a:t>
                      </a:r>
                      <a:r>
                        <a:rPr lang="en-US" sz="1000" kern="100" spc="65" dirty="0">
                          <a:effectLst/>
                        </a:rPr>
                        <a:t> </a:t>
                      </a:r>
                      <a:r>
                        <a:rPr lang="en-US" sz="1000" kern="100" dirty="0">
                          <a:effectLst/>
                        </a:rPr>
                        <a:t>×</a:t>
                      </a:r>
                      <a:r>
                        <a:rPr lang="en-US" sz="1000" kern="100" spc="-10" dirty="0">
                          <a:effectLst/>
                        </a:rPr>
                        <a:t> </a:t>
                      </a:r>
                      <a:r>
                        <a:rPr lang="en-US" sz="1000" kern="100" dirty="0">
                          <a:effectLst/>
                        </a:rPr>
                        <a:t>28,</a:t>
                      </a:r>
                      <a:r>
                        <a:rPr lang="en-US" sz="1000" kern="100" spc="65" dirty="0">
                          <a:effectLst/>
                        </a:rPr>
                        <a:t> </a:t>
                      </a:r>
                      <a:r>
                        <a:rPr lang="en-US" sz="1000" kern="100" spc="-20" dirty="0">
                          <a:effectLst/>
                        </a:rPr>
                        <a:t>256)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3500483"/>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b4</a:t>
                      </a:r>
                      <a:r>
                        <a:rPr lang="en-US" sz="1000" kern="100" spc="155" dirty="0">
                          <a:effectLst/>
                        </a:rPr>
                        <a:t> </a:t>
                      </a:r>
                      <a:r>
                        <a:rPr lang="en-US" sz="1000" kern="100" dirty="0">
                          <a:effectLst/>
                        </a:rPr>
                        <a:t>convl1</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3">
                  <a:txBody>
                    <a:bodyPr/>
                    <a:lstStyle/>
                    <a:p>
                      <a:pPr marL="74930">
                        <a:lnSpc>
                          <a:spcPts val="785"/>
                        </a:lnSpc>
                        <a:spcBef>
                          <a:spcPts val="715"/>
                        </a:spcBef>
                      </a:pPr>
                      <a:endParaRPr lang="en-US" sz="1000" kern="100" dirty="0">
                        <a:effectLst/>
                      </a:endParaRPr>
                    </a:p>
                    <a:p>
                      <a:pPr marL="74930">
                        <a:lnSpc>
                          <a:spcPts val="785"/>
                        </a:lnSpc>
                        <a:spcBef>
                          <a:spcPts val="715"/>
                        </a:spcBef>
                      </a:pPr>
                      <a:r>
                        <a:rPr lang="en-US" sz="1000" kern="100" dirty="0">
                          <a:effectLst/>
                        </a:rPr>
                        <a:t>(28</a:t>
                      </a:r>
                      <a:r>
                        <a:rPr lang="en-US" sz="1000" kern="100" spc="65" dirty="0">
                          <a:effectLst/>
                        </a:rPr>
                        <a:t> </a:t>
                      </a:r>
                      <a:r>
                        <a:rPr lang="en-US" sz="1000" kern="100" dirty="0">
                          <a:effectLst/>
                        </a:rPr>
                        <a:t>×</a:t>
                      </a:r>
                      <a:r>
                        <a:rPr lang="en-US" sz="1000" kern="100" spc="-10" dirty="0">
                          <a:effectLst/>
                        </a:rPr>
                        <a:t> </a:t>
                      </a:r>
                      <a:r>
                        <a:rPr lang="en-US" sz="1000" kern="100" dirty="0">
                          <a:effectLst/>
                        </a:rPr>
                        <a:t>28,</a:t>
                      </a:r>
                      <a:r>
                        <a:rPr lang="en-US" sz="1000" kern="100" spc="65" dirty="0">
                          <a:effectLst/>
                        </a:rPr>
                        <a:t> </a:t>
                      </a:r>
                      <a:r>
                        <a:rPr lang="en-US" sz="1000" kern="100" spc="-20" dirty="0">
                          <a:effectLst/>
                        </a:rPr>
                        <a:t>512)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1,180,160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6701451"/>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b4</a:t>
                      </a:r>
                      <a:r>
                        <a:rPr lang="en-US" sz="1000" kern="100" spc="155" dirty="0">
                          <a:effectLst/>
                        </a:rPr>
                        <a:t> </a:t>
                      </a:r>
                      <a:r>
                        <a:rPr lang="en-US" sz="1000" kern="100" dirty="0">
                          <a:effectLst/>
                        </a:rPr>
                        <a:t>convl2</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2,359,808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310425"/>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b4</a:t>
                      </a:r>
                      <a:r>
                        <a:rPr lang="en-US" sz="1000" kern="100" spc="155" dirty="0">
                          <a:effectLst/>
                        </a:rPr>
                        <a:t> </a:t>
                      </a:r>
                      <a:r>
                        <a:rPr lang="en-US" sz="1000" kern="100" dirty="0">
                          <a:effectLst/>
                        </a:rPr>
                        <a:t>convl3</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2,359,808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62604492"/>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b4</a:t>
                      </a:r>
                      <a:r>
                        <a:rPr lang="en-US" sz="1000" kern="100" spc="180" dirty="0">
                          <a:effectLst/>
                        </a:rPr>
                        <a:t> </a:t>
                      </a:r>
                      <a:r>
                        <a:rPr lang="en-US" sz="1000" kern="100" dirty="0">
                          <a:effectLst/>
                        </a:rPr>
                        <a:t>max</a:t>
                      </a:r>
                      <a:r>
                        <a:rPr lang="en-US" sz="1000" kern="100" spc="180" dirty="0">
                          <a:effectLst/>
                        </a:rPr>
                        <a:t> </a:t>
                      </a:r>
                      <a:r>
                        <a:rPr lang="en-US" sz="1000" kern="100" dirty="0">
                          <a:effectLst/>
                        </a:rPr>
                        <a:t>pool</a:t>
                      </a:r>
                      <a:r>
                        <a:rPr lang="en-US" sz="1000" kern="100" spc="65" dirty="0">
                          <a:effectLst/>
                        </a:rPr>
                        <a:t> </a:t>
                      </a:r>
                      <a:r>
                        <a:rPr lang="en-US" sz="1000" kern="100" spc="-10" dirty="0">
                          <a:effectLst/>
                        </a:rPr>
                        <a:t>(MaxPooling2D)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(14</a:t>
                      </a:r>
                      <a:r>
                        <a:rPr lang="en-US" sz="1000" kern="100" spc="65" dirty="0">
                          <a:effectLst/>
                        </a:rPr>
                        <a:t> </a:t>
                      </a:r>
                      <a:r>
                        <a:rPr lang="en-US" sz="1000" kern="100" dirty="0">
                          <a:effectLst/>
                        </a:rPr>
                        <a:t>×</a:t>
                      </a:r>
                      <a:r>
                        <a:rPr lang="en-US" sz="1000" kern="100" spc="-10" dirty="0">
                          <a:effectLst/>
                        </a:rPr>
                        <a:t> </a:t>
                      </a:r>
                      <a:r>
                        <a:rPr lang="en-US" sz="1000" kern="100" dirty="0">
                          <a:effectLst/>
                        </a:rPr>
                        <a:t>14,</a:t>
                      </a:r>
                      <a:r>
                        <a:rPr lang="en-US" sz="1000" kern="100" spc="65" dirty="0">
                          <a:effectLst/>
                        </a:rPr>
                        <a:t> </a:t>
                      </a:r>
                      <a:r>
                        <a:rPr lang="en-US" sz="1000" kern="100" spc="-20" dirty="0">
                          <a:effectLst/>
                        </a:rPr>
                        <a:t>512)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0846736"/>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b5</a:t>
                      </a:r>
                      <a:r>
                        <a:rPr lang="en-US" sz="1000" kern="100" spc="155" dirty="0">
                          <a:effectLst/>
                        </a:rPr>
                        <a:t> </a:t>
                      </a:r>
                      <a:r>
                        <a:rPr lang="en-US" sz="1000" kern="100" dirty="0">
                          <a:effectLst/>
                        </a:rPr>
                        <a:t>convl1</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3">
                  <a:txBody>
                    <a:bodyPr/>
                    <a:lstStyle/>
                    <a:p>
                      <a:pPr marL="74930">
                        <a:lnSpc>
                          <a:spcPts val="785"/>
                        </a:lnSpc>
                        <a:spcBef>
                          <a:spcPts val="715"/>
                        </a:spcBef>
                      </a:pPr>
                      <a:endParaRPr lang="en-US" sz="1000" kern="100" dirty="0">
                        <a:effectLst/>
                      </a:endParaRPr>
                    </a:p>
                    <a:p>
                      <a:pPr marL="74930">
                        <a:lnSpc>
                          <a:spcPts val="785"/>
                        </a:lnSpc>
                        <a:spcBef>
                          <a:spcPts val="715"/>
                        </a:spcBef>
                      </a:pPr>
                      <a:r>
                        <a:rPr lang="en-US" sz="1000" kern="100" dirty="0">
                          <a:effectLst/>
                        </a:rPr>
                        <a:t>(14</a:t>
                      </a:r>
                      <a:r>
                        <a:rPr lang="en-US" sz="1000" kern="100" spc="65" dirty="0">
                          <a:effectLst/>
                        </a:rPr>
                        <a:t> </a:t>
                      </a:r>
                      <a:r>
                        <a:rPr lang="en-US" sz="1000" kern="100" dirty="0">
                          <a:effectLst/>
                        </a:rPr>
                        <a:t>×</a:t>
                      </a:r>
                      <a:r>
                        <a:rPr lang="en-US" sz="1000" kern="100" spc="-10" dirty="0">
                          <a:effectLst/>
                        </a:rPr>
                        <a:t> </a:t>
                      </a:r>
                      <a:r>
                        <a:rPr lang="en-US" sz="1000" kern="100" dirty="0">
                          <a:effectLst/>
                        </a:rPr>
                        <a:t>14,</a:t>
                      </a:r>
                      <a:r>
                        <a:rPr lang="en-US" sz="1000" kern="100" spc="65" dirty="0">
                          <a:effectLst/>
                        </a:rPr>
                        <a:t> </a:t>
                      </a:r>
                      <a:r>
                        <a:rPr lang="en-US" sz="1000" kern="100" spc="-20" dirty="0">
                          <a:effectLst/>
                        </a:rPr>
                        <a:t>512)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2,359,808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9954141"/>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b5</a:t>
                      </a:r>
                      <a:r>
                        <a:rPr lang="en-US" sz="1000" kern="100" spc="155" dirty="0">
                          <a:effectLst/>
                        </a:rPr>
                        <a:t> </a:t>
                      </a:r>
                      <a:r>
                        <a:rPr lang="en-US" sz="1000" kern="100" dirty="0">
                          <a:effectLst/>
                        </a:rPr>
                        <a:t>convl2</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2,359,808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477673"/>
                  </a:ext>
                </a:extLst>
              </a:tr>
              <a:tr h="198932">
                <a:tc>
                  <a:txBody>
                    <a:bodyPr/>
                    <a:lstStyle/>
                    <a:p>
                      <a:pPr marL="74930">
                        <a:lnSpc>
                          <a:spcPts val="745"/>
                        </a:lnSpc>
                      </a:pPr>
                      <a:endParaRPr lang="en-US" sz="1000" kern="100" dirty="0">
                        <a:effectLst/>
                      </a:endParaRPr>
                    </a:p>
                    <a:p>
                      <a:pPr marL="74930">
                        <a:lnSpc>
                          <a:spcPts val="745"/>
                        </a:lnSpc>
                      </a:pPr>
                      <a:r>
                        <a:rPr lang="en-US" sz="1000" kern="100" dirty="0">
                          <a:effectLst/>
                        </a:rPr>
                        <a:t>b5</a:t>
                      </a:r>
                      <a:r>
                        <a:rPr lang="en-US" sz="1000" kern="100" spc="155" dirty="0">
                          <a:effectLst/>
                        </a:rPr>
                        <a:t> </a:t>
                      </a:r>
                      <a:r>
                        <a:rPr lang="en-US" sz="1000" kern="100" dirty="0">
                          <a:effectLst/>
                        </a:rPr>
                        <a:t>convl3</a:t>
                      </a:r>
                      <a:r>
                        <a:rPr lang="en-US" sz="1000" kern="100" spc="50" dirty="0">
                          <a:effectLst/>
                        </a:rPr>
                        <a:t> </a:t>
                      </a:r>
                      <a:r>
                        <a:rPr lang="en-US" sz="1000" kern="100" spc="-10" dirty="0">
                          <a:effectLst/>
                        </a:rPr>
                        <a:t>(Conv2D)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nSpc>
                          <a:spcPts val="745"/>
                        </a:lnSpc>
                      </a:pPr>
                      <a:endParaRPr lang="en-US" sz="1000" kern="100" spc="-10" dirty="0">
                        <a:effectLst/>
                      </a:endParaRPr>
                    </a:p>
                    <a:p>
                      <a:pPr marL="74295">
                        <a:lnSpc>
                          <a:spcPts val="745"/>
                        </a:lnSpc>
                      </a:pPr>
                      <a:r>
                        <a:rPr lang="en-US" sz="1000" kern="100" spc="-10" dirty="0">
                          <a:effectLst/>
                        </a:rPr>
                        <a:t>2,359,808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6169281"/>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b5</a:t>
                      </a:r>
                      <a:r>
                        <a:rPr lang="en-US" sz="1000" kern="100" spc="180" dirty="0">
                          <a:effectLst/>
                        </a:rPr>
                        <a:t> </a:t>
                      </a:r>
                      <a:r>
                        <a:rPr lang="en-US" sz="1000" kern="100" dirty="0">
                          <a:effectLst/>
                        </a:rPr>
                        <a:t>max</a:t>
                      </a:r>
                      <a:r>
                        <a:rPr lang="en-US" sz="1000" kern="100" spc="180" dirty="0">
                          <a:effectLst/>
                        </a:rPr>
                        <a:t> </a:t>
                      </a:r>
                      <a:r>
                        <a:rPr lang="en-US" sz="1000" kern="100" dirty="0">
                          <a:effectLst/>
                        </a:rPr>
                        <a:t>pool</a:t>
                      </a:r>
                      <a:r>
                        <a:rPr lang="en-US" sz="1000" kern="100" spc="65" dirty="0">
                          <a:effectLst/>
                        </a:rPr>
                        <a:t> </a:t>
                      </a:r>
                      <a:r>
                        <a:rPr lang="en-US" sz="1000" kern="100" spc="-10" dirty="0">
                          <a:effectLst/>
                        </a:rPr>
                        <a:t>(MaxPooling2D)</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dirty="0">
                        <a:effectLst/>
                      </a:endParaRPr>
                    </a:p>
                    <a:p>
                      <a:pPr marL="74930">
                        <a:lnSpc>
                          <a:spcPts val="785"/>
                        </a:lnSpc>
                      </a:pPr>
                      <a:r>
                        <a:rPr lang="en-US" sz="1000" kern="100" dirty="0">
                          <a:effectLst/>
                        </a:rPr>
                        <a:t>(7</a:t>
                      </a:r>
                      <a:r>
                        <a:rPr lang="en-US" sz="1000" kern="100" spc="70" dirty="0">
                          <a:effectLst/>
                        </a:rPr>
                        <a:t> </a:t>
                      </a:r>
                      <a:r>
                        <a:rPr lang="en-US" sz="1000" kern="100" dirty="0">
                          <a:effectLst/>
                        </a:rPr>
                        <a:t>×</a:t>
                      </a:r>
                      <a:r>
                        <a:rPr lang="en-US" sz="1000" kern="100" spc="-10" dirty="0">
                          <a:effectLst/>
                        </a:rPr>
                        <a:t> </a:t>
                      </a:r>
                      <a:r>
                        <a:rPr lang="en-US" sz="1000" kern="100" dirty="0">
                          <a:effectLst/>
                        </a:rPr>
                        <a:t>7,</a:t>
                      </a:r>
                      <a:r>
                        <a:rPr lang="en-US" sz="1000" kern="100" spc="70" dirty="0">
                          <a:effectLst/>
                        </a:rPr>
                        <a:t> </a:t>
                      </a:r>
                      <a:r>
                        <a:rPr lang="en-US" sz="1000" kern="100" spc="-20" dirty="0">
                          <a:effectLst/>
                        </a:rPr>
                        <a:t>512)</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11770452"/>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flatten</a:t>
                      </a:r>
                      <a:r>
                        <a:rPr lang="en-US" sz="1000" kern="100" spc="130" dirty="0">
                          <a:effectLst/>
                        </a:rPr>
                        <a:t> </a:t>
                      </a:r>
                      <a:r>
                        <a:rPr lang="en-US" sz="1000" kern="100" spc="-10" dirty="0">
                          <a:effectLst/>
                        </a:rPr>
                        <a:t>layer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spc="-10" dirty="0">
                        <a:effectLst/>
                      </a:endParaRPr>
                    </a:p>
                    <a:p>
                      <a:pPr marL="74930">
                        <a:lnSpc>
                          <a:spcPts val="785"/>
                        </a:lnSpc>
                      </a:pPr>
                      <a:r>
                        <a:rPr lang="en-US" sz="1000" kern="100" spc="-10" dirty="0">
                          <a:effectLst/>
                        </a:rPr>
                        <a:t>(25088)</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3263263"/>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dense</a:t>
                      </a:r>
                      <a:r>
                        <a:rPr lang="en-US" sz="1000" kern="100" spc="175" dirty="0">
                          <a:effectLst/>
                        </a:rPr>
                        <a:t> </a:t>
                      </a:r>
                      <a:r>
                        <a:rPr lang="en-US" sz="1000" kern="100" spc="-10" dirty="0">
                          <a:effectLst/>
                        </a:rPr>
                        <a:t>layer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spc="-10" dirty="0">
                        <a:effectLst/>
                      </a:endParaRPr>
                    </a:p>
                    <a:p>
                      <a:pPr marL="74930">
                        <a:lnSpc>
                          <a:spcPts val="785"/>
                        </a:lnSpc>
                      </a:pPr>
                      <a:r>
                        <a:rPr lang="en-US" sz="1000" kern="100" spc="-10" dirty="0">
                          <a:effectLst/>
                        </a:rPr>
                        <a:t>(256)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6,422,784</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0126154"/>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dropout</a:t>
                      </a:r>
                      <a:r>
                        <a:rPr lang="en-US" sz="1000" kern="100" spc="170" dirty="0">
                          <a:effectLst/>
                        </a:rPr>
                        <a:t> </a:t>
                      </a:r>
                      <a:r>
                        <a:rPr lang="en-US" sz="1000" kern="100" spc="-10" dirty="0">
                          <a:effectLst/>
                        </a:rPr>
                        <a:t>layer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spc="-10" dirty="0">
                        <a:effectLst/>
                      </a:endParaRPr>
                    </a:p>
                    <a:p>
                      <a:pPr marL="74930">
                        <a:lnSpc>
                          <a:spcPts val="785"/>
                        </a:lnSpc>
                      </a:pPr>
                      <a:r>
                        <a:rPr lang="en-US" sz="1000" kern="100" spc="-10" dirty="0">
                          <a:effectLst/>
                        </a:rPr>
                        <a:t>(256)</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50" dirty="0">
                        <a:effectLst/>
                      </a:endParaRPr>
                    </a:p>
                    <a:p>
                      <a:pPr marL="74295">
                        <a:lnSpc>
                          <a:spcPts val="785"/>
                        </a:lnSpc>
                      </a:pPr>
                      <a:r>
                        <a:rPr lang="en-US" sz="1000" kern="100" spc="-50" dirty="0">
                          <a:effectLst/>
                        </a:rPr>
                        <a:t>0</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5581141"/>
                  </a:ext>
                </a:extLst>
              </a:tr>
              <a:tr h="222414">
                <a:tc>
                  <a:txBody>
                    <a:bodyPr/>
                    <a:lstStyle/>
                    <a:p>
                      <a:pPr marL="74930">
                        <a:lnSpc>
                          <a:spcPts val="785"/>
                        </a:lnSpc>
                      </a:pPr>
                      <a:endParaRPr lang="en-US" sz="1000" kern="100" dirty="0">
                        <a:effectLst/>
                      </a:endParaRPr>
                    </a:p>
                    <a:p>
                      <a:pPr marL="74930">
                        <a:lnSpc>
                          <a:spcPts val="785"/>
                        </a:lnSpc>
                      </a:pPr>
                      <a:r>
                        <a:rPr lang="en-US" sz="1000" kern="100" dirty="0">
                          <a:effectLst/>
                        </a:rPr>
                        <a:t>dense</a:t>
                      </a:r>
                      <a:r>
                        <a:rPr lang="en-US" sz="1000" kern="100" spc="180" dirty="0">
                          <a:effectLst/>
                        </a:rPr>
                        <a:t> </a:t>
                      </a:r>
                      <a:r>
                        <a:rPr lang="en-US" sz="1000" kern="100" dirty="0">
                          <a:effectLst/>
                        </a:rPr>
                        <a:t>1</a:t>
                      </a:r>
                      <a:r>
                        <a:rPr lang="en-US" sz="1000" kern="100" spc="185" dirty="0">
                          <a:effectLst/>
                        </a:rPr>
                        <a:t> </a:t>
                      </a:r>
                      <a:r>
                        <a:rPr lang="en-US" sz="1000" kern="100" spc="-10" dirty="0">
                          <a:effectLst/>
                        </a:rPr>
                        <a:t>layer</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nSpc>
                          <a:spcPts val="785"/>
                        </a:lnSpc>
                      </a:pPr>
                      <a:endParaRPr lang="en-US" sz="1000" kern="100" spc="-25" dirty="0">
                        <a:effectLst/>
                      </a:endParaRPr>
                    </a:p>
                    <a:p>
                      <a:pPr marL="74930">
                        <a:lnSpc>
                          <a:spcPts val="785"/>
                        </a:lnSpc>
                      </a:pPr>
                      <a:r>
                        <a:rPr lang="en-US" sz="1000" kern="100" spc="-25" dirty="0">
                          <a:effectLst/>
                        </a:rPr>
                        <a:t>(9)</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nSpc>
                          <a:spcPts val="785"/>
                        </a:lnSpc>
                      </a:pPr>
                      <a:endParaRPr lang="en-US" sz="1000" kern="100" spc="-10" dirty="0">
                        <a:effectLst/>
                      </a:endParaRPr>
                    </a:p>
                    <a:p>
                      <a:pPr marL="74295">
                        <a:lnSpc>
                          <a:spcPts val="785"/>
                        </a:lnSpc>
                      </a:pPr>
                      <a:r>
                        <a:rPr lang="en-US" sz="1000" kern="100" spc="-10" dirty="0">
                          <a:effectLst/>
                        </a:rPr>
                        <a:t>2,313</a:t>
                      </a:r>
                      <a:endParaRPr lang="en-IN"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4364448"/>
                  </a:ext>
                </a:extLst>
              </a:tr>
            </a:tbl>
          </a:graphicData>
        </a:graphic>
      </p:graphicFrame>
      <p:sp>
        <p:nvSpPr>
          <p:cNvPr id="10" name="TextBox 9">
            <a:extLst>
              <a:ext uri="{FF2B5EF4-FFF2-40B4-BE49-F238E27FC236}">
                <a16:creationId xmlns:a16="http://schemas.microsoft.com/office/drawing/2014/main" id="{1AED407A-8D60-2BDA-912B-6FBE6FD11B61}"/>
              </a:ext>
            </a:extLst>
          </p:cNvPr>
          <p:cNvSpPr txBox="1"/>
          <p:nvPr/>
        </p:nvSpPr>
        <p:spPr>
          <a:xfrm>
            <a:off x="1052028" y="608016"/>
            <a:ext cx="4814595" cy="400110"/>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rPr>
              <a:t>LAYERED DETAILS OF VGG16 MODEL</a:t>
            </a:r>
            <a:endParaRPr lang="en-IN" sz="2000" dirty="0"/>
          </a:p>
        </p:txBody>
      </p:sp>
      <p:sp>
        <p:nvSpPr>
          <p:cNvPr id="11" name="TextBox 10">
            <a:extLst>
              <a:ext uri="{FF2B5EF4-FFF2-40B4-BE49-F238E27FC236}">
                <a16:creationId xmlns:a16="http://schemas.microsoft.com/office/drawing/2014/main" id="{341BF2BC-5BD3-36EE-5C4F-E7E1C40CE620}"/>
              </a:ext>
            </a:extLst>
          </p:cNvPr>
          <p:cNvSpPr txBox="1"/>
          <p:nvPr/>
        </p:nvSpPr>
        <p:spPr>
          <a:xfrm>
            <a:off x="6268616" y="608016"/>
            <a:ext cx="4814595" cy="400110"/>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rPr>
              <a:t>LAYERED DETAILS OF VGG19 MODEL</a:t>
            </a:r>
            <a:endParaRPr lang="en-IN" sz="2000" dirty="0"/>
          </a:p>
        </p:txBody>
      </p:sp>
      <p:graphicFrame>
        <p:nvGraphicFramePr>
          <p:cNvPr id="13" name="Table 12">
            <a:extLst>
              <a:ext uri="{FF2B5EF4-FFF2-40B4-BE49-F238E27FC236}">
                <a16:creationId xmlns:a16="http://schemas.microsoft.com/office/drawing/2014/main" id="{199C753D-37CF-1EC6-7DB2-579E015C9EFE}"/>
              </a:ext>
            </a:extLst>
          </p:cNvPr>
          <p:cNvGraphicFramePr>
            <a:graphicFrameLocks noGrp="1"/>
          </p:cNvGraphicFramePr>
          <p:nvPr>
            <p:extLst>
              <p:ext uri="{D42A27DB-BD31-4B8C-83A1-F6EECF244321}">
                <p14:modId xmlns:p14="http://schemas.microsoft.com/office/powerpoint/2010/main" val="3954559065"/>
              </p:ext>
            </p:extLst>
          </p:nvPr>
        </p:nvGraphicFramePr>
        <p:xfrm>
          <a:off x="6616962" y="1001212"/>
          <a:ext cx="3788228" cy="5351653"/>
        </p:xfrm>
        <a:graphic>
          <a:graphicData uri="http://schemas.openxmlformats.org/drawingml/2006/table">
            <a:tbl>
              <a:tblPr firstRow="1" firstCol="1" lastRow="1" lastCol="1" bandRow="1" bandCol="1">
                <a:tableStyleId>{5940675A-B579-460E-94D1-54222C63F5DA}</a:tableStyleId>
              </a:tblPr>
              <a:tblGrid>
                <a:gridCol w="1823962">
                  <a:extLst>
                    <a:ext uri="{9D8B030D-6E8A-4147-A177-3AD203B41FA5}">
                      <a16:colId xmlns:a16="http://schemas.microsoft.com/office/drawing/2014/main" val="151327430"/>
                    </a:ext>
                  </a:extLst>
                </a:gridCol>
                <a:gridCol w="1179318">
                  <a:extLst>
                    <a:ext uri="{9D8B030D-6E8A-4147-A177-3AD203B41FA5}">
                      <a16:colId xmlns:a16="http://schemas.microsoft.com/office/drawing/2014/main" val="2269687185"/>
                    </a:ext>
                  </a:extLst>
                </a:gridCol>
                <a:gridCol w="784948">
                  <a:extLst>
                    <a:ext uri="{9D8B030D-6E8A-4147-A177-3AD203B41FA5}">
                      <a16:colId xmlns:a16="http://schemas.microsoft.com/office/drawing/2014/main" val="2941086141"/>
                    </a:ext>
                  </a:extLst>
                </a:gridCol>
              </a:tblGrid>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Layer</a:t>
                      </a:r>
                      <a:r>
                        <a:rPr lang="en-US" sz="900" kern="100" spc="60" dirty="0">
                          <a:effectLst/>
                        </a:rPr>
                        <a:t> </a:t>
                      </a:r>
                      <a:r>
                        <a:rPr lang="en-US" sz="900" kern="100" spc="-20" dirty="0">
                          <a:effectLst/>
                        </a:rPr>
                        <a:t>Name</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Output</a:t>
                      </a:r>
                      <a:r>
                        <a:rPr lang="en-US" sz="900" kern="100" spc="70" dirty="0">
                          <a:effectLst/>
                        </a:rPr>
                        <a:t> </a:t>
                      </a:r>
                      <a:r>
                        <a:rPr lang="en-US" sz="900" kern="100" spc="-10" dirty="0">
                          <a:effectLst/>
                        </a:rPr>
                        <a:t>Shape</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dirty="0">
                        <a:effectLst/>
                      </a:endParaRPr>
                    </a:p>
                    <a:p>
                      <a:pPr marL="74295" algn="l">
                        <a:lnSpc>
                          <a:spcPts val="785"/>
                        </a:lnSpc>
                      </a:pPr>
                      <a:r>
                        <a:rPr lang="en-US" sz="900" kern="100" dirty="0">
                          <a:effectLst/>
                        </a:rPr>
                        <a:t>Param</a:t>
                      </a:r>
                      <a:r>
                        <a:rPr lang="en-US" sz="900" kern="100" spc="60" dirty="0">
                          <a:effectLst/>
                        </a:rPr>
                        <a:t> </a:t>
                      </a:r>
                      <a:r>
                        <a:rPr lang="en-US" sz="900" kern="100" spc="-50" dirty="0">
                          <a:effectLst/>
                        </a:rPr>
                        <a:t>#</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6081548"/>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input</a:t>
                      </a:r>
                      <a:r>
                        <a:rPr lang="en-US" sz="900" kern="100" spc="175" dirty="0">
                          <a:effectLst/>
                        </a:rPr>
                        <a:t> </a:t>
                      </a:r>
                      <a:r>
                        <a:rPr lang="en-US" sz="900" kern="100" dirty="0">
                          <a:effectLst/>
                        </a:rPr>
                        <a:t>layer</a:t>
                      </a:r>
                      <a:r>
                        <a:rPr lang="en-US" sz="900" kern="100" spc="60" dirty="0">
                          <a:effectLst/>
                        </a:rPr>
                        <a:t> </a:t>
                      </a:r>
                      <a:r>
                        <a:rPr lang="en-US" sz="900" kern="100" spc="-10" dirty="0">
                          <a:effectLst/>
                        </a:rPr>
                        <a:t>(Input Layer)</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(224</a:t>
                      </a:r>
                      <a:r>
                        <a:rPr lang="en-US" sz="900" kern="100" spc="65" dirty="0">
                          <a:effectLst/>
                        </a:rPr>
                        <a:t> </a:t>
                      </a:r>
                      <a:r>
                        <a:rPr lang="en-US" sz="900" kern="100" dirty="0">
                          <a:effectLst/>
                        </a:rPr>
                        <a:t>×</a:t>
                      </a:r>
                      <a:r>
                        <a:rPr lang="en-US" sz="900" kern="100" spc="-15" dirty="0">
                          <a:effectLst/>
                        </a:rPr>
                        <a:t> </a:t>
                      </a:r>
                      <a:r>
                        <a:rPr lang="en-US" sz="900" kern="100" dirty="0">
                          <a:effectLst/>
                        </a:rPr>
                        <a:t>224,</a:t>
                      </a:r>
                      <a:r>
                        <a:rPr lang="en-US" sz="900" kern="100" spc="65" dirty="0">
                          <a:effectLst/>
                        </a:rPr>
                        <a:t> </a:t>
                      </a:r>
                      <a:r>
                        <a:rPr lang="en-US" sz="900" kern="100" spc="-25" dirty="0">
                          <a:effectLst/>
                        </a:rPr>
                        <a:t>3)</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6523592"/>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b1</a:t>
                      </a:r>
                      <a:r>
                        <a:rPr lang="en-US" sz="900" kern="100" spc="155" dirty="0">
                          <a:effectLst/>
                        </a:rPr>
                        <a:t> </a:t>
                      </a:r>
                      <a:r>
                        <a:rPr lang="en-US" sz="900" kern="100" dirty="0">
                          <a:effectLst/>
                        </a:rPr>
                        <a:t>convl1</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74930" algn="l">
                        <a:lnSpc>
                          <a:spcPts val="785"/>
                        </a:lnSpc>
                        <a:spcBef>
                          <a:spcPts val="265"/>
                        </a:spcBef>
                      </a:pPr>
                      <a:endParaRPr lang="en-US" sz="900" kern="100" dirty="0">
                        <a:effectLst/>
                      </a:endParaRPr>
                    </a:p>
                    <a:p>
                      <a:pPr marL="74930" algn="l">
                        <a:lnSpc>
                          <a:spcPts val="785"/>
                        </a:lnSpc>
                        <a:spcBef>
                          <a:spcPts val="265"/>
                        </a:spcBef>
                      </a:pPr>
                      <a:r>
                        <a:rPr lang="en-US" sz="900" kern="100" dirty="0">
                          <a:effectLst/>
                        </a:rPr>
                        <a:t>(224</a:t>
                      </a:r>
                      <a:r>
                        <a:rPr lang="en-US" sz="900" kern="100" spc="65" dirty="0">
                          <a:effectLst/>
                        </a:rPr>
                        <a:t> </a:t>
                      </a:r>
                      <a:r>
                        <a:rPr lang="en-US" sz="900" kern="100" dirty="0">
                          <a:effectLst/>
                        </a:rPr>
                        <a:t>×</a:t>
                      </a:r>
                      <a:r>
                        <a:rPr lang="en-US" sz="900" kern="100" spc="-15" dirty="0">
                          <a:effectLst/>
                        </a:rPr>
                        <a:t> </a:t>
                      </a:r>
                      <a:r>
                        <a:rPr lang="en-US" sz="900" kern="100" dirty="0">
                          <a:effectLst/>
                        </a:rPr>
                        <a:t>224,</a:t>
                      </a:r>
                      <a:r>
                        <a:rPr lang="en-US" sz="900" kern="100" spc="65" dirty="0">
                          <a:effectLst/>
                        </a:rPr>
                        <a:t> </a:t>
                      </a:r>
                      <a:r>
                        <a:rPr lang="en-US" sz="900" kern="100" spc="-25" dirty="0">
                          <a:effectLst/>
                        </a:rPr>
                        <a:t>64)</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1,792</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9344290"/>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b1</a:t>
                      </a:r>
                      <a:r>
                        <a:rPr lang="en-US" sz="900" kern="100" spc="155" dirty="0">
                          <a:effectLst/>
                        </a:rPr>
                        <a:t> </a:t>
                      </a:r>
                      <a:r>
                        <a:rPr lang="en-US" sz="900" kern="100" dirty="0">
                          <a:effectLst/>
                        </a:rPr>
                        <a:t>convl2</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36,928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5006076"/>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b1</a:t>
                      </a:r>
                      <a:r>
                        <a:rPr lang="en-US" sz="900" kern="100" spc="180" dirty="0">
                          <a:effectLst/>
                        </a:rPr>
                        <a:t> </a:t>
                      </a:r>
                      <a:r>
                        <a:rPr lang="en-US" sz="900" kern="100" dirty="0">
                          <a:effectLst/>
                        </a:rPr>
                        <a:t>max</a:t>
                      </a:r>
                      <a:r>
                        <a:rPr lang="en-US" sz="900" kern="100" spc="180" dirty="0">
                          <a:effectLst/>
                        </a:rPr>
                        <a:t> </a:t>
                      </a:r>
                      <a:r>
                        <a:rPr lang="en-US" sz="900" kern="100" dirty="0">
                          <a:effectLst/>
                        </a:rPr>
                        <a:t>pool</a:t>
                      </a:r>
                      <a:r>
                        <a:rPr lang="en-US" sz="900" kern="100" spc="65" dirty="0">
                          <a:effectLst/>
                        </a:rPr>
                        <a:t> </a:t>
                      </a:r>
                      <a:r>
                        <a:rPr lang="en-US" sz="900" kern="100" spc="-10" dirty="0">
                          <a:effectLst/>
                        </a:rPr>
                        <a:t>(MaxPooling2D)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(112</a:t>
                      </a:r>
                      <a:r>
                        <a:rPr lang="en-US" sz="900" kern="100" spc="65" dirty="0">
                          <a:effectLst/>
                        </a:rPr>
                        <a:t> </a:t>
                      </a:r>
                      <a:r>
                        <a:rPr lang="en-US" sz="900" kern="100" dirty="0">
                          <a:effectLst/>
                        </a:rPr>
                        <a:t>×</a:t>
                      </a:r>
                      <a:r>
                        <a:rPr lang="en-US" sz="900" kern="100" spc="-15" dirty="0">
                          <a:effectLst/>
                        </a:rPr>
                        <a:t> </a:t>
                      </a:r>
                      <a:r>
                        <a:rPr lang="en-US" sz="900" kern="100" dirty="0">
                          <a:effectLst/>
                        </a:rPr>
                        <a:t>112,</a:t>
                      </a:r>
                      <a:r>
                        <a:rPr lang="en-US" sz="900" kern="100" spc="65" dirty="0">
                          <a:effectLst/>
                        </a:rPr>
                        <a:t> </a:t>
                      </a:r>
                      <a:r>
                        <a:rPr lang="en-US" sz="900" kern="100" spc="-25" dirty="0">
                          <a:effectLst/>
                        </a:rPr>
                        <a:t>64)</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7518267"/>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b2</a:t>
                      </a:r>
                      <a:r>
                        <a:rPr lang="en-US" sz="900" kern="100" spc="155" dirty="0">
                          <a:effectLst/>
                        </a:rPr>
                        <a:t> </a:t>
                      </a:r>
                      <a:r>
                        <a:rPr lang="en-US" sz="900" kern="100" dirty="0">
                          <a:effectLst/>
                        </a:rPr>
                        <a:t>convl1</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74930" algn="l">
                        <a:lnSpc>
                          <a:spcPts val="785"/>
                        </a:lnSpc>
                        <a:spcBef>
                          <a:spcPts val="265"/>
                        </a:spcBef>
                      </a:pPr>
                      <a:endParaRPr lang="en-US" sz="900" kern="100" dirty="0">
                        <a:effectLst/>
                      </a:endParaRPr>
                    </a:p>
                    <a:p>
                      <a:pPr marL="74930" algn="l">
                        <a:lnSpc>
                          <a:spcPts val="785"/>
                        </a:lnSpc>
                        <a:spcBef>
                          <a:spcPts val="265"/>
                        </a:spcBef>
                      </a:pPr>
                      <a:endParaRPr lang="en-US" sz="900" kern="100" dirty="0">
                        <a:effectLst/>
                      </a:endParaRPr>
                    </a:p>
                    <a:p>
                      <a:pPr marL="74930" algn="l">
                        <a:lnSpc>
                          <a:spcPts val="785"/>
                        </a:lnSpc>
                        <a:spcBef>
                          <a:spcPts val="265"/>
                        </a:spcBef>
                      </a:pPr>
                      <a:r>
                        <a:rPr lang="en-US" sz="900" kern="100" dirty="0">
                          <a:effectLst/>
                        </a:rPr>
                        <a:t>(112</a:t>
                      </a:r>
                      <a:r>
                        <a:rPr lang="en-US" sz="900" kern="100" spc="65" dirty="0">
                          <a:effectLst/>
                        </a:rPr>
                        <a:t> </a:t>
                      </a:r>
                      <a:r>
                        <a:rPr lang="en-US" sz="900" kern="100" dirty="0">
                          <a:effectLst/>
                        </a:rPr>
                        <a:t>×</a:t>
                      </a:r>
                      <a:r>
                        <a:rPr lang="en-US" sz="900" kern="100" spc="-15" dirty="0">
                          <a:effectLst/>
                        </a:rPr>
                        <a:t> </a:t>
                      </a:r>
                      <a:r>
                        <a:rPr lang="en-US" sz="900" kern="100" dirty="0">
                          <a:effectLst/>
                        </a:rPr>
                        <a:t>112,</a:t>
                      </a:r>
                      <a:r>
                        <a:rPr lang="en-US" sz="900" kern="100" spc="65" dirty="0">
                          <a:effectLst/>
                        </a:rPr>
                        <a:t> </a:t>
                      </a:r>
                      <a:r>
                        <a:rPr lang="en-US" sz="900" kern="100" spc="-20" dirty="0">
                          <a:effectLst/>
                        </a:rPr>
                        <a:t>128)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73,856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0767344"/>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b2</a:t>
                      </a:r>
                      <a:r>
                        <a:rPr lang="en-US" sz="900" kern="100" spc="155" dirty="0">
                          <a:effectLst/>
                        </a:rPr>
                        <a:t> </a:t>
                      </a:r>
                      <a:r>
                        <a:rPr lang="en-US" sz="900" kern="100" dirty="0">
                          <a:effectLst/>
                        </a:rPr>
                        <a:t>convl2</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147,584</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4014857"/>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b2</a:t>
                      </a:r>
                      <a:r>
                        <a:rPr lang="en-US" sz="900" kern="100" spc="180" dirty="0">
                          <a:effectLst/>
                        </a:rPr>
                        <a:t> </a:t>
                      </a:r>
                      <a:r>
                        <a:rPr lang="en-US" sz="900" kern="100" dirty="0">
                          <a:effectLst/>
                        </a:rPr>
                        <a:t>max</a:t>
                      </a:r>
                      <a:r>
                        <a:rPr lang="en-US" sz="900" kern="100" spc="180" dirty="0">
                          <a:effectLst/>
                        </a:rPr>
                        <a:t> </a:t>
                      </a:r>
                      <a:r>
                        <a:rPr lang="en-US" sz="900" kern="100" dirty="0">
                          <a:effectLst/>
                        </a:rPr>
                        <a:t>pool</a:t>
                      </a:r>
                      <a:r>
                        <a:rPr lang="en-US" sz="900" kern="100" spc="65" dirty="0">
                          <a:effectLst/>
                        </a:rPr>
                        <a:t> </a:t>
                      </a:r>
                      <a:r>
                        <a:rPr lang="en-US" sz="900" kern="100" spc="-10" dirty="0">
                          <a:effectLst/>
                        </a:rPr>
                        <a:t>(MaxPooling2D)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(56</a:t>
                      </a:r>
                      <a:r>
                        <a:rPr lang="en-US" sz="900" kern="100" spc="65" dirty="0">
                          <a:effectLst/>
                        </a:rPr>
                        <a:t> </a:t>
                      </a:r>
                      <a:r>
                        <a:rPr lang="en-US" sz="900" kern="100" dirty="0">
                          <a:effectLst/>
                        </a:rPr>
                        <a:t>×</a:t>
                      </a:r>
                      <a:r>
                        <a:rPr lang="en-US" sz="900" kern="100" spc="-10" dirty="0">
                          <a:effectLst/>
                        </a:rPr>
                        <a:t> </a:t>
                      </a:r>
                      <a:r>
                        <a:rPr lang="en-US" sz="900" kern="100" dirty="0">
                          <a:effectLst/>
                        </a:rPr>
                        <a:t>56,</a:t>
                      </a:r>
                      <a:r>
                        <a:rPr lang="en-US" sz="900" kern="100" spc="65" dirty="0">
                          <a:effectLst/>
                        </a:rPr>
                        <a:t> </a:t>
                      </a:r>
                      <a:r>
                        <a:rPr lang="en-US" sz="900" kern="100" spc="-20" dirty="0">
                          <a:effectLst/>
                        </a:rPr>
                        <a:t>128)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2228214"/>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b3</a:t>
                      </a:r>
                      <a:r>
                        <a:rPr lang="en-US" sz="900" kern="100" spc="155" dirty="0">
                          <a:effectLst/>
                        </a:rPr>
                        <a:t> </a:t>
                      </a:r>
                      <a:r>
                        <a:rPr lang="en-US" sz="900" kern="100" dirty="0">
                          <a:effectLst/>
                        </a:rPr>
                        <a:t>convl1</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4">
                  <a:txBody>
                    <a:bodyPr/>
                    <a:lstStyle/>
                    <a:p>
                      <a:pPr marL="74930" algn="l">
                        <a:lnSpc>
                          <a:spcPts val="785"/>
                        </a:lnSpc>
                        <a:spcBef>
                          <a:spcPts val="240"/>
                        </a:spcBef>
                      </a:pPr>
                      <a:endParaRPr lang="en-US" sz="900" kern="100" dirty="0">
                        <a:effectLst/>
                      </a:endParaRPr>
                    </a:p>
                    <a:p>
                      <a:pPr marL="74930" algn="l">
                        <a:lnSpc>
                          <a:spcPts val="785"/>
                        </a:lnSpc>
                        <a:spcBef>
                          <a:spcPts val="240"/>
                        </a:spcBef>
                      </a:pPr>
                      <a:r>
                        <a:rPr lang="en-US" sz="900" kern="100" dirty="0">
                          <a:effectLst/>
                        </a:rPr>
                        <a:t> </a:t>
                      </a:r>
                      <a:endParaRPr lang="en-IN" sz="900" kern="100" dirty="0">
                        <a:effectLst/>
                      </a:endParaRPr>
                    </a:p>
                    <a:p>
                      <a:pPr marL="74930" algn="l">
                        <a:lnSpc>
                          <a:spcPts val="785"/>
                        </a:lnSpc>
                      </a:pPr>
                      <a:endParaRPr lang="en-US" sz="900" kern="100" dirty="0">
                        <a:effectLst/>
                      </a:endParaRPr>
                    </a:p>
                    <a:p>
                      <a:pPr marL="74930" algn="l">
                        <a:lnSpc>
                          <a:spcPts val="785"/>
                        </a:lnSpc>
                      </a:pPr>
                      <a:r>
                        <a:rPr lang="en-US" sz="900" kern="100" dirty="0">
                          <a:effectLst/>
                        </a:rPr>
                        <a:t>(56</a:t>
                      </a:r>
                      <a:r>
                        <a:rPr lang="en-US" sz="900" kern="100" spc="65" dirty="0">
                          <a:effectLst/>
                        </a:rPr>
                        <a:t> </a:t>
                      </a:r>
                      <a:r>
                        <a:rPr lang="en-US" sz="900" kern="100" dirty="0">
                          <a:effectLst/>
                        </a:rPr>
                        <a:t>×</a:t>
                      </a:r>
                      <a:r>
                        <a:rPr lang="en-US" sz="900" kern="100" spc="-10" dirty="0">
                          <a:effectLst/>
                        </a:rPr>
                        <a:t> </a:t>
                      </a:r>
                      <a:r>
                        <a:rPr lang="en-US" sz="900" kern="100" dirty="0">
                          <a:effectLst/>
                        </a:rPr>
                        <a:t>56,</a:t>
                      </a:r>
                      <a:r>
                        <a:rPr lang="en-US" sz="900" kern="100" spc="65" dirty="0">
                          <a:effectLst/>
                        </a:rPr>
                        <a:t> </a:t>
                      </a:r>
                      <a:r>
                        <a:rPr lang="en-US" sz="900" kern="100" spc="-20" dirty="0">
                          <a:effectLst/>
                        </a:rPr>
                        <a:t>256)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295,168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8868470"/>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b3</a:t>
                      </a:r>
                      <a:r>
                        <a:rPr lang="en-US" sz="900" kern="100" spc="155" dirty="0">
                          <a:effectLst/>
                        </a:rPr>
                        <a:t> </a:t>
                      </a:r>
                      <a:r>
                        <a:rPr lang="en-US" sz="900" kern="100" dirty="0">
                          <a:effectLst/>
                        </a:rPr>
                        <a:t>convl2</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590,080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2129960"/>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b3</a:t>
                      </a:r>
                      <a:r>
                        <a:rPr lang="en-US" sz="900" kern="100" spc="155" dirty="0">
                          <a:effectLst/>
                        </a:rPr>
                        <a:t> </a:t>
                      </a:r>
                      <a:r>
                        <a:rPr lang="en-US" sz="900" kern="100" dirty="0">
                          <a:effectLst/>
                        </a:rPr>
                        <a:t>convl3</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590,080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0770595"/>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b3</a:t>
                      </a:r>
                      <a:r>
                        <a:rPr lang="en-US" sz="900" kern="100" spc="155" dirty="0">
                          <a:effectLst/>
                        </a:rPr>
                        <a:t> </a:t>
                      </a:r>
                      <a:r>
                        <a:rPr lang="en-US" sz="900" kern="100" dirty="0">
                          <a:effectLst/>
                        </a:rPr>
                        <a:t>convl4</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590,080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7829209"/>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b3</a:t>
                      </a:r>
                      <a:r>
                        <a:rPr lang="en-US" sz="900" kern="100" spc="180" dirty="0">
                          <a:effectLst/>
                        </a:rPr>
                        <a:t> </a:t>
                      </a:r>
                      <a:r>
                        <a:rPr lang="en-US" sz="900" kern="100" dirty="0">
                          <a:effectLst/>
                        </a:rPr>
                        <a:t>max</a:t>
                      </a:r>
                      <a:r>
                        <a:rPr lang="en-US" sz="900" kern="100" spc="180" dirty="0">
                          <a:effectLst/>
                        </a:rPr>
                        <a:t> </a:t>
                      </a:r>
                      <a:r>
                        <a:rPr lang="en-US" sz="900" kern="100" dirty="0">
                          <a:effectLst/>
                        </a:rPr>
                        <a:t>pool</a:t>
                      </a:r>
                      <a:r>
                        <a:rPr lang="en-US" sz="900" kern="100" spc="65" dirty="0">
                          <a:effectLst/>
                        </a:rPr>
                        <a:t> </a:t>
                      </a:r>
                      <a:r>
                        <a:rPr lang="en-US" sz="900" kern="100" spc="-10" dirty="0">
                          <a:effectLst/>
                        </a:rPr>
                        <a:t>(MaxPooling2D)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(28</a:t>
                      </a:r>
                      <a:r>
                        <a:rPr lang="en-US" sz="900" kern="100" spc="65" dirty="0">
                          <a:effectLst/>
                        </a:rPr>
                        <a:t> </a:t>
                      </a:r>
                      <a:r>
                        <a:rPr lang="en-US" sz="900" kern="100" dirty="0">
                          <a:effectLst/>
                        </a:rPr>
                        <a:t>×</a:t>
                      </a:r>
                      <a:r>
                        <a:rPr lang="en-US" sz="900" kern="100" spc="-10" dirty="0">
                          <a:effectLst/>
                        </a:rPr>
                        <a:t> </a:t>
                      </a:r>
                      <a:r>
                        <a:rPr lang="en-US" sz="900" kern="100" dirty="0">
                          <a:effectLst/>
                        </a:rPr>
                        <a:t>28,</a:t>
                      </a:r>
                      <a:r>
                        <a:rPr lang="en-US" sz="900" kern="100" spc="65" dirty="0">
                          <a:effectLst/>
                        </a:rPr>
                        <a:t> </a:t>
                      </a:r>
                      <a:r>
                        <a:rPr lang="en-US" sz="900" kern="100" spc="-20" dirty="0">
                          <a:effectLst/>
                        </a:rPr>
                        <a:t>256)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6668840"/>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b4</a:t>
                      </a:r>
                      <a:r>
                        <a:rPr lang="en-US" sz="900" kern="100" spc="155" dirty="0">
                          <a:effectLst/>
                        </a:rPr>
                        <a:t> </a:t>
                      </a:r>
                      <a:r>
                        <a:rPr lang="en-US" sz="900" kern="100" dirty="0">
                          <a:effectLst/>
                        </a:rPr>
                        <a:t>convl1</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4">
                  <a:txBody>
                    <a:bodyPr/>
                    <a:lstStyle/>
                    <a:p>
                      <a:pPr marL="74930" algn="l">
                        <a:lnSpc>
                          <a:spcPts val="785"/>
                        </a:lnSpc>
                        <a:spcBef>
                          <a:spcPts val="240"/>
                        </a:spcBef>
                      </a:pPr>
                      <a:endParaRPr lang="en-US" sz="900" kern="100" dirty="0">
                        <a:effectLst/>
                      </a:endParaRPr>
                    </a:p>
                    <a:p>
                      <a:pPr marL="74930" algn="l">
                        <a:lnSpc>
                          <a:spcPts val="785"/>
                        </a:lnSpc>
                        <a:spcBef>
                          <a:spcPts val="240"/>
                        </a:spcBef>
                      </a:pPr>
                      <a:r>
                        <a:rPr lang="en-US" sz="900" kern="100" dirty="0">
                          <a:effectLst/>
                        </a:rPr>
                        <a:t> </a:t>
                      </a:r>
                      <a:endParaRPr lang="en-IN" sz="900" kern="100" dirty="0">
                        <a:effectLst/>
                      </a:endParaRPr>
                    </a:p>
                    <a:p>
                      <a:pPr marL="74930" algn="l">
                        <a:lnSpc>
                          <a:spcPts val="785"/>
                        </a:lnSpc>
                      </a:pPr>
                      <a:endParaRPr lang="en-US" sz="900" kern="100" dirty="0">
                        <a:effectLst/>
                      </a:endParaRPr>
                    </a:p>
                    <a:p>
                      <a:pPr marL="74930" algn="l">
                        <a:lnSpc>
                          <a:spcPts val="785"/>
                        </a:lnSpc>
                      </a:pPr>
                      <a:r>
                        <a:rPr lang="en-US" sz="900" kern="100" dirty="0">
                          <a:effectLst/>
                        </a:rPr>
                        <a:t>(28</a:t>
                      </a:r>
                      <a:r>
                        <a:rPr lang="en-US" sz="900" kern="100" spc="65" dirty="0">
                          <a:effectLst/>
                        </a:rPr>
                        <a:t> </a:t>
                      </a:r>
                      <a:r>
                        <a:rPr lang="en-US" sz="900" kern="100" dirty="0">
                          <a:effectLst/>
                        </a:rPr>
                        <a:t>×</a:t>
                      </a:r>
                      <a:r>
                        <a:rPr lang="en-US" sz="900" kern="100" spc="-10" dirty="0">
                          <a:effectLst/>
                        </a:rPr>
                        <a:t> </a:t>
                      </a:r>
                      <a:r>
                        <a:rPr lang="en-US" sz="900" kern="100" dirty="0">
                          <a:effectLst/>
                        </a:rPr>
                        <a:t>28,</a:t>
                      </a:r>
                      <a:r>
                        <a:rPr lang="en-US" sz="900" kern="100" spc="65" dirty="0">
                          <a:effectLst/>
                        </a:rPr>
                        <a:t> </a:t>
                      </a:r>
                      <a:r>
                        <a:rPr lang="en-US" sz="900" kern="100" spc="-20" dirty="0">
                          <a:effectLst/>
                        </a:rPr>
                        <a:t>512)</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1,180,160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5773398"/>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b4</a:t>
                      </a:r>
                      <a:r>
                        <a:rPr lang="en-US" sz="900" kern="100" spc="155" dirty="0">
                          <a:effectLst/>
                        </a:rPr>
                        <a:t> </a:t>
                      </a:r>
                      <a:r>
                        <a:rPr lang="en-US" sz="900" kern="100" dirty="0">
                          <a:effectLst/>
                        </a:rPr>
                        <a:t>convl2</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978819"/>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b4</a:t>
                      </a:r>
                      <a:r>
                        <a:rPr lang="en-US" sz="900" kern="100" spc="155" dirty="0">
                          <a:effectLst/>
                        </a:rPr>
                        <a:t> </a:t>
                      </a:r>
                      <a:r>
                        <a:rPr lang="en-US" sz="900" kern="100" dirty="0">
                          <a:effectLst/>
                        </a:rPr>
                        <a:t>convl3</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288526"/>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b4</a:t>
                      </a:r>
                      <a:r>
                        <a:rPr lang="en-US" sz="900" kern="100" spc="155" dirty="0">
                          <a:effectLst/>
                        </a:rPr>
                        <a:t> </a:t>
                      </a:r>
                      <a:r>
                        <a:rPr lang="en-US" sz="900" kern="100" dirty="0">
                          <a:effectLst/>
                        </a:rPr>
                        <a:t>convl4</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88621318"/>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b4</a:t>
                      </a:r>
                      <a:r>
                        <a:rPr lang="en-US" sz="900" kern="100" spc="180" dirty="0">
                          <a:effectLst/>
                        </a:rPr>
                        <a:t> </a:t>
                      </a:r>
                      <a:r>
                        <a:rPr lang="en-US" sz="900" kern="100" dirty="0">
                          <a:effectLst/>
                        </a:rPr>
                        <a:t>max</a:t>
                      </a:r>
                      <a:r>
                        <a:rPr lang="en-US" sz="900" kern="100" spc="180" dirty="0">
                          <a:effectLst/>
                        </a:rPr>
                        <a:t> </a:t>
                      </a:r>
                      <a:r>
                        <a:rPr lang="en-US" sz="900" kern="100" dirty="0">
                          <a:effectLst/>
                        </a:rPr>
                        <a:t>pool</a:t>
                      </a:r>
                      <a:r>
                        <a:rPr lang="en-US" sz="900" kern="100" spc="65" dirty="0">
                          <a:effectLst/>
                        </a:rPr>
                        <a:t> </a:t>
                      </a:r>
                      <a:r>
                        <a:rPr lang="en-US" sz="900" kern="100" spc="-10" dirty="0">
                          <a:effectLst/>
                        </a:rPr>
                        <a:t>(MaxPooling2D)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(14</a:t>
                      </a:r>
                      <a:r>
                        <a:rPr lang="en-US" sz="900" kern="100" spc="65" dirty="0">
                          <a:effectLst/>
                        </a:rPr>
                        <a:t> </a:t>
                      </a:r>
                      <a:r>
                        <a:rPr lang="en-US" sz="900" kern="100" dirty="0">
                          <a:effectLst/>
                        </a:rPr>
                        <a:t>×</a:t>
                      </a:r>
                      <a:r>
                        <a:rPr lang="en-US" sz="900" kern="100" spc="-10" dirty="0">
                          <a:effectLst/>
                        </a:rPr>
                        <a:t> </a:t>
                      </a:r>
                      <a:r>
                        <a:rPr lang="en-US" sz="900" kern="100" dirty="0">
                          <a:effectLst/>
                        </a:rPr>
                        <a:t>14,</a:t>
                      </a:r>
                      <a:r>
                        <a:rPr lang="en-US" sz="900" kern="100" spc="65" dirty="0">
                          <a:effectLst/>
                        </a:rPr>
                        <a:t> </a:t>
                      </a:r>
                      <a:r>
                        <a:rPr lang="en-US" sz="900" kern="100" spc="-20" dirty="0">
                          <a:effectLst/>
                        </a:rPr>
                        <a:t>512)</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20939296"/>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b5</a:t>
                      </a:r>
                      <a:r>
                        <a:rPr lang="en-US" sz="900" kern="100" spc="155" dirty="0">
                          <a:effectLst/>
                        </a:rPr>
                        <a:t> </a:t>
                      </a:r>
                      <a:r>
                        <a:rPr lang="en-US" sz="900" kern="100" dirty="0">
                          <a:effectLst/>
                        </a:rPr>
                        <a:t>convl1</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4">
                  <a:txBody>
                    <a:bodyPr/>
                    <a:lstStyle/>
                    <a:p>
                      <a:pPr marL="74930" algn="l">
                        <a:lnSpc>
                          <a:spcPts val="785"/>
                        </a:lnSpc>
                        <a:spcBef>
                          <a:spcPts val="240"/>
                        </a:spcBef>
                      </a:pPr>
                      <a:endParaRPr lang="en-US" sz="900" kern="100" dirty="0">
                        <a:effectLst/>
                      </a:endParaRPr>
                    </a:p>
                    <a:p>
                      <a:pPr marL="74930" algn="l">
                        <a:lnSpc>
                          <a:spcPts val="785"/>
                        </a:lnSpc>
                        <a:spcBef>
                          <a:spcPts val="240"/>
                        </a:spcBef>
                      </a:pPr>
                      <a:r>
                        <a:rPr lang="en-US" sz="900" kern="100" dirty="0">
                          <a:effectLst/>
                        </a:rPr>
                        <a:t> </a:t>
                      </a:r>
                      <a:endParaRPr lang="en-IN" sz="900" kern="100" dirty="0">
                        <a:effectLst/>
                      </a:endParaRPr>
                    </a:p>
                    <a:p>
                      <a:pPr marL="74930" algn="l">
                        <a:lnSpc>
                          <a:spcPts val="785"/>
                        </a:lnSpc>
                      </a:pPr>
                      <a:endParaRPr lang="en-US" sz="900" kern="100" dirty="0">
                        <a:effectLst/>
                      </a:endParaRPr>
                    </a:p>
                    <a:p>
                      <a:pPr marL="74930" algn="l">
                        <a:lnSpc>
                          <a:spcPts val="785"/>
                        </a:lnSpc>
                      </a:pPr>
                      <a:r>
                        <a:rPr lang="en-US" sz="900" kern="100" dirty="0">
                          <a:effectLst/>
                        </a:rPr>
                        <a:t>(14</a:t>
                      </a:r>
                      <a:r>
                        <a:rPr lang="en-US" sz="900" kern="100" spc="65" dirty="0">
                          <a:effectLst/>
                        </a:rPr>
                        <a:t> </a:t>
                      </a:r>
                      <a:r>
                        <a:rPr lang="en-US" sz="900" kern="100" dirty="0">
                          <a:effectLst/>
                        </a:rPr>
                        <a:t>×</a:t>
                      </a:r>
                      <a:r>
                        <a:rPr lang="en-US" sz="900" kern="100" spc="-10" dirty="0">
                          <a:effectLst/>
                        </a:rPr>
                        <a:t> </a:t>
                      </a:r>
                      <a:r>
                        <a:rPr lang="en-US" sz="900" kern="100" dirty="0">
                          <a:effectLst/>
                        </a:rPr>
                        <a:t>14,</a:t>
                      </a:r>
                      <a:r>
                        <a:rPr lang="en-US" sz="900" kern="100" spc="65" dirty="0">
                          <a:effectLst/>
                        </a:rPr>
                        <a:t> </a:t>
                      </a:r>
                      <a:r>
                        <a:rPr lang="en-US" sz="900" kern="100" spc="-20" dirty="0">
                          <a:effectLst/>
                        </a:rPr>
                        <a:t>512)</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6498182"/>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b5</a:t>
                      </a:r>
                      <a:r>
                        <a:rPr lang="en-US" sz="900" kern="100" spc="155" dirty="0">
                          <a:effectLst/>
                        </a:rPr>
                        <a:t> </a:t>
                      </a:r>
                      <a:r>
                        <a:rPr lang="en-US" sz="900" kern="100" dirty="0">
                          <a:effectLst/>
                        </a:rPr>
                        <a:t>convl2</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869850"/>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b5</a:t>
                      </a:r>
                      <a:r>
                        <a:rPr lang="en-US" sz="900" kern="100" spc="155" dirty="0">
                          <a:effectLst/>
                        </a:rPr>
                        <a:t> </a:t>
                      </a:r>
                      <a:r>
                        <a:rPr lang="en-US" sz="900" kern="100" dirty="0">
                          <a:effectLst/>
                        </a:rPr>
                        <a:t>convl3</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27382391"/>
                  </a:ext>
                </a:extLst>
              </a:tr>
              <a:tr h="179061">
                <a:tc>
                  <a:txBody>
                    <a:bodyPr/>
                    <a:lstStyle/>
                    <a:p>
                      <a:pPr marL="74930" algn="l">
                        <a:lnSpc>
                          <a:spcPts val="745"/>
                        </a:lnSpc>
                      </a:pPr>
                      <a:endParaRPr lang="en-US" sz="900" kern="100" dirty="0">
                        <a:effectLst/>
                      </a:endParaRPr>
                    </a:p>
                    <a:p>
                      <a:pPr marL="74930" algn="l">
                        <a:lnSpc>
                          <a:spcPts val="745"/>
                        </a:lnSpc>
                      </a:pPr>
                      <a:r>
                        <a:rPr lang="en-US" sz="900" kern="100" dirty="0">
                          <a:effectLst/>
                        </a:rPr>
                        <a:t>b5</a:t>
                      </a:r>
                      <a:r>
                        <a:rPr lang="en-US" sz="900" kern="100" spc="155" dirty="0">
                          <a:effectLst/>
                        </a:rPr>
                        <a:t> </a:t>
                      </a:r>
                      <a:r>
                        <a:rPr lang="en-US" sz="900" kern="100" dirty="0">
                          <a:effectLst/>
                        </a:rPr>
                        <a:t>convl4</a:t>
                      </a:r>
                      <a:r>
                        <a:rPr lang="en-US" sz="900" kern="100" spc="50" dirty="0">
                          <a:effectLst/>
                        </a:rPr>
                        <a:t> </a:t>
                      </a:r>
                      <a:r>
                        <a:rPr lang="en-US" sz="900" kern="100" spc="-10" dirty="0">
                          <a:effectLst/>
                        </a:rPr>
                        <a:t>(Conv2D)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IN"/>
                    </a:p>
                  </a:txBody>
                  <a:tcPr/>
                </a:tc>
                <a:tc>
                  <a:txBody>
                    <a:bodyPr/>
                    <a:lstStyle/>
                    <a:p>
                      <a:pPr marL="74295" algn="l">
                        <a:lnSpc>
                          <a:spcPts val="745"/>
                        </a:lnSpc>
                      </a:pPr>
                      <a:endParaRPr lang="en-US" sz="900" kern="100" spc="-10" dirty="0">
                        <a:effectLst/>
                      </a:endParaRPr>
                    </a:p>
                    <a:p>
                      <a:pPr marL="74295" algn="l">
                        <a:lnSpc>
                          <a:spcPts val="745"/>
                        </a:lnSpc>
                      </a:pPr>
                      <a:r>
                        <a:rPr lang="en-US" sz="900" kern="100" spc="-10" dirty="0">
                          <a:effectLst/>
                        </a:rPr>
                        <a:t>2,359,808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8484245"/>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b5</a:t>
                      </a:r>
                      <a:r>
                        <a:rPr lang="en-US" sz="900" kern="100" spc="180" dirty="0">
                          <a:effectLst/>
                        </a:rPr>
                        <a:t> </a:t>
                      </a:r>
                      <a:r>
                        <a:rPr lang="en-US" sz="900" kern="100" dirty="0">
                          <a:effectLst/>
                        </a:rPr>
                        <a:t>max</a:t>
                      </a:r>
                      <a:r>
                        <a:rPr lang="en-US" sz="900" kern="100" spc="180" dirty="0">
                          <a:effectLst/>
                        </a:rPr>
                        <a:t> </a:t>
                      </a:r>
                      <a:r>
                        <a:rPr lang="en-US" sz="900" kern="100" dirty="0">
                          <a:effectLst/>
                        </a:rPr>
                        <a:t>pool</a:t>
                      </a:r>
                      <a:r>
                        <a:rPr lang="en-US" sz="900" kern="100" spc="65" dirty="0">
                          <a:effectLst/>
                        </a:rPr>
                        <a:t> </a:t>
                      </a:r>
                      <a:r>
                        <a:rPr lang="en-US" sz="900" kern="100" spc="-10" dirty="0">
                          <a:effectLst/>
                        </a:rPr>
                        <a:t>(MaxPooling2D)</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dirty="0">
                        <a:effectLst/>
                      </a:endParaRPr>
                    </a:p>
                    <a:p>
                      <a:pPr marL="74930" algn="l">
                        <a:lnSpc>
                          <a:spcPts val="785"/>
                        </a:lnSpc>
                      </a:pPr>
                      <a:r>
                        <a:rPr lang="en-US" sz="900" kern="100" dirty="0">
                          <a:effectLst/>
                        </a:rPr>
                        <a:t>(7</a:t>
                      </a:r>
                      <a:r>
                        <a:rPr lang="en-US" sz="900" kern="100" spc="70" dirty="0">
                          <a:effectLst/>
                        </a:rPr>
                        <a:t> </a:t>
                      </a:r>
                      <a:r>
                        <a:rPr lang="en-US" sz="900" kern="100" dirty="0">
                          <a:effectLst/>
                        </a:rPr>
                        <a:t>×</a:t>
                      </a:r>
                      <a:r>
                        <a:rPr lang="en-US" sz="900" kern="100" spc="-10" dirty="0">
                          <a:effectLst/>
                        </a:rPr>
                        <a:t> </a:t>
                      </a:r>
                      <a:r>
                        <a:rPr lang="en-US" sz="900" kern="100" dirty="0">
                          <a:effectLst/>
                        </a:rPr>
                        <a:t>7,</a:t>
                      </a:r>
                      <a:r>
                        <a:rPr lang="en-US" sz="900" kern="100" spc="70" dirty="0">
                          <a:effectLst/>
                        </a:rPr>
                        <a:t> </a:t>
                      </a:r>
                      <a:r>
                        <a:rPr lang="en-US" sz="900" kern="100" spc="-20" dirty="0">
                          <a:effectLst/>
                        </a:rPr>
                        <a:t>512)</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9028066"/>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flatten</a:t>
                      </a:r>
                      <a:r>
                        <a:rPr lang="en-US" sz="900" kern="100" spc="130" dirty="0">
                          <a:effectLst/>
                        </a:rPr>
                        <a:t> </a:t>
                      </a:r>
                      <a:r>
                        <a:rPr lang="en-US" sz="900" kern="100" spc="-10" dirty="0">
                          <a:effectLst/>
                        </a:rPr>
                        <a:t>layer</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spc="-10" dirty="0">
                        <a:effectLst/>
                      </a:endParaRPr>
                    </a:p>
                    <a:p>
                      <a:pPr marL="74930" algn="l">
                        <a:lnSpc>
                          <a:spcPts val="785"/>
                        </a:lnSpc>
                      </a:pPr>
                      <a:r>
                        <a:rPr lang="en-US" sz="900" kern="100" spc="-10" dirty="0">
                          <a:effectLst/>
                        </a:rPr>
                        <a:t>(25088)</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9843849"/>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dense</a:t>
                      </a:r>
                      <a:r>
                        <a:rPr lang="en-US" sz="900" kern="100" spc="175" dirty="0">
                          <a:effectLst/>
                        </a:rPr>
                        <a:t> </a:t>
                      </a:r>
                      <a:r>
                        <a:rPr lang="en-US" sz="900" kern="100" spc="-10" dirty="0">
                          <a:effectLst/>
                        </a:rPr>
                        <a:t>layer</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spc="-10" dirty="0">
                        <a:effectLst/>
                      </a:endParaRPr>
                    </a:p>
                    <a:p>
                      <a:pPr marL="74930" algn="l">
                        <a:lnSpc>
                          <a:spcPts val="785"/>
                        </a:lnSpc>
                      </a:pPr>
                      <a:r>
                        <a:rPr lang="en-US" sz="900" kern="100" spc="-10" dirty="0">
                          <a:effectLst/>
                        </a:rPr>
                        <a:t>(256)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6,422,784</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63061057"/>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dropout</a:t>
                      </a:r>
                      <a:r>
                        <a:rPr lang="en-US" sz="900" kern="100" spc="170" dirty="0">
                          <a:effectLst/>
                        </a:rPr>
                        <a:t> </a:t>
                      </a:r>
                      <a:r>
                        <a:rPr lang="en-US" sz="900" kern="100" spc="-10" dirty="0">
                          <a:effectLst/>
                        </a:rPr>
                        <a:t>layer</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spc="-10" dirty="0">
                        <a:effectLst/>
                      </a:endParaRPr>
                    </a:p>
                    <a:p>
                      <a:pPr marL="74930" algn="l">
                        <a:lnSpc>
                          <a:spcPts val="785"/>
                        </a:lnSpc>
                      </a:pPr>
                      <a:r>
                        <a:rPr lang="en-US" sz="900" kern="100" spc="-10" dirty="0">
                          <a:effectLst/>
                        </a:rPr>
                        <a:t>(256)</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50" dirty="0">
                        <a:effectLst/>
                      </a:endParaRPr>
                    </a:p>
                    <a:p>
                      <a:pPr marL="74295" algn="l">
                        <a:lnSpc>
                          <a:spcPts val="785"/>
                        </a:lnSpc>
                      </a:pPr>
                      <a:r>
                        <a:rPr lang="en-US" sz="900" kern="100" spc="-50" dirty="0">
                          <a:effectLst/>
                        </a:rPr>
                        <a:t>0</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5512101"/>
                  </a:ext>
                </a:extLst>
              </a:tr>
              <a:tr h="200198">
                <a:tc>
                  <a:txBody>
                    <a:bodyPr/>
                    <a:lstStyle/>
                    <a:p>
                      <a:pPr marL="74930" algn="l">
                        <a:lnSpc>
                          <a:spcPts val="785"/>
                        </a:lnSpc>
                      </a:pPr>
                      <a:endParaRPr lang="en-US" sz="900" kern="100" dirty="0">
                        <a:effectLst/>
                      </a:endParaRPr>
                    </a:p>
                    <a:p>
                      <a:pPr marL="74930" algn="l">
                        <a:lnSpc>
                          <a:spcPts val="785"/>
                        </a:lnSpc>
                      </a:pPr>
                      <a:r>
                        <a:rPr lang="en-US" sz="900" kern="100" dirty="0">
                          <a:effectLst/>
                        </a:rPr>
                        <a:t>dense</a:t>
                      </a:r>
                      <a:r>
                        <a:rPr lang="en-US" sz="900" kern="100" spc="180" dirty="0">
                          <a:effectLst/>
                        </a:rPr>
                        <a:t> </a:t>
                      </a:r>
                      <a:r>
                        <a:rPr lang="en-US" sz="900" kern="100" dirty="0">
                          <a:effectLst/>
                        </a:rPr>
                        <a:t>1</a:t>
                      </a:r>
                      <a:r>
                        <a:rPr lang="en-US" sz="900" kern="100" spc="185" dirty="0">
                          <a:effectLst/>
                        </a:rPr>
                        <a:t> </a:t>
                      </a:r>
                      <a:r>
                        <a:rPr lang="en-US" sz="900" kern="100" spc="-10" dirty="0">
                          <a:effectLst/>
                        </a:rPr>
                        <a:t>layer</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930" algn="l">
                        <a:lnSpc>
                          <a:spcPts val="785"/>
                        </a:lnSpc>
                      </a:pPr>
                      <a:endParaRPr lang="en-US" sz="900" kern="100" spc="-25" dirty="0">
                        <a:effectLst/>
                      </a:endParaRPr>
                    </a:p>
                    <a:p>
                      <a:pPr marL="74930" algn="l">
                        <a:lnSpc>
                          <a:spcPts val="785"/>
                        </a:lnSpc>
                      </a:pPr>
                      <a:r>
                        <a:rPr lang="en-US" sz="900" kern="100" spc="-25" dirty="0">
                          <a:effectLst/>
                        </a:rPr>
                        <a:t>(9)</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algn="l">
                        <a:lnSpc>
                          <a:spcPts val="785"/>
                        </a:lnSpc>
                      </a:pPr>
                      <a:endParaRPr lang="en-US" sz="900" kern="100" spc="-10" dirty="0">
                        <a:effectLst/>
                      </a:endParaRPr>
                    </a:p>
                    <a:p>
                      <a:pPr marL="74295" algn="l">
                        <a:lnSpc>
                          <a:spcPts val="785"/>
                        </a:lnSpc>
                      </a:pPr>
                      <a:r>
                        <a:rPr lang="en-US" sz="900" kern="100" spc="-10" dirty="0">
                          <a:effectLst/>
                        </a:rPr>
                        <a:t>2,313</a:t>
                      </a:r>
                      <a:endParaRPr lang="en-IN" sz="9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182581"/>
                  </a:ext>
                </a:extLst>
              </a:tr>
            </a:tbl>
          </a:graphicData>
        </a:graphic>
      </p:graphicFrame>
    </p:spTree>
    <p:extLst>
      <p:ext uri="{BB962C8B-B14F-4D97-AF65-F5344CB8AC3E}">
        <p14:creationId xmlns:p14="http://schemas.microsoft.com/office/powerpoint/2010/main" val="405421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53331"/>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Key Results</a:t>
            </a:r>
            <a:r>
              <a:rPr lang="en-US" sz="2400" dirty="0">
                <a:latin typeface="Times New Roman" panose="02020603050405020304" pitchFamily="18" charset="0"/>
                <a:cs typeface="Times New Roman" panose="02020603050405020304" pitchFamily="18" charset="0"/>
              </a:rPr>
              <a:t>: The VGG16 model achieved an accuracy of </a:t>
            </a:r>
            <a:r>
              <a:rPr lang="en-US" sz="2400" b="1" dirty="0">
                <a:latin typeface="Times New Roman" panose="02020603050405020304" pitchFamily="18" charset="0"/>
                <a:cs typeface="Times New Roman" panose="02020603050405020304" pitchFamily="18" charset="0"/>
              </a:rPr>
              <a:t>99.78%</a:t>
            </a:r>
            <a:r>
              <a:rPr lang="en-US" sz="2400" dirty="0">
                <a:latin typeface="Times New Roman" panose="02020603050405020304" pitchFamily="18" charset="0"/>
                <a:cs typeface="Times New Roman" panose="02020603050405020304" pitchFamily="18" charset="0"/>
              </a:rPr>
              <a:t> in pest classification within </a:t>
            </a:r>
            <a:r>
              <a:rPr lang="en-US" sz="2400" b="1" dirty="0">
                <a:latin typeface="Times New Roman" panose="02020603050405020304" pitchFamily="18" charset="0"/>
                <a:cs typeface="Times New Roman" panose="02020603050405020304" pitchFamily="18" charset="0"/>
              </a:rPr>
              <a:t>4050 seconds</a:t>
            </a:r>
            <a:r>
              <a:rPr lang="en-US" sz="2400" dirty="0">
                <a:latin typeface="Times New Roman" panose="02020603050405020304" pitchFamily="18" charset="0"/>
                <a:cs typeface="Times New Roman" panose="02020603050405020304" pitchFamily="18" charset="0"/>
              </a:rPr>
              <a:t>, surpassing other models in both efficiency and performance, highlighting its suitability for real-world agricultural applications.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B98CD2-6958-4C55-2969-55E27293599C}"/>
              </a:ext>
            </a:extLst>
          </p:cNvPr>
          <p:cNvSpPr txBox="1"/>
          <p:nvPr/>
        </p:nvSpPr>
        <p:spPr>
          <a:xfrm>
            <a:off x="1274405" y="5564839"/>
            <a:ext cx="4037389" cy="734688"/>
          </a:xfrm>
          <a:prstGeom prst="rect">
            <a:avLst/>
          </a:prstGeom>
          <a:noFill/>
        </p:spPr>
        <p:txBody>
          <a:bodyPr wrap="square">
            <a:spAutoFit/>
          </a:bodyPr>
          <a:lstStyle/>
          <a:p>
            <a:pPr algn="ct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Classification report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of VGG16               in pest identification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739027E-0436-962A-8B12-A736A8D229D6}"/>
              </a:ext>
            </a:extLst>
          </p:cNvPr>
          <p:cNvSpPr txBox="1"/>
          <p:nvPr/>
        </p:nvSpPr>
        <p:spPr>
          <a:xfrm>
            <a:off x="6267209" y="5653535"/>
            <a:ext cx="5119051" cy="734688"/>
          </a:xfrm>
          <a:prstGeom prst="rect">
            <a:avLst/>
          </a:prstGeom>
          <a:noFill/>
        </p:spPr>
        <p:txBody>
          <a:bodyPr wrap="square">
            <a:spAutoFit/>
          </a:bodyPr>
          <a:lstStyle/>
          <a:p>
            <a:pPr algn="ct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Comparison of classification reports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of different models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E681F06A-CC6D-55CE-9F38-009B11997257}"/>
              </a:ext>
            </a:extLst>
          </p:cNvPr>
          <p:cNvGraphicFramePr>
            <a:graphicFrameLocks noGrp="1"/>
          </p:cNvGraphicFramePr>
          <p:nvPr>
            <p:extLst>
              <p:ext uri="{D42A27DB-BD31-4B8C-83A1-F6EECF244321}">
                <p14:modId xmlns:p14="http://schemas.microsoft.com/office/powerpoint/2010/main" val="3803528932"/>
              </p:ext>
            </p:extLst>
          </p:nvPr>
        </p:nvGraphicFramePr>
        <p:xfrm>
          <a:off x="1071637" y="2593921"/>
          <a:ext cx="4442927" cy="2974576"/>
        </p:xfrm>
        <a:graphic>
          <a:graphicData uri="http://schemas.openxmlformats.org/drawingml/2006/table">
            <a:tbl>
              <a:tblPr firstRow="1" firstCol="1" bandRow="1"/>
              <a:tblGrid>
                <a:gridCol w="2189989">
                  <a:extLst>
                    <a:ext uri="{9D8B030D-6E8A-4147-A177-3AD203B41FA5}">
                      <a16:colId xmlns:a16="http://schemas.microsoft.com/office/drawing/2014/main" val="2591611586"/>
                    </a:ext>
                  </a:extLst>
                </a:gridCol>
                <a:gridCol w="821538">
                  <a:extLst>
                    <a:ext uri="{9D8B030D-6E8A-4147-A177-3AD203B41FA5}">
                      <a16:colId xmlns:a16="http://schemas.microsoft.com/office/drawing/2014/main" val="1740678708"/>
                    </a:ext>
                  </a:extLst>
                </a:gridCol>
                <a:gridCol w="812097">
                  <a:extLst>
                    <a:ext uri="{9D8B030D-6E8A-4147-A177-3AD203B41FA5}">
                      <a16:colId xmlns:a16="http://schemas.microsoft.com/office/drawing/2014/main" val="4012471387"/>
                    </a:ext>
                  </a:extLst>
                </a:gridCol>
                <a:gridCol w="619303">
                  <a:extLst>
                    <a:ext uri="{9D8B030D-6E8A-4147-A177-3AD203B41FA5}">
                      <a16:colId xmlns:a16="http://schemas.microsoft.com/office/drawing/2014/main" val="4220908706"/>
                    </a:ext>
                  </a:extLst>
                </a:gridCol>
              </a:tblGrid>
              <a:tr h="371822">
                <a:tc>
                  <a:txBody>
                    <a:bodyPr/>
                    <a:lstStyle/>
                    <a:p>
                      <a:pPr marL="76200">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Models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Precision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F1-Score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Recall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1757425"/>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VGG16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5035500"/>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VGG19</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0287660"/>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ResNet50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1.00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9810959"/>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ResNet101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306437"/>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ResNet152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5201118"/>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MobileNet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0.96</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3923573"/>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MobileNetV2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985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477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35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0.97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4972533"/>
                  </a:ext>
                </a:extLst>
              </a:tr>
            </a:tbl>
          </a:graphicData>
        </a:graphic>
      </p:graphicFrame>
      <p:graphicFrame>
        <p:nvGraphicFramePr>
          <p:cNvPr id="14" name="Table 13">
            <a:extLst>
              <a:ext uri="{FF2B5EF4-FFF2-40B4-BE49-F238E27FC236}">
                <a16:creationId xmlns:a16="http://schemas.microsoft.com/office/drawing/2014/main" id="{405F48E9-BCF8-4091-06F2-3010DFE3DCD5}"/>
              </a:ext>
            </a:extLst>
          </p:cNvPr>
          <p:cNvGraphicFramePr>
            <a:graphicFrameLocks noGrp="1"/>
          </p:cNvGraphicFramePr>
          <p:nvPr>
            <p:extLst>
              <p:ext uri="{D42A27DB-BD31-4B8C-83A1-F6EECF244321}">
                <p14:modId xmlns:p14="http://schemas.microsoft.com/office/powerpoint/2010/main" val="147332719"/>
              </p:ext>
            </p:extLst>
          </p:nvPr>
        </p:nvGraphicFramePr>
        <p:xfrm>
          <a:off x="6354147" y="2593921"/>
          <a:ext cx="4999653" cy="3048080"/>
        </p:xfrm>
        <a:graphic>
          <a:graphicData uri="http://schemas.openxmlformats.org/drawingml/2006/table">
            <a:tbl>
              <a:tblPr firstRow="1" firstCol="1" bandRow="1"/>
              <a:tblGrid>
                <a:gridCol w="2427754">
                  <a:extLst>
                    <a:ext uri="{9D8B030D-6E8A-4147-A177-3AD203B41FA5}">
                      <a16:colId xmlns:a16="http://schemas.microsoft.com/office/drawing/2014/main" val="1548088718"/>
                    </a:ext>
                  </a:extLst>
                </a:gridCol>
                <a:gridCol w="853506">
                  <a:extLst>
                    <a:ext uri="{9D8B030D-6E8A-4147-A177-3AD203B41FA5}">
                      <a16:colId xmlns:a16="http://schemas.microsoft.com/office/drawing/2014/main" val="3011335015"/>
                    </a:ext>
                  </a:extLst>
                </a:gridCol>
                <a:gridCol w="1718393">
                  <a:extLst>
                    <a:ext uri="{9D8B030D-6E8A-4147-A177-3AD203B41FA5}">
                      <a16:colId xmlns:a16="http://schemas.microsoft.com/office/drawing/2014/main" val="1436979468"/>
                    </a:ext>
                  </a:extLst>
                </a:gridCol>
              </a:tblGrid>
              <a:tr h="371822">
                <a:tc>
                  <a:txBody>
                    <a:bodyPr/>
                    <a:lstStyle/>
                    <a:p>
                      <a:pPr marL="76200">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Model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Accuracy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Execution Time (GPU)</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1817404"/>
                  </a:ext>
                </a:extLst>
              </a:tr>
              <a:tr h="371822">
                <a:tc>
                  <a:txBody>
                    <a:bodyPr/>
                    <a:lstStyle/>
                    <a:p>
                      <a:pPr marL="76200">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VGG16 (Proposed approach)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99.78%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       4013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728517"/>
                  </a:ext>
                </a:extLst>
              </a:tr>
              <a:tr h="371822">
                <a:tc>
                  <a:txBody>
                    <a:bodyPr/>
                    <a:lstStyle/>
                    <a:p>
                      <a:pPr marL="76200">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VGG19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96.89%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4451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8895853"/>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ResNet50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99.78%</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5650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3405922"/>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ResNet101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97.75%</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4830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6524231"/>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ResNet152 (Self-Attention)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96.67%</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6806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9534226"/>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MobileNet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96.70%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5125 seconds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6011752"/>
                  </a:ext>
                </a:extLst>
              </a:tr>
              <a:tr h="371822">
                <a:tc>
                  <a:txBody>
                    <a:bodyPr/>
                    <a:lstStyle/>
                    <a:p>
                      <a:pPr marL="76200">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MobileNetV2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8895">
                        <a:lnSpc>
                          <a:spcPct val="107000"/>
                        </a:lnSpc>
                        <a:spcAft>
                          <a:spcPts val="800"/>
                        </a:spcAft>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97.33%</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7330">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5445 seconds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601234"/>
                  </a:ext>
                </a:extLst>
              </a:tr>
            </a:tbl>
          </a:graphicData>
        </a:graphic>
      </p:graphicFrame>
    </p:spTree>
    <p:extLst>
      <p:ext uri="{BB962C8B-B14F-4D97-AF65-F5344CB8AC3E}">
        <p14:creationId xmlns:p14="http://schemas.microsoft.com/office/powerpoint/2010/main" val="179969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239BF2-B13F-B659-B4EA-71D1A22A7F8C}"/>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79F7CB4F-B6B8-212C-84E2-6AAF71BD3500}"/>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82902468-085F-9305-5462-9A284FCFD4BD}"/>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10" name="Picture 9">
            <a:extLst>
              <a:ext uri="{FF2B5EF4-FFF2-40B4-BE49-F238E27FC236}">
                <a16:creationId xmlns:a16="http://schemas.microsoft.com/office/drawing/2014/main" id="{5335FAE2-844F-6F4B-1058-E8086CB55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42" y="1080086"/>
            <a:ext cx="5759118" cy="5226805"/>
          </a:xfrm>
          <a:prstGeom prst="rect">
            <a:avLst/>
          </a:prstGeom>
        </p:spPr>
      </p:pic>
      <p:pic>
        <p:nvPicPr>
          <p:cNvPr id="22" name="Picture 21">
            <a:extLst>
              <a:ext uri="{FF2B5EF4-FFF2-40B4-BE49-F238E27FC236}">
                <a16:creationId xmlns:a16="http://schemas.microsoft.com/office/drawing/2014/main" id="{302520AA-19FB-CEE0-86B9-D725BBA25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238" y="1194898"/>
            <a:ext cx="3879872" cy="2555997"/>
          </a:xfrm>
          <a:prstGeom prst="rect">
            <a:avLst/>
          </a:prstGeom>
        </p:spPr>
      </p:pic>
      <p:pic>
        <p:nvPicPr>
          <p:cNvPr id="24" name="Picture 23">
            <a:extLst>
              <a:ext uri="{FF2B5EF4-FFF2-40B4-BE49-F238E27FC236}">
                <a16:creationId xmlns:a16="http://schemas.microsoft.com/office/drawing/2014/main" id="{C8293E94-477D-2F7F-E808-37773E732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5867" y="3750895"/>
            <a:ext cx="3797243" cy="2555997"/>
          </a:xfrm>
          <a:prstGeom prst="rect">
            <a:avLst/>
          </a:prstGeom>
        </p:spPr>
      </p:pic>
      <p:sp>
        <p:nvSpPr>
          <p:cNvPr id="25" name="TextBox 24">
            <a:extLst>
              <a:ext uri="{FF2B5EF4-FFF2-40B4-BE49-F238E27FC236}">
                <a16:creationId xmlns:a16="http://schemas.microsoft.com/office/drawing/2014/main" id="{EED8B524-0678-8196-C6EE-E284A277CCF0}"/>
              </a:ext>
            </a:extLst>
          </p:cNvPr>
          <p:cNvSpPr txBox="1"/>
          <p:nvPr/>
        </p:nvSpPr>
        <p:spPr>
          <a:xfrm>
            <a:off x="1897224" y="618422"/>
            <a:ext cx="33683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VGG16 Confusion matrix</a:t>
            </a:r>
            <a:endParaRPr lang="en-IN" sz="2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30585B4-8B75-8F03-D986-51BE8F4B94EA}"/>
              </a:ext>
            </a:extLst>
          </p:cNvPr>
          <p:cNvSpPr txBox="1"/>
          <p:nvPr/>
        </p:nvSpPr>
        <p:spPr>
          <a:xfrm>
            <a:off x="6834615" y="618422"/>
            <a:ext cx="403974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Performance results of VGG16</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86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455020"/>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83029"/>
            <a:ext cx="10515600" cy="4351338"/>
          </a:xfrm>
        </p:spPr>
        <p:txBody>
          <a:bodyPr>
            <a:normAutofit/>
          </a:bodyPr>
          <a:lstStyle/>
          <a:p>
            <a:pPr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research brings out the potential of deep learning to enhance Pest Identification and recommendation on Agriculture. Using VGG16 and VGG19 approaches, we designed a sensitive detection program that provided attentiveness assessments of 99.78% and 96.67%. To provide more data into the dataset which consists of 3150 images of nine different pest species, we have incorporated data augmentation strategies which also assisted in the minimization of over-fitting. Such results recommend that the proposed system can be useful for pest identification in real-life agriculture contexts. It is further possible to build on this work and consider real-time pest identification of a more diverse range of species, thus making it an even more useful tool for sustainable agriculture practices.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78499" y="1415077"/>
            <a:ext cx="10860832" cy="4752457"/>
          </a:xfrm>
        </p:spPr>
        <p:txBody>
          <a:bodyPr>
            <a:noAutofit/>
          </a:bodyPr>
          <a:lstStyle/>
          <a:p>
            <a:pPr marL="0"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Spadaro, 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Agustí</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N., Ortega, S.F., Hurtado Ruiz, M.A. (2020). Diagnostics and Identification of Diseases, Insects and Mites. In: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Gullino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Albajes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Nicot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 (eds) Integrated Pest and Disease Management in Greenhouse Crops. Plant Pathology in the 21st Century, vol 9. Springer, Cham. https://doi.org/10.1007/978-3-030-22304-5 8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W. Xu, L. Sun, C. Zhen, B. Liu, Z. Yang, and W. Yang, ”Deep learning-based image recognition of agricultural pests,” Applied Sciences, vol. 12, no. 24, p. 12896, 2022. [Online]. Available: https://doi.org/10.3390/app122412896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Cheng, X., Zhang, Y., Chen, Y., Wu, Y. and Yue, Y., 2017. Pest identification via deep residual learning in complex background. Computers and Electronics in Agriculture, 141, pp.351-356.</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28-12-2024</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76739-A4A6-352D-2A2B-6EF165184CF0}"/>
              </a:ext>
            </a:extLst>
          </p:cNvPr>
          <p:cNvSpPr>
            <a:spLocks noGrp="1"/>
          </p:cNvSpPr>
          <p:nvPr>
            <p:ph idx="1"/>
          </p:nvPr>
        </p:nvSpPr>
        <p:spPr>
          <a:xfrm>
            <a:off x="643812" y="782184"/>
            <a:ext cx="11159412" cy="5293632"/>
          </a:xfrm>
        </p:spPr>
        <p:txBody>
          <a:bodyPr>
            <a:noAutofit/>
          </a:bodyPr>
          <a:lstStyle/>
          <a:p>
            <a:pPr marL="0" indent="0" algn="just">
              <a:lnSpc>
                <a:spcPct val="107000"/>
              </a:lnSpc>
              <a:spcAft>
                <a:spcPts val="800"/>
              </a:spcAft>
              <a:buSzPts val="50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Gong, H., Liu, T., Luo, T., Guo, J., Feng, R., Li, J., Ma, X., Mu, Y., Hu, T., Sun, Y. and Li, S., 2023. Based on FCN and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DenseNet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framework for the research of rice pest identification methods. Agronomy, 13(2), p.410. </a:t>
            </a:r>
          </a:p>
          <a:p>
            <a:pPr marL="0" indent="0" algn="just">
              <a:lnSpc>
                <a:spcPct val="107000"/>
              </a:lnSpc>
              <a:spcAft>
                <a:spcPts val="800"/>
              </a:spcAft>
              <a:buSzPts val="50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Yang, J., Ma, S., Li, Y. and Zhang, Z., 2022. Efficient data-driven crop pest identification based on edge distance-entropy for sustainable agriculture. Sustainability, 14(13), p.7825.</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Li, H., Li, S., Yu, J., Han, Y. and Dong, A., 2022, April. Plant disease and insect pest identification based on vision transformer. In International conference on internet of things and machine learning (IoTML 2021) (Vol. 12174, pp. 194-201).</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Rong, M., Wang, Z., Ban, B. and Guo, X., 2022. Pest Identification and Counting of Yellow Plate in Field Based on Improved Mask R-CNN. Discrete Dynamics in Nature and Society, 2022(1), p.1913577</a:t>
            </a:r>
            <a:endParaRPr lang="en-IN" sz="2400" dirty="0"/>
          </a:p>
        </p:txBody>
      </p:sp>
      <p:sp>
        <p:nvSpPr>
          <p:cNvPr id="4" name="Date Placeholder 3">
            <a:extLst>
              <a:ext uri="{FF2B5EF4-FFF2-40B4-BE49-F238E27FC236}">
                <a16:creationId xmlns:a16="http://schemas.microsoft.com/office/drawing/2014/main" id="{07E9E5A1-09BE-6D62-1FE6-6689676E28C7}"/>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A745C477-111E-F5BF-6D4E-B283610CEC7C}"/>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6042C0BE-19B1-8C21-D8FC-F5E4C77F61A0}"/>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277124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00E2-79FA-82C7-8025-D56981B2A5B5}"/>
              </a:ext>
            </a:extLst>
          </p:cNvPr>
          <p:cNvSpPr>
            <a:spLocks noGrp="1"/>
          </p:cNvSpPr>
          <p:nvPr>
            <p:ph idx="1"/>
          </p:nvPr>
        </p:nvSpPr>
        <p:spPr>
          <a:xfrm>
            <a:off x="522514" y="845910"/>
            <a:ext cx="10831286" cy="5274971"/>
          </a:xfrm>
        </p:spPr>
        <p:txBody>
          <a:bodyPr>
            <a:noAutofit/>
          </a:bodyPr>
          <a:lstStyle/>
          <a:p>
            <a:pPr marL="0" indent="0" algn="just">
              <a:lnSpc>
                <a:spcPct val="107000"/>
              </a:lnSpc>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Talukder, M.S.H., Chowdhury, M.R., Sourav, M.S.U., Al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Rakin</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Shuvo, S.A., Sulaiman, R.B.,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Nipun</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M.S., Islam, M., Islam, M.R., Islam, M.A. and Haque, Z., 2023.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JutePestDetect</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intelligent approach for jute pest identification using fine-tuned transfer learning. Smart Agricultural Technology, 5, p.100279.</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Singh, K.U., Kumar, A., Raja, L., Kumar, V., Singh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kushwaha</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A.K.,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Vashney</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 and Chhetri, M., 2022. An Artificial Neural Network-Based Pest Identification and Control in Smart Agriculture Using Wireless Sensor Networks. Journal of Food Quality, 2022(1), p.5801206. </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 Hu, K., Liu, Y.,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Nie</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Zheng, X., Zhang, W., Liu, Y. and Xie, T., 2023. Rice pest identification based on multi-scale double-branch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GANResNet</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Frontiers in Plant Science, 14, p.1167121. </a:t>
            </a:r>
            <a:endParaRPr lang="en-IN" sz="2400" dirty="0">
              <a:effectLst/>
            </a:endParaRPr>
          </a:p>
          <a:p>
            <a:endParaRPr lang="en-IN" sz="2400" dirty="0"/>
          </a:p>
        </p:txBody>
      </p:sp>
      <p:sp>
        <p:nvSpPr>
          <p:cNvPr id="4" name="Date Placeholder 3">
            <a:extLst>
              <a:ext uri="{FF2B5EF4-FFF2-40B4-BE49-F238E27FC236}">
                <a16:creationId xmlns:a16="http://schemas.microsoft.com/office/drawing/2014/main" id="{9AC1D5E0-4F21-1A74-8EB1-45ABA4282F20}"/>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B8B522A2-C91D-94E6-0223-EDC47A5B500F}"/>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5B8E2528-1725-308A-F19F-3DB9D29C7EE2}"/>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2060413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EFAEF-4A13-14DB-F7FE-D1421A709540}"/>
              </a:ext>
            </a:extLst>
          </p:cNvPr>
          <p:cNvSpPr>
            <a:spLocks noGrp="1"/>
          </p:cNvSpPr>
          <p:nvPr>
            <p:ph idx="1"/>
          </p:nvPr>
        </p:nvSpPr>
        <p:spPr>
          <a:xfrm>
            <a:off x="716901" y="836580"/>
            <a:ext cx="10515600" cy="4351338"/>
          </a:xfrm>
        </p:spPr>
        <p:txBody>
          <a:bodyPr>
            <a:noAutofit/>
          </a:bodyPr>
          <a:lstStyle/>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Pest Dataset. Available: Sep. 15, 2023. Available: https://www.kaggle.com/datasets/simranvolunesia/pest-dataset </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M.Sireesha</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N.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TirumalaRao</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Srikanth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Vemuru</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Optimized Feature Extraction and Hybrid Classification Model for Heart Disease and Breast Cancer Prediction International Journal of Recent Technology and Engineering Vol - 7, No 6, Mar - 2019 ISSN - 2277-3878, Pages – 1754 – 1772 </a:t>
            </a:r>
            <a:endParaRPr lang="en-IN" sz="2400" dirty="0">
              <a:effectLst/>
            </a:endParaRPr>
          </a:p>
          <a:p>
            <a:pPr marL="0" indent="0" algn="just" rtl="0" eaLnBrk="1" latinLnBrk="0" hangingPunct="1">
              <a:lnSpc>
                <a:spcPct val="107000"/>
              </a:lnSpc>
              <a:spcBef>
                <a:spcPts val="1000"/>
              </a:spcBef>
              <a:spcAft>
                <a:spcPts val="800"/>
              </a:spcAft>
              <a:buClrTx/>
              <a:buSzPts val="900"/>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Simonyan, Karen &amp; Zisserman, Andrew. (2014). Very Deep Convolutional Networks for Large-Scale Image Recognition.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arXiv</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1409.1556.</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S. L.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Jagannadham</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L.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Nadh</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Sireesha</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”Brain Tumour Detection Using CNN,” 2021 Fifth International Conference on I-SMAC (IoT in Social, Mobile, Analytics and Cloud) (I-SMAC),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Palladam</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India, 2021, pp. 734-739,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10.1109/I-SMAC52330.2021.9640875 </a:t>
            </a:r>
            <a:endParaRPr lang="en-IN" sz="2400" dirty="0">
              <a:effectLst/>
            </a:endParaRPr>
          </a:p>
          <a:p>
            <a:pPr marL="0" indent="0">
              <a:buNone/>
            </a:pPr>
            <a:endParaRPr lang="en-IN" sz="2400" dirty="0"/>
          </a:p>
        </p:txBody>
      </p:sp>
      <p:sp>
        <p:nvSpPr>
          <p:cNvPr id="4" name="Date Placeholder 3">
            <a:extLst>
              <a:ext uri="{FF2B5EF4-FFF2-40B4-BE49-F238E27FC236}">
                <a16:creationId xmlns:a16="http://schemas.microsoft.com/office/drawing/2014/main" id="{A3704BD1-20CA-23FD-025C-56CF991B9D25}"/>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B007F9A9-9BFD-5CB9-640D-E124E3F47A5C}"/>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374B1678-E39C-3A4D-ED94-AB364AE03361}"/>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2516637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F2908-66A7-3E4A-7F83-77ABBF5A43FC}"/>
              </a:ext>
            </a:extLst>
          </p:cNvPr>
          <p:cNvSpPr>
            <a:spLocks noGrp="1"/>
          </p:cNvSpPr>
          <p:nvPr>
            <p:ph idx="1"/>
          </p:nvPr>
        </p:nvSpPr>
        <p:spPr>
          <a:xfrm>
            <a:off x="726233" y="948547"/>
            <a:ext cx="10515600" cy="4351338"/>
          </a:xfrm>
        </p:spPr>
        <p:txBody>
          <a:bodyPr>
            <a:noAutofit/>
          </a:bodyPr>
          <a:lstStyle/>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Mascarenhas</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 and Agarwal, M., 2021, November. A comparison between VGG16, VGG19 and ResNet50 architecture frameworks for Image Classification. In 2021 International conference on disruptive technologies for multi-disciplinary research and applications (CENTCON) (Vol. 1, pp. 96-99). IEEE.</a:t>
            </a:r>
            <a:endParaRPr lang="en-IN" sz="2400" dirty="0">
              <a:effectLst/>
            </a:endParaRPr>
          </a:p>
          <a:p>
            <a:pPr marL="0" indent="0" algn="just" rtl="0" eaLnBrk="1" latinLnBrk="0" hangingPunct="1">
              <a:lnSpc>
                <a:spcPct val="107000"/>
              </a:lnSpc>
              <a:spcBef>
                <a:spcPts val="1000"/>
              </a:spcBef>
              <a:spcAft>
                <a:spcPts val="800"/>
              </a:spcAft>
              <a:buNone/>
            </a:pP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Sunayna</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S.S., Rao, S.N.T.,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Sireesha</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(2022). Performance Evaluation of Machine Learning Algorithms to Predict Breast Cancer. In: Nayak, J., Behera, H., Naik, B., Vimal, S., </a:t>
            </a:r>
            <a:r>
              <a:rPr lang="en-IN" sz="24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Pelusi</a:t>
            </a:r>
            <a:r>
              <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(eds) Computational Intelligence in Data Mining. Smart Innovation, Systems and Technologies, vol 281. Springer, Singapore. https://doi.org/10.1007/978-981-16-9447-9 25 </a:t>
            </a:r>
          </a:p>
          <a:p>
            <a:pPr marL="0"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[17] S. M. Hassan and A. K. Maji, ”Pest Identification Based on Fusion of Self-Attention With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in IEEE Access, vol. 12, pp. 6036- 6050, 2024,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10.1109/ACCESS.2024.3351003.</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gn="just" rtl="0" eaLnBrk="1" latinLnBrk="0" hangingPunct="1">
              <a:lnSpc>
                <a:spcPct val="107000"/>
              </a:lnSpc>
              <a:spcBef>
                <a:spcPts val="1000"/>
              </a:spcBef>
              <a:spcAft>
                <a:spcPts val="800"/>
              </a:spcAft>
            </a:pPr>
            <a:endParaRPr lang="en-IN" sz="2400" dirty="0">
              <a:effectLst/>
            </a:endParaRPr>
          </a:p>
          <a:p>
            <a:endParaRPr lang="en-IN" sz="2400" dirty="0"/>
          </a:p>
        </p:txBody>
      </p:sp>
      <p:sp>
        <p:nvSpPr>
          <p:cNvPr id="4" name="Date Placeholder 3">
            <a:extLst>
              <a:ext uri="{FF2B5EF4-FFF2-40B4-BE49-F238E27FC236}">
                <a16:creationId xmlns:a16="http://schemas.microsoft.com/office/drawing/2014/main" id="{47950AB1-1A65-6180-463C-6C1A90E4E099}"/>
              </a:ext>
            </a:extLst>
          </p:cNvPr>
          <p:cNvSpPr>
            <a:spLocks noGrp="1"/>
          </p:cNvSpPr>
          <p:nvPr>
            <p:ph type="dt" sz="half" idx="10"/>
          </p:nvPr>
        </p:nvSpPr>
        <p:spPr/>
        <p:txBody>
          <a:bodyPr/>
          <a:lstStyle/>
          <a:p>
            <a:fld id="{624C803B-62AD-4010-AEFB-D9AF802A6496}" type="datetime1">
              <a:rPr lang="en-IN" smtClean="0"/>
              <a:t>28-12-2024</a:t>
            </a:fld>
            <a:endParaRPr lang="en-IN"/>
          </a:p>
        </p:txBody>
      </p:sp>
      <p:sp>
        <p:nvSpPr>
          <p:cNvPr id="5" name="Footer Placeholder 4">
            <a:extLst>
              <a:ext uri="{FF2B5EF4-FFF2-40B4-BE49-F238E27FC236}">
                <a16:creationId xmlns:a16="http://schemas.microsoft.com/office/drawing/2014/main" id="{7953BCC3-599A-B307-215D-54399E5C4F08}"/>
              </a:ext>
            </a:extLst>
          </p:cNvPr>
          <p:cNvSpPr>
            <a:spLocks noGrp="1"/>
          </p:cNvSpPr>
          <p:nvPr>
            <p:ph type="ftr" sz="quarter" idx="11"/>
          </p:nvPr>
        </p:nvSpPr>
        <p:spPr/>
        <p:txBody>
          <a:bodyPr/>
          <a:lstStyle/>
          <a:p>
            <a:r>
              <a:rPr lang="en-US" dirty="0"/>
              <a:t>Review No. 1        Batch No. </a:t>
            </a:r>
            <a:r>
              <a:rPr lang="en-US" dirty="0">
                <a:latin typeface="Times New Roman" panose="02020603050405020304" pitchFamily="18" charset="0"/>
                <a:cs typeface="Times New Roman" panose="02020603050405020304" pitchFamily="18" charset="0"/>
              </a:rPr>
              <a:t>CB1</a:t>
            </a:r>
            <a:r>
              <a:rPr lang="en-US" dirty="0"/>
              <a:t>         Department of CSE</a:t>
            </a:r>
            <a:endParaRPr lang="en-IN" dirty="0"/>
          </a:p>
        </p:txBody>
      </p:sp>
      <p:sp>
        <p:nvSpPr>
          <p:cNvPr id="6" name="Slide Number Placeholder 5">
            <a:extLst>
              <a:ext uri="{FF2B5EF4-FFF2-40B4-BE49-F238E27FC236}">
                <a16:creationId xmlns:a16="http://schemas.microsoft.com/office/drawing/2014/main" id="{ADDBE4AD-7B2B-8DAE-542C-5F71C6AB34DC}"/>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289788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Open the floor for questions from the audience</a:t>
            </a:r>
          </a:p>
          <a:p>
            <a:endParaRPr lang="en-IN" sz="2800" dirty="0">
              <a:effectLst/>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Express gratitude for the opportunity to present</a:t>
            </a:r>
          </a:p>
          <a:p>
            <a:r>
              <a:rPr lang="en-US" dirty="0">
                <a:latin typeface="Times New Roman" panose="02020603050405020304" pitchFamily="18" charset="0"/>
                <a:cs typeface="Times New Roman" panose="02020603050405020304" pitchFamily="18" charset="0"/>
              </a:rPr>
              <a:t>Provide contact information for further inquiries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8" y="365929"/>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227896" y="1274195"/>
            <a:ext cx="11736207" cy="5103019"/>
          </a:xfrm>
        </p:spPr>
        <p:txBody>
          <a:bodyPr>
            <a:normAutofit lnSpcReduction="10000"/>
          </a:bodyPr>
          <a:lstStyle/>
          <a:p>
            <a:pPr marL="750570" marR="934085" indent="0" algn="just">
              <a:lnSpc>
                <a:spcPct val="106000"/>
              </a:lnSpc>
              <a:spcBef>
                <a:spcPts val="935"/>
              </a:spcBef>
              <a:buNone/>
            </a:pPr>
            <a:r>
              <a:rPr lang="en-US" sz="2400" dirty="0">
                <a:effectLst/>
                <a:latin typeface="Georgia" panose="02040502050405020303" pitchFamily="18" charset="0"/>
                <a:ea typeface="Times New Roman" panose="02020603050405020304" pitchFamily="18" charset="0"/>
              </a:rPr>
              <a:t>Accurate pest identification is crucial for both effective pest</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management and crop protection. Pests must be found early in order to</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minimize damage and guarantee crop security. Conventional techniques</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typically entail visual examination and professional involvement, which</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can be time-consuming and susceptible to human error. On the other</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hand, deep learning-powered high-performance systems can now more</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accurately identify pests thanks to developments in computer vision. In</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this work, we employed the Kera's-based deep learning models VGG16</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and VGG19 to construct a passive pest detection system. We greatly</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improved the efficacy of these models in identifying pest species by using</a:t>
            </a:r>
            <a:r>
              <a:rPr lang="en-US" sz="2400" spc="-210"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strategies</a:t>
            </a:r>
            <a:r>
              <a:rPr lang="en-US" sz="2400" spc="-4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such</a:t>
            </a:r>
            <a:r>
              <a:rPr lang="en-US" sz="2400" spc="-4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data</a:t>
            </a:r>
            <a:r>
              <a:rPr lang="en-US" sz="2400" spc="-4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augmentation,</a:t>
            </a:r>
            <a:r>
              <a:rPr lang="en-US" sz="2400" spc="-40"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model</a:t>
            </a:r>
            <a:r>
              <a:rPr lang="en-US" sz="2400" spc="-4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optimization,</a:t>
            </a:r>
            <a:r>
              <a:rPr lang="en-US" sz="2400" spc="-4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and</a:t>
            </a:r>
            <a:r>
              <a:rPr lang="en-US" sz="2400" spc="-40"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modification</a:t>
            </a:r>
            <a:r>
              <a:rPr lang="en-US" sz="2400" spc="-20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of validated models. The VGG16 model produced an amazing accuracy</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rate of 99.8% and VGG19 model produced an accuracy of 96.8 % in our</a:t>
            </a:r>
            <a:r>
              <a:rPr lang="en-US" sz="2400" spc="5" dirty="0">
                <a:effectLst/>
                <a:latin typeface="Georgia" panose="02040502050405020303" pitchFamily="18" charset="0"/>
                <a:ea typeface="Times New Roman" panose="02020603050405020304" pitchFamily="18" charset="0"/>
              </a:rPr>
              <a:t> </a:t>
            </a:r>
            <a:r>
              <a:rPr lang="en-US" sz="2400" dirty="0">
                <a:effectLst/>
                <a:latin typeface="Georgia" panose="02040502050405020303" pitchFamily="18" charset="0"/>
                <a:ea typeface="Times New Roman" panose="02020603050405020304" pitchFamily="18" charset="0"/>
              </a:rPr>
              <a:t>testing.</a:t>
            </a:r>
            <a:endParaRPr lang="en-IN" sz="2400" dirty="0">
              <a:effectLst/>
              <a:latin typeface="Times New Roman" panose="02020603050405020304" pitchFamily="18" charset="0"/>
              <a:ea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11021"/>
            <a:ext cx="10515600" cy="4351338"/>
          </a:xfrm>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Pests pose a significant threat to agriculture, leading to substantial crop losses and impacting global food security.</a:t>
            </a:r>
          </a:p>
          <a:p>
            <a:pPr algn="just">
              <a:lnSpc>
                <a:spcPct val="150000"/>
              </a:lnSpc>
            </a:pPr>
            <a:r>
              <a:rPr lang="en-US" dirty="0">
                <a:latin typeface="Times New Roman" panose="02020603050405020304" pitchFamily="18" charset="0"/>
                <a:cs typeface="Times New Roman" panose="02020603050405020304" pitchFamily="18" charset="0"/>
              </a:rPr>
              <a:t>Traditional pest identification methods often rely on visual inspections by experts, which are time-consuming and prone to human error.</a:t>
            </a:r>
          </a:p>
          <a:p>
            <a:pPr algn="just">
              <a:lnSpc>
                <a:spcPct val="150000"/>
              </a:lnSpc>
            </a:pPr>
            <a:r>
              <a:rPr lang="en-US" dirty="0">
                <a:latin typeface="Times New Roman" panose="02020603050405020304" pitchFamily="18" charset="0"/>
                <a:cs typeface="Times New Roman" panose="02020603050405020304" pitchFamily="18" charset="0"/>
              </a:rPr>
              <a:t>This research aims to develop an automated pest detection system using deep learning techniques, employing VGG16 and VGG19 models with data augmentation and optimization to enhance accuracy and applicability in agricultural pest management.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454789213"/>
              </p:ext>
            </p:extLst>
          </p:nvPr>
        </p:nvGraphicFramePr>
        <p:xfrm>
          <a:off x="533399" y="1038739"/>
          <a:ext cx="11148527" cy="5348066"/>
        </p:xfrm>
        <a:graphic>
          <a:graphicData uri="http://schemas.openxmlformats.org/drawingml/2006/table">
            <a:tbl>
              <a:tblPr firstRow="1" bandRow="1">
                <a:tableStyleId>{17292A2E-F333-43FB-9621-5CBBE7FDCDCB}</a:tableStyleId>
              </a:tblPr>
              <a:tblGrid>
                <a:gridCol w="523939">
                  <a:extLst>
                    <a:ext uri="{9D8B030D-6E8A-4147-A177-3AD203B41FA5}">
                      <a16:colId xmlns:a16="http://schemas.microsoft.com/office/drawing/2014/main" val="166576671"/>
                    </a:ext>
                  </a:extLst>
                </a:gridCol>
                <a:gridCol w="2105100">
                  <a:extLst>
                    <a:ext uri="{9D8B030D-6E8A-4147-A177-3AD203B41FA5}">
                      <a16:colId xmlns:a16="http://schemas.microsoft.com/office/drawing/2014/main" val="946789180"/>
                    </a:ext>
                  </a:extLst>
                </a:gridCol>
                <a:gridCol w="1548054">
                  <a:extLst>
                    <a:ext uri="{9D8B030D-6E8A-4147-A177-3AD203B41FA5}">
                      <a16:colId xmlns:a16="http://schemas.microsoft.com/office/drawing/2014/main" val="3483638722"/>
                    </a:ext>
                  </a:extLst>
                </a:gridCol>
                <a:gridCol w="1624994">
                  <a:extLst>
                    <a:ext uri="{9D8B030D-6E8A-4147-A177-3AD203B41FA5}">
                      <a16:colId xmlns:a16="http://schemas.microsoft.com/office/drawing/2014/main" val="1190061112"/>
                    </a:ext>
                  </a:extLst>
                </a:gridCol>
                <a:gridCol w="1866122">
                  <a:extLst>
                    <a:ext uri="{9D8B030D-6E8A-4147-A177-3AD203B41FA5}">
                      <a16:colId xmlns:a16="http://schemas.microsoft.com/office/drawing/2014/main" val="3469305604"/>
                    </a:ext>
                  </a:extLst>
                </a:gridCol>
                <a:gridCol w="1767502">
                  <a:extLst>
                    <a:ext uri="{9D8B030D-6E8A-4147-A177-3AD203B41FA5}">
                      <a16:colId xmlns:a16="http://schemas.microsoft.com/office/drawing/2014/main" val="3853106642"/>
                    </a:ext>
                  </a:extLst>
                </a:gridCol>
                <a:gridCol w="1712816">
                  <a:extLst>
                    <a:ext uri="{9D8B030D-6E8A-4147-A177-3AD203B41FA5}">
                      <a16:colId xmlns:a16="http://schemas.microsoft.com/office/drawing/2014/main" val="1601472594"/>
                    </a:ext>
                  </a:extLst>
                </a:gridCol>
              </a:tblGrid>
              <a:tr h="643559">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762322">
                <a:tc>
                  <a:txBody>
                    <a:bodyPr/>
                    <a:lstStyle/>
                    <a:p>
                      <a:pPr algn="l"/>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Pest Identification Based on Fusion of Self-Attention With ResNet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 Hassan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IEEE Access</a:t>
                      </a:r>
                      <a:r>
                        <a:rPr lang="en-IN" sz="14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2024</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Combined ResNet with self-attention for pest identification.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ResNet + Self-Attention: Achieved </a:t>
                      </a:r>
                      <a:r>
                        <a:rPr lang="en-US" sz="1400" b="1" dirty="0">
                          <a:latin typeface="Times New Roman" panose="02020603050405020304" pitchFamily="18" charset="0"/>
                          <a:cs typeface="Times New Roman" panose="02020603050405020304" pitchFamily="18" charset="0"/>
                        </a:rPr>
                        <a:t>99.80% accuracy</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computational costs and diverse pest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pPr algn="l"/>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Based on FCN and DenseNet framework for the research of rice pest identification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kern="1200" dirty="0">
                          <a:solidFill>
                            <a:schemeClr val="tx1"/>
                          </a:solidFill>
                          <a:effectLst/>
                          <a:latin typeface="Times New Roman" panose="02020603050405020304" pitchFamily="18" charset="0"/>
                          <a:ea typeface="+mn-ea"/>
                          <a:cs typeface="Times New Roman" panose="02020603050405020304" pitchFamily="18" charset="0"/>
                        </a:rPr>
                        <a:t>Gong et al. </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Agronomy, 2023</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FCN and DenseNet for feature extraction and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FCN: Achieved </a:t>
                      </a:r>
                      <a:r>
                        <a:rPr lang="en-US" sz="1400" b="1" dirty="0">
                          <a:latin typeface="Times New Roman" panose="02020603050405020304" pitchFamily="18" charset="0"/>
                          <a:cs typeface="Times New Roman" panose="02020603050405020304" pitchFamily="18" charset="0"/>
                        </a:rPr>
                        <a:t>94.3% accuracy</a:t>
                      </a:r>
                      <a:r>
                        <a:rPr lang="en-US" sz="1400" dirty="0">
                          <a:latin typeface="Times New Roman" panose="02020603050405020304" pitchFamily="18" charset="0"/>
                          <a:cs typeface="Times New Roman" panose="02020603050405020304" pitchFamily="18" charset="0"/>
                        </a:rPr>
                        <a:t>.</a:t>
                      </a:r>
                    </a:p>
                    <a:p>
                      <a:pPr marL="0" indent="0" algn="l">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DenseNet: Achieved </a:t>
                      </a:r>
                      <a:r>
                        <a:rPr lang="en-US" sz="1400" b="1" dirty="0">
                          <a:latin typeface="Times New Roman" panose="02020603050405020304" pitchFamily="18" charset="0"/>
                          <a:cs typeface="Times New Roman" panose="02020603050405020304" pitchFamily="18" charset="0"/>
                        </a:rPr>
                        <a:t>95.6% accuracy</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Scalability to multiple pest species is not addressed.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911912">
                <a:tc>
                  <a:txBody>
                    <a:bodyPr/>
                    <a:lstStyle/>
                    <a:p>
                      <a:pPr algn="l"/>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Pest Identification and Counting of Yellow Plate in Field Based on Improved Mask R-CNN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kern="1200" dirty="0">
                          <a:solidFill>
                            <a:schemeClr val="tx1"/>
                          </a:solidFill>
                          <a:effectLst/>
                          <a:latin typeface="Times New Roman" panose="02020603050405020304" pitchFamily="18" charset="0"/>
                          <a:ea typeface="+mn-ea"/>
                          <a:cs typeface="Times New Roman" panose="02020603050405020304" pitchFamily="18" charset="0"/>
                        </a:rPr>
                        <a:t>Rong et al. </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Discrete Dynamics in Nature and Society,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Improved Mask R-CNN for pest detection on yellow plate traps.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Mask R-CNN: Achieved </a:t>
                      </a:r>
                      <a:r>
                        <a:rPr lang="en-US" sz="1400" b="1" dirty="0">
                          <a:latin typeface="Times New Roman" panose="02020603050405020304" pitchFamily="18" charset="0"/>
                          <a:cs typeface="Times New Roman" panose="02020603050405020304" pitchFamily="18" charset="0"/>
                        </a:rPr>
                        <a:t>97.9% accuracy</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Limited to pests on yellow plates.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94185">
                <a:tc>
                  <a:txBody>
                    <a:bodyPr/>
                    <a:lstStyle/>
                    <a:p>
                      <a:pPr algn="l"/>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Plant disease and insect pest identification based on vision transformer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kern="1200" dirty="0">
                          <a:solidFill>
                            <a:schemeClr val="tx1"/>
                          </a:solidFill>
                          <a:effectLst/>
                          <a:latin typeface="Times New Roman" panose="02020603050405020304" pitchFamily="18" charset="0"/>
                          <a:ea typeface="+mn-ea"/>
                          <a:cs typeface="Times New Roman" panose="02020603050405020304" pitchFamily="18" charset="0"/>
                        </a:rPr>
                        <a:t>Li et al</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latin typeface="Times New Roman" panose="02020603050405020304" pitchFamily="18" charset="0"/>
                          <a:cs typeface="Times New Roman" panose="02020603050405020304" pitchFamily="18" charset="0"/>
                        </a:rPr>
                        <a:t>IoTML 2021,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Vision Transformers (ViT) for pest and disease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Vision Transformer (ViT): Achieved </a:t>
                      </a:r>
                      <a:r>
                        <a:rPr lang="en-US" sz="1400" b="1" dirty="0">
                          <a:latin typeface="Times New Roman" panose="02020603050405020304" pitchFamily="18" charset="0"/>
                          <a:cs typeface="Times New Roman" panose="02020603050405020304" pitchFamily="18" charset="0"/>
                        </a:rPr>
                        <a:t>98.4% accuracy</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High computational and hinder practical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645063">
                <a:tc>
                  <a:txBody>
                    <a:bodyPr/>
                    <a:lstStyle/>
                    <a:p>
                      <a:pPr algn="l"/>
                      <a:r>
                        <a:rPr lang="en-US"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JutePestDetect: An intelligent approach for jute pest identification using fine-tuned transfer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kern="1200" dirty="0">
                          <a:solidFill>
                            <a:schemeClr val="tx1"/>
                          </a:solidFill>
                          <a:effectLst/>
                          <a:latin typeface="Times New Roman" panose="02020603050405020304" pitchFamily="18" charset="0"/>
                          <a:ea typeface="+mn-ea"/>
                          <a:cs typeface="Times New Roman" panose="02020603050405020304" pitchFamily="18" charset="0"/>
                        </a:rPr>
                        <a:t>Talukder et al. </a:t>
                      </a:r>
                      <a:endParaRPr lang="en-US"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Smart Agricultural Technology,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Transfer learning on pre-trained models for jute pests..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Transfer Learning: Achieved </a:t>
                      </a:r>
                      <a:r>
                        <a:rPr lang="en-US" sz="1400" b="1" dirty="0">
                          <a:latin typeface="Times New Roman" panose="02020603050405020304" pitchFamily="18" charset="0"/>
                          <a:cs typeface="Times New Roman" panose="02020603050405020304" pitchFamily="18" charset="0"/>
                        </a:rPr>
                        <a:t>96.2% accuracy</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latin typeface="Times New Roman" panose="02020603050405020304" pitchFamily="18" charset="0"/>
                          <a:cs typeface="Times New Roman" panose="02020603050405020304" pitchFamily="18" charset="0"/>
                        </a:rPr>
                        <a:t>Limited generalizability to other crops.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1180618" y="1644529"/>
            <a:ext cx="10210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Recent research in pest identification has explored the application of deep learning techniques to improve the accuracy and efficiency of pest detection. S. M. Hassan and A. K. Maji proposed an approach combining self-attention mechanisms with ResNet architectures, achieving an impressive 99.80% accuracy with ResNet50-SA, surpassing other deep learning models in performance. Their study demonstrates the significant enhancement in feature extraction and focus on crucial features, enabled by self-attention, leading to better pest identification results. The performance of ResNet101-SA and ResNet152-SA also showed notable results, with accuracy rates of 88.48% and 96.68%, respectively. This highlights the potential of incorporating attention mechanisms for improved pest detection systems.</a:t>
            </a:r>
          </a:p>
        </p:txBody>
      </p:sp>
    </p:spTree>
    <p:extLst>
      <p:ext uri="{BB962C8B-B14F-4D97-AF65-F5344CB8AC3E}">
        <p14:creationId xmlns:p14="http://schemas.microsoft.com/office/powerpoint/2010/main" val="496583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493134"/>
            <a:ext cx="10515600" cy="4830228"/>
          </a:xfrm>
        </p:spPr>
        <p:txBody>
          <a:bodyPr>
            <a:noAutofit/>
          </a:bodyPr>
          <a:lstStyle/>
          <a:p>
            <a:pPr algn="just"/>
            <a:r>
              <a:rPr lang="en-US" sz="2400" b="1" dirty="0">
                <a:latin typeface="Times New Roman" panose="02020603050405020304" pitchFamily="18" charset="0"/>
                <a:cs typeface="Times New Roman" panose="02020603050405020304" pitchFamily="18" charset="0"/>
              </a:rPr>
              <a:t>High Computational Costs (Hassan et al., IEEE Access, 2024)</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Gap Identified</a:t>
            </a:r>
            <a:r>
              <a:rPr lang="en-US" sz="2200" dirty="0">
                <a:latin typeface="Times New Roman" panose="02020603050405020304" pitchFamily="18" charset="0"/>
                <a:cs typeface="Times New Roman" panose="02020603050405020304" pitchFamily="18" charset="0"/>
              </a:rPr>
              <a:t>: The model used in this study required a lot of computing power, which makes it difficult to use in real-world applications.</a:t>
            </a:r>
          </a:p>
          <a:p>
            <a:pPr marL="0" indent="0" algn="just">
              <a:buNone/>
            </a:pPr>
            <a:r>
              <a:rPr lang="en-US" sz="2200" b="1" dirty="0">
                <a:latin typeface="Times New Roman" panose="02020603050405020304" pitchFamily="18" charset="0"/>
                <a:cs typeface="Times New Roman" panose="02020603050405020304" pitchFamily="18" charset="0"/>
              </a:rPr>
              <a:t>   Addressed the issue </a:t>
            </a:r>
            <a:r>
              <a:rPr lang="en-US" sz="2200" dirty="0">
                <a:latin typeface="Times New Roman" panose="02020603050405020304" pitchFamily="18" charset="0"/>
                <a:cs typeface="Times New Roman" panose="02020603050405020304" pitchFamily="18" charset="0"/>
              </a:rPr>
              <a:t>: Using simpler models like VGG16 and VGG19 to achieve high accuracy while using less computational resources, making it more practical to implement.</a:t>
            </a:r>
          </a:p>
          <a:p>
            <a:pPr algn="just"/>
            <a:r>
              <a:rPr lang="en-US" sz="2400" b="1" dirty="0">
                <a:latin typeface="Times New Roman" panose="02020603050405020304" pitchFamily="18" charset="0"/>
                <a:cs typeface="Times New Roman" panose="02020603050405020304" pitchFamily="18" charset="0"/>
              </a:rPr>
              <a:t>Scalability to Multiple Pest Types (Gong et al., Agronomy, 2023)</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Gap Identified</a:t>
            </a:r>
            <a:r>
              <a:rPr lang="en-US" sz="2200" dirty="0">
                <a:latin typeface="Times New Roman" panose="02020603050405020304" pitchFamily="18" charset="0"/>
                <a:cs typeface="Times New Roman" panose="02020603050405020304" pitchFamily="18" charset="0"/>
              </a:rPr>
              <a:t>: The method in this paper was not tested for many pest types, so its use is limited.</a:t>
            </a:r>
          </a:p>
          <a:p>
            <a:pPr marL="0" indent="0" algn="just">
              <a:buNone/>
            </a:pPr>
            <a:r>
              <a:rPr lang="en-US" sz="2200" b="1" dirty="0">
                <a:latin typeface="Times New Roman" panose="02020603050405020304" pitchFamily="18" charset="0"/>
                <a:cs typeface="Times New Roman" panose="02020603050405020304" pitchFamily="18" charset="0"/>
              </a:rPr>
              <a:t>   Addressing the issue</a:t>
            </a:r>
            <a:r>
              <a:rPr lang="en-US" sz="2200" dirty="0">
                <a:latin typeface="Times New Roman" panose="02020603050405020304" pitchFamily="18" charset="0"/>
                <a:cs typeface="Times New Roman" panose="02020603050405020304" pitchFamily="18" charset="0"/>
              </a:rPr>
              <a:t>: Our model includes nine different pest types, making the model more useful for various agricultural needs.</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749073"/>
            <a:ext cx="10515600"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Traditional pest identification methods are time-consuming, error-prone, and require expert knowledge.</a:t>
            </a:r>
          </a:p>
          <a:p>
            <a:pPr>
              <a:lnSpc>
                <a:spcPct val="150000"/>
              </a:lnSpc>
            </a:pPr>
            <a:r>
              <a:rPr lang="en-US" sz="2400" dirty="0">
                <a:latin typeface="Times New Roman" panose="02020603050405020304" pitchFamily="18" charset="0"/>
                <a:cs typeface="Times New Roman" panose="02020603050405020304" pitchFamily="18" charset="0"/>
              </a:rPr>
              <a:t>Accurate and timely pest detection is crucial for effective pest control and crop protection.</a:t>
            </a:r>
          </a:p>
          <a:p>
            <a:pPr>
              <a:lnSpc>
                <a:spcPct val="150000"/>
              </a:lnSpc>
            </a:pPr>
            <a:r>
              <a:rPr lang="en-US" sz="2400" dirty="0">
                <a:latin typeface="Times New Roman" panose="02020603050405020304" pitchFamily="18" charset="0"/>
                <a:cs typeface="Times New Roman" panose="02020603050405020304" pitchFamily="18" charset="0"/>
              </a:rPr>
              <a:t>This research develops a deep learning-based solution using VGG networks to improve pest identification accuracy and efficiency.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01498" y="1614432"/>
            <a:ext cx="11131421"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develop a deep learning model using VGG network for pest identification.</a:t>
            </a:r>
          </a:p>
          <a:p>
            <a:pPr algn="just">
              <a:lnSpc>
                <a:spcPct val="150000"/>
              </a:lnSpc>
            </a:pPr>
            <a:r>
              <a:rPr lang="en-US" sz="2400" dirty="0">
                <a:latin typeface="Times New Roman" panose="02020603050405020304" pitchFamily="18" charset="0"/>
                <a:cs typeface="Times New Roman" panose="02020603050405020304" pitchFamily="18" charset="0"/>
              </a:rPr>
              <a:t>To improve feature extraction, accuracy in pest detection using attention mechanisms.</a:t>
            </a:r>
          </a:p>
          <a:p>
            <a:pPr algn="just">
              <a:lnSpc>
                <a:spcPct val="150000"/>
              </a:lnSpc>
            </a:pPr>
            <a:r>
              <a:rPr lang="en-US" sz="2400" dirty="0">
                <a:latin typeface="Times New Roman" panose="02020603050405020304" pitchFamily="18" charset="0"/>
                <a:cs typeface="Times New Roman" panose="02020603050405020304" pitchFamily="18" charset="0"/>
              </a:rPr>
              <a:t>To evaluate the model’s performance across different pest species and environments.</a:t>
            </a:r>
          </a:p>
          <a:p>
            <a:pPr algn="just">
              <a:lnSpc>
                <a:spcPct val="150000"/>
              </a:lnSpc>
            </a:pPr>
            <a:r>
              <a:rPr lang="en-US" sz="2400" dirty="0">
                <a:latin typeface="Times New Roman" panose="02020603050405020304" pitchFamily="18" charset="0"/>
                <a:cs typeface="Times New Roman" panose="02020603050405020304" pitchFamily="18" charset="0"/>
              </a:rPr>
              <a:t>To optimize the model for real-time pest monitoring applications in agriculture.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28-12-2024</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CB1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3460</Words>
  <Application>Microsoft Office PowerPoint</Application>
  <PresentationFormat>Widescreen</PresentationFormat>
  <Paragraphs>626</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Georgia</vt:lpstr>
      <vt:lpstr>Times New Roman</vt:lpstr>
      <vt:lpstr>Wingdings</vt: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PowerPoint Presentation</vt:lpstr>
      <vt:lpstr>PowerPoint Presentation</vt:lpstr>
      <vt:lpstr>IMPLEMENTATION</vt:lpstr>
      <vt:lpstr>PowerPoint Presentation</vt:lpstr>
      <vt:lpstr>RESULTS &amp; ANALYSIS</vt:lpstr>
      <vt:lpstr>PowerPoint Presentation</vt:lpstr>
      <vt:lpstr>CONCLUSION and FUTURE SCOPE</vt:lpstr>
      <vt:lpstr>REFERENCES</vt:lpstr>
      <vt:lpstr>PowerPoint Presentation</vt:lpstr>
      <vt:lpstr>PowerPoint Presentation</vt:lpstr>
      <vt:lpstr>PowerPoint Presentation</vt:lpstr>
      <vt:lpstr>PowerPoint Presentation</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DIVVELA CHANDU</cp:lastModifiedBy>
  <cp:revision>30</cp:revision>
  <dcterms:created xsi:type="dcterms:W3CDTF">2023-12-22T11:34:02Z</dcterms:created>
  <dcterms:modified xsi:type="dcterms:W3CDTF">2024-12-28T05:32:34Z</dcterms:modified>
</cp:coreProperties>
</file>