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8" r:id="rId2"/>
    <p:sldId id="260" r:id="rId3"/>
    <p:sldId id="262" r:id="rId4"/>
    <p:sldId id="279" r:id="rId5"/>
    <p:sldId id="263" r:id="rId6"/>
    <p:sldId id="264" r:id="rId7"/>
    <p:sldId id="265" r:id="rId8"/>
    <p:sldId id="270" r:id="rId9"/>
    <p:sldId id="266" r:id="rId10"/>
    <p:sldId id="268" r:id="rId11"/>
    <p:sldId id="269" r:id="rId12"/>
    <p:sldId id="281" r:id="rId13"/>
    <p:sldId id="288" r:id="rId14"/>
    <p:sldId id="271" r:id="rId15"/>
    <p:sldId id="282" r:id="rId16"/>
    <p:sldId id="272" r:id="rId17"/>
    <p:sldId id="283" r:id="rId18"/>
    <p:sldId id="273" r:id="rId19"/>
    <p:sldId id="278" r:id="rId20"/>
    <p:sldId id="285" r:id="rId21"/>
    <p:sldId id="284" r:id="rId22"/>
    <p:sldId id="275" r:id="rId23"/>
    <p:sldId id="277"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0FAC13-934A-492F-A7CA-C5C38EA7C194}">
          <p14:sldIdLst>
            <p14:sldId id="258"/>
            <p14:sldId id="260"/>
            <p14:sldId id="262"/>
            <p14:sldId id="279"/>
            <p14:sldId id="263"/>
            <p14:sldId id="264"/>
            <p14:sldId id="265"/>
            <p14:sldId id="270"/>
            <p14:sldId id="266"/>
            <p14:sldId id="268"/>
            <p14:sldId id="269"/>
            <p14:sldId id="281"/>
            <p14:sldId id="288"/>
          </p14:sldIdLst>
        </p14:section>
        <p14:section name="Untitled Section" id="{D848ECE8-C0BC-4BF6-B945-9D7C6D50ED21}">
          <p14:sldIdLst>
            <p14:sldId id="271"/>
            <p14:sldId id="282"/>
            <p14:sldId id="272"/>
            <p14:sldId id="283"/>
            <p14:sldId id="273"/>
            <p14:sldId id="278"/>
            <p14:sldId id="285"/>
            <p14:sldId id="284"/>
            <p14:sldId id="275"/>
            <p14:sldId id="277"/>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00" d="100"/>
        <a:sy n="100" d="100"/>
      </p:scale>
      <p:origin x="0" y="-396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11-03-2025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11-03-2025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11-03-2025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Plant Disease Detection Using Deep Learning: A Focus on Pathogen-Based Classification</a:t>
            </a:r>
            <a:endParaRPr lang="en-US" sz="2400" b="1" dirty="0">
              <a:solidFill>
                <a:srgbClr val="FF0000"/>
              </a:solidFill>
              <a:latin typeface="Times New Roman" panose="02020603050405020304" pitchFamily="18" charset="0"/>
              <a:cs typeface="Times New Roman" pitchFamily="18" charset="0"/>
            </a:endParaRPr>
          </a:p>
        </p:txBody>
      </p:sp>
      <p:sp>
        <p:nvSpPr>
          <p:cNvPr id="16" name="Subtitle 2"/>
          <p:cNvSpPr>
            <a:spLocks noGrp="1"/>
          </p:cNvSpPr>
          <p:nvPr>
            <p:ph type="subTitle" idx="1"/>
          </p:nvPr>
        </p:nvSpPr>
        <p:spPr>
          <a:xfrm>
            <a:off x="1881449" y="2146434"/>
            <a:ext cx="9207891" cy="1761422"/>
          </a:xfrm>
        </p:spPr>
        <p:txBody>
          <a:bodyPr>
            <a:normAutofit/>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Mata Ajay Kiran		   	</a:t>
            </a:r>
            <a:r>
              <a:rPr lang="en-US" altLang="en-US" sz="1600" dirty="0">
                <a:latin typeface="Times New Roman" panose="02020603050405020304" pitchFamily="18" charset="0"/>
                <a:cs typeface="Times New Roman" pitchFamily="18" charset="0"/>
              </a:rPr>
              <a:t>21471A05H9</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Kasthala</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Haggayi</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21471A05G4</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Dr. </a:t>
            </a:r>
            <a:r>
              <a:rPr lang="en-IN" sz="1600" b="1" dirty="0">
                <a:latin typeface="Times New Roman" panose="02020603050405020304" pitchFamily="18" charset="0"/>
                <a:cs typeface="Times New Roman" panose="02020603050405020304" pitchFamily="18" charset="0"/>
              </a:rPr>
              <a:t>S. N. Tirumala Rao</a:t>
            </a:r>
            <a:r>
              <a:rPr lang="en-IN" sz="1600" dirty="0"/>
              <a:t>,</a:t>
            </a:r>
            <a:r>
              <a:rPr lang="en-US" sz="1600" b="1" baseline="-25000" dirty="0">
                <a:latin typeface="Times New Roman" panose="02020603050405020304" pitchFamily="18" charset="0"/>
                <a:cs typeface="Times New Roman" panose="02020603050405020304" pitchFamily="18" charset="0"/>
              </a:rPr>
              <a:t>  M. tech, </a:t>
            </a:r>
            <a:r>
              <a:rPr lang="en-US" sz="1600" b="1" baseline="-25000" dirty="0" err="1">
                <a:latin typeface="Times New Roman" panose="02020603050405020304" pitchFamily="18" charset="0"/>
                <a:cs typeface="Times New Roman" panose="02020603050405020304" pitchFamily="18" charset="0"/>
              </a:rPr>
              <a:t>Ph.D</a:t>
            </a:r>
            <a:r>
              <a:rPr lang="en-US" sz="1600" b="1" baseline="-250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Designation,</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US" dirty="0">
                <a:latin typeface="Times New Roman" panose="02020603050405020304" pitchFamily="18" charset="0"/>
                <a:cs typeface="Times New Roman" panose="02020603050405020304" pitchFamily="18" charset="0"/>
              </a:rPr>
              <a:t>28-12-2024</a:t>
            </a: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1        Batch No.CB11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0B95E60-F232-E486-EA74-F77FF4253E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13473"/>
            <a:ext cx="10515600" cy="3303916"/>
          </a:xfrm>
        </p:spPr>
      </p:pic>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93406"/>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52B9F8-BA5C-E54C-35F5-BC0725B66EAD}"/>
              </a:ext>
            </a:extLst>
          </p:cNvPr>
          <p:cNvSpPr>
            <a:spLocks noGrp="1"/>
          </p:cNvSpPr>
          <p:nvPr>
            <p:ph idx="1"/>
          </p:nvPr>
        </p:nvSpPr>
        <p:spPr>
          <a:xfrm>
            <a:off x="838200" y="1501541"/>
            <a:ext cx="10515600" cy="4675422"/>
          </a:xfrm>
        </p:spPr>
        <p:txBody>
          <a:bodyPr>
            <a:normAutofit fontScale="77500" lnSpcReduction="20000"/>
          </a:bodyPr>
          <a:lstStyle/>
          <a:p>
            <a:pPr marL="0" indent="0">
              <a:buNone/>
            </a:pPr>
            <a:r>
              <a:rPr lang="en-US" sz="3600" b="1" dirty="0">
                <a:latin typeface="Times New Roman" panose="02020603050405020304" pitchFamily="18" charset="0"/>
                <a:cs typeface="Times New Roman" panose="02020603050405020304" pitchFamily="18" charset="0"/>
              </a:rPr>
              <a:t>Data Collection:</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1.Images were collected from publicly available datasets like Agri-ImageNet,            supplemented by real-world photos of  sunflower and cauliflower plants.</a:t>
            </a:r>
          </a:p>
          <a:p>
            <a:pPr marL="0" indent="0">
              <a:buNone/>
            </a:pPr>
            <a:r>
              <a:rPr lang="en-US" sz="3600" b="1" dirty="0">
                <a:latin typeface="Times New Roman" panose="02020603050405020304" pitchFamily="18" charset="0"/>
                <a:cs typeface="Times New Roman" panose="02020603050405020304" pitchFamily="18" charset="0"/>
              </a:rPr>
              <a:t>Data Preprocessing:</a:t>
            </a:r>
            <a:endParaRPr lang="en-US" sz="3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3600" dirty="0">
                <a:latin typeface="Times New Roman" panose="02020603050405020304" pitchFamily="18" charset="0"/>
                <a:cs typeface="Times New Roman" panose="02020603050405020304" pitchFamily="18" charset="0"/>
              </a:rPr>
              <a:t>Resizing images to 512x512 pixels.</a:t>
            </a:r>
          </a:p>
          <a:p>
            <a:pPr marL="742950" lvl="1" indent="-285750">
              <a:buFont typeface="+mj-lt"/>
              <a:buAutoNum type="arabicPeriod"/>
            </a:pPr>
            <a:r>
              <a:rPr lang="en-US" sz="3600" dirty="0">
                <a:latin typeface="Times New Roman" panose="02020603050405020304" pitchFamily="18" charset="0"/>
                <a:cs typeface="Times New Roman" panose="02020603050405020304" pitchFamily="18" charset="0"/>
              </a:rPr>
              <a:t>Applying data augmentation techniques such as rotation, flipping, zooming, and cropping to increase dataset variability.</a:t>
            </a:r>
          </a:p>
          <a:p>
            <a:pPr marL="0" indent="0">
              <a:buNone/>
            </a:pPr>
            <a:r>
              <a:rPr lang="en-US" sz="3600" b="1" dirty="0">
                <a:latin typeface="Times New Roman" panose="02020603050405020304" pitchFamily="18" charset="0"/>
                <a:cs typeface="Times New Roman" panose="02020603050405020304" pitchFamily="18" charset="0"/>
              </a:rPr>
              <a:t>Deep Transfer Learning:</a:t>
            </a:r>
            <a:endParaRPr lang="en-US" sz="3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3600" dirty="0">
                <a:latin typeface="Times New Roman" panose="02020603050405020304" pitchFamily="18" charset="0"/>
                <a:cs typeface="Times New Roman" panose="02020603050405020304" pitchFamily="18" charset="0"/>
              </a:rPr>
              <a:t>Utilizing pre-trained models like EfficientNetV2.</a:t>
            </a:r>
          </a:p>
          <a:p>
            <a:pPr marL="742950" lvl="1" indent="-285750">
              <a:buFont typeface="+mj-lt"/>
              <a:buAutoNum type="arabicPeriod"/>
            </a:pPr>
            <a:r>
              <a:rPr lang="en-US" sz="3600" dirty="0">
                <a:latin typeface="Times New Roman" panose="02020603050405020304" pitchFamily="18" charset="0"/>
                <a:cs typeface="Times New Roman" panose="02020603050405020304" pitchFamily="18" charset="0"/>
              </a:rPr>
              <a:t>Fine-tuning the models for plant disease classification tasks by freezing initial layers and training the last few layers with specific datasets.</a:t>
            </a:r>
          </a:p>
          <a:p>
            <a:endParaRPr lang="en-IN" dirty="0"/>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B241F-6334-4BED-9EFB-98BB8771DE00}"/>
              </a:ext>
            </a:extLst>
          </p:cNvPr>
          <p:cNvSpPr>
            <a:spLocks noGrp="1"/>
          </p:cNvSpPr>
          <p:nvPr>
            <p:ph idx="1"/>
          </p:nvPr>
        </p:nvSpPr>
        <p:spPr>
          <a:xfrm>
            <a:off x="838200" y="904774"/>
            <a:ext cx="10515600" cy="5668554"/>
          </a:xfrm>
        </p:spPr>
        <p:txBody>
          <a:bodyPr>
            <a:normAutofit fontScale="62500" lnSpcReduction="20000"/>
          </a:bodyPr>
          <a:lstStyle/>
          <a:p>
            <a:pPr marL="0" indent="0">
              <a:buNone/>
            </a:pPr>
            <a:r>
              <a:rPr lang="en-US" sz="4500" b="1" dirty="0">
                <a:latin typeface="Times New Roman" panose="02020603050405020304" pitchFamily="18" charset="0"/>
                <a:cs typeface="Times New Roman" panose="02020603050405020304" pitchFamily="18" charset="0"/>
              </a:rPr>
              <a:t>Feature Extraction:</a:t>
            </a:r>
            <a:endParaRPr lang="en-US"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Leveraging convolutional layers to extract key features such as edges, textures, and color patterns, which are vital for disease classification.</a:t>
            </a:r>
          </a:p>
          <a:p>
            <a:pPr marL="0" indent="0">
              <a:buNone/>
            </a:pPr>
            <a:r>
              <a:rPr lang="en-US" sz="4500" b="1" dirty="0">
                <a:latin typeface="Times New Roman" panose="02020603050405020304" pitchFamily="18" charset="0"/>
                <a:cs typeface="Times New Roman" panose="02020603050405020304" pitchFamily="18" charset="0"/>
              </a:rPr>
              <a:t>Model Training and Validation:</a:t>
            </a:r>
            <a:endParaRPr lang="en-US"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Splitting datasets into training, validation, and test sets.</a:t>
            </a: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Training the model using cross-entropy loss and Adam optimizer.</a:t>
            </a: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Validating the model to fine-tune hyperparameters and prevent overfitting.</a:t>
            </a:r>
          </a:p>
          <a:p>
            <a:pPr marL="0" indent="0">
              <a:buNone/>
            </a:pPr>
            <a:r>
              <a:rPr lang="en-US" sz="4500" b="1" dirty="0">
                <a:latin typeface="Times New Roman" panose="02020603050405020304" pitchFamily="18" charset="0"/>
                <a:cs typeface="Times New Roman" panose="02020603050405020304" pitchFamily="18" charset="0"/>
              </a:rPr>
              <a:t>Performance Evaluation:</a:t>
            </a:r>
            <a:endParaRPr lang="en-US"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Evaluating the trained model using metrics like accuracy, F1-score, and confusion matrix to ensure robustness.</a:t>
            </a:r>
          </a:p>
          <a:p>
            <a:pPr marL="0" indent="0">
              <a:buNone/>
            </a:pPr>
            <a:r>
              <a:rPr lang="en-US" sz="4500" b="1" dirty="0">
                <a:latin typeface="Times New Roman" panose="02020603050405020304" pitchFamily="18" charset="0"/>
                <a:cs typeface="Times New Roman" panose="02020603050405020304" pitchFamily="18" charset="0"/>
              </a:rPr>
              <a:t>Deployment:</a:t>
            </a:r>
            <a:endParaRPr lang="en-US"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4500" dirty="0">
                <a:latin typeface="Times New Roman" panose="02020603050405020304" pitchFamily="18" charset="0"/>
                <a:cs typeface="Times New Roman" panose="02020603050405020304" pitchFamily="18" charset="0"/>
              </a:rPr>
              <a:t>Integrating the model into a mobile-friendly application for real-time plant disease detection in field conditions.</a:t>
            </a: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F6586D-9F21-4139-A74C-0D79F56EE016}"/>
              </a:ext>
            </a:extLst>
          </p:cNvPr>
          <p:cNvSpPr>
            <a:spLocks noGrp="1"/>
          </p:cNvSpPr>
          <p:nvPr>
            <p:ph type="dt" sz="half" idx="10"/>
          </p:nvPr>
        </p:nvSpPr>
        <p:spPr/>
        <p:txBody>
          <a:bodyPr/>
          <a:lstStyle/>
          <a:p>
            <a:r>
              <a:rPr lang="en-US" dirty="0"/>
              <a:t>28-12-2024</a:t>
            </a:r>
            <a:endParaRPr lang="en-IN" dirty="0"/>
          </a:p>
        </p:txBody>
      </p:sp>
      <p:sp>
        <p:nvSpPr>
          <p:cNvPr id="5" name="Footer Placeholder 4">
            <a:extLst>
              <a:ext uri="{FF2B5EF4-FFF2-40B4-BE49-F238E27FC236}">
                <a16:creationId xmlns:a16="http://schemas.microsoft.com/office/drawing/2014/main" id="{B4246B3C-7CCE-4114-BCFA-352DB986886C}"/>
              </a:ext>
            </a:extLst>
          </p:cNvPr>
          <p:cNvSpPr>
            <a:spLocks noGrp="1"/>
          </p:cNvSpPr>
          <p:nvPr>
            <p:ph type="ftr" sz="quarter" idx="11"/>
          </p:nvPr>
        </p:nvSpPr>
        <p:spPr/>
        <p:txBody>
          <a:bodyPr/>
          <a:lstStyle/>
          <a:p>
            <a:r>
              <a:rPr lang="en-US" dirty="0"/>
              <a:t>Review No.1         Batch No.CB11           Department of CSE</a:t>
            </a:r>
            <a:endParaRPr lang="en-IN" dirty="0"/>
          </a:p>
        </p:txBody>
      </p:sp>
      <p:sp>
        <p:nvSpPr>
          <p:cNvPr id="6" name="Slide Number Placeholder 5">
            <a:extLst>
              <a:ext uri="{FF2B5EF4-FFF2-40B4-BE49-F238E27FC236}">
                <a16:creationId xmlns:a16="http://schemas.microsoft.com/office/drawing/2014/main" id="{3BD86F3E-ECEB-4E9A-8C84-CBEF490BF94F}"/>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317976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7D69-4A82-ECDF-1E08-3C0F3CA11E09}"/>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Pre-Processing Images</a:t>
            </a:r>
          </a:p>
        </p:txBody>
      </p:sp>
      <p:sp>
        <p:nvSpPr>
          <p:cNvPr id="4" name="Date Placeholder 3">
            <a:extLst>
              <a:ext uri="{FF2B5EF4-FFF2-40B4-BE49-F238E27FC236}">
                <a16:creationId xmlns:a16="http://schemas.microsoft.com/office/drawing/2014/main" id="{48525ED2-599C-6879-2F57-387B667EDBA9}"/>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E525658-5387-6DF4-24B7-105FBBF670E7}"/>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24474D8-6B27-463C-1B87-BB51F576B911}"/>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16" name="Content Placeholder 15">
            <a:extLst>
              <a:ext uri="{FF2B5EF4-FFF2-40B4-BE49-F238E27FC236}">
                <a16:creationId xmlns:a16="http://schemas.microsoft.com/office/drawing/2014/main" id="{FD90DE8E-879D-FA0E-5C38-8AC2ABC16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003" y="1825625"/>
            <a:ext cx="9367994" cy="4351338"/>
          </a:xfrm>
        </p:spPr>
      </p:pic>
    </p:spTree>
    <p:extLst>
      <p:ext uri="{BB962C8B-B14F-4D97-AF65-F5344CB8AC3E}">
        <p14:creationId xmlns:p14="http://schemas.microsoft.com/office/powerpoint/2010/main" val="351143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28-12-2024</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CF10B3E8-AB39-67A4-1072-8C43C491A282}"/>
              </a:ext>
            </a:extLst>
          </p:cNvPr>
          <p:cNvSpPr>
            <a:spLocks noGrp="1"/>
          </p:cNvSpPr>
          <p:nvPr>
            <p:ph idx="1"/>
          </p:nvPr>
        </p:nvSpPr>
        <p:spPr/>
        <p:txBody>
          <a:bodyPr>
            <a:normAutofit fontScale="62500" lnSpcReduction="20000"/>
          </a:bodyPr>
          <a:lstStyle/>
          <a:p>
            <a:pPr marL="0" indent="0">
              <a:buNone/>
            </a:pPr>
            <a:r>
              <a:rPr lang="en-IN" sz="4500" b="1" dirty="0">
                <a:latin typeface="Times New Roman" panose="02020603050405020304" pitchFamily="18" charset="0"/>
                <a:cs typeface="Times New Roman" panose="02020603050405020304" pitchFamily="18" charset="0"/>
              </a:rPr>
              <a:t>Dataset Preparation:</a:t>
            </a:r>
            <a:endParaRPr lang="en-IN"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Collected images of diseased and healthy plants from public datasets.</a:t>
            </a: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Performed data augmentation to increase dataset diversity.</a:t>
            </a:r>
          </a:p>
          <a:p>
            <a:pPr marL="0" indent="0">
              <a:buNone/>
            </a:pPr>
            <a:r>
              <a:rPr lang="en-IN" sz="4500" b="1" dirty="0">
                <a:latin typeface="Times New Roman" panose="02020603050405020304" pitchFamily="18" charset="0"/>
                <a:cs typeface="Times New Roman" panose="02020603050405020304" pitchFamily="18" charset="0"/>
              </a:rPr>
              <a:t>Model Training:</a:t>
            </a:r>
            <a:endParaRPr lang="en-IN"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Used EfficientNetV2B2 pre-trained model for transfer learning.</a:t>
            </a: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Fine-tuned on specific plant disease datasets.</a:t>
            </a:r>
          </a:p>
          <a:p>
            <a:pPr marL="0" indent="0">
              <a:buNone/>
            </a:pPr>
            <a:r>
              <a:rPr lang="en-IN" sz="4500" b="1" dirty="0">
                <a:latin typeface="Times New Roman" panose="02020603050405020304" pitchFamily="18" charset="0"/>
                <a:cs typeface="Times New Roman" panose="02020603050405020304" pitchFamily="18" charset="0"/>
              </a:rPr>
              <a:t>Evaluation:</a:t>
            </a:r>
            <a:endParaRPr lang="en-IN" sz="4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Measured accuracy, F1-Score, and computational efficiency.</a:t>
            </a:r>
          </a:p>
          <a:p>
            <a:pPr marL="742950" lvl="1" indent="-285750">
              <a:buFont typeface="+mj-lt"/>
              <a:buAutoNum type="arabicPeriod"/>
            </a:pPr>
            <a:r>
              <a:rPr lang="en-IN" sz="4500" dirty="0">
                <a:latin typeface="Times New Roman" panose="02020603050405020304" pitchFamily="18" charset="0"/>
                <a:cs typeface="Times New Roman" panose="02020603050405020304" pitchFamily="18" charset="0"/>
              </a:rPr>
              <a:t>Compared results with baseline models (</a:t>
            </a:r>
            <a:r>
              <a:rPr lang="en-IN" sz="4500" dirty="0" err="1">
                <a:latin typeface="Times New Roman" panose="02020603050405020304" pitchFamily="18" charset="0"/>
                <a:cs typeface="Times New Roman" panose="02020603050405020304" pitchFamily="18" charset="0"/>
              </a:rPr>
              <a:t>ResNet</a:t>
            </a:r>
            <a:r>
              <a:rPr lang="en-IN" sz="4500" dirty="0">
                <a:latin typeface="Times New Roman" panose="02020603050405020304" pitchFamily="18" charset="0"/>
                <a:cs typeface="Times New Roman" panose="02020603050405020304" pitchFamily="18" charset="0"/>
              </a:rPr>
              <a:t>, </a:t>
            </a:r>
            <a:r>
              <a:rPr lang="en-IN" sz="4500" dirty="0" err="1">
                <a:latin typeface="Times New Roman" panose="02020603050405020304" pitchFamily="18" charset="0"/>
                <a:cs typeface="Times New Roman" panose="02020603050405020304" pitchFamily="18" charset="0"/>
              </a:rPr>
              <a:t>VGGNet</a:t>
            </a:r>
            <a:r>
              <a:rPr lang="en-IN" sz="4500"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272554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44E133-CB36-43C6-B020-1EADFC6DF2B1}"/>
              </a:ext>
            </a:extLst>
          </p:cNvPr>
          <p:cNvSpPr>
            <a:spLocks noGrp="1"/>
          </p:cNvSpPr>
          <p:nvPr>
            <p:ph idx="1"/>
          </p:nvPr>
        </p:nvSpPr>
        <p:spPr>
          <a:xfrm>
            <a:off x="762802" y="1032404"/>
            <a:ext cx="10258124" cy="4640792"/>
          </a:xfrm>
        </p:spPr>
        <p:txBody>
          <a:bodyPr>
            <a:noAutofit/>
          </a:bodyPr>
          <a:lstStyle/>
          <a:p>
            <a:pPr marL="0" indent="0">
              <a:buNone/>
            </a:pPr>
            <a:r>
              <a:rPr lang="en-IN" b="1" dirty="0">
                <a:latin typeface="Times New Roman" panose="02020603050405020304" pitchFamily="18" charset="0"/>
                <a:cs typeface="Times New Roman" panose="02020603050405020304" pitchFamily="18" charset="0"/>
              </a:rPr>
              <a:t>Deployment:</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2800" dirty="0">
                <a:latin typeface="Times New Roman" panose="02020603050405020304" pitchFamily="18" charset="0"/>
                <a:cs typeface="Times New Roman" panose="02020603050405020304" pitchFamily="18" charset="0"/>
              </a:rPr>
              <a:t>Deployed the model on a mobile-compatible platform for real-time detection.</a:t>
            </a:r>
          </a:p>
          <a:p>
            <a:r>
              <a:rPr lang="en-IN" b="1" dirty="0">
                <a:latin typeface="Times New Roman" panose="02020603050405020304" pitchFamily="18" charset="0"/>
                <a:cs typeface="Times New Roman" panose="02020603050405020304" pitchFamily="18" charset="0"/>
              </a:rPr>
              <a:t>Tools &amp; Frameworks: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TensorFlow/</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for deep learning.</a:t>
            </a:r>
          </a:p>
          <a:p>
            <a:pPr marL="0" indent="0">
              <a:buNone/>
            </a:pPr>
            <a:r>
              <a:rPr lang="en-IN" dirty="0">
                <a:latin typeface="Times New Roman" panose="02020603050405020304" pitchFamily="18" charset="0"/>
                <a:cs typeface="Times New Roman" panose="02020603050405020304" pitchFamily="18" charset="0"/>
              </a:rPr>
              <a:t>	OpenCV for image preprocessing.</a:t>
            </a:r>
          </a:p>
          <a:p>
            <a:pPr marL="0" indent="0">
              <a:buNone/>
            </a:pPr>
            <a:r>
              <a:rPr lang="en-IN" dirty="0">
                <a:latin typeface="Times New Roman" panose="02020603050405020304" pitchFamily="18" charset="0"/>
                <a:cs typeface="Times New Roman" panose="02020603050405020304" pitchFamily="18" charset="0"/>
              </a:rPr>
              <a:t>	Python for scripting and automation.</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2E3C31-B746-438D-873E-D9C4C9828D8E}"/>
              </a:ext>
            </a:extLst>
          </p:cNvPr>
          <p:cNvSpPr>
            <a:spLocks noGrp="1"/>
          </p:cNvSpPr>
          <p:nvPr>
            <p:ph type="dt" sz="half" idx="10"/>
          </p:nvPr>
        </p:nvSpPr>
        <p:spPr/>
        <p:txBody>
          <a:bodyPr/>
          <a:lstStyle/>
          <a:p>
            <a:r>
              <a:rPr lang="en-US" dirty="0"/>
              <a:t>28-12-2024</a:t>
            </a:r>
            <a:endParaRPr lang="en-IN" dirty="0"/>
          </a:p>
        </p:txBody>
      </p:sp>
      <p:sp>
        <p:nvSpPr>
          <p:cNvPr id="5" name="Footer Placeholder 4">
            <a:extLst>
              <a:ext uri="{FF2B5EF4-FFF2-40B4-BE49-F238E27FC236}">
                <a16:creationId xmlns:a16="http://schemas.microsoft.com/office/drawing/2014/main" id="{F0879549-DBD9-4815-8ECF-0F4987CA94A3}"/>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CB11</a:t>
            </a:r>
            <a:r>
              <a:rPr lang="en-US" dirty="0"/>
              <a:t>          Department of CSE</a:t>
            </a:r>
            <a:endParaRPr lang="en-IN" dirty="0"/>
          </a:p>
        </p:txBody>
      </p:sp>
      <p:sp>
        <p:nvSpPr>
          <p:cNvPr id="6" name="Slide Number Placeholder 5">
            <a:extLst>
              <a:ext uri="{FF2B5EF4-FFF2-40B4-BE49-F238E27FC236}">
                <a16:creationId xmlns:a16="http://schemas.microsoft.com/office/drawing/2014/main" id="{C862FA50-3E84-4F52-946F-DD1B876C47A3}"/>
              </a:ext>
            </a:extLst>
          </p:cNvPr>
          <p:cNvSpPr>
            <a:spLocks noGrp="1"/>
          </p:cNvSpPr>
          <p:nvPr>
            <p:ph type="sldNum" sz="quarter" idx="12"/>
          </p:nvPr>
        </p:nvSpPr>
        <p:spPr/>
        <p:txBody>
          <a:bodyPr/>
          <a:lstStyle/>
          <a:p>
            <a:fld id="{65DCBD69-296B-4D7C-AF62-9B588FC78772}" type="slidenum">
              <a:rPr lang="en-IN" smtClean="0"/>
              <a:t>15</a:t>
            </a:fld>
            <a:endParaRPr lang="en-IN" dirty="0"/>
          </a:p>
        </p:txBody>
      </p:sp>
      <p:sp>
        <p:nvSpPr>
          <p:cNvPr id="9" name="Content Placeholder 2">
            <a:extLst>
              <a:ext uri="{FF2B5EF4-FFF2-40B4-BE49-F238E27FC236}">
                <a16:creationId xmlns:a16="http://schemas.microsoft.com/office/drawing/2014/main" id="{CD15FBB9-98E2-4C22-A212-BA98ED3139D5}"/>
              </a:ext>
            </a:extLst>
          </p:cNvPr>
          <p:cNvSpPr txBox="1">
            <a:spLocks/>
          </p:cNvSpPr>
          <p:nvPr/>
        </p:nvSpPr>
        <p:spPr>
          <a:xfrm>
            <a:off x="685800" y="3352800"/>
            <a:ext cx="11022106" cy="26804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304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02370"/>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87655" y="1412449"/>
            <a:ext cx="10310965" cy="1917347"/>
          </a:xfrm>
        </p:spPr>
        <p:txBody>
          <a:bodyPr>
            <a:noAutofit/>
          </a:bodyPr>
          <a:lstStyle/>
          <a:p>
            <a:r>
              <a:rPr lang="en-US" sz="2400" b="1" dirty="0">
                <a:latin typeface="Times New Roman" panose="02020603050405020304" pitchFamily="18" charset="0"/>
                <a:cs typeface="Times New Roman" panose="02020603050405020304" pitchFamily="18" charset="0"/>
              </a:rPr>
              <a:t>Key Results</a:t>
            </a:r>
            <a:r>
              <a:rPr lang="en-US" sz="2400" dirty="0">
                <a:latin typeface="Times New Roman" panose="02020603050405020304" pitchFamily="18" charset="0"/>
                <a:cs typeface="Times New Roman" panose="02020603050405020304" pitchFamily="18" charset="0"/>
              </a:rPr>
              <a:t>: EfficientNetV2B2 achieved 96% accuracy.</a:t>
            </a:r>
          </a:p>
          <a:p>
            <a:r>
              <a:rPr lang="en-US" sz="2400" dirty="0">
                <a:latin typeface="Times New Roman" panose="02020603050405020304" pitchFamily="18" charset="0"/>
                <a:cs typeface="Times New Roman" panose="02020603050405020304" pitchFamily="18" charset="0"/>
              </a:rPr>
              <a:t>EfficientNetV2 models balance accuracy and computational efficiency.</a:t>
            </a:r>
          </a:p>
          <a:p>
            <a:r>
              <a:rPr lang="en-US" sz="2400" dirty="0">
                <a:latin typeface="Times New Roman" panose="02020603050405020304" pitchFamily="18" charset="0"/>
                <a:cs typeface="Times New Roman" panose="02020603050405020304" pitchFamily="18" charset="0"/>
              </a:rPr>
              <a:t>Natural image settings improved real-world applicability.</a:t>
            </a:r>
          </a:p>
          <a:p>
            <a:r>
              <a:rPr lang="en-US" sz="2400" dirty="0">
                <a:latin typeface="Times New Roman" panose="02020603050405020304" pitchFamily="18" charset="0"/>
                <a:cs typeface="Times New Roman" panose="02020603050405020304" pitchFamily="18" charset="0"/>
              </a:rPr>
              <a:t>Suitable for mobile and resource-constrained environments.</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28-12-2024</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8D19D757-2911-4163-BFF7-D0D9A99E436B}"/>
              </a:ext>
            </a:extLst>
          </p:cNvPr>
          <p:cNvSpPr txBox="1">
            <a:spLocks/>
          </p:cNvSpPr>
          <p:nvPr/>
        </p:nvSpPr>
        <p:spPr>
          <a:xfrm>
            <a:off x="963710" y="3429000"/>
            <a:ext cx="4926106" cy="2298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119E52-969A-4CB1-F300-4579EEFE4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690" y="3290406"/>
            <a:ext cx="8883865" cy="3065944"/>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0A0909-F5F6-1B77-5EA8-03A23C776F94}"/>
              </a:ext>
            </a:extLst>
          </p:cNvPr>
          <p:cNvSpPr>
            <a:spLocks noGrp="1"/>
          </p:cNvSpPr>
          <p:nvPr>
            <p:ph type="title"/>
          </p:nvPr>
        </p:nvSpPr>
        <p:spPr/>
        <p:txBody>
          <a:bodyPr/>
          <a:lstStyle/>
          <a:p>
            <a:r>
              <a:rPr lang="en-US" dirty="0"/>
              <a:t>			</a:t>
            </a:r>
            <a:r>
              <a:rPr lang="en-US" sz="4000" b="1" dirty="0">
                <a:latin typeface="Times New Roman" panose="02020603050405020304" pitchFamily="18" charset="0"/>
                <a:cs typeface="Times New Roman" panose="02020603050405020304" pitchFamily="18" charset="0"/>
              </a:rPr>
              <a:t>Comparison table</a:t>
            </a:r>
            <a:endParaRPr lang="en-IN" sz="4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2E2818-7DFD-4356-9257-B02C72F35553}"/>
              </a:ext>
            </a:extLst>
          </p:cNvPr>
          <p:cNvSpPr>
            <a:spLocks noGrp="1"/>
          </p:cNvSpPr>
          <p:nvPr>
            <p:ph type="dt" sz="half" idx="10"/>
          </p:nvPr>
        </p:nvSpPr>
        <p:spPr/>
        <p:txBody>
          <a:bodyPr/>
          <a:lstStyle/>
          <a:p>
            <a:r>
              <a:rPr lang="en-US" dirty="0"/>
              <a:t>28-12-2024</a:t>
            </a:r>
            <a:endParaRPr lang="en-IN" dirty="0"/>
          </a:p>
        </p:txBody>
      </p:sp>
      <p:sp>
        <p:nvSpPr>
          <p:cNvPr id="5" name="Footer Placeholder 4">
            <a:extLst>
              <a:ext uri="{FF2B5EF4-FFF2-40B4-BE49-F238E27FC236}">
                <a16:creationId xmlns:a16="http://schemas.microsoft.com/office/drawing/2014/main" id="{B1E63307-2D68-4CAC-9971-E7568E40E27C}"/>
              </a:ext>
            </a:extLst>
          </p:cNvPr>
          <p:cNvSpPr>
            <a:spLocks noGrp="1"/>
          </p:cNvSpPr>
          <p:nvPr>
            <p:ph type="ftr" sz="quarter" idx="11"/>
          </p:nvPr>
        </p:nvSpPr>
        <p:spPr/>
        <p:txBody>
          <a:bodyPr/>
          <a:lstStyle/>
          <a:p>
            <a:r>
              <a:rPr lang="en-US" dirty="0"/>
              <a:t>Review No. 1        Batch No.</a:t>
            </a:r>
            <a:r>
              <a:rPr lang="en-US" dirty="0">
                <a:latin typeface="Times New Roman" panose="02020603050405020304" pitchFamily="18" charset="0"/>
                <a:cs typeface="Times New Roman" panose="02020603050405020304" pitchFamily="18" charset="0"/>
              </a:rPr>
              <a:t>CB11</a:t>
            </a:r>
            <a:r>
              <a:rPr lang="en-US" dirty="0"/>
              <a:t>           Department of CSE</a:t>
            </a:r>
            <a:endParaRPr lang="en-IN" dirty="0"/>
          </a:p>
        </p:txBody>
      </p:sp>
      <p:sp>
        <p:nvSpPr>
          <p:cNvPr id="6" name="Slide Number Placeholder 5">
            <a:extLst>
              <a:ext uri="{FF2B5EF4-FFF2-40B4-BE49-F238E27FC236}">
                <a16:creationId xmlns:a16="http://schemas.microsoft.com/office/drawing/2014/main" id="{339BFEF6-FECE-4360-8D44-7D5F79FF74F0}"/>
              </a:ext>
            </a:extLst>
          </p:cNvPr>
          <p:cNvSpPr>
            <a:spLocks noGrp="1"/>
          </p:cNvSpPr>
          <p:nvPr>
            <p:ph type="sldNum" sz="quarter" idx="12"/>
          </p:nvPr>
        </p:nvSpPr>
        <p:spPr/>
        <p:txBody>
          <a:bodyPr/>
          <a:lstStyle/>
          <a:p>
            <a:fld id="{65DCBD69-296B-4D7C-AF62-9B588FC78772}" type="slidenum">
              <a:rPr lang="en-IN" smtClean="0"/>
              <a:t>17</a:t>
            </a:fld>
            <a:endParaRPr lang="en-IN" dirty="0"/>
          </a:p>
        </p:txBody>
      </p:sp>
      <p:pic>
        <p:nvPicPr>
          <p:cNvPr id="3" name="Picture 2">
            <a:extLst>
              <a:ext uri="{FF2B5EF4-FFF2-40B4-BE49-F238E27FC236}">
                <a16:creationId xmlns:a16="http://schemas.microsoft.com/office/drawing/2014/main" id="{60FDF103-5A45-5E2E-372D-E2EA7FF16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2" y="1545626"/>
            <a:ext cx="10289875" cy="4615132"/>
          </a:xfrm>
          <a:prstGeom prst="rect">
            <a:avLst/>
          </a:prstGeom>
        </p:spPr>
      </p:pic>
    </p:spTree>
    <p:extLst>
      <p:ext uri="{BB962C8B-B14F-4D97-AF65-F5344CB8AC3E}">
        <p14:creationId xmlns:p14="http://schemas.microsoft.com/office/powerpoint/2010/main" val="18307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11336"/>
            <a:ext cx="10173182" cy="1128009"/>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&amp;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897147"/>
            <a:ext cx="10515600" cy="5236235"/>
          </a:xfrm>
        </p:spPr>
        <p:txBody>
          <a:bodyPr>
            <a:noAutofit/>
          </a:bodyPr>
          <a:lstStyle/>
          <a:p>
            <a:pPr marL="0" indent="0">
              <a:buNone/>
            </a:pPr>
            <a:endParaRPr lang="en-US" sz="2400" dirty="0"/>
          </a:p>
          <a:p>
            <a:pPr marL="0" indent="0">
              <a:buNone/>
            </a:pPr>
            <a:r>
              <a:rPr lang="en-US" sz="2400" dirty="0">
                <a:latin typeface="Times New Roman" panose="02020603050405020304" pitchFamily="18" charset="0"/>
                <a:cs typeface="Times New Roman" panose="02020603050405020304" pitchFamily="18" charset="0"/>
              </a:rPr>
              <a:t>The proposed framework effectively classifies plant diseases for Sunflower and Cauliflower datasets using a transfer learning-based </a:t>
            </a:r>
            <a:r>
              <a:rPr lang="en-US" sz="2400" dirty="0" err="1">
                <a:latin typeface="Times New Roman" panose="02020603050405020304" pitchFamily="18" charset="0"/>
                <a:cs typeface="Times New Roman" panose="02020603050405020304" pitchFamily="18" charset="0"/>
              </a:rPr>
              <a:t>approach.Achieved</a:t>
            </a:r>
            <a:r>
              <a:rPr lang="en-US" sz="2400" dirty="0">
                <a:latin typeface="Times New Roman" panose="02020603050405020304" pitchFamily="18" charset="0"/>
                <a:cs typeface="Times New Roman" panose="02020603050405020304" pitchFamily="18" charset="0"/>
              </a:rPr>
              <a:t> high accuracy and robust performance metrics (e.g., precision, recall, and F1 score), ensuring reliable identification of plant </a:t>
            </a:r>
            <a:r>
              <a:rPr lang="en-US" sz="2400" dirty="0" err="1">
                <a:latin typeface="Times New Roman" panose="02020603050405020304" pitchFamily="18" charset="0"/>
                <a:cs typeface="Times New Roman" panose="02020603050405020304" pitchFamily="18" charset="0"/>
              </a:rPr>
              <a:t>diseases.The</a:t>
            </a:r>
            <a:r>
              <a:rPr lang="en-US" sz="2400" dirty="0">
                <a:latin typeface="Times New Roman" panose="02020603050405020304" pitchFamily="18" charset="0"/>
                <a:cs typeface="Times New Roman" panose="02020603050405020304" pitchFamily="18" charset="0"/>
              </a:rPr>
              <a:t> system generates detailed classification reports, including disease type, pathogen name, and recommended remedies, aiding farmers in timely disease </a:t>
            </a:r>
            <a:r>
              <a:rPr lang="en-US" sz="2400" dirty="0" err="1">
                <a:latin typeface="Times New Roman" panose="02020603050405020304" pitchFamily="18" charset="0"/>
                <a:cs typeface="Times New Roman" panose="02020603050405020304" pitchFamily="18" charset="0"/>
              </a:rPr>
              <a:t>management.Transfer</a:t>
            </a:r>
            <a:r>
              <a:rPr lang="en-US" sz="2400" dirty="0">
                <a:latin typeface="Times New Roman" panose="02020603050405020304" pitchFamily="18" charset="0"/>
                <a:cs typeface="Times New Roman" panose="02020603050405020304" pitchFamily="18" charset="0"/>
              </a:rPr>
              <a:t> learning proved to be an efficient method for extracting critical features and improving classification accuracy over traditional techniques.</a:t>
            </a:r>
          </a:p>
          <a:p>
            <a:pPr marL="0" indent="0">
              <a:buNone/>
            </a:pPr>
            <a:r>
              <a:rPr lang="en-US" b="1" dirty="0">
                <a:latin typeface="Times New Roman" panose="02020603050405020304" pitchFamily="18" charset="0"/>
                <a:cs typeface="Times New Roman" panose="02020603050405020304" pitchFamily="18" charset="0"/>
              </a:rPr>
              <a:t>Future Work:</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Expansion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Implementation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Remedies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Explainable AI</a:t>
            </a:r>
          </a:p>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957098" y="291216"/>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62280" y="1337945"/>
            <a:ext cx="11267440" cy="4300855"/>
          </a:xfrm>
        </p:spPr>
        <p:txBody>
          <a:bodyPr>
            <a:noAutofit/>
          </a:bodyPr>
          <a:lstStyle/>
          <a:p>
            <a:pPr marL="342900" indent="-342900" algn="just">
              <a:buAutoNum type="arabicPeriod"/>
            </a:pPr>
            <a:r>
              <a:rPr lang="en-US" sz="2400" dirty="0" err="1">
                <a:latin typeface="Times New Roman" panose="02020603050405020304" pitchFamily="18" charset="0"/>
                <a:cs typeface="Times New Roman" panose="02020603050405020304" pitchFamily="18" charset="0"/>
              </a:rPr>
              <a:t>Godfray</a:t>
            </a:r>
            <a:r>
              <a:rPr lang="en-US" sz="2400" dirty="0">
                <a:latin typeface="Times New Roman" panose="02020603050405020304" pitchFamily="18" charset="0"/>
                <a:cs typeface="Times New Roman" panose="02020603050405020304" pitchFamily="18" charset="0"/>
              </a:rPr>
              <a:t>, H. C. J., </a:t>
            </a:r>
            <a:r>
              <a:rPr lang="en-US" sz="2400" dirty="0" err="1">
                <a:latin typeface="Times New Roman" panose="02020603050405020304" pitchFamily="18" charset="0"/>
                <a:cs typeface="Times New Roman" panose="02020603050405020304" pitchFamily="18" charset="0"/>
              </a:rPr>
              <a:t>Beddington</a:t>
            </a:r>
            <a:r>
              <a:rPr lang="en-US" sz="2400" dirty="0">
                <a:latin typeface="Times New Roman" panose="02020603050405020304" pitchFamily="18" charset="0"/>
                <a:cs typeface="Times New Roman" panose="02020603050405020304" pitchFamily="18" charset="0"/>
              </a:rPr>
              <a:t>, J. R., Crute, I. R., et al. (2010).Food </a:t>
            </a:r>
            <a:r>
              <a:rPr lang="en-US" sz="2400" dirty="0" err="1">
                <a:latin typeface="Times New Roman" panose="02020603050405020304" pitchFamily="18" charset="0"/>
                <a:cs typeface="Times New Roman" panose="02020603050405020304" pitchFamily="18" charset="0"/>
              </a:rPr>
              <a:t>Secu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rity</a:t>
            </a:r>
            <a:r>
              <a:rPr lang="en-US" sz="2400" dirty="0">
                <a:latin typeface="Times New Roman" panose="02020603050405020304" pitchFamily="18" charset="0"/>
                <a:cs typeface="Times New Roman" panose="02020603050405020304" pitchFamily="18" charset="0"/>
              </a:rPr>
              <a:t>: The Challenge of Feeding 9 Billion People. Science,327(5967), 812-818. DOI: 10.1126/science.1185383. </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Agrios</a:t>
            </a:r>
            <a:r>
              <a:rPr lang="en-US" sz="2400" dirty="0">
                <a:latin typeface="Times New Roman" panose="02020603050405020304" pitchFamily="18" charset="0"/>
                <a:cs typeface="Times New Roman" panose="02020603050405020304" pitchFamily="18" charset="0"/>
              </a:rPr>
              <a:t>, G. N. (2005). Plant Pathology (5th ed.). Elsevier Academic Press. ISBN: 978-0120445653. </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3. Strange, R. N., Scott, P. R. (2005). Plant Disease: A Threat to Global Food Security. Annual Review of Phytopathology, 43, 83-116. DOI: 10.1146/an nurev.phyto.43.113004.133839. </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4. Dodds, P. N., Rathjen, J. P. (2010). Plant Immunity: Towards an Integrated View of Plant–Pathogen Interactions. Nature Reviews Genetics,11(8), 539-548. DOI: 10.1038/nrg2812.</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sz="1100"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sz="1100"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z="1100" smtClean="0">
                <a:latin typeface="Times New Roman" panose="02020603050405020304" pitchFamily="18" charset="0"/>
                <a:cs typeface="Times New Roman" panose="02020603050405020304" pitchFamily="18" charset="0"/>
              </a:rPr>
              <a:t>19</a:t>
            </a:fld>
            <a:endParaRPr 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2010-01EF-4135-9984-E6CADB6EC99F}"/>
              </a:ext>
            </a:extLst>
          </p:cNvPr>
          <p:cNvSpPr>
            <a:spLocks noGrp="1"/>
          </p:cNvSpPr>
          <p:nvPr>
            <p:ph idx="1"/>
          </p:nvPr>
        </p:nvSpPr>
        <p:spPr>
          <a:xfrm>
            <a:off x="838200" y="701040"/>
            <a:ext cx="10515600" cy="547592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Sireesha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Moturi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S.N.Tirumala</a:t>
            </a:r>
            <a:r>
              <a:rPr lang="en-IN" sz="2400" dirty="0">
                <a:latin typeface="Times New Roman" panose="02020603050405020304" pitchFamily="18" charset="0"/>
                <a:cs typeface="Times New Roman" panose="02020603050405020304" pitchFamily="18" charset="0"/>
              </a:rPr>
              <a:t> Rao, Srikanth </a:t>
            </a:r>
            <a:r>
              <a:rPr lang="en-IN" sz="2400" dirty="0" err="1">
                <a:latin typeface="Times New Roman" panose="02020603050405020304" pitchFamily="18" charset="0"/>
                <a:cs typeface="Times New Roman" panose="02020603050405020304" pitchFamily="18" charset="0"/>
              </a:rPr>
              <a:t>Vemuru,Grey</a:t>
            </a:r>
            <a:r>
              <a:rPr lang="en-IN" sz="2400" dirty="0">
                <a:latin typeface="Times New Roman" panose="02020603050405020304" pitchFamily="18" charset="0"/>
                <a:cs typeface="Times New Roman" panose="02020603050405020304" pitchFamily="18" charset="0"/>
              </a:rPr>
              <a:t> wolf assisted dragonfly based weighted rule generation for predicting heart disease and breast cancer, Com </a:t>
            </a:r>
            <a:r>
              <a:rPr lang="en-IN" sz="2400" dirty="0" err="1">
                <a:latin typeface="Times New Roman" panose="02020603050405020304" pitchFamily="18" charset="0"/>
                <a:cs typeface="Times New Roman" panose="02020603050405020304" pitchFamily="18" charset="0"/>
              </a:rPr>
              <a:t>puterized</a:t>
            </a:r>
            <a:r>
              <a:rPr lang="en-IN" sz="2400" dirty="0">
                <a:latin typeface="Times New Roman" panose="02020603050405020304" pitchFamily="18" charset="0"/>
                <a:cs typeface="Times New Roman" panose="02020603050405020304" pitchFamily="18" charset="0"/>
              </a:rPr>
              <a:t> Medical Imaging and Graphics, Volume 91, 2021, 101936, ISSN 0895-6111 https://doi.org/10.1016/j.compmedimag.2021.101936. </a:t>
            </a:r>
          </a:p>
          <a:p>
            <a:pPr marL="0" indent="0" algn="just">
              <a:buNone/>
            </a:pPr>
            <a:r>
              <a:rPr lang="en-IN" sz="2400" dirty="0">
                <a:latin typeface="Times New Roman" panose="02020603050405020304" pitchFamily="18" charset="0"/>
                <a:cs typeface="Times New Roman" panose="02020603050405020304" pitchFamily="18" charset="0"/>
              </a:rPr>
              <a:t>6. J. Liu, F. </a:t>
            </a:r>
            <a:r>
              <a:rPr lang="en-IN" sz="2400" dirty="0" err="1">
                <a:latin typeface="Times New Roman" panose="02020603050405020304" pitchFamily="18" charset="0"/>
                <a:cs typeface="Times New Roman" panose="02020603050405020304" pitchFamily="18" charset="0"/>
              </a:rPr>
              <a:t>Lv</a:t>
            </a:r>
            <a:r>
              <a:rPr lang="en-IN" sz="2400" dirty="0">
                <a:latin typeface="Times New Roman" panose="02020603050405020304" pitchFamily="18" charset="0"/>
                <a:cs typeface="Times New Roman" panose="02020603050405020304" pitchFamily="18" charset="0"/>
              </a:rPr>
              <a:t>, and P. Di, “Identification of sunflower leaf diseases based on random forest algorithm,” in Proc. Int. Conf. </a:t>
            </a:r>
            <a:r>
              <a:rPr lang="en-IN" sz="2400" dirty="0" err="1">
                <a:latin typeface="Times New Roman" panose="02020603050405020304" pitchFamily="18" charset="0"/>
                <a:cs typeface="Times New Roman" panose="02020603050405020304" pitchFamily="18" charset="0"/>
              </a:rPr>
              <a:t>Intell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Comput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Autom</a:t>
            </a:r>
            <a:r>
              <a:rPr lang="en-IN" sz="2400" dirty="0">
                <a:latin typeface="Times New Roman" panose="02020603050405020304" pitchFamily="18" charset="0"/>
                <a:cs typeface="Times New Roman" panose="02020603050405020304" pitchFamily="18" charset="0"/>
              </a:rPr>
              <a:t>. Syst. (ICICAS), Dec. 2019, pp. 459–463,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10.1109/icicas48597.2019.00102. </a:t>
            </a:r>
          </a:p>
          <a:p>
            <a:pPr marL="0" indent="0" algn="just">
              <a:buNone/>
            </a:pPr>
            <a:r>
              <a:rPr lang="en-IN" sz="2400" dirty="0">
                <a:latin typeface="Times New Roman" panose="02020603050405020304" pitchFamily="18" charset="0"/>
                <a:cs typeface="Times New Roman" panose="02020603050405020304" pitchFamily="18" charset="0"/>
              </a:rPr>
              <a:t>7. L. Tianyu and F. Quan, “Detecting grape leaves based on convolutional neural network,” J. Northwest Univ. Natural Sci. Ed., vol. 47, no. 4, pp.505–512, Apr. 2015. </a:t>
            </a:r>
          </a:p>
          <a:p>
            <a:pPr marL="0" indent="0" algn="just">
              <a:buNone/>
            </a:pPr>
            <a:r>
              <a:rPr lang="en-IN" sz="2400" dirty="0">
                <a:latin typeface="Times New Roman" panose="02020603050405020304" pitchFamily="18" charset="0"/>
                <a:cs typeface="Times New Roman" panose="02020603050405020304" pitchFamily="18" charset="0"/>
              </a:rPr>
              <a:t>8. J. Xue, L. Huang, B. Mu, K. Wang, Z. Li, H. Sun, H. Zhao, and </a:t>
            </a:r>
            <a:r>
              <a:rPr lang="en-IN" sz="2400" dirty="0" err="1">
                <a:latin typeface="Times New Roman" panose="02020603050405020304" pitchFamily="18" charset="0"/>
                <a:cs typeface="Times New Roman" panose="02020603050405020304" pitchFamily="18" charset="0"/>
              </a:rPr>
              <a:t>Z.Li</a:t>
            </a:r>
            <a:r>
              <a:rPr lang="en-IN" sz="2400" dirty="0">
                <a:latin typeface="Times New Roman" panose="02020603050405020304" pitchFamily="18" charset="0"/>
                <a:cs typeface="Times New Roman" panose="02020603050405020304" pitchFamily="18" charset="0"/>
              </a:rPr>
              <a:t>, “Detection of rotten fresh-cut cauliflowers based on machine vision technology and watershed segmentation method,” Amer. J. </a:t>
            </a:r>
            <a:r>
              <a:rPr lang="en-IN" sz="2400" dirty="0" err="1">
                <a:latin typeface="Times New Roman" panose="02020603050405020304" pitchFamily="18" charset="0"/>
                <a:cs typeface="Times New Roman" panose="02020603050405020304" pitchFamily="18" charset="0"/>
              </a:rPr>
              <a:t>Biochem.Biotechnol</a:t>
            </a:r>
            <a:r>
              <a:rPr lang="en-IN" sz="2400" dirty="0">
                <a:latin typeface="Times New Roman" panose="02020603050405020304" pitchFamily="18" charset="0"/>
                <a:cs typeface="Times New Roman" panose="02020603050405020304" pitchFamily="18" charset="0"/>
              </a:rPr>
              <a:t>., vol. 18, no. 2, pp. 155–167, Feb. 2022.</a:t>
            </a:r>
          </a:p>
        </p:txBody>
      </p:sp>
      <p:sp>
        <p:nvSpPr>
          <p:cNvPr id="4" name="Date Placeholder 3">
            <a:extLst>
              <a:ext uri="{FF2B5EF4-FFF2-40B4-BE49-F238E27FC236}">
                <a16:creationId xmlns:a16="http://schemas.microsoft.com/office/drawing/2014/main" id="{233FFE0F-F729-4E01-83E3-1C5E4E2C25FF}"/>
              </a:ext>
            </a:extLst>
          </p:cNvPr>
          <p:cNvSpPr>
            <a:spLocks noGrp="1"/>
          </p:cNvSpPr>
          <p:nvPr>
            <p:ph type="dt" sz="half" idx="10"/>
          </p:nvPr>
        </p:nvSpPr>
        <p:spPr/>
        <p:txBody>
          <a:bodyPr/>
          <a:lstStyle/>
          <a:p>
            <a:r>
              <a:rPr lang="en-US" dirty="0"/>
              <a:t>28-12-2024</a:t>
            </a:r>
            <a:endParaRPr lang="en-IN" dirty="0"/>
          </a:p>
        </p:txBody>
      </p:sp>
      <p:sp>
        <p:nvSpPr>
          <p:cNvPr id="5" name="Footer Placeholder 4">
            <a:extLst>
              <a:ext uri="{FF2B5EF4-FFF2-40B4-BE49-F238E27FC236}">
                <a16:creationId xmlns:a16="http://schemas.microsoft.com/office/drawing/2014/main" id="{6E644989-C86E-49A1-A972-E09E0E294183}"/>
              </a:ext>
            </a:extLst>
          </p:cNvPr>
          <p:cNvSpPr>
            <a:spLocks noGrp="1"/>
          </p:cNvSpPr>
          <p:nvPr>
            <p:ph type="ftr" sz="quarter" idx="11"/>
          </p:nvPr>
        </p:nvSpPr>
        <p:spPr/>
        <p:txBody>
          <a:bodyPr/>
          <a:lstStyle/>
          <a:p>
            <a:r>
              <a:rPr lang="en-US" dirty="0"/>
              <a:t>Review No. 1        Batch No.</a:t>
            </a:r>
            <a:r>
              <a:rPr lang="en-US" dirty="0">
                <a:latin typeface="Times New Roman" panose="02020603050405020304" pitchFamily="18" charset="0"/>
                <a:cs typeface="Times New Roman" panose="02020603050405020304" pitchFamily="18" charset="0"/>
              </a:rPr>
              <a:t>CB11</a:t>
            </a:r>
            <a:r>
              <a:rPr lang="en-US" dirty="0"/>
              <a:t>           Department of CSE</a:t>
            </a:r>
            <a:endParaRPr lang="en-IN" dirty="0"/>
          </a:p>
        </p:txBody>
      </p:sp>
      <p:sp>
        <p:nvSpPr>
          <p:cNvPr id="6" name="Slide Number Placeholder 5">
            <a:extLst>
              <a:ext uri="{FF2B5EF4-FFF2-40B4-BE49-F238E27FC236}">
                <a16:creationId xmlns:a16="http://schemas.microsoft.com/office/drawing/2014/main" id="{16961E14-AD30-4BB7-B377-72608A9EF434}"/>
              </a:ext>
            </a:extLst>
          </p:cNvPr>
          <p:cNvSpPr>
            <a:spLocks noGrp="1"/>
          </p:cNvSpPr>
          <p:nvPr>
            <p:ph type="sldNum" sz="quarter" idx="12"/>
          </p:nvPr>
        </p:nvSpPr>
        <p:spPr>
          <a:xfrm>
            <a:off x="8610600" y="6364976"/>
            <a:ext cx="2743200" cy="365125"/>
          </a:xfrm>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2475953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E2413-9975-44A7-A322-B61791BBCAD4}"/>
              </a:ext>
            </a:extLst>
          </p:cNvPr>
          <p:cNvSpPr>
            <a:spLocks noGrp="1"/>
          </p:cNvSpPr>
          <p:nvPr>
            <p:ph idx="1"/>
          </p:nvPr>
        </p:nvSpPr>
        <p:spPr>
          <a:xfrm>
            <a:off x="838200" y="640080"/>
            <a:ext cx="10515600" cy="5536883"/>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9. A. </a:t>
            </a:r>
            <a:r>
              <a:rPr lang="en-IN" sz="2400" dirty="0" err="1">
                <a:latin typeface="Times New Roman" panose="02020603050405020304" pitchFamily="18" charset="0"/>
                <a:cs typeface="Times New Roman" panose="02020603050405020304" pitchFamily="18" charset="0"/>
              </a:rPr>
              <a:t>Krizhevsky</a:t>
            </a:r>
            <a:r>
              <a:rPr lang="en-IN" sz="2400" dirty="0">
                <a:latin typeface="Times New Roman" panose="02020603050405020304" pitchFamily="18" charset="0"/>
                <a:cs typeface="Times New Roman" panose="02020603050405020304" pitchFamily="18" charset="0"/>
              </a:rPr>
              <a:t>, I. </a:t>
            </a:r>
            <a:r>
              <a:rPr lang="en-IN" sz="2400" dirty="0" err="1">
                <a:latin typeface="Times New Roman" panose="02020603050405020304" pitchFamily="18" charset="0"/>
                <a:cs typeface="Times New Roman" panose="02020603050405020304" pitchFamily="18" charset="0"/>
              </a:rPr>
              <a:t>Sutskever</a:t>
            </a:r>
            <a:r>
              <a:rPr lang="en-IN" sz="2400" dirty="0">
                <a:latin typeface="Times New Roman" panose="02020603050405020304" pitchFamily="18" charset="0"/>
                <a:cs typeface="Times New Roman" panose="02020603050405020304" pitchFamily="18" charset="0"/>
              </a:rPr>
              <a:t>, and G. E. Hinton, “ImageNet classification with deep convolutional neural networks,” Commun. ACM, vol. 60, no.6, pp. 84–90, May 2017, </a:t>
            </a:r>
            <a:r>
              <a:rPr lang="en-IN" sz="2400" dirty="0" err="1">
                <a:latin typeface="Times New Roman" panose="02020603050405020304" pitchFamily="18" charset="0"/>
                <a:cs typeface="Times New Roman" panose="02020603050405020304" pitchFamily="18" charset="0"/>
              </a:rPr>
              <a:t>doi</a:t>
            </a:r>
            <a:r>
              <a:rPr lang="en-IN" sz="2400" dirty="0">
                <a:latin typeface="Times New Roman" panose="02020603050405020304" pitchFamily="18" charset="0"/>
                <a:cs typeface="Times New Roman" panose="02020603050405020304" pitchFamily="18" charset="0"/>
              </a:rPr>
              <a:t>: 10.1145/3065386. </a:t>
            </a:r>
          </a:p>
          <a:p>
            <a:pPr marL="0" indent="0" algn="just">
              <a:buNone/>
            </a:pPr>
            <a:r>
              <a:rPr lang="en-IN" sz="2400" dirty="0">
                <a:latin typeface="Times New Roman" panose="02020603050405020304" pitchFamily="18" charset="0"/>
                <a:cs typeface="Times New Roman" panose="02020603050405020304" pitchFamily="18" charset="0"/>
              </a:rPr>
              <a:t>10. M. </a:t>
            </a:r>
            <a:r>
              <a:rPr lang="en-IN" sz="2400" dirty="0" err="1">
                <a:latin typeface="Times New Roman" panose="02020603050405020304" pitchFamily="18" charset="0"/>
                <a:cs typeface="Times New Roman" panose="02020603050405020304" pitchFamily="18" charset="0"/>
              </a:rPr>
              <a:t>Sireesha</a:t>
            </a:r>
            <a:r>
              <a:rPr lang="en-IN" sz="2400" dirty="0">
                <a:latin typeface="Times New Roman" panose="02020603050405020304" pitchFamily="18" charset="0"/>
                <a:cs typeface="Times New Roman" panose="02020603050405020304" pitchFamily="18" charset="0"/>
              </a:rPr>
              <a:t>, Srikanth </a:t>
            </a:r>
            <a:r>
              <a:rPr lang="en-IN" sz="2400" dirty="0" err="1">
                <a:latin typeface="Times New Roman" panose="02020603050405020304" pitchFamily="18" charset="0"/>
                <a:cs typeface="Times New Roman" panose="02020603050405020304" pitchFamily="18" charset="0"/>
              </a:rPr>
              <a:t>Vemuru</a:t>
            </a:r>
            <a:r>
              <a:rPr lang="en-IN" sz="2400" dirty="0">
                <a:latin typeface="Times New Roman" panose="02020603050405020304" pitchFamily="18" charset="0"/>
                <a:cs typeface="Times New Roman" panose="02020603050405020304" pitchFamily="18" charset="0"/>
              </a:rPr>
              <a:t> and S. N. </a:t>
            </a:r>
            <a:r>
              <a:rPr lang="en-IN" sz="2400" dirty="0" err="1">
                <a:latin typeface="Times New Roman" panose="02020603050405020304" pitchFamily="18" charset="0"/>
                <a:cs typeface="Times New Roman" panose="02020603050405020304" pitchFamily="18" charset="0"/>
              </a:rPr>
              <a:t>TirumalaRao</a:t>
            </a:r>
            <a:r>
              <a:rPr lang="en-IN" sz="2400" dirty="0">
                <a:latin typeface="Times New Roman" panose="02020603050405020304" pitchFamily="18" charset="0"/>
                <a:cs typeface="Times New Roman" panose="02020603050405020304" pitchFamily="18" charset="0"/>
              </a:rPr>
              <a:t>, ”Coalesce based binary table: an enhanced algorithm for mining frequent patterns", International Journal of Engineering and Technology, vol. 7, no. 1.5, pp. 51-55, 2018. </a:t>
            </a:r>
          </a:p>
          <a:p>
            <a:pPr marL="0" indent="0" algn="just">
              <a:buNone/>
            </a:pPr>
            <a:r>
              <a:rPr lang="en-IN" sz="2400" dirty="0">
                <a:latin typeface="Times New Roman" panose="02020603050405020304" pitchFamily="18" charset="0"/>
                <a:cs typeface="Times New Roman" panose="02020603050405020304" pitchFamily="18" charset="0"/>
              </a:rPr>
              <a:t>11. Chen, J., Shi, Y., Zhang, Y., Wu, Y. (2020). Applications of Deep Transfer Learn </a:t>
            </a:r>
            <a:r>
              <a:rPr lang="en-IN" sz="2400" dirty="0" err="1">
                <a:latin typeface="Times New Roman" panose="02020603050405020304" pitchFamily="18" charset="0"/>
                <a:cs typeface="Times New Roman" panose="02020603050405020304" pitchFamily="18" charset="0"/>
              </a:rPr>
              <a:t>ing</a:t>
            </a:r>
            <a:r>
              <a:rPr lang="en-IN" sz="2400" dirty="0">
                <a:latin typeface="Times New Roman" panose="02020603050405020304" pitchFamily="18" charset="0"/>
                <a:cs typeface="Times New Roman" panose="02020603050405020304" pitchFamily="18" charset="0"/>
              </a:rPr>
              <a:t> in Agriculture: A Survey. IEEE Access, 8, 151393-151413. DOI: 10.1109/AC CESS.2020.3016716. </a:t>
            </a:r>
          </a:p>
          <a:p>
            <a:pPr marL="0" indent="0" algn="just">
              <a:buNone/>
            </a:pPr>
            <a:r>
              <a:rPr lang="en-IN" sz="2400" dirty="0">
                <a:latin typeface="Times New Roman" panose="02020603050405020304" pitchFamily="18" charset="0"/>
                <a:cs typeface="Times New Roman" panose="02020603050405020304" pitchFamily="18" charset="0"/>
              </a:rPr>
              <a:t>12. Mohanty, S. P., Hughes, D. P., </a:t>
            </a:r>
            <a:r>
              <a:rPr lang="en-IN" sz="2400" dirty="0" err="1">
                <a:latin typeface="Times New Roman" panose="02020603050405020304" pitchFamily="18" charset="0"/>
                <a:cs typeface="Times New Roman" panose="02020603050405020304" pitchFamily="18" charset="0"/>
              </a:rPr>
              <a:t>Salathe</a:t>
            </a:r>
            <a:r>
              <a:rPr lang="en-IN" sz="2400" dirty="0">
                <a:latin typeface="Times New Roman" panose="02020603050405020304" pitchFamily="18" charset="0"/>
                <a:cs typeface="Times New Roman" panose="02020603050405020304" pitchFamily="18" charset="0"/>
              </a:rPr>
              <a:t>, M. (2016). Using Deep Learning for Image-Based Plant Disease Detection. Frontiers in Plant Science, 7,1419. DOI: 10.3389/fpls.2016.01419.</a:t>
            </a:r>
          </a:p>
          <a:p>
            <a:pPr marL="0" indent="0" algn="just">
              <a:buNone/>
            </a:pPr>
            <a:r>
              <a:rPr lang="en-US" sz="2400" dirty="0">
                <a:latin typeface="Times New Roman" panose="02020603050405020304" pitchFamily="18" charset="0"/>
                <a:cs typeface="Times New Roman" panose="02020603050405020304" pitchFamily="18" charset="0"/>
              </a:rPr>
              <a:t>13. K. P. Asha Rani and S. </a:t>
            </a:r>
            <a:r>
              <a:rPr lang="en-US" sz="2400" dirty="0" err="1">
                <a:latin typeface="Times New Roman" panose="02020603050405020304" pitchFamily="18" charset="0"/>
                <a:cs typeface="Times New Roman" panose="02020603050405020304" pitchFamily="18" charset="0"/>
              </a:rPr>
              <a:t>Gowrishankar</a:t>
            </a:r>
            <a:r>
              <a:rPr lang="en-US" sz="2400" dirty="0">
                <a:latin typeface="Times New Roman" panose="02020603050405020304" pitchFamily="18" charset="0"/>
                <a:cs typeface="Times New Roman" panose="02020603050405020304" pitchFamily="18" charset="0"/>
              </a:rPr>
              <a:t>, “Pathogen-Based Classification of Plant Diseases: A Deep Transfer Learning Approach for Intelligent Support Systems,” IEEE Access, vol. 11, pp. 64476–64493, June 2023.</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F770BC-CAD7-4A23-A9DD-DC42D696C0F4}"/>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F0ED157F-FC0B-4831-B353-D3553E28B101}"/>
              </a:ext>
            </a:extLst>
          </p:cNvPr>
          <p:cNvSpPr>
            <a:spLocks noGrp="1"/>
          </p:cNvSpPr>
          <p:nvPr>
            <p:ph type="ftr" sz="quarter" idx="11"/>
          </p:nvPr>
        </p:nvSpPr>
        <p:spPr/>
        <p:txBody>
          <a:bodyPr/>
          <a:lstStyle/>
          <a:p>
            <a:r>
              <a:rPr lang="en-US" dirty="0"/>
              <a:t>Review No.1         Batch No.</a:t>
            </a:r>
            <a:r>
              <a:rPr lang="en-US" dirty="0">
                <a:latin typeface="Times New Roman" panose="02020603050405020304" pitchFamily="18" charset="0"/>
                <a:cs typeface="Times New Roman" panose="02020603050405020304" pitchFamily="18" charset="0"/>
              </a:rPr>
              <a:t>CB11</a:t>
            </a:r>
            <a:r>
              <a:rPr lang="en-US" dirty="0"/>
              <a:t>           Department of CSE</a:t>
            </a:r>
            <a:endParaRPr lang="en-IN" dirty="0"/>
          </a:p>
        </p:txBody>
      </p:sp>
      <p:sp>
        <p:nvSpPr>
          <p:cNvPr id="6" name="Slide Number Placeholder 5">
            <a:extLst>
              <a:ext uri="{FF2B5EF4-FFF2-40B4-BE49-F238E27FC236}">
                <a16:creationId xmlns:a16="http://schemas.microsoft.com/office/drawing/2014/main" id="{CC5AD3BB-2DF0-4BC5-B22C-0367681E808D}"/>
              </a:ext>
            </a:extLst>
          </p:cNvPr>
          <p:cNvSpPr>
            <a:spLocks noGrp="1"/>
          </p:cNvSpPr>
          <p:nvPr>
            <p:ph type="sldNum" sz="quarter" idx="12"/>
          </p:nvPr>
        </p:nvSpPr>
        <p:spPr>
          <a:xfrm>
            <a:off x="8610600" y="6364976"/>
            <a:ext cx="2743200" cy="365125"/>
          </a:xfrm>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4008772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&amp;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Open the floor for questions from the audience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11739"/>
            <a:ext cx="10515600" cy="4351338"/>
          </a:xfrm>
        </p:spPr>
        <p:txBody>
          <a:bodyPr>
            <a:normAutofit fontScale="92500"/>
          </a:bodyPr>
          <a:lstStyle/>
          <a:p>
            <a:r>
              <a:rPr lang="en-US" dirty="0">
                <a:latin typeface="Times New Roman" panose="02020603050405020304" pitchFamily="18" charset="0"/>
                <a:cs typeface="Times New Roman" panose="02020603050405020304" pitchFamily="18" charset="0"/>
              </a:rPr>
              <a:t>We would like to express our sincere gratitude for the opportunity to present our work on </a:t>
            </a:r>
            <a:r>
              <a:rPr lang="en-US" b="1" dirty="0">
                <a:latin typeface="Times New Roman" panose="02020603050405020304" pitchFamily="18" charset="0"/>
                <a:cs typeface="Times New Roman" panose="02020603050405020304" pitchFamily="18" charset="0"/>
              </a:rPr>
              <a:t>"Plant Disease Classification and Remedy Suggestion Framework"</a:t>
            </a:r>
            <a:r>
              <a:rPr lang="en-US" dirty="0">
                <a:latin typeface="Times New Roman" panose="02020603050405020304" pitchFamily="18" charset="0"/>
                <a:cs typeface="Times New Roman" panose="02020603050405020304" pitchFamily="18" charset="0"/>
              </a:rPr>
              <a:t>. This platform has allowed us to showcase our research and share its potential impact on precision agriculture. We deeply appreciate the valuable feedback and insights from the audience.</a:t>
            </a:r>
          </a:p>
          <a:p>
            <a:r>
              <a:rPr lang="en-US" dirty="0">
                <a:latin typeface="Times New Roman" panose="02020603050405020304" pitchFamily="18" charset="0"/>
                <a:cs typeface="Times New Roman" panose="02020603050405020304" pitchFamily="18" charset="0"/>
              </a:rPr>
              <a:t>For further inquiries or discussions, please feel free to reach out: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Contact Information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[Mata Ajay Kiran]</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Email</a:t>
            </a:r>
            <a:r>
              <a:rPr lang="en-US" dirty="0">
                <a:latin typeface="Times New Roman" panose="02020603050405020304" pitchFamily="18" charset="0"/>
                <a:cs typeface="Times New Roman" panose="02020603050405020304" pitchFamily="18" charset="0"/>
              </a:rPr>
              <a:t>: [mathaajaykiran@gmail.com]</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Phone</a:t>
            </a:r>
            <a:r>
              <a:rPr lang="en-US" dirty="0">
                <a:latin typeface="Times New Roman" panose="02020603050405020304" pitchFamily="18" charset="0"/>
                <a:cs typeface="Times New Roman" panose="02020603050405020304" pitchFamily="18" charset="0"/>
              </a:rPr>
              <a:t>: [9393669099]</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Affiliation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Narasaraopeta</a:t>
            </a:r>
            <a:r>
              <a:rPr lang="en-US" dirty="0">
                <a:latin typeface="Times New Roman" panose="02020603050405020304" pitchFamily="18" charset="0"/>
                <a:cs typeface="Times New Roman" panose="02020603050405020304" pitchFamily="18" charset="0"/>
              </a:rPr>
              <a:t> Engineering College]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26B2E-4DE1-4BE8-9142-5C24F417C530}"/>
              </a:ext>
            </a:extLst>
          </p:cNvPr>
          <p:cNvSpPr>
            <a:spLocks noGrp="1"/>
          </p:cNvSpPr>
          <p:nvPr>
            <p:ph idx="1"/>
          </p:nvPr>
        </p:nvSpPr>
        <p:spPr>
          <a:xfrm>
            <a:off x="767080" y="2089785"/>
            <a:ext cx="10515600" cy="4351338"/>
          </a:xfrm>
        </p:spPr>
        <p:txBody>
          <a:bodyPr>
            <a:normAutofit/>
          </a:bodyPr>
          <a:lstStyle/>
          <a:p>
            <a:pPr marL="0" indent="0" algn="ctr">
              <a:buNone/>
            </a:pPr>
            <a:r>
              <a:rPr lang="en-US" sz="9600" i="1" dirty="0">
                <a:latin typeface="Times New Roman" panose="02020603050405020304" pitchFamily="18" charset="0"/>
                <a:cs typeface="Times New Roman" panose="02020603050405020304" pitchFamily="18" charset="0"/>
              </a:rPr>
              <a:t>Thank you</a:t>
            </a:r>
            <a:endParaRPr lang="en-IN" sz="9600" i="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E070D20-4AA0-4399-B7CC-30EC24E20FFE}"/>
              </a:ext>
            </a:extLst>
          </p:cNvPr>
          <p:cNvSpPr>
            <a:spLocks noGrp="1"/>
          </p:cNvSpPr>
          <p:nvPr>
            <p:ph type="dt" sz="half" idx="10"/>
          </p:nvPr>
        </p:nvSpPr>
        <p:spPr/>
        <p:txBody>
          <a:bodyPr/>
          <a:lstStyle/>
          <a:p>
            <a:r>
              <a:rPr lang="en-IN" dirty="0"/>
              <a:t>28-12-2024</a:t>
            </a:r>
          </a:p>
        </p:txBody>
      </p:sp>
      <p:sp>
        <p:nvSpPr>
          <p:cNvPr id="5" name="Footer Placeholder 4">
            <a:extLst>
              <a:ext uri="{FF2B5EF4-FFF2-40B4-BE49-F238E27FC236}">
                <a16:creationId xmlns:a16="http://schemas.microsoft.com/office/drawing/2014/main" id="{7BA701A4-113F-4A25-B796-5648457F7C73}"/>
              </a:ext>
            </a:extLst>
          </p:cNvPr>
          <p:cNvSpPr>
            <a:spLocks noGrp="1"/>
          </p:cNvSpPr>
          <p:nvPr>
            <p:ph type="ftr" sz="quarter" idx="11"/>
          </p:nvPr>
        </p:nvSpPr>
        <p:spPr/>
        <p:txBody>
          <a:bodyPr/>
          <a:lstStyle/>
          <a:p>
            <a:r>
              <a:rPr lang="en-US" dirty="0"/>
              <a:t>Review No.1         Batch No</a:t>
            </a:r>
            <a:r>
              <a:rPr lang="en-US" dirty="0">
                <a:latin typeface="Times New Roman" panose="02020603050405020304" pitchFamily="18" charset="0"/>
                <a:cs typeface="Times New Roman" panose="02020603050405020304" pitchFamily="18" charset="0"/>
              </a:rPr>
              <a:t>.CB11           </a:t>
            </a:r>
            <a:r>
              <a:rPr lang="en-US" dirty="0"/>
              <a:t>Department of CSE</a:t>
            </a:r>
            <a:endParaRPr lang="en-IN" dirty="0"/>
          </a:p>
        </p:txBody>
      </p:sp>
      <p:sp>
        <p:nvSpPr>
          <p:cNvPr id="6" name="Slide Number Placeholder 5">
            <a:extLst>
              <a:ext uri="{FF2B5EF4-FFF2-40B4-BE49-F238E27FC236}">
                <a16:creationId xmlns:a16="http://schemas.microsoft.com/office/drawing/2014/main" id="{D4610243-7B1A-4A9D-A279-CECC9BAC87AB}"/>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73699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838200" y="432210"/>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77688" y="1156540"/>
            <a:ext cx="10636624" cy="500362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Agriculture plays a crucial role in sustaining economies globally. Timely detection of plant diseases is essential to minimize crop damage and reduce chemical usage. This study leverages deep transfer learning, specifically EfficientNetV2, to develop an automated system for plant disease detection and pathogen-based classification. Unlike traditional methods, the proposed approach uses natural image settings, ensuring real-world applicability. Utilizing datasets such as Agri-ImageNet, Sunflower, and Cauliflower, the system achieved a remarkable accuracy of 96%, surpassing conventional models. This advancement promotes sustainable agricultural practices through early and precise disease detection.</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4475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66238"/>
            <a:ext cx="10515600" cy="4351338"/>
          </a:xfrm>
        </p:spPr>
        <p:txBody>
          <a:bodyPr>
            <a:normAutofit/>
          </a:bodyPr>
          <a:lstStyle/>
          <a:p>
            <a:r>
              <a:rPr lang="en-US" dirty="0">
                <a:latin typeface="Times New Roman" panose="02020603050405020304" pitchFamily="18" charset="0"/>
                <a:cs typeface="Times New Roman" panose="02020603050405020304" pitchFamily="18" charset="0"/>
              </a:rPr>
              <a:t>Agriculture is a critical sector in every country’s economy. Early detection of plant diseases is essential to prevent crop damage and reduce the negative effects of chemicals.</a:t>
            </a:r>
          </a:p>
          <a:p>
            <a:r>
              <a:rPr lang="en-US" dirty="0">
                <a:latin typeface="Times New Roman" panose="02020603050405020304" pitchFamily="18" charset="0"/>
                <a:cs typeface="Times New Roman" panose="02020603050405020304" pitchFamily="18" charset="0"/>
              </a:rPr>
              <a:t>Early detection of plant diseases is essential to prevent crop damage and reduce the negative effects of chemicals</a:t>
            </a:r>
            <a:r>
              <a:rPr lang="en-US" dirty="0"/>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study introduces a deep learning-based automated detection and classification system for plant diseases.</a:t>
            </a:r>
          </a:p>
          <a:p>
            <a:r>
              <a:rPr lang="en-US" dirty="0">
                <a:latin typeface="Times New Roman" panose="02020603050405020304" pitchFamily="18" charset="0"/>
                <a:cs typeface="Times New Roman" panose="02020603050405020304" pitchFamily="18" charset="0"/>
              </a:rPr>
              <a:t>Focus on pathogens responsible for diseases, using real-world images and datasets.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492154"/>
            <a:ext cx="10173182" cy="562154"/>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LITERATURE SURVEY</a:t>
            </a:r>
            <a:endParaRPr lang="en-US"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420341"/>
            <a:ext cx="2743200" cy="365125"/>
          </a:xfrm>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495800" y="6444721"/>
            <a:ext cx="4114800" cy="365125"/>
          </a:xfrm>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838798" y="6444720"/>
            <a:ext cx="2743200" cy="365125"/>
          </a:xfrm>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336506264"/>
              </p:ext>
            </p:extLst>
          </p:nvPr>
        </p:nvGraphicFramePr>
        <p:xfrm>
          <a:off x="423512" y="1054307"/>
          <a:ext cx="11386684" cy="5453606"/>
        </p:xfrm>
        <a:graphic>
          <a:graphicData uri="http://schemas.openxmlformats.org/drawingml/2006/table">
            <a:tbl>
              <a:tblPr firstRow="1" bandRow="1">
                <a:tableStyleId>{17292A2E-F333-43FB-9621-5CBBE7FDCDCB}</a:tableStyleId>
              </a:tblPr>
              <a:tblGrid>
                <a:gridCol w="599706">
                  <a:extLst>
                    <a:ext uri="{9D8B030D-6E8A-4147-A177-3AD203B41FA5}">
                      <a16:colId xmlns:a16="http://schemas.microsoft.com/office/drawing/2014/main" val="166576671"/>
                    </a:ext>
                  </a:extLst>
                </a:gridCol>
                <a:gridCol w="1964559">
                  <a:extLst>
                    <a:ext uri="{9D8B030D-6E8A-4147-A177-3AD203B41FA5}">
                      <a16:colId xmlns:a16="http://schemas.microsoft.com/office/drawing/2014/main" val="946789180"/>
                    </a:ext>
                  </a:extLst>
                </a:gridCol>
                <a:gridCol w="1025958">
                  <a:extLst>
                    <a:ext uri="{9D8B030D-6E8A-4147-A177-3AD203B41FA5}">
                      <a16:colId xmlns:a16="http://schemas.microsoft.com/office/drawing/2014/main" val="3483638722"/>
                    </a:ext>
                  </a:extLst>
                </a:gridCol>
                <a:gridCol w="1116530">
                  <a:extLst>
                    <a:ext uri="{9D8B030D-6E8A-4147-A177-3AD203B41FA5}">
                      <a16:colId xmlns:a16="http://schemas.microsoft.com/office/drawing/2014/main" val="1190061112"/>
                    </a:ext>
                  </a:extLst>
                </a:gridCol>
                <a:gridCol w="2303638">
                  <a:extLst>
                    <a:ext uri="{9D8B030D-6E8A-4147-A177-3AD203B41FA5}">
                      <a16:colId xmlns:a16="http://schemas.microsoft.com/office/drawing/2014/main" val="3469305604"/>
                    </a:ext>
                  </a:extLst>
                </a:gridCol>
                <a:gridCol w="2283283">
                  <a:extLst>
                    <a:ext uri="{9D8B030D-6E8A-4147-A177-3AD203B41FA5}">
                      <a16:colId xmlns:a16="http://schemas.microsoft.com/office/drawing/2014/main" val="3853106642"/>
                    </a:ext>
                  </a:extLst>
                </a:gridCol>
                <a:gridCol w="2093010">
                  <a:extLst>
                    <a:ext uri="{9D8B030D-6E8A-4147-A177-3AD203B41FA5}">
                      <a16:colId xmlns:a16="http://schemas.microsoft.com/office/drawing/2014/main" val="1601472594"/>
                    </a:ext>
                  </a:extLst>
                </a:gridCol>
              </a:tblGrid>
              <a:tr h="810642">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t>
                      </a:r>
                    </a:p>
                    <a:p>
                      <a:pPr algn="ctr"/>
                      <a:r>
                        <a:rPr lang="en-US" sz="1600" dirty="0">
                          <a:solidFill>
                            <a:schemeClr val="tx1"/>
                          </a:solidFill>
                          <a:latin typeface="Times New Roman" panose="02020603050405020304" pitchFamily="18" charset="0"/>
                          <a:cs typeface="Times New Roman" panose="02020603050405020304" pitchFamily="18" charset="0"/>
                        </a:rPr>
                        <a:t>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59498">
                <a:tc>
                  <a:txBody>
                    <a:bodyPr/>
                    <a:lstStyle/>
                    <a:p>
                      <a:pPr algn="l"/>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Using Deep Learning for Image-Based Plant Disease Detection</a:t>
                      </a:r>
                      <a:r>
                        <a:rPr lang="en-US" sz="1400" dirty="0"/>
                        <a: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Mohanty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Frontiers in Plant Science, 2016</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Trained a deep convolutional neural network on 54,306 images to identify 14 crop species and 26 diseases.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Achieved an CNN accuracy of 99.35% on a held-out test set, demonstrating the feasibility of this approach.</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Limited to controlled conditions; may not generalize to real-world scenarios</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140904">
                <a:tc>
                  <a:txBody>
                    <a:bodyPr/>
                    <a:lstStyle/>
                    <a:p>
                      <a:pPr algn="l"/>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Plant diseases and pests detection based on deep learning: a review.</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Zhang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Plant Methods, 2021</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Reviewed various CNN architectures applied to plant disease and pest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Highlighted the effectiveness of CNNs in classifying plant diseases with high accuracy.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Emphasized the need for large datasets and the challenge of distinguishing similar symptoms.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254668">
                <a:tc>
                  <a:txBody>
                    <a:bodyPr/>
                    <a:lstStyle/>
                    <a:p>
                      <a:pPr algn="l"/>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 deep learning-based approach for automated plant disease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Too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Scientific Reports,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Proposed a lightweight deep learning approach based on the Vision Transformer  for real-time automated plant disease classification.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Demonstrated the potential of ViT in achieving high accuracy with fewer parameters.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Requires further validation on diverse datasets and real-time field conditions.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140904">
                <a:tc>
                  <a:txBody>
                    <a:bodyPr/>
                    <a:lstStyle/>
                    <a:p>
                      <a:pPr algn="l"/>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Attention-based CNN for multi-class plant disease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Li et al.</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IEEE Transactions on AI,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Designed an attention mechanism on CNNs to improve focus on disease-affected regions in plant leaves.</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Achieved higher accuracy (98.5%) compared to baseline models; better interpretability.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Computational complexity and energy requirements for real-time applications remain a challenge.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90600" y="132289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Deep Learning for Plant Diseases (Mohanty et al., 2016):</a:t>
            </a:r>
            <a:r>
              <a:rPr lang="en-IN" sz="2600" dirty="0">
                <a:latin typeface="Times New Roman" panose="02020603050405020304" pitchFamily="18" charset="0"/>
                <a:cs typeface="Times New Roman" panose="02020603050405020304" pitchFamily="18" charset="0"/>
              </a:rPr>
              <a:t> 99.35% accuracy on controlled datasets; challenges with real-world generalization.</a:t>
            </a:r>
          </a:p>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CNNs for Disease Detection (Zhang et al., 2021):</a:t>
            </a:r>
            <a:r>
              <a:rPr lang="en-IN" sz="2600" dirty="0">
                <a:latin typeface="Times New Roman" panose="02020603050405020304" pitchFamily="18" charset="0"/>
                <a:cs typeface="Times New Roman" panose="02020603050405020304" pitchFamily="18" charset="0"/>
              </a:rPr>
              <a:t> High accuracy; emphasized dataset and symptom differentiation challenges.</a:t>
            </a:r>
          </a:p>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Vision Transformer Approach (Too et al., 2022):</a:t>
            </a:r>
            <a:r>
              <a:rPr lang="en-IN" sz="2600" dirty="0">
                <a:latin typeface="Times New Roman" panose="02020603050405020304" pitchFamily="18" charset="0"/>
                <a:cs typeface="Times New Roman" panose="02020603050405020304" pitchFamily="18" charset="0"/>
              </a:rPr>
              <a:t> Lightweight, high-accuracy method requiring validation in diverse settings.</a:t>
            </a:r>
          </a:p>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Advanced Models (Shoaib et al., 2023):</a:t>
            </a:r>
            <a:r>
              <a:rPr lang="en-IN" sz="2600" dirty="0">
                <a:latin typeface="Times New Roman" panose="02020603050405020304" pitchFamily="18" charset="0"/>
                <a:cs typeface="Times New Roman" panose="02020603050405020304" pitchFamily="18" charset="0"/>
              </a:rPr>
              <a:t> 96%-99.2% accuracy; need for diverse datasets and generalization improvements.</a:t>
            </a:r>
          </a:p>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Data-Efficient Methods (Khan et al., 2022):</a:t>
            </a:r>
            <a:r>
              <a:rPr lang="en-IN" sz="2600" dirty="0">
                <a:latin typeface="Times New Roman" panose="02020603050405020304" pitchFamily="18" charset="0"/>
                <a:cs typeface="Times New Roman" panose="02020603050405020304" pitchFamily="18" charset="0"/>
              </a:rPr>
              <a:t> GANs augmented datasets; accuracy above 97%, but limited testing environments.</a:t>
            </a:r>
          </a:p>
          <a:p>
            <a:pPr>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Attention-Based CNNs (Li et al., 2023):</a:t>
            </a:r>
            <a:r>
              <a:rPr lang="en-IN" sz="2600" dirty="0">
                <a:latin typeface="Times New Roman" panose="02020603050405020304" pitchFamily="18" charset="0"/>
                <a:cs typeface="Times New Roman" panose="02020603050405020304" pitchFamily="18" charset="0"/>
              </a:rPr>
              <a:t> 98.5% accuracy; improved interpretability with attention mechanisms.</a:t>
            </a:r>
          </a:p>
          <a:p>
            <a:pPr marL="0" indent="0" algn="just">
              <a:lnSpc>
                <a:spcPct val="125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95318"/>
            <a:ext cx="10515600" cy="4961031"/>
          </a:xfrm>
        </p:spPr>
        <p:txBody>
          <a:bodyPr>
            <a:normAutofit fontScale="62500" lnSpcReduction="20000"/>
          </a:bodyPr>
          <a:lstStyle/>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Real-World Generalization:</a:t>
            </a:r>
            <a:r>
              <a:rPr lang="en-US" sz="4200" dirty="0">
                <a:latin typeface="Times New Roman" panose="02020603050405020304" pitchFamily="18" charset="0"/>
                <a:cs typeface="Times New Roman" panose="02020603050405020304" pitchFamily="18" charset="0"/>
              </a:rPr>
              <a:t> Most models are tested on controlled datasets and may fail in real-world environments.</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Dataset Limitations:</a:t>
            </a:r>
            <a:r>
              <a:rPr lang="en-US" sz="4200" dirty="0">
                <a:latin typeface="Times New Roman" panose="02020603050405020304" pitchFamily="18" charset="0"/>
                <a:cs typeface="Times New Roman" panose="02020603050405020304" pitchFamily="18" charset="0"/>
              </a:rPr>
              <a:t> Limited availability of diverse and large datasets for training deep learning models.</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Symptom Overlap:</a:t>
            </a:r>
            <a:r>
              <a:rPr lang="en-US" sz="4200" dirty="0">
                <a:latin typeface="Times New Roman" panose="02020603050405020304" pitchFamily="18" charset="0"/>
                <a:cs typeface="Times New Roman" panose="02020603050405020304" pitchFamily="18" charset="0"/>
              </a:rPr>
              <a:t> Difficulty in distinguishing diseases with similar visual symptoms.</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Computational Challenges:</a:t>
            </a:r>
            <a:r>
              <a:rPr lang="en-US" sz="4200" dirty="0">
                <a:latin typeface="Times New Roman" panose="02020603050405020304" pitchFamily="18" charset="0"/>
                <a:cs typeface="Times New Roman" panose="02020603050405020304" pitchFamily="18" charset="0"/>
              </a:rPr>
              <a:t> High computational requirements for training and deploying models in real-time.</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Integration with Field Applications:</a:t>
            </a:r>
            <a:r>
              <a:rPr lang="en-US" sz="4200" dirty="0">
                <a:latin typeface="Times New Roman" panose="02020603050405020304" pitchFamily="18" charset="0"/>
                <a:cs typeface="Times New Roman" panose="02020603050405020304" pitchFamily="18" charset="0"/>
              </a:rPr>
              <a:t> Lack of robust mobile-friendly solutions for on-field disease detection.</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Environmental Factors:</a:t>
            </a:r>
            <a:r>
              <a:rPr lang="en-US" sz="4200" dirty="0">
                <a:latin typeface="Times New Roman" panose="02020603050405020304" pitchFamily="18" charset="0"/>
                <a:cs typeface="Times New Roman" panose="02020603050405020304" pitchFamily="18" charset="0"/>
              </a:rPr>
              <a:t> Limited consideration of environmental conditions like lighting, background, and noise.</a:t>
            </a:r>
          </a:p>
          <a:p>
            <a:pPr>
              <a:buFont typeface="Arial" panose="020B0604020202020204" pitchFamily="34" charset="0"/>
              <a:buChar char="•"/>
            </a:pPr>
            <a:r>
              <a:rPr lang="en-US" sz="4200" b="1" dirty="0">
                <a:latin typeface="Times New Roman" panose="02020603050405020304" pitchFamily="18" charset="0"/>
                <a:cs typeface="Times New Roman" panose="02020603050405020304" pitchFamily="18" charset="0"/>
              </a:rPr>
              <a:t>Energy Efficiency:</a:t>
            </a:r>
            <a:r>
              <a:rPr lang="en-US" sz="4200" dirty="0">
                <a:latin typeface="Times New Roman" panose="02020603050405020304" pitchFamily="18" charset="0"/>
                <a:cs typeface="Times New Roman" panose="02020603050405020304" pitchFamily="18" charset="0"/>
              </a:rPr>
              <a:t> Current models are not optimized for energy-efficient deployment in resource-constrained environments.</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64234" y="1386354"/>
            <a:ext cx="10761284" cy="5335121"/>
          </a:xfrm>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Plant diseases are a significant threat to global agriculture, leading to substantial economic losses and reduced crop yields. Existing disease detection methods are manual, time-consuming, and prone to human error.</a:t>
            </a:r>
          </a:p>
          <a:p>
            <a:pPr algn="just">
              <a:lnSpc>
                <a:spcPct val="100000"/>
              </a:lnSpc>
            </a:pPr>
            <a:r>
              <a:rPr lang="en-US" dirty="0">
                <a:latin typeface="Times New Roman" panose="02020603050405020304" pitchFamily="18" charset="0"/>
                <a:cs typeface="Times New Roman" panose="02020603050405020304" pitchFamily="18" charset="0"/>
              </a:rPr>
              <a:t> Moreover, current automated solutions face limitations such as inadequate real-world generalization, lack of diverse datasets, and computational inefficiencies. There </a:t>
            </a:r>
            <a:r>
              <a:rPr lang="en-US" sz="2600" dirty="0">
                <a:latin typeface="Times New Roman" panose="02020603050405020304" pitchFamily="18" charset="0"/>
                <a:cs typeface="Times New Roman" panose="02020603050405020304" pitchFamily="18" charset="0"/>
              </a:rPr>
              <a:t>is an urgent need for an advanced, efficient, and scalable system to detect and classify plant diseases accurately in natural environments, ensuring better crop health and sustainable agriculture.</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02759"/>
            <a:ext cx="10515600" cy="4753662"/>
          </a:xfrm>
        </p:spPr>
        <p:txBody>
          <a:bodyPr>
            <a:normAutofit/>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an automated system for accurate plant disease detection.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 pathogen-based classification for enhanced diagnostic accuracy.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EfficientNetV2 for robust and scalable deep learning models.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Address challenges like limited datasets and image variability in natural settings.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Evaluate performance using real-world agricultural data.</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No.CB11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1913</TotalTime>
  <Words>2450</Words>
  <Application>Microsoft Office PowerPoint</Application>
  <PresentationFormat>Widescreen</PresentationFormat>
  <Paragraphs>246</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 FLOW DIAGRAM</vt:lpstr>
      <vt:lpstr>METHODOLOGY</vt:lpstr>
      <vt:lpstr>PowerPoint Presentation</vt:lpstr>
      <vt:lpstr>Pre-Processing Images</vt:lpstr>
      <vt:lpstr>IMPLEMENTATION</vt:lpstr>
      <vt:lpstr>PowerPoint Presentation</vt:lpstr>
      <vt:lpstr>RESULTS &amp; ANALYSIS</vt:lpstr>
      <vt:lpstr>   Comparison table</vt:lpstr>
      <vt:lpstr>CONCLUSION &amp; FUTURE SCOPE</vt:lpstr>
      <vt:lpstr>REFERENCES</vt:lpstr>
      <vt:lpstr>PowerPoint Presentation</vt:lpstr>
      <vt:lpstr>PowerPoint Presentation</vt:lpstr>
      <vt:lpstr>QUESTIONS &amp; ANSWERS</vt:lpstr>
      <vt:lpstr>ACKNOWLEGEMENTS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Ajay Kiran Matha</cp:lastModifiedBy>
  <cp:revision>52</cp:revision>
  <dcterms:created xsi:type="dcterms:W3CDTF">2023-12-22T11:34:02Z</dcterms:created>
  <dcterms:modified xsi:type="dcterms:W3CDTF">2025-03-11T02:49:39Z</dcterms:modified>
</cp:coreProperties>
</file>