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2"/>
  </p:notesMasterIdLst>
  <p:handoutMasterIdLst>
    <p:handoutMasterId r:id="rId33"/>
  </p:handoutMasterIdLst>
  <p:sldIdLst>
    <p:sldId id="258" r:id="rId2"/>
    <p:sldId id="260" r:id="rId3"/>
    <p:sldId id="262" r:id="rId4"/>
    <p:sldId id="280" r:id="rId5"/>
    <p:sldId id="279" r:id="rId6"/>
    <p:sldId id="281" r:id="rId7"/>
    <p:sldId id="282" r:id="rId8"/>
    <p:sldId id="301" r:id="rId9"/>
    <p:sldId id="265" r:id="rId10"/>
    <p:sldId id="283" r:id="rId11"/>
    <p:sldId id="270" r:id="rId12"/>
    <p:sldId id="266" r:id="rId13"/>
    <p:sldId id="284" r:id="rId14"/>
    <p:sldId id="285" r:id="rId15"/>
    <p:sldId id="271" r:id="rId16"/>
    <p:sldId id="287" r:id="rId17"/>
    <p:sldId id="288" r:id="rId18"/>
    <p:sldId id="289" r:id="rId19"/>
    <p:sldId id="286" r:id="rId20"/>
    <p:sldId id="299" r:id="rId21"/>
    <p:sldId id="300" r:id="rId22"/>
    <p:sldId id="290" r:id="rId23"/>
    <p:sldId id="291" r:id="rId24"/>
    <p:sldId id="292" r:id="rId25"/>
    <p:sldId id="273" r:id="rId26"/>
    <p:sldId id="278" r:id="rId27"/>
    <p:sldId id="293" r:id="rId28"/>
    <p:sldId id="294" r:id="rId29"/>
    <p:sldId id="275" r:id="rId30"/>
    <p:sldId id="27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908" y="248"/>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16-03-2025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4812061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1886268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311629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16-03-2025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16-03-2025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16-03-2025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16-03-2025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16-03-2025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16-03-2025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16-03-2025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16-03-2025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16-03-2025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16-03-2025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16-03-2025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16-03-2025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ijniet.org/wp-content/uploads/2022/09/2.pdf" TargetMode="External"/><Relationship Id="rId2" Type="http://schemas.openxmlformats.org/officeDocument/2006/relationships/hyperlink" Target="https://www.researchgate.net/publication/365108908_A_Smart_System_for_Personal_Protective_Equipment_Detection_in_Industrial_Environments_Based_on_Deep_Learning_at_the_Edg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document/9663184/" TargetMode="External"/><Relationship Id="rId2" Type="http://schemas.openxmlformats.org/officeDocument/2006/relationships/hyperlink" Target="https://ieeexplore.ieee.org/document/10000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document/949903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anose="02020603050405020304"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Title of the Project</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anose="02020603050405020304"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anose="02020603050405020304" pitchFamily="18" charset="0"/>
              </a:rPr>
              <a:t>		Name of the Student	</a:t>
            </a:r>
            <a:r>
              <a:rPr lang="en-IN" altLang="en-US" sz="1600" dirty="0">
                <a:solidFill>
                  <a:schemeClr val="tx1"/>
                </a:solidFill>
                <a:latin typeface="Times New Roman" panose="02020603050405020304" pitchFamily="18" charset="0"/>
                <a:cs typeface="Times New Roman" panose="02020603050405020304" pitchFamily="18" charset="0"/>
              </a:rPr>
              <a:t>T.Bhuvanesh</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lang="en-US" altLang="en-US" sz="1600" dirty="0">
                <a:solidFill>
                  <a:schemeClr val="tx1"/>
                </a:solidFill>
                <a:latin typeface="Times New Roman" panose="02020603050405020304" pitchFamily="18" charset="0"/>
                <a:cs typeface="Times New Roman" panose="02020603050405020304" pitchFamily="18" charset="0"/>
              </a:rPr>
              <a:t>Roll No.)</a:t>
            </a:r>
            <a:r>
              <a:rPr lang="en-IN" altLang="en-US" sz="1600" dirty="0">
                <a:solidFill>
                  <a:schemeClr val="tx1"/>
                </a:solidFill>
                <a:latin typeface="Times New Roman" panose="02020603050405020304" pitchFamily="18" charset="0"/>
                <a:cs typeface="Times New Roman" panose="02020603050405020304" pitchFamily="18" charset="0"/>
              </a:rPr>
              <a:t> 21471A05K4</a:t>
            </a:r>
            <a:endParaRPr lang="en-US" altLang="en-US" sz="1600" dirty="0">
              <a:solidFill>
                <a:schemeClr val="tx1"/>
              </a:solidFill>
              <a:latin typeface="Times New Roman" panose="02020603050405020304" pitchFamily="18" charset="0"/>
              <a:cs typeface="Times New Roman" panose="02020603050405020304" pitchFamily="18" charset="0"/>
            </a:endParaRPr>
          </a:p>
          <a:p>
            <a:pPr algn="l"/>
            <a:r>
              <a:rPr lang="en-US" altLang="en-US" sz="1600" dirty="0">
                <a:solidFill>
                  <a:schemeClr val="tx1"/>
                </a:solidFill>
                <a:latin typeface="Times New Roman" panose="02020603050405020304" pitchFamily="18" charset="0"/>
                <a:cs typeface="Times New Roman" panose="02020603050405020304" pitchFamily="18" charset="0"/>
              </a:rPr>
              <a:t>		Name of the Student	</a:t>
            </a:r>
            <a:r>
              <a:rPr lang="en-IN" altLang="en-US" sz="1600" dirty="0">
                <a:solidFill>
                  <a:schemeClr val="tx1"/>
                </a:solidFill>
                <a:latin typeface="Times New Roman" panose="02020603050405020304" pitchFamily="18" charset="0"/>
                <a:cs typeface="Times New Roman" panose="02020603050405020304" pitchFamily="18" charset="0"/>
              </a:rPr>
              <a:t>K.Vinay</a:t>
            </a: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lang="en-US" altLang="en-US" sz="1600" dirty="0">
                <a:solidFill>
                  <a:schemeClr val="tx1"/>
                </a:solidFill>
                <a:latin typeface="Times New Roman" panose="02020603050405020304" pitchFamily="18" charset="0"/>
                <a:cs typeface="Times New Roman" panose="02020603050405020304" pitchFamily="18" charset="0"/>
              </a:rPr>
              <a:t>Roll No.) </a:t>
            </a:r>
            <a:r>
              <a:rPr lang="en-IN" altLang="en-US" sz="1600" dirty="0">
                <a:solidFill>
                  <a:schemeClr val="tx1"/>
                </a:solidFill>
                <a:latin typeface="Times New Roman" panose="02020603050405020304" pitchFamily="18" charset="0"/>
                <a:cs typeface="Times New Roman" panose="02020603050405020304" pitchFamily="18" charset="0"/>
              </a:rPr>
              <a:t> 21471A05H4</a:t>
            </a:r>
            <a:endParaRPr lang="en-US" altLang="en-US" sz="1600" dirty="0">
              <a:solidFill>
                <a:schemeClr val="tx1"/>
              </a:solidFill>
              <a:latin typeface="Times New Roman" panose="02020603050405020304" pitchFamily="18" charset="0"/>
              <a:cs typeface="Times New Roman" panose="02020603050405020304" pitchFamily="18" charset="0"/>
            </a:endParaRPr>
          </a:p>
          <a:p>
            <a:pPr algn="l"/>
            <a:r>
              <a:rPr lang="en-US" altLang="en-US" sz="1600" dirty="0">
                <a:solidFill>
                  <a:schemeClr val="tx1"/>
                </a:solidFill>
                <a:latin typeface="Times New Roman" panose="02020603050405020304" pitchFamily="18" charset="0"/>
                <a:cs typeface="Times New Roman" panose="02020603050405020304" pitchFamily="18" charset="0"/>
              </a:rPr>
              <a:t>		Name of the Student	</a:t>
            </a:r>
            <a:r>
              <a:rPr lang="en-IN" sz="1600" dirty="0" err="1"/>
              <a:t>Dondapati</a:t>
            </a:r>
            <a:r>
              <a:rPr lang="en-IN" sz="1600" dirty="0"/>
              <a:t> </a:t>
            </a:r>
            <a:r>
              <a:rPr lang="en-IN" sz="1600" dirty="0" err="1"/>
              <a:t>Tharun</a:t>
            </a:r>
            <a:r>
              <a:rPr lang="en-IN" sz="1600" dirty="0"/>
              <a:t> </a:t>
            </a:r>
            <a:r>
              <a:rPr lang="en-IN" sz="1600" dirty="0" smtClean="0"/>
              <a:t>Kumar     </a:t>
            </a:r>
            <a:r>
              <a:rPr lang="en-US" altLang="en-US" sz="1600" dirty="0" smtClean="0">
                <a:solidFill>
                  <a:schemeClr val="tx1"/>
                </a:solidFill>
                <a:latin typeface="Times New Roman" panose="02020603050405020304" pitchFamily="18" charset="0"/>
                <a:cs typeface="Times New Roman" panose="02020603050405020304" pitchFamily="18" charset="0"/>
              </a:rPr>
              <a:t>(Roll </a:t>
            </a:r>
            <a:r>
              <a:rPr lang="en-US" altLang="en-US" sz="1600" dirty="0">
                <a:solidFill>
                  <a:schemeClr val="tx1"/>
                </a:solidFill>
                <a:latin typeface="Times New Roman" panose="02020603050405020304" pitchFamily="18" charset="0"/>
                <a:cs typeface="Times New Roman" panose="02020603050405020304" pitchFamily="18" charset="0"/>
              </a:rPr>
              <a:t>No.)</a:t>
            </a:r>
            <a:r>
              <a:rPr lang="en-IN" altLang="en-US" sz="1600" dirty="0">
                <a:solidFill>
                  <a:schemeClr val="tx1"/>
                </a:solidFill>
                <a:latin typeface="Times New Roman" panose="02020603050405020304" pitchFamily="18" charset="0"/>
                <a:cs typeface="Times New Roman" panose="02020603050405020304" pitchFamily="18" charset="0"/>
              </a:rPr>
              <a:t>   21471A05E8</a:t>
            </a:r>
          </a:p>
        </p:txBody>
      </p:sp>
      <p:sp>
        <p:nvSpPr>
          <p:cNvPr id="17" name="Subtitle 2"/>
          <p:cNvSpPr txBox="1"/>
          <p:nvPr/>
        </p:nvSpPr>
        <p:spPr bwMode="auto">
          <a:xfrm>
            <a:off x="2782854" y="3571458"/>
            <a:ext cx="6858000" cy="2288429"/>
          </a:xfrm>
          <a:prstGeom prst="rect">
            <a:avLst/>
          </a:prstGeom>
          <a:noFill/>
          <a:ln w="9525">
            <a:noFill/>
            <a:miter lim="800000"/>
          </a:ln>
        </p:spPr>
        <p:txBody>
          <a:bodyPr/>
          <a:lstStyle/>
          <a:p>
            <a:pPr algn="ctr" eaLnBrk="1" hangingPunct="1">
              <a:spcBef>
                <a:spcPct val="20000"/>
              </a:spcBef>
              <a:buFont typeface="Wingdings" panose="05000000000000000000" pitchFamily="2" charset="2"/>
              <a:buNone/>
            </a:pPr>
            <a:r>
              <a:rPr lang="en-US" altLang="en-US" dirty="0">
                <a:solidFill>
                  <a:srgbClr val="006600"/>
                </a:solidFill>
                <a:latin typeface="Times New Roman" panose="02020603050405020304" pitchFamily="18" charset="0"/>
                <a:cs typeface="Times New Roman" panose="02020603050405020304" pitchFamily="18" charset="0"/>
              </a:rPr>
              <a:t>Under the Guidance of,</a:t>
            </a:r>
            <a:endParaRPr lang="en-US" altLang="en-US" b="1" dirty="0">
              <a:solidFill>
                <a:srgbClr val="006600"/>
              </a:solidFill>
              <a:latin typeface="Times New Roman" panose="02020603050405020304" pitchFamily="18" charset="0"/>
              <a:cs typeface="Times New Roman" panose="02020603050405020304" pitchFamily="18" charset="0"/>
            </a:endParaRPr>
          </a:p>
          <a:p>
            <a:pPr algn="ctr" eaLnBrk="1" hangingPunct="1">
              <a:spcBef>
                <a:spcPct val="20000"/>
              </a:spcBef>
              <a:buFont typeface="Wingdings" panose="05000000000000000000" pitchFamily="2" charset="2"/>
              <a:buNone/>
            </a:pPr>
            <a:endParaRPr lang="en-US" altLang="en-US" sz="900" b="1" dirty="0">
              <a:solidFill>
                <a:schemeClr val="bg1"/>
              </a:solidFill>
              <a:latin typeface="Times New Roman" panose="02020603050405020304" pitchFamily="18" charset="0"/>
              <a:cs typeface="Times New Roman" panose="02020603050405020304" pitchFamily="18" charset="0"/>
            </a:endParaRPr>
          </a:p>
          <a:p>
            <a:pPr algn="ctr">
              <a:spcBef>
                <a:spcPct val="20000"/>
              </a:spcBef>
            </a:pPr>
            <a:r>
              <a:rPr lang="en-IN" sz="1600" dirty="0" err="1"/>
              <a:t>Dr.S.N.Tirumala</a:t>
            </a:r>
            <a:r>
              <a:rPr lang="en-IN" sz="1600" dirty="0"/>
              <a:t> Rao</a:t>
            </a:r>
            <a:r>
              <a:rPr lang="en-US" sz="1600" b="1" baseline="-25000" dirty="0" smtClean="0">
                <a:latin typeface="Times New Roman" panose="02020603050405020304" pitchFamily="18" charset="0"/>
                <a:cs typeface="Times New Roman" panose="02020603050405020304" pitchFamily="18" charset="0"/>
              </a:rPr>
              <a:t>Qualification</a:t>
            </a:r>
            <a:r>
              <a:rPr lang="en-US"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a:spcBef>
                <a:spcPct val="20000"/>
              </a:spcBef>
            </a:pPr>
            <a:r>
              <a:rPr lang="en-US" sz="1600" i="1" dirty="0"/>
              <a:t>Prof &amp; Head, </a:t>
            </a:r>
            <a:r>
              <a:rPr lang="en-US" sz="1600" i="1" dirty="0" err="1"/>
              <a:t>Dept</a:t>
            </a:r>
            <a:r>
              <a:rPr lang="en-US" sz="1600" i="1" dirty="0"/>
              <a:t> of CSE</a:t>
            </a:r>
            <a:r>
              <a:rPr lang="en-US" sz="1600" i="1" dirty="0" smtClean="0"/>
              <a:t>,</a:t>
            </a:r>
          </a:p>
          <a:p>
            <a:pPr algn="ctr">
              <a:spcBef>
                <a:spcPct val="20000"/>
              </a:spcBef>
            </a:pPr>
            <a:r>
              <a:rPr lang="en-US" altLang="en-US" sz="1600" dirty="0" smtClean="0">
                <a:solidFill>
                  <a:srgbClr val="898989"/>
                </a:solidFill>
                <a:latin typeface="Times New Roman" panose="02020603050405020304" pitchFamily="18" charset="0"/>
                <a:cs typeface="Times New Roman" panose="02020603050405020304" pitchFamily="18" charset="0"/>
              </a:rPr>
              <a:t>Department </a:t>
            </a:r>
            <a:r>
              <a:rPr lang="en-US" altLang="en-US" sz="1600" dirty="0">
                <a:solidFill>
                  <a:srgbClr val="898989"/>
                </a:solidFill>
                <a:latin typeface="Times New Roman" panose="02020603050405020304" pitchFamily="18" charset="0"/>
                <a:cs typeface="Times New Roman" panose="02020603050405020304" pitchFamily="18" charset="0"/>
              </a:rPr>
              <a:t>of Computer Science and Engineering,</a:t>
            </a:r>
          </a:p>
          <a:p>
            <a:pPr algn="ctr" eaLnBrk="1" hangingPunct="1">
              <a:lnSpc>
                <a:spcPct val="150000"/>
              </a:lnSpc>
              <a:spcBef>
                <a:spcPct val="20000"/>
              </a:spcBef>
              <a:buFont typeface="Wingdings" panose="05000000000000000000" pitchFamily="2" charset="2"/>
              <a:buNone/>
            </a:pPr>
            <a:r>
              <a:rPr lang="en-US" altLang="en-US" sz="1600" dirty="0" err="1">
                <a:solidFill>
                  <a:srgbClr val="898989"/>
                </a:solidFill>
                <a:latin typeface="Times New Roman" panose="02020603050405020304" pitchFamily="18" charset="0"/>
                <a:cs typeface="Times New Roman" panose="02020603050405020304" pitchFamily="18" charset="0"/>
              </a:rPr>
              <a:t>Narasaraopeta</a:t>
            </a:r>
            <a:r>
              <a:rPr lang="en-US" altLang="en-US" sz="1600" dirty="0">
                <a:solidFill>
                  <a:srgbClr val="898989"/>
                </a:solidFill>
                <a:latin typeface="Times New Roman" panose="02020603050405020304" pitchFamily="18" charset="0"/>
                <a:cs typeface="Times New Roman" panose="02020603050405020304" pitchFamily="18" charset="0"/>
              </a:rPr>
              <a:t> Engineering College (Autonomous),</a:t>
            </a:r>
          </a:p>
          <a:p>
            <a:pPr algn="ctr" eaLnBrk="1" hangingPunct="1">
              <a:lnSpc>
                <a:spcPct val="150000"/>
              </a:lnSpc>
              <a:spcBef>
                <a:spcPct val="20000"/>
              </a:spcBef>
              <a:buFont typeface="Wingdings" panose="05000000000000000000" pitchFamily="2" charset="2"/>
              <a:buNone/>
            </a:pPr>
            <a:r>
              <a:rPr lang="en-US" altLang="en-US" sz="1600" dirty="0" err="1">
                <a:solidFill>
                  <a:srgbClr val="898989"/>
                </a:solidFill>
                <a:latin typeface="Times New Roman" panose="02020603050405020304" pitchFamily="18" charset="0"/>
                <a:cs typeface="Times New Roman" panose="02020603050405020304" pitchFamily="18" charset="0"/>
              </a:rPr>
              <a:t>Narasaraopet</a:t>
            </a:r>
            <a:r>
              <a:rPr lang="en-US" altLang="en-US" sz="1600" dirty="0">
                <a:solidFill>
                  <a:srgbClr val="898989"/>
                </a:solidFill>
                <a:latin typeface="Times New Roman" panose="02020603050405020304" pitchFamily="18" charset="0"/>
                <a:cs typeface="Times New Roman" panose="02020603050405020304"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21" name="Footer Placeholder 5"/>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Batch No. C</a:t>
            </a:r>
            <a:r>
              <a:rPr lang="en-US" dirty="0" smtClean="0">
                <a:latin typeface="Times New Roman" panose="02020603050405020304" pitchFamily="18" charset="0"/>
                <a:cs typeface="Times New Roman" panose="02020603050405020304" pitchFamily="18" charset="0"/>
              </a:rPr>
              <a:t>B2          </a:t>
            </a:r>
            <a:r>
              <a:rPr lang="en-US" dirty="0">
                <a:latin typeface="Times New Roman" panose="02020603050405020304" pitchFamily="18" charset="0"/>
                <a:cs typeface="Times New Roman" panose="02020603050405020304" pitchFamily="18" charset="0"/>
              </a:rPr>
              <a:t>Department of CSE</a:t>
            </a:r>
          </a:p>
        </p:txBody>
      </p:sp>
      <p:sp>
        <p:nvSpPr>
          <p:cNvPr id="23" name="Slide Number Placeholder 6"/>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147783"/>
            <a:ext cx="10173182" cy="846130"/>
          </a:xfrm>
        </p:spPr>
        <p:txBody>
          <a:bodyPr>
            <a:normAutofit/>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5" name="Date Placeholder 4"/>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noChangeArrowheads="1"/>
          </p:cNvSpPr>
          <p:nvPr>
            <p:ph idx="1"/>
          </p:nvPr>
        </p:nvSpPr>
        <p:spPr bwMode="auto">
          <a:xfrm>
            <a:off x="417443" y="1457587"/>
            <a:ext cx="11141766" cy="3980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100"/>
              </a:spcBef>
              <a:spcAft>
                <a:spcPct val="0"/>
              </a:spcAft>
              <a:buClrTx/>
              <a:buSz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4.Deep Learning-Based Workers Safety Helmet Wearing Detection on Construction Sites (Han et al., IEEE Access)</a:t>
            </a:r>
          </a:p>
          <a:p>
            <a:pPr marL="0" marR="0" lvl="0" indent="0" algn="l" defTabSz="914400" rtl="0" eaLnBrk="0" fontAlgn="base" latinLnBrk="0" hangingPunct="0">
              <a:lnSpc>
                <a:spcPct val="100000"/>
              </a:lnSpc>
              <a:spcBef>
                <a:spcPts val="100"/>
              </a:spcBef>
              <a:spcAft>
                <a:spcPct val="0"/>
              </a:spcAft>
              <a:buClrTx/>
              <a:buSz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ts val="100"/>
              </a:spcBef>
              <a:spcAft>
                <a:spcPct val="0"/>
              </a:spcAft>
              <a:buClrTx/>
              <a:buSz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Their Model:</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Enhances helmet detection using multi-scale features in construction environments.</a:t>
            </a:r>
          </a:p>
          <a:p>
            <a:pPr marL="0" marR="0" lvl="0" indent="0" algn="l" defTabSz="914400" rtl="0" eaLnBrk="0" fontAlgn="base" latinLnBrk="0" hangingPunct="0">
              <a:lnSpc>
                <a:spcPct val="100000"/>
              </a:lnSpc>
              <a:spcBef>
                <a:spcPts val="100"/>
              </a:spcBef>
              <a:spcAft>
                <a:spcPct val="0"/>
              </a:spcAft>
              <a:buClrTx/>
              <a:buSz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Difference: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Our model integrates additional functionalities like license plate recognition and systematic data storage for compliance tracking.</a:t>
            </a:r>
          </a:p>
          <a:p>
            <a:pPr marL="0" marR="0" lvl="0" indent="0" algn="l" defTabSz="914400" rtl="0" eaLnBrk="0" fontAlgn="base" latinLnBrk="0" hangingPunct="0">
              <a:lnSpc>
                <a:spcPct val="100000"/>
              </a:lnSpc>
              <a:spcBef>
                <a:spcPts val="100"/>
              </a:spcBef>
              <a:spcAft>
                <a:spcPct val="0"/>
              </a:spcAft>
              <a:buClrTx/>
              <a:buSz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ts val="2400"/>
              </a:lnSpc>
              <a:spcBef>
                <a:spcPts val="100"/>
              </a:spcBef>
              <a:spcAft>
                <a:spcPct val="0"/>
              </a:spcAft>
              <a:buClrTx/>
              <a:buSz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5.Self-Adaptive Motion Prediction-Based Proactive Motion Planning for Autonomous Driving (</a:t>
            </a:r>
            <a:r>
              <a:rPr kumimoji="0" 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Jeong</a:t>
            </a: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IEEE Access)</a:t>
            </a:r>
          </a:p>
          <a:p>
            <a:pPr marL="0" marR="0" lvl="0" indent="0" algn="l" defTabSz="914400" rtl="0" eaLnBrk="0" fontAlgn="base" latinLnBrk="0" hangingPunct="0">
              <a:lnSpc>
                <a:spcPts val="2400"/>
              </a:lnSpc>
              <a:spcBef>
                <a:spcPts val="100"/>
              </a:spcBef>
              <a:spcAft>
                <a:spcPct val="0"/>
              </a:spcAft>
              <a:buClrTx/>
              <a:buSz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ts val="2400"/>
              </a:lnSpc>
              <a:spcBef>
                <a:spcPts val="100"/>
              </a:spcBef>
              <a:spcAft>
                <a:spcPct val="0"/>
              </a:spcAft>
              <a:buClrTx/>
              <a:buSz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Their Model:</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Focuses on proactive motion planning in autonomous driving using self-adaptive motion prediction.</a:t>
            </a:r>
          </a:p>
          <a:p>
            <a:pPr marL="0" marR="0" lvl="0" indent="0" algn="l" defTabSz="914400" rtl="0" eaLnBrk="0" fontAlgn="base" latinLnBrk="0" hangingPunct="0">
              <a:lnSpc>
                <a:spcPts val="2400"/>
              </a:lnSpc>
              <a:spcBef>
                <a:spcPts val="100"/>
              </a:spcBef>
              <a:spcAft>
                <a:spcPct val="0"/>
              </a:spcAft>
              <a:buClrTx/>
              <a:buSz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Difference: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While inspired by proactive mechanisms, our sy</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stem adapts these ideas for real-time safety enforcement in industrial and vehicular contexts.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Ensuring safety compliance, particularly helmet usage, in construction sites and road environments is a persistent challenge. Manual inspection methods are time-consuming, error-prone, and inefficient, often failing to address non-compliance effectively. Traditional automated systems focus on limited scenarios, lack real-time capabilities, and struggle with small object detection in complex environments. There is a critical need for a scalable, accurate, and automated solution that not only detects helmet usage but also integrates license plate recognition for comprehensive safety monitoring.</a:t>
            </a:r>
          </a:p>
        </p:txBody>
      </p:sp>
      <p:sp>
        <p:nvSpPr>
          <p:cNvPr id="5" name="Date Placeholder 4"/>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54003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p:cNvSpPr>
            <a:spLocks noGrp="1"/>
          </p:cNvSpPr>
          <p:nvPr>
            <p:ph idx="1"/>
          </p:nvPr>
        </p:nvSpPr>
        <p:spPr>
          <a:xfrm>
            <a:off x="838200" y="1062182"/>
            <a:ext cx="10515600" cy="5114781"/>
          </a:xfrm>
        </p:spPr>
        <p:txBody>
          <a:bodyPr>
            <a:normAutofit/>
          </a:bodyPr>
          <a:lstStyle/>
          <a:p>
            <a:r>
              <a:rPr lang="en-US" sz="2000" b="1" dirty="0">
                <a:latin typeface="Times New Roman" panose="02020603050405020304" pitchFamily="18" charset="0"/>
                <a:cs typeface="Times New Roman" panose="02020603050405020304" pitchFamily="18" charset="0"/>
              </a:rPr>
              <a:t>Develop an Automated Helmet Detection System:</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Create a system using YOLOv8 to accurately detect helmet usage in real-time across diverse environments.</a:t>
            </a:r>
          </a:p>
          <a:p>
            <a:r>
              <a:rPr lang="en-US" sz="2000" b="1" dirty="0">
                <a:latin typeface="Times New Roman" panose="02020603050405020304" pitchFamily="18" charset="0"/>
                <a:cs typeface="Times New Roman" panose="02020603050405020304" pitchFamily="18" charset="0"/>
              </a:rPr>
              <a:t>Integrate License Plate Recognition: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Incorporate license plate detection for monitoring road safety violations, enabling comprehensive safety enforcement.</a:t>
            </a:r>
          </a:p>
          <a:p>
            <a:r>
              <a:rPr lang="en-US" sz="2000" b="1" dirty="0">
                <a:latin typeface="Times New Roman" panose="02020603050405020304" pitchFamily="18" charset="0"/>
                <a:cs typeface="Times New Roman" panose="02020603050405020304" pitchFamily="18" charset="0"/>
              </a:rPr>
              <a:t>Enhance Data Management: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Store detection results, including images, license plate numbers, and timestamps, systematically in an Excel sheet for efficient compliance tracking and auditing.</a:t>
            </a:r>
          </a:p>
          <a:p>
            <a:r>
              <a:rPr lang="en-US" sz="2000" b="1" dirty="0">
                <a:latin typeface="Times New Roman" panose="02020603050405020304" pitchFamily="18" charset="0"/>
                <a:cs typeface="Times New Roman" panose="02020603050405020304" pitchFamily="18" charset="0"/>
              </a:rPr>
              <a:t>Ensure Practical Usability:</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Design a user-friendly GUI to make the system accessible for non-experts and adaptable to various operational settings</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Improve Detection Accuracy in Complex Environments: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Enhance the system’s performance using multi-scale feature fusion and attention mechanisms to accurately detect helmets in challenging conditions, such as cluttered backgrounds and varying lighting.</a:t>
            </a:r>
          </a:p>
        </p:txBody>
      </p:sp>
      <p:sp>
        <p:nvSpPr>
          <p:cNvPr id="5" name="Date Placeholder 4"/>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175492"/>
            <a:ext cx="10173182" cy="37869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FLOW CHART</a:t>
            </a:r>
          </a:p>
        </p:txBody>
      </p:sp>
      <p:sp>
        <p:nvSpPr>
          <p:cNvPr id="9" name="Content Placeholder 8"/>
          <p:cNvSpPr>
            <a:spLocks noGrp="1"/>
          </p:cNvSpPr>
          <p:nvPr>
            <p:ph idx="1"/>
          </p:nvPr>
        </p:nvSpPr>
        <p:spPr>
          <a:xfrm>
            <a:off x="295564" y="554182"/>
            <a:ext cx="8146472" cy="5310909"/>
          </a:xfrm>
        </p:spPr>
        <p:txBody>
          <a:bodyPr>
            <a:noAutofit/>
          </a:bodyPr>
          <a:lstStyle/>
          <a:p>
            <a:pPr marL="0" indent="0">
              <a:buNone/>
            </a:pPr>
            <a:r>
              <a:rPr lang="en-US" sz="1500" b="1" dirty="0">
                <a:latin typeface="Times New Roman" panose="02020603050405020304" pitchFamily="18" charset="0"/>
                <a:cs typeface="Times New Roman" panose="02020603050405020304" pitchFamily="18" charset="0"/>
              </a:rPr>
              <a:t>Start</a:t>
            </a:r>
            <a:r>
              <a:rPr lang="en-US" sz="1500" dirty="0">
                <a:latin typeface="Times New Roman" panose="02020603050405020304" pitchFamily="18" charset="0"/>
                <a:cs typeface="Times New Roman" panose="02020603050405020304" pitchFamily="18" charset="0"/>
              </a:rPr>
              <a:t>:</a:t>
            </a:r>
          </a:p>
          <a:p>
            <a:pPr lvl="1"/>
            <a:r>
              <a:rPr lang="en-US" sz="1500" dirty="0">
                <a:latin typeface="Times New Roman" panose="02020603050405020304" pitchFamily="18" charset="0"/>
                <a:cs typeface="Times New Roman" panose="02020603050405020304" pitchFamily="18" charset="0"/>
              </a:rPr>
              <a:t>The process begins by initializing the system to analyze video frames or images.</a:t>
            </a:r>
          </a:p>
          <a:p>
            <a:pPr marL="0" indent="0">
              <a:buNone/>
            </a:pPr>
            <a:r>
              <a:rPr lang="en-US" sz="1500" b="1" dirty="0">
                <a:latin typeface="Times New Roman" panose="02020603050405020304" pitchFamily="18" charset="0"/>
                <a:cs typeface="Times New Roman" panose="02020603050405020304" pitchFamily="18" charset="0"/>
              </a:rPr>
              <a:t>Input Frames</a:t>
            </a:r>
            <a:r>
              <a:rPr lang="en-US" sz="1500" dirty="0">
                <a:latin typeface="Times New Roman" panose="02020603050405020304" pitchFamily="18" charset="0"/>
                <a:cs typeface="Times New Roman" panose="02020603050405020304" pitchFamily="18" charset="0"/>
              </a:rPr>
              <a:t>:</a:t>
            </a:r>
          </a:p>
          <a:p>
            <a:pPr lvl="1"/>
            <a:r>
              <a:rPr lang="en-US" sz="1500" dirty="0">
                <a:latin typeface="Times New Roman" panose="02020603050405020304" pitchFamily="18" charset="0"/>
                <a:cs typeface="Times New Roman" panose="02020603050405020304" pitchFamily="18" charset="0"/>
              </a:rPr>
              <a:t>The system captures frames from the input video or camera feed for processing.</a:t>
            </a:r>
          </a:p>
          <a:p>
            <a:pPr marL="0" indent="0">
              <a:buNone/>
            </a:pPr>
            <a:r>
              <a:rPr lang="en-US" sz="1500" b="1" dirty="0">
                <a:latin typeface="Times New Roman" panose="02020603050405020304" pitchFamily="18" charset="0"/>
                <a:cs typeface="Times New Roman" panose="02020603050405020304" pitchFamily="18" charset="0"/>
              </a:rPr>
              <a:t>Check for Helmet</a:t>
            </a:r>
            <a:r>
              <a:rPr lang="en-US" sz="1500" dirty="0">
                <a:latin typeface="Times New Roman" panose="02020603050405020304" pitchFamily="18" charset="0"/>
                <a:cs typeface="Times New Roman" panose="02020603050405020304" pitchFamily="18" charset="0"/>
              </a:rPr>
              <a:t>:</a:t>
            </a:r>
          </a:p>
          <a:p>
            <a:pPr lvl="1"/>
            <a:r>
              <a:rPr lang="en-US" sz="1500" dirty="0">
                <a:latin typeface="Times New Roman" panose="02020603050405020304" pitchFamily="18" charset="0"/>
                <a:cs typeface="Times New Roman" panose="02020603050405020304" pitchFamily="18" charset="0"/>
              </a:rPr>
              <a:t>Each frame is analyzed to determine if a person in the frame is wearing a helmet.</a:t>
            </a:r>
          </a:p>
          <a:p>
            <a:pPr lvl="1"/>
            <a:r>
              <a:rPr lang="en-US" sz="1500" b="1" dirty="0">
                <a:latin typeface="Times New Roman" panose="02020603050405020304" pitchFamily="18" charset="0"/>
                <a:cs typeface="Times New Roman" panose="02020603050405020304" pitchFamily="18" charset="0"/>
              </a:rPr>
              <a:t>Decision Point</a:t>
            </a:r>
            <a:r>
              <a:rPr lang="en-US" sz="1500" dirty="0">
                <a:latin typeface="Times New Roman" panose="02020603050405020304" pitchFamily="18" charset="0"/>
                <a:cs typeface="Times New Roman" panose="02020603050405020304" pitchFamily="18" charset="0"/>
              </a:rPr>
              <a:t>:</a:t>
            </a:r>
          </a:p>
          <a:p>
            <a:pPr lvl="2"/>
            <a:r>
              <a:rPr lang="en-US" sz="1500" b="1" dirty="0">
                <a:latin typeface="Times New Roman" panose="02020603050405020304" pitchFamily="18" charset="0"/>
                <a:cs typeface="Times New Roman" panose="02020603050405020304" pitchFamily="18" charset="0"/>
              </a:rPr>
              <a:t>Yes</a:t>
            </a:r>
            <a:r>
              <a:rPr lang="en-US" sz="1500" dirty="0">
                <a:latin typeface="Times New Roman" panose="02020603050405020304" pitchFamily="18" charset="0"/>
                <a:cs typeface="Times New Roman" panose="02020603050405020304" pitchFamily="18" charset="0"/>
              </a:rPr>
              <a:t>: If a person with a helmet is detected, the system reads the next frame to continue monitoring.</a:t>
            </a:r>
          </a:p>
          <a:p>
            <a:pPr lvl="2"/>
            <a:r>
              <a:rPr lang="en-US" sz="1500" b="1" dirty="0">
                <a:latin typeface="Times New Roman" panose="02020603050405020304" pitchFamily="18" charset="0"/>
                <a:cs typeface="Times New Roman" panose="02020603050405020304" pitchFamily="18" charset="0"/>
              </a:rPr>
              <a:t>No</a:t>
            </a:r>
            <a:r>
              <a:rPr lang="en-US" sz="1500" dirty="0">
                <a:latin typeface="Times New Roman" panose="02020603050405020304" pitchFamily="18" charset="0"/>
                <a:cs typeface="Times New Roman" panose="02020603050405020304" pitchFamily="18" charset="0"/>
              </a:rPr>
              <a:t>: If no helmet is detected, it proceeds to check for the presence of a license </a:t>
            </a:r>
            <a:r>
              <a:rPr lang="en-US" sz="1500" dirty="0" smtClean="0">
                <a:latin typeface="Times New Roman" panose="02020603050405020304" pitchFamily="18" charset="0"/>
                <a:cs typeface="Times New Roman" panose="02020603050405020304" pitchFamily="18" charset="0"/>
              </a:rPr>
              <a:t>plate.</a:t>
            </a:r>
          </a:p>
          <a:p>
            <a:pPr marL="0" indent="0">
              <a:buNone/>
            </a:pPr>
            <a:r>
              <a:rPr lang="en-US" sz="1500" b="1" dirty="0" smtClean="0">
                <a:latin typeface="Times New Roman" panose="02020603050405020304" pitchFamily="18" charset="0"/>
                <a:cs typeface="Times New Roman" panose="02020603050405020304" pitchFamily="18" charset="0"/>
              </a:rPr>
              <a:t>Plate Detection</a:t>
            </a:r>
            <a:r>
              <a:rPr lang="en-US" sz="1500" dirty="0" smtClean="0">
                <a:latin typeface="Times New Roman" panose="02020603050405020304" pitchFamily="18" charset="0"/>
                <a:cs typeface="Times New Roman" panose="02020603050405020304" pitchFamily="18" charset="0"/>
              </a:rPr>
              <a:t>:</a:t>
            </a:r>
          </a:p>
          <a:p>
            <a:pPr lvl="1"/>
            <a:r>
              <a:rPr lang="en-US" sz="1500" dirty="0" smtClean="0">
                <a:latin typeface="Times New Roman" panose="02020603050405020304" pitchFamily="18" charset="0"/>
                <a:cs typeface="Times New Roman" panose="02020603050405020304" pitchFamily="18" charset="0"/>
              </a:rPr>
              <a:t>If </a:t>
            </a:r>
            <a:r>
              <a:rPr lang="en-US" sz="1500" dirty="0">
                <a:latin typeface="Times New Roman" panose="02020603050405020304" pitchFamily="18" charset="0"/>
                <a:cs typeface="Times New Roman" panose="02020603050405020304" pitchFamily="18" charset="0"/>
              </a:rPr>
              <a:t>a license plate is detected, the system moves to the next step.</a:t>
            </a:r>
          </a:p>
          <a:p>
            <a:pPr lvl="1"/>
            <a:r>
              <a:rPr lang="en-US" sz="1500" b="1" dirty="0">
                <a:latin typeface="Times New Roman" panose="02020603050405020304" pitchFamily="18" charset="0"/>
                <a:cs typeface="Times New Roman" panose="02020603050405020304" pitchFamily="18" charset="0"/>
              </a:rPr>
              <a:t>Decision Point</a:t>
            </a:r>
            <a:r>
              <a:rPr lang="en-US" sz="1500" dirty="0">
                <a:latin typeface="Times New Roman" panose="02020603050405020304" pitchFamily="18" charset="0"/>
                <a:cs typeface="Times New Roman" panose="02020603050405020304" pitchFamily="18" charset="0"/>
              </a:rPr>
              <a:t>:</a:t>
            </a:r>
          </a:p>
          <a:p>
            <a:pPr lvl="2"/>
            <a:r>
              <a:rPr lang="en-US" sz="1500" b="1" dirty="0">
                <a:latin typeface="Times New Roman" panose="02020603050405020304" pitchFamily="18" charset="0"/>
                <a:cs typeface="Times New Roman" panose="02020603050405020304" pitchFamily="18" charset="0"/>
              </a:rPr>
              <a:t>No</a:t>
            </a:r>
            <a:r>
              <a:rPr lang="en-US" sz="1500" dirty="0">
                <a:latin typeface="Times New Roman" panose="02020603050405020304" pitchFamily="18" charset="0"/>
                <a:cs typeface="Times New Roman" panose="02020603050405020304" pitchFamily="18" charset="0"/>
              </a:rPr>
              <a:t>: If no plate is detected, the system loops back to process the next frame.</a:t>
            </a:r>
          </a:p>
          <a:p>
            <a:pPr lvl="2"/>
            <a:r>
              <a:rPr lang="en-US" sz="1500" b="1" dirty="0">
                <a:latin typeface="Times New Roman" panose="02020603050405020304" pitchFamily="18" charset="0"/>
                <a:cs typeface="Times New Roman" panose="02020603050405020304" pitchFamily="18" charset="0"/>
              </a:rPr>
              <a:t>Yes</a:t>
            </a:r>
            <a:r>
              <a:rPr lang="en-US" sz="1500" dirty="0">
                <a:latin typeface="Times New Roman" panose="02020603050405020304" pitchFamily="18" charset="0"/>
                <a:cs typeface="Times New Roman" panose="02020603050405020304" pitchFamily="18" charset="0"/>
              </a:rPr>
              <a:t>: If a plate is detected, it proceeds to extract the </a:t>
            </a:r>
            <a:r>
              <a:rPr lang="en-US" sz="1500" dirty="0" smtClean="0">
                <a:latin typeface="Times New Roman" panose="02020603050405020304" pitchFamily="18" charset="0"/>
                <a:cs typeface="Times New Roman" panose="02020603050405020304" pitchFamily="18" charset="0"/>
              </a:rPr>
              <a:t>details.</a:t>
            </a:r>
          </a:p>
          <a:p>
            <a:pPr marL="0" indent="0">
              <a:buNone/>
            </a:pPr>
            <a:r>
              <a:rPr lang="en-US" sz="1500" b="1" dirty="0" smtClean="0">
                <a:latin typeface="Times New Roman" panose="02020603050405020304" pitchFamily="18" charset="0"/>
                <a:cs typeface="Times New Roman" panose="02020603050405020304" pitchFamily="18" charset="0"/>
              </a:rPr>
              <a:t>Extract Plate</a:t>
            </a:r>
            <a:r>
              <a:rPr lang="en-US" sz="1500" dirty="0" smtClean="0">
                <a:latin typeface="Times New Roman" panose="02020603050405020304" pitchFamily="18" charset="0"/>
                <a:cs typeface="Times New Roman" panose="02020603050405020304" pitchFamily="18" charset="0"/>
              </a:rPr>
              <a:t>:</a:t>
            </a:r>
          </a:p>
          <a:p>
            <a:pPr lvl="1"/>
            <a:r>
              <a:rPr lang="en-US" sz="1500" dirty="0" smtClean="0">
                <a:latin typeface="Times New Roman" panose="02020603050405020304" pitchFamily="18" charset="0"/>
                <a:cs typeface="Times New Roman" panose="02020603050405020304" pitchFamily="18" charset="0"/>
              </a:rPr>
              <a:t>The </a:t>
            </a:r>
            <a:r>
              <a:rPr lang="en-US" sz="1500" dirty="0">
                <a:latin typeface="Times New Roman" panose="02020603050405020304" pitchFamily="18" charset="0"/>
                <a:cs typeface="Times New Roman" panose="02020603050405020304" pitchFamily="18" charset="0"/>
              </a:rPr>
              <a:t>detected license plate is processed for data extraction (e.g., characters, numbers, timestamp).</a:t>
            </a:r>
          </a:p>
          <a:p>
            <a:pPr marL="0" indent="0">
              <a:buNone/>
            </a:pPr>
            <a:r>
              <a:rPr lang="en-US" sz="1500" b="1" dirty="0">
                <a:latin typeface="Times New Roman" panose="02020603050405020304" pitchFamily="18" charset="0"/>
                <a:cs typeface="Times New Roman" panose="02020603050405020304" pitchFamily="18" charset="0"/>
              </a:rPr>
              <a:t>End</a:t>
            </a:r>
            <a:r>
              <a:rPr lang="en-US" sz="1500" dirty="0">
                <a:latin typeface="Times New Roman" panose="02020603050405020304" pitchFamily="18" charset="0"/>
                <a:cs typeface="Times New Roman" panose="02020603050405020304" pitchFamily="18" charset="0"/>
              </a:rPr>
              <a:t>:</a:t>
            </a:r>
          </a:p>
          <a:p>
            <a:pPr lvl="1"/>
            <a:r>
              <a:rPr lang="en-US" sz="1500" dirty="0">
                <a:latin typeface="Times New Roman" panose="02020603050405020304" pitchFamily="18" charset="0"/>
                <a:cs typeface="Times New Roman" panose="02020603050405020304" pitchFamily="18" charset="0"/>
              </a:rPr>
              <a:t>The process completes for the current frame, and the system either continues with the next frame or stops based on the input feed</a:t>
            </a:r>
            <a:r>
              <a:rPr lang="en-US" sz="1500" dirty="0" smtClean="0">
                <a:latin typeface="Times New Roman" panose="02020603050405020304" pitchFamily="18" charset="0"/>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a:p>
            <a:pPr marL="537210" lvl="1" indent="-514350">
              <a:lnSpc>
                <a:spcPct val="150000"/>
              </a:lnSpc>
              <a:spcAft>
                <a:spcPts val="600"/>
              </a:spcAft>
              <a:buFont typeface="+mj-lt"/>
              <a:buAutoNum type="arabicPeriod"/>
            </a:pPr>
            <a:endParaRPr lang="en-US" sz="12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0708" y="1910577"/>
            <a:ext cx="3833783" cy="353887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p:cNvSpPr>
            <a:spLocks noGrp="1"/>
          </p:cNvSpPr>
          <p:nvPr>
            <p:ph idx="1"/>
          </p:nvPr>
        </p:nvSpPr>
        <p:spPr>
          <a:xfrm>
            <a:off x="838200" y="1493133"/>
            <a:ext cx="6123039" cy="4683829"/>
          </a:xfrm>
        </p:spPr>
        <p:txBody>
          <a:bodyPr>
            <a:normAutofit lnSpcReduction="10000"/>
          </a:bodyPr>
          <a:lstStyle/>
          <a:p>
            <a:endParaRPr lang="en-IN"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Input Image</a:t>
            </a:r>
            <a:r>
              <a:rPr lang="en-US" sz="2400" dirty="0">
                <a:latin typeface="Times New Roman" panose="02020603050405020304" pitchFamily="18" charset="0"/>
                <a:cs typeface="Times New Roman" panose="02020603050405020304" pitchFamily="18" charset="0"/>
              </a:rPr>
              <a:t>: Captures raw images for processing</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Data Pre-Processing</a:t>
            </a:r>
            <a:r>
              <a:rPr lang="en-US" sz="2400" dirty="0">
                <a:latin typeface="Times New Roman" panose="02020603050405020304" pitchFamily="18" charset="0"/>
                <a:cs typeface="Times New Roman" panose="02020603050405020304" pitchFamily="18" charset="0"/>
              </a:rPr>
              <a:t>: Enhances image quality through resizing, normalization, and </a:t>
            </a:r>
            <a:r>
              <a:rPr lang="en-US" sz="2400" dirty="0" smtClean="0">
                <a:latin typeface="Times New Roman" panose="02020603050405020304" pitchFamily="18" charset="0"/>
                <a:cs typeface="Times New Roman" panose="02020603050405020304" pitchFamily="18" charset="0"/>
              </a:rPr>
              <a:t>augmentation.</a:t>
            </a:r>
          </a:p>
          <a:p>
            <a:pPr marL="0" indent="0">
              <a:buNone/>
            </a:pPr>
            <a:r>
              <a:rPr lang="en-US" sz="2400" b="1" dirty="0" smtClean="0">
                <a:latin typeface="Times New Roman" panose="02020603050405020304" pitchFamily="18" charset="0"/>
                <a:cs typeface="Times New Roman" panose="02020603050405020304" pitchFamily="18" charset="0"/>
              </a:rPr>
              <a:t>Dataset </a:t>
            </a:r>
            <a:r>
              <a:rPr lang="en-US" sz="2400" b="1" dirty="0">
                <a:latin typeface="Times New Roman" panose="02020603050405020304" pitchFamily="18" charset="0"/>
                <a:cs typeface="Times New Roman" panose="02020603050405020304" pitchFamily="18" charset="0"/>
              </a:rPr>
              <a:t>Split</a:t>
            </a:r>
            <a:r>
              <a:rPr lang="en-US" sz="2400" dirty="0">
                <a:latin typeface="Times New Roman" panose="02020603050405020304" pitchFamily="18" charset="0"/>
                <a:cs typeface="Times New Roman" panose="02020603050405020304" pitchFamily="18" charset="0"/>
              </a:rPr>
              <a:t>: Divides data into training, validation, and testing sets</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Deep Learning Framework</a:t>
            </a:r>
            <a:r>
              <a:rPr lang="en-US" sz="2400" dirty="0">
                <a:latin typeface="Times New Roman" panose="02020603050405020304" pitchFamily="18" charset="0"/>
                <a:cs typeface="Times New Roman" panose="02020603050405020304" pitchFamily="18" charset="0"/>
              </a:rPr>
              <a:t>: Uses CNN to classify images as "Helmet" or "No Helmet</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b="1" dirty="0">
                <a:latin typeface="Times New Roman" panose="02020603050405020304" pitchFamily="18" charset="0"/>
                <a:cs typeface="Times New Roman" panose="02020603050405020304" pitchFamily="18" charset="0"/>
              </a:rPr>
              <a:t>Classification</a:t>
            </a:r>
            <a:r>
              <a:rPr lang="en-US" sz="2400" dirty="0">
                <a:latin typeface="Times New Roman" panose="02020603050405020304" pitchFamily="18" charset="0"/>
                <a:cs typeface="Times New Roman" panose="02020603050405020304" pitchFamily="18" charset="0"/>
              </a:rPr>
              <a:t>: Outputs whether a helmet is detected or not, ensuring safety compliance.</a:t>
            </a:r>
          </a:p>
        </p:txBody>
      </p:sp>
      <p:sp>
        <p:nvSpPr>
          <p:cNvPr id="5" name="Date Placeholder 4"/>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128906" y="2142089"/>
            <a:ext cx="4769095" cy="288939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p:cNvSpPr>
            <a:spLocks noGrp="1"/>
          </p:cNvSpPr>
          <p:nvPr>
            <p:ph idx="1"/>
          </p:nvPr>
        </p:nvSpPr>
        <p:spPr/>
        <p:txBody>
          <a:bodyPr>
            <a:normAutofit fontScale="77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1.Introduction </a:t>
            </a:r>
            <a:r>
              <a:rPr lang="en-US" b="1" dirty="0">
                <a:latin typeface="Times New Roman" panose="02020603050405020304" pitchFamily="18" charset="0"/>
                <a:cs typeface="Times New Roman" panose="02020603050405020304" pitchFamily="18" charset="0"/>
              </a:rPr>
              <a:t>to the Process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proposed methodology utilizes a deep learning-based approach for helmet detection and license plate extraction, emphasizing safety compliance in construction and road environments. Figure 1 illustrates the overall flow of the process</a:t>
            </a:r>
            <a:r>
              <a:rPr lang="en-US"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2.Data </a:t>
            </a:r>
            <a:r>
              <a:rPr lang="en-US" b="1" dirty="0">
                <a:latin typeface="Times New Roman" panose="02020603050405020304" pitchFamily="18" charset="0"/>
                <a:cs typeface="Times New Roman" panose="02020603050405020304" pitchFamily="18" charset="0"/>
              </a:rPr>
              <a:t>Collection</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Diverse Dataset: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comprehensive dataset is created by collecting images from various sources, including live camera footage and video recordings, covering diverse environments (construction sites, roads, etc.) under different conditions.</a:t>
            </a:r>
          </a:p>
          <a:p>
            <a:r>
              <a:rPr lang="en-US" b="1" dirty="0">
                <a:latin typeface="Times New Roman" panose="02020603050405020304" pitchFamily="18" charset="0"/>
                <a:cs typeface="Times New Roman" panose="02020603050405020304" pitchFamily="18" charset="0"/>
              </a:rPr>
              <a:t>Annotations: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Each image is annotated with bounding boxes and labels (helmet/no helmet), ensuring accurate model training and performance.</a:t>
            </a:r>
          </a:p>
          <a:p>
            <a:r>
              <a:rPr lang="en-US" b="1" dirty="0">
                <a:latin typeface="Times New Roman" panose="02020603050405020304" pitchFamily="18" charset="0"/>
                <a:cs typeface="Times New Roman" panose="02020603050405020304" pitchFamily="18" charset="0"/>
              </a:rPr>
              <a:t>Diversity and Balance: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dataset balances helmeted and non-helmeted images, incorporating variations in helmet styles, colors, and environmental conditions.</a:t>
            </a:r>
          </a:p>
          <a:p>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p:cNvSpPr>
            <a:spLocks noGrp="1"/>
          </p:cNvSpPr>
          <p:nvPr>
            <p:ph idx="1"/>
          </p:nvPr>
        </p:nvSpPr>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3.Data </a:t>
            </a:r>
            <a:r>
              <a:rPr lang="en-US" sz="2200" b="1" dirty="0">
                <a:latin typeface="Times New Roman" panose="02020603050405020304" pitchFamily="18" charset="0"/>
                <a:cs typeface="Times New Roman" panose="02020603050405020304" pitchFamily="18" charset="0"/>
              </a:rPr>
              <a:t>Preprocessing</a:t>
            </a: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Resizing:</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Images are resized to standard dimensions (e.g., 416x416 or 640x640 pixels) to ensure uniformity and efficient processing.</a:t>
            </a:r>
          </a:p>
          <a:p>
            <a:r>
              <a:rPr lang="en-US" sz="2200" b="1" dirty="0">
                <a:latin typeface="Times New Roman" panose="02020603050405020304" pitchFamily="18" charset="0"/>
                <a:cs typeface="Times New Roman" panose="02020603050405020304" pitchFamily="18" charset="0"/>
              </a:rPr>
              <a:t>Data Augmentation:</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Techniques like rotation, scaling, and color adjustments are applied to improve the model’s robustness under varied scenarios.</a:t>
            </a:r>
          </a:p>
          <a:p>
            <a:r>
              <a:rPr lang="en-US" sz="2200" b="1" dirty="0">
                <a:latin typeface="Times New Roman" panose="02020603050405020304" pitchFamily="18" charset="0"/>
                <a:cs typeface="Times New Roman" panose="02020603050405020304" pitchFamily="18" charset="0"/>
              </a:rPr>
              <a:t>Normalization:</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Pixel values are normalized to enhance the model's learning efficiency and stability.</a:t>
            </a:r>
          </a:p>
          <a:p>
            <a:r>
              <a:rPr lang="en-US" sz="2200" b="1" dirty="0">
                <a:latin typeface="Times New Roman" panose="02020603050405020304" pitchFamily="18" charset="0"/>
                <a:cs typeface="Times New Roman" panose="02020603050405020304" pitchFamily="18" charset="0"/>
              </a:rPr>
              <a:t>Dataset Splitting:</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dataset is divided into training (70%), validation (15%), and testing (15%) sets for effective model development and evaluation.</a:t>
            </a:r>
          </a:p>
        </p:txBody>
      </p:sp>
      <p:sp>
        <p:nvSpPr>
          <p:cNvPr id="5" name="Date Placeholder 4"/>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p:cNvSpPr>
            <a:spLocks noGrp="1"/>
          </p:cNvSpPr>
          <p:nvPr>
            <p:ph idx="1"/>
          </p:nvPr>
        </p:nvSpPr>
        <p:spPr>
          <a:xfrm>
            <a:off x="838200" y="1493134"/>
            <a:ext cx="10515600" cy="4683829"/>
          </a:xfrm>
        </p:spPr>
        <p:txBody>
          <a:bodyPr>
            <a:normAutofit fontScale="92500" lnSpcReduction="20000"/>
          </a:bodyPr>
          <a:lstStyle/>
          <a:p>
            <a:pPr marL="0" indent="0">
              <a:buNone/>
            </a:pPr>
            <a:r>
              <a:rPr lang="en-US" sz="2600" b="1" dirty="0" smtClean="0">
                <a:latin typeface="Times New Roman" panose="02020603050405020304" pitchFamily="18" charset="0"/>
                <a:cs typeface="Times New Roman" panose="02020603050405020304" pitchFamily="18" charset="0"/>
              </a:rPr>
              <a:t>4.Model Description</a:t>
            </a:r>
          </a:p>
          <a:p>
            <a:pPr marL="0" indent="0">
              <a:buNone/>
            </a:pPr>
            <a:endParaRPr lang="en-US" sz="2600"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YOLOv8 Architecture:</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A modern object detection model known for speed and accuracy is used, with modifications like:</a:t>
            </a:r>
          </a:p>
          <a:p>
            <a:pPr lvl="1"/>
            <a:r>
              <a:rPr lang="en-US" sz="2600" dirty="0">
                <a:latin typeface="Times New Roman" panose="02020603050405020304" pitchFamily="18" charset="0"/>
                <a:cs typeface="Times New Roman" panose="02020603050405020304" pitchFamily="18" charset="0"/>
              </a:rPr>
              <a:t>Slim-Neck Feature Fusion for efficient feature extraction.</a:t>
            </a:r>
          </a:p>
          <a:p>
            <a:pPr lvl="1"/>
            <a:r>
              <a:rPr lang="en-US" sz="2600" dirty="0">
                <a:latin typeface="Times New Roman" panose="02020603050405020304" pitchFamily="18" charset="0"/>
                <a:cs typeface="Times New Roman" panose="02020603050405020304" pitchFamily="18" charset="0"/>
              </a:rPr>
              <a:t>Coordinate Attention Mechanism to enhance focus on helmet regions.</a:t>
            </a:r>
          </a:p>
          <a:p>
            <a:pPr lvl="1"/>
            <a:r>
              <a:rPr lang="en-US" sz="2600" dirty="0">
                <a:latin typeface="Times New Roman" panose="02020603050405020304" pitchFamily="18" charset="0"/>
                <a:cs typeface="Times New Roman" panose="02020603050405020304" pitchFamily="18" charset="0"/>
              </a:rPr>
              <a:t>Small Target Detection Layer to handle small and partially obscured helmets.</a:t>
            </a:r>
          </a:p>
          <a:p>
            <a:r>
              <a:rPr lang="en-US" sz="2600" b="1" dirty="0">
                <a:latin typeface="Times New Roman" panose="02020603050405020304" pitchFamily="18" charset="0"/>
                <a:cs typeface="Times New Roman" panose="02020603050405020304" pitchFamily="18" charset="0"/>
              </a:rPr>
              <a:t>Training Process:</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The model is trained using the annotated dataset, optimized with loss functions like </a:t>
            </a:r>
            <a:r>
              <a:rPr lang="en-US" sz="2600" dirty="0" err="1">
                <a:latin typeface="Times New Roman" panose="02020603050405020304" pitchFamily="18" charset="0"/>
                <a:cs typeface="Times New Roman" panose="02020603050405020304" pitchFamily="18" charset="0"/>
              </a:rPr>
              <a:t>IoU</a:t>
            </a:r>
            <a:r>
              <a:rPr lang="en-US" sz="2600" dirty="0">
                <a:latin typeface="Times New Roman" panose="02020603050405020304" pitchFamily="18" charset="0"/>
                <a:cs typeface="Times New Roman" panose="02020603050405020304" pitchFamily="18" charset="0"/>
              </a:rPr>
              <a:t> loss and focal loss, and evaluated using metrics like precision, recall, and mean Average Precision (</a:t>
            </a:r>
            <a:r>
              <a:rPr lang="en-US" sz="2600" dirty="0" err="1">
                <a:latin typeface="Times New Roman" panose="02020603050405020304" pitchFamily="18" charset="0"/>
                <a:cs typeface="Times New Roman" panose="02020603050405020304" pitchFamily="18" charset="0"/>
              </a:rPr>
              <a:t>mAP</a:t>
            </a:r>
            <a:r>
              <a:rPr lang="en-US" sz="2600" dirty="0">
                <a:latin typeface="Times New Roman" panose="02020603050405020304" pitchFamily="18" charset="0"/>
                <a:cs typeface="Times New Roman" panose="02020603050405020304" pitchFamily="18" charset="0"/>
              </a:rPr>
              <a:t>).</a:t>
            </a:r>
          </a:p>
          <a:p>
            <a:r>
              <a:rPr lang="en-US" sz="2600" b="1" dirty="0">
                <a:latin typeface="Times New Roman" panose="02020603050405020304" pitchFamily="18" charset="0"/>
                <a:cs typeface="Times New Roman" panose="02020603050405020304" pitchFamily="18" charset="0"/>
              </a:rPr>
              <a:t>Implementation Tools:</a:t>
            </a:r>
            <a:r>
              <a:rPr lang="en-US" sz="2600" dirty="0">
                <a:latin typeface="Times New Roman" panose="02020603050405020304" pitchFamily="18" charset="0"/>
                <a:cs typeface="Times New Roman" panose="02020603050405020304" pitchFamily="18" charset="0"/>
              </a:rPr>
              <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Frameworks like </a:t>
            </a:r>
            <a:r>
              <a:rPr lang="en-US" sz="2600" dirty="0" err="1">
                <a:latin typeface="Times New Roman" panose="02020603050405020304" pitchFamily="18" charset="0"/>
                <a:cs typeface="Times New Roman" panose="02020603050405020304" pitchFamily="18" charset="0"/>
              </a:rPr>
              <a:t>TensorFlow</a:t>
            </a:r>
            <a:r>
              <a:rPr lang="en-US" sz="2600" dirty="0">
                <a:latin typeface="Times New Roman" panose="02020603050405020304" pitchFamily="18" charset="0"/>
                <a:cs typeface="Times New Roman" panose="02020603050405020304" pitchFamily="18" charset="0"/>
              </a:rPr>
              <a:t> are used for building, training, and testing the model.</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p:cNvSpPr>
            <a:spLocks noGrp="1"/>
          </p:cNvSpPr>
          <p:nvPr>
            <p:ph idx="1"/>
          </p:nvPr>
        </p:nvSpPr>
        <p:spPr>
          <a:xfrm>
            <a:off x="838200" y="1493134"/>
            <a:ext cx="10515600" cy="4683829"/>
          </a:xfrm>
        </p:spPr>
        <p:txBody>
          <a:bodyPr>
            <a:normAutofit/>
          </a:bodyPr>
          <a:lstStyle/>
          <a:p>
            <a:pPr marL="0" indent="0">
              <a:buNone/>
            </a:pPr>
            <a:r>
              <a:rPr lang="en-US" sz="2200" b="1" dirty="0" smtClean="0">
                <a:latin typeface="Times New Roman" panose="02020603050405020304" pitchFamily="18" charset="0"/>
                <a:cs typeface="Times New Roman" panose="02020603050405020304" pitchFamily="18" charset="0"/>
              </a:rPr>
              <a:t>5.Helmet </a:t>
            </a:r>
            <a:r>
              <a:rPr lang="en-US" sz="2200" b="1" dirty="0">
                <a:latin typeface="Times New Roman" panose="02020603050405020304" pitchFamily="18" charset="0"/>
                <a:cs typeface="Times New Roman" panose="02020603050405020304" pitchFamily="18" charset="0"/>
              </a:rPr>
              <a:t>Detection and License Plate Extraction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The system processes real-time video input to detect helmets and motorcycles.</a:t>
            </a:r>
          </a:p>
          <a:p>
            <a:r>
              <a:rPr lang="en-US" sz="2200" dirty="0">
                <a:latin typeface="Times New Roman" panose="02020603050405020304" pitchFamily="18" charset="0"/>
                <a:cs typeface="Times New Roman" panose="02020603050405020304" pitchFamily="18" charset="0"/>
              </a:rPr>
              <a:t>If a helmet violation is detected, the license plate is extracted and stored along with violation evidence (images and details) for further review</a:t>
            </a:r>
            <a:r>
              <a:rPr lang="en-US" sz="2200" dirty="0" smtClean="0">
                <a:latin typeface="Times New Roman" panose="02020603050405020304" pitchFamily="18" charset="0"/>
                <a:cs typeface="Times New Roman" panose="02020603050405020304" pitchFamily="18" charset="0"/>
              </a:rPr>
              <a:t>.</a:t>
            </a:r>
          </a:p>
          <a:p>
            <a:pPr marL="0" indent="0">
              <a:buNone/>
            </a:pPr>
            <a:r>
              <a:rPr lang="en-US" sz="2200" b="1" dirty="0" smtClean="0">
                <a:latin typeface="Times New Roman" panose="02020603050405020304" pitchFamily="18" charset="0"/>
                <a:cs typeface="Times New Roman" panose="02020603050405020304" pitchFamily="18" charset="0"/>
              </a:rPr>
              <a:t>6.Significance</a:t>
            </a:r>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proposed methodology ensures high accuracy in detecting helmet usage and monitoring compliance in real-world scenarios, contributing to improved safety standards.</a:t>
            </a:r>
          </a:p>
        </p:txBody>
      </p:sp>
      <p:sp>
        <p:nvSpPr>
          <p:cNvPr id="5" name="Date Placeholder 4"/>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p:cNvSpPr>
            <a:spLocks noGrp="1"/>
          </p:cNvSpPr>
          <p:nvPr>
            <p:ph idx="1"/>
          </p:nvPr>
        </p:nvSpPr>
        <p:spPr>
          <a:xfrm>
            <a:off x="838200" y="1671782"/>
            <a:ext cx="10515600" cy="4505181"/>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Software Specifications:</a:t>
            </a:r>
            <a:endParaRPr lang="en-IN"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YOLOv8 for real-time helmet detection</a:t>
            </a:r>
          </a:p>
          <a:p>
            <a:r>
              <a:rPr lang="en-IN" sz="2400" dirty="0" err="1">
                <a:latin typeface="Times New Roman" panose="02020603050405020304" pitchFamily="18" charset="0"/>
                <a:cs typeface="Times New Roman" panose="02020603050405020304" pitchFamily="18" charset="0"/>
              </a:rPr>
              <a:t>TensorFlow</a:t>
            </a:r>
            <a:r>
              <a:rPr lang="en-IN" sz="2400" dirty="0">
                <a:latin typeface="Times New Roman" panose="02020603050405020304" pitchFamily="18" charset="0"/>
                <a:cs typeface="Times New Roman" panose="02020603050405020304" pitchFamily="18" charset="0"/>
              </a:rPr>
              <a:t> for model training</a:t>
            </a:r>
          </a:p>
          <a:p>
            <a:r>
              <a:rPr lang="en-IN" sz="2400" dirty="0">
                <a:latin typeface="Times New Roman" panose="02020603050405020304" pitchFamily="18" charset="0"/>
                <a:cs typeface="Times New Roman" panose="02020603050405020304" pitchFamily="18" charset="0"/>
              </a:rPr>
              <a:t>Python for backend processing</a:t>
            </a:r>
          </a:p>
          <a:p>
            <a:r>
              <a:rPr lang="en-IN" sz="2400" dirty="0" err="1">
                <a:latin typeface="Times New Roman" panose="02020603050405020304" pitchFamily="18" charset="0"/>
                <a:cs typeface="Times New Roman" panose="02020603050405020304" pitchFamily="18" charset="0"/>
              </a:rPr>
              <a:t>OpenCV</a:t>
            </a:r>
            <a:r>
              <a:rPr lang="en-IN" sz="2400" dirty="0">
                <a:latin typeface="Times New Roman" panose="02020603050405020304" pitchFamily="18" charset="0"/>
                <a:cs typeface="Times New Roman" panose="02020603050405020304" pitchFamily="18" charset="0"/>
              </a:rPr>
              <a:t> for video handling and image </a:t>
            </a:r>
            <a:r>
              <a:rPr lang="en-IN" sz="2400" dirty="0" smtClean="0">
                <a:latin typeface="Times New Roman" panose="02020603050405020304" pitchFamily="18" charset="0"/>
                <a:cs typeface="Times New Roman" panose="02020603050405020304" pitchFamily="18" charset="0"/>
              </a:rPr>
              <a:t>capture</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Hardware </a:t>
            </a:r>
            <a:r>
              <a:rPr lang="en-US" b="1" dirty="0">
                <a:latin typeface="Times New Roman" panose="02020603050405020304" pitchFamily="18" charset="0"/>
                <a:cs typeface="Times New Roman" panose="02020603050405020304" pitchFamily="18" charset="0"/>
              </a:rPr>
              <a:t>Requirements:</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High-performance GPU (e.g., NVIDIA) for real-time video processing</a:t>
            </a:r>
          </a:p>
          <a:p>
            <a:r>
              <a:rPr lang="en-US" sz="2400" dirty="0">
                <a:latin typeface="Times New Roman" panose="02020603050405020304" pitchFamily="18" charset="0"/>
                <a:cs typeface="Times New Roman" panose="02020603050405020304" pitchFamily="18" charset="0"/>
              </a:rPr>
              <a:t>CPU for data storage and monitoring</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p:cNvSpPr>
            <a:spLocks noGrp="1"/>
          </p:cNvSpPr>
          <p:nvPr>
            <p:ph idx="1"/>
          </p:nvPr>
        </p:nvSpPr>
        <p:spPr>
          <a:xfrm>
            <a:off x="838200" y="1671782"/>
            <a:ext cx="10515600" cy="4505181"/>
          </a:xfrm>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Challenges </a:t>
            </a:r>
            <a:r>
              <a:rPr lang="en-IN" b="1" dirty="0" smtClean="0">
                <a:latin typeface="Times New Roman" panose="02020603050405020304" pitchFamily="18" charset="0"/>
                <a:cs typeface="Times New Roman" panose="02020603050405020304" pitchFamily="18" charset="0"/>
              </a:rPr>
              <a:t>Faced</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Small Object Detection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Helmets are small and difficult to detect, especially in crowded or fast-moving environments.</a:t>
            </a:r>
          </a:p>
          <a:p>
            <a:pPr marL="0" indent="0">
              <a:buNone/>
            </a:pPr>
            <a:r>
              <a:rPr lang="en-US" sz="2400" b="1" dirty="0">
                <a:latin typeface="Times New Roman" panose="02020603050405020304" pitchFamily="18" charset="0"/>
                <a:cs typeface="Times New Roman" panose="02020603050405020304" pitchFamily="18" charset="0"/>
              </a:rPr>
              <a:t>2. Background Noise &amp; Occlusions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Distinguishing </a:t>
            </a:r>
            <a:r>
              <a:rPr lang="en-US" sz="2400" dirty="0">
                <a:latin typeface="Times New Roman" panose="02020603050405020304" pitchFamily="18" charset="0"/>
                <a:cs typeface="Times New Roman" panose="02020603050405020304" pitchFamily="18" charset="0"/>
              </a:rPr>
              <a:t>helmets from background objects and handling cases where objects block the view.</a:t>
            </a:r>
          </a:p>
          <a:p>
            <a:pPr marL="0" indent="0">
              <a:buNone/>
            </a:pPr>
            <a:r>
              <a:rPr lang="en-US" sz="2400" b="1" dirty="0">
                <a:latin typeface="Times New Roman" panose="02020603050405020304" pitchFamily="18" charset="0"/>
                <a:cs typeface="Times New Roman" panose="02020603050405020304" pitchFamily="18" charset="0"/>
              </a:rPr>
              <a:t>3. Real-Time Processing</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Processing </a:t>
            </a:r>
            <a:r>
              <a:rPr lang="en-US" sz="2400" dirty="0">
                <a:latin typeface="Times New Roman" panose="02020603050405020304" pitchFamily="18" charset="0"/>
                <a:cs typeface="Times New Roman" panose="02020603050405020304" pitchFamily="18" charset="0"/>
              </a:rPr>
              <a:t>video streams in real-time while maintaining accuracy </a:t>
            </a:r>
            <a:r>
              <a:rPr lang="en-US" sz="2400" dirty="0" smtClean="0">
                <a:latin typeface="Times New Roman" panose="02020603050405020304" pitchFamily="18" charset="0"/>
                <a:cs typeface="Times New Roman" panose="02020603050405020304" pitchFamily="18" charset="0"/>
              </a:rPr>
              <a:t>     was </a:t>
            </a:r>
            <a:r>
              <a:rPr lang="en-US" sz="2400" dirty="0">
                <a:latin typeface="Times New Roman" panose="02020603050405020304" pitchFamily="18" charset="0"/>
                <a:cs typeface="Times New Roman" panose="02020603050405020304" pitchFamily="18" charset="0"/>
              </a:rPr>
              <a:t>resource-intensive.</a:t>
            </a:r>
          </a:p>
        </p:txBody>
      </p:sp>
      <p:sp>
        <p:nvSpPr>
          <p:cNvPr id="5" name="Date Placeholder 4"/>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p:cNvSpPr>
            <a:spLocks noGrp="1"/>
          </p:cNvSpPr>
          <p:nvPr>
            <p:ph idx="1"/>
          </p:nvPr>
        </p:nvSpPr>
        <p:spPr>
          <a:xfrm>
            <a:off x="838200" y="1671782"/>
            <a:ext cx="10515600" cy="4505181"/>
          </a:xfrm>
        </p:spPr>
        <p:txBody>
          <a:bodyPr>
            <a:normAutofit fontScale="92500"/>
          </a:bodyPr>
          <a:lstStyle/>
          <a:p>
            <a:pPr marL="0" indent="0">
              <a:buNone/>
            </a:pPr>
            <a:r>
              <a:rPr lang="en-US" sz="3000" b="1" dirty="0">
                <a:latin typeface="Times New Roman" panose="02020603050405020304" pitchFamily="18" charset="0"/>
                <a:cs typeface="Times New Roman" panose="02020603050405020304" pitchFamily="18" charset="0"/>
              </a:rPr>
              <a:t>Overcoming </a:t>
            </a:r>
            <a:r>
              <a:rPr lang="en-US" sz="3000" b="1" dirty="0" smtClean="0">
                <a:latin typeface="Times New Roman" panose="02020603050405020304" pitchFamily="18" charset="0"/>
                <a:cs typeface="Times New Roman" panose="02020603050405020304" pitchFamily="18" charset="0"/>
              </a:rPr>
              <a:t>Challenges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sz="2600" b="1" dirty="0">
                <a:latin typeface="Times New Roman" panose="02020603050405020304" pitchFamily="18" charset="0"/>
                <a:cs typeface="Times New Roman" panose="02020603050405020304" pitchFamily="18" charset="0"/>
              </a:rPr>
              <a:t>1. Optimized YOLO Model</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Trained on a diverse dataset to improve detection accuracy for small objects like helmets.</a:t>
            </a:r>
          </a:p>
          <a:p>
            <a:pPr marL="0" indent="0">
              <a:buNone/>
            </a:pPr>
            <a:r>
              <a:rPr lang="en-US" sz="2600" b="1" dirty="0">
                <a:latin typeface="Times New Roman" panose="02020603050405020304" pitchFamily="18" charset="0"/>
                <a:cs typeface="Times New Roman" panose="02020603050405020304" pitchFamily="18" charset="0"/>
              </a:rPr>
              <a:t>2. Preprocessing Techniques</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Implemented </a:t>
            </a:r>
            <a:r>
              <a:rPr lang="en-US" sz="2600" dirty="0">
                <a:latin typeface="Times New Roman" panose="02020603050405020304" pitchFamily="18" charset="0"/>
                <a:cs typeface="Times New Roman" panose="02020603050405020304" pitchFamily="18" charset="0"/>
              </a:rPr>
              <a:t>background subtraction and noise reduction to handle occlusions.</a:t>
            </a:r>
          </a:p>
          <a:p>
            <a:pPr marL="0" indent="0">
              <a:buNone/>
            </a:pPr>
            <a:r>
              <a:rPr lang="en-US" sz="2600" b="1" dirty="0">
                <a:latin typeface="Times New Roman" panose="02020603050405020304" pitchFamily="18" charset="0"/>
                <a:cs typeface="Times New Roman" panose="02020603050405020304" pitchFamily="18" charset="0"/>
              </a:rPr>
              <a:t>3. Efficient Resource Management</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Utilized GPUs and optimized the code to reduce processing time, achieving real-time performance.</a:t>
            </a:r>
          </a:p>
        </p:txBody>
      </p:sp>
      <p:sp>
        <p:nvSpPr>
          <p:cNvPr id="5" name="Date Placeholder 4"/>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73666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p:cNvSpPr>
            <a:spLocks noGrp="1"/>
          </p:cNvSpPr>
          <p:nvPr>
            <p:ph idx="1"/>
          </p:nvPr>
        </p:nvSpPr>
        <p:spPr>
          <a:xfrm>
            <a:off x="838200" y="1347019"/>
            <a:ext cx="6123039" cy="4829944"/>
          </a:xfrm>
        </p:spPr>
        <p:txBody>
          <a:bodyPr>
            <a:normAutofit/>
          </a:bodyPr>
          <a:lstStyle/>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16-03-2025</a:t>
            </a:fld>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1167632"/>
            <a:ext cx="5975555" cy="415498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Helmet Detection and Image </a:t>
            </a:r>
            <a:r>
              <a:rPr lang="en-US" sz="2400" b="1" dirty="0" smtClean="0">
                <a:latin typeface="Times New Roman" panose="02020603050405020304" pitchFamily="18" charset="0"/>
                <a:cs typeface="Times New Roman" panose="02020603050405020304" pitchFamily="18" charset="0"/>
              </a:rPr>
              <a:t>Storage</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Successfully identified individuals in workplaces and stored their images in organized folders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Enabled effective monitoring of personnel with or without helmets</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Identifying workers with safety helmets in various scenarios</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Detected bike riders without helmets and captured images of their license plates.</a:t>
            </a:r>
          </a:p>
        </p:txBody>
      </p:sp>
      <p:pic>
        <p:nvPicPr>
          <p:cNvPr id="3" name="Picture 2"/>
          <p:cNvPicPr>
            <a:picLocks noChangeAspect="1"/>
          </p:cNvPicPr>
          <p:nvPr/>
        </p:nvPicPr>
        <p:blipFill>
          <a:blip r:embed="rId2"/>
          <a:stretch>
            <a:fillRect/>
          </a:stretch>
        </p:blipFill>
        <p:spPr>
          <a:xfrm>
            <a:off x="7609995" y="3904309"/>
            <a:ext cx="3510586" cy="2149361"/>
          </a:xfrm>
          <a:prstGeom prst="rect">
            <a:avLst/>
          </a:prstGeom>
        </p:spPr>
      </p:pic>
      <p:pic>
        <p:nvPicPr>
          <p:cNvPr id="4" name="Picture 3"/>
          <p:cNvPicPr>
            <a:picLocks noChangeAspect="1"/>
          </p:cNvPicPr>
          <p:nvPr/>
        </p:nvPicPr>
        <p:blipFill>
          <a:blip r:embed="rId3"/>
          <a:stretch>
            <a:fillRect/>
          </a:stretch>
        </p:blipFill>
        <p:spPr>
          <a:xfrm>
            <a:off x="7527636" y="1404474"/>
            <a:ext cx="3491345" cy="21971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73666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p:cNvSpPr>
            <a:spLocks noGrp="1"/>
          </p:cNvSpPr>
          <p:nvPr>
            <p:ph idx="1"/>
          </p:nvPr>
        </p:nvSpPr>
        <p:spPr>
          <a:xfrm>
            <a:off x="838200" y="1347019"/>
            <a:ext cx="6123039" cy="4829944"/>
          </a:xfrm>
        </p:spPr>
        <p:txBody>
          <a:bodyPr>
            <a:normAutofit/>
          </a:bodyPr>
          <a:lstStyle/>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16-03-2025</a:t>
            </a:fld>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a:t>
            </a:r>
            <a:r>
              <a:rPr lang="en-US" dirty="0" smtClean="0">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CB2        </a:t>
            </a:r>
            <a:r>
              <a:rPr lang="en-US" dirty="0" smtClean="0">
                <a:latin typeface="Times New Roman" panose="02020603050405020304" pitchFamily="18" charset="0"/>
                <a:cs typeface="Times New Roman" panose="02020603050405020304" pitchFamily="18" charset="0"/>
              </a:rPr>
              <a:t>Department </a:t>
            </a:r>
            <a:r>
              <a:rPr lang="en-US" dirty="0">
                <a:latin typeface="Times New Roman" panose="02020603050405020304" pitchFamily="18" charset="0"/>
                <a:cs typeface="Times New Roman" panose="02020603050405020304" pitchFamily="18" charset="0"/>
              </a:rPr>
              <a:t>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1167632"/>
            <a:ext cx="5975555" cy="415498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Bike Rider Detection and License Plate </a:t>
            </a:r>
            <a:r>
              <a:rPr lang="en-US" sz="2400" b="1" dirty="0" smtClean="0">
                <a:latin typeface="Times New Roman" panose="02020603050405020304" pitchFamily="18" charset="0"/>
                <a:cs typeface="Times New Roman" panose="02020603050405020304" pitchFamily="18" charset="0"/>
              </a:rPr>
              <a:t>Storage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Detected bike riders without helmets and captured images of their license plates</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Organized license plate numbers into folders by date and time for easy retrieval</a:t>
            </a:r>
            <a:r>
              <a:rPr lang="en-US" sz="24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Authorized personnel can access reports to analyze and improve safety measures</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075055" y="2013528"/>
            <a:ext cx="4498109" cy="256770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73666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p:cNvSpPr>
            <a:spLocks noGrp="1"/>
          </p:cNvSpPr>
          <p:nvPr>
            <p:ph idx="1"/>
          </p:nvPr>
        </p:nvSpPr>
        <p:spPr>
          <a:xfrm>
            <a:off x="838200" y="1347019"/>
            <a:ext cx="6123039" cy="4829944"/>
          </a:xfrm>
        </p:spPr>
        <p:txBody>
          <a:bodyPr>
            <a:normAutofit/>
          </a:bodyPr>
          <a:lstStyle/>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16-03-2025</a:t>
            </a:fld>
            <a:endParaRPr lang="en-US" dirty="0">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
        <p:nvSpPr>
          <p:cNvPr id="12" name="TextBox 11"/>
          <p:cNvSpPr txBox="1"/>
          <p:nvPr/>
        </p:nvSpPr>
        <p:spPr>
          <a:xfrm>
            <a:off x="838200" y="1167632"/>
            <a:ext cx="5975555" cy="452431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 Organization and </a:t>
            </a:r>
            <a:r>
              <a:rPr lang="en-US" sz="2400" b="1" dirty="0" err="1" smtClean="0">
                <a:latin typeface="Times New Roman" panose="02020603050405020304" pitchFamily="18" charset="0"/>
                <a:cs typeface="Times New Roman" panose="02020603050405020304" pitchFamily="18" charset="0"/>
              </a:rPr>
              <a:t>Timestamping</a:t>
            </a:r>
            <a:endParaRPr lang="en-US" sz="2400" b="1"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Recorded details such as bike riders' images and license plate numbers in an Excel sheet</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Automatically labeled entries with date and time, ensuring accurate documentation</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tracking of helmet violations, identifying repeat offenders, and supporting efficient auditing for improved safety measures.</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7245" y="1281181"/>
            <a:ext cx="4535228" cy="2293292"/>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7245" y="3780464"/>
            <a:ext cx="4535228" cy="22675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p:cNvSpPr>
            <a:spLocks noGrp="1"/>
          </p:cNvSpPr>
          <p:nvPr>
            <p:ph idx="1"/>
          </p:nvPr>
        </p:nvSpPr>
        <p:spPr>
          <a:xfrm>
            <a:off x="838200" y="1493134"/>
            <a:ext cx="10515600" cy="4683829"/>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project developed an efficient and reliable system for detecting helmet usage, incorporating data augmentation, a pre-trained model, and a user-friendly GUI. It automates monitoring, reducing manual effort and improving workplace safety</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FUTURE </a:t>
            </a:r>
            <a:r>
              <a:rPr lang="en-US" sz="2400" b="1" dirty="0" smtClean="0">
                <a:latin typeface="Times New Roman" panose="02020603050405020304" pitchFamily="18" charset="0"/>
                <a:cs typeface="Times New Roman" panose="02020603050405020304" pitchFamily="18" charset="0"/>
              </a:rPr>
              <a:t>SCOPE</a:t>
            </a:r>
          </a:p>
          <a:p>
            <a:r>
              <a:rPr lang="en-US" sz="2400" dirty="0">
                <a:latin typeface="Times New Roman" panose="02020603050405020304" pitchFamily="18" charset="0"/>
                <a:cs typeface="Times New Roman" panose="02020603050405020304" pitchFamily="18" charset="0"/>
              </a:rPr>
              <a:t>Expand dataset with diverse helmet images</a:t>
            </a:r>
            <a:r>
              <a:rPr lang="en-US"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Optimize model for video frame processing</a:t>
            </a:r>
            <a:r>
              <a:rPr lang="en-IN"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Simplify the model using pruning techniques</a:t>
            </a:r>
            <a:r>
              <a:rPr lang="en-US"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Enable real-time safety alerts</a:t>
            </a:r>
            <a:r>
              <a:rPr lang="en-IN" sz="2400" dirty="0" smtClean="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Extend to monitor other safety equipment.</a:t>
            </a:r>
          </a:p>
        </p:txBody>
      </p:sp>
      <p:sp>
        <p:nvSpPr>
          <p:cNvPr id="5" name="Date Placeholder 4"/>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p:cNvSpPr>
            <a:spLocks noGrp="1"/>
          </p:cNvSpPr>
          <p:nvPr>
            <p:ph idx="1"/>
          </p:nvPr>
        </p:nvSpPr>
        <p:spPr/>
        <p:txBody>
          <a:bodyPr>
            <a:normAutofit lnSpcReduction="10000"/>
          </a:bodyPr>
          <a:lstStyle/>
          <a:p>
            <a:r>
              <a:rPr lang="en-IN" sz="2000" dirty="0">
                <a:latin typeface="Times New Roman" panose="02020603050405020304" pitchFamily="18" charset="0"/>
                <a:cs typeface="Times New Roman" panose="02020603050405020304" pitchFamily="18" charset="0"/>
              </a:rPr>
              <a:t>G. Gallo, F. D. </a:t>
            </a:r>
            <a:r>
              <a:rPr lang="en-IN" sz="2000" dirty="0" err="1">
                <a:latin typeface="Times New Roman" panose="02020603050405020304" pitchFamily="18" charset="0"/>
                <a:cs typeface="Times New Roman" panose="02020603050405020304" pitchFamily="18" charset="0"/>
              </a:rPr>
              <a:t>Rienzo</a:t>
            </a:r>
            <a:r>
              <a:rPr lang="en-IN" sz="2000" dirty="0">
                <a:latin typeface="Times New Roman" panose="02020603050405020304" pitchFamily="18" charset="0"/>
                <a:cs typeface="Times New Roman" panose="02020603050405020304" pitchFamily="18" charset="0"/>
              </a:rPr>
              <a:t>, F. </a:t>
            </a:r>
            <a:r>
              <a:rPr lang="en-IN" sz="2000" dirty="0" err="1">
                <a:latin typeface="Times New Roman" panose="02020603050405020304" pitchFamily="18" charset="0"/>
                <a:cs typeface="Times New Roman" panose="02020603050405020304" pitchFamily="18" charset="0"/>
              </a:rPr>
              <a:t>Garzelli</a:t>
            </a:r>
            <a:r>
              <a:rPr lang="en-IN" sz="2000" dirty="0">
                <a:latin typeface="Times New Roman" panose="02020603050405020304" pitchFamily="18" charset="0"/>
                <a:cs typeface="Times New Roman" panose="02020603050405020304" pitchFamily="18" charset="0"/>
              </a:rPr>
              <a:t>, P. </a:t>
            </a:r>
            <a:r>
              <a:rPr lang="en-IN" sz="2000" dirty="0" err="1">
                <a:latin typeface="Times New Roman" panose="02020603050405020304" pitchFamily="18" charset="0"/>
                <a:cs typeface="Times New Roman" panose="02020603050405020304" pitchFamily="18" charset="0"/>
              </a:rPr>
              <a:t>Ducange</a:t>
            </a:r>
            <a:r>
              <a:rPr lang="en-IN" sz="2000" dirty="0">
                <a:latin typeface="Times New Roman" panose="02020603050405020304" pitchFamily="18" charset="0"/>
                <a:cs typeface="Times New Roman" panose="02020603050405020304" pitchFamily="18" charset="0"/>
              </a:rPr>
              <a:t> and </a:t>
            </a:r>
            <a:r>
              <a:rPr lang="en-IN" sz="2000" dirty="0" err="1" smtClean="0">
                <a:latin typeface="Times New Roman" panose="02020603050405020304" pitchFamily="18" charset="0"/>
                <a:cs typeface="Times New Roman" panose="02020603050405020304" pitchFamily="18" charset="0"/>
              </a:rPr>
              <a:t>C.Vallati</a:t>
            </a:r>
            <a:r>
              <a:rPr lang="en-IN" sz="2000" dirty="0">
                <a:latin typeface="Times New Roman" panose="02020603050405020304" pitchFamily="18" charset="0"/>
                <a:cs typeface="Times New Roman" panose="02020603050405020304" pitchFamily="18" charset="0"/>
              </a:rPr>
              <a:t>, ”A Smart System for Personal Protective Equipment </a:t>
            </a:r>
            <a:r>
              <a:rPr lang="en-IN" sz="2000" dirty="0" smtClean="0">
                <a:latin typeface="Times New Roman" panose="02020603050405020304" pitchFamily="18" charset="0"/>
                <a:cs typeface="Times New Roman" panose="02020603050405020304" pitchFamily="18" charset="0"/>
              </a:rPr>
              <a:t>Detection </a:t>
            </a:r>
            <a:r>
              <a:rPr lang="en-IN" sz="2000" dirty="0">
                <a:latin typeface="Times New Roman" panose="02020603050405020304" pitchFamily="18" charset="0"/>
                <a:cs typeface="Times New Roman" panose="02020603050405020304" pitchFamily="18" charset="0"/>
              </a:rPr>
              <a:t>in Industrial Environments Based on Deep Learning </a:t>
            </a:r>
            <a:r>
              <a:rPr lang="en-IN" sz="2000" dirty="0" smtClean="0">
                <a:latin typeface="Times New Roman" panose="02020603050405020304" pitchFamily="18" charset="0"/>
                <a:cs typeface="Times New Roman" panose="02020603050405020304" pitchFamily="18" charset="0"/>
              </a:rPr>
              <a:t>at </a:t>
            </a:r>
            <a:r>
              <a:rPr lang="en-IN" sz="2000" dirty="0">
                <a:latin typeface="Times New Roman" panose="02020603050405020304" pitchFamily="18" charset="0"/>
                <a:cs typeface="Times New Roman" panose="02020603050405020304" pitchFamily="18" charset="0"/>
              </a:rPr>
              <a:t>the Edge,” in IEEE Access, vol. 10, </a:t>
            </a:r>
            <a:r>
              <a:rPr lang="en-IN" sz="2000" dirty="0" smtClean="0">
                <a:latin typeface="Times New Roman" panose="02020603050405020304" pitchFamily="18" charset="0"/>
                <a:cs typeface="Times New Roman" panose="02020603050405020304" pitchFamily="18" charset="0"/>
              </a:rPr>
              <a:t>pp</a:t>
            </a:r>
            <a:r>
              <a:rPr lang="en-IN" sz="2000" dirty="0">
                <a:latin typeface="Times New Roman" panose="02020603050405020304" pitchFamily="18" charset="0"/>
                <a:cs typeface="Times New Roman" panose="02020603050405020304" pitchFamily="18" charset="0"/>
              </a:rPr>
              <a:t>. 110862-110878, </a:t>
            </a:r>
            <a:r>
              <a:rPr lang="en-IN" sz="2000" dirty="0" smtClean="0">
                <a:latin typeface="Times New Roman" panose="02020603050405020304" pitchFamily="18" charset="0"/>
                <a:cs typeface="Times New Roman" panose="02020603050405020304" pitchFamily="18" charset="0"/>
              </a:rPr>
              <a:t>2022</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do10.1109/ACCESS.2022.3215148.</a:t>
            </a:r>
            <a:endParaRPr lang="en-US" sz="2000" dirty="0">
              <a:latin typeface="Times New Roman" panose="02020603050405020304" pitchFamily="18" charset="0"/>
              <a:cs typeface="Times New Roman" panose="02020603050405020304" pitchFamily="18" charset="0"/>
            </a:endParaRPr>
          </a:p>
          <a:p>
            <a:r>
              <a:rPr lang="en-IN" sz="2000" dirty="0" err="1">
                <a:latin typeface="Times New Roman" panose="02020603050405020304" pitchFamily="18" charset="0"/>
                <a:cs typeface="Times New Roman" panose="02020603050405020304" pitchFamily="18" charset="0"/>
              </a:rPr>
              <a:t>Saibabu</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Chaganti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Dungi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Jagath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Kumari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Manthanwar</a:t>
            </a:r>
            <a:r>
              <a:rPr lang="en-IN" sz="2000" dirty="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Dhananjay</a:t>
            </a:r>
            <a:r>
              <a:rPr lang="en-IN" sz="2000" dirty="0" smtClean="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Chandrakant</a:t>
            </a:r>
            <a:r>
              <a:rPr lang="en-IN" sz="2000" dirty="0">
                <a:latin typeface="Times New Roman" panose="02020603050405020304" pitchFamily="18" charset="0"/>
                <a:cs typeface="Times New Roman" panose="02020603050405020304" pitchFamily="18" charset="0"/>
              </a:rPr>
              <a:t>. (2022). Safety Management in </a:t>
            </a:r>
            <a:r>
              <a:rPr lang="en-IN" sz="2000" dirty="0" smtClean="0">
                <a:latin typeface="Times New Roman" panose="02020603050405020304" pitchFamily="18" charset="0"/>
                <a:cs typeface="Times New Roman" panose="02020603050405020304" pitchFamily="18" charset="0"/>
              </a:rPr>
              <a:t>Construction </a:t>
            </a:r>
            <a:r>
              <a:rPr lang="en-IN" sz="2000" dirty="0">
                <a:latin typeface="Times New Roman" panose="02020603050405020304" pitchFamily="18" charset="0"/>
                <a:cs typeface="Times New Roman" panose="02020603050405020304" pitchFamily="18" charset="0"/>
              </a:rPr>
              <a:t>Industry: A Review. International Journal of New </a:t>
            </a:r>
            <a:r>
              <a:rPr lang="en-IN" sz="2000" dirty="0" smtClean="0">
                <a:latin typeface="Times New Roman" panose="02020603050405020304" pitchFamily="18" charset="0"/>
                <a:cs typeface="Times New Roman" panose="02020603050405020304" pitchFamily="18" charset="0"/>
              </a:rPr>
              <a:t>Innovations </a:t>
            </a:r>
            <a:r>
              <a:rPr lang="en-IN" sz="2000" dirty="0">
                <a:latin typeface="Times New Roman" panose="02020603050405020304" pitchFamily="18" charset="0"/>
                <a:cs typeface="Times New Roman" panose="02020603050405020304" pitchFamily="18" charset="0"/>
              </a:rPr>
              <a:t>in Engineering and Technology, 20(2), 7-10. ISSN: </a:t>
            </a:r>
            <a:r>
              <a:rPr lang="en-IN" sz="2000" dirty="0" smtClean="0">
                <a:latin typeface="Times New Roman" panose="02020603050405020304" pitchFamily="18" charset="0"/>
                <a:cs typeface="Times New Roman" panose="02020603050405020304" pitchFamily="18" charset="0"/>
              </a:rPr>
              <a:t>2319-6319(2).</a:t>
            </a:r>
          </a:p>
          <a:p>
            <a:r>
              <a:rPr lang="en-IN" sz="2000" dirty="0">
                <a:latin typeface="Times New Roman" panose="02020603050405020304" pitchFamily="18" charset="0"/>
                <a:cs typeface="Times New Roman" panose="02020603050405020304" pitchFamily="18" charset="0"/>
              </a:rPr>
              <a:t>Wang, </a:t>
            </a:r>
            <a:r>
              <a:rPr lang="en-IN" sz="2000" dirty="0" err="1">
                <a:latin typeface="Times New Roman" panose="02020603050405020304" pitchFamily="18" charset="0"/>
                <a:cs typeface="Times New Roman" panose="02020603050405020304" pitchFamily="18" charset="0"/>
              </a:rPr>
              <a:t>Lili</a:t>
            </a:r>
            <a:r>
              <a:rPr lang="en-IN" sz="2000" dirty="0">
                <a:latin typeface="Times New Roman" panose="02020603050405020304" pitchFamily="18" charset="0"/>
                <a:cs typeface="Times New Roman" panose="02020603050405020304" pitchFamily="18" charset="0"/>
              </a:rPr>
              <a:t> Zhang, </a:t>
            </a:r>
            <a:r>
              <a:rPr lang="en-IN" sz="2000" dirty="0" err="1">
                <a:latin typeface="Times New Roman" panose="02020603050405020304" pitchFamily="18" charset="0"/>
                <a:cs typeface="Times New Roman" panose="02020603050405020304" pitchFamily="18" charset="0"/>
              </a:rPr>
              <a:t>Xinjie</a:t>
            </a:r>
            <a:r>
              <a:rPr lang="en-IN" sz="2000" dirty="0">
                <a:latin typeface="Times New Roman" panose="02020603050405020304" pitchFamily="18" charset="0"/>
                <a:cs typeface="Times New Roman" panose="02020603050405020304" pitchFamily="18" charset="0"/>
              </a:rPr>
              <a:t> Yang, </a:t>
            </a:r>
            <a:r>
              <a:rPr lang="en-IN" sz="2000" dirty="0" err="1">
                <a:latin typeface="Times New Roman" panose="02020603050405020304" pitchFamily="18" charset="0"/>
                <a:cs typeface="Times New Roman" panose="02020603050405020304" pitchFamily="18" charset="0"/>
              </a:rPr>
              <a:t>Hailu</a:t>
            </a:r>
            <a:r>
              <a:rPr lang="en-IN" sz="2000" dirty="0">
                <a:latin typeface="Times New Roman" panose="02020603050405020304" pitchFamily="18" charset="0"/>
                <a:cs typeface="Times New Roman" panose="02020603050405020304" pitchFamily="18" charset="0"/>
              </a:rPr>
              <a:t>. (2023). Safety </a:t>
            </a:r>
            <a:r>
              <a:rPr lang="en-IN" sz="2000" dirty="0" smtClean="0">
                <a:latin typeface="Times New Roman" panose="02020603050405020304" pitchFamily="18" charset="0"/>
                <a:cs typeface="Times New Roman" panose="02020603050405020304" pitchFamily="18" charset="0"/>
              </a:rPr>
              <a:t>Helmet </a:t>
            </a:r>
            <a:r>
              <a:rPr lang="en-IN" sz="2000" dirty="0">
                <a:latin typeface="Times New Roman" panose="02020603050405020304" pitchFamily="18" charset="0"/>
                <a:cs typeface="Times New Roman" panose="02020603050405020304" pitchFamily="18" charset="0"/>
              </a:rPr>
              <a:t>Wearing Detection Model Based on Improved YOLO</a:t>
            </a:r>
            <a:r>
              <a:rPr lang="en-IN" sz="2000" dirty="0" smtClean="0">
                <a:latin typeface="Times New Roman" panose="02020603050405020304" pitchFamily="18" charset="0"/>
                <a:cs typeface="Times New Roman" panose="02020603050405020304" pitchFamily="18" charset="0"/>
              </a:rPr>
              <a:t>M</a:t>
            </a:r>
            <a:r>
              <a:rPr lang="en-IN" sz="2000" dirty="0">
                <a:latin typeface="Times New Roman" panose="02020603050405020304" pitchFamily="18" charset="0"/>
                <a:cs typeface="Times New Roman" panose="02020603050405020304" pitchFamily="18" charset="0"/>
              </a:rPr>
              <a:t>. IEEE Access. PP. 1-1. 10.1109/ACCESS.2023.3257183</a:t>
            </a:r>
            <a:r>
              <a:rPr lang="en-IN" sz="2000" dirty="0" smtClean="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Han, Kun., Zeng, </a:t>
            </a:r>
            <a:r>
              <a:rPr lang="en-IN" sz="2000" dirty="0" err="1">
                <a:latin typeface="Times New Roman" panose="02020603050405020304" pitchFamily="18" charset="0"/>
                <a:cs typeface="Times New Roman" panose="02020603050405020304" pitchFamily="18" charset="0"/>
              </a:rPr>
              <a:t>Xiangdong</a:t>
            </a:r>
            <a:r>
              <a:rPr lang="en-IN" sz="2000" dirty="0">
                <a:latin typeface="Times New Roman" panose="02020603050405020304" pitchFamily="18" charset="0"/>
                <a:cs typeface="Times New Roman" panose="02020603050405020304" pitchFamily="18" charset="0"/>
              </a:rPr>
              <a:t>. (2022). Deep </a:t>
            </a:r>
            <a:r>
              <a:rPr lang="en-IN" sz="2000" dirty="0" err="1" smtClean="0">
                <a:latin typeface="Times New Roman" panose="02020603050405020304" pitchFamily="18" charset="0"/>
                <a:cs typeface="Times New Roman" panose="02020603050405020304" pitchFamily="18" charset="0"/>
              </a:rPr>
              <a:t>LearningBased</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Workers Safety Helmet Wearing Detection on </a:t>
            </a:r>
            <a:r>
              <a:rPr lang="en-IN" sz="2000" dirty="0" smtClean="0">
                <a:latin typeface="Times New Roman" panose="02020603050405020304" pitchFamily="18" charset="0"/>
                <a:cs typeface="Times New Roman" panose="02020603050405020304" pitchFamily="18" charset="0"/>
              </a:rPr>
              <a:t>Construction </a:t>
            </a:r>
            <a:r>
              <a:rPr lang="en-IN" sz="2000" dirty="0">
                <a:latin typeface="Times New Roman" panose="02020603050405020304" pitchFamily="18" charset="0"/>
                <a:cs typeface="Times New Roman" panose="02020603050405020304" pitchFamily="18" charset="0"/>
              </a:rPr>
              <a:t>Sites Using Multi-Scale Features. IEEE Access, 10, 718- </a:t>
            </a:r>
            <a:r>
              <a:rPr lang="en-IN" sz="2000" dirty="0" smtClean="0">
                <a:latin typeface="Times New Roman" panose="02020603050405020304" pitchFamily="18" charset="0"/>
                <a:cs typeface="Times New Roman" panose="02020603050405020304" pitchFamily="18" charset="0"/>
              </a:rPr>
              <a:t>729</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doi:10.1109/ACCESS.2021.3138407</a:t>
            </a:r>
          </a:p>
          <a:p>
            <a:r>
              <a:rPr lang="en-IN" sz="2000" dirty="0" err="1" smtClean="0">
                <a:latin typeface="Times New Roman" panose="02020603050405020304" pitchFamily="18" charset="0"/>
                <a:cs typeface="Times New Roman" panose="02020603050405020304" pitchFamily="18" charset="0"/>
              </a:rPr>
              <a:t>Jeong</a:t>
            </a:r>
            <a:r>
              <a:rPr lang="en-IN" sz="2000" dirty="0">
                <a:latin typeface="Times New Roman" panose="02020603050405020304" pitchFamily="18" charset="0"/>
                <a:cs typeface="Times New Roman" panose="02020603050405020304" pitchFamily="18" charset="0"/>
              </a:rPr>
              <a:t>, Y. (2021). Self-Adaptive Motion </a:t>
            </a:r>
            <a:r>
              <a:rPr lang="en-IN" sz="2000" dirty="0" err="1" smtClean="0">
                <a:latin typeface="Times New Roman" panose="02020603050405020304" pitchFamily="18" charset="0"/>
                <a:cs typeface="Times New Roman" panose="02020603050405020304" pitchFamily="18" charset="0"/>
              </a:rPr>
              <a:t>PredictionBased</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Proactive Motion Planning for Autonomous </a:t>
            </a:r>
            <a:r>
              <a:rPr lang="en-IN" sz="2000" dirty="0" smtClean="0">
                <a:latin typeface="Times New Roman" panose="02020603050405020304" pitchFamily="18" charset="0"/>
                <a:cs typeface="Times New Roman" panose="02020603050405020304" pitchFamily="18" charset="0"/>
              </a:rPr>
              <a:t>Driving </a:t>
            </a:r>
            <a:r>
              <a:rPr lang="en-IN" sz="2000" dirty="0">
                <a:latin typeface="Times New Roman" panose="02020603050405020304" pitchFamily="18" charset="0"/>
                <a:cs typeface="Times New Roman" panose="02020603050405020304" pitchFamily="18" charset="0"/>
              </a:rPr>
              <a:t>in Urban Environments. IEEE Access, 9, </a:t>
            </a:r>
            <a:r>
              <a:rPr lang="en-IN" sz="2000" dirty="0" smtClean="0">
                <a:latin typeface="Times New Roman" panose="02020603050405020304" pitchFamily="18" charset="0"/>
                <a:cs typeface="Times New Roman" panose="02020603050405020304" pitchFamily="18" charset="0"/>
              </a:rPr>
              <a:t>105612-105625</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doi:10.1109/ACCESS.2021.3100590(</a:t>
            </a:r>
            <a:r>
              <a:rPr lang="en-IN" sz="2000" dirty="0" err="1" smtClean="0">
                <a:latin typeface="Times New Roman" panose="02020603050405020304" pitchFamily="18" charset="0"/>
                <a:cs typeface="Times New Roman" panose="02020603050405020304" pitchFamily="18" charset="0"/>
              </a:rPr>
              <a:t>SelfAdaptive</a:t>
            </a:r>
            <a:r>
              <a:rPr lang="en-IN" sz="2000" i="1" dirty="0" err="1" smtClean="0">
                <a:latin typeface="Times New Roman" panose="02020603050405020304" pitchFamily="18" charset="0"/>
                <a:cs typeface="Times New Roman" panose="02020603050405020304" pitchFamily="18" charset="0"/>
              </a:rPr>
              <a:t>MotionP</a:t>
            </a:r>
            <a:r>
              <a:rPr lang="en-IN" sz="2000" i="1" dirty="0" smtClean="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r. . .</a:t>
            </a:r>
            <a:r>
              <a:rPr lang="en-IN" sz="2000" dirty="0">
                <a:latin typeface="Times New Roman" panose="02020603050405020304" pitchFamily="18" charset="0"/>
                <a:cs typeface="Times New Roman" panose="02020603050405020304" pitchFamily="18" charset="0"/>
              </a:rPr>
              <a:t>)</a:t>
            </a:r>
            <a:r>
              <a:rPr lang="en-IN" sz="2000" i="1"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p:cNvSpPr>
            <a:spLocks noGrp="1"/>
          </p:cNvSpPr>
          <p:nvPr>
            <p:ph idx="1"/>
          </p:nvPr>
        </p:nvSpPr>
        <p:spPr/>
        <p:txBody>
          <a:bodyPr>
            <a:normAutofit lnSpcReduction="10000"/>
          </a:bodyPr>
          <a:lstStyle/>
          <a:p>
            <a:r>
              <a:rPr lang="en-US" sz="2000" dirty="0" err="1">
                <a:latin typeface="Times New Roman" panose="02020603050405020304" pitchFamily="18" charset="0"/>
                <a:cs typeface="Times New Roman" panose="02020603050405020304" pitchFamily="18" charset="0"/>
              </a:rPr>
              <a:t>Dalal</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Triggs</a:t>
            </a:r>
            <a:r>
              <a:rPr lang="en-US" sz="2000" dirty="0">
                <a:latin typeface="Times New Roman" panose="02020603050405020304" pitchFamily="18" charset="0"/>
                <a:cs typeface="Times New Roman" panose="02020603050405020304" pitchFamily="18" charset="0"/>
              </a:rPr>
              <a:t>, B. (2005). Histograms of Oriented </a:t>
            </a:r>
            <a:r>
              <a:rPr lang="en-US" sz="2000" dirty="0" smtClean="0">
                <a:latin typeface="Times New Roman" panose="02020603050405020304" pitchFamily="18" charset="0"/>
                <a:cs typeface="Times New Roman" panose="02020603050405020304" pitchFamily="18" charset="0"/>
              </a:rPr>
              <a:t>Gradients </a:t>
            </a:r>
            <a:r>
              <a:rPr lang="en-US" sz="2000" dirty="0">
                <a:latin typeface="Times New Roman" panose="02020603050405020304" pitchFamily="18" charset="0"/>
                <a:cs typeface="Times New Roman" panose="02020603050405020304" pitchFamily="18" charset="0"/>
              </a:rPr>
              <a:t>for Human Detection. Proceedings of the IEEE </a:t>
            </a:r>
            <a:r>
              <a:rPr lang="en-US" sz="2000" dirty="0" smtClean="0">
                <a:latin typeface="Times New Roman" panose="02020603050405020304" pitchFamily="18" charset="0"/>
                <a:cs typeface="Times New Roman" panose="02020603050405020304" pitchFamily="18" charset="0"/>
              </a:rPr>
              <a:t>Computer </a:t>
            </a:r>
            <a:r>
              <a:rPr lang="en-US" sz="2000" dirty="0">
                <a:latin typeface="Times New Roman" panose="02020603050405020304" pitchFamily="18" charset="0"/>
                <a:cs typeface="Times New Roman" panose="02020603050405020304" pitchFamily="18" charset="0"/>
              </a:rPr>
              <a:t>Society Conference on Computer Vision and </a:t>
            </a:r>
            <a:r>
              <a:rPr lang="en-US" sz="2000" dirty="0" smtClean="0">
                <a:latin typeface="Times New Roman" panose="02020603050405020304" pitchFamily="18" charset="0"/>
                <a:cs typeface="Times New Roman" panose="02020603050405020304" pitchFamily="18" charset="0"/>
              </a:rPr>
              <a:t>Pattern Recognition, 1, 886–893.</a:t>
            </a:r>
          </a:p>
          <a:p>
            <a:r>
              <a:rPr lang="en-US" sz="2000" dirty="0">
                <a:latin typeface="Times New Roman" panose="02020603050405020304" pitchFamily="18" charset="0"/>
                <a:cs typeface="Times New Roman" panose="02020603050405020304" pitchFamily="18" charset="0"/>
              </a:rPr>
              <a:t>Burges, C. J. C. (1998). A tutorial on support vector </a:t>
            </a:r>
            <a:r>
              <a:rPr lang="en-US" sz="2000" dirty="0" smtClean="0">
                <a:latin typeface="Times New Roman" panose="02020603050405020304" pitchFamily="18" charset="0"/>
                <a:cs typeface="Times New Roman" panose="02020603050405020304" pitchFamily="18" charset="0"/>
              </a:rPr>
              <a:t>machines </a:t>
            </a:r>
            <a:r>
              <a:rPr lang="en-US" sz="2000" dirty="0">
                <a:latin typeface="Times New Roman" panose="02020603050405020304" pitchFamily="18" charset="0"/>
                <a:cs typeface="Times New Roman" panose="02020603050405020304" pitchFamily="18" charset="0"/>
              </a:rPr>
              <a:t>for pattern recognition. Data Mining and </a:t>
            </a:r>
            <a:r>
              <a:rPr lang="en-US" sz="2000" dirty="0" smtClean="0">
                <a:latin typeface="Times New Roman" panose="02020603050405020304" pitchFamily="18" charset="0"/>
                <a:cs typeface="Times New Roman" panose="02020603050405020304" pitchFamily="18" charset="0"/>
              </a:rPr>
              <a:t>Knowledge Discovery</a:t>
            </a:r>
            <a:r>
              <a:rPr lang="en-US" sz="2000" dirty="0">
                <a:latin typeface="Times New Roman" panose="02020603050405020304" pitchFamily="18" charset="0"/>
                <a:cs typeface="Times New Roman" panose="02020603050405020304" pitchFamily="18" charset="0"/>
              </a:rPr>
              <a:t>, 2(2), 121–167</a:t>
            </a:r>
            <a:r>
              <a:rPr lang="en-US" sz="2000" dirty="0" smtClean="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Nath</a:t>
            </a:r>
            <a:r>
              <a:rPr lang="en-US" sz="2000" dirty="0">
                <a:latin typeface="Times New Roman" panose="02020603050405020304" pitchFamily="18" charset="0"/>
                <a:cs typeface="Times New Roman" panose="02020603050405020304" pitchFamily="18" charset="0"/>
              </a:rPr>
              <a:t>, N.D., </a:t>
            </a:r>
            <a:r>
              <a:rPr lang="en-US" sz="2000" dirty="0" err="1">
                <a:latin typeface="Times New Roman" panose="02020603050405020304" pitchFamily="18" charset="0"/>
                <a:cs typeface="Times New Roman" panose="02020603050405020304" pitchFamily="18" charset="0"/>
              </a:rPr>
              <a:t>Behzadan</a:t>
            </a:r>
            <a:r>
              <a:rPr lang="en-US" sz="2000" dirty="0">
                <a:latin typeface="Times New Roman" panose="02020603050405020304" pitchFamily="18" charset="0"/>
                <a:cs typeface="Times New Roman" panose="02020603050405020304" pitchFamily="18" charset="0"/>
              </a:rPr>
              <a:t>, A.H., </a:t>
            </a:r>
            <a:r>
              <a:rPr lang="en-US" sz="2000" dirty="0" err="1">
                <a:latin typeface="Times New Roman" panose="02020603050405020304" pitchFamily="18" charset="0"/>
                <a:cs typeface="Times New Roman" panose="02020603050405020304" pitchFamily="18" charset="0"/>
              </a:rPr>
              <a:t>Paal</a:t>
            </a:r>
            <a:r>
              <a:rPr lang="en-US" sz="2000" dirty="0">
                <a:latin typeface="Times New Roman" panose="02020603050405020304" pitchFamily="18" charset="0"/>
                <a:cs typeface="Times New Roman" panose="02020603050405020304" pitchFamily="18" charset="0"/>
              </a:rPr>
              <a:t>, S.G. (2020). Deep </a:t>
            </a:r>
            <a:r>
              <a:rPr lang="en-US" sz="2000" dirty="0" smtClean="0">
                <a:latin typeface="Times New Roman" panose="02020603050405020304" pitchFamily="18" charset="0"/>
                <a:cs typeface="Times New Roman" panose="02020603050405020304" pitchFamily="18" charset="0"/>
              </a:rPr>
              <a:t>learning </a:t>
            </a:r>
            <a:r>
              <a:rPr lang="en-US" sz="2000" dirty="0">
                <a:latin typeface="Times New Roman" panose="02020603050405020304" pitchFamily="18" charset="0"/>
                <a:cs typeface="Times New Roman" panose="02020603050405020304" pitchFamily="18" charset="0"/>
              </a:rPr>
              <a:t>for site safety: Real-time detection of personal </a:t>
            </a:r>
            <a:r>
              <a:rPr lang="en-US" sz="2000" dirty="0" smtClean="0">
                <a:latin typeface="Times New Roman" panose="02020603050405020304" pitchFamily="18" charset="0"/>
                <a:cs typeface="Times New Roman" panose="02020603050405020304" pitchFamily="18" charset="0"/>
              </a:rPr>
              <a:t>protective </a:t>
            </a:r>
            <a:r>
              <a:rPr lang="en-US" sz="2000" dirty="0">
                <a:latin typeface="Times New Roman" panose="02020603050405020304" pitchFamily="18" charset="0"/>
                <a:cs typeface="Times New Roman" panose="02020603050405020304" pitchFamily="18" charset="0"/>
              </a:rPr>
              <a:t>equipment. Automation in Construction, 112, 103085. </a:t>
            </a:r>
            <a:r>
              <a:rPr lang="en-US" sz="2000" dirty="0" smtClean="0">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10.1016/j.autcon.2020.103085</a:t>
            </a:r>
            <a:r>
              <a:rPr lang="en-US" sz="2000" dirty="0" smtClean="0">
                <a:latin typeface="Times New Roman" panose="02020603050405020304" pitchFamily="18" charset="0"/>
                <a:cs typeface="Times New Roman" panose="02020603050405020304" pitchFamily="18" charset="0"/>
              </a:rPr>
              <a:t>.</a:t>
            </a:r>
          </a:p>
          <a:p>
            <a:r>
              <a:rPr lang="en-IN" sz="2000" dirty="0" err="1">
                <a:latin typeface="Times New Roman" panose="02020603050405020304" pitchFamily="18" charset="0"/>
                <a:cs typeface="Times New Roman" panose="02020603050405020304" pitchFamily="18" charset="0"/>
              </a:rPr>
              <a:t>Talib</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Moahaimen</a:t>
            </a:r>
            <a:r>
              <a:rPr lang="en-IN" sz="2000" dirty="0">
                <a:latin typeface="Times New Roman" panose="02020603050405020304" pitchFamily="18" charset="0"/>
                <a:cs typeface="Times New Roman" panose="02020603050405020304" pitchFamily="18" charset="0"/>
              </a:rPr>
              <a:t> Al-</a:t>
            </a:r>
            <a:r>
              <a:rPr lang="en-IN" sz="2000" dirty="0" err="1">
                <a:latin typeface="Times New Roman" panose="02020603050405020304" pitchFamily="18" charset="0"/>
                <a:cs typeface="Times New Roman" panose="02020603050405020304" pitchFamily="18" charset="0"/>
              </a:rPr>
              <a:t>Noori</a:t>
            </a:r>
            <a:r>
              <a:rPr lang="en-IN" sz="2000" dirty="0">
                <a:latin typeface="Times New Roman" panose="02020603050405020304" pitchFamily="18" charset="0"/>
                <a:cs typeface="Times New Roman" panose="02020603050405020304" pitchFamily="18" charset="0"/>
              </a:rPr>
              <a:t>, Ahmed </a:t>
            </a:r>
            <a:r>
              <a:rPr lang="en-IN" sz="2000" dirty="0" err="1">
                <a:latin typeface="Times New Roman" panose="02020603050405020304" pitchFamily="18" charset="0"/>
                <a:cs typeface="Times New Roman" panose="02020603050405020304" pitchFamily="18" charset="0"/>
              </a:rPr>
              <a:t>Suad</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Jameelah</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2024). YOLOv8-CAB: Improved YOLOv8 for Real-time </a:t>
            </a:r>
            <a:r>
              <a:rPr lang="en-IN" sz="2000" dirty="0" smtClean="0">
                <a:latin typeface="Times New Roman" panose="02020603050405020304" pitchFamily="18" charset="0"/>
                <a:cs typeface="Times New Roman" panose="02020603050405020304" pitchFamily="18" charset="0"/>
              </a:rPr>
              <a:t>object </a:t>
            </a:r>
            <a:r>
              <a:rPr lang="en-IN" sz="2000" dirty="0">
                <a:latin typeface="Times New Roman" panose="02020603050405020304" pitchFamily="18" charset="0"/>
                <a:cs typeface="Times New Roman" panose="02020603050405020304" pitchFamily="18" charset="0"/>
              </a:rPr>
              <a:t>detection. Karbala International Journal of Modern </a:t>
            </a:r>
            <a:r>
              <a:rPr lang="en-IN" sz="2000" dirty="0" smtClean="0">
                <a:latin typeface="Times New Roman" panose="02020603050405020304" pitchFamily="18" charset="0"/>
                <a:cs typeface="Times New Roman" panose="02020603050405020304" pitchFamily="18" charset="0"/>
              </a:rPr>
              <a:t>Science</a:t>
            </a:r>
            <a:r>
              <a:rPr lang="en-IN" sz="2000" dirty="0">
                <a:latin typeface="Times New Roman" panose="02020603050405020304" pitchFamily="18" charset="0"/>
                <a:cs typeface="Times New Roman" panose="02020603050405020304" pitchFamily="18" charset="0"/>
              </a:rPr>
              <a:t>. 10. </a:t>
            </a:r>
            <a:r>
              <a:rPr lang="en-IN" sz="2000" dirty="0" smtClean="0">
                <a:latin typeface="Times New Roman" panose="02020603050405020304" pitchFamily="18" charset="0"/>
                <a:cs typeface="Times New Roman" panose="02020603050405020304" pitchFamily="18" charset="0"/>
              </a:rPr>
              <a:t>10.33640/2405-609X.3339.</a:t>
            </a:r>
          </a:p>
          <a:p>
            <a:r>
              <a:rPr lang="en-IN" sz="2000" dirty="0" err="1">
                <a:latin typeface="Times New Roman" panose="02020603050405020304" pitchFamily="18" charset="0"/>
                <a:cs typeface="Times New Roman" panose="02020603050405020304" pitchFamily="18" charset="0"/>
              </a:rPr>
              <a:t>Slimani</a:t>
            </a:r>
            <a:r>
              <a:rPr lang="en-IN" sz="2000" dirty="0">
                <a:latin typeface="Times New Roman" panose="02020603050405020304" pitchFamily="18" charset="0"/>
                <a:cs typeface="Times New Roman" panose="02020603050405020304" pitchFamily="18" charset="0"/>
              </a:rPr>
              <a:t>, I., </a:t>
            </a:r>
            <a:r>
              <a:rPr lang="en-IN" sz="2000" dirty="0" err="1">
                <a:latin typeface="Times New Roman" panose="02020603050405020304" pitchFamily="18" charset="0"/>
                <a:cs typeface="Times New Roman" panose="02020603050405020304" pitchFamily="18" charset="0"/>
              </a:rPr>
              <a:t>Zaarane</a:t>
            </a:r>
            <a:r>
              <a:rPr lang="en-IN" sz="2000" dirty="0">
                <a:latin typeface="Times New Roman" panose="02020603050405020304" pitchFamily="18" charset="0"/>
                <a:cs typeface="Times New Roman" panose="02020603050405020304" pitchFamily="18" charset="0"/>
              </a:rPr>
              <a:t>, A., Al </a:t>
            </a:r>
            <a:r>
              <a:rPr lang="en-IN" sz="2000" dirty="0" err="1">
                <a:latin typeface="Times New Roman" panose="02020603050405020304" pitchFamily="18" charset="0"/>
                <a:cs typeface="Times New Roman" panose="02020603050405020304" pitchFamily="18" charset="0"/>
              </a:rPr>
              <a:t>Okaishi</a:t>
            </a:r>
            <a:r>
              <a:rPr lang="en-IN" sz="2000" dirty="0">
                <a:latin typeface="Times New Roman" panose="02020603050405020304" pitchFamily="18" charset="0"/>
                <a:cs typeface="Times New Roman" panose="02020603050405020304" pitchFamily="18" charset="0"/>
              </a:rPr>
              <a:t>, W., </a:t>
            </a:r>
            <a:r>
              <a:rPr lang="en-IN" sz="2000" dirty="0" err="1">
                <a:latin typeface="Times New Roman" panose="02020603050405020304" pitchFamily="18" charset="0"/>
                <a:cs typeface="Times New Roman" panose="02020603050405020304" pitchFamily="18" charset="0"/>
              </a:rPr>
              <a:t>Atouf</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Hamdoun</a:t>
            </a:r>
            <a:r>
              <a:rPr lang="en-IN" sz="2000" dirty="0">
                <a:latin typeface="Times New Roman" panose="02020603050405020304" pitchFamily="18" charset="0"/>
                <a:cs typeface="Times New Roman" panose="02020603050405020304" pitchFamily="18" charset="0"/>
              </a:rPr>
              <a:t>, A. (2020). An automated license </a:t>
            </a:r>
            <a:r>
              <a:rPr lang="en-IN" sz="2000" dirty="0" smtClean="0">
                <a:latin typeface="Times New Roman" panose="02020603050405020304" pitchFamily="18" charset="0"/>
                <a:cs typeface="Times New Roman" panose="02020603050405020304" pitchFamily="18" charset="0"/>
              </a:rPr>
              <a:t>plate </a:t>
            </a:r>
            <a:r>
              <a:rPr lang="en-IN" sz="2000" dirty="0">
                <a:latin typeface="Times New Roman" panose="02020603050405020304" pitchFamily="18" charset="0"/>
                <a:cs typeface="Times New Roman" panose="02020603050405020304" pitchFamily="18" charset="0"/>
              </a:rPr>
              <a:t>detection and recognition system based on </a:t>
            </a:r>
            <a:r>
              <a:rPr lang="en-IN" sz="2000" dirty="0" smtClean="0">
                <a:latin typeface="Times New Roman" panose="02020603050405020304" pitchFamily="18" charset="0"/>
                <a:cs typeface="Times New Roman" panose="02020603050405020304" pitchFamily="18" charset="0"/>
              </a:rPr>
              <a:t>wavelet </a:t>
            </a:r>
            <a:r>
              <a:rPr lang="en-IN" sz="2000" dirty="0">
                <a:latin typeface="Times New Roman" panose="02020603050405020304" pitchFamily="18" charset="0"/>
                <a:cs typeface="Times New Roman" panose="02020603050405020304" pitchFamily="18" charset="0"/>
              </a:rPr>
              <a:t>decomposition and CNN. Array, 8, 100040. </a:t>
            </a:r>
            <a:r>
              <a:rPr lang="en-IN" sz="2000" dirty="0" smtClean="0">
                <a:latin typeface="Times New Roman" panose="02020603050405020304" pitchFamily="18" charset="0"/>
                <a:cs typeface="Times New Roman" panose="02020603050405020304" pitchFamily="18" charset="0"/>
              </a:rPr>
              <a:t>https</a:t>
            </a:r>
            <a:r>
              <a:rPr lang="en-IN" sz="2000" dirty="0">
                <a:latin typeface="Times New Roman" panose="02020603050405020304" pitchFamily="18" charset="0"/>
                <a:cs typeface="Times New Roman" panose="02020603050405020304" pitchFamily="18" charset="0"/>
              </a:rPr>
              <a:t>://doi.org/10.1016/j.array.2020.1000408203;</a:t>
            </a:r>
            <a:endParaRPr lang="en-US"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p:cNvSpPr>
            <a:spLocks noGrp="1"/>
          </p:cNvSpPr>
          <p:nvPr>
            <p:ph idx="1"/>
          </p:nvPr>
        </p:nvSpPr>
        <p:spPr>
          <a:xfrm>
            <a:off x="838200" y="1493134"/>
            <a:ext cx="10515600" cy="4683829"/>
          </a:xfrm>
        </p:spPr>
        <p:txBody>
          <a:bodyPr>
            <a:noAutofit/>
          </a:bodyPr>
          <a:lstStyle/>
          <a:p>
            <a:r>
              <a:rPr lang="en-IN" sz="2000" dirty="0" smtClean="0">
                <a:latin typeface="Times New Roman" panose="02020603050405020304" pitchFamily="18" charset="0"/>
                <a:cs typeface="Times New Roman" panose="02020603050405020304" pitchFamily="18" charset="0"/>
              </a:rPr>
              <a:t>Omar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Naaman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Zeebaree</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Subhi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M.Sadeeq</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Mohammed </a:t>
            </a:r>
            <a:r>
              <a:rPr lang="en-IN" sz="2000" dirty="0" err="1">
                <a:latin typeface="Times New Roman" panose="02020603050405020304" pitchFamily="18" charset="0"/>
                <a:cs typeface="Times New Roman" panose="02020603050405020304" pitchFamily="18" charset="0"/>
              </a:rPr>
              <a:t>Zebari</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Rizgar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Shukur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Hanan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Alkhayyat</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Ahmed </a:t>
            </a:r>
            <a:r>
              <a:rPr lang="en-IN" sz="2000" dirty="0">
                <a:latin typeface="Times New Roman" panose="02020603050405020304" pitchFamily="18" charset="0"/>
                <a:cs typeface="Times New Roman" panose="02020603050405020304" pitchFamily="18" charset="0"/>
              </a:rPr>
              <a:t>Haji, </a:t>
            </a:r>
            <a:r>
              <a:rPr lang="en-IN" sz="2000" dirty="0" err="1">
                <a:latin typeface="Times New Roman" panose="02020603050405020304" pitchFamily="18" charset="0"/>
                <a:cs typeface="Times New Roman" panose="02020603050405020304" pitchFamily="18" charset="0"/>
              </a:rPr>
              <a:t>Lailan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Kak</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Shakir</a:t>
            </a:r>
            <a:r>
              <a:rPr lang="en-IN" sz="2000" dirty="0">
                <a:latin typeface="Times New Roman" panose="02020603050405020304" pitchFamily="18" charset="0"/>
                <a:cs typeface="Times New Roman" panose="02020603050405020304" pitchFamily="18" charset="0"/>
              </a:rPr>
              <a:t>. (2023). License </a:t>
            </a:r>
            <a:r>
              <a:rPr lang="en-IN" sz="2000" dirty="0" smtClean="0">
                <a:latin typeface="Times New Roman" panose="02020603050405020304" pitchFamily="18" charset="0"/>
                <a:cs typeface="Times New Roman" panose="02020603050405020304" pitchFamily="18" charset="0"/>
              </a:rPr>
              <a:t>plate </a:t>
            </a:r>
            <a:r>
              <a:rPr lang="en-IN" sz="2000" dirty="0">
                <a:latin typeface="Times New Roman" panose="02020603050405020304" pitchFamily="18" charset="0"/>
                <a:cs typeface="Times New Roman" panose="02020603050405020304" pitchFamily="18" charset="0"/>
              </a:rPr>
              <a:t>detection and recognition: A study of review. AIP </a:t>
            </a:r>
            <a:r>
              <a:rPr lang="en-IN" sz="2000" dirty="0" smtClean="0">
                <a:latin typeface="Times New Roman" panose="02020603050405020304" pitchFamily="18" charset="0"/>
                <a:cs typeface="Times New Roman" panose="02020603050405020304" pitchFamily="18" charset="0"/>
              </a:rPr>
              <a:t>Conference </a:t>
            </a:r>
            <a:r>
              <a:rPr lang="en-IN" sz="2000" dirty="0">
                <a:latin typeface="Times New Roman" panose="02020603050405020304" pitchFamily="18" charset="0"/>
                <a:cs typeface="Times New Roman" panose="02020603050405020304" pitchFamily="18" charset="0"/>
              </a:rPr>
              <a:t>Proceedings. 050045. 10.1063/5.0170932</a:t>
            </a:r>
            <a:r>
              <a:rPr lang="en-IN" sz="2000" dirty="0" smtClean="0">
                <a:latin typeface="Times New Roman" panose="02020603050405020304" pitchFamily="18" charset="0"/>
                <a:cs typeface="Times New Roman" panose="02020603050405020304" pitchFamily="18" charset="0"/>
              </a:rPr>
              <a:t>.</a:t>
            </a:r>
          </a:p>
          <a:p>
            <a:r>
              <a:rPr lang="en-IN" sz="2000" dirty="0" err="1" smtClean="0">
                <a:latin typeface="Times New Roman" panose="02020603050405020304" pitchFamily="18" charset="0"/>
                <a:cs typeface="Times New Roman" panose="02020603050405020304" pitchFamily="18" charset="0"/>
              </a:rPr>
              <a:t>Jibril</a:t>
            </a:r>
            <a:r>
              <a:rPr lang="en-IN" sz="2000" dirty="0">
                <a:latin typeface="Times New Roman" panose="02020603050405020304" pitchFamily="18" charset="0"/>
                <a:cs typeface="Times New Roman" panose="02020603050405020304" pitchFamily="18" charset="0"/>
              </a:rPr>
              <a:t>, R. A., </a:t>
            </a:r>
            <a:r>
              <a:rPr lang="en-IN" sz="2000" dirty="0" err="1">
                <a:latin typeface="Times New Roman" panose="02020603050405020304" pitchFamily="18" charset="0"/>
                <a:cs typeface="Times New Roman" panose="02020603050405020304" pitchFamily="18" charset="0"/>
              </a:rPr>
              <a:t>Utaminingrum</a:t>
            </a:r>
            <a:r>
              <a:rPr lang="en-IN" sz="2000" dirty="0">
                <a:latin typeface="Times New Roman" panose="02020603050405020304" pitchFamily="18" charset="0"/>
                <a:cs typeface="Times New Roman" panose="02020603050405020304" pitchFamily="18" charset="0"/>
              </a:rPr>
              <a:t>, F., </a:t>
            </a:r>
            <a:r>
              <a:rPr lang="en-IN" sz="2000" dirty="0" err="1">
                <a:latin typeface="Times New Roman" panose="02020603050405020304" pitchFamily="18" charset="0"/>
                <a:cs typeface="Times New Roman" panose="02020603050405020304" pitchFamily="18" charset="0"/>
              </a:rPr>
              <a:t>Budia</a:t>
            </a:r>
            <a:r>
              <a:rPr lang="en-IN" sz="2000" dirty="0">
                <a:latin typeface="Times New Roman" panose="02020603050405020304" pitchFamily="18" charset="0"/>
                <a:cs typeface="Times New Roman" panose="02020603050405020304" pitchFamily="18" charset="0"/>
              </a:rPr>
              <a:t>, A. S. </a:t>
            </a:r>
            <a:r>
              <a:rPr lang="en-IN" sz="2000" dirty="0" smtClean="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2021). Helmet monitoring system using Hough Circle </a:t>
            </a:r>
            <a:r>
              <a:rPr lang="en-IN" sz="2000" dirty="0" smtClean="0">
                <a:latin typeface="Times New Roman" panose="02020603050405020304" pitchFamily="18" charset="0"/>
                <a:cs typeface="Times New Roman" panose="02020603050405020304" pitchFamily="18" charset="0"/>
              </a:rPr>
              <a:t>and </a:t>
            </a:r>
            <a:r>
              <a:rPr lang="en-IN" sz="2000" dirty="0">
                <a:latin typeface="Times New Roman" panose="02020603050405020304" pitchFamily="18" charset="0"/>
                <a:cs typeface="Times New Roman" panose="02020603050405020304" pitchFamily="18" charset="0"/>
              </a:rPr>
              <a:t>HOG based on KNN. </a:t>
            </a:r>
            <a:r>
              <a:rPr lang="en-IN" sz="2000" dirty="0" err="1">
                <a:latin typeface="Times New Roman" panose="02020603050405020304" pitchFamily="18" charset="0"/>
                <a:cs typeface="Times New Roman" panose="02020603050405020304" pitchFamily="18" charset="0"/>
              </a:rPr>
              <a:t>Lontar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Komputer</a:t>
            </a:r>
            <a:r>
              <a:rPr lang="en-IN" sz="2000" dirty="0">
                <a:latin typeface="Times New Roman" panose="02020603050405020304" pitchFamily="18" charset="0"/>
                <a:cs typeface="Times New Roman" panose="02020603050405020304" pitchFamily="18" charset="0"/>
              </a:rPr>
              <a:t>, 12(1), </a:t>
            </a:r>
            <a:r>
              <a:rPr lang="en-IN" sz="2000" dirty="0" smtClean="0">
                <a:latin typeface="Times New Roman" panose="02020603050405020304" pitchFamily="18" charset="0"/>
                <a:cs typeface="Times New Roman" panose="02020603050405020304" pitchFamily="18" charset="0"/>
              </a:rPr>
              <a:t>13–23.https</a:t>
            </a:r>
            <a:r>
              <a:rPr lang="en-IN" sz="20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doi.org/10.24843/LKJITI.2021.v12.i01.p028203;</a:t>
            </a:r>
          </a:p>
          <a:p>
            <a:r>
              <a:rPr lang="en-IN" sz="2000" dirty="0" err="1">
                <a:latin typeface="Times New Roman" panose="02020603050405020304" pitchFamily="18" charset="0"/>
                <a:cs typeface="Times New Roman" panose="02020603050405020304" pitchFamily="18" charset="0"/>
              </a:rPr>
              <a:t>Dalal</a:t>
            </a:r>
            <a:r>
              <a:rPr lang="en-IN" sz="2000" dirty="0">
                <a:latin typeface="Times New Roman" panose="02020603050405020304" pitchFamily="18" charset="0"/>
                <a:cs typeface="Times New Roman" panose="02020603050405020304" pitchFamily="18" charset="0"/>
              </a:rPr>
              <a:t>, N., </a:t>
            </a:r>
            <a:r>
              <a:rPr lang="en-IN" sz="2000" dirty="0" err="1">
                <a:latin typeface="Times New Roman" panose="02020603050405020304" pitchFamily="18" charset="0"/>
                <a:cs typeface="Times New Roman" panose="02020603050405020304" pitchFamily="18" charset="0"/>
              </a:rPr>
              <a:t>Triggs</a:t>
            </a:r>
            <a:r>
              <a:rPr lang="en-IN" sz="2000" dirty="0">
                <a:latin typeface="Times New Roman" panose="02020603050405020304" pitchFamily="18" charset="0"/>
                <a:cs typeface="Times New Roman" panose="02020603050405020304" pitchFamily="18" charset="0"/>
              </a:rPr>
              <a:t>, B. (2005). Histograms of Oriented </a:t>
            </a:r>
            <a:r>
              <a:rPr lang="en-IN" sz="2000" dirty="0" smtClean="0">
                <a:latin typeface="Times New Roman" panose="02020603050405020304" pitchFamily="18" charset="0"/>
                <a:cs typeface="Times New Roman" panose="02020603050405020304" pitchFamily="18" charset="0"/>
              </a:rPr>
              <a:t>Gradients </a:t>
            </a:r>
            <a:r>
              <a:rPr lang="en-IN" sz="2000" dirty="0">
                <a:latin typeface="Times New Roman" panose="02020603050405020304" pitchFamily="18" charset="0"/>
                <a:cs typeface="Times New Roman" panose="02020603050405020304" pitchFamily="18" charset="0"/>
              </a:rPr>
              <a:t>for Human Detection. Proceedings of the 2005 </a:t>
            </a:r>
            <a:r>
              <a:rPr lang="en-IN" sz="2000" dirty="0" smtClean="0">
                <a:latin typeface="Times New Roman" panose="02020603050405020304" pitchFamily="18" charset="0"/>
                <a:cs typeface="Times New Roman" panose="02020603050405020304" pitchFamily="18" charset="0"/>
              </a:rPr>
              <a:t>IEEE </a:t>
            </a:r>
            <a:r>
              <a:rPr lang="en-IN" sz="2000" dirty="0">
                <a:latin typeface="Times New Roman" panose="02020603050405020304" pitchFamily="18" charset="0"/>
                <a:cs typeface="Times New Roman" panose="02020603050405020304" pitchFamily="18" charset="0"/>
              </a:rPr>
              <a:t>Computer Society Conference on Computer Vision and </a:t>
            </a:r>
            <a:r>
              <a:rPr lang="en-IN" sz="2000" dirty="0" smtClean="0">
                <a:latin typeface="Times New Roman" panose="02020603050405020304" pitchFamily="18" charset="0"/>
                <a:cs typeface="Times New Roman" panose="02020603050405020304" pitchFamily="18" charset="0"/>
              </a:rPr>
              <a:t>Pattern </a:t>
            </a:r>
            <a:r>
              <a:rPr lang="en-IN" sz="2000" dirty="0">
                <a:latin typeface="Times New Roman" panose="02020603050405020304" pitchFamily="18" charset="0"/>
                <a:cs typeface="Times New Roman" panose="02020603050405020304" pitchFamily="18" charset="0"/>
              </a:rPr>
              <a:t>Recognition (CVPR’05), San Diego, CA, USA, 2005, </a:t>
            </a:r>
            <a:r>
              <a:rPr lang="en-IN" sz="2000" dirty="0" smtClean="0">
                <a:latin typeface="Times New Roman" panose="02020603050405020304" pitchFamily="18" charset="0"/>
                <a:cs typeface="Times New Roman" panose="02020603050405020304" pitchFamily="18" charset="0"/>
              </a:rPr>
              <a:t>pp</a:t>
            </a:r>
            <a:r>
              <a:rPr lang="en-IN" sz="2000" dirty="0">
                <a:latin typeface="Times New Roman" panose="02020603050405020304" pitchFamily="18" charset="0"/>
                <a:cs typeface="Times New Roman" panose="02020603050405020304" pitchFamily="18" charset="0"/>
              </a:rPr>
              <a:t>. 886-893.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10.1109/CVPR.2005.177</a:t>
            </a:r>
          </a:p>
          <a:p>
            <a:r>
              <a:rPr lang="en-US" sz="2000" dirty="0">
                <a:latin typeface="Times New Roman" panose="02020603050405020304" pitchFamily="18" charset="0"/>
                <a:cs typeface="Times New Roman" panose="02020603050405020304" pitchFamily="18" charset="0"/>
              </a:rPr>
              <a:t>Lin, H., Deng, J. D., Albers, D., Siebert, F. W. (2020). </a:t>
            </a:r>
            <a:r>
              <a:rPr lang="en-US" sz="2000" dirty="0" smtClean="0">
                <a:latin typeface="Times New Roman" panose="02020603050405020304" pitchFamily="18" charset="0"/>
                <a:cs typeface="Times New Roman" panose="02020603050405020304" pitchFamily="18" charset="0"/>
              </a:rPr>
              <a:t>Helmet </a:t>
            </a:r>
            <a:r>
              <a:rPr lang="en-US" sz="2000" dirty="0">
                <a:latin typeface="Times New Roman" panose="02020603050405020304" pitchFamily="18" charset="0"/>
                <a:cs typeface="Times New Roman" panose="02020603050405020304" pitchFamily="18" charset="0"/>
              </a:rPr>
              <a:t>Use Detection of Tracked Motorcycles Using </a:t>
            </a:r>
            <a:r>
              <a:rPr lang="en-US" sz="2000" dirty="0" err="1">
                <a:latin typeface="Times New Roman" panose="02020603050405020304" pitchFamily="18" charset="0"/>
                <a:cs typeface="Times New Roman" panose="02020603050405020304" pitchFamily="18" charset="0"/>
              </a:rPr>
              <a:t>CNN</a:t>
            </a:r>
            <a:r>
              <a:rPr lang="en-US" sz="2000" dirty="0" err="1" smtClean="0">
                <a:latin typeface="Times New Roman" panose="02020603050405020304" pitchFamily="18" charset="0"/>
                <a:cs typeface="Times New Roman" panose="02020603050405020304" pitchFamily="18" charset="0"/>
              </a:rPr>
              <a:t>Based</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Multi-Task Learning. IEEE Access, 8, 162073-162084. </a:t>
            </a:r>
            <a:r>
              <a:rPr lang="en-US" sz="2000" dirty="0" smtClean="0">
                <a:latin typeface="Times New Roman" panose="02020603050405020304" pitchFamily="18" charset="0"/>
                <a:cs typeface="Times New Roman" panose="02020603050405020304" pitchFamily="18" charset="0"/>
              </a:rPr>
              <a:t>https</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doi.org/10.1109/ACCESS.2020.3021357</a:t>
            </a:r>
          </a:p>
          <a:p>
            <a:r>
              <a:rPr lang="en-IN" sz="2000" dirty="0" smtClean="0">
                <a:latin typeface="Times New Roman" panose="02020603050405020304" pitchFamily="18" charset="0"/>
                <a:cs typeface="Times New Roman" panose="02020603050405020304" pitchFamily="18" charset="0"/>
              </a:rPr>
              <a:t>Sun</a:t>
            </a:r>
            <a:r>
              <a:rPr lang="en-IN" sz="2000" dirty="0">
                <a:latin typeface="Times New Roman" panose="02020603050405020304" pitchFamily="18" charset="0"/>
                <a:cs typeface="Times New Roman" panose="02020603050405020304" pitchFamily="18" charset="0"/>
              </a:rPr>
              <a:t>, C. -Y., Hong, X. -J., Shi, S., </a:t>
            </a:r>
            <a:r>
              <a:rPr lang="en-IN" sz="2000" dirty="0" err="1">
                <a:latin typeface="Times New Roman" panose="02020603050405020304" pitchFamily="18" charset="0"/>
                <a:cs typeface="Times New Roman" panose="02020603050405020304" pitchFamily="18" charset="0"/>
              </a:rPr>
              <a:t>Shen</a:t>
            </a:r>
            <a:r>
              <a:rPr lang="en-IN" sz="2000" dirty="0">
                <a:latin typeface="Times New Roman" panose="02020603050405020304" pitchFamily="18" charset="0"/>
                <a:cs typeface="Times New Roman" panose="02020603050405020304" pitchFamily="18" charset="0"/>
              </a:rPr>
              <a:t>, Z. - </a:t>
            </a:r>
            <a:r>
              <a:rPr lang="en-IN" sz="2000" dirty="0" smtClean="0">
                <a:latin typeface="Times New Roman" panose="02020603050405020304" pitchFamily="18" charset="0"/>
                <a:cs typeface="Times New Roman" panose="02020603050405020304" pitchFamily="18" charset="0"/>
              </a:rPr>
              <a:t>Y</a:t>
            </a:r>
            <a:r>
              <a:rPr lang="en-IN" sz="2000" dirty="0">
                <a:latin typeface="Times New Roman" panose="02020603050405020304" pitchFamily="18" charset="0"/>
                <a:cs typeface="Times New Roman" panose="02020603050405020304" pitchFamily="18" charset="0"/>
              </a:rPr>
              <a:t>., Zhang, H. -D., Zhou, L. -X. (2021). Cascade </a:t>
            </a:r>
            <a:r>
              <a:rPr lang="en-IN" sz="2000" dirty="0" smtClean="0">
                <a:latin typeface="Times New Roman" panose="02020603050405020304" pitchFamily="18" charset="0"/>
                <a:cs typeface="Times New Roman" panose="02020603050405020304" pitchFamily="18" charset="0"/>
              </a:rPr>
              <a:t>Faster </a:t>
            </a:r>
            <a:r>
              <a:rPr lang="en-IN" sz="2000" dirty="0">
                <a:latin typeface="Times New Roman" panose="02020603050405020304" pitchFamily="18" charset="0"/>
                <a:cs typeface="Times New Roman" panose="02020603050405020304" pitchFamily="18" charset="0"/>
              </a:rPr>
              <a:t>R-CNN Detection for Vulnerable Plaques </a:t>
            </a: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OCT Images. IEEE Access, 9, 24697-24704. </a:t>
            </a:r>
            <a:r>
              <a:rPr lang="en-IN" sz="2000" dirty="0" smtClean="0">
                <a:latin typeface="Times New Roman" panose="02020603050405020304" pitchFamily="18" charset="0"/>
                <a:cs typeface="Times New Roman" panose="02020603050405020304" pitchFamily="18" charset="0"/>
              </a:rPr>
              <a:t>https</a:t>
            </a:r>
            <a:r>
              <a:rPr lang="en-IN" sz="2000" dirty="0">
                <a:latin typeface="Times New Roman" panose="02020603050405020304" pitchFamily="18" charset="0"/>
                <a:cs typeface="Times New Roman" panose="02020603050405020304" pitchFamily="18" charset="0"/>
              </a:rPr>
              <a:t>://doi.org/10.1109/ACCESS.2021.3056448.</a:t>
            </a:r>
            <a:endParaRPr lang="en-US"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p:cNvSpPr>
            <a:spLocks noGrp="1"/>
          </p:cNvSpPr>
          <p:nvPr>
            <p:ph idx="1"/>
          </p:nvPr>
        </p:nvSpPr>
        <p:spPr/>
        <p:txBody>
          <a:bodyPr>
            <a:normAutofit/>
          </a:bodyPr>
          <a:lstStyle/>
          <a:p>
            <a:pPr marL="0" indent="0">
              <a:buNone/>
            </a:pPr>
            <a:endParaRPr lang="en-US" sz="4000" dirty="0" smtClean="0">
              <a:latin typeface="Times New Roman" panose="02020603050405020304" pitchFamily="18" charset="0"/>
              <a:cs typeface="Times New Roman" panose="02020603050405020304" pitchFamily="18" charset="0"/>
            </a:endParaRPr>
          </a:p>
          <a:p>
            <a:pPr marL="0" indent="0">
              <a:buNone/>
            </a:pPr>
            <a:endParaRPr lang="en-US" sz="4000" dirty="0">
              <a:latin typeface="Times New Roman" panose="02020603050405020304" pitchFamily="18" charset="0"/>
              <a:cs typeface="Times New Roman" panose="02020603050405020304" pitchFamily="18" charset="0"/>
            </a:endParaRPr>
          </a:p>
          <a:p>
            <a:pPr marL="0" indent="0">
              <a:buNone/>
            </a:pPr>
            <a:r>
              <a:rPr lang="en-US" sz="4000" dirty="0" smtClean="0">
                <a:latin typeface="Times New Roman" panose="02020603050405020304" pitchFamily="18" charset="0"/>
                <a:cs typeface="Times New Roman" panose="02020603050405020304" pitchFamily="18" charset="0"/>
              </a:rPr>
              <a:t>       Please </a:t>
            </a:r>
            <a:r>
              <a:rPr lang="en-US" sz="4000" dirty="0">
                <a:latin typeface="Times New Roman" panose="02020603050405020304" pitchFamily="18" charset="0"/>
                <a:cs typeface="Times New Roman" panose="02020603050405020304" pitchFamily="18" charset="0"/>
              </a:rPr>
              <a:t>ask questions if there are any doubts</a:t>
            </a:r>
          </a:p>
        </p:txBody>
      </p:sp>
      <p:sp>
        <p:nvSpPr>
          <p:cNvPr id="5" name="Date Placeholder 4"/>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p:cNvSpPr>
            <a:spLocks noGrp="1"/>
          </p:cNvSpPr>
          <p:nvPr>
            <p:ph idx="1"/>
          </p:nvPr>
        </p:nvSpPr>
        <p:spPr/>
        <p:txBody>
          <a:bodyPr>
            <a:normAutofit fontScale="92500" lnSpcReduction="10000"/>
          </a:bodyPr>
          <a:lstStyle/>
          <a:p>
            <a:pPr marL="0" indent="0">
              <a:buNone/>
            </a:pPr>
            <a:r>
              <a:rPr lang="en-US" altLang="en-US" dirty="0">
                <a:latin typeface="Times New Roman" panose="02020603050405020304" pitchFamily="18" charset="0"/>
                <a:cs typeface="Times New Roman" panose="02020603050405020304" pitchFamily="18" charset="0"/>
              </a:rPr>
              <a:t>Ensuring helmet compliance is a critical factor in improving safety across construction sites and roadways. Despite the mandatory nature of helmet usage, many individuals neglect it due to discomfort or low awareness. This study introduces a dual-purpose automated detection system leveraging YOLOv8 for real-time helmet detection in construction sites and motorcycle monitoring. The system identifies helmet usage, captures license plate information, and organizes data, including timestamps, in Excel sheets. By addressing limitations of traditional approaches like manual monitoring and less accurate algorithms, this method offers significant improvements in speed, precision, and reliability. Its application ensures enhanced safety enforcement with minimal manual oversight, paving the way for safer environments and efficient management systems.</a:t>
            </a:r>
          </a:p>
          <a:p>
            <a:endParaRPr lang="en-US" altLang="en-US" dirty="0"/>
          </a:p>
          <a:p>
            <a:endParaRPr lang="en-US" altLang="en-US" dirty="0"/>
          </a:p>
        </p:txBody>
      </p:sp>
      <p:sp>
        <p:nvSpPr>
          <p:cNvPr id="5" name="Date Placeholder 4"/>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p:cNvSpPr>
            <a:spLocks noGrp="1"/>
          </p:cNvSpPr>
          <p:nvPr>
            <p:ph idx="1"/>
          </p:nvPr>
        </p:nvSpPr>
        <p:spPr/>
        <p:txBody>
          <a:bodyPr>
            <a:normAutofit/>
          </a:bodyPr>
          <a:lstStyle/>
          <a:p>
            <a:pPr marL="0" indent="0">
              <a:buNone/>
            </a:pPr>
            <a:r>
              <a:rPr lang="en-US" sz="4800" dirty="0" smtClean="0">
                <a:latin typeface="Times New Roman" panose="02020603050405020304" pitchFamily="18" charset="0"/>
                <a:cs typeface="Times New Roman" panose="02020603050405020304" pitchFamily="18" charset="0"/>
              </a:rPr>
              <a:t>        </a:t>
            </a:r>
          </a:p>
          <a:p>
            <a:pPr marL="0" indent="0">
              <a:buNone/>
            </a:pPr>
            <a:endParaRPr lang="en-US" sz="4800" dirty="0">
              <a:latin typeface="Times New Roman" panose="02020603050405020304" pitchFamily="18" charset="0"/>
              <a:cs typeface="Times New Roman" panose="02020603050405020304" pitchFamily="18" charset="0"/>
            </a:endParaRPr>
          </a:p>
          <a:p>
            <a:pPr marL="0" indent="0">
              <a:buNone/>
            </a:pPr>
            <a:r>
              <a:rPr lang="en-US" sz="4800" dirty="0" smtClean="0">
                <a:latin typeface="Times New Roman" panose="02020603050405020304" pitchFamily="18" charset="0"/>
                <a:cs typeface="Times New Roman" panose="02020603050405020304" pitchFamily="18" charset="0"/>
              </a:rPr>
              <a:t>                         Thank you</a:t>
            </a:r>
            <a:endParaRPr lang="en-US" sz="4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Brief Introduction to the Project</a:t>
            </a:r>
          </a:p>
          <a:p>
            <a:pPr marL="0" indent="0" algn="just">
              <a:buNone/>
            </a:pPr>
            <a:r>
              <a:rPr lang="en-US" sz="2400" dirty="0">
                <a:latin typeface="Times New Roman" panose="02020603050405020304" pitchFamily="18" charset="0"/>
                <a:cs typeface="Times New Roman" panose="02020603050405020304" pitchFamily="18" charset="0"/>
              </a:rPr>
              <a:t>The project focuses on creating a robust, automated system for detecting workers without helmets in construction sites. Utilizing advanced computer vision techniques, specifically the YOLOv8 model, the system aims to ensure safety compliance in real-time. The integration of license plate recognition adds accountability and </a:t>
            </a:r>
            <a:r>
              <a:rPr lang="en-US" sz="2400" dirty="0" smtClean="0">
                <a:latin typeface="Times New Roman" panose="02020603050405020304" pitchFamily="18" charset="0"/>
                <a:cs typeface="Times New Roman" panose="02020603050405020304" pitchFamily="18" charset="0"/>
              </a:rPr>
              <a:t>enhances monitoring.</a:t>
            </a:r>
          </a:p>
          <a:p>
            <a:pPr marL="0" indent="0">
              <a:buNone/>
            </a:pPr>
            <a:r>
              <a:rPr lang="en-US" b="1" dirty="0" smtClean="0">
                <a:latin typeface="Times New Roman" panose="02020603050405020304" pitchFamily="18" charset="0"/>
                <a:cs typeface="Times New Roman" panose="02020603050405020304" pitchFamily="18" charset="0"/>
              </a:rPr>
              <a:t>Motivation </a:t>
            </a:r>
            <a:r>
              <a:rPr lang="en-US" b="1" dirty="0">
                <a:latin typeface="Times New Roman" panose="02020603050405020304" pitchFamily="18" charset="0"/>
                <a:cs typeface="Times New Roman" panose="02020603050405020304" pitchFamily="18" charset="0"/>
              </a:rPr>
              <a:t>Behind the Project</a:t>
            </a:r>
          </a:p>
          <a:p>
            <a:pPr marL="0" indent="0" algn="just">
              <a:buNone/>
            </a:pPr>
            <a:r>
              <a:rPr lang="en-US" sz="2400" dirty="0">
                <a:latin typeface="Times New Roman" panose="02020603050405020304" pitchFamily="18" charset="0"/>
                <a:cs typeface="Times New Roman" panose="02020603050405020304" pitchFamily="18" charset="0"/>
              </a:rPr>
              <a:t>Non-compliance with helmet usage remains a critical issue in high-risk environments, leading to severe injuries and fatalities. Manual inspection methods are inefficient, time-consuming, and prone to errors. This project is driven by the need for a scalable and reliable solution to enforce safety measures effectively and reduce risks to workers' lives.</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p:cNvSpPr>
            <a:spLocks noGrp="1"/>
          </p:cNvSpPr>
          <p:nvPr>
            <p:ph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Importance and Relevance</a:t>
            </a:r>
          </a:p>
          <a:p>
            <a:pPr marL="0" indent="0" algn="just">
              <a:buNone/>
            </a:pPr>
            <a:r>
              <a:rPr lang="en-US" sz="2400" dirty="0">
                <a:latin typeface="Times New Roman" panose="02020603050405020304" pitchFamily="18" charset="0"/>
                <a:cs typeface="Times New Roman" panose="02020603050405020304" pitchFamily="18" charset="0"/>
              </a:rPr>
              <a:t>The system addresses a vital safety concern, aligning with global safety standards in construction and industrial domains. By automating helmet detection, it minimizes human errors, reduces inspection delays, and ensures regulatory compliance. The project contributes to safer work environments and highlights the role of AI in enhancing workplace safety.</a:t>
            </a:r>
          </a:p>
        </p:txBody>
      </p:sp>
      <p:sp>
        <p:nvSpPr>
          <p:cNvPr id="5" name="Date Placeholder 4"/>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868556" y="365126"/>
            <a:ext cx="9485243" cy="479700"/>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p:cNvSpPr txBox="1"/>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p:cNvGraphicFramePr>
            <a:graphicFrameLocks noGrp="1"/>
          </p:cNvGraphicFramePr>
          <p:nvPr>
            <p:extLst>
              <p:ext uri="{D42A27DB-BD31-4B8C-83A1-F6EECF244321}">
                <p14:modId xmlns:p14="http://schemas.microsoft.com/office/powerpoint/2010/main" val="1536135330"/>
              </p:ext>
            </p:extLst>
          </p:nvPr>
        </p:nvGraphicFramePr>
        <p:xfrm>
          <a:off x="109330" y="871813"/>
          <a:ext cx="11956773" cy="5588622"/>
        </p:xfrm>
        <a:graphic>
          <a:graphicData uri="http://schemas.openxmlformats.org/drawingml/2006/table">
            <a:tbl>
              <a:tblPr firstRow="1" bandRow="1">
                <a:tableStyleId>{17292A2E-F333-43FB-9621-5CBBE7FDCDCB}</a:tableStyleId>
              </a:tblPr>
              <a:tblGrid>
                <a:gridCol w="671941"/>
                <a:gridCol w="2147697"/>
                <a:gridCol w="1789747"/>
                <a:gridCol w="1846267"/>
                <a:gridCol w="2084899"/>
                <a:gridCol w="1708111"/>
                <a:gridCol w="1708111"/>
              </a:tblGrid>
              <a:tr h="593206">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16257">
                <a:tc>
                  <a:txBody>
                    <a:bodyPr/>
                    <a:lstStyle/>
                    <a:p>
                      <a:r>
                        <a:rPr lang="en-US" sz="140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anose="02020603050405020304" pitchFamily="18" charset="0"/>
                          <a:cs typeface="Times New Roman" panose="02020603050405020304" pitchFamily="18" charset="0"/>
                        </a:rPr>
                        <a:t>A Smart System for Personal Protective Equipment Detection in Industrial Environments Based on Deep Learning at the Edge</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anose="02020603050405020304" pitchFamily="18" charset="0"/>
                          <a:cs typeface="Times New Roman" panose="02020603050405020304" pitchFamily="18" charset="0"/>
                        </a:rPr>
                        <a:t> </a:t>
                      </a:r>
                      <a:r>
                        <a:rPr lang="it-IT" sz="1400" dirty="0" smtClean="0">
                          <a:latin typeface="Times New Roman" panose="02020603050405020304" pitchFamily="18" charset="0"/>
                          <a:cs typeface="Times New Roman" panose="02020603050405020304" pitchFamily="18" charset="0"/>
                        </a:rPr>
                        <a:t>G. Gallo, F. D. Rienzo, F. Garzelli, P. Ducange, C. Vallati</a:t>
                      </a:r>
                      <a:br>
                        <a:rPr lang="it-IT" sz="1400" dirty="0" smtClean="0">
                          <a:latin typeface="Times New Roman" panose="02020603050405020304" pitchFamily="18" charset="0"/>
                          <a:cs typeface="Times New Roman" panose="02020603050405020304" pitchFamily="18" charset="0"/>
                        </a:rPr>
                      </a:br>
                      <a:r>
                        <a:rPr lang="it-IT" sz="1400" dirty="0" smtClean="0">
                          <a:latin typeface="Times New Roman" panose="02020603050405020304" pitchFamily="18" charset="0"/>
                          <a:cs typeface="Times New Roman" panose="02020603050405020304" pitchFamily="18" charset="0"/>
                          <a:hlinkClick r:id="rId2"/>
                        </a:rPr>
                        <a:t>https://www.researchgate.net/publication/365108908_A_Smart_System_for_Personal_Protective_Equipment_Detection_in_Industrial_Environments_Based_on_Deep_Learning_at_the_Edge</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smtClean="0">
                          <a:latin typeface="Times New Roman" panose="02020603050405020304" pitchFamily="18" charset="0"/>
                          <a:cs typeface="Times New Roman" panose="02020603050405020304" pitchFamily="18" charset="0"/>
                        </a:rPr>
                        <a:t>IEEE Access, 2022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anose="02020603050405020304" pitchFamily="18" charset="0"/>
                          <a:cs typeface="Times New Roman" panose="02020603050405020304" pitchFamily="18" charset="0"/>
                        </a:rPr>
                        <a:t>Deep Learning at the Edge, Personal Protective Equipment (PPE) detection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anose="02020603050405020304" pitchFamily="18" charset="0"/>
                          <a:cs typeface="Times New Roman" panose="02020603050405020304" pitchFamily="18" charset="0"/>
                        </a:rPr>
                        <a:t>A deep learning-based system for PPE detection in industrial environments, focused on efficiency and edge computing.</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anose="02020603050405020304" pitchFamily="18" charset="0"/>
                          <a:cs typeface="Times New Roman" panose="02020603050405020304" pitchFamily="18" charset="0"/>
                        </a:rPr>
                        <a:t>The paper lacks real-world implementation details in diverse environments, and scalability issues are not explored.</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79159">
                <a:tc>
                  <a:txBody>
                    <a:bodyPr/>
                    <a:lstStyle/>
                    <a:p>
                      <a:r>
                        <a:rPr lang="en-US" sz="140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anose="02020603050405020304" pitchFamily="18" charset="0"/>
                          <a:cs typeface="Times New Roman" panose="02020603050405020304" pitchFamily="18" charset="0"/>
                        </a:rPr>
                        <a:t>Safety Management in Construction Industry: A Review</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err="1" smtClean="0">
                          <a:latin typeface="Times New Roman" panose="02020603050405020304" pitchFamily="18" charset="0"/>
                          <a:cs typeface="Times New Roman" panose="02020603050405020304" pitchFamily="18" charset="0"/>
                        </a:rPr>
                        <a:t>Saibabu</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Chaganti</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Dungi</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Jagath</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Kumari</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Manthanwar</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Dhananjay</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Chandrakant</a:t>
                      </a:r>
                      <a:r>
                        <a:rPr lang="en-IN" sz="1400" dirty="0" smtClean="0">
                          <a:latin typeface="Times New Roman" panose="02020603050405020304" pitchFamily="18" charset="0"/>
                          <a:cs typeface="Times New Roman" panose="02020603050405020304" pitchFamily="18" charset="0"/>
                        </a:rPr>
                        <a:t>.</a:t>
                      </a:r>
                    </a:p>
                    <a:p>
                      <a:endParaRPr lang="en-IN"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hlinkClick r:id="rId3"/>
                        </a:rPr>
                        <a:t>http://www.ijniet.org/wp-content/uploads/2022/09/2.pdf</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anose="02020603050405020304" pitchFamily="18" charset="0"/>
                          <a:cs typeface="Times New Roman" panose="02020603050405020304" pitchFamily="18" charset="0"/>
                        </a:rPr>
                        <a:t>International Journal of New Innovations in Engineering and Technology, 2022</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anose="02020603050405020304" pitchFamily="18" charset="0"/>
                          <a:cs typeface="Times New Roman" panose="02020603050405020304" pitchFamily="18" charset="0"/>
                        </a:rPr>
                        <a:t>Review of safety management systems in construction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anose="02020603050405020304" pitchFamily="18" charset="0"/>
                          <a:cs typeface="Times New Roman" panose="02020603050405020304" pitchFamily="18" charset="0"/>
                        </a:rPr>
                        <a:t>The paper provides a review of various safety management practices in the construction industry, highlighting common challenges.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smtClean="0">
                          <a:latin typeface="Times New Roman" panose="02020603050405020304" pitchFamily="18" charset="0"/>
                          <a:cs typeface="Times New Roman" panose="02020603050405020304" pitchFamily="18" charset="0"/>
                        </a:rPr>
                        <a:t>Limited focus on technological advancements like AI and </a:t>
                      </a:r>
                      <a:r>
                        <a:rPr lang="en-US" sz="1400" dirty="0" err="1" smtClean="0">
                          <a:latin typeface="Times New Roman" panose="02020603050405020304" pitchFamily="18" charset="0"/>
                          <a:cs typeface="Times New Roman" panose="02020603050405020304" pitchFamily="18" charset="0"/>
                        </a:rPr>
                        <a:t>IoT</a:t>
                      </a:r>
                      <a:r>
                        <a:rPr lang="en-US" sz="1400" dirty="0" smtClean="0">
                          <a:latin typeface="Times New Roman" panose="02020603050405020304" pitchFamily="18" charset="0"/>
                          <a:cs typeface="Times New Roman" panose="02020603050405020304" pitchFamily="18" charset="0"/>
                        </a:rPr>
                        <a:t> in safety management.</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p:cNvSpPr txBox="1"/>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p:cNvGraphicFramePr>
            <a:graphicFrameLocks noGrp="1"/>
          </p:cNvGraphicFramePr>
          <p:nvPr>
            <p:extLst>
              <p:ext uri="{D42A27DB-BD31-4B8C-83A1-F6EECF244321}">
                <p14:modId xmlns:p14="http://schemas.microsoft.com/office/powerpoint/2010/main" val="1224262204"/>
              </p:ext>
            </p:extLst>
          </p:nvPr>
        </p:nvGraphicFramePr>
        <p:xfrm>
          <a:off x="533399" y="1117601"/>
          <a:ext cx="11178309" cy="5211762"/>
        </p:xfrm>
        <a:graphic>
          <a:graphicData uri="http://schemas.openxmlformats.org/drawingml/2006/table">
            <a:tbl>
              <a:tblPr firstRow="1" bandRow="1">
                <a:tableStyleId>{17292A2E-F333-43FB-9621-5CBBE7FDCDCB}</a:tableStyleId>
              </a:tblPr>
              <a:tblGrid>
                <a:gridCol w="628194"/>
                <a:gridCol w="2007868"/>
                <a:gridCol w="1673224"/>
                <a:gridCol w="1726063"/>
                <a:gridCol w="1949158"/>
                <a:gridCol w="1596901"/>
                <a:gridCol w="1596901"/>
              </a:tblGrid>
              <a:tr h="820785">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6557">
                <a:tc>
                  <a:txBody>
                    <a:bodyPr/>
                    <a:lstStyle/>
                    <a:p>
                      <a:r>
                        <a:rPr lang="en-US" sz="160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Safety Helmet Wearing Detection Model Based on Improved YOLOM</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err="1" smtClean="0">
                          <a:latin typeface="Times New Roman" panose="02020603050405020304" pitchFamily="18" charset="0"/>
                          <a:cs typeface="Times New Roman" panose="02020603050405020304" pitchFamily="18" charset="0"/>
                        </a:rPr>
                        <a:t>Lili</a:t>
                      </a:r>
                      <a:r>
                        <a:rPr lang="en-IN" sz="1600" dirty="0" smtClean="0">
                          <a:latin typeface="Times New Roman" panose="02020603050405020304" pitchFamily="18" charset="0"/>
                          <a:cs typeface="Times New Roman" panose="02020603050405020304" pitchFamily="18" charset="0"/>
                        </a:rPr>
                        <a:t> Wang, </a:t>
                      </a:r>
                      <a:r>
                        <a:rPr lang="en-IN" sz="1600" dirty="0" err="1" smtClean="0">
                          <a:latin typeface="Times New Roman" panose="02020603050405020304" pitchFamily="18" charset="0"/>
                          <a:cs typeface="Times New Roman" panose="02020603050405020304" pitchFamily="18" charset="0"/>
                        </a:rPr>
                        <a:t>Xinjie</a:t>
                      </a:r>
                      <a:r>
                        <a:rPr lang="en-IN" sz="1600" dirty="0" smtClean="0">
                          <a:latin typeface="Times New Roman" panose="02020603050405020304" pitchFamily="18" charset="0"/>
                          <a:cs typeface="Times New Roman" panose="02020603050405020304" pitchFamily="18" charset="0"/>
                        </a:rPr>
                        <a:t> Zhang, </a:t>
                      </a:r>
                      <a:r>
                        <a:rPr lang="en-IN" sz="1600" dirty="0" err="1" smtClean="0">
                          <a:latin typeface="Times New Roman" panose="02020603050405020304" pitchFamily="18" charset="0"/>
                          <a:cs typeface="Times New Roman" panose="02020603050405020304" pitchFamily="18" charset="0"/>
                        </a:rPr>
                        <a:t>Hailu</a:t>
                      </a:r>
                      <a:r>
                        <a:rPr lang="en-IN" sz="1600" dirty="0" smtClean="0">
                          <a:latin typeface="Times New Roman" panose="02020603050405020304" pitchFamily="18" charset="0"/>
                          <a:cs typeface="Times New Roman" panose="02020603050405020304" pitchFamily="18" charset="0"/>
                        </a:rPr>
                        <a:t> Yang</a:t>
                      </a:r>
                    </a:p>
                    <a:p>
                      <a:endParaRPr lang="en-IN"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hlinkClick r:id="rId2"/>
                        </a:rPr>
                        <a:t>https://ieeexplore.ieee.org/document/10000000</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smtClean="0">
                          <a:latin typeface="Times New Roman" panose="02020603050405020304" pitchFamily="18" charset="0"/>
                          <a:cs typeface="Times New Roman" panose="02020603050405020304" pitchFamily="18" charset="0"/>
                        </a:rPr>
                        <a:t>IEEE Access, 2023</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Improved YOLOM for helmet detection</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Introduces a model based on YOLOM for improved safety helmet wearing detection, providing better accuracy than traditional models.</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May face challenges in real-time deployment in complex environments with many occlusions.</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24420">
                <a:tc>
                  <a:txBody>
                    <a:bodyPr/>
                    <a:lstStyle/>
                    <a:p>
                      <a:r>
                        <a:rPr lang="en-US" sz="160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Deep Learning-Based Workers Safety Helmet Wearing Detection on Construction Sites Using Multi-Scale Features</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smtClean="0">
                          <a:latin typeface="Times New Roman" panose="02020603050405020304" pitchFamily="18" charset="0"/>
                          <a:cs typeface="Times New Roman" panose="02020603050405020304" pitchFamily="18" charset="0"/>
                        </a:rPr>
                        <a:t>Kun Han, </a:t>
                      </a:r>
                      <a:r>
                        <a:rPr lang="en-IN" sz="1600" dirty="0" err="1" smtClean="0">
                          <a:latin typeface="Times New Roman" panose="02020603050405020304" pitchFamily="18" charset="0"/>
                          <a:cs typeface="Times New Roman" panose="02020603050405020304" pitchFamily="18" charset="0"/>
                        </a:rPr>
                        <a:t>Xiangdong</a:t>
                      </a:r>
                      <a:r>
                        <a:rPr lang="en-IN" sz="1600" dirty="0" smtClean="0">
                          <a:latin typeface="Times New Roman" panose="02020603050405020304" pitchFamily="18" charset="0"/>
                          <a:cs typeface="Times New Roman" panose="02020603050405020304" pitchFamily="18" charset="0"/>
                        </a:rPr>
                        <a:t> Zeng</a:t>
                      </a:r>
                      <a:br>
                        <a:rPr lang="en-IN" sz="1600" dirty="0" smtClean="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rPr>
                        <a:t/>
                      </a:r>
                      <a:br>
                        <a:rPr lang="en-IN" sz="1600" dirty="0" smtClean="0">
                          <a:latin typeface="Times New Roman" panose="02020603050405020304" pitchFamily="18" charset="0"/>
                          <a:cs typeface="Times New Roman" panose="02020603050405020304" pitchFamily="18" charset="0"/>
                        </a:rPr>
                      </a:br>
                      <a:r>
                        <a:rPr lang="en-IN" sz="1600" dirty="0" smtClean="0">
                          <a:latin typeface="Times New Roman" panose="02020603050405020304" pitchFamily="18" charset="0"/>
                          <a:cs typeface="Times New Roman" panose="02020603050405020304" pitchFamily="18" charset="0"/>
                          <a:hlinkClick r:id="rId3"/>
                        </a:rPr>
                        <a:t>https://ieeexplore.ieee.org/document/9663184/</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smtClean="0">
                          <a:latin typeface="Times New Roman" panose="02020603050405020304" pitchFamily="18" charset="0"/>
                          <a:cs typeface="Times New Roman" panose="02020603050405020304" pitchFamily="18" charset="0"/>
                        </a:rPr>
                        <a:t>IEEE Access, 2022</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The paper presents a model that uses multi-scale features to detect helmet usage on construction sites with high accuracy.</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Proactive planning improves motion prediction for autonomous vehicles</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Potential issues with processing time and performance in large-scale construction sites.</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0" name="Content Placeholder 8"/>
          <p:cNvSpPr txBox="1"/>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p:cNvGraphicFramePr>
            <a:graphicFrameLocks noGrp="1"/>
          </p:cNvGraphicFramePr>
          <p:nvPr>
            <p:extLst>
              <p:ext uri="{D42A27DB-BD31-4B8C-83A1-F6EECF244321}">
                <p14:modId xmlns:p14="http://schemas.microsoft.com/office/powerpoint/2010/main" val="2697820418"/>
              </p:ext>
            </p:extLst>
          </p:nvPr>
        </p:nvGraphicFramePr>
        <p:xfrm>
          <a:off x="533399" y="1117601"/>
          <a:ext cx="11178309" cy="3387342"/>
        </p:xfrm>
        <a:graphic>
          <a:graphicData uri="http://schemas.openxmlformats.org/drawingml/2006/table">
            <a:tbl>
              <a:tblPr firstRow="1" bandRow="1">
                <a:tableStyleId>{17292A2E-F333-43FB-9621-5CBBE7FDCDCB}</a:tableStyleId>
              </a:tblPr>
              <a:tblGrid>
                <a:gridCol w="628194"/>
                <a:gridCol w="2007868"/>
                <a:gridCol w="1673224"/>
                <a:gridCol w="1726063"/>
                <a:gridCol w="1949158"/>
                <a:gridCol w="1596901"/>
                <a:gridCol w="1596901"/>
              </a:tblGrid>
              <a:tr h="820785">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66557">
                <a:tc>
                  <a:txBody>
                    <a:bodyPr/>
                    <a:lstStyle/>
                    <a:p>
                      <a:r>
                        <a:rPr lang="en-US" sz="16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Self-Adaptive Motion Prediction-Based Proactive Motion Planning for Autonomous Driving in Urban Environments</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Y. </a:t>
                      </a:r>
                      <a:r>
                        <a:rPr lang="en-US" sz="1600" dirty="0" err="1" smtClean="0">
                          <a:latin typeface="Times New Roman" panose="02020603050405020304" pitchFamily="18" charset="0"/>
                          <a:cs typeface="Times New Roman" panose="02020603050405020304" pitchFamily="18" charset="0"/>
                        </a:rPr>
                        <a:t>Jeong</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hlinkClick r:id="rId2"/>
                        </a:rPr>
                        <a:t>https://ieeexplore.ieee.org/document/9499038/</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smtClean="0">
                          <a:latin typeface="Times New Roman" panose="02020603050405020304" pitchFamily="18" charset="0"/>
                          <a:cs typeface="Times New Roman" panose="02020603050405020304" pitchFamily="18" charset="0"/>
                        </a:rPr>
                        <a:t>IEEE Access, 2021</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S</a:t>
                      </a:r>
                      <a:r>
                        <a:rPr lang="en-IN" sz="1600" dirty="0" smtClean="0">
                          <a:latin typeface="Times New Roman" panose="02020603050405020304" pitchFamily="18" charset="0"/>
                          <a:cs typeface="Times New Roman" panose="02020603050405020304" pitchFamily="18" charset="0"/>
                        </a:rPr>
                        <a:t>elf-Adaptive Motion Prediction, Proactive Motion Planning for Autonomous Vehicles</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Proposes a motion prediction model for autonomous vehicles to improve safety and efficiency in urban driving environments.</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latin typeface="Times New Roman" panose="02020603050405020304" pitchFamily="18" charset="0"/>
                          <a:cs typeface="Times New Roman" panose="02020603050405020304" pitchFamily="18" charset="0"/>
                        </a:rPr>
                        <a:t>Limited focus on the applicability of the model in real-world scenarios with unpredictable conditions.</a:t>
                      </a:r>
                      <a:endParaRPr lang="en-US" sz="16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36968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80618" y="360218"/>
            <a:ext cx="10173182" cy="34174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p:cNvSpPr>
            <a:spLocks noGrp="1"/>
          </p:cNvSpPr>
          <p:nvPr>
            <p:ph idx="1"/>
          </p:nvPr>
        </p:nvSpPr>
        <p:spPr>
          <a:xfrm>
            <a:off x="838200" y="979054"/>
            <a:ext cx="10515600" cy="5377295"/>
          </a:xfrm>
        </p:spPr>
        <p:txBody>
          <a:bodyPr>
            <a:noAutofit/>
          </a:bodyPr>
          <a:lstStyle/>
          <a:p>
            <a:pPr marL="0" indent="0">
              <a:buNone/>
            </a:pPr>
            <a:r>
              <a:rPr lang="en-US" sz="1800" b="1" dirty="0" smtClean="0">
                <a:latin typeface="Times New Roman" panose="02020603050405020304" pitchFamily="18" charset="0"/>
                <a:cs typeface="Times New Roman" panose="02020603050405020304" pitchFamily="18" charset="0"/>
              </a:rPr>
              <a:t>1.A </a:t>
            </a:r>
            <a:r>
              <a:rPr lang="en-US" sz="1800" b="1" dirty="0">
                <a:latin typeface="Times New Roman" panose="02020603050405020304" pitchFamily="18" charset="0"/>
                <a:cs typeface="Times New Roman" panose="02020603050405020304" pitchFamily="18" charset="0"/>
              </a:rPr>
              <a:t>Smart System for Personal Protective Equipment Detection in Industrial Environments (Gallo et al., IEEE </a:t>
            </a:r>
            <a:r>
              <a:rPr lang="en-US" sz="1800" b="1" dirty="0" smtClean="0">
                <a:latin typeface="Times New Roman" panose="02020603050405020304" pitchFamily="18" charset="0"/>
                <a:cs typeface="Times New Roman" panose="02020603050405020304" pitchFamily="18" charset="0"/>
              </a:rPr>
              <a:t>Access)</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Their </a:t>
            </a:r>
            <a:r>
              <a:rPr lang="en-US" sz="1800" b="1" dirty="0">
                <a:latin typeface="Times New Roman" panose="02020603050405020304" pitchFamily="18" charset="0"/>
                <a:cs typeface="Times New Roman" panose="02020603050405020304" pitchFamily="18" charset="0"/>
              </a:rPr>
              <a:t>Model:</a:t>
            </a:r>
            <a:r>
              <a:rPr lang="en-US" sz="1800" dirty="0">
                <a:latin typeface="Times New Roman" panose="02020603050405020304" pitchFamily="18" charset="0"/>
                <a:cs typeface="Times New Roman" panose="02020603050405020304" pitchFamily="18" charset="0"/>
              </a:rPr>
              <a:t> Focuses on PPE detection using edge-deployed deep learning for real-time industrial </a:t>
            </a:r>
            <a:r>
              <a:rPr lang="en-US" sz="1800" dirty="0" smtClean="0">
                <a:latin typeface="Times New Roman" panose="02020603050405020304" pitchFamily="18" charset="0"/>
                <a:cs typeface="Times New Roman" panose="02020603050405020304" pitchFamily="18" charset="0"/>
              </a:rPr>
              <a:t>safety.</a:t>
            </a:r>
          </a:p>
          <a:p>
            <a:pPr marL="0" indent="0">
              <a:buNone/>
            </a:pPr>
            <a:r>
              <a:rPr lang="en-US" sz="1800" b="1" dirty="0" smtClean="0">
                <a:latin typeface="Times New Roman" panose="02020603050405020304" pitchFamily="18" charset="0"/>
                <a:cs typeface="Times New Roman" panose="02020603050405020304" pitchFamily="18" charset="0"/>
              </a:rPr>
              <a:t>Difference</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Our model incorporates dual-purpose detection, extending to motorcycle riders with license plate recognition, offering broader safety applications</a:t>
            </a:r>
            <a:r>
              <a:rPr lang="en-US" sz="1800" dirty="0" smtClean="0">
                <a:latin typeface="Times New Roman" panose="02020603050405020304" pitchFamily="18" charset="0"/>
                <a:cs typeface="Times New Roman" panose="02020603050405020304" pitchFamily="18" charset="0"/>
              </a:rPr>
              <a:t>.</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2.Safety </a:t>
            </a:r>
            <a:r>
              <a:rPr lang="en-US" sz="1800" b="1" dirty="0">
                <a:latin typeface="Times New Roman" panose="02020603050405020304" pitchFamily="18" charset="0"/>
                <a:cs typeface="Times New Roman" panose="02020603050405020304" pitchFamily="18" charset="0"/>
              </a:rPr>
              <a:t>Management in Construction Industry: A Review (</a:t>
            </a:r>
            <a:r>
              <a:rPr lang="en-US" sz="1800" b="1" dirty="0" err="1">
                <a:latin typeface="Times New Roman" panose="02020603050405020304" pitchFamily="18" charset="0"/>
                <a:cs typeface="Times New Roman" panose="02020603050405020304" pitchFamily="18" charset="0"/>
              </a:rPr>
              <a:t>Saibabu</a:t>
            </a:r>
            <a:r>
              <a:rPr lang="en-US" sz="1800" b="1" dirty="0">
                <a:latin typeface="Times New Roman" panose="02020603050405020304" pitchFamily="18" charset="0"/>
                <a:cs typeface="Times New Roman" panose="02020603050405020304" pitchFamily="18" charset="0"/>
              </a:rPr>
              <a:t> et al., Int. J. New Innovations in Eng. &amp; </a:t>
            </a:r>
            <a:r>
              <a:rPr lang="en-US" sz="1800" b="1" dirty="0" smtClean="0">
                <a:latin typeface="Times New Roman" panose="02020603050405020304" pitchFamily="18" charset="0"/>
                <a:cs typeface="Times New Roman" panose="02020603050405020304" pitchFamily="18" charset="0"/>
              </a:rPr>
              <a:t>Tech)</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Their </a:t>
            </a:r>
            <a:r>
              <a:rPr lang="en-US" sz="1800" b="1" dirty="0">
                <a:latin typeface="Times New Roman" panose="02020603050405020304" pitchFamily="18" charset="0"/>
                <a:cs typeface="Times New Roman" panose="02020603050405020304" pitchFamily="18" charset="0"/>
              </a:rPr>
              <a:t>Model:</a:t>
            </a:r>
            <a:r>
              <a:rPr lang="en-US" sz="1800" dirty="0">
                <a:latin typeface="Times New Roman" panose="02020603050405020304" pitchFamily="18" charset="0"/>
                <a:cs typeface="Times New Roman" panose="02020603050405020304" pitchFamily="18" charset="0"/>
              </a:rPr>
              <a:t> A review-based approach highlighting safety management strategies in construction </a:t>
            </a:r>
            <a:r>
              <a:rPr lang="en-US" sz="1800" dirty="0" smtClean="0">
                <a:latin typeface="Times New Roman" panose="02020603050405020304" pitchFamily="18" charset="0"/>
                <a:cs typeface="Times New Roman" panose="02020603050405020304" pitchFamily="18" charset="0"/>
              </a:rPr>
              <a:t>sites.</a:t>
            </a:r>
          </a:p>
          <a:p>
            <a:pPr marL="0" indent="0">
              <a:buNone/>
            </a:pPr>
            <a:r>
              <a:rPr lang="en-US" sz="1800" b="1" dirty="0" smtClean="0">
                <a:latin typeface="Times New Roman" panose="02020603050405020304" pitchFamily="18" charset="0"/>
                <a:cs typeface="Times New Roman" panose="02020603050405020304" pitchFamily="18" charset="0"/>
              </a:rPr>
              <a:t>Difference:</a:t>
            </a:r>
            <a:r>
              <a:rPr lang="en-US" sz="1800" dirty="0" smtClean="0">
                <a:latin typeface="Times New Roman" panose="02020603050405020304" pitchFamily="18" charset="0"/>
                <a:cs typeface="Times New Roman" panose="02020603050405020304" pitchFamily="18" charset="0"/>
              </a:rPr>
              <a:t> Our model moves beyond a review by implementing a practical, automated system for helmet </a:t>
            </a:r>
            <a:r>
              <a:rPr lang="en-US" sz="1800" dirty="0" err="1" smtClean="0">
                <a:latin typeface="Times New Roman" panose="02020603050405020304" pitchFamily="18" charset="0"/>
                <a:cs typeface="Times New Roman" panose="02020603050405020304" pitchFamily="18" charset="0"/>
              </a:rPr>
              <a:t>detectionn</a:t>
            </a:r>
            <a:r>
              <a:rPr lang="en-US" sz="1800" dirty="0" smtClean="0">
                <a:latin typeface="Times New Roman" panose="02020603050405020304" pitchFamily="18" charset="0"/>
                <a:cs typeface="Times New Roman" panose="02020603050405020304" pitchFamily="18" charset="0"/>
              </a:rPr>
              <a:t> and compliance monitoring.</a:t>
            </a:r>
          </a:p>
          <a:p>
            <a:pPr marL="0" indent="0">
              <a:buNone/>
            </a:pP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b="1" dirty="0" smtClean="0">
                <a:latin typeface="Times New Roman" panose="02020603050405020304" pitchFamily="18" charset="0"/>
                <a:cs typeface="Times New Roman" panose="02020603050405020304" pitchFamily="18" charset="0"/>
              </a:rPr>
              <a:t>3.</a:t>
            </a:r>
            <a:r>
              <a:rPr lang="en-IN" sz="1800" b="1" dirty="0">
                <a:latin typeface="Times New Roman" panose="02020603050405020304" pitchFamily="18" charset="0"/>
                <a:cs typeface="Times New Roman" panose="02020603050405020304" pitchFamily="18" charset="0"/>
              </a:rPr>
              <a:t> Safety Helmet Wearing Detection Model Based on Improved YOLO-M (Wang et al., IEEE Access)</a:t>
            </a: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Their Model:</a:t>
            </a:r>
            <a:r>
              <a:rPr lang="en-IN" sz="1800" dirty="0">
                <a:latin typeface="Times New Roman" panose="02020603050405020304" pitchFamily="18" charset="0"/>
                <a:cs typeface="Times New Roman" panose="02020603050405020304" pitchFamily="18" charset="0"/>
              </a:rPr>
              <a:t> Utilizes an improved YOLO-M algorithm for high-speed and accurate helmet detection.</a:t>
            </a:r>
          </a:p>
          <a:p>
            <a:pPr marL="0" indent="0">
              <a:buNone/>
            </a:pPr>
            <a:r>
              <a:rPr lang="en-IN" sz="1800" b="1" dirty="0">
                <a:latin typeface="Times New Roman" panose="02020603050405020304" pitchFamily="18" charset="0"/>
                <a:cs typeface="Times New Roman" panose="02020603050405020304" pitchFamily="18" charset="0"/>
              </a:rPr>
              <a:t>Difference:</a:t>
            </a:r>
            <a:r>
              <a:rPr lang="en-IN" sz="1800" dirty="0">
                <a:latin typeface="Times New Roman" panose="02020603050405020304" pitchFamily="18" charset="0"/>
                <a:cs typeface="Times New Roman" panose="02020603050405020304" pitchFamily="18" charset="0"/>
              </a:rPr>
              <a:t> Our system employs YOLOv8 with additional enhancements like attention mechanisms and multi-scale features for better detection in complex scenarios.</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16-03-2025</a:t>
            </a:fld>
            <a:endParaRPr lang="en-US">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CB2        Department of CSE</a:t>
            </a:r>
          </a:p>
        </p:txBody>
      </p:sp>
      <p:sp>
        <p:nvSpPr>
          <p:cNvPr id="7" name="Slide Number Placeholder 6"/>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2908</Words>
  <Application>Microsoft Office PowerPoint</Application>
  <PresentationFormat>Widescreen</PresentationFormat>
  <Paragraphs>360</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INTRODUCTION</vt:lpstr>
      <vt:lpstr>LITERATURE SURVEY</vt:lpstr>
      <vt:lpstr>LITERATURE SURVEY</vt:lpstr>
      <vt:lpstr>LITERATURE SURVEY</vt:lpstr>
      <vt:lpstr>RESEARCH GAPS</vt:lpstr>
      <vt:lpstr>RESEARCH GAPS</vt:lpstr>
      <vt:lpstr>PROBLEM STATEMENT</vt:lpstr>
      <vt:lpstr>OBJECTIVES</vt:lpstr>
      <vt:lpstr>FLOW CHART</vt:lpstr>
      <vt:lpstr>METHODOLOGY</vt:lpstr>
      <vt:lpstr>METHODOLOGY</vt:lpstr>
      <vt:lpstr>METHODOLOGY</vt:lpstr>
      <vt:lpstr>METHODOLOGY</vt:lpstr>
      <vt:lpstr>METHODOLOGY</vt:lpstr>
      <vt:lpstr>IMPLEMENTATION</vt:lpstr>
      <vt:lpstr>IMPLEMENTATION</vt:lpstr>
      <vt:lpstr>IMPLEMENTATION</vt:lpstr>
      <vt:lpstr>RESULTS &amp; ANALYSIS</vt:lpstr>
      <vt:lpstr>RESULTS &amp; ANALYSIS</vt:lpstr>
      <vt:lpstr>RESULTS &amp; ANALYSIS</vt:lpstr>
      <vt:lpstr>CONCLUSION and FUTURE SCOPE</vt:lpstr>
      <vt:lpstr>REFERENCES</vt:lpstr>
      <vt:lpstr>REFERENCES</vt:lpstr>
      <vt:lpstr>REFERENCES</vt:lpstr>
      <vt:lpstr>QUESTIONS and ANSWERS</vt:lpstr>
      <vt:lpstr>ACKNOWLEGEMENTS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TEJASWINI THUMU</cp:lastModifiedBy>
  <cp:revision>67</cp:revision>
  <dcterms:created xsi:type="dcterms:W3CDTF">2023-12-22T11:34:00Z</dcterms:created>
  <dcterms:modified xsi:type="dcterms:W3CDTF">2025-03-16T04:37:20Z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4FB023F75A064BB9A72F86E773866CA1_12</vt:lpwstr>
  </property>
  <property fmtid="{D5CDD505-2E9C-101B-9397-08002B2CF9AE}" pid="3" name="KSOProductBuildVer">
    <vt:lpwstr>1033-12.2.0.19307</vt:lpwstr>
  </property>
</Properties>
</file>