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60" r:id="rId3"/>
    <p:sldId id="262" r:id="rId4"/>
    <p:sldId id="279" r:id="rId5"/>
    <p:sldId id="263" r:id="rId6"/>
    <p:sldId id="280" r:id="rId7"/>
    <p:sldId id="264" r:id="rId8"/>
    <p:sldId id="265" r:id="rId9"/>
    <p:sldId id="270" r:id="rId10"/>
    <p:sldId id="266" r:id="rId11"/>
    <p:sldId id="268" r:id="rId12"/>
    <p:sldId id="292" r:id="rId13"/>
    <p:sldId id="293" r:id="rId14"/>
    <p:sldId id="284" r:id="rId15"/>
    <p:sldId id="295" r:id="rId16"/>
    <p:sldId id="294" r:id="rId17"/>
    <p:sldId id="285" r:id="rId18"/>
    <p:sldId id="286" r:id="rId19"/>
    <p:sldId id="287" r:id="rId20"/>
    <p:sldId id="288" r:id="rId21"/>
    <p:sldId id="289" r:id="rId22"/>
    <p:sldId id="290" r:id="rId23"/>
    <p:sldId id="291" r:id="rId24"/>
    <p:sldId id="275"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7B867-E376-4AEC-A70F-185A8343E19E}" v="1" dt="2024-12-25T14:30:59.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87" autoAdjust="0"/>
    <p:restoredTop sz="86423" autoAdjust="0"/>
  </p:normalViewPr>
  <p:slideViewPr>
    <p:cSldViewPr snapToGrid="0">
      <p:cViewPr varScale="1">
        <p:scale>
          <a:sx n="68" d="100"/>
          <a:sy n="68" d="100"/>
        </p:scale>
        <p:origin x="-384" y="-64"/>
      </p:cViewPr>
      <p:guideLst>
        <p:guide orient="horz" pos="2160"/>
        <p:guide pos="3840"/>
      </p:guideLst>
    </p:cSldViewPr>
  </p:slideViewPr>
  <p:outlineViewPr>
    <p:cViewPr>
      <p:scale>
        <a:sx n="33" d="100"/>
        <a:sy n="33" d="100"/>
      </p:scale>
      <p:origin x="264"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th tumpala" userId="ed235a463a21b360" providerId="LiveId" clId="{2937B867-E376-4AEC-A70F-185A8343E19E}"/>
    <pc:docChg chg="custSel modSld">
      <pc:chgData name="Mahith tumpala" userId="ed235a463a21b360" providerId="LiveId" clId="{2937B867-E376-4AEC-A70F-185A8343E19E}" dt="2024-12-25T14:33:08.608" v="89" actId="27636"/>
      <pc:docMkLst>
        <pc:docMk/>
      </pc:docMkLst>
      <pc:sldChg chg="addSp delSp modSp mod">
        <pc:chgData name="Mahith tumpala" userId="ed235a463a21b360" providerId="LiveId" clId="{2937B867-E376-4AEC-A70F-185A8343E19E}" dt="2024-12-25T14:31:09.504" v="84" actId="14100"/>
        <pc:sldMkLst>
          <pc:docMk/>
          <pc:sldMk cId="112123729" sldId="266"/>
        </pc:sldMkLst>
        <pc:spChg chg="del mod">
          <ac:chgData name="Mahith tumpala" userId="ed235a463a21b360" providerId="LiveId" clId="{2937B867-E376-4AEC-A70F-185A8343E19E}" dt="2024-12-25T14:30:59.007" v="81" actId="931"/>
          <ac:spMkLst>
            <pc:docMk/>
            <pc:sldMk cId="112123729" sldId="266"/>
            <ac:spMk id="9" creationId="{0BAA4F36-AB00-F2C4-B47F-6381355DE604}"/>
          </ac:spMkLst>
        </pc:spChg>
        <pc:picChg chg="add mod">
          <ac:chgData name="Mahith tumpala" userId="ed235a463a21b360" providerId="LiveId" clId="{2937B867-E376-4AEC-A70F-185A8343E19E}" dt="2024-12-25T14:31:09.504" v="84" actId="14100"/>
          <ac:picMkLst>
            <pc:docMk/>
            <pc:sldMk cId="112123729" sldId="266"/>
            <ac:picMk id="3" creationId="{A52EC1BE-F26A-03E3-8402-1694006FB08B}"/>
          </ac:picMkLst>
        </pc:picChg>
      </pc:sldChg>
      <pc:sldChg chg="modSp mod">
        <pc:chgData name="Mahith tumpala" userId="ed235a463a21b360" providerId="LiveId" clId="{2937B867-E376-4AEC-A70F-185A8343E19E}" dt="2024-12-25T14:32:44.475" v="87" actId="14100"/>
        <pc:sldMkLst>
          <pc:docMk/>
          <pc:sldMk cId="2924977210" sldId="275"/>
        </pc:sldMkLst>
        <pc:spChg chg="mod">
          <ac:chgData name="Mahith tumpala" userId="ed235a463a21b360" providerId="LiveId" clId="{2937B867-E376-4AEC-A70F-185A8343E19E}" dt="2024-12-25T14:32:44.475" v="87" actId="14100"/>
          <ac:spMkLst>
            <pc:docMk/>
            <pc:sldMk cId="2924977210" sldId="275"/>
            <ac:spMk id="9" creationId="{0BAA4F36-AB00-F2C4-B47F-6381355DE604}"/>
          </ac:spMkLst>
        </pc:spChg>
      </pc:sldChg>
      <pc:sldChg chg="modSp mod">
        <pc:chgData name="Mahith tumpala" userId="ed235a463a21b360" providerId="LiveId" clId="{2937B867-E376-4AEC-A70F-185A8343E19E}" dt="2024-12-25T14:33:08.608" v="89" actId="27636"/>
        <pc:sldMkLst>
          <pc:docMk/>
          <pc:sldMk cId="1340261254" sldId="283"/>
        </pc:sldMkLst>
        <pc:spChg chg="mod">
          <ac:chgData name="Mahith tumpala" userId="ed235a463a21b360" providerId="LiveId" clId="{2937B867-E376-4AEC-A70F-185A8343E19E}" dt="2024-12-25T14:33:08.608" v="89" actId="27636"/>
          <ac:spMkLst>
            <pc:docMk/>
            <pc:sldMk cId="1340261254" sldId="283"/>
            <ac:spMk id="2" creationId="{111BEEC2-11BF-66C8-FAED-07AE7260F2F5}"/>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19-03-2025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19-03-2025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19-03-2025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19-03-2025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Optimized Deep Learning for Multi-Class Retinal Disease Classification Using ResNet-101</a:t>
            </a: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K.Santhoshkumar</a:t>
            </a:r>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21471A05G6</a:t>
            </a:r>
            <a:r>
              <a:rPr lang="en-US" altLang="en-US" sz="1600" dirty="0" smtClean="0">
                <a:solidFill>
                  <a:schemeClr val="tx1"/>
                </a:solidFill>
                <a:latin typeface="Times New Roman" panose="02020603050405020304" pitchFamily="18" charset="0"/>
                <a:cs typeface="Times New Roman" pitchFamily="18" charset="0"/>
              </a:rPr>
              <a:t>)</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T.Babu</a:t>
            </a:r>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21471A05E4</a:t>
            </a:r>
            <a:r>
              <a:rPr lang="en-US" altLang="en-US" sz="1600" dirty="0" smtClean="0">
                <a:solidFill>
                  <a:schemeClr val="tx1"/>
                </a:solidFill>
                <a:latin typeface="Times New Roman" panose="02020603050405020304" pitchFamily="18" charset="0"/>
                <a:cs typeface="Times New Roman" pitchFamily="18" charset="0"/>
              </a:rPr>
              <a:t>) </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M.Venkata Thirumala</a:t>
            </a:r>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21471A05H5</a:t>
            </a:r>
            <a:r>
              <a:rPr lang="en-US" altLang="en-US" sz="1600" dirty="0" smtClean="0">
                <a:solidFill>
                  <a:schemeClr val="tx1"/>
                </a:solidFill>
                <a:latin typeface="Times New Roman" panose="02020603050405020304" pitchFamily="18" charset="0"/>
                <a:cs typeface="Times New Roman" pitchFamily="18" charset="0"/>
              </a:rPr>
              <a:t>)</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smtClean="0">
                <a:latin typeface="Times New Roman" panose="02020603050405020304" pitchFamily="18" charset="0"/>
                <a:cs typeface="Times New Roman" panose="02020603050405020304" pitchFamily="18" charset="0"/>
              </a:rPr>
              <a:t>Dr.K.Suresh Babu</a:t>
            </a:r>
            <a:r>
              <a:rPr lang="en-US" sz="1600" b="1" baseline="-25000" dirty="0" smtClean="0">
                <a:latin typeface="Times New Roman" panose="02020603050405020304" pitchFamily="18" charset="0"/>
                <a:cs typeface="Times New Roman" panose="02020603050405020304" pitchFamily="18" charset="0"/>
              </a:rPr>
              <a:t> M.Tech,Ph.D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Associate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CB3          </a:t>
            </a:r>
            <a:r>
              <a:rPr lang="en-US" dirty="0">
                <a:latin typeface="Times New Roman" panose="02020603050405020304" pitchFamily="18" charset="0"/>
                <a:cs typeface="Times New Roman" panose="02020603050405020304" pitchFamily="18" charset="0"/>
              </a:rPr>
              <a:t>Department of CSE</a:t>
            </a:r>
          </a:p>
        </p:txBody>
      </p:sp>
      <p:sp>
        <p:nvSpPr>
          <p:cNvPr id="23"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7557" y="1240972"/>
            <a:ext cx="4068147" cy="4915602"/>
          </a:xfrm>
        </p:spPr>
      </p:pic>
    </p:spTree>
    <p:extLst>
      <p:ext uri="{BB962C8B-B14F-4D97-AF65-F5344CB8AC3E}">
        <p14:creationId xmlns:p14="http://schemas.microsoft.com/office/powerpoint/2010/main" val="11212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009409" y="331734"/>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8C05A34-FACF-2E51-AF67-B81C2AFE2FB3}"/>
              </a:ext>
            </a:extLst>
          </p:cNvPr>
          <p:cNvSpPr>
            <a:spLocks noGrp="1"/>
          </p:cNvSpPr>
          <p:nvPr>
            <p:ph idx="1"/>
          </p:nvPr>
        </p:nvSpPr>
        <p:spPr>
          <a:xfrm>
            <a:off x="838200" y="1459743"/>
            <a:ext cx="10515600" cy="4351338"/>
          </a:xfrm>
        </p:spPr>
        <p:txBody>
          <a:bodyPr>
            <a:normAutofit/>
          </a:bodyPr>
          <a:lstStyle/>
          <a:p>
            <a:pPr marL="0" indent="0">
              <a:buNone/>
            </a:pPr>
            <a:endParaRPr lang="en-US" sz="2400" b="1" dirty="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Dat</a:t>
            </a:r>
            <a:r>
              <a:rPr lang="en-US" sz="2600" b="1" dirty="0" smtClean="0">
                <a:latin typeface="Times New Roman" pitchFamily="18" charset="0"/>
                <a:cs typeface="Times New Roman" pitchFamily="18" charset="0"/>
              </a:rPr>
              <a:t>aset Composition:</a:t>
            </a:r>
          </a:p>
          <a:p>
            <a:r>
              <a:rPr lang="en-US" sz="2200" b="1" dirty="0">
                <a:latin typeface="Times New Roman" pitchFamily="18" charset="0"/>
                <a:cs typeface="Times New Roman" pitchFamily="18" charset="0"/>
              </a:rPr>
              <a:t>Dataset Used</a:t>
            </a:r>
            <a:r>
              <a:rPr lang="en-US" sz="2200" dirty="0">
                <a:latin typeface="Times New Roman" pitchFamily="18" charset="0"/>
                <a:cs typeface="Times New Roman" pitchFamily="18" charset="0"/>
              </a:rPr>
              <a:t>: EyeNet dataset, containing 32 distinct types of retinal diseases.</a:t>
            </a:r>
          </a:p>
          <a:p>
            <a:r>
              <a:rPr lang="en-US" sz="2200" b="1" dirty="0">
                <a:latin typeface="Times New Roman" pitchFamily="18" charset="0"/>
                <a:cs typeface="Times New Roman" pitchFamily="18" charset="0"/>
              </a:rPr>
              <a:t>Image Preprocessing</a:t>
            </a:r>
            <a:r>
              <a:rPr lang="en-US" sz="2200" dirty="0">
                <a:latin typeface="Times New Roman" pitchFamily="18" charset="0"/>
                <a:cs typeface="Times New Roman" pitchFamily="18" charset="0"/>
              </a:rPr>
              <a:t>:</a:t>
            </a:r>
          </a:p>
          <a:p>
            <a:pPr lvl="1"/>
            <a:r>
              <a:rPr lang="en-US" sz="2200" dirty="0">
                <a:latin typeface="Times New Roman" pitchFamily="18" charset="0"/>
                <a:cs typeface="Times New Roman" pitchFamily="18" charset="0"/>
              </a:rPr>
              <a:t>Images are resized to a consistent resolution (e.g., 224x224 pixels) to align with the input requirements of ResNet-101.</a:t>
            </a:r>
          </a:p>
          <a:p>
            <a:pPr lvl="1"/>
            <a:r>
              <a:rPr lang="en-US" sz="2200" dirty="0">
                <a:latin typeface="Times New Roman" pitchFamily="18" charset="0"/>
                <a:cs typeface="Times New Roman" pitchFamily="18" charset="0"/>
              </a:rPr>
              <a:t>Normalization is applied to standardize pixel values.</a:t>
            </a:r>
          </a:p>
          <a:p>
            <a:r>
              <a:rPr lang="en-US" sz="2200" b="1" dirty="0">
                <a:latin typeface="Times New Roman" pitchFamily="18" charset="0"/>
                <a:cs typeface="Times New Roman" pitchFamily="18" charset="0"/>
              </a:rPr>
              <a:t>Data Split</a:t>
            </a:r>
            <a:r>
              <a:rPr lang="en-US" sz="2200" dirty="0">
                <a:latin typeface="Times New Roman" pitchFamily="18" charset="0"/>
                <a:cs typeface="Times New Roman" pitchFamily="18" charset="0"/>
              </a:rPr>
              <a:t>:</a:t>
            </a:r>
          </a:p>
          <a:p>
            <a:pPr lvl="1"/>
            <a:r>
              <a:rPr lang="en-US" sz="2200" dirty="0">
                <a:latin typeface="Times New Roman" pitchFamily="18" charset="0"/>
                <a:cs typeface="Times New Roman" pitchFamily="18" charset="0"/>
              </a:rPr>
              <a:t>70% of the dataset is used for training.</a:t>
            </a:r>
          </a:p>
          <a:p>
            <a:pPr lvl="1"/>
            <a:r>
              <a:rPr lang="en-US" sz="2200" dirty="0">
                <a:latin typeface="Times New Roman" pitchFamily="18" charset="0"/>
                <a:cs typeface="Times New Roman" pitchFamily="18" charset="0"/>
              </a:rPr>
              <a:t>30% is reserved for validation.</a:t>
            </a: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8C05A34-FACF-2E51-AF67-B81C2AFE2FB3}"/>
              </a:ext>
            </a:extLst>
          </p:cNvPr>
          <p:cNvSpPr>
            <a:spLocks noGrp="1"/>
          </p:cNvSpPr>
          <p:nvPr>
            <p:ph idx="1"/>
          </p:nvPr>
        </p:nvSpPr>
        <p:spPr>
          <a:xfrm>
            <a:off x="838200" y="718457"/>
            <a:ext cx="10515600" cy="5092624"/>
          </a:xfrm>
        </p:spPr>
        <p:txBody>
          <a:bodyPr>
            <a:normAutofit/>
          </a:bodyPr>
          <a:lstStyle/>
          <a:p>
            <a:pPr marL="0" indent="0">
              <a:buNone/>
            </a:pPr>
            <a:endParaRPr lang="en-US" b="1" dirty="0" smtClean="0"/>
          </a:p>
          <a:p>
            <a:pPr marL="0" indent="0">
              <a:buNone/>
            </a:pPr>
            <a:r>
              <a:rPr lang="en-US" sz="2600" b="1" dirty="0" smtClean="0">
                <a:latin typeface="Times New Roman" pitchFamily="18" charset="0"/>
                <a:cs typeface="Times New Roman" pitchFamily="18" charset="0"/>
              </a:rPr>
              <a:t>Data </a:t>
            </a:r>
            <a:r>
              <a:rPr lang="en-US" sz="2600" b="1" dirty="0">
                <a:latin typeface="Times New Roman" pitchFamily="18" charset="0"/>
                <a:cs typeface="Times New Roman" pitchFamily="18" charset="0"/>
              </a:rPr>
              <a:t>Augmentation Techniques</a:t>
            </a:r>
          </a:p>
          <a:p>
            <a:r>
              <a:rPr lang="en-US" sz="2200" b="1" dirty="0">
                <a:latin typeface="Times New Roman" pitchFamily="18" charset="0"/>
                <a:cs typeface="Times New Roman" pitchFamily="18" charset="0"/>
              </a:rPr>
              <a:t>Purpose</a:t>
            </a:r>
            <a:r>
              <a:rPr lang="en-US" sz="2200" dirty="0">
                <a:latin typeface="Times New Roman" pitchFamily="18" charset="0"/>
                <a:cs typeface="Times New Roman" pitchFamily="18" charset="0"/>
              </a:rPr>
              <a:t>: To prevent </a:t>
            </a:r>
            <a:r>
              <a:rPr lang="en-US" sz="2200" dirty="0" err="1" smtClean="0">
                <a:latin typeface="Times New Roman" pitchFamily="18" charset="0"/>
                <a:cs typeface="Times New Roman" pitchFamily="18" charset="0"/>
              </a:rPr>
              <a:t>overfitting</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and improve model generalization.</a:t>
            </a:r>
          </a:p>
          <a:p>
            <a:r>
              <a:rPr lang="en-US" sz="2200" b="1" dirty="0">
                <a:latin typeface="Times New Roman" pitchFamily="18" charset="0"/>
                <a:cs typeface="Times New Roman" pitchFamily="18" charset="0"/>
              </a:rPr>
              <a:t>Techniques Applied</a:t>
            </a:r>
            <a:r>
              <a:rPr lang="en-US" sz="2200" dirty="0">
                <a:latin typeface="Times New Roman" pitchFamily="18" charset="0"/>
                <a:cs typeface="Times New Roman" pitchFamily="18" charset="0"/>
              </a:rPr>
              <a:t>:</a:t>
            </a:r>
          </a:p>
          <a:p>
            <a:pPr lvl="1"/>
            <a:r>
              <a:rPr lang="en-US" sz="2200" b="1" dirty="0">
                <a:latin typeface="Times New Roman" pitchFamily="18" charset="0"/>
                <a:cs typeface="Times New Roman" pitchFamily="18" charset="0"/>
              </a:rPr>
              <a:t>Rescaling</a:t>
            </a:r>
            <a:r>
              <a:rPr lang="en-US" sz="2200" dirty="0">
                <a:latin typeface="Times New Roman" pitchFamily="18" charset="0"/>
                <a:cs typeface="Times New Roman" pitchFamily="18" charset="0"/>
              </a:rPr>
              <a:t>: Adjusting image size and resolution.</a:t>
            </a:r>
          </a:p>
          <a:p>
            <a:pPr lvl="1"/>
            <a:r>
              <a:rPr lang="en-US" sz="2200" b="1" dirty="0">
                <a:latin typeface="Times New Roman" pitchFamily="18" charset="0"/>
                <a:cs typeface="Times New Roman" pitchFamily="18" charset="0"/>
              </a:rPr>
              <a:t>Zooming</a:t>
            </a:r>
            <a:r>
              <a:rPr lang="en-US" sz="2200" dirty="0">
                <a:latin typeface="Times New Roman" pitchFamily="18" charset="0"/>
                <a:cs typeface="Times New Roman" pitchFamily="18" charset="0"/>
              </a:rPr>
              <a:t>: Enlarging specific regions of the image.</a:t>
            </a:r>
          </a:p>
          <a:p>
            <a:pPr lvl="1"/>
            <a:r>
              <a:rPr lang="en-US" sz="2200" b="1" dirty="0">
                <a:latin typeface="Times New Roman" pitchFamily="18" charset="0"/>
                <a:cs typeface="Times New Roman" pitchFamily="18" charset="0"/>
              </a:rPr>
              <a:t>Flipping</a:t>
            </a:r>
            <a:r>
              <a:rPr lang="en-US" sz="2200" dirty="0">
                <a:latin typeface="Times New Roman" pitchFamily="18" charset="0"/>
                <a:cs typeface="Times New Roman" pitchFamily="18" charset="0"/>
              </a:rPr>
              <a:t>: Horizontal and vertical flipping to increase variability.</a:t>
            </a:r>
          </a:p>
          <a:p>
            <a:pPr lvl="1"/>
            <a:r>
              <a:rPr lang="en-US" sz="2200" b="1" dirty="0">
                <a:latin typeface="Times New Roman" pitchFamily="18" charset="0"/>
                <a:cs typeface="Times New Roman" pitchFamily="18" charset="0"/>
              </a:rPr>
              <a:t>Rotation</a:t>
            </a:r>
            <a:r>
              <a:rPr lang="en-US" sz="2200" dirty="0">
                <a:latin typeface="Times New Roman" pitchFamily="18" charset="0"/>
                <a:cs typeface="Times New Roman" pitchFamily="18" charset="0"/>
              </a:rPr>
              <a:t>: Rotating images at different angles.</a:t>
            </a:r>
          </a:p>
          <a:p>
            <a:pPr lvl="1"/>
            <a:r>
              <a:rPr lang="en-US" sz="2200" b="1" dirty="0">
                <a:latin typeface="Times New Roman" pitchFamily="18" charset="0"/>
                <a:cs typeface="Times New Roman" pitchFamily="18" charset="0"/>
              </a:rPr>
              <a:t>Brightness Adjustment</a:t>
            </a:r>
            <a:r>
              <a:rPr lang="en-US" sz="2200" dirty="0">
                <a:latin typeface="Times New Roman" pitchFamily="18" charset="0"/>
                <a:cs typeface="Times New Roman" pitchFamily="18" charset="0"/>
              </a:rPr>
              <a:t>: Modifying image brightness to simulate different lighting conditions.</a:t>
            </a:r>
          </a:p>
          <a:p>
            <a:r>
              <a:rPr lang="en-US" sz="2200" b="1" dirty="0">
                <a:latin typeface="Times New Roman" pitchFamily="18" charset="0"/>
                <a:cs typeface="Times New Roman" pitchFamily="18" charset="0"/>
              </a:rPr>
              <a:t>Implementation</a:t>
            </a:r>
            <a:r>
              <a:rPr lang="en-US" sz="2200" dirty="0">
                <a:latin typeface="Times New Roman" pitchFamily="18" charset="0"/>
                <a:cs typeface="Times New Roman" pitchFamily="18" charset="0"/>
              </a:rPr>
              <a:t>: Data augmentation is performed using Keras’s ImageDataGenerator.</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724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8C05A34-FACF-2E51-AF67-B81C2AFE2FB3}"/>
              </a:ext>
            </a:extLst>
          </p:cNvPr>
          <p:cNvSpPr>
            <a:spLocks noGrp="1"/>
          </p:cNvSpPr>
          <p:nvPr>
            <p:ph idx="1"/>
          </p:nvPr>
        </p:nvSpPr>
        <p:spPr>
          <a:xfrm>
            <a:off x="838200" y="718457"/>
            <a:ext cx="10515600" cy="5092624"/>
          </a:xfrm>
        </p:spPr>
        <p:txBody>
          <a:bodyPr>
            <a:normAutofit/>
          </a:bodyPr>
          <a:lstStyle/>
          <a:p>
            <a:pPr marL="0" indent="0">
              <a:buNone/>
            </a:pPr>
            <a:r>
              <a:rPr lang="en-US" sz="2600" b="1" dirty="0">
                <a:latin typeface="Times New Roman" pitchFamily="18" charset="0"/>
                <a:cs typeface="Times New Roman" pitchFamily="18" charset="0"/>
              </a:rPr>
              <a:t>ResNet-101 </a:t>
            </a:r>
            <a:r>
              <a:rPr lang="en-US" sz="2600" b="1" dirty="0" smtClean="0">
                <a:latin typeface="Times New Roman" pitchFamily="18" charset="0"/>
                <a:cs typeface="Times New Roman" pitchFamily="18" charset="0"/>
              </a:rPr>
              <a:t>Architecture</a:t>
            </a:r>
            <a:r>
              <a:rPr lang="en-US" sz="2600" dirty="0" smtClean="0">
                <a:latin typeface="Times New Roman" pitchFamily="18" charset="0"/>
                <a:cs typeface="Times New Roman" pitchFamily="18" charset="0"/>
              </a:rPr>
              <a:t>:</a:t>
            </a:r>
          </a:p>
          <a:p>
            <a:r>
              <a:rPr lang="en-US" sz="2200" b="1" dirty="0">
                <a:latin typeface="Times New Roman" pitchFamily="18" charset="0"/>
                <a:cs typeface="Times New Roman" pitchFamily="18" charset="0"/>
              </a:rPr>
              <a:t>Layers</a:t>
            </a:r>
            <a:r>
              <a:rPr lang="en-US" sz="2200" dirty="0">
                <a:latin typeface="Times New Roman" pitchFamily="18" charset="0"/>
                <a:cs typeface="Times New Roman" pitchFamily="18" charset="0"/>
              </a:rPr>
              <a:t>: 101 layers, including convolutional layers, residual blocks, and fully connected layers.</a:t>
            </a:r>
          </a:p>
          <a:p>
            <a:r>
              <a:rPr lang="en-US" sz="2200" b="1" dirty="0">
                <a:latin typeface="Times New Roman" pitchFamily="18" charset="0"/>
                <a:cs typeface="Times New Roman" pitchFamily="18" charset="0"/>
              </a:rPr>
              <a:t>Residual Connections</a:t>
            </a:r>
            <a:r>
              <a:rPr lang="en-US" sz="2200" dirty="0">
                <a:latin typeface="Times New Roman" pitchFamily="18" charset="0"/>
                <a:cs typeface="Times New Roman" pitchFamily="18" charset="0"/>
              </a:rPr>
              <a:t>: Skip connections are used to avoid the vanishing gradient problem, allowing direct information flow across layers.</a:t>
            </a:r>
          </a:p>
          <a:p>
            <a:r>
              <a:rPr lang="en-US" sz="2200" b="1" dirty="0">
                <a:latin typeface="Times New Roman" pitchFamily="18" charset="0"/>
                <a:cs typeface="Times New Roman" pitchFamily="18" charset="0"/>
              </a:rPr>
              <a:t>Feature Extraction</a:t>
            </a:r>
            <a:r>
              <a:rPr lang="en-US" sz="2200" dirty="0">
                <a:latin typeface="Times New Roman" pitchFamily="18" charset="0"/>
                <a:cs typeface="Times New Roman" pitchFamily="18" charset="0"/>
              </a:rPr>
              <a:t>:</a:t>
            </a:r>
          </a:p>
          <a:p>
            <a:pPr lvl="1"/>
            <a:r>
              <a:rPr lang="en-US" sz="2200" dirty="0">
                <a:latin typeface="Times New Roman" pitchFamily="18" charset="0"/>
                <a:cs typeface="Times New Roman" pitchFamily="18" charset="0"/>
              </a:rPr>
              <a:t>Early layers extract low-level features (e.g., edges, shapes).</a:t>
            </a:r>
          </a:p>
          <a:p>
            <a:pPr lvl="1"/>
            <a:r>
              <a:rPr lang="en-US" sz="2200" dirty="0">
                <a:latin typeface="Times New Roman" pitchFamily="18" charset="0"/>
                <a:cs typeface="Times New Roman" pitchFamily="18" charset="0"/>
              </a:rPr>
              <a:t>Deeper layers extract high-level, disease-specific patterns.</a:t>
            </a:r>
          </a:p>
          <a:p>
            <a:r>
              <a:rPr lang="en-US" sz="2200" b="1" dirty="0">
                <a:latin typeface="Times New Roman" pitchFamily="18" charset="0"/>
                <a:cs typeface="Times New Roman" pitchFamily="18" charset="0"/>
              </a:rPr>
              <a:t>Classification</a:t>
            </a:r>
            <a:r>
              <a:rPr lang="en-US" sz="2200" dirty="0">
                <a:latin typeface="Times New Roman" pitchFamily="18" charset="0"/>
                <a:cs typeface="Times New Roman" pitchFamily="18" charset="0"/>
              </a:rPr>
              <a:t>:</a:t>
            </a:r>
          </a:p>
          <a:p>
            <a:pPr lvl="1"/>
            <a:r>
              <a:rPr lang="en-US" sz="2200" dirty="0">
                <a:latin typeface="Times New Roman" pitchFamily="18" charset="0"/>
                <a:cs typeface="Times New Roman" pitchFamily="18" charset="0"/>
              </a:rPr>
              <a:t>Global Average Pooling condenses features.</a:t>
            </a:r>
          </a:p>
          <a:p>
            <a:pPr lvl="1"/>
            <a:r>
              <a:rPr lang="en-US" sz="2200" dirty="0">
                <a:latin typeface="Times New Roman" pitchFamily="18" charset="0"/>
                <a:cs typeface="Times New Roman" pitchFamily="18" charset="0"/>
              </a:rPr>
              <a:t>Fully connected layers classify images into 32 disease categories.</a:t>
            </a:r>
          </a:p>
          <a:p>
            <a:pPr lvl="1"/>
            <a:r>
              <a:rPr lang="en-US" sz="2200" dirty="0" err="1">
                <a:latin typeface="Times New Roman" pitchFamily="18" charset="0"/>
                <a:cs typeface="Times New Roman" pitchFamily="18" charset="0"/>
              </a:rPr>
              <a:t>Softmax</a:t>
            </a:r>
            <a:r>
              <a:rPr lang="en-US" sz="2200" dirty="0">
                <a:latin typeface="Times New Roman" pitchFamily="18" charset="0"/>
                <a:cs typeface="Times New Roman" pitchFamily="18" charset="0"/>
              </a:rPr>
              <a:t> activation outputs probability scores for each disease.</a:t>
            </a: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436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009409" y="331734"/>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11-12-2025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8C05A34-FACF-2E51-AF67-B81C2AFE2FB3}"/>
              </a:ext>
            </a:extLst>
          </p:cNvPr>
          <p:cNvSpPr>
            <a:spLocks noGrp="1"/>
          </p:cNvSpPr>
          <p:nvPr>
            <p:ph idx="1"/>
          </p:nvPr>
        </p:nvSpPr>
        <p:spPr>
          <a:xfrm>
            <a:off x="838200" y="1459743"/>
            <a:ext cx="10515600" cy="4351338"/>
          </a:xfrm>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Data Preprocessing: </a:t>
            </a:r>
            <a:r>
              <a:rPr lang="en-US" sz="2200" dirty="0">
                <a:latin typeface="Times New Roman" pitchFamily="18" charset="0"/>
                <a:cs typeface="Times New Roman" pitchFamily="18" charset="0"/>
              </a:rPr>
              <a:t>The dataset was augmented using ImageDataGenerator with transformations like rotation, brightness adjustment, horizontal </a:t>
            </a:r>
            <a:r>
              <a:rPr lang="en-US" sz="2200" dirty="0" err="1" smtClean="0">
                <a:latin typeface="Times New Roman" pitchFamily="18" charset="0"/>
                <a:cs typeface="Times New Roman" pitchFamily="18" charset="0"/>
              </a:rPr>
              <a:t>flipping,Gaussian</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noise to enhance model robustness and reduce </a:t>
            </a:r>
            <a:r>
              <a:rPr lang="en-US" sz="2200" dirty="0" err="1">
                <a:latin typeface="Times New Roman" pitchFamily="18" charset="0"/>
                <a:cs typeface="Times New Roman" pitchFamily="18" charset="0"/>
              </a:rPr>
              <a:t>overfitting</a:t>
            </a:r>
            <a:r>
              <a:rPr lang="en-US" sz="2200" dirty="0">
                <a:latin typeface="Times New Roman" pitchFamily="18" charset="0"/>
                <a:cs typeface="Times New Roman" pitchFamily="18" charset="0"/>
              </a:rPr>
              <a:t>. All retinal images were resized to 224x224 pixels to align with ResNet-101 input requirements.</a:t>
            </a:r>
          </a:p>
          <a:p>
            <a:pPr>
              <a:lnSpc>
                <a:spcPct val="150000"/>
              </a:lnSpc>
            </a:pPr>
            <a:r>
              <a:rPr lang="en-US" sz="2400" b="1" dirty="0">
                <a:latin typeface="Times New Roman" panose="02020603050405020304" pitchFamily="18" charset="0"/>
                <a:cs typeface="Times New Roman" panose="02020603050405020304" pitchFamily="18" charset="0"/>
              </a:rPr>
              <a:t>Train-Test Data Split</a:t>
            </a:r>
            <a:r>
              <a:rPr lang="en-US" sz="2400" dirty="0">
                <a:latin typeface="Times New Roman" panose="02020603050405020304" pitchFamily="18" charset="0"/>
                <a:cs typeface="Times New Roman" panose="02020603050405020304" pitchFamily="18" charset="0"/>
              </a:rPr>
              <a:t>: </a:t>
            </a:r>
            <a:r>
              <a:rPr lang="en-US" sz="2200" dirty="0">
                <a:latin typeface="Times New Roman" pitchFamily="18" charset="0"/>
                <a:cs typeface="Times New Roman" pitchFamily="18" charset="0"/>
              </a:rPr>
              <a:t>The EyeNet dataset was split into 70% training data and 30% validation data, ensuring a balanced representation of all 32 retinal disease classes in both sets for accurate model evaluation</a:t>
            </a:r>
            <a:r>
              <a:rPr lang="en-US" sz="22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335822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009409" y="331734"/>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11-12-2025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8C05A34-FACF-2E51-AF67-B81C2AFE2FB3}"/>
              </a:ext>
            </a:extLst>
          </p:cNvPr>
          <p:cNvSpPr>
            <a:spLocks noGrp="1"/>
          </p:cNvSpPr>
          <p:nvPr>
            <p:ph idx="1"/>
          </p:nvPr>
        </p:nvSpPr>
        <p:spPr>
          <a:xfrm>
            <a:off x="838200" y="1459743"/>
            <a:ext cx="10515600" cy="4351338"/>
          </a:xfrm>
        </p:spPr>
        <p:txBody>
          <a:bodyPr>
            <a:normAutofit fontScale="92500" lnSpcReduction="10000"/>
          </a:bodyPr>
          <a:lstStyle/>
          <a:p>
            <a:pPr>
              <a:lnSpc>
                <a:spcPct val="150000"/>
              </a:lnSpc>
            </a:pPr>
            <a:r>
              <a:rPr lang="en-US" sz="2400" b="1" dirty="0" smtClean="0">
                <a:latin typeface="Times New Roman" panose="02020603050405020304" pitchFamily="18" charset="0"/>
                <a:cs typeface="Times New Roman" panose="02020603050405020304" pitchFamily="18" charset="0"/>
              </a:rPr>
              <a:t>Model </a:t>
            </a:r>
            <a:r>
              <a:rPr lang="en-US" sz="2400" b="1" dirty="0">
                <a:latin typeface="Times New Roman" panose="02020603050405020304" pitchFamily="18" charset="0"/>
                <a:cs typeface="Times New Roman" panose="02020603050405020304" pitchFamily="18" charset="0"/>
              </a:rPr>
              <a:t>Building</a:t>
            </a:r>
            <a:r>
              <a:rPr lang="en-US" sz="2400" dirty="0">
                <a:latin typeface="Times New Roman" panose="02020603050405020304" pitchFamily="18" charset="0"/>
                <a:cs typeface="Times New Roman" panose="02020603050405020304" pitchFamily="18" charset="0"/>
              </a:rPr>
              <a:t>: </a:t>
            </a:r>
            <a:r>
              <a:rPr lang="en-US" sz="2200" dirty="0">
                <a:latin typeface="Times New Roman" pitchFamily="18" charset="0"/>
                <a:cs typeface="Times New Roman" pitchFamily="18" charset="0"/>
              </a:rPr>
              <a:t>ResNet-101 is used as the base model for deep feature extraction, with initial convolutional layers frozen to retain pre-trained weights. Custom layers include Global Average Pooling to condense features and Fully Connected Layers for classifying images into 32 retinal disease categories, with </a:t>
            </a:r>
            <a:r>
              <a:rPr lang="en-US" sz="2200" dirty="0" smtClean="0">
                <a:latin typeface="Times New Roman" pitchFamily="18" charset="0"/>
                <a:cs typeface="Times New Roman" pitchFamily="18" charset="0"/>
              </a:rPr>
              <a:t>Soft max </a:t>
            </a:r>
            <a:r>
              <a:rPr lang="en-US" sz="2200" dirty="0">
                <a:latin typeface="Times New Roman" pitchFamily="18" charset="0"/>
                <a:cs typeface="Times New Roman" pitchFamily="18" charset="0"/>
              </a:rPr>
              <a:t>Activation outputting probability scores</a:t>
            </a:r>
            <a:r>
              <a:rPr lang="en-US" sz="2200" dirty="0" smtClean="0">
                <a:latin typeface="Times New Roman" pitchFamily="18" charset="0"/>
                <a:cs typeface="Times New Roman" pitchFamily="18" charset="0"/>
              </a:rPr>
              <a:t>.</a:t>
            </a:r>
          </a:p>
          <a:p>
            <a:pPr>
              <a:lnSpc>
                <a:spcPct val="150000"/>
              </a:lnSpc>
            </a:pPr>
            <a:r>
              <a:rPr lang="en-US" sz="2200" b="1" dirty="0">
                <a:latin typeface="Times New Roman" panose="02020603050405020304" pitchFamily="18" charset="0"/>
                <a:cs typeface="Times New Roman" panose="02020603050405020304" pitchFamily="18" charset="0"/>
              </a:rPr>
              <a:t>Model Training</a:t>
            </a:r>
            <a:r>
              <a:rPr lang="en-US" sz="2200" dirty="0">
                <a:latin typeface="Times New Roman" panose="02020603050405020304" pitchFamily="18" charset="0"/>
                <a:cs typeface="Times New Roman" panose="02020603050405020304" pitchFamily="18" charset="0"/>
              </a:rPr>
              <a:t>: </a:t>
            </a:r>
            <a:r>
              <a:rPr lang="en-US" sz="2400" dirty="0">
                <a:latin typeface="Times New Roman" pitchFamily="18" charset="0"/>
                <a:cs typeface="Times New Roman" pitchFamily="18" charset="0"/>
              </a:rPr>
              <a:t>The model is trained using the Adam optimizer with a learning rate of 0.001 and a learning rate scheduler to dynamically adjust rates and address validation loss plateaus. Training runs for 30 epochs, with training and validation accuracies monitored to ensure proper convergence.</a:t>
            </a: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85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009409" y="331734"/>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11-12-2025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8C05A34-FACF-2E51-AF67-B81C2AFE2FB3}"/>
              </a:ext>
            </a:extLst>
          </p:cNvPr>
          <p:cNvSpPr>
            <a:spLocks noGrp="1"/>
          </p:cNvSpPr>
          <p:nvPr>
            <p:ph idx="1"/>
          </p:nvPr>
        </p:nvSpPr>
        <p:spPr>
          <a:xfrm>
            <a:off x="838200" y="1459743"/>
            <a:ext cx="10515600" cy="4351338"/>
          </a:xfrm>
        </p:spPr>
        <p:txBody>
          <a:bodyPr>
            <a:normAutofit/>
          </a:bodyPr>
          <a:lstStyle/>
          <a:p>
            <a:pPr marL="0" indent="0">
              <a:buNone/>
            </a:pPr>
            <a:endParaRPr lang="en-US" sz="2600" b="1" dirty="0" smtClean="0">
              <a:latin typeface="Times New Roman" panose="02020603050405020304" pitchFamily="18" charset="0"/>
              <a:cs typeface="Times New Roman" panose="02020603050405020304" pitchFamily="18" charset="0"/>
            </a:endParaRPr>
          </a:p>
          <a:p>
            <a:pPr marL="0" indent="0">
              <a:buNone/>
            </a:pPr>
            <a:r>
              <a:rPr lang="en-US" sz="2600" b="1" dirty="0" smtClean="0">
                <a:latin typeface="Times New Roman" panose="02020603050405020304" pitchFamily="18" charset="0"/>
                <a:cs typeface="Times New Roman" panose="02020603050405020304" pitchFamily="18" charset="0"/>
              </a:rPr>
              <a:t>Software </a:t>
            </a:r>
            <a:r>
              <a:rPr lang="en-US" sz="2600" b="1" dirty="0">
                <a:latin typeface="Times New Roman" panose="02020603050405020304" pitchFamily="18" charset="0"/>
                <a:cs typeface="Times New Roman" panose="02020603050405020304" pitchFamily="18" charset="0"/>
              </a:rPr>
              <a:t>Specifications:</a:t>
            </a:r>
          </a:p>
          <a:p>
            <a:r>
              <a:rPr lang="en-US" sz="2400" dirty="0">
                <a:latin typeface="Times New Roman" panose="02020603050405020304" pitchFamily="18" charset="0"/>
                <a:cs typeface="Times New Roman" panose="02020603050405020304" pitchFamily="18" charset="0"/>
              </a:rPr>
              <a:t>Tools: Google Colab for model training and testing</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Flask used as web </a:t>
            </a:r>
            <a:r>
              <a:rPr lang="en-US" sz="2400" dirty="0" smtClean="0">
                <a:latin typeface="Times New Roman" panose="02020603050405020304" pitchFamily="18" charset="0"/>
                <a:cs typeface="Times New Roman" panose="02020603050405020304" pitchFamily="18" charset="0"/>
              </a:rPr>
              <a:t>framework</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Hardware Specifications:</a:t>
            </a:r>
          </a:p>
          <a:p>
            <a:r>
              <a:rPr lang="en-US" sz="2400" dirty="0">
                <a:latin typeface="Times New Roman" panose="02020603050405020304" pitchFamily="18" charset="0"/>
                <a:cs typeface="Times New Roman" panose="02020603050405020304" pitchFamily="18" charset="0"/>
              </a:rPr>
              <a:t>High-performance systems with 16GB RAM and T4 GPU for training and testing.</a:t>
            </a:r>
          </a:p>
          <a:p>
            <a:r>
              <a:rPr lang="en-US" sz="2400" dirty="0">
                <a:latin typeface="Times New Roman" panose="02020603050405020304" pitchFamily="18" charset="0"/>
                <a:cs typeface="Times New Roman" panose="02020603050405020304" pitchFamily="18" charset="0"/>
              </a:rPr>
              <a:t>Intel core i5 processor and Google drive for data storage</a:t>
            </a: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927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009409" y="331734"/>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 xmlns:a16="http://schemas.microsoft.com/office/drawing/2014/main" id="{08C05A34-FACF-2E51-AF67-B81C2AFE2FB3}"/>
              </a:ext>
            </a:extLst>
          </p:cNvPr>
          <p:cNvSpPr>
            <a:spLocks noGrp="1"/>
          </p:cNvSpPr>
          <p:nvPr>
            <p:ph idx="1"/>
          </p:nvPr>
        </p:nvSpPr>
        <p:spPr>
          <a:xfrm>
            <a:off x="838200" y="1459743"/>
            <a:ext cx="10515600" cy="4689130"/>
          </a:xfrm>
        </p:spPr>
        <p:txBody>
          <a:bodyPr>
            <a:normAutofit/>
          </a:bodyPr>
          <a:lstStyle/>
          <a:p>
            <a:pPr>
              <a:lnSpc>
                <a:spcPct val="150000"/>
              </a:lnSpc>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Learning Curve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itchFamily="18" charset="0"/>
                <a:cs typeface="Times New Roman" pitchFamily="18" charset="0"/>
              </a:rPr>
              <a:t>This line graph illustrates the ResNet-101 model's training and validation accuracy across epochs, showing the model’s improvement and peak performance at 98.75% on the EyeNet dataset</a:t>
            </a:r>
            <a:r>
              <a:rPr lang="en-US" sz="2400" dirty="0" smtClean="0">
                <a:latin typeface="Times New Roman" pitchFamily="18" charset="0"/>
                <a:cs typeface="Times New Roman" pitchFamily="18" charset="0"/>
              </a:rPr>
              <a:t>.</a:t>
            </a:r>
          </a:p>
          <a:p>
            <a:pPr marL="0" indent="0">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0" indent="0">
              <a:lnSpc>
                <a:spcPct val="150000"/>
              </a:lnSpc>
              <a:buNone/>
            </a:pPr>
            <a:endParaRPr lang="en-US" sz="2400" dirty="0" smtClean="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22" y="3139749"/>
            <a:ext cx="4687072" cy="3233059"/>
          </a:xfrm>
          <a:prstGeom prst="rect">
            <a:avLst/>
          </a:prstGeom>
        </p:spPr>
      </p:pic>
      <p:sp>
        <p:nvSpPr>
          <p:cNvPr id="3" name="TextBox 2"/>
          <p:cNvSpPr txBox="1"/>
          <p:nvPr/>
        </p:nvSpPr>
        <p:spPr>
          <a:xfrm>
            <a:off x="6279502" y="4702629"/>
            <a:ext cx="3638939" cy="923330"/>
          </a:xfrm>
          <a:prstGeom prst="rect">
            <a:avLst/>
          </a:prstGeom>
          <a:noFill/>
        </p:spPr>
        <p:txBody>
          <a:bodyPr wrap="square" rtlCol="0">
            <a:spAutoFit/>
          </a:bodyPr>
          <a:lstStyle/>
          <a:p>
            <a:r>
              <a:rPr lang="en-IN" dirty="0"/>
              <a:t>Model accuracy by implementing  30 epochs</a:t>
            </a:r>
          </a:p>
          <a:p>
            <a:endParaRPr lang="en-US" dirty="0"/>
          </a:p>
        </p:txBody>
      </p:sp>
    </p:spTree>
    <p:extLst>
      <p:ext uri="{BB962C8B-B14F-4D97-AF65-F5344CB8AC3E}">
        <p14:creationId xmlns:p14="http://schemas.microsoft.com/office/powerpoint/2010/main" val="4256739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
        <p:nvSpPr>
          <p:cNvPr id="10" name="Title 7">
            <a:extLst>
              <a:ext uri="{FF2B5EF4-FFF2-40B4-BE49-F238E27FC236}">
                <a16:creationId xmlns="" xmlns:a16="http://schemas.microsoft.com/office/drawing/2014/main" id="{D45DB3B1-7702-A34D-B15A-E964B95D6FB5}"/>
              </a:ext>
            </a:extLst>
          </p:cNvPr>
          <p:cNvSpPr>
            <a:spLocks noGrp="1"/>
          </p:cNvSpPr>
          <p:nvPr>
            <p:ph idx="1"/>
          </p:nvPr>
        </p:nvSpPr>
        <p:spPr>
          <a:xfrm>
            <a:off x="838200" y="727075"/>
            <a:ext cx="10515600" cy="5084763"/>
          </a:xfrm>
        </p:spPr>
        <p:txBody>
          <a:bodyPr>
            <a:normAutofit/>
          </a:bodyPr>
          <a:lstStyle/>
          <a:p>
            <a:pPr>
              <a:lnSpc>
                <a:spcPct val="150000"/>
              </a:lnSpc>
            </a:pPr>
            <a:r>
              <a:rPr lang="en-US" sz="2200" b="1" dirty="0">
                <a:latin typeface="Times New Roman" pitchFamily="18" charset="0"/>
                <a:cs typeface="Times New Roman" pitchFamily="18" charset="0"/>
              </a:rPr>
              <a:t>Confusion  Matrix: </a:t>
            </a:r>
            <a:r>
              <a:rPr lang="en-US" sz="2200" dirty="0">
                <a:latin typeface="Times New Roman" pitchFamily="18" charset="0"/>
                <a:cs typeface="Times New Roman" pitchFamily="18" charset="0"/>
              </a:rPr>
              <a:t>The confusion matrix illustrates the ResNet-101 model's performance across retinal disease classes, highlighting accurate classifications and any misclassifications. This visualization provides insights into the model’s reliability and areas for further improvement.</a:t>
            </a:r>
            <a:endParaRPr lang="en-US" sz="2200" b="1" dirty="0">
              <a:latin typeface="Times New Roman" pitchFamily="18" charset="0"/>
              <a:cs typeface="Times New Roman" pitchFamily="18" charset="0"/>
            </a:endParaRPr>
          </a:p>
          <a:p>
            <a:pPr marL="0" indent="0">
              <a:buNone/>
            </a:pP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192" y="2435290"/>
            <a:ext cx="5116805" cy="3573624"/>
          </a:xfrm>
          <a:prstGeom prst="rect">
            <a:avLst/>
          </a:prstGeom>
        </p:spPr>
      </p:pic>
    </p:spTree>
    <p:extLst>
      <p:ext uri="{BB962C8B-B14F-4D97-AF65-F5344CB8AC3E}">
        <p14:creationId xmlns:p14="http://schemas.microsoft.com/office/powerpoint/2010/main" val="788651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dirty="0">
              <a:latin typeface="Times New Roman" panose="02020603050405020304" pitchFamily="18" charset="0"/>
              <a:cs typeface="Times New Roman" panose="02020603050405020304" pitchFamily="18" charset="0"/>
            </a:endParaRPr>
          </a:p>
        </p:txBody>
      </p:sp>
      <p:sp>
        <p:nvSpPr>
          <p:cNvPr id="10" name="Title 7">
            <a:extLst>
              <a:ext uri="{FF2B5EF4-FFF2-40B4-BE49-F238E27FC236}">
                <a16:creationId xmlns="" xmlns:a16="http://schemas.microsoft.com/office/drawing/2014/main" id="{D45DB3B1-7702-A34D-B15A-E964B95D6FB5}"/>
              </a:ext>
            </a:extLst>
          </p:cNvPr>
          <p:cNvSpPr>
            <a:spLocks noGrp="1"/>
          </p:cNvSpPr>
          <p:nvPr>
            <p:ph idx="1"/>
          </p:nvPr>
        </p:nvSpPr>
        <p:spPr>
          <a:xfrm>
            <a:off x="838200" y="727075"/>
            <a:ext cx="10515600" cy="5084763"/>
          </a:xfrm>
        </p:spPr>
        <p:txBody>
          <a:bodyPr>
            <a:normAutofit/>
          </a:bodyPr>
          <a:lstStyle/>
          <a:p>
            <a:pPr marL="0" indent="0" algn="just">
              <a:lnSpc>
                <a:spcPct val="100000"/>
              </a:lnSpc>
              <a:buNone/>
            </a:pPr>
            <a:r>
              <a:rPr lang="en-US" sz="2000" b="1" dirty="0">
                <a:latin typeface="Times New Roman" pitchFamily="18" charset="0"/>
                <a:cs typeface="Times New Roman" pitchFamily="18" charset="0"/>
              </a:rPr>
              <a:t>Model Precision and Recall Performance : </a:t>
            </a:r>
            <a:r>
              <a:rPr lang="en-US" sz="2000" dirty="0">
                <a:latin typeface="Times New Roman" pitchFamily="18" charset="0"/>
                <a:cs typeface="Times New Roman" pitchFamily="18" charset="0"/>
              </a:rPr>
              <a:t>The ResNet-101 model demonstrated high precision and recall on the EyeNet dataset, effectively identifying true positive cases across multiple retinal disease classes. This strong performance highlights its reliability in accurately diagnosing conditions like Diabetic Retinopathy and Macular Degeneration</a:t>
            </a:r>
            <a:r>
              <a:rPr lang="en-US" sz="2200" dirty="0">
                <a:latin typeface="Times New Roman" pitchFamily="18" charset="0"/>
                <a:cs typeface="Times New Roman" pitchFamily="18" charset="0"/>
              </a:rPr>
              <a:t>.</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688" y="2183363"/>
            <a:ext cx="8030696" cy="4180114"/>
          </a:xfrm>
          <a:prstGeom prst="rect">
            <a:avLst/>
          </a:prstGeom>
          <a:ln>
            <a:solidFill>
              <a:schemeClr val="tx1"/>
            </a:solidFill>
          </a:ln>
        </p:spPr>
      </p:pic>
    </p:spTree>
    <p:extLst>
      <p:ext uri="{BB962C8B-B14F-4D97-AF65-F5344CB8AC3E}">
        <p14:creationId xmlns:p14="http://schemas.microsoft.com/office/powerpoint/2010/main" val="191967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92500" lnSpcReduction="20000"/>
          </a:bodyPr>
          <a:lstStyle/>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Block Diagram / Flow Diagram</a:t>
            </a:r>
            <a:endParaRPr lang="en-IN" sz="2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600" dirty="0" smtClean="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sz="2600" dirty="0" smtClean="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sz="2600" dirty="0" smtClean="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2600" dirty="0" smtClean="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IN" sz="2600" dirty="0" smtClean="0">
                <a:latin typeface="Times New Roman" panose="02020603050405020304" pitchFamily="18" charset="0"/>
                <a:cs typeface="Times New Roman" panose="02020603050405020304" pitchFamily="18" charset="0"/>
              </a:rPr>
              <a:t>References</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sp>
        <p:nvSpPr>
          <p:cNvPr id="10" name="Title 7">
            <a:extLst>
              <a:ext uri="{FF2B5EF4-FFF2-40B4-BE49-F238E27FC236}">
                <a16:creationId xmlns="" xmlns:a16="http://schemas.microsoft.com/office/drawing/2014/main" id="{D45DB3B1-7702-A34D-B15A-E964B95D6FB5}"/>
              </a:ext>
            </a:extLst>
          </p:cNvPr>
          <p:cNvSpPr>
            <a:spLocks noGrp="1"/>
          </p:cNvSpPr>
          <p:nvPr>
            <p:ph idx="1"/>
          </p:nvPr>
        </p:nvSpPr>
        <p:spPr>
          <a:xfrm>
            <a:off x="838200" y="1698171"/>
            <a:ext cx="10515600" cy="4113668"/>
          </a:xfrm>
        </p:spPr>
        <p:txBody>
          <a:bodyPr>
            <a:normAutofit lnSpcReduction="10000"/>
          </a:bodyPr>
          <a:lstStyle/>
          <a:p>
            <a:r>
              <a:rPr lang="en-US" b="1" dirty="0" smtClean="0">
                <a:latin typeface="Times New Roman" pitchFamily="18" charset="0"/>
                <a:cs typeface="Times New Roman" pitchFamily="18" charset="0"/>
              </a:rPr>
              <a:t>Conclusion</a:t>
            </a:r>
          </a:p>
          <a:p>
            <a:pPr marL="0" indent="0" algn="just">
              <a:lnSpc>
                <a:spcPct val="150000"/>
              </a:lnSpc>
              <a:buNone/>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this study, we developed an optimized deep learning model, ResNet-101, for multi-class retinal disease classification using the EyeNet dataset. Our model achieved high accuracy in detecting various retinal abnormalities, offering efficient feature extraction while minimizing memory and CPU usage. This approach could enhance diagnostic speed and accuracy, supporting early detection and treatment planning. Additionally, the model's efficiency makes it a valuable tool for resource-limited healthcare settings, potentially expanding access to advanced retinal diagnostics.</a:t>
            </a:r>
          </a:p>
          <a:p>
            <a:pPr marL="0" indent="0">
              <a:buNone/>
            </a:pPr>
            <a:endParaRPr lang="en-US" dirty="0"/>
          </a:p>
        </p:txBody>
      </p:sp>
      <p:sp>
        <p:nvSpPr>
          <p:cNvPr id="3" name="TextBox 2"/>
          <p:cNvSpPr txBox="1"/>
          <p:nvPr/>
        </p:nvSpPr>
        <p:spPr>
          <a:xfrm>
            <a:off x="1614194" y="830424"/>
            <a:ext cx="9507895" cy="769441"/>
          </a:xfrm>
          <a:prstGeom prst="rect">
            <a:avLst/>
          </a:prstGeom>
          <a:noFill/>
        </p:spPr>
        <p:txBody>
          <a:bodyPr wrap="square" rtlCol="0">
            <a:spAutoFit/>
          </a:bodyPr>
          <a:lstStyle/>
          <a:p>
            <a:r>
              <a:rPr lang="en-US" sz="4400" b="1" dirty="0" smtClean="0">
                <a:latin typeface="Times New Roman" panose="02020603050405020304" pitchFamily="18" charset="0"/>
                <a:cs typeface="Times New Roman" panose="02020603050405020304" pitchFamily="18" charset="0"/>
              </a:rPr>
              <a:t> CONCLUSION </a:t>
            </a:r>
            <a:r>
              <a:rPr lang="en-US" sz="4400" b="1" dirty="0">
                <a:latin typeface="Times New Roman" panose="02020603050405020304" pitchFamily="18" charset="0"/>
                <a:cs typeface="Times New Roman" panose="02020603050405020304" pitchFamily="18" charset="0"/>
              </a:rPr>
              <a:t>&amp;</a:t>
            </a:r>
            <a:r>
              <a:rPr lang="en-US" sz="4400" b="1" dirty="0" smtClean="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FUTURE SCOPE</a:t>
            </a:r>
            <a:endParaRPr lang="en-US" sz="4400" dirty="0"/>
          </a:p>
        </p:txBody>
      </p:sp>
    </p:spTree>
    <p:extLst>
      <p:ext uri="{BB962C8B-B14F-4D97-AF65-F5344CB8AC3E}">
        <p14:creationId xmlns:p14="http://schemas.microsoft.com/office/powerpoint/2010/main" val="2045007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sp>
        <p:nvSpPr>
          <p:cNvPr id="10" name="Title 7">
            <a:extLst>
              <a:ext uri="{FF2B5EF4-FFF2-40B4-BE49-F238E27FC236}">
                <a16:creationId xmlns="" xmlns:a16="http://schemas.microsoft.com/office/drawing/2014/main" id="{D45DB3B1-7702-A34D-B15A-E964B95D6FB5}"/>
              </a:ext>
            </a:extLst>
          </p:cNvPr>
          <p:cNvSpPr>
            <a:spLocks noGrp="1"/>
          </p:cNvSpPr>
          <p:nvPr>
            <p:ph idx="1"/>
          </p:nvPr>
        </p:nvSpPr>
        <p:spPr>
          <a:xfrm>
            <a:off x="838200" y="727075"/>
            <a:ext cx="10515600" cy="5084763"/>
          </a:xfrm>
        </p:spPr>
        <p:txBody>
          <a:bodyPr>
            <a:normAutofit fontScale="92500" lnSpcReduction="20000"/>
          </a:bodyPr>
          <a:lstStyle/>
          <a:p>
            <a:pPr>
              <a:lnSpc>
                <a:spcPct val="150000"/>
              </a:lnSpc>
            </a:pPr>
            <a:r>
              <a:rPr lang="en-US" b="1" dirty="0">
                <a:latin typeface="Times New Roman" pitchFamily="18" charset="0"/>
                <a:cs typeface="Times New Roman" pitchFamily="18" charset="0"/>
              </a:rPr>
              <a:t>Future </a:t>
            </a:r>
            <a:r>
              <a:rPr lang="en-US" b="1" dirty="0" smtClean="0">
                <a:latin typeface="Times New Roman" pitchFamily="18" charset="0"/>
                <a:cs typeface="Times New Roman" pitchFamily="18" charset="0"/>
              </a:rPr>
              <a:t>Work</a:t>
            </a:r>
          </a:p>
          <a:p>
            <a:pPr marL="0" indent="0">
              <a:lnSpc>
                <a:spcPct val="150000"/>
              </a:lnSpc>
              <a:buNone/>
            </a:pPr>
            <a:r>
              <a:rPr lang="en-US" b="1" dirty="0" smtClean="0">
                <a:latin typeface="Times New Roman" pitchFamily="18" charset="0"/>
                <a:cs typeface="Times New Roman" pitchFamily="18" charset="0"/>
              </a:rPr>
              <a:t> </a:t>
            </a:r>
            <a:r>
              <a:rPr lang="en-US" dirty="0" smtClean="0"/>
              <a:t>This research opens doors for further improvements. Future work could focus on testing the model in real clinical settings to understand its practical usefulness. Expanding the dataset to include more types of retinal diseases, even rare ones, would make the model more thorough. Using explainable AI techniques could help doctors understand the model’s decisions, building trust. Combining retinal images with other imaging types, like OCT, may improve accuracy. Finally, making the model faster for real-time use would allow for instant diagnosis, especially useful in telemedicine.</a:t>
            </a:r>
          </a:p>
          <a:p>
            <a:pPr marL="0" indent="0">
              <a:buNone/>
            </a:pPr>
            <a:endParaRPr lang="en-US" dirty="0"/>
          </a:p>
        </p:txBody>
      </p:sp>
    </p:spTree>
    <p:extLst>
      <p:ext uri="{BB962C8B-B14F-4D97-AF65-F5344CB8AC3E}">
        <p14:creationId xmlns:p14="http://schemas.microsoft.com/office/powerpoint/2010/main" val="688825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dirty="0">
              <a:latin typeface="Times New Roman" panose="02020603050405020304" pitchFamily="18" charset="0"/>
              <a:cs typeface="Times New Roman" panose="02020603050405020304" pitchFamily="18" charset="0"/>
            </a:endParaRPr>
          </a:p>
        </p:txBody>
      </p:sp>
      <p:sp>
        <p:nvSpPr>
          <p:cNvPr id="10" name="Title 7">
            <a:extLst>
              <a:ext uri="{FF2B5EF4-FFF2-40B4-BE49-F238E27FC236}">
                <a16:creationId xmlns="" xmlns:a16="http://schemas.microsoft.com/office/drawing/2014/main" id="{D45DB3B1-7702-A34D-B15A-E964B95D6FB5}"/>
              </a:ext>
            </a:extLst>
          </p:cNvPr>
          <p:cNvSpPr>
            <a:spLocks noGrp="1"/>
          </p:cNvSpPr>
          <p:nvPr>
            <p:ph idx="1"/>
          </p:nvPr>
        </p:nvSpPr>
        <p:spPr>
          <a:xfrm>
            <a:off x="847530" y="1483567"/>
            <a:ext cx="10515600" cy="4264090"/>
          </a:xfrm>
        </p:spPr>
        <p:txBody>
          <a:bodyPr>
            <a:normAutofit lnSpcReduction="10000"/>
          </a:bodyPr>
          <a:lstStyle/>
          <a:p>
            <a:pPr algn="just"/>
            <a:r>
              <a:rPr lang="en-US" sz="2400" dirty="0">
                <a:latin typeface="Times New Roman" pitchFamily="18" charset="0"/>
                <a:cs typeface="Times New Roman" pitchFamily="18" charset="0"/>
              </a:rPr>
              <a:t>S. Muchuchuti and S. Viriri, "Retinal disease detection using deep learning techniques: a comprehensive review," Journal of Imaging, vol. 9, no. 4, pp. 84, Apr. 2023</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X. Huang, H. Wang, C. She, J. Feng, X. Liu, X. Hu, ... and Y. Tao, "Artificial intelligence promotes the diagnosis and screening of diabetic retinopathy," Frontiers in Endocrinology, vol. 13, pp. 946915, 2022</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S. Rahman, J. Zhou, and J. J. Kang, "A comprehensive review on machine learning in healthcare industry: Classification, restrictions, opportunities, and challenges," Sensors, vol. 23, no. 9, pp. 4178, Apr. 2023</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R. M. Flores, A. Carneiro, M. Vieira, S. Tenreiro, and M. C. Seabra, "Age-related macular degeneration: pathophysiology, management, and future perspectives," Ophthalmologica, vol. 244, no. 6, pp. 495–511, 2021.</a:t>
            </a:r>
          </a:p>
        </p:txBody>
      </p:sp>
      <p:sp>
        <p:nvSpPr>
          <p:cNvPr id="2" name="TextBox 1"/>
          <p:cNvSpPr txBox="1"/>
          <p:nvPr/>
        </p:nvSpPr>
        <p:spPr>
          <a:xfrm>
            <a:off x="4516016" y="522514"/>
            <a:ext cx="4124131" cy="1046440"/>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REFERENCES</a:t>
            </a:r>
            <a:endParaRPr lang="en-US" sz="4400" dirty="0"/>
          </a:p>
        </p:txBody>
      </p:sp>
    </p:spTree>
    <p:extLst>
      <p:ext uri="{BB962C8B-B14F-4D97-AF65-F5344CB8AC3E}">
        <p14:creationId xmlns:p14="http://schemas.microsoft.com/office/powerpoint/2010/main" val="3071671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dirty="0">
              <a:latin typeface="Times New Roman" panose="02020603050405020304" pitchFamily="18" charset="0"/>
              <a:cs typeface="Times New Roman" panose="02020603050405020304" pitchFamily="18" charset="0"/>
            </a:endParaRPr>
          </a:p>
        </p:txBody>
      </p:sp>
      <p:sp>
        <p:nvSpPr>
          <p:cNvPr id="10" name="Title 7">
            <a:extLst>
              <a:ext uri="{FF2B5EF4-FFF2-40B4-BE49-F238E27FC236}">
                <a16:creationId xmlns="" xmlns:a16="http://schemas.microsoft.com/office/drawing/2014/main" id="{D45DB3B1-7702-A34D-B15A-E964B95D6FB5}"/>
              </a:ext>
            </a:extLst>
          </p:cNvPr>
          <p:cNvSpPr>
            <a:spLocks noGrp="1"/>
          </p:cNvSpPr>
          <p:nvPr>
            <p:ph idx="1"/>
          </p:nvPr>
        </p:nvSpPr>
        <p:spPr>
          <a:xfrm>
            <a:off x="847530" y="1483567"/>
            <a:ext cx="10515600" cy="4264090"/>
          </a:xfrm>
        </p:spPr>
        <p:txBody>
          <a:bodyPr>
            <a:normAutofit fontScale="92500"/>
          </a:bodyPr>
          <a:lstStyle/>
          <a:p>
            <a:pPr algn="just"/>
            <a:r>
              <a:rPr lang="en-US" sz="2400" dirty="0">
                <a:latin typeface="Times New Roman" pitchFamily="18" charset="0"/>
                <a:cs typeface="Times New Roman" pitchFamily="18" charset="0"/>
              </a:rPr>
              <a:t>S. Bharati, P. Podder, M. R. H. Mondal, and V. S. Prasath, "CO-ResNet: Optimized ResNet model for COVID-19 diagnosis from X-ray images," International Journal of Hybrid Intelligent Systems, vol. 17, no. 1-2, pp. 71–85, 2021.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B. Smith and C. D. Johnson, "WinoNN: Optimizing FPGA-Based Convolutional Neural Network Accelerators Using Sparse Winograd Algorithm," IEEE Transactions on Neural Networks and Learning Systems, vol. 32, no. 8, pp. 1215–1228, Aug. 2023.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 Kalshetty and A. Parveen, "Abnormal event detection model using an improved ResNet101 in context-aware surveillance systems," Cognitive Computation and Systems, vol. 5, no. 2, pp. 153–167, 2023.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T. Lee, R. P. Kumar, and M. S. Patel, "Advancements in deep learning models for photoplethysmography signal analysis," IEEE Transactions on Biomedical Engineering, vol. 71, no. 4, pp. 897–908, Apr. 2024</a:t>
            </a:r>
            <a:r>
              <a:rPr lang="en-US" sz="2400" dirty="0"/>
              <a:t>. </a:t>
            </a:r>
            <a:endParaRPr lang="en-US" sz="2400" dirty="0">
              <a:latin typeface="Times New Roman" pitchFamily="18" charset="0"/>
              <a:cs typeface="Times New Roman" pitchFamily="18" charset="0"/>
            </a:endParaRPr>
          </a:p>
        </p:txBody>
      </p:sp>
      <p:sp>
        <p:nvSpPr>
          <p:cNvPr id="2" name="TextBox 1"/>
          <p:cNvSpPr txBox="1"/>
          <p:nvPr/>
        </p:nvSpPr>
        <p:spPr>
          <a:xfrm>
            <a:off x="4516016" y="522514"/>
            <a:ext cx="4124131" cy="1046440"/>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REFERENCES</a:t>
            </a:r>
            <a:endParaRPr lang="en-US" sz="4400" dirty="0"/>
          </a:p>
        </p:txBody>
      </p:sp>
    </p:spTree>
    <p:extLst>
      <p:ext uri="{BB962C8B-B14F-4D97-AF65-F5344CB8AC3E}">
        <p14:creationId xmlns:p14="http://schemas.microsoft.com/office/powerpoint/2010/main" val="2583992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009409" y="2300991"/>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825625"/>
            <a:ext cx="10515600" cy="3511485"/>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BEEC2-11BF-66C8-FAED-07AE7260F2F5}"/>
              </a:ext>
            </a:extLst>
          </p:cNvPr>
          <p:cNvSpPr>
            <a:spLocks noGrp="1"/>
          </p:cNvSpPr>
          <p:nvPr>
            <p:ph type="title"/>
          </p:nvPr>
        </p:nvSpPr>
        <p:spPr>
          <a:xfrm>
            <a:off x="838200" y="1017037"/>
            <a:ext cx="10515600" cy="673651"/>
          </a:xfrm>
        </p:spPr>
        <p:txBody>
          <a:bodyPr>
            <a:normAutofit fontScale="90000"/>
          </a:bodyPr>
          <a:lstStyle/>
          <a:p>
            <a:endParaRPr lang="en-IN" dirty="0"/>
          </a:p>
        </p:txBody>
      </p:sp>
      <p:pic>
        <p:nvPicPr>
          <p:cNvPr id="8" name="Content Placeholder 7">
            <a:extLst>
              <a:ext uri="{FF2B5EF4-FFF2-40B4-BE49-F238E27FC236}">
                <a16:creationId xmlns="" xmlns:a16="http://schemas.microsoft.com/office/drawing/2014/main" id="{FDB6499D-44BB-E783-C84B-97EDAC132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774441"/>
            <a:ext cx="10423848" cy="5402522"/>
          </a:xfrm>
        </p:spPr>
      </p:pic>
      <p:sp>
        <p:nvSpPr>
          <p:cNvPr id="4" name="Date Placeholder 3">
            <a:extLst>
              <a:ext uri="{FF2B5EF4-FFF2-40B4-BE49-F238E27FC236}">
                <a16:creationId xmlns="" xmlns:a16="http://schemas.microsoft.com/office/drawing/2014/main" id="{D85AC37D-7CAE-69EE-2AFA-EA234B4F3220}"/>
              </a:ext>
            </a:extLst>
          </p:cNvPr>
          <p:cNvSpPr>
            <a:spLocks noGrp="1"/>
          </p:cNvSpPr>
          <p:nvPr>
            <p:ph type="dt" sz="half" idx="10"/>
          </p:nvPr>
        </p:nvSpPr>
        <p:spPr/>
        <p:txBody>
          <a:bodyPr/>
          <a:lstStyle/>
          <a:p>
            <a:r>
              <a:rPr lang="en-IN" dirty="0" smtClean="0"/>
              <a:t>11-03-2025</a:t>
            </a:r>
            <a:endParaRPr lang="en-IN" dirty="0"/>
          </a:p>
        </p:txBody>
      </p:sp>
      <p:sp>
        <p:nvSpPr>
          <p:cNvPr id="5" name="Footer Placeholder 4">
            <a:extLst>
              <a:ext uri="{FF2B5EF4-FFF2-40B4-BE49-F238E27FC236}">
                <a16:creationId xmlns="" xmlns:a16="http://schemas.microsoft.com/office/drawing/2014/main" id="{59B9BDB2-787E-6C61-2D80-FD0596780C99}"/>
              </a:ext>
            </a:extLst>
          </p:cNvPr>
          <p:cNvSpPr>
            <a:spLocks noGrp="1"/>
          </p:cNvSpPr>
          <p:nvPr>
            <p:ph type="ftr" sz="quarter" idx="11"/>
          </p:nvPr>
        </p:nvSpPr>
        <p:spPr/>
        <p:txBody>
          <a:bodyPr/>
          <a:lstStyle/>
          <a:p>
            <a:r>
              <a:rPr lang="en-US" dirty="0" smtClean="0"/>
              <a:t>Review No.02        Batch No.CB3           Department of CSE</a:t>
            </a:r>
            <a:endParaRPr lang="en-IN" dirty="0"/>
          </a:p>
        </p:txBody>
      </p:sp>
      <p:sp>
        <p:nvSpPr>
          <p:cNvPr id="6" name="Slide Number Placeholder 5">
            <a:extLst>
              <a:ext uri="{FF2B5EF4-FFF2-40B4-BE49-F238E27FC236}">
                <a16:creationId xmlns="" xmlns:a16="http://schemas.microsoft.com/office/drawing/2014/main" id="{43B1F12E-FAE7-EE3E-BD24-BDD27CB7EBE9}"/>
              </a:ext>
            </a:extLst>
          </p:cNvPr>
          <p:cNvSpPr>
            <a:spLocks noGrp="1"/>
          </p:cNvSpPr>
          <p:nvPr>
            <p:ph type="sldNum" sz="quarter" idx="12"/>
          </p:nvPr>
        </p:nvSpPr>
        <p:spPr/>
        <p:txBody>
          <a:bodyPr/>
          <a:lstStyle/>
          <a:p>
            <a:fld id="{65DCBD69-296B-4D7C-AF62-9B588FC78772}" type="slidenum">
              <a:rPr lang="en-IN" smtClean="0"/>
              <a:t>25</a:t>
            </a:fld>
            <a:endParaRPr lang="en-IN"/>
          </a:p>
        </p:txBody>
      </p:sp>
    </p:spTree>
    <p:extLst>
      <p:ext uri="{BB962C8B-B14F-4D97-AF65-F5344CB8AC3E}">
        <p14:creationId xmlns:p14="http://schemas.microsoft.com/office/powerpoint/2010/main" val="1340261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709127" y="1362270"/>
            <a:ext cx="10644673" cy="4814694"/>
          </a:xfrm>
        </p:spPr>
        <p:txBody>
          <a:bodyPr>
            <a:normAutofit/>
          </a:bodyPr>
          <a:lstStyle/>
          <a:p>
            <a:pPr marL="0" indent="0" algn="just">
              <a:lnSpc>
                <a:spcPct val="150000"/>
              </a:lnSpc>
              <a:buNone/>
            </a:pPr>
            <a:r>
              <a:rPr lang="en-US" sz="2200" dirty="0">
                <a:latin typeface="Times New Roman" pitchFamily="18" charset="0"/>
                <a:cs typeface="Times New Roman" pitchFamily="18" charset="0"/>
              </a:rPr>
              <a:t>The study </a:t>
            </a:r>
            <a:r>
              <a:rPr lang="en-US" sz="2200" dirty="0" smtClean="0">
                <a:latin typeface="Times New Roman" pitchFamily="18" charset="0"/>
                <a:cs typeface="Times New Roman" pitchFamily="18" charset="0"/>
              </a:rPr>
              <a:t>focus </a:t>
            </a:r>
            <a:r>
              <a:rPr lang="en-US" sz="2200" dirty="0">
                <a:latin typeface="Times New Roman" pitchFamily="18" charset="0"/>
                <a:cs typeface="Times New Roman" pitchFamily="18" charset="0"/>
              </a:rPr>
              <a:t>retinal disease classification using deep learning </a:t>
            </a:r>
            <a:r>
              <a:rPr lang="en-US" sz="2200" dirty="0" smtClean="0">
                <a:latin typeface="Times New Roman" pitchFamily="18" charset="0"/>
                <a:cs typeface="Times New Roman" pitchFamily="18" charset="0"/>
              </a:rPr>
              <a:t>techniques.ResNet-101 </a:t>
            </a:r>
            <a:r>
              <a:rPr lang="en-US" sz="2200" dirty="0">
                <a:latin typeface="Times New Roman" pitchFamily="18" charset="0"/>
                <a:cs typeface="Times New Roman" pitchFamily="18" charset="0"/>
              </a:rPr>
              <a:t>is employed for multiclass classification </a:t>
            </a:r>
            <a:r>
              <a:rPr lang="en-US" sz="2200" dirty="0" smtClean="0">
                <a:latin typeface="Times New Roman" pitchFamily="18" charset="0"/>
                <a:cs typeface="Times New Roman" pitchFamily="18" charset="0"/>
              </a:rPr>
              <a:t>tasks. The </a:t>
            </a:r>
            <a:r>
              <a:rPr lang="en-US" sz="2200" dirty="0">
                <a:latin typeface="Times New Roman" pitchFamily="18" charset="0"/>
                <a:cs typeface="Times New Roman" pitchFamily="18" charset="0"/>
              </a:rPr>
              <a:t>EyeNet dataset, comprising 32 retinal disease categories, is utilized for </a:t>
            </a:r>
            <a:r>
              <a:rPr lang="en-US" sz="2200" dirty="0" smtClean="0">
                <a:latin typeface="Times New Roman" pitchFamily="18" charset="0"/>
                <a:cs typeface="Times New Roman" pitchFamily="18" charset="0"/>
              </a:rPr>
              <a:t>evaluation. Data </a:t>
            </a:r>
            <a:r>
              <a:rPr lang="en-US" sz="2200" dirty="0">
                <a:latin typeface="Times New Roman" pitchFamily="18" charset="0"/>
                <a:cs typeface="Times New Roman" pitchFamily="18" charset="0"/>
              </a:rPr>
              <a:t>preprocessing includes normalization, resizing, and data augmentation </a:t>
            </a:r>
            <a:r>
              <a:rPr lang="en-US" sz="2200" dirty="0" smtClean="0">
                <a:latin typeface="Times New Roman" pitchFamily="18" charset="0"/>
                <a:cs typeface="Times New Roman" pitchFamily="18" charset="0"/>
              </a:rPr>
              <a:t>techniques. The </a:t>
            </a:r>
            <a:r>
              <a:rPr lang="en-US" sz="2200" dirty="0">
                <a:latin typeface="Times New Roman" pitchFamily="18" charset="0"/>
                <a:cs typeface="Times New Roman" pitchFamily="18" charset="0"/>
              </a:rPr>
              <a:t>Adam optimizer is employed to enhance model training efficiency and </a:t>
            </a:r>
            <a:r>
              <a:rPr lang="en-US" sz="2200" dirty="0" smtClean="0">
                <a:latin typeface="Times New Roman" pitchFamily="18" charset="0"/>
                <a:cs typeface="Times New Roman" pitchFamily="18" charset="0"/>
              </a:rPr>
              <a:t>stability. The </a:t>
            </a:r>
            <a:r>
              <a:rPr lang="en-US" sz="2200" dirty="0">
                <a:latin typeface="Times New Roman" pitchFamily="18" charset="0"/>
                <a:cs typeface="Times New Roman" pitchFamily="18" charset="0"/>
              </a:rPr>
              <a:t>methodology ensures early detection of retinal diseases, reducing diagnostic </a:t>
            </a:r>
            <a:r>
              <a:rPr lang="en-US" sz="2200" dirty="0" smtClean="0">
                <a:latin typeface="Times New Roman" pitchFamily="18" charset="0"/>
                <a:cs typeface="Times New Roman" pitchFamily="18" charset="0"/>
              </a:rPr>
              <a:t>delays. Statistical </a:t>
            </a:r>
            <a:r>
              <a:rPr lang="en-US" sz="2200" dirty="0">
                <a:latin typeface="Times New Roman" pitchFamily="18" charset="0"/>
                <a:cs typeface="Times New Roman" pitchFamily="18" charset="0"/>
              </a:rPr>
              <a:t>augmentation approaches are proposed for improved generalization in future applications</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findings have significant implications for advancing computer-aided diagnostic (CAD) </a:t>
            </a:r>
            <a:r>
              <a:rPr lang="en-US" sz="2200" dirty="0" smtClean="0">
                <a:latin typeface="Times New Roman" pitchFamily="18" charset="0"/>
                <a:cs typeface="Times New Roman" pitchFamily="18" charset="0"/>
              </a:rPr>
              <a:t>systems. This </a:t>
            </a:r>
            <a:r>
              <a:rPr lang="en-US" sz="2200" dirty="0">
                <a:latin typeface="Times New Roman" pitchFamily="18" charset="0"/>
                <a:cs typeface="Times New Roman" pitchFamily="18" charset="0"/>
              </a:rPr>
              <a:t>approach supports healthcare professionals with accurate and efficient diagnostic tools.</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250301"/>
            <a:ext cx="10515600" cy="4926563"/>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Project Overview:</a:t>
            </a:r>
          </a:p>
          <a:p>
            <a:pPr>
              <a:lnSpc>
                <a:spcPct val="12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itchFamily="18" charset="0"/>
                <a:cs typeface="Times New Roman" pitchFamily="18" charset="0"/>
              </a:rPr>
              <a:t>The project </a:t>
            </a:r>
            <a:r>
              <a:rPr lang="en-US" dirty="0" smtClean="0">
                <a:latin typeface="Times New Roman" pitchFamily="18" charset="0"/>
                <a:cs typeface="Times New Roman" pitchFamily="18" charset="0"/>
              </a:rPr>
              <a:t>focuses </a:t>
            </a:r>
            <a:r>
              <a:rPr lang="en-US" dirty="0">
                <a:latin typeface="Times New Roman" pitchFamily="18" charset="0"/>
                <a:cs typeface="Times New Roman" pitchFamily="18" charset="0"/>
              </a:rPr>
              <a:t>the use of advanced deep learning techniques for retinal disease classification. It leverages multi-class classification models to identify critical retinal diseases efficiently and accurately.</a:t>
            </a:r>
            <a:endParaRPr lang="en-US" dirty="0" smtClean="0">
              <a:latin typeface="Times New Roman" panose="02020603050405020304" pitchFamily="18" charset="0"/>
              <a:cs typeface="Times New Roman" panose="02020603050405020304" pitchFamily="18" charset="0"/>
            </a:endParaRPr>
          </a:p>
          <a:p>
            <a:pPr marL="0" indent="0">
              <a:lnSpc>
                <a:spcPct val="120000"/>
              </a:lnSpc>
              <a:buNone/>
            </a:pPr>
            <a:r>
              <a:rPr lang="en-US" b="1" dirty="0" smtClean="0">
                <a:latin typeface="Times New Roman" panose="02020603050405020304" pitchFamily="18" charset="0"/>
                <a:cs typeface="Times New Roman" panose="02020603050405020304" pitchFamily="18" charset="0"/>
              </a:rPr>
              <a:t>Motivation</a:t>
            </a:r>
            <a:r>
              <a:rPr lang="en-US" b="1" dirty="0">
                <a:latin typeface="Times New Roman" panose="02020603050405020304" pitchFamily="18" charset="0"/>
                <a:cs typeface="Times New Roman" panose="02020603050405020304" pitchFamily="18" charset="0"/>
              </a:rPr>
              <a:t>:</a:t>
            </a:r>
          </a:p>
          <a:p>
            <a:pPr>
              <a:lnSpc>
                <a:spcPct val="120000"/>
              </a:lnSpc>
            </a:pPr>
            <a:r>
              <a:rPr lang="en-US" dirty="0">
                <a:latin typeface="Times New Roman" pitchFamily="18" charset="0"/>
                <a:cs typeface="Times New Roman" pitchFamily="18" charset="0"/>
              </a:rPr>
              <a:t>Early and precise detection of retinal diseases is essential for preventing vision loss</a:t>
            </a:r>
            <a:r>
              <a:rPr lang="en-US" dirty="0" smtClean="0">
                <a:latin typeface="Times New Roman" pitchFamily="18" charset="0"/>
                <a:cs typeface="Times New Roman" pitchFamily="18" charset="0"/>
              </a:rPr>
              <a:t>.</a:t>
            </a:r>
          </a:p>
          <a:p>
            <a:pPr>
              <a:lnSpc>
                <a:spcPct val="120000"/>
              </a:lnSpc>
            </a:pPr>
            <a:r>
              <a:rPr lang="en-US" dirty="0">
                <a:latin typeface="Times New Roman" pitchFamily="18" charset="0"/>
                <a:cs typeface="Times New Roman" pitchFamily="18" charset="0"/>
              </a:rPr>
              <a:t>Addresses limitations in manual diagnosis (time-consuming, expert-dependent) and traditional models (low accuracy in multi-class settings</a:t>
            </a:r>
            <a:r>
              <a:rPr lang="en-US" dirty="0" smtClean="0">
                <a:latin typeface="Times New Roman" pitchFamily="18" charset="0"/>
                <a:cs typeface="Times New Roman"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Importance and Relevance</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dirty="0"/>
              <a:t>Supports healthcare professionals with precise diagnostic tools.</a:t>
            </a:r>
            <a:endParaRPr lang="en-US" dirty="0">
              <a:latin typeface="Times New Roman" panose="02020603050405020304" pitchFamily="18" charset="0"/>
              <a:cs typeface="Times New Roman" panose="02020603050405020304" pitchFamily="18" charset="0"/>
            </a:endParaRPr>
          </a:p>
          <a:p>
            <a:r>
              <a:rPr lang="en-US" dirty="0"/>
              <a:t>Enhances early intervention strategies, potentially reducing blindness </a:t>
            </a:r>
            <a:r>
              <a:rPr lang="en-US" dirty="0" smtClean="0"/>
              <a:t>cases.</a:t>
            </a:r>
            <a:endParaRPr lang="en-US" dirty="0">
              <a:latin typeface="Times New Roman" panose="02020603050405020304" pitchFamily="18" charset="0"/>
              <a:cs typeface="Times New Roman" panose="02020603050405020304" pitchFamily="18" charset="0"/>
            </a:endParaRPr>
          </a:p>
          <a:p>
            <a:r>
              <a:rPr lang="en-US" dirty="0"/>
              <a:t>Promotes efficient diagnostic workflows with low computational costs.</a:t>
            </a:r>
            <a:endParaRPr lang="en-US"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693874"/>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579177609"/>
              </p:ext>
            </p:extLst>
          </p:nvPr>
        </p:nvGraphicFramePr>
        <p:xfrm>
          <a:off x="597159" y="1256028"/>
          <a:ext cx="10848392" cy="3828065"/>
        </p:xfrm>
        <a:graphic>
          <a:graphicData uri="http://schemas.openxmlformats.org/drawingml/2006/table">
            <a:tbl>
              <a:tblPr firstRow="1" bandRow="1">
                <a:tableStyleId>{17292A2E-F333-43FB-9621-5CBBE7FDCDCB}</a:tableStyleId>
              </a:tblPr>
              <a:tblGrid>
                <a:gridCol w="609653">
                  <a:extLst>
                    <a:ext uri="{9D8B030D-6E8A-4147-A177-3AD203B41FA5}">
                      <a16:colId xmlns="" xmlns:a16="http://schemas.microsoft.com/office/drawing/2014/main" val="166576671"/>
                    </a:ext>
                  </a:extLst>
                </a:gridCol>
                <a:gridCol w="1948608">
                  <a:extLst>
                    <a:ext uri="{9D8B030D-6E8A-4147-A177-3AD203B41FA5}">
                      <a16:colId xmlns="" xmlns:a16="http://schemas.microsoft.com/office/drawing/2014/main" val="946789180"/>
                    </a:ext>
                  </a:extLst>
                </a:gridCol>
                <a:gridCol w="1623840">
                  <a:extLst>
                    <a:ext uri="{9D8B030D-6E8A-4147-A177-3AD203B41FA5}">
                      <a16:colId xmlns="" xmlns:a16="http://schemas.microsoft.com/office/drawing/2014/main" val="3483638722"/>
                    </a:ext>
                  </a:extLst>
                </a:gridCol>
                <a:gridCol w="1675120">
                  <a:extLst>
                    <a:ext uri="{9D8B030D-6E8A-4147-A177-3AD203B41FA5}">
                      <a16:colId xmlns="" xmlns:a16="http://schemas.microsoft.com/office/drawing/2014/main" val="1190061112"/>
                    </a:ext>
                  </a:extLst>
                </a:gridCol>
                <a:gridCol w="1891631">
                  <a:extLst>
                    <a:ext uri="{9D8B030D-6E8A-4147-A177-3AD203B41FA5}">
                      <a16:colId xmlns="" xmlns:a16="http://schemas.microsoft.com/office/drawing/2014/main" val="3469305604"/>
                    </a:ext>
                  </a:extLst>
                </a:gridCol>
                <a:gridCol w="1549770">
                  <a:extLst>
                    <a:ext uri="{9D8B030D-6E8A-4147-A177-3AD203B41FA5}">
                      <a16:colId xmlns="" xmlns:a16="http://schemas.microsoft.com/office/drawing/2014/main" val="3853106642"/>
                    </a:ext>
                  </a:extLst>
                </a:gridCol>
                <a:gridCol w="1549770">
                  <a:extLst>
                    <a:ext uri="{9D8B030D-6E8A-4147-A177-3AD203B41FA5}">
                      <a16:colId xmlns="" xmlns:a16="http://schemas.microsoft.com/office/drawing/2014/main" val="1601472594"/>
                    </a:ext>
                  </a:extLst>
                </a:gridCol>
              </a:tblGrid>
              <a:tr h="617405">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37051210"/>
                  </a:ext>
                </a:extLst>
              </a:tr>
              <a:tr h="1808580">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Retinal Disease Classification Using CNN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Smith et al</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IEEE Access, 2022</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latin typeface="Times New Roman" pitchFamily="18" charset="0"/>
                          <a:cs typeface="Times New Roman" pitchFamily="18" charset="0"/>
                        </a:rPr>
                        <a:t>Used basic CNN architectures for binary retinal disease classification.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Achieved 90% accuracy in binary disease classification.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Limited to binary classification; lacks multi-class classification and dataset diversity.</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2925414"/>
                  </a:ext>
                </a:extLst>
              </a:tr>
              <a:tr h="1293377">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Efficient Retinal Image Analysis Using U-Net for Segmentation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Johnson et al</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Elsevier, 2021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U-Net model for segmentation of retinal regions.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Segmentation achieved 85% accuracy on retinal images.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High memory and computational requirements limit its use in resource-constrained environments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8357853"/>
                  </a:ext>
                </a:extLst>
              </a:tr>
            </a:tbl>
          </a:graphicData>
        </a:graphic>
      </p:graphicFrame>
    </p:spTree>
    <p:extLst>
      <p:ext uri="{BB962C8B-B14F-4D97-AF65-F5344CB8AC3E}">
        <p14:creationId xmlns:p14="http://schemas.microsoft.com/office/powerpoint/2010/main" val="671723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A73E72-0A5C-DC25-3A77-1A26D76A5579}"/>
              </a:ext>
            </a:extLst>
          </p:cNvPr>
          <p:cNvSpPr>
            <a:spLocks noGrp="1"/>
          </p:cNvSpPr>
          <p:nvPr>
            <p:ph type="title"/>
          </p:nvPr>
        </p:nvSpPr>
        <p:spPr>
          <a:xfrm>
            <a:off x="1013927" y="251779"/>
            <a:ext cx="10339873" cy="858515"/>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dirty="0"/>
          </a:p>
        </p:txBody>
      </p:sp>
      <p:sp>
        <p:nvSpPr>
          <p:cNvPr id="3" name="Content Placeholder 2">
            <a:extLst>
              <a:ext uri="{FF2B5EF4-FFF2-40B4-BE49-F238E27FC236}">
                <a16:creationId xmlns="" xmlns:a16="http://schemas.microsoft.com/office/drawing/2014/main" id="{FFBAC565-CEED-340A-0FED-1545F4C8B732}"/>
              </a:ext>
            </a:extLst>
          </p:cNvPr>
          <p:cNvSpPr>
            <a:spLocks noGrp="1"/>
          </p:cNvSpPr>
          <p:nvPr>
            <p:ph idx="1"/>
          </p:nvPr>
        </p:nvSpPr>
        <p:spPr>
          <a:xfrm>
            <a:off x="838200" y="1539552"/>
            <a:ext cx="10515600" cy="4637411"/>
          </a:xfrm>
        </p:spPr>
        <p:txBody>
          <a:bodyPr/>
          <a:lstStyle/>
          <a:p>
            <a:pPr marL="0" algn="l" rtl="0" eaLnBrk="1" fontAlgn="t" latinLnBrk="0" hangingPunct="1"/>
            <a:r>
              <a:rPr lang="en-US" sz="1800" b="1" i="0" u="none" strike="noStrike" kern="1200" dirty="0">
                <a:solidFill>
                  <a:srgbClr val="FFFFFF"/>
                </a:solidFill>
                <a:effectLst/>
                <a:latin typeface="Calibri" panose="020F0502020204030204" pitchFamily="34" charset="0"/>
              </a:rPr>
              <a:t>4</a:t>
            </a:r>
            <a:endParaRPr lang="en-IN" sz="1800" b="0" i="0" u="none" strike="noStrike" dirty="0">
              <a:effectLst/>
              <a:latin typeface="Arial" panose="020B0604020202020204" pitchFamily="34" charset="0"/>
            </a:endParaRPr>
          </a:p>
        </p:txBody>
      </p:sp>
      <p:sp>
        <p:nvSpPr>
          <p:cNvPr id="4" name="Date Placeholder 3">
            <a:extLst>
              <a:ext uri="{FF2B5EF4-FFF2-40B4-BE49-F238E27FC236}">
                <a16:creationId xmlns="" xmlns:a16="http://schemas.microsoft.com/office/drawing/2014/main" id="{9C944F4B-B859-260A-B3C4-CF1BD8B55725}"/>
              </a:ext>
            </a:extLst>
          </p:cNvPr>
          <p:cNvSpPr>
            <a:spLocks noGrp="1"/>
          </p:cNvSpPr>
          <p:nvPr>
            <p:ph type="dt" sz="half" idx="10"/>
          </p:nvPr>
        </p:nvSpPr>
        <p:spPr/>
        <p:txBody>
          <a:bodyPr/>
          <a:lstStyle/>
          <a:p>
            <a:r>
              <a:rPr lang="en-IN" dirty="0" smtClean="0"/>
              <a:t>11-03-2025</a:t>
            </a:r>
            <a:endParaRPr lang="en-IN" dirty="0"/>
          </a:p>
        </p:txBody>
      </p:sp>
      <p:sp>
        <p:nvSpPr>
          <p:cNvPr id="5" name="Footer Placeholder 4">
            <a:extLst>
              <a:ext uri="{FF2B5EF4-FFF2-40B4-BE49-F238E27FC236}">
                <a16:creationId xmlns="" xmlns:a16="http://schemas.microsoft.com/office/drawing/2014/main" id="{E00853A5-994F-580D-AA46-EDFE1F780DB6}"/>
              </a:ext>
            </a:extLst>
          </p:cNvPr>
          <p:cNvSpPr>
            <a:spLocks noGrp="1"/>
          </p:cNvSpPr>
          <p:nvPr>
            <p:ph type="ftr" sz="quarter" idx="11"/>
          </p:nvPr>
        </p:nvSpPr>
        <p:spPr/>
        <p:txBody>
          <a:bodyPr/>
          <a:lstStyle/>
          <a:p>
            <a:r>
              <a:rPr lang="en-US" dirty="0"/>
              <a:t>Review No. </a:t>
            </a:r>
            <a:r>
              <a:rPr lang="en-US" dirty="0" smtClean="0"/>
              <a:t>02        </a:t>
            </a:r>
            <a:r>
              <a:rPr lang="en-US" dirty="0"/>
              <a:t>Batch </a:t>
            </a:r>
            <a:r>
              <a:rPr lang="en-US" dirty="0" smtClean="0"/>
              <a:t>No.CB3           </a:t>
            </a:r>
            <a:r>
              <a:rPr lang="en-US" dirty="0"/>
              <a:t>Department of CSE</a:t>
            </a:r>
            <a:endParaRPr lang="en-IN" dirty="0"/>
          </a:p>
        </p:txBody>
      </p:sp>
      <p:sp>
        <p:nvSpPr>
          <p:cNvPr id="6" name="Slide Number Placeholder 5">
            <a:extLst>
              <a:ext uri="{FF2B5EF4-FFF2-40B4-BE49-F238E27FC236}">
                <a16:creationId xmlns="" xmlns:a16="http://schemas.microsoft.com/office/drawing/2014/main" id="{8F82A16C-7F5E-9994-F6F1-3029F24C98F4}"/>
              </a:ext>
            </a:extLst>
          </p:cNvPr>
          <p:cNvSpPr>
            <a:spLocks noGrp="1"/>
          </p:cNvSpPr>
          <p:nvPr>
            <p:ph type="sldNum" sz="quarter" idx="12"/>
          </p:nvPr>
        </p:nvSpPr>
        <p:spPr/>
        <p:txBody>
          <a:bodyPr/>
          <a:lstStyle/>
          <a:p>
            <a:fld id="{65DCBD69-296B-4D7C-AF62-9B588FC78772}" type="slidenum">
              <a:rPr lang="en-IN" smtClean="0"/>
              <a:t>6</a:t>
            </a:fld>
            <a:endParaRPr lang="en-IN" dirty="0"/>
          </a:p>
        </p:txBody>
      </p:sp>
      <p:graphicFrame>
        <p:nvGraphicFramePr>
          <p:cNvPr id="8" name="Table 7">
            <a:extLst>
              <a:ext uri="{FF2B5EF4-FFF2-40B4-BE49-F238E27FC236}">
                <a16:creationId xmlns="" xmlns:a16="http://schemas.microsoft.com/office/drawing/2014/main" id="{91DB6D9C-3795-4CC2-0BE8-6BC628181BA4}"/>
              </a:ext>
            </a:extLst>
          </p:cNvPr>
          <p:cNvGraphicFramePr>
            <a:graphicFrameLocks noGrp="1"/>
          </p:cNvGraphicFramePr>
          <p:nvPr>
            <p:extLst>
              <p:ext uri="{D42A27DB-BD31-4B8C-83A1-F6EECF244321}">
                <p14:modId xmlns:p14="http://schemas.microsoft.com/office/powerpoint/2010/main" val="4107502372"/>
              </p:ext>
            </p:extLst>
          </p:nvPr>
        </p:nvGraphicFramePr>
        <p:xfrm>
          <a:off x="421431" y="905697"/>
          <a:ext cx="11363132" cy="5162938"/>
        </p:xfrm>
        <a:graphic>
          <a:graphicData uri="http://schemas.openxmlformats.org/drawingml/2006/table">
            <a:tbl>
              <a:tblPr firstRow="1" bandRow="1">
                <a:tableStyleId>{00A15C55-8517-42AA-B614-E9B94910E393}</a:tableStyleId>
              </a:tblPr>
              <a:tblGrid>
                <a:gridCol w="430763">
                  <a:extLst>
                    <a:ext uri="{9D8B030D-6E8A-4147-A177-3AD203B41FA5}">
                      <a16:colId xmlns="" xmlns:a16="http://schemas.microsoft.com/office/drawing/2014/main" val="1577424497"/>
                    </a:ext>
                  </a:extLst>
                </a:gridCol>
                <a:gridCol w="2248678">
                  <a:extLst>
                    <a:ext uri="{9D8B030D-6E8A-4147-A177-3AD203B41FA5}">
                      <a16:colId xmlns="" xmlns:a16="http://schemas.microsoft.com/office/drawing/2014/main" val="3053459994"/>
                    </a:ext>
                  </a:extLst>
                </a:gridCol>
                <a:gridCol w="1614196">
                  <a:extLst>
                    <a:ext uri="{9D8B030D-6E8A-4147-A177-3AD203B41FA5}">
                      <a16:colId xmlns="" xmlns:a16="http://schemas.microsoft.com/office/drawing/2014/main" val="86159203"/>
                    </a:ext>
                  </a:extLst>
                </a:gridCol>
                <a:gridCol w="1352938">
                  <a:extLst>
                    <a:ext uri="{9D8B030D-6E8A-4147-A177-3AD203B41FA5}">
                      <a16:colId xmlns="" xmlns:a16="http://schemas.microsoft.com/office/drawing/2014/main" val="2819037305"/>
                    </a:ext>
                  </a:extLst>
                </a:gridCol>
                <a:gridCol w="2164702">
                  <a:extLst>
                    <a:ext uri="{9D8B030D-6E8A-4147-A177-3AD203B41FA5}">
                      <a16:colId xmlns="" xmlns:a16="http://schemas.microsoft.com/office/drawing/2014/main" val="3645673541"/>
                    </a:ext>
                  </a:extLst>
                </a:gridCol>
                <a:gridCol w="1923681">
                  <a:extLst>
                    <a:ext uri="{9D8B030D-6E8A-4147-A177-3AD203B41FA5}">
                      <a16:colId xmlns="" xmlns:a16="http://schemas.microsoft.com/office/drawing/2014/main" val="3469092838"/>
                    </a:ext>
                  </a:extLst>
                </a:gridCol>
                <a:gridCol w="1628174">
                  <a:extLst>
                    <a:ext uri="{9D8B030D-6E8A-4147-A177-3AD203B41FA5}">
                      <a16:colId xmlns="" xmlns:a16="http://schemas.microsoft.com/office/drawing/2014/main" val="1736424178"/>
                    </a:ext>
                  </a:extLst>
                </a:gridCol>
              </a:tblGrid>
              <a:tr h="664926">
                <a:tc>
                  <a:txBody>
                    <a:bodyPr/>
                    <a:lstStyle/>
                    <a:p>
                      <a:pPr algn="ctr"/>
                      <a:r>
                        <a:rPr lang="en-US" sz="1600" b="1" dirty="0">
                          <a:solidFill>
                            <a:schemeClr val="tx1"/>
                          </a:solidFill>
                        </a:rPr>
                        <a:t>No</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48864230"/>
                  </a:ext>
                </a:extLst>
              </a:tr>
              <a:tr h="1316518">
                <a:tc>
                  <a:txBody>
                    <a:bodyPr/>
                    <a:lstStyle/>
                    <a:p>
                      <a:r>
                        <a:rPr lang="en-US" sz="1400" dirty="0"/>
                        <a:t>3</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Deep Learning for Medical Image Classification in Retinal Disease Detection </a:t>
                      </a:r>
                      <a:endParaRPr lang="en-IN"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Nguyen et al. </a:t>
                      </a:r>
                      <a:endParaRPr lang="en-IN"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Springer, 2020</a:t>
                      </a:r>
                      <a:endParaRPr lang="en-IN"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Compared ResNet-50 and VGG-16 for retinal image classification. </a:t>
                      </a:r>
                      <a:endParaRPr lang="en-IN"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ResNet-50 achieved 92% accuracy on a limited dataset.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Did not explore advanced architectures like ResNet-101 or statistical augmentation techniques.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327107335"/>
                  </a:ext>
                </a:extLst>
              </a:tr>
              <a:tr h="1541452">
                <a:tc>
                  <a:txBody>
                    <a:bodyPr/>
                    <a:lstStyle/>
                    <a:p>
                      <a:r>
                        <a:rPr lang="en-US" sz="1400" dirty="0"/>
                        <a:t>4</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Multi-Class Classification of Retinal Diseases Using Hybrid Deep Learning Approaches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Patel et al.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MDPI, 2023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Hybrid approach combining feature extraction and deep learning.</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88% accuracy achieved for 10 classes of retinal diseases.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Limited to fewer disease classes; inadequate dataset validation.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31843990"/>
                  </a:ext>
                </a:extLst>
              </a:tr>
              <a:tr h="1091346">
                <a:tc>
                  <a:txBody>
                    <a:bodyPr/>
                    <a:lstStyle/>
                    <a:p>
                      <a:r>
                        <a:rPr lang="en-US" sz="1400" dirty="0"/>
                        <a:t>5</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Improving Generalization of CNN Models in Medical Image Analysis Using Data Augmentation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Kumar et al.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IEEE Transactions, 2023</a:t>
                      </a:r>
                      <a:endParaRPr lang="en-IN"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Applied statistical augmentation techniques to improve model robustness. </a:t>
                      </a:r>
                      <a:endParaRPr lang="en-IN"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Improved accuracy and generalization on test datasets by 5%.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latin typeface="Times New Roman" pitchFamily="18" charset="0"/>
                          <a:cs typeface="Times New Roman" pitchFamily="18" charset="0"/>
                        </a:rPr>
                        <a:t>Limited focus on retinal disease datasets; does not address memory-efficient model deployment.</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842085385"/>
                  </a:ext>
                </a:extLst>
              </a:tr>
            </a:tbl>
          </a:graphicData>
        </a:graphic>
      </p:graphicFrame>
    </p:spTree>
    <p:extLst>
      <p:ext uri="{BB962C8B-B14F-4D97-AF65-F5344CB8AC3E}">
        <p14:creationId xmlns:p14="http://schemas.microsoft.com/office/powerpoint/2010/main" val="1515767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75657" y="365125"/>
            <a:ext cx="10178143" cy="1043797"/>
          </a:xfrm>
        </p:spPr>
        <p:txBody>
          <a:bodyPr>
            <a:normAutofit/>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 xmlns:a16="http://schemas.microsoft.com/office/drawing/2014/main" id="{3E8CACDC-CE1B-448A-5D5F-BF4D715F95AE}"/>
              </a:ext>
            </a:extLst>
          </p:cNvPr>
          <p:cNvSpPr txBox="1">
            <a:spLocks/>
          </p:cNvSpPr>
          <p:nvPr/>
        </p:nvSpPr>
        <p:spPr>
          <a:xfrm>
            <a:off x="690466" y="139835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The study mainly uses supervised learning methods (e.g., CNN, ResNet-101), which need a lot of labeled data. However, labeling medical images takes time and is costly. Using unsupervised or semi-supervised methods could make better use of unlabeled data, improve the model's ability to work with different datasets, and reduce the need for labeled data</a:t>
            </a:r>
            <a:r>
              <a:rPr lang="en-US" sz="2400" dirty="0" smtClean="0">
                <a:latin typeface="Times New Roman" pitchFamily="18" charset="0"/>
                <a:cs typeface="Times New Roman" pitchFamily="18" charset="0"/>
              </a:rPr>
              <a:t>.</a:t>
            </a:r>
            <a:endParaRPr lang="en-IN" sz="2400" dirty="0" smtClean="0">
              <a:latin typeface="Times New Roman" panose="02020603050405020304" pitchFamily="18" charset="0"/>
              <a:cs typeface="Times New Roman" panose="02020603050405020304" pitchFamily="18" charset="0"/>
            </a:endParaRPr>
          </a:p>
          <a:p>
            <a:pPr algn="just"/>
            <a:r>
              <a:rPr lang="en-US" sz="2400" dirty="0">
                <a:latin typeface="Times New Roman" pitchFamily="18" charset="0"/>
                <a:cs typeface="Times New Roman" pitchFamily="18" charset="0"/>
              </a:rPr>
              <a:t>The dataset used lacks size and diversity, potentially impacting its applicability across broader populations. A more extensive dataset with varying demographic factors is essential.</a:t>
            </a:r>
            <a:endParaRPr lang="en-US" sz="2400" dirty="0" smtClean="0">
              <a:latin typeface="Times New Roman" panose="02020603050405020304" pitchFamily="18" charset="0"/>
              <a:cs typeface="Times New Roman" panose="02020603050405020304" pitchFamily="18" charset="0"/>
            </a:endParaRPr>
          </a:p>
          <a:p>
            <a:pPr algn="just"/>
            <a:r>
              <a:rPr lang="en-US" sz="2400" dirty="0"/>
              <a:t>The analysis relies heavily on accuracy, omitting critical metrics such as precision, </a:t>
            </a:r>
            <a:r>
              <a:rPr lang="en-US" sz="2400" dirty="0" smtClean="0"/>
              <a:t>recall </a:t>
            </a:r>
            <a:r>
              <a:rPr lang="en-US" sz="2400" dirty="0"/>
              <a:t>which are essential for evaluating model performance in identifying rare retinal conditions</a:t>
            </a:r>
            <a:r>
              <a:rPr lang="en-US" sz="2400" dirty="0" smtClean="0"/>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Study does not incorporate temporal trends or longitudinal data to analyze performance variations over time ,limiting its ability to predict long-term outcomes.</a:t>
            </a:r>
          </a:p>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754225" y="1368425"/>
            <a:ext cx="10515600" cy="4351338"/>
          </a:xfrm>
        </p:spPr>
        <p:txBody>
          <a:bodyPr>
            <a:normAutofit/>
          </a:bodyPr>
          <a:lstStyle/>
          <a:p>
            <a:r>
              <a:rPr lang="en-US" sz="2200" dirty="0">
                <a:latin typeface="Times New Roman" pitchFamily="18" charset="0"/>
                <a:cs typeface="Times New Roman" pitchFamily="18" charset="0"/>
              </a:rPr>
              <a:t>Early detection of retinal diseases is vital for timely interventions and preventing vision loss.</a:t>
            </a:r>
          </a:p>
          <a:p>
            <a:r>
              <a:rPr lang="en-US" sz="2200" dirty="0">
                <a:latin typeface="Times New Roman" pitchFamily="18" charset="0"/>
                <a:cs typeface="Times New Roman" pitchFamily="18" charset="0"/>
              </a:rPr>
              <a:t>Focuses primarily on image-based features, with limited integration of other potential clinical or demographic factors that could enhance prediction accuracy.</a:t>
            </a:r>
          </a:p>
          <a:p>
            <a:r>
              <a:rPr lang="en-US" sz="2200" dirty="0">
                <a:latin typeface="Times New Roman" pitchFamily="18" charset="0"/>
                <a:cs typeface="Times New Roman" pitchFamily="18" charset="0"/>
              </a:rPr>
              <a:t>The dataset faces class imbalance issues, potentially impacting the model's ability to predict rare retinal diseases accurately.</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Deep learning models, like CNNs and ResNet-101, lack transparency, which may reduce trust in diagnostic outcomes.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Insufficient consideration of longitudinal data for long-term performance tracking</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Implements Adam optimization for better accuracy.</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r>
              <a:rPr lang="en-US" sz="2200" dirty="0">
                <a:latin typeface="Times New Roman" pitchFamily="18" charset="0"/>
                <a:cs typeface="Times New Roman" pitchFamily="18" charset="0"/>
              </a:rPr>
              <a:t>Develop a deep learning system to classify retinal diseases across multiple classes with high precision</a:t>
            </a:r>
            <a:r>
              <a:rPr lang="en-US" sz="2200" dirty="0" smtClean="0">
                <a:latin typeface="Times New Roman" pitchFamily="18" charset="0"/>
                <a:cs typeface="Times New Roman"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Enable early detection of retinal diseases to facilitate timely interventions and improve patient outcomes</a:t>
            </a:r>
            <a:r>
              <a:rPr lang="en-US" sz="2200" dirty="0" smtClean="0">
                <a:latin typeface="Times New Roman" pitchFamily="18" charset="0"/>
                <a:cs typeface="Times New Roman" pitchFamily="18" charset="0"/>
              </a:rPr>
              <a:t>. </a:t>
            </a:r>
          </a:p>
          <a:p>
            <a:r>
              <a:rPr lang="en-US" sz="2400" dirty="0"/>
              <a:t>Provide healthcare professionals with a reliable diagnostic tool to improve retinal disease management</a:t>
            </a:r>
            <a:r>
              <a:rPr lang="en-US" sz="2400" dirty="0" smtClean="0"/>
              <a:t>. </a:t>
            </a: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11-03-2025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No.02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No.CB3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2414</TotalTime>
  <Words>2072</Words>
  <Application>Microsoft Office PowerPoint</Application>
  <PresentationFormat>Custom</PresentationFormat>
  <Paragraphs>252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METHODOLOGY</vt:lpstr>
      <vt:lpstr>PowerPoint Presentation</vt:lpstr>
      <vt:lpstr>PowerPoint Presentation</vt:lpstr>
      <vt:lpstr>IMPLEMENTATION</vt:lpstr>
      <vt:lpstr>IMPLEMENTATION</vt:lpstr>
      <vt:lpstr>IMPLEMENTATION</vt:lpstr>
      <vt:lpstr>RESULTS &amp; ANALYSIS</vt:lpstr>
      <vt:lpstr>PowerPoint Presentation</vt:lpstr>
      <vt:lpstr>PowerPoint Presentation</vt:lpstr>
      <vt:lpstr>PowerPoint Presentation</vt:lpstr>
      <vt:lpstr>PowerPoint Presentation</vt:lpstr>
      <vt:lpstr>PowerPoint Presentation</vt:lpstr>
      <vt:lpstr>PowerPoint Presentation</vt:lpstr>
      <vt:lpstr>QUESTIONS and ANSWERS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pc</cp:lastModifiedBy>
  <cp:revision>69</cp:revision>
  <dcterms:created xsi:type="dcterms:W3CDTF">2023-12-22T11:34:02Z</dcterms:created>
  <dcterms:modified xsi:type="dcterms:W3CDTF">2025-03-19T13:30:57Z</dcterms:modified>
</cp:coreProperties>
</file>