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78" r:id="rId6"/>
    <p:sldId id="263" r:id="rId7"/>
    <p:sldId id="264" r:id="rId8"/>
    <p:sldId id="265" r:id="rId9"/>
    <p:sldId id="266" r:id="rId10"/>
    <p:sldId id="291" r:id="rId11"/>
    <p:sldId id="292" r:id="rId12"/>
    <p:sldId id="293" r:id="rId13"/>
    <p:sldId id="294" r:id="rId14"/>
    <p:sldId id="269" r:id="rId15"/>
    <p:sldId id="270" r:id="rId16"/>
    <p:sldId id="271" r:id="rId17"/>
    <p:sldId id="274" r:id="rId18"/>
    <p:sldId id="273" r:id="rId19"/>
  </p:sldIdLst>
  <p:sldSz cx="16256000" cy="9144000"/>
  <p:notesSz cx="16256000" cy="9144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27E9D3-2B5B-47FE-959D-CE22E13A7450}" v="4" dt="2024-12-28T08:56:26.08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6" d="100"/>
          <a:sy n="56" d="100"/>
        </p:scale>
        <p:origin x="97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9200" y="2834640"/>
            <a:ext cx="13817600" cy="1920240"/>
          </a:xfrm>
          <a:prstGeom prst="rect">
            <a:avLst/>
          </a:prstGeom>
        </p:spPr>
        <p:txBody>
          <a:bodyPr wrap="square" lIns="0" tIns="0" rIns="0" bIns="0">
            <a:spAutoFit/>
          </a:bodyPr>
          <a:lstStyle>
            <a:lvl1pPr>
              <a:defRPr sz="59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2438400" y="5120640"/>
            <a:ext cx="11379200" cy="2286000"/>
          </a:xfrm>
          <a:prstGeom prst="rect">
            <a:avLst/>
          </a:prstGeom>
        </p:spPr>
        <p:txBody>
          <a:bodyPr wrap="square" lIns="0" tIns="0" rIns="0" bIns="0">
            <a:spAutoFit/>
          </a:bodyPr>
          <a:lstStyle>
            <a:lvl1pPr>
              <a:defRPr sz="3700" b="0" i="0">
                <a:solidFill>
                  <a:schemeClr val="tx1"/>
                </a:solidFill>
                <a:latin typeface="Trebuchet MS" panose="020B0603020202020204"/>
                <a:cs typeface="Trebuchet MS" panose="020B0603020202020204"/>
              </a:defRPr>
            </a:lvl1pPr>
          </a:lstStyle>
          <a:p>
            <a:endParaRPr/>
          </a:p>
        </p:txBody>
      </p:sp>
      <p:sp>
        <p:nvSpPr>
          <p:cNvPr id="4" name="Holder 4"/>
          <p:cNvSpPr>
            <a:spLocks noGrp="1"/>
          </p:cNvSpPr>
          <p:nvPr>
            <p:ph type="ftr" sz="quarter" idx="5"/>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55" dirty="0"/>
              <a:t>Batch</a:t>
            </a:r>
            <a:r>
              <a:rPr spc="-130" dirty="0"/>
              <a:t> </a:t>
            </a:r>
            <a:r>
              <a:rPr spc="40" dirty="0"/>
              <a:t>No.</a:t>
            </a:r>
          </a:p>
        </p:txBody>
      </p:sp>
      <p:sp>
        <p:nvSpPr>
          <p:cNvPr id="5" name="Holder 5"/>
          <p:cNvSpPr>
            <a:spLocks noGrp="1"/>
          </p:cNvSpPr>
          <p:nvPr>
            <p:ph type="dt" sz="half" idx="6"/>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10" dirty="0"/>
              <a:t>12/20/2024</a:t>
            </a:r>
          </a:p>
        </p:txBody>
      </p:sp>
      <p:sp>
        <p:nvSpPr>
          <p:cNvPr id="6" name="Holder 6"/>
          <p:cNvSpPr>
            <a:spLocks noGrp="1"/>
          </p:cNvSpPr>
          <p:nvPr>
            <p:ph type="sldNum" sz="quarter" idx="7"/>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sz="3700" b="0" i="0">
                <a:solidFill>
                  <a:schemeClr val="tx1"/>
                </a:solidFill>
                <a:latin typeface="Trebuchet MS" panose="020B0603020202020204"/>
                <a:cs typeface="Trebuchet MS" panose="020B0603020202020204"/>
              </a:defRPr>
            </a:lvl1pPr>
          </a:lstStyle>
          <a:p>
            <a:endParaRPr/>
          </a:p>
        </p:txBody>
      </p:sp>
      <p:sp>
        <p:nvSpPr>
          <p:cNvPr id="4" name="Holder 4"/>
          <p:cNvSpPr>
            <a:spLocks noGrp="1"/>
          </p:cNvSpPr>
          <p:nvPr>
            <p:ph type="ftr" sz="quarter" idx="5"/>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55" dirty="0"/>
              <a:t>Batch</a:t>
            </a:r>
            <a:r>
              <a:rPr spc="-130" dirty="0"/>
              <a:t> </a:t>
            </a:r>
            <a:r>
              <a:rPr spc="40" dirty="0"/>
              <a:t>No.</a:t>
            </a:r>
          </a:p>
        </p:txBody>
      </p:sp>
      <p:sp>
        <p:nvSpPr>
          <p:cNvPr id="5" name="Holder 5"/>
          <p:cNvSpPr>
            <a:spLocks noGrp="1"/>
          </p:cNvSpPr>
          <p:nvPr>
            <p:ph type="dt" sz="half" idx="6"/>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10" dirty="0"/>
              <a:t>12/20/2024</a:t>
            </a:r>
          </a:p>
        </p:txBody>
      </p:sp>
      <p:sp>
        <p:nvSpPr>
          <p:cNvPr id="6" name="Holder 6"/>
          <p:cNvSpPr>
            <a:spLocks noGrp="1"/>
          </p:cNvSpPr>
          <p:nvPr>
            <p:ph type="sldNum" sz="quarter" idx="7"/>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812800" y="2103120"/>
            <a:ext cx="70713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1840" y="2103120"/>
            <a:ext cx="70713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55" dirty="0"/>
              <a:t>Batch</a:t>
            </a:r>
            <a:r>
              <a:rPr spc="-130" dirty="0"/>
              <a:t> </a:t>
            </a:r>
            <a:r>
              <a:rPr spc="40" dirty="0"/>
              <a:t>No.</a:t>
            </a:r>
          </a:p>
        </p:txBody>
      </p:sp>
      <p:sp>
        <p:nvSpPr>
          <p:cNvPr id="6" name="Holder 6"/>
          <p:cNvSpPr>
            <a:spLocks noGrp="1"/>
          </p:cNvSpPr>
          <p:nvPr>
            <p:ph type="dt" sz="half" idx="6"/>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10" dirty="0"/>
              <a:t>12/20/2024</a:t>
            </a:r>
          </a:p>
        </p:txBody>
      </p:sp>
      <p:sp>
        <p:nvSpPr>
          <p:cNvPr id="7" name="Holder 7"/>
          <p:cNvSpPr>
            <a:spLocks noGrp="1"/>
          </p:cNvSpPr>
          <p:nvPr>
            <p:ph type="sldNum" sz="quarter" idx="7"/>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55" dirty="0"/>
              <a:t>Batch</a:t>
            </a:r>
            <a:r>
              <a:rPr spc="-130" dirty="0"/>
              <a:t> </a:t>
            </a:r>
            <a:r>
              <a:rPr spc="40" dirty="0"/>
              <a:t>No.</a:t>
            </a:r>
          </a:p>
        </p:txBody>
      </p:sp>
      <p:sp>
        <p:nvSpPr>
          <p:cNvPr id="4" name="Holder 4"/>
          <p:cNvSpPr>
            <a:spLocks noGrp="1"/>
          </p:cNvSpPr>
          <p:nvPr>
            <p:ph type="dt" sz="half" idx="6"/>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10" dirty="0"/>
              <a:t>12/20/2024</a:t>
            </a:r>
          </a:p>
        </p:txBody>
      </p:sp>
      <p:sp>
        <p:nvSpPr>
          <p:cNvPr id="5" name="Holder 5"/>
          <p:cNvSpPr>
            <a:spLocks noGrp="1"/>
          </p:cNvSpPr>
          <p:nvPr>
            <p:ph type="sldNum" sz="quarter" idx="7"/>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55" dirty="0"/>
              <a:t>Batch</a:t>
            </a:r>
            <a:r>
              <a:rPr spc="-130" dirty="0"/>
              <a:t> </a:t>
            </a:r>
            <a:r>
              <a:rPr spc="40" dirty="0"/>
              <a:t>No.</a:t>
            </a:r>
          </a:p>
        </p:txBody>
      </p:sp>
      <p:sp>
        <p:nvSpPr>
          <p:cNvPr id="3" name="Holder 3"/>
          <p:cNvSpPr>
            <a:spLocks noGrp="1"/>
          </p:cNvSpPr>
          <p:nvPr>
            <p:ph type="dt" sz="half" idx="6"/>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10" dirty="0"/>
              <a:t>12/20/2024</a:t>
            </a:r>
          </a:p>
        </p:txBody>
      </p:sp>
      <p:sp>
        <p:nvSpPr>
          <p:cNvPr id="4" name="Holder 4"/>
          <p:cNvSpPr>
            <a:spLocks noGrp="1"/>
          </p:cNvSpPr>
          <p:nvPr>
            <p:ph type="sldNum" sz="quarter" idx="7"/>
          </p:nvPr>
        </p:nvSpPr>
        <p:spPr/>
        <p:txBody>
          <a:bodyPr lIns="0" tIns="0" rIns="0" bIns="0"/>
          <a:lstStyle>
            <a:lvl1pPr>
              <a:defRPr sz="1600" b="0" i="0">
                <a:solidFill>
                  <a:srgbClr val="898989"/>
                </a:solidFill>
                <a:latin typeface="Trebuchet MS" panose="020B0603020202020204"/>
                <a:cs typeface="Trebuchet MS" panose="020B0603020202020204"/>
              </a:defRPr>
            </a:lvl1pPr>
          </a:lstStyle>
          <a:p>
            <a:pPr marL="12700">
              <a:lnSpc>
                <a:spcPts val="190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5262" y="45170"/>
            <a:ext cx="4892073" cy="677551"/>
          </a:xfrm>
          <a:prstGeom prst="rect">
            <a:avLst/>
          </a:prstGeom>
        </p:spPr>
      </p:pic>
      <p:sp>
        <p:nvSpPr>
          <p:cNvPr id="2" name="Holder 2"/>
          <p:cNvSpPr>
            <a:spLocks noGrp="1"/>
          </p:cNvSpPr>
          <p:nvPr>
            <p:ph type="title"/>
          </p:nvPr>
        </p:nvSpPr>
        <p:spPr>
          <a:xfrm>
            <a:off x="1524000" y="355600"/>
            <a:ext cx="13208000" cy="1592579"/>
          </a:xfrm>
          <a:prstGeom prst="rect">
            <a:avLst/>
          </a:prstGeom>
        </p:spPr>
        <p:txBody>
          <a:bodyPr wrap="square" lIns="0" tIns="0" rIns="0" bIns="0">
            <a:spAutoFit/>
          </a:bodyPr>
          <a:lstStyle>
            <a:lvl1pPr>
              <a:defRPr sz="59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1219200" y="2265679"/>
            <a:ext cx="12409169" cy="4140200"/>
          </a:xfrm>
          <a:prstGeom prst="rect">
            <a:avLst/>
          </a:prstGeom>
        </p:spPr>
        <p:txBody>
          <a:bodyPr wrap="square" lIns="0" tIns="0" rIns="0" bIns="0">
            <a:spAutoFit/>
          </a:bodyPr>
          <a:lstStyle>
            <a:lvl1pPr>
              <a:defRPr sz="3700" b="0" i="0">
                <a:solidFill>
                  <a:schemeClr val="tx1"/>
                </a:solidFill>
                <a:latin typeface="Trebuchet MS" panose="020B0603020202020204"/>
                <a:cs typeface="Trebuchet MS" panose="020B0603020202020204"/>
              </a:defRPr>
            </a:lvl1pPr>
          </a:lstStyle>
          <a:p>
            <a:endParaRPr/>
          </a:p>
        </p:txBody>
      </p:sp>
      <p:sp>
        <p:nvSpPr>
          <p:cNvPr id="4" name="Holder 4"/>
          <p:cNvSpPr>
            <a:spLocks noGrp="1"/>
          </p:cNvSpPr>
          <p:nvPr>
            <p:ph type="ftr" sz="quarter" idx="5"/>
          </p:nvPr>
        </p:nvSpPr>
        <p:spPr>
          <a:xfrm>
            <a:off x="7213600" y="8574430"/>
            <a:ext cx="963929" cy="264159"/>
          </a:xfrm>
          <a:prstGeom prst="rect">
            <a:avLst/>
          </a:prstGeom>
        </p:spPr>
        <p:txBody>
          <a:bodyPr wrap="square" lIns="0" tIns="0" rIns="0" bIns="0">
            <a:spAutoFit/>
          </a:bodyPr>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55" dirty="0"/>
              <a:t>Batch</a:t>
            </a:r>
            <a:r>
              <a:rPr spc="-130" dirty="0"/>
              <a:t> </a:t>
            </a:r>
            <a:r>
              <a:rPr spc="40" dirty="0"/>
              <a:t>No.</a:t>
            </a:r>
          </a:p>
        </p:txBody>
      </p:sp>
      <p:sp>
        <p:nvSpPr>
          <p:cNvPr id="5" name="Holder 5"/>
          <p:cNvSpPr>
            <a:spLocks noGrp="1"/>
          </p:cNvSpPr>
          <p:nvPr>
            <p:ph type="dt" sz="half" idx="6"/>
          </p:nvPr>
        </p:nvSpPr>
        <p:spPr>
          <a:xfrm>
            <a:off x="1219200" y="8574430"/>
            <a:ext cx="1103630" cy="264159"/>
          </a:xfrm>
          <a:prstGeom prst="rect">
            <a:avLst/>
          </a:prstGeom>
        </p:spPr>
        <p:txBody>
          <a:bodyPr wrap="square" lIns="0" tIns="0" rIns="0" bIns="0">
            <a:spAutoFit/>
          </a:bodyPr>
          <a:lstStyle>
            <a:lvl1pPr>
              <a:defRPr sz="1600" b="0" i="0">
                <a:solidFill>
                  <a:srgbClr val="898989"/>
                </a:solidFill>
                <a:latin typeface="Trebuchet MS" panose="020B0603020202020204"/>
                <a:cs typeface="Trebuchet MS" panose="020B0603020202020204"/>
              </a:defRPr>
            </a:lvl1pPr>
          </a:lstStyle>
          <a:p>
            <a:pPr marL="12700">
              <a:lnSpc>
                <a:spcPts val="1905"/>
              </a:lnSpc>
            </a:pPr>
            <a:r>
              <a:rPr spc="-10" dirty="0"/>
              <a:t>12/20/2024</a:t>
            </a:r>
          </a:p>
        </p:txBody>
      </p:sp>
      <p:sp>
        <p:nvSpPr>
          <p:cNvPr id="6" name="Holder 6"/>
          <p:cNvSpPr>
            <a:spLocks noGrp="1"/>
          </p:cNvSpPr>
          <p:nvPr>
            <p:ph type="sldNum" sz="quarter" idx="7"/>
          </p:nvPr>
        </p:nvSpPr>
        <p:spPr>
          <a:xfrm>
            <a:off x="14782800" y="8574430"/>
            <a:ext cx="275590" cy="264159"/>
          </a:xfrm>
          <a:prstGeom prst="rect">
            <a:avLst/>
          </a:prstGeom>
        </p:spPr>
        <p:txBody>
          <a:bodyPr wrap="square" lIns="0" tIns="0" rIns="0" bIns="0">
            <a:spAutoFit/>
          </a:bodyPr>
          <a:lstStyle>
            <a:lvl1pPr>
              <a:defRPr sz="1600" b="0" i="0">
                <a:solidFill>
                  <a:srgbClr val="898989"/>
                </a:solidFill>
                <a:latin typeface="Trebuchet MS" panose="020B0603020202020204"/>
                <a:cs typeface="Trebuchet MS" panose="020B0603020202020204"/>
              </a:defRPr>
            </a:lvl1pPr>
          </a:lstStyle>
          <a:p>
            <a:pPr marL="12700">
              <a:lnSpc>
                <a:spcPts val="190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355600"/>
            <a:ext cx="13208000" cy="1962075"/>
          </a:xfrm>
          <a:prstGeom prst="rect">
            <a:avLst/>
          </a:prstGeom>
        </p:spPr>
        <p:txBody>
          <a:bodyPr vert="horz" wrap="square" lIns="0" tIns="647699" rIns="0" bIns="0" rtlCol="0">
            <a:spAutoFit/>
          </a:bodyPr>
          <a:lstStyle/>
          <a:p>
            <a:pPr marL="307975" algn="ctr">
              <a:lnSpc>
                <a:spcPct val="100000"/>
              </a:lnSpc>
              <a:spcBef>
                <a:spcPts val="565"/>
              </a:spcBef>
            </a:pPr>
            <a:r>
              <a:rPr sz="2400" spc="90" dirty="0"/>
              <a:t>Department</a:t>
            </a:r>
            <a:r>
              <a:rPr sz="2400" spc="-70" dirty="0"/>
              <a:t> </a:t>
            </a:r>
            <a:r>
              <a:rPr sz="2400" spc="120" dirty="0"/>
              <a:t>of</a:t>
            </a:r>
            <a:r>
              <a:rPr sz="2400" spc="-135" dirty="0"/>
              <a:t> </a:t>
            </a:r>
            <a:r>
              <a:rPr sz="2400" spc="120" dirty="0"/>
              <a:t>Computer</a:t>
            </a:r>
            <a:r>
              <a:rPr sz="2400" spc="-130" dirty="0"/>
              <a:t> </a:t>
            </a:r>
            <a:r>
              <a:rPr sz="2400" spc="160" dirty="0"/>
              <a:t>Science</a:t>
            </a:r>
            <a:r>
              <a:rPr sz="2400" spc="-70" dirty="0"/>
              <a:t> </a:t>
            </a:r>
            <a:r>
              <a:rPr sz="2400" spc="125" dirty="0"/>
              <a:t>and</a:t>
            </a:r>
            <a:r>
              <a:rPr sz="2400" spc="-20" dirty="0"/>
              <a:t> </a:t>
            </a:r>
            <a:r>
              <a:rPr sz="2400" spc="85" dirty="0"/>
              <a:t>Engineering</a:t>
            </a:r>
            <a:br>
              <a:rPr lang="en-IN" sz="2400" spc="85" dirty="0"/>
            </a:br>
            <a:endParaRPr sz="2400" dirty="0"/>
          </a:p>
          <a:p>
            <a:pPr marL="323215" algn="ctr">
              <a:lnSpc>
                <a:spcPct val="100000"/>
              </a:lnSpc>
              <a:spcBef>
                <a:spcPts val="620"/>
              </a:spcBef>
            </a:pPr>
            <a:r>
              <a:rPr lang="en-US" sz="3200" dirty="0">
                <a:solidFill>
                  <a:srgbClr val="FF0000"/>
                </a:solidFill>
              </a:rPr>
              <a:t>Automated Traffic Sign Recognition via CNN Deep Learning</a:t>
            </a:r>
          </a:p>
        </p:txBody>
      </p:sp>
      <p:sp>
        <p:nvSpPr>
          <p:cNvPr id="3" name="object 3"/>
          <p:cNvSpPr txBox="1"/>
          <p:nvPr/>
        </p:nvSpPr>
        <p:spPr>
          <a:xfrm>
            <a:off x="355600" y="2491740"/>
            <a:ext cx="8042275" cy="1742440"/>
          </a:xfrm>
          <a:prstGeom prst="rect">
            <a:avLst/>
          </a:prstGeom>
        </p:spPr>
        <p:txBody>
          <a:bodyPr vert="horz" wrap="square" lIns="0" tIns="111760" rIns="0" bIns="0" rtlCol="0">
            <a:spAutoFit/>
          </a:bodyPr>
          <a:lstStyle/>
          <a:p>
            <a:pPr marL="2552700">
              <a:lnSpc>
                <a:spcPct val="100000"/>
              </a:lnSpc>
              <a:spcBef>
                <a:spcPts val="880"/>
              </a:spcBef>
            </a:pPr>
            <a:r>
              <a:rPr sz="2100" spc="175" dirty="0">
                <a:latin typeface="Trebuchet MS" panose="020B0603020202020204"/>
                <a:cs typeface="Trebuchet MS" panose="020B0603020202020204"/>
              </a:rPr>
              <a:t>PRESENTED</a:t>
            </a:r>
            <a:r>
              <a:rPr sz="2100" spc="-35" dirty="0">
                <a:latin typeface="Trebuchet MS" panose="020B0603020202020204"/>
                <a:cs typeface="Trebuchet MS" panose="020B0603020202020204"/>
              </a:rPr>
              <a:t> </a:t>
            </a:r>
            <a:r>
              <a:rPr sz="2100" spc="145" dirty="0">
                <a:latin typeface="Trebuchet MS" panose="020B0603020202020204"/>
                <a:cs typeface="Trebuchet MS" panose="020B0603020202020204"/>
              </a:rPr>
              <a:t>BY</a:t>
            </a:r>
            <a:endParaRPr sz="2100" dirty="0">
              <a:latin typeface="Trebuchet MS" panose="020B0603020202020204"/>
              <a:cs typeface="Trebuchet MS" panose="020B0603020202020204"/>
            </a:endParaRPr>
          </a:p>
          <a:p>
            <a:pPr marL="469900" marR="1906905" lvl="1" indent="457200" algn="just">
              <a:lnSpc>
                <a:spcPts val="3300"/>
              </a:lnSpc>
              <a:spcBef>
                <a:spcPts val="100"/>
              </a:spcBef>
            </a:pPr>
            <a:r>
              <a:rPr lang="en-IN" sz="2100" spc="170" dirty="0">
                <a:latin typeface="Times New Roman" panose="02020603050405020304" pitchFamily="18" charset="0"/>
                <a:cs typeface="Times New Roman" panose="02020603050405020304" pitchFamily="18" charset="0"/>
              </a:rPr>
              <a:t>Name</a:t>
            </a:r>
            <a:r>
              <a:rPr lang="en-IN" sz="2100" spc="-10" dirty="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of</a:t>
            </a:r>
            <a:r>
              <a:rPr lang="en-IN" sz="2100" spc="-15" dirty="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the</a:t>
            </a:r>
            <a:r>
              <a:rPr lang="en-IN" sz="2100" spc="-10" dirty="0">
                <a:latin typeface="Times New Roman" panose="02020603050405020304" pitchFamily="18" charset="0"/>
                <a:cs typeface="Times New Roman" panose="02020603050405020304" pitchFamily="18" charset="0"/>
              </a:rPr>
              <a:t> Student : </a:t>
            </a:r>
            <a:r>
              <a:rPr lang="en-US" sz="2000" spc="-10" dirty="0">
                <a:solidFill>
                  <a:srgbClr val="000000"/>
                </a:solidFill>
                <a:latin typeface="Times New Roman" panose="02020603050405020304" pitchFamily="18" charset="0"/>
                <a:cs typeface="Times New Roman" panose="02020603050405020304" pitchFamily="18" charset="0"/>
              </a:rPr>
              <a:t>Narendra Yenuganti</a:t>
            </a:r>
            <a:endParaRPr lang="en-US" sz="2000" spc="-10" dirty="0">
              <a:latin typeface="Times New Roman" panose="02020603050405020304" pitchFamily="18" charset="0"/>
              <a:cs typeface="Times New Roman" panose="02020603050405020304" pitchFamily="18" charset="0"/>
            </a:endParaRPr>
          </a:p>
          <a:p>
            <a:pPr marL="469900" marR="1906905" lvl="1" indent="457200" algn="just">
              <a:lnSpc>
                <a:spcPts val="3300"/>
              </a:lnSpc>
              <a:spcBef>
                <a:spcPts val="100"/>
              </a:spcBef>
            </a:pPr>
            <a:r>
              <a:rPr lang="en-IN" sz="2100" spc="170" dirty="0">
                <a:latin typeface="Times New Roman" panose="02020603050405020304" pitchFamily="18" charset="0"/>
                <a:cs typeface="Times New Roman" panose="02020603050405020304" pitchFamily="18" charset="0"/>
              </a:rPr>
              <a:t>Name</a:t>
            </a:r>
            <a:r>
              <a:rPr lang="en-IN" sz="2100" spc="-10" dirty="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of</a:t>
            </a:r>
            <a:r>
              <a:rPr lang="en-IN" sz="2100" spc="-15" dirty="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the</a:t>
            </a:r>
            <a:r>
              <a:rPr lang="en-IN" sz="2100" spc="-10" dirty="0">
                <a:latin typeface="Times New Roman" panose="02020603050405020304" pitchFamily="18" charset="0"/>
                <a:cs typeface="Times New Roman" panose="02020603050405020304" pitchFamily="18" charset="0"/>
              </a:rPr>
              <a:t> Student </a:t>
            </a:r>
            <a:r>
              <a:rPr lang="en-US" sz="2100" spc="-10" dirty="0">
                <a:latin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cs typeface="Times New Roman" panose="02020603050405020304" pitchFamily="18" charset="0"/>
              </a:rPr>
              <a:t>Ramu </a:t>
            </a:r>
            <a:r>
              <a:rPr lang="en-US" sz="2000" dirty="0" err="1">
                <a:solidFill>
                  <a:srgbClr val="000000"/>
                </a:solidFill>
                <a:effectLst/>
                <a:latin typeface="Times New Roman" panose="02020603050405020304" pitchFamily="18" charset="0"/>
                <a:cs typeface="Times New Roman" panose="02020603050405020304" pitchFamily="18" charset="0"/>
              </a:rPr>
              <a:t>Avula</a:t>
            </a:r>
            <a:endParaRPr lang="en-US" sz="2000" spc="-10" dirty="0">
              <a:latin typeface="Times New Roman" panose="02020603050405020304" pitchFamily="18" charset="0"/>
              <a:cs typeface="Times New Roman" panose="02020603050405020304" pitchFamily="18" charset="0"/>
            </a:endParaRPr>
          </a:p>
          <a:p>
            <a:pPr marL="469900" marR="1906905" lvl="1" indent="457200" algn="just">
              <a:lnSpc>
                <a:spcPts val="3300"/>
              </a:lnSpc>
              <a:spcBef>
                <a:spcPts val="100"/>
              </a:spcBef>
            </a:pPr>
            <a:r>
              <a:rPr lang="en-IN" sz="2100" spc="170" dirty="0">
                <a:latin typeface="Times New Roman" panose="02020603050405020304" pitchFamily="18" charset="0"/>
                <a:cs typeface="Times New Roman" panose="02020603050405020304" pitchFamily="18" charset="0"/>
              </a:rPr>
              <a:t>Name</a:t>
            </a:r>
            <a:r>
              <a:rPr lang="en-IN" sz="2100" spc="-10" dirty="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of</a:t>
            </a:r>
            <a:r>
              <a:rPr lang="en-IN" sz="2100" spc="-15" dirty="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the</a:t>
            </a:r>
            <a:r>
              <a:rPr lang="en-IN" sz="2100" spc="-10" dirty="0">
                <a:latin typeface="Times New Roman" panose="02020603050405020304" pitchFamily="18" charset="0"/>
                <a:cs typeface="Times New Roman" panose="02020603050405020304" pitchFamily="18" charset="0"/>
              </a:rPr>
              <a:t> Student : </a:t>
            </a:r>
            <a:r>
              <a:rPr lang="en-US" sz="2000" spc="-10" dirty="0">
                <a:latin typeface="Times New Roman" panose="02020603050405020304" pitchFamily="18" charset="0"/>
                <a:cs typeface="Times New Roman" panose="02020603050405020304" pitchFamily="18" charset="0"/>
              </a:rPr>
              <a:t>Adi Madam</a:t>
            </a:r>
            <a:endParaRPr sz="20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1150600" y="2910839"/>
            <a:ext cx="4749800" cy="1280795"/>
          </a:xfrm>
          <a:prstGeom prst="rect">
            <a:avLst/>
          </a:prstGeom>
        </p:spPr>
        <p:txBody>
          <a:bodyPr vert="horz" wrap="square" lIns="0" tIns="111760" rIns="0" bIns="0" rtlCol="0">
            <a:spAutoFit/>
          </a:bodyPr>
          <a:lstStyle/>
          <a:p>
            <a:pPr marL="12700">
              <a:lnSpc>
                <a:spcPct val="100000"/>
              </a:lnSpc>
              <a:spcBef>
                <a:spcPts val="880"/>
              </a:spcBef>
            </a:pPr>
            <a:r>
              <a:rPr sz="2100" dirty="0">
                <a:latin typeface="Trebuchet MS" panose="020B0603020202020204"/>
                <a:cs typeface="Trebuchet MS" panose="020B0603020202020204"/>
              </a:rPr>
              <a:t>(Roll</a:t>
            </a:r>
            <a:r>
              <a:rPr sz="2100" spc="-150" dirty="0">
                <a:latin typeface="Trebuchet MS" panose="020B0603020202020204"/>
                <a:cs typeface="Trebuchet MS" panose="020B0603020202020204"/>
              </a:rPr>
              <a:t> </a:t>
            </a:r>
            <a:r>
              <a:rPr sz="2100" spc="30" dirty="0">
                <a:latin typeface="Trebuchet MS" panose="020B0603020202020204"/>
                <a:cs typeface="Trebuchet MS" panose="020B0603020202020204"/>
              </a:rPr>
              <a:t>No.)</a:t>
            </a:r>
            <a:r>
              <a:rPr lang="en-US" sz="2100" spc="30" dirty="0">
                <a:latin typeface="Trebuchet MS" panose="020B0603020202020204"/>
                <a:cs typeface="Trebuchet MS" panose="020B0603020202020204"/>
              </a:rPr>
              <a:t>  21471A05K9   </a:t>
            </a:r>
            <a:endParaRPr sz="2100" dirty="0">
              <a:latin typeface="Trebuchet MS" panose="020B0603020202020204"/>
              <a:cs typeface="Trebuchet MS" panose="020B0603020202020204"/>
            </a:endParaRPr>
          </a:p>
          <a:p>
            <a:pPr marL="12700">
              <a:lnSpc>
                <a:spcPct val="100000"/>
              </a:lnSpc>
              <a:spcBef>
                <a:spcPts val="780"/>
              </a:spcBef>
            </a:pPr>
            <a:r>
              <a:rPr sz="2100" dirty="0">
                <a:latin typeface="Trebuchet MS" panose="020B0603020202020204"/>
                <a:cs typeface="Trebuchet MS" panose="020B0603020202020204"/>
              </a:rPr>
              <a:t>(Roll</a:t>
            </a:r>
            <a:r>
              <a:rPr sz="2100" spc="-150" dirty="0">
                <a:latin typeface="Trebuchet MS" panose="020B0603020202020204"/>
                <a:cs typeface="Trebuchet MS" panose="020B0603020202020204"/>
              </a:rPr>
              <a:t> </a:t>
            </a:r>
            <a:r>
              <a:rPr sz="2100" spc="30" dirty="0">
                <a:latin typeface="Trebuchet MS" panose="020B0603020202020204"/>
                <a:cs typeface="Trebuchet MS" panose="020B0603020202020204"/>
              </a:rPr>
              <a:t>No.)</a:t>
            </a:r>
            <a:r>
              <a:rPr lang="en-US" sz="2100" spc="30" dirty="0">
                <a:latin typeface="Trebuchet MS" panose="020B0603020202020204"/>
                <a:cs typeface="Trebuchet MS" panose="020B0603020202020204"/>
              </a:rPr>
              <a:t>  21471A05E3</a:t>
            </a:r>
            <a:endParaRPr sz="2100" dirty="0">
              <a:latin typeface="Trebuchet MS" panose="020B0603020202020204"/>
              <a:cs typeface="Trebuchet MS" panose="020B0603020202020204"/>
            </a:endParaRPr>
          </a:p>
          <a:p>
            <a:pPr marL="12700">
              <a:lnSpc>
                <a:spcPct val="100000"/>
              </a:lnSpc>
              <a:spcBef>
                <a:spcPts val="780"/>
              </a:spcBef>
            </a:pPr>
            <a:r>
              <a:rPr sz="2100" dirty="0">
                <a:latin typeface="Trebuchet MS" panose="020B0603020202020204"/>
                <a:cs typeface="Trebuchet MS" panose="020B0603020202020204"/>
              </a:rPr>
              <a:t>(Roll</a:t>
            </a:r>
            <a:r>
              <a:rPr sz="2100" spc="-150" dirty="0">
                <a:latin typeface="Trebuchet MS" panose="020B0603020202020204"/>
                <a:cs typeface="Trebuchet MS" panose="020B0603020202020204"/>
              </a:rPr>
              <a:t> </a:t>
            </a:r>
            <a:r>
              <a:rPr sz="2100" spc="30" dirty="0">
                <a:latin typeface="Trebuchet MS" panose="020B0603020202020204"/>
                <a:cs typeface="Trebuchet MS" panose="020B0603020202020204"/>
              </a:rPr>
              <a:t>No.)</a:t>
            </a:r>
            <a:r>
              <a:rPr lang="en-US" sz="2100" spc="30" dirty="0">
                <a:latin typeface="Trebuchet MS" panose="020B0603020202020204"/>
                <a:cs typeface="Trebuchet MS" panose="020B0603020202020204"/>
              </a:rPr>
              <a:t>  21471A05I0</a:t>
            </a:r>
            <a:endParaRPr sz="2100" dirty="0">
              <a:latin typeface="Trebuchet MS" panose="020B0603020202020204"/>
              <a:cs typeface="Trebuchet MS" panose="020B0603020202020204"/>
            </a:endParaRPr>
          </a:p>
        </p:txBody>
      </p:sp>
      <p:sp>
        <p:nvSpPr>
          <p:cNvPr id="5" name="object 5"/>
          <p:cNvSpPr txBox="1"/>
          <p:nvPr/>
        </p:nvSpPr>
        <p:spPr>
          <a:xfrm>
            <a:off x="5029200" y="4762500"/>
            <a:ext cx="6490970" cy="2976245"/>
          </a:xfrm>
          <a:prstGeom prst="rect">
            <a:avLst/>
          </a:prstGeom>
        </p:spPr>
        <p:txBody>
          <a:bodyPr vert="horz" wrap="square" lIns="0" tIns="12700" rIns="0" bIns="0" rtlCol="0">
            <a:spAutoFit/>
          </a:bodyPr>
          <a:lstStyle/>
          <a:p>
            <a:pPr algn="ctr">
              <a:lnSpc>
                <a:spcPct val="100000"/>
              </a:lnSpc>
              <a:spcBef>
                <a:spcPts val="100"/>
              </a:spcBef>
            </a:pPr>
            <a:r>
              <a:rPr sz="2400" spc="70" dirty="0">
                <a:solidFill>
                  <a:srgbClr val="006600"/>
                </a:solidFill>
                <a:latin typeface="Trebuchet MS" panose="020B0603020202020204"/>
                <a:cs typeface="Trebuchet MS" panose="020B0603020202020204"/>
              </a:rPr>
              <a:t>Under</a:t>
            </a:r>
            <a:r>
              <a:rPr sz="2400" spc="-110" dirty="0">
                <a:solidFill>
                  <a:srgbClr val="006600"/>
                </a:solidFill>
                <a:latin typeface="Trebuchet MS" panose="020B0603020202020204"/>
                <a:cs typeface="Trebuchet MS" panose="020B0603020202020204"/>
              </a:rPr>
              <a:t> </a:t>
            </a:r>
            <a:r>
              <a:rPr sz="2400" dirty="0">
                <a:solidFill>
                  <a:srgbClr val="006600"/>
                </a:solidFill>
                <a:latin typeface="Trebuchet MS" panose="020B0603020202020204"/>
                <a:cs typeface="Trebuchet MS" panose="020B0603020202020204"/>
              </a:rPr>
              <a:t>the</a:t>
            </a:r>
            <a:r>
              <a:rPr sz="2400" spc="-60" dirty="0">
                <a:solidFill>
                  <a:srgbClr val="006600"/>
                </a:solidFill>
                <a:latin typeface="Trebuchet MS" panose="020B0603020202020204"/>
                <a:cs typeface="Trebuchet MS" panose="020B0603020202020204"/>
              </a:rPr>
              <a:t> </a:t>
            </a:r>
            <a:r>
              <a:rPr sz="2400" spc="90" dirty="0">
                <a:solidFill>
                  <a:srgbClr val="006600"/>
                </a:solidFill>
                <a:latin typeface="Trebuchet MS" panose="020B0603020202020204"/>
                <a:cs typeface="Trebuchet MS" panose="020B0603020202020204"/>
              </a:rPr>
              <a:t>Guidance</a:t>
            </a:r>
            <a:r>
              <a:rPr sz="2400" spc="-155" dirty="0">
                <a:solidFill>
                  <a:srgbClr val="006600"/>
                </a:solidFill>
                <a:latin typeface="Trebuchet MS" panose="020B0603020202020204"/>
                <a:cs typeface="Trebuchet MS" panose="020B0603020202020204"/>
              </a:rPr>
              <a:t> </a:t>
            </a:r>
            <a:r>
              <a:rPr sz="2400" spc="-25" dirty="0">
                <a:solidFill>
                  <a:srgbClr val="006600"/>
                </a:solidFill>
                <a:latin typeface="Trebuchet MS" panose="020B0603020202020204"/>
                <a:cs typeface="Trebuchet MS" panose="020B0603020202020204"/>
              </a:rPr>
              <a:t>of,</a:t>
            </a:r>
            <a:endParaRPr sz="2400" dirty="0">
              <a:latin typeface="Trebuchet MS" panose="020B0603020202020204"/>
              <a:cs typeface="Trebuchet MS" panose="020B0603020202020204"/>
            </a:endParaRPr>
          </a:p>
          <a:p>
            <a:pPr algn="ctr">
              <a:lnSpc>
                <a:spcPct val="100000"/>
              </a:lnSpc>
              <a:spcBef>
                <a:spcPts val="2020"/>
              </a:spcBef>
            </a:pPr>
            <a:r>
              <a:rPr lang="en-IN" sz="2000" dirty="0" err="1">
                <a:latin typeface="Times New Roman" panose="02020603050405020304" pitchFamily="18" charset="0"/>
                <a:cs typeface="Times New Roman" panose="02020603050405020304" pitchFamily="18" charset="0"/>
              </a:rPr>
              <a:t>K.V.Narasimha</a:t>
            </a:r>
            <a:r>
              <a:rPr lang="en-IN" sz="2000" dirty="0">
                <a:latin typeface="Times New Roman" panose="02020603050405020304" pitchFamily="18" charset="0"/>
                <a:cs typeface="Times New Roman" panose="02020603050405020304" pitchFamily="18" charset="0"/>
              </a:rPr>
              <a:t> Reddy</a:t>
            </a:r>
            <a:r>
              <a:rPr sz="2100" spc="-10" dirty="0">
                <a:latin typeface="Trebuchet MS" panose="020B0603020202020204"/>
                <a:cs typeface="Trebuchet MS" panose="020B0603020202020204"/>
              </a:rPr>
              <a:t>,</a:t>
            </a:r>
            <a:endParaRPr sz="2100" dirty="0">
              <a:latin typeface="Trebuchet MS" panose="020B0603020202020204"/>
              <a:cs typeface="Trebuchet MS" panose="020B0603020202020204"/>
            </a:endParaRPr>
          </a:p>
          <a:p>
            <a:pPr algn="ctr">
              <a:lnSpc>
                <a:spcPct val="100000"/>
              </a:lnSpc>
              <a:spcBef>
                <a:spcPts val="480"/>
              </a:spcBef>
            </a:pPr>
            <a:r>
              <a:rPr lang="en-US" altLang="" sz="2100" spc="-10" dirty="0">
                <a:solidFill>
                  <a:srgbClr val="898989"/>
                </a:solidFill>
                <a:latin typeface="Trebuchet MS" panose="020B0603020202020204"/>
                <a:cs typeface="Trebuchet MS" panose="020B0603020202020204"/>
              </a:rPr>
              <a:t>Assistant Professor</a:t>
            </a:r>
            <a:r>
              <a:rPr sz="2100" spc="-10" dirty="0">
                <a:solidFill>
                  <a:srgbClr val="898989"/>
                </a:solidFill>
                <a:latin typeface="Trebuchet MS" panose="020B0603020202020204"/>
                <a:cs typeface="Trebuchet MS" panose="020B0603020202020204"/>
              </a:rPr>
              <a:t>,</a:t>
            </a:r>
            <a:endParaRPr sz="2100" dirty="0">
              <a:latin typeface="Trebuchet MS" panose="020B0603020202020204"/>
              <a:cs typeface="Trebuchet MS" panose="020B0603020202020204"/>
            </a:endParaRPr>
          </a:p>
          <a:p>
            <a:pPr algn="ctr">
              <a:lnSpc>
                <a:spcPct val="100000"/>
              </a:lnSpc>
              <a:spcBef>
                <a:spcPts val="1480"/>
              </a:spcBef>
            </a:pPr>
            <a:r>
              <a:rPr sz="2100" dirty="0">
                <a:solidFill>
                  <a:srgbClr val="898989"/>
                </a:solidFill>
                <a:latin typeface="Trebuchet MS" panose="020B0603020202020204"/>
                <a:cs typeface="Trebuchet MS" panose="020B0603020202020204"/>
              </a:rPr>
              <a:t>Department</a:t>
            </a:r>
            <a:r>
              <a:rPr sz="2100" spc="-15" dirty="0">
                <a:solidFill>
                  <a:srgbClr val="898989"/>
                </a:solidFill>
                <a:latin typeface="Trebuchet MS" panose="020B0603020202020204"/>
                <a:cs typeface="Trebuchet MS" panose="020B0603020202020204"/>
              </a:rPr>
              <a:t> </a:t>
            </a:r>
            <a:r>
              <a:rPr sz="2100" spc="65" dirty="0">
                <a:solidFill>
                  <a:srgbClr val="898989"/>
                </a:solidFill>
                <a:latin typeface="Trebuchet MS" panose="020B0603020202020204"/>
                <a:cs typeface="Trebuchet MS" panose="020B0603020202020204"/>
              </a:rPr>
              <a:t>of</a:t>
            </a:r>
            <a:r>
              <a:rPr sz="2100" spc="15" dirty="0">
                <a:solidFill>
                  <a:srgbClr val="898989"/>
                </a:solidFill>
                <a:latin typeface="Trebuchet MS" panose="020B0603020202020204"/>
                <a:cs typeface="Trebuchet MS" panose="020B0603020202020204"/>
              </a:rPr>
              <a:t> </a:t>
            </a:r>
            <a:r>
              <a:rPr sz="2100" spc="65" dirty="0">
                <a:solidFill>
                  <a:srgbClr val="898989"/>
                </a:solidFill>
                <a:latin typeface="Trebuchet MS" panose="020B0603020202020204"/>
                <a:cs typeface="Trebuchet MS" panose="020B0603020202020204"/>
              </a:rPr>
              <a:t>Computer</a:t>
            </a:r>
            <a:r>
              <a:rPr sz="2100" spc="10" dirty="0">
                <a:solidFill>
                  <a:srgbClr val="898989"/>
                </a:solidFill>
                <a:latin typeface="Trebuchet MS" panose="020B0603020202020204"/>
                <a:cs typeface="Trebuchet MS" panose="020B0603020202020204"/>
              </a:rPr>
              <a:t> </a:t>
            </a:r>
            <a:r>
              <a:rPr sz="2100" spc="100" dirty="0">
                <a:solidFill>
                  <a:srgbClr val="898989"/>
                </a:solidFill>
                <a:latin typeface="Trebuchet MS" panose="020B0603020202020204"/>
                <a:cs typeface="Trebuchet MS" panose="020B0603020202020204"/>
              </a:rPr>
              <a:t>Science</a:t>
            </a:r>
            <a:r>
              <a:rPr sz="2100" spc="140" dirty="0">
                <a:solidFill>
                  <a:srgbClr val="898989"/>
                </a:solidFill>
                <a:latin typeface="Trebuchet MS" panose="020B0603020202020204"/>
                <a:cs typeface="Trebuchet MS" panose="020B0603020202020204"/>
              </a:rPr>
              <a:t> </a:t>
            </a:r>
            <a:r>
              <a:rPr sz="2100" spc="110" dirty="0">
                <a:solidFill>
                  <a:srgbClr val="898989"/>
                </a:solidFill>
                <a:latin typeface="Trebuchet MS" panose="020B0603020202020204"/>
                <a:cs typeface="Trebuchet MS" panose="020B0603020202020204"/>
              </a:rPr>
              <a:t>and</a:t>
            </a:r>
            <a:r>
              <a:rPr sz="2100" spc="-35" dirty="0">
                <a:solidFill>
                  <a:srgbClr val="898989"/>
                </a:solidFill>
                <a:latin typeface="Trebuchet MS" panose="020B0603020202020204"/>
                <a:cs typeface="Trebuchet MS" panose="020B0603020202020204"/>
              </a:rPr>
              <a:t> </a:t>
            </a:r>
            <a:r>
              <a:rPr sz="2100" spc="-10" dirty="0">
                <a:solidFill>
                  <a:srgbClr val="898989"/>
                </a:solidFill>
                <a:latin typeface="Trebuchet MS" panose="020B0603020202020204"/>
                <a:cs typeface="Trebuchet MS" panose="020B0603020202020204"/>
              </a:rPr>
              <a:t>Engineering,</a:t>
            </a:r>
            <a:endParaRPr sz="2100" dirty="0">
              <a:latin typeface="Trebuchet MS" panose="020B0603020202020204"/>
              <a:cs typeface="Trebuchet MS" panose="020B0603020202020204"/>
            </a:endParaRPr>
          </a:p>
          <a:p>
            <a:pPr marL="38100" marR="30480" algn="ctr">
              <a:lnSpc>
                <a:spcPct val="167000"/>
              </a:lnSpc>
              <a:spcBef>
                <a:spcPts val="100"/>
              </a:spcBef>
            </a:pPr>
            <a:r>
              <a:rPr sz="2100" spc="75" dirty="0">
                <a:solidFill>
                  <a:srgbClr val="898989"/>
                </a:solidFill>
                <a:latin typeface="Trebuchet MS" panose="020B0603020202020204"/>
                <a:cs typeface="Trebuchet MS" panose="020B0603020202020204"/>
              </a:rPr>
              <a:t>Narasaraopeta</a:t>
            </a:r>
            <a:r>
              <a:rPr sz="2100" spc="150" dirty="0">
                <a:solidFill>
                  <a:srgbClr val="898989"/>
                </a:solidFill>
                <a:latin typeface="Trebuchet MS" panose="020B0603020202020204"/>
                <a:cs typeface="Trebuchet MS" panose="020B0603020202020204"/>
              </a:rPr>
              <a:t> </a:t>
            </a:r>
            <a:r>
              <a:rPr sz="2100" spc="55" dirty="0">
                <a:solidFill>
                  <a:srgbClr val="898989"/>
                </a:solidFill>
                <a:latin typeface="Trebuchet MS" panose="020B0603020202020204"/>
                <a:cs typeface="Trebuchet MS" panose="020B0603020202020204"/>
              </a:rPr>
              <a:t>Engineering</a:t>
            </a:r>
            <a:r>
              <a:rPr sz="2100" spc="80" dirty="0">
                <a:solidFill>
                  <a:srgbClr val="898989"/>
                </a:solidFill>
                <a:latin typeface="Trebuchet MS" panose="020B0603020202020204"/>
                <a:cs typeface="Trebuchet MS" panose="020B0603020202020204"/>
              </a:rPr>
              <a:t> </a:t>
            </a:r>
            <a:r>
              <a:rPr sz="2100" dirty="0">
                <a:solidFill>
                  <a:srgbClr val="898989"/>
                </a:solidFill>
                <a:latin typeface="Trebuchet MS" panose="020B0603020202020204"/>
                <a:cs typeface="Trebuchet MS" panose="020B0603020202020204"/>
              </a:rPr>
              <a:t>College</a:t>
            </a:r>
            <a:r>
              <a:rPr sz="2100" spc="140" dirty="0">
                <a:solidFill>
                  <a:srgbClr val="898989"/>
                </a:solidFill>
                <a:latin typeface="Trebuchet MS" panose="020B0603020202020204"/>
                <a:cs typeface="Trebuchet MS" panose="020B0603020202020204"/>
              </a:rPr>
              <a:t> </a:t>
            </a:r>
            <a:r>
              <a:rPr sz="2100" spc="55" dirty="0">
                <a:solidFill>
                  <a:srgbClr val="898989"/>
                </a:solidFill>
                <a:latin typeface="Trebuchet MS" panose="020B0603020202020204"/>
                <a:cs typeface="Trebuchet MS" panose="020B0603020202020204"/>
              </a:rPr>
              <a:t>(Autonomous), </a:t>
            </a:r>
            <a:r>
              <a:rPr sz="2100" spc="105" dirty="0">
                <a:solidFill>
                  <a:srgbClr val="898989"/>
                </a:solidFill>
                <a:latin typeface="Trebuchet MS" panose="020B0603020202020204"/>
                <a:cs typeface="Trebuchet MS" panose="020B0603020202020204"/>
              </a:rPr>
              <a:t>Narasaraopet-</a:t>
            </a:r>
            <a:r>
              <a:rPr sz="2100" spc="-95" dirty="0">
                <a:solidFill>
                  <a:srgbClr val="898989"/>
                </a:solidFill>
                <a:latin typeface="Trebuchet MS" panose="020B0603020202020204"/>
                <a:cs typeface="Trebuchet MS" panose="020B0603020202020204"/>
              </a:rPr>
              <a:t> </a:t>
            </a:r>
            <a:r>
              <a:rPr sz="2100" spc="140" dirty="0">
                <a:solidFill>
                  <a:srgbClr val="898989"/>
                </a:solidFill>
                <a:latin typeface="Trebuchet MS" panose="020B0603020202020204"/>
                <a:cs typeface="Trebuchet MS" panose="020B0603020202020204"/>
              </a:rPr>
              <a:t>522</a:t>
            </a:r>
            <a:r>
              <a:rPr sz="2100" spc="-65" dirty="0">
                <a:solidFill>
                  <a:srgbClr val="898989"/>
                </a:solidFill>
                <a:latin typeface="Trebuchet MS" panose="020B0603020202020204"/>
                <a:cs typeface="Trebuchet MS" panose="020B0603020202020204"/>
              </a:rPr>
              <a:t> </a:t>
            </a:r>
            <a:r>
              <a:rPr sz="2100" spc="-20" dirty="0">
                <a:solidFill>
                  <a:srgbClr val="898989"/>
                </a:solidFill>
                <a:latin typeface="Trebuchet MS" panose="020B0603020202020204"/>
                <a:cs typeface="Trebuchet MS" panose="020B0603020202020204"/>
              </a:rPr>
              <a:t>601.</a:t>
            </a:r>
            <a:endParaRPr sz="2100" dirty="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90387" y="172570"/>
            <a:ext cx="4865854" cy="698749"/>
          </a:xfrm>
          <a:prstGeom prst="rect">
            <a:avLst/>
          </a:prstGeom>
        </p:spPr>
      </p:pic>
      <p:sp>
        <p:nvSpPr>
          <p:cNvPr id="7" name="object 7"/>
          <p:cNvSpPr txBox="1">
            <a:spLocks noGrp="1"/>
          </p:cNvSpPr>
          <p:nvPr>
            <p:ph type="dt" sz="half" idx="6"/>
          </p:nvPr>
        </p:nvSpPr>
        <p:spPr>
          <a:xfrm>
            <a:off x="1219200" y="8574430"/>
            <a:ext cx="1103630" cy="243656"/>
          </a:xfrm>
          <a:prstGeom prst="rect">
            <a:avLst/>
          </a:prstGeom>
        </p:spPr>
        <p:txBody>
          <a:bodyPr vert="horz" wrap="square" lIns="0" tIns="0" rIns="0" bIns="0" rtlCol="0">
            <a:spAutoFit/>
          </a:bodyPr>
          <a:lstStyle/>
          <a:p>
            <a:pPr marL="12700">
              <a:lnSpc>
                <a:spcPts val="1905"/>
              </a:lnSpc>
            </a:pPr>
            <a:r>
              <a:rPr spc="-10" dirty="0"/>
              <a:t>12/2</a:t>
            </a:r>
            <a:r>
              <a:rPr lang="en-IN" spc="-10" dirty="0"/>
              <a:t>8</a:t>
            </a:r>
            <a:r>
              <a:rPr spc="-10" dirty="0"/>
              <a:t>/2024</a:t>
            </a:r>
          </a:p>
        </p:txBody>
      </p:sp>
      <p:sp>
        <p:nvSpPr>
          <p:cNvPr id="8" name="object 8"/>
          <p:cNvSpPr txBox="1"/>
          <p:nvPr/>
        </p:nvSpPr>
        <p:spPr>
          <a:xfrm>
            <a:off x="5461000" y="8574430"/>
            <a:ext cx="1268730" cy="243656"/>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r>
              <a:rPr lang="en-IN" sz="1600" spc="40" dirty="0">
                <a:solidFill>
                  <a:srgbClr val="898989"/>
                </a:solidFill>
                <a:latin typeface="Trebuchet MS" panose="020B0603020202020204"/>
                <a:cs typeface="Trebuchet MS" panose="020B0603020202020204"/>
              </a:rPr>
              <a:t>1</a:t>
            </a:r>
            <a:endParaRPr sz="1600" dirty="0">
              <a:latin typeface="Trebuchet MS" panose="020B0603020202020204"/>
              <a:cs typeface="Trebuchet MS" panose="020B0603020202020204"/>
            </a:endParaRPr>
          </a:p>
        </p:txBody>
      </p:sp>
      <p:sp>
        <p:nvSpPr>
          <p:cNvPr id="9" name="object 9"/>
          <p:cNvSpPr txBox="1">
            <a:spLocks noGrp="1"/>
          </p:cNvSpPr>
          <p:nvPr>
            <p:ph type="ftr" sz="quarter" idx="5"/>
          </p:nvPr>
        </p:nvSpPr>
        <p:spPr>
          <a:xfrm>
            <a:off x="7213600" y="8574430"/>
            <a:ext cx="1524000" cy="243656"/>
          </a:xfrm>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r>
              <a:rPr lang="en-IN" spc="40" dirty="0"/>
              <a:t>CB06</a:t>
            </a:r>
            <a:endParaRPr spc="40" dirty="0"/>
          </a:p>
        </p:txBody>
      </p:sp>
      <p:sp>
        <p:nvSpPr>
          <p:cNvPr id="10" name="object 10"/>
          <p:cNvSpPr txBox="1"/>
          <p:nvPr/>
        </p:nvSpPr>
        <p:spPr>
          <a:xfrm>
            <a:off x="9221470" y="8564178"/>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dirty="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1</a:t>
            </a:fld>
            <a:endParaRPr spc="-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50800"/>
            <a:ext cx="4889500" cy="673100"/>
          </a:xfrm>
          <a:prstGeom prst="rect">
            <a:avLst/>
          </a:prstGeom>
        </p:spPr>
      </p:pic>
      <p:sp>
        <p:nvSpPr>
          <p:cNvPr id="3" name="object 3"/>
          <p:cNvSpPr txBox="1">
            <a:spLocks noGrp="1"/>
          </p:cNvSpPr>
          <p:nvPr>
            <p:ph type="title"/>
          </p:nvPr>
        </p:nvSpPr>
        <p:spPr>
          <a:prstGeom prst="rect">
            <a:avLst/>
          </a:prstGeom>
        </p:spPr>
        <p:txBody>
          <a:bodyPr vert="horz" wrap="square" lIns="0" tIns="330200" rIns="0" bIns="0" rtlCol="0">
            <a:spAutoFit/>
          </a:bodyPr>
          <a:lstStyle/>
          <a:p>
            <a:pPr marL="3810000">
              <a:lnSpc>
                <a:spcPct val="100000"/>
              </a:lnSpc>
              <a:spcBef>
                <a:spcPts val="100"/>
              </a:spcBef>
            </a:pPr>
            <a:r>
              <a:rPr spc="610" dirty="0"/>
              <a:t>METHODOLOGY</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10" dirty="0"/>
              <a:t>12/20/2024</a:t>
            </a:r>
          </a:p>
        </p:txBody>
      </p:sp>
      <p:sp>
        <p:nvSpPr>
          <p:cNvPr id="6" name="object 6"/>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8" name="object 8"/>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10</a:t>
            </a:fld>
            <a:endParaRPr spc="-25" dirty="0"/>
          </a:p>
        </p:txBody>
      </p:sp>
      <p:sp>
        <p:nvSpPr>
          <p:cNvPr id="19" name="TextBox 18">
            <a:extLst>
              <a:ext uri="{FF2B5EF4-FFF2-40B4-BE49-F238E27FC236}">
                <a16:creationId xmlns:a16="http://schemas.microsoft.com/office/drawing/2014/main" id="{FC74ED38-2F0B-045E-F74C-ED173682B325}"/>
              </a:ext>
            </a:extLst>
          </p:cNvPr>
          <p:cNvSpPr txBox="1"/>
          <p:nvPr/>
        </p:nvSpPr>
        <p:spPr>
          <a:xfrm>
            <a:off x="4965700" y="10159363"/>
            <a:ext cx="10375900" cy="264161"/>
          </a:xfrm>
          <a:prstGeom prst="rect">
            <a:avLst/>
          </a:prstGeom>
          <a:noFill/>
        </p:spPr>
        <p:txBody>
          <a:bodyPr wrap="square" rtlCol="0">
            <a:spAutoFit/>
          </a:bodyPr>
          <a:lstStyle/>
          <a:p>
            <a:endParaRPr lang="en-IN" dirty="0"/>
          </a:p>
        </p:txBody>
      </p:sp>
      <p:sp>
        <p:nvSpPr>
          <p:cNvPr id="20" name="Rectangle 1">
            <a:extLst>
              <a:ext uri="{FF2B5EF4-FFF2-40B4-BE49-F238E27FC236}">
                <a16:creationId xmlns:a16="http://schemas.microsoft.com/office/drawing/2014/main" id="{6C9CF565-B290-8134-DDCC-400D84AA7C51}"/>
              </a:ext>
            </a:extLst>
          </p:cNvPr>
          <p:cNvSpPr>
            <a:spLocks noChangeArrowheads="1"/>
          </p:cNvSpPr>
          <p:nvPr/>
        </p:nvSpPr>
        <p:spPr bwMode="auto">
          <a:xfrm>
            <a:off x="1482067" y="1952103"/>
            <a:ext cx="13415305"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Techniques: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is crucial to enhance the data quality for better model training and recognition. The following methods are employed: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Gaussian Blur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Removes noise from images while preserving key edges and details. A Gaussian kernel function is applied: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HSV Conversion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images from the RGB color space to HSV (Hue, Saturation, Value) for better color-based segmentation, reducing the impact of lighting variations.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Binarization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grayscale images into binary (black-and-white) format to emphasize essential features, helping distinguish the signs from noise.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50800"/>
            <a:ext cx="4889500" cy="673100"/>
          </a:xfrm>
          <a:prstGeom prst="rect">
            <a:avLst/>
          </a:prstGeom>
        </p:spPr>
      </p:pic>
      <p:sp>
        <p:nvSpPr>
          <p:cNvPr id="3" name="object 3"/>
          <p:cNvSpPr txBox="1">
            <a:spLocks noGrp="1"/>
          </p:cNvSpPr>
          <p:nvPr>
            <p:ph type="title"/>
          </p:nvPr>
        </p:nvSpPr>
        <p:spPr>
          <a:prstGeom prst="rect">
            <a:avLst/>
          </a:prstGeom>
        </p:spPr>
        <p:txBody>
          <a:bodyPr vert="horz" wrap="square" lIns="0" tIns="330200" rIns="0" bIns="0" rtlCol="0">
            <a:spAutoFit/>
          </a:bodyPr>
          <a:lstStyle/>
          <a:p>
            <a:pPr marL="3810000">
              <a:lnSpc>
                <a:spcPct val="100000"/>
              </a:lnSpc>
              <a:spcBef>
                <a:spcPts val="100"/>
              </a:spcBef>
            </a:pPr>
            <a:r>
              <a:rPr spc="610" dirty="0"/>
              <a:t>METHODOLOGY</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10" dirty="0"/>
              <a:t>12/20/2024</a:t>
            </a:r>
          </a:p>
        </p:txBody>
      </p:sp>
      <p:sp>
        <p:nvSpPr>
          <p:cNvPr id="6" name="object 6"/>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8" name="object 8"/>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11</a:t>
            </a:fld>
            <a:endParaRPr spc="-25" dirty="0"/>
          </a:p>
        </p:txBody>
      </p:sp>
      <p:sp>
        <p:nvSpPr>
          <p:cNvPr id="4" name="object 4"/>
          <p:cNvSpPr txBox="1"/>
          <p:nvPr/>
        </p:nvSpPr>
        <p:spPr>
          <a:xfrm>
            <a:off x="1228634" y="1524000"/>
            <a:ext cx="14706600" cy="13745210"/>
          </a:xfrm>
          <a:prstGeom prst="rect">
            <a:avLst/>
          </a:prstGeom>
        </p:spPr>
        <p:txBody>
          <a:bodyPr vert="horz" wrap="square" lIns="0" tIns="66040" rIns="0" bIns="0" rtlCol="0">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Morphological Operations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Dilation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Enlarges the boundaries of sign regions.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Erosion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Removes small artifacts and shrinks regions of interest.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Fills small gaps in the object boundary to create more uniform shapes.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 of Interest (ROI) Extraction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Segments the area containing the traffic sign, ignoring irrelevant parts of the image to improve accuracy and efficiency.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Normalization: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Pixel values are normalized to [0,1] by dividing by 255, improving model convergence.</a:t>
            </a:r>
          </a:p>
          <a:p>
            <a:pPr>
              <a:lnSpc>
                <a:spcPct val="150000"/>
              </a:lnSpc>
            </a:pPr>
            <a:r>
              <a:rPr lang="en-IN" sz="2400" b="1" dirty="0">
                <a:latin typeface="Times New Roman" panose="02020603050405020304" pitchFamily="18" charset="0"/>
                <a:cs typeface="Times New Roman" panose="02020603050405020304" pitchFamily="18" charset="0"/>
              </a:rPr>
              <a:t>Frameworks and Tools:</a:t>
            </a:r>
          </a:p>
          <a:p>
            <a:pPr>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Frameworks</a:t>
            </a:r>
            <a:r>
              <a:rPr lang="en-IN" sz="2400" dirty="0">
                <a:latin typeface="Times New Roman" panose="02020603050405020304" pitchFamily="18" charset="0"/>
                <a:cs typeface="Times New Roman" panose="02020603050405020304" pitchFamily="18" charset="0"/>
              </a:rPr>
              <a:t>: TensorFlow, </a:t>
            </a:r>
            <a:r>
              <a:rPr lang="en-IN" sz="2400" dirty="0" err="1">
                <a:latin typeface="Times New Roman" panose="02020603050405020304" pitchFamily="18" charset="0"/>
                <a:cs typeface="Times New Roman" panose="02020603050405020304" pitchFamily="18" charset="0"/>
              </a:rPr>
              <a:t>Keras</a:t>
            </a:r>
            <a:r>
              <a:rPr lang="en-IN" sz="2400" dirty="0">
                <a:latin typeface="Times New Roman" panose="02020603050405020304" pitchFamily="18" charset="0"/>
                <a:cs typeface="Times New Roman" panose="02020603050405020304" pitchFamily="18" charset="0"/>
              </a:rPr>
              <a:t> (for deep learning).</a:t>
            </a:r>
          </a:p>
          <a:p>
            <a:pPr>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Libraries</a:t>
            </a:r>
            <a:r>
              <a:rPr lang="en-IN" sz="2400" dirty="0">
                <a:latin typeface="Times New Roman" panose="02020603050405020304" pitchFamily="18" charset="0"/>
                <a:cs typeface="Times New Roman" panose="02020603050405020304" pitchFamily="18" charset="0"/>
              </a:rPr>
              <a:t>: OpenCV (for preprocessing), NumPy (data manipulation), Matplotlib/Seaborn (for EDA and visualization).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b="1" dirty="0" err="1">
                <a:solidFill>
                  <a:schemeClr val="tx1"/>
                </a:solidFill>
                <a:latin typeface="Times New Roman" panose="02020603050405020304" pitchFamily="18" charset="0"/>
                <a:cs typeface="Times New Roman" panose="02020603050405020304" pitchFamily="18" charset="0"/>
              </a:rPr>
              <a:t>Optimizer</a:t>
            </a:r>
            <a:r>
              <a:rPr lang="en-US" altLang="en-US" sz="2400" dirty="0" err="1">
                <a:solidFill>
                  <a:schemeClr val="tx1"/>
                </a:solidFill>
                <a:latin typeface="Times New Roman" panose="02020603050405020304" pitchFamily="18" charset="0"/>
                <a:cs typeface="Times New Roman" panose="02020603050405020304" pitchFamily="18" charset="0"/>
              </a:rPr>
              <a:t>:Adam</a:t>
            </a:r>
            <a:r>
              <a:rPr lang="en-US" altLang="en-US" sz="2400" dirty="0">
                <a:solidFill>
                  <a:schemeClr val="tx1"/>
                </a:solidFill>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adaptive learning rate).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B55A3-566F-6D62-2CEA-C2FB71504A79}"/>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C2E610CC-A5FC-F15E-97C8-BA8B92E6A951}"/>
              </a:ext>
            </a:extLst>
          </p:cNvPr>
          <p:cNvPicPr/>
          <p:nvPr/>
        </p:nvPicPr>
        <p:blipFill>
          <a:blip r:embed="rId2" cstate="print"/>
          <a:stretch>
            <a:fillRect/>
          </a:stretch>
        </p:blipFill>
        <p:spPr>
          <a:xfrm>
            <a:off x="76200" y="50800"/>
            <a:ext cx="4889500" cy="673100"/>
          </a:xfrm>
          <a:prstGeom prst="rect">
            <a:avLst/>
          </a:prstGeom>
        </p:spPr>
      </p:pic>
      <p:sp>
        <p:nvSpPr>
          <p:cNvPr id="3" name="object 3">
            <a:extLst>
              <a:ext uri="{FF2B5EF4-FFF2-40B4-BE49-F238E27FC236}">
                <a16:creationId xmlns:a16="http://schemas.microsoft.com/office/drawing/2014/main" id="{C5454114-82D2-CAD3-C7B0-ACB418C36D63}"/>
              </a:ext>
            </a:extLst>
          </p:cNvPr>
          <p:cNvSpPr txBox="1">
            <a:spLocks noGrp="1"/>
          </p:cNvSpPr>
          <p:nvPr>
            <p:ph type="title"/>
          </p:nvPr>
        </p:nvSpPr>
        <p:spPr>
          <a:xfrm>
            <a:off x="1524000" y="622000"/>
            <a:ext cx="13208000" cy="1241365"/>
          </a:xfrm>
          <a:prstGeom prst="rect">
            <a:avLst/>
          </a:prstGeom>
        </p:spPr>
        <p:txBody>
          <a:bodyPr vert="horz" wrap="square" lIns="0" tIns="330200" rIns="0" bIns="0" rtlCol="0">
            <a:spAutoFit/>
          </a:bodyPr>
          <a:lstStyle/>
          <a:p>
            <a:pPr marL="3810000">
              <a:lnSpc>
                <a:spcPct val="100000"/>
              </a:lnSpc>
              <a:spcBef>
                <a:spcPts val="100"/>
              </a:spcBef>
            </a:pPr>
            <a:r>
              <a:rPr lang="en-IN" dirty="0"/>
              <a:t>IMPLEMENTATION</a:t>
            </a:r>
            <a:endParaRPr spc="610" dirty="0"/>
          </a:p>
        </p:txBody>
      </p:sp>
      <p:sp>
        <p:nvSpPr>
          <p:cNvPr id="5" name="object 5">
            <a:extLst>
              <a:ext uri="{FF2B5EF4-FFF2-40B4-BE49-F238E27FC236}">
                <a16:creationId xmlns:a16="http://schemas.microsoft.com/office/drawing/2014/main" id="{8A31FCE9-3FE3-EF6E-2834-7FA0CEBF2805}"/>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10" dirty="0"/>
              <a:t>12/20/2024</a:t>
            </a:r>
          </a:p>
        </p:txBody>
      </p:sp>
      <p:sp>
        <p:nvSpPr>
          <p:cNvPr id="6" name="object 6">
            <a:extLst>
              <a:ext uri="{FF2B5EF4-FFF2-40B4-BE49-F238E27FC236}">
                <a16:creationId xmlns:a16="http://schemas.microsoft.com/office/drawing/2014/main" id="{EBDD2F44-2E2B-A500-0D0D-10DCB7736807}"/>
              </a:ext>
            </a:extLst>
          </p:cNvPr>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7" name="object 7">
            <a:extLst>
              <a:ext uri="{FF2B5EF4-FFF2-40B4-BE49-F238E27FC236}">
                <a16:creationId xmlns:a16="http://schemas.microsoft.com/office/drawing/2014/main" id="{0B53A27F-E4DC-601D-97DF-7219342404F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8" name="object 8">
            <a:extLst>
              <a:ext uri="{FF2B5EF4-FFF2-40B4-BE49-F238E27FC236}">
                <a16:creationId xmlns:a16="http://schemas.microsoft.com/office/drawing/2014/main" id="{904BF477-234C-9295-B2AF-BE63D6A0BC90}"/>
              </a:ext>
            </a:extLst>
          </p:cNvPr>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9" name="object 9">
            <a:extLst>
              <a:ext uri="{FF2B5EF4-FFF2-40B4-BE49-F238E27FC236}">
                <a16:creationId xmlns:a16="http://schemas.microsoft.com/office/drawing/2014/main" id="{2F801B79-7CED-AC6E-5699-460AD599B59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12</a:t>
            </a:fld>
            <a:endParaRPr spc="-25" dirty="0"/>
          </a:p>
        </p:txBody>
      </p:sp>
      <p:sp>
        <p:nvSpPr>
          <p:cNvPr id="4" name="object 4">
            <a:extLst>
              <a:ext uri="{FF2B5EF4-FFF2-40B4-BE49-F238E27FC236}">
                <a16:creationId xmlns:a16="http://schemas.microsoft.com/office/drawing/2014/main" id="{15E285D2-C6C2-926A-1164-584B2B7E4C33}"/>
              </a:ext>
            </a:extLst>
          </p:cNvPr>
          <p:cNvSpPr txBox="1"/>
          <p:nvPr/>
        </p:nvSpPr>
        <p:spPr>
          <a:xfrm>
            <a:off x="1870710" y="2168165"/>
            <a:ext cx="13208000" cy="13850070"/>
          </a:xfrm>
          <a:prstGeom prst="rect">
            <a:avLst/>
          </a:prstGeom>
        </p:spPr>
        <p:txBody>
          <a:bodyPr vert="horz" wrap="square" lIns="0" tIns="66040" rIns="0" bIns="0" rtlCol="0">
            <a:noAutofit/>
          </a:bodyPr>
          <a:lstStyle/>
          <a:p>
            <a:r>
              <a:rPr lang="en-IN" sz="2400" b="1" dirty="0">
                <a:latin typeface="Times New Roman" panose="02020603050405020304" pitchFamily="18" charset="0"/>
                <a:cs typeface="Times New Roman" panose="02020603050405020304" pitchFamily="18" charset="0"/>
              </a:rPr>
              <a:t>Software Specifications: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Programming Language</a:t>
            </a:r>
            <a:r>
              <a:rPr lang="en-IN" sz="2400" dirty="0">
                <a:latin typeface="Times New Roman" panose="02020603050405020304" pitchFamily="18" charset="0"/>
                <a:cs typeface="Times New Roman" panose="02020603050405020304" pitchFamily="18" charset="0"/>
              </a:rPr>
              <a:t>: Python 3.10</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Deep Learning Frameworks</a:t>
            </a:r>
            <a:r>
              <a:rPr lang="en-IN" sz="2400" dirty="0">
                <a:latin typeface="Times New Roman" panose="02020603050405020304" pitchFamily="18" charset="0"/>
                <a:cs typeface="Times New Roman" panose="02020603050405020304" pitchFamily="18" charset="0"/>
              </a:rPr>
              <a:t>: TensorFlow and </a:t>
            </a:r>
            <a:r>
              <a:rPr lang="en-IN" sz="2400" dirty="0" err="1">
                <a:latin typeface="Times New Roman" panose="02020603050405020304" pitchFamily="18" charset="0"/>
                <a:cs typeface="Times New Roman" panose="02020603050405020304" pitchFamily="18" charset="0"/>
              </a:rPr>
              <a:t>Keras</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Libraries Used</a:t>
            </a:r>
            <a:r>
              <a:rPr lang="en-IN"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OpenCV: For image preprocessing techniques (Gaussian Blur, HSV conversion, etc.)</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NumPy: For numerical operations and data manipulation.</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Matplotlib/Seaborn: For visualization of data and results during EDA.</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Development Environment</a:t>
            </a:r>
            <a:r>
              <a:rPr lang="en-IN"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Google </a:t>
            </a:r>
            <a:r>
              <a:rPr lang="en-IN" sz="2400" dirty="0" err="1">
                <a:latin typeface="Times New Roman" panose="02020603050405020304" pitchFamily="18" charset="0"/>
                <a:cs typeface="Times New Roman" panose="02020603050405020304" pitchFamily="18" charset="0"/>
              </a:rPr>
              <a:t>Colab</a:t>
            </a:r>
            <a:r>
              <a:rPr lang="en-IN" sz="2400" dirty="0">
                <a:latin typeface="Times New Roman" panose="02020603050405020304" pitchFamily="18" charset="0"/>
                <a:cs typeface="Times New Roman" panose="02020603050405020304" pitchFamily="18" charset="0"/>
              </a:rPr>
              <a:t> (cloud-based development environment for leveraging GPU resources)</a:t>
            </a:r>
          </a:p>
          <a:p>
            <a:pPr marL="457200" lvl="1"/>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Hardware Specifications: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Processor</a:t>
            </a:r>
            <a:r>
              <a:rPr lang="en-IN" sz="2400" dirty="0">
                <a:latin typeface="Times New Roman" panose="02020603050405020304" pitchFamily="18" charset="0"/>
                <a:cs typeface="Times New Roman" panose="02020603050405020304" pitchFamily="18" charset="0"/>
              </a:rPr>
              <a:t>: Intel Core i7 / equivalent or higher (Cloud or Local Machine).</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GPU</a:t>
            </a:r>
            <a:r>
              <a:rPr lang="en-IN" sz="2400" dirty="0">
                <a:latin typeface="Times New Roman" panose="02020603050405020304" pitchFamily="18" charset="0"/>
                <a:cs typeface="Times New Roman" panose="02020603050405020304" pitchFamily="18" charset="0"/>
              </a:rPr>
              <a:t>: NVIDIA GPU (</a:t>
            </a:r>
            <a:r>
              <a:rPr lang="en-IN" sz="2400" dirty="0" err="1">
                <a:latin typeface="Times New Roman" panose="02020603050405020304" pitchFamily="18" charset="0"/>
                <a:cs typeface="Times New Roman" panose="02020603050405020304" pitchFamily="18" charset="0"/>
              </a:rPr>
              <a:t>Colab</a:t>
            </a:r>
            <a:r>
              <a:rPr lang="en-IN" sz="2400" dirty="0">
                <a:latin typeface="Times New Roman" panose="02020603050405020304" pitchFamily="18" charset="0"/>
                <a:cs typeface="Times New Roman" panose="02020603050405020304" pitchFamily="18" charset="0"/>
              </a:rPr>
              <a:t> GPU or a local setup with CUDA support).</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RAM</a:t>
            </a:r>
            <a:r>
              <a:rPr lang="en-IN" sz="2400" dirty="0">
                <a:latin typeface="Times New Roman" panose="02020603050405020304" pitchFamily="18" charset="0"/>
                <a:cs typeface="Times New Roman" panose="02020603050405020304" pitchFamily="18" charset="0"/>
              </a:rPr>
              <a:t>: Minimum 8GB (16GB recommended for smooth model training).</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Storage</a:t>
            </a:r>
            <a:r>
              <a:rPr lang="en-IN" sz="2400" dirty="0">
                <a:latin typeface="Times New Roman" panose="02020603050405020304" pitchFamily="18" charset="0"/>
                <a:cs typeface="Times New Roman" panose="02020603050405020304" pitchFamily="18" charset="0"/>
              </a:rPr>
              <a:t>: Dataset storage capacity of approximately 5GB.</a:t>
            </a:r>
          </a:p>
          <a:p>
            <a:pPr marL="457200" lvl="1"/>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18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88BDB-DE4B-1ADD-6D1D-1066DD7C587B}"/>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F92D7B95-D34F-ACF1-9A0D-EBEFA686C182}"/>
              </a:ext>
            </a:extLst>
          </p:cNvPr>
          <p:cNvPicPr/>
          <p:nvPr/>
        </p:nvPicPr>
        <p:blipFill>
          <a:blip r:embed="rId2" cstate="print"/>
          <a:stretch>
            <a:fillRect/>
          </a:stretch>
        </p:blipFill>
        <p:spPr>
          <a:xfrm>
            <a:off x="76200" y="50800"/>
            <a:ext cx="4889500" cy="673100"/>
          </a:xfrm>
          <a:prstGeom prst="rect">
            <a:avLst/>
          </a:prstGeom>
        </p:spPr>
      </p:pic>
      <p:sp>
        <p:nvSpPr>
          <p:cNvPr id="3" name="object 3">
            <a:extLst>
              <a:ext uri="{FF2B5EF4-FFF2-40B4-BE49-F238E27FC236}">
                <a16:creationId xmlns:a16="http://schemas.microsoft.com/office/drawing/2014/main" id="{CDD93464-EE48-463E-1A35-6C95740B35E8}"/>
              </a:ext>
            </a:extLst>
          </p:cNvPr>
          <p:cNvSpPr txBox="1">
            <a:spLocks noGrp="1"/>
          </p:cNvSpPr>
          <p:nvPr>
            <p:ph type="title"/>
          </p:nvPr>
        </p:nvSpPr>
        <p:spPr>
          <a:xfrm>
            <a:off x="1524000" y="622000"/>
            <a:ext cx="13208000" cy="1241365"/>
          </a:xfrm>
          <a:prstGeom prst="rect">
            <a:avLst/>
          </a:prstGeom>
        </p:spPr>
        <p:txBody>
          <a:bodyPr vert="horz" wrap="square" lIns="0" tIns="330200" rIns="0" bIns="0" rtlCol="0">
            <a:spAutoFit/>
          </a:bodyPr>
          <a:lstStyle/>
          <a:p>
            <a:pPr marL="3810000">
              <a:lnSpc>
                <a:spcPct val="100000"/>
              </a:lnSpc>
              <a:spcBef>
                <a:spcPts val="100"/>
              </a:spcBef>
            </a:pPr>
            <a:r>
              <a:rPr lang="en-IN" dirty="0"/>
              <a:t>IMPLEMENTATION</a:t>
            </a:r>
            <a:endParaRPr spc="610" dirty="0"/>
          </a:p>
        </p:txBody>
      </p:sp>
      <p:sp>
        <p:nvSpPr>
          <p:cNvPr id="5" name="object 5">
            <a:extLst>
              <a:ext uri="{FF2B5EF4-FFF2-40B4-BE49-F238E27FC236}">
                <a16:creationId xmlns:a16="http://schemas.microsoft.com/office/drawing/2014/main" id="{8F6FC871-F918-3C6B-AA48-F0C2CC042CD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10" dirty="0"/>
              <a:t>12/20/2024</a:t>
            </a:r>
          </a:p>
        </p:txBody>
      </p:sp>
      <p:sp>
        <p:nvSpPr>
          <p:cNvPr id="6" name="object 6">
            <a:extLst>
              <a:ext uri="{FF2B5EF4-FFF2-40B4-BE49-F238E27FC236}">
                <a16:creationId xmlns:a16="http://schemas.microsoft.com/office/drawing/2014/main" id="{0DC50DC0-942D-9C9B-E24F-397EA86AA447}"/>
              </a:ext>
            </a:extLst>
          </p:cNvPr>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7" name="object 7">
            <a:extLst>
              <a:ext uri="{FF2B5EF4-FFF2-40B4-BE49-F238E27FC236}">
                <a16:creationId xmlns:a16="http://schemas.microsoft.com/office/drawing/2014/main" id="{065EC369-0B5C-B03D-BB7F-6087259261AA}"/>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8" name="object 8">
            <a:extLst>
              <a:ext uri="{FF2B5EF4-FFF2-40B4-BE49-F238E27FC236}">
                <a16:creationId xmlns:a16="http://schemas.microsoft.com/office/drawing/2014/main" id="{D5582C0C-072A-B998-F579-F17001D37C2E}"/>
              </a:ext>
            </a:extLst>
          </p:cNvPr>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9" name="object 9">
            <a:extLst>
              <a:ext uri="{FF2B5EF4-FFF2-40B4-BE49-F238E27FC236}">
                <a16:creationId xmlns:a16="http://schemas.microsoft.com/office/drawing/2014/main" id="{D5CFE48F-5006-5755-3D80-D0AE84280602}"/>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13</a:t>
            </a:fld>
            <a:endParaRPr spc="-25" dirty="0"/>
          </a:p>
        </p:txBody>
      </p:sp>
      <p:sp>
        <p:nvSpPr>
          <p:cNvPr id="4" name="object 4">
            <a:extLst>
              <a:ext uri="{FF2B5EF4-FFF2-40B4-BE49-F238E27FC236}">
                <a16:creationId xmlns:a16="http://schemas.microsoft.com/office/drawing/2014/main" id="{A1CEF241-FBED-9807-9454-33086701ED9E}"/>
              </a:ext>
            </a:extLst>
          </p:cNvPr>
          <p:cNvSpPr txBox="1"/>
          <p:nvPr/>
        </p:nvSpPr>
        <p:spPr>
          <a:xfrm>
            <a:off x="1870710" y="2168165"/>
            <a:ext cx="13208000" cy="13850070"/>
          </a:xfrm>
          <a:prstGeom prst="rect">
            <a:avLst/>
          </a:prstGeom>
        </p:spPr>
        <p:txBody>
          <a:bodyPr vert="horz" wrap="square" lIns="0" tIns="66040" rIns="0" bIns="0" rtlCol="0">
            <a:noAutofit/>
          </a:bodyPr>
          <a:lstStyle/>
          <a:p>
            <a:pPr marL="457200" lvl="1"/>
            <a:endParaRPr lang="en-IN" sz="2400" dirty="0">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A003AB81-8AEA-262A-E81B-91C04A50F8F3}"/>
              </a:ext>
            </a:extLst>
          </p:cNvPr>
          <p:cNvSpPr>
            <a:spLocks noChangeArrowheads="1"/>
          </p:cNvSpPr>
          <p:nvPr/>
        </p:nvSpPr>
        <p:spPr bwMode="auto">
          <a:xfrm>
            <a:off x="812800" y="2057400"/>
            <a:ext cx="14859000"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Imbalance</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had uneven class distributions, addressed using data augmentation techniques and class-weighted loss during model training.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Diverse Real-World Conditions</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Variations in lighting, occlusion, and weather made recognition difficult, resolved through preprocessing techniques like HSV conversion and morphological operations.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Overfitting</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performed better on training data than validation data, mitigated using Dropout layers and implementing Early Stopping strategies.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Computational Demand</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CNN models required significant hardware resources, solved by leveraging Google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GPU support and optimizing computational processes.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Constraints</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Achieving real-time performance required optimized CNN architecture and using TensorFlow Lite to ensure low latency on edge devices.</a:t>
            </a:r>
          </a:p>
        </p:txBody>
      </p:sp>
    </p:spTree>
    <p:extLst>
      <p:ext uri="{BB962C8B-B14F-4D97-AF65-F5344CB8AC3E}">
        <p14:creationId xmlns:p14="http://schemas.microsoft.com/office/powerpoint/2010/main" val="267619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50800"/>
            <a:ext cx="4889500" cy="673100"/>
          </a:xfrm>
          <a:prstGeom prst="rect">
            <a:avLst/>
          </a:prstGeom>
        </p:spPr>
      </p:pic>
      <p:sp>
        <p:nvSpPr>
          <p:cNvPr id="3" name="object 3"/>
          <p:cNvSpPr txBox="1">
            <a:spLocks noGrp="1"/>
          </p:cNvSpPr>
          <p:nvPr>
            <p:ph type="title"/>
          </p:nvPr>
        </p:nvSpPr>
        <p:spPr>
          <a:prstGeom prst="rect">
            <a:avLst/>
          </a:prstGeom>
        </p:spPr>
        <p:txBody>
          <a:bodyPr vert="horz" wrap="square" lIns="0" tIns="330200" rIns="0" bIns="0" rtlCol="0">
            <a:spAutoFit/>
          </a:bodyPr>
          <a:lstStyle/>
          <a:p>
            <a:pPr marL="2743200">
              <a:lnSpc>
                <a:spcPct val="100000"/>
              </a:lnSpc>
              <a:spcBef>
                <a:spcPts val="100"/>
              </a:spcBef>
            </a:pPr>
            <a:r>
              <a:rPr spc="605" dirty="0"/>
              <a:t>RESULTS</a:t>
            </a:r>
            <a:r>
              <a:rPr spc="-295" dirty="0"/>
              <a:t> </a:t>
            </a:r>
            <a:r>
              <a:rPr spc="415" dirty="0"/>
              <a:t>&amp;</a:t>
            </a:r>
            <a:r>
              <a:rPr spc="-260" dirty="0"/>
              <a:t> </a:t>
            </a:r>
            <a:r>
              <a:rPr spc="645" dirty="0"/>
              <a:t>ANALYSIS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10" dirty="0"/>
              <a:t>12/20/2024</a:t>
            </a:r>
          </a:p>
        </p:txBody>
      </p:sp>
      <p:sp>
        <p:nvSpPr>
          <p:cNvPr id="6" name="object 6"/>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dirty="0">
              <a:latin typeface="Trebuchet MS" panose="020B0603020202020204"/>
              <a:cs typeface="Trebuchet MS" panose="020B0603020202020204"/>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8" name="object 8"/>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14</a:t>
            </a:fld>
            <a:endParaRPr spc="-25" dirty="0"/>
          </a:p>
        </p:txBody>
      </p:sp>
      <p:pic>
        <p:nvPicPr>
          <p:cNvPr id="10" name="Image 7"/>
          <p:cNvPicPr/>
          <p:nvPr/>
        </p:nvPicPr>
        <p:blipFill>
          <a:blip r:embed="rId3">
            <a:extLst>
              <a:ext uri="{28A0092B-C50C-407E-A947-70E740481C1C}">
                <a14:useLocalDpi xmlns:a14="http://schemas.microsoft.com/office/drawing/2010/main" val="0"/>
              </a:ext>
            </a:extLst>
          </a:blip>
          <a:srcRect/>
          <a:stretch/>
        </p:blipFill>
        <p:spPr>
          <a:xfrm>
            <a:off x="889001" y="3048001"/>
            <a:ext cx="3429000" cy="3048000"/>
          </a:xfrm>
          <a:prstGeom prst="rect">
            <a:avLst/>
          </a:prstGeom>
        </p:spPr>
      </p:pic>
      <p:sp>
        <p:nvSpPr>
          <p:cNvPr id="12" name="TextBox 11"/>
          <p:cNvSpPr txBox="1"/>
          <p:nvPr/>
        </p:nvSpPr>
        <p:spPr>
          <a:xfrm>
            <a:off x="4513344" y="2414371"/>
            <a:ext cx="5971363" cy="532453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Model Evaluation: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final stacked ensemble model achieved </a:t>
            </a:r>
            <a:r>
              <a:rPr lang="en-US" sz="2400" b="1" dirty="0">
                <a:latin typeface="Times New Roman" panose="02020603050405020304" pitchFamily="18" charset="0"/>
                <a:cs typeface="Times New Roman" panose="02020603050405020304" pitchFamily="18" charset="0"/>
              </a:rPr>
              <a:t>99% accuracy</a:t>
            </a:r>
            <a:r>
              <a:rPr lang="en-US" sz="2400" dirty="0">
                <a:latin typeface="Times New Roman" panose="02020603050405020304" pitchFamily="18" charset="0"/>
                <a:cs typeface="Times New Roman" panose="02020603050405020304" pitchFamily="18" charset="0"/>
              </a:rPr>
              <a:t>, surpassing the baseline accuracy of </a:t>
            </a:r>
            <a:r>
              <a:rPr lang="en-US" sz="2400" b="1" dirty="0">
                <a:latin typeface="Times New Roman" panose="02020603050405020304" pitchFamily="18" charset="0"/>
                <a:cs typeface="Times New Roman" panose="02020603050405020304" pitchFamily="18" charset="0"/>
              </a:rPr>
              <a:t>98%</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Accuracy Over Epochs: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validation accuracy       increase steadily, showing strong convergence.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figures indicates the Model Accuracy and Model Loss</a:t>
            </a:r>
          </a:p>
          <a:p>
            <a:r>
              <a:rPr lang="en-US" sz="2400" b="1" dirty="0">
                <a:latin typeface="Times New Roman" panose="02020603050405020304" pitchFamily="18" charset="0"/>
                <a:cs typeface="Times New Roman" panose="02020603050405020304" pitchFamily="18" charset="0"/>
              </a:rPr>
              <a:t>Loss Over Epochs: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validation losses reduce, indicating a well-trained model.</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13" name="Image 9"/>
          <p:cNvPicPr/>
          <p:nvPr/>
        </p:nvPicPr>
        <p:blipFill>
          <a:blip r:embed="rId4">
            <a:extLst>
              <a:ext uri="{28A0092B-C50C-407E-A947-70E740481C1C}">
                <a14:useLocalDpi xmlns:a14="http://schemas.microsoft.com/office/drawing/2010/main" val="0"/>
              </a:ext>
            </a:extLst>
          </a:blip>
          <a:srcRect/>
          <a:stretch/>
        </p:blipFill>
        <p:spPr>
          <a:xfrm>
            <a:off x="11164864" y="1948179"/>
            <a:ext cx="4115041" cy="2851276"/>
          </a:xfrm>
          <a:prstGeom prst="rect">
            <a:avLst/>
          </a:prstGeom>
        </p:spPr>
      </p:pic>
      <p:sp>
        <p:nvSpPr>
          <p:cNvPr id="15" name="TextBox 14"/>
          <p:cNvSpPr txBox="1"/>
          <p:nvPr/>
        </p:nvSpPr>
        <p:spPr>
          <a:xfrm>
            <a:off x="11023600" y="5612767"/>
            <a:ext cx="4806093" cy="2031325"/>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Stakeholder Feedback</a:t>
            </a: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Stakeholders praised the model's accuracy and its ability to improve maintenance scheduling and minimize downtime.</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Timely alerts for severe engine conditions were especially appreciated.</a:t>
            </a:r>
          </a:p>
          <a:p>
            <a:pPr algn="just"/>
            <a:endParaRPr lang="en-US" sz="18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578891" y="6144431"/>
            <a:ext cx="8123274"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Fig: </a:t>
            </a:r>
            <a:r>
              <a:rPr lang="en-IN" dirty="0">
                <a:latin typeface="Times New Roman" panose="02020603050405020304" pitchFamily="18" charset="0"/>
                <a:cs typeface="Times New Roman" panose="02020603050405020304" pitchFamily="18" charset="0"/>
              </a:rPr>
              <a:t>Model Accuracy</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 name="TextBox 18"/>
          <p:cNvSpPr txBox="1"/>
          <p:nvPr/>
        </p:nvSpPr>
        <p:spPr>
          <a:xfrm>
            <a:off x="12395200" y="4804763"/>
            <a:ext cx="4523563"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Fig: </a:t>
            </a:r>
            <a:r>
              <a:rPr lang="en-IN" dirty="0">
                <a:latin typeface="Times New Roman" panose="02020603050405020304" pitchFamily="18" charset="0"/>
                <a:cs typeface="Times New Roman" panose="02020603050405020304" pitchFamily="18" charset="0"/>
              </a:rPr>
              <a:t>Model Loss</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50800"/>
            <a:ext cx="4889500" cy="673100"/>
          </a:xfrm>
          <a:prstGeom prst="rect">
            <a:avLst/>
          </a:prstGeom>
        </p:spPr>
      </p:pic>
      <p:sp>
        <p:nvSpPr>
          <p:cNvPr id="3" name="object 3"/>
          <p:cNvSpPr txBox="1">
            <a:spLocks noGrp="1"/>
          </p:cNvSpPr>
          <p:nvPr>
            <p:ph type="title"/>
          </p:nvPr>
        </p:nvSpPr>
        <p:spPr>
          <a:prstGeom prst="rect">
            <a:avLst/>
          </a:prstGeom>
        </p:spPr>
        <p:txBody>
          <a:bodyPr vert="horz" wrap="square" lIns="0" tIns="330200" rIns="0" bIns="0" rtlCol="0">
            <a:spAutoFit/>
          </a:bodyPr>
          <a:lstStyle/>
          <a:p>
            <a:pPr marL="520700">
              <a:lnSpc>
                <a:spcPct val="100000"/>
              </a:lnSpc>
              <a:spcBef>
                <a:spcPts val="100"/>
              </a:spcBef>
            </a:pPr>
            <a:r>
              <a:rPr spc="625" dirty="0"/>
              <a:t>CONCLUSION</a:t>
            </a:r>
            <a:r>
              <a:rPr spc="-355" dirty="0"/>
              <a:t> </a:t>
            </a:r>
            <a:r>
              <a:rPr spc="380" dirty="0"/>
              <a:t>and</a:t>
            </a:r>
            <a:r>
              <a:rPr spc="-405" dirty="0"/>
              <a:t> </a:t>
            </a:r>
            <a:r>
              <a:rPr spc="440" dirty="0"/>
              <a:t>FUTURE</a:t>
            </a:r>
            <a:r>
              <a:rPr spc="-245" dirty="0"/>
              <a:t> </a:t>
            </a:r>
            <a:r>
              <a:rPr spc="660" dirty="0"/>
              <a:t>SCOPE</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10" dirty="0"/>
              <a:t>12/20/2024</a:t>
            </a:r>
          </a:p>
        </p:txBody>
      </p:sp>
      <p:sp>
        <p:nvSpPr>
          <p:cNvPr id="6" name="object 6"/>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8" name="object 8"/>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15</a:t>
            </a:fld>
            <a:endParaRPr spc="-25" dirty="0"/>
          </a:p>
        </p:txBody>
      </p:sp>
      <p:sp>
        <p:nvSpPr>
          <p:cNvPr id="11" name="Rectangle 2">
            <a:extLst>
              <a:ext uri="{FF2B5EF4-FFF2-40B4-BE49-F238E27FC236}">
                <a16:creationId xmlns:a16="http://schemas.microsoft.com/office/drawing/2014/main" id="{9305ECD9-7086-98E1-09F3-0274832A5DD9}"/>
              </a:ext>
            </a:extLst>
          </p:cNvPr>
          <p:cNvSpPr>
            <a:spLocks noChangeArrowheads="1"/>
          </p:cNvSpPr>
          <p:nvPr/>
        </p:nvSpPr>
        <p:spPr bwMode="auto">
          <a:xfrm>
            <a:off x="1044812" y="1263134"/>
            <a:ext cx="1426543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achieved high accuracy on both training (99.69%) and validation data (99.67%), validating its robustness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techniques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HSV conversion, morphological operations) significantly improved the recognition of traffic signs in diverse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architectural enhancements, such as Dropout layers and Early Stopping, helped mitigate overfitting and stabilized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Dataset Integration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 training datasets to include traffic signs from multiple countries, improving global applicability.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Models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and test more compact architectures (e.g.,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MobileNet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Tiny-YOLO) for real-time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Explainable AI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interpretability mechanisms to make predictions understandable, enhancing trust in autonomous systems. </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latin typeface="Times New Roman" panose="02020603050405020304" pitchFamily="18" charset="0"/>
                <a:cs typeface="Times New Roman" panose="02020603050405020304" pitchFamily="18" charset="0"/>
              </a:rPr>
              <a:t>Class Imbalance</a:t>
            </a:r>
            <a:r>
              <a:rPr lang="en-US" sz="2400" dirty="0">
                <a:latin typeface="Times New Roman" panose="02020603050405020304" pitchFamily="18" charset="0"/>
                <a:cs typeface="Times New Roman" panose="02020603050405020304" pitchFamily="18" charset="0"/>
              </a:rPr>
              <a:t>: Despite using augmentation, class imbalances remain a limitation, potentially reducing accuracy for rare signs.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F96AF2DF-3E94-86DE-F334-FAD651FDC58B}"/>
              </a:ext>
            </a:extLst>
          </p:cNvPr>
          <p:cNvSpPr>
            <a:spLocks noChangeArrowheads="1"/>
          </p:cNvSpPr>
          <p:nvPr/>
        </p:nvSpPr>
        <p:spPr bwMode="auto">
          <a:xfrm>
            <a:off x="1008526" y="6938180"/>
            <a:ext cx="147114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Diversity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is trained predominantly on the GTSRB dataset, limiting its generalization to non-European traffic signs.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50800"/>
            <a:ext cx="4889500" cy="673100"/>
          </a:xfrm>
          <a:prstGeom prst="rect">
            <a:avLst/>
          </a:prstGeom>
        </p:spPr>
      </p:pic>
      <p:sp>
        <p:nvSpPr>
          <p:cNvPr id="3" name="object 3"/>
          <p:cNvSpPr txBox="1">
            <a:spLocks noGrp="1"/>
          </p:cNvSpPr>
          <p:nvPr>
            <p:ph type="title"/>
          </p:nvPr>
        </p:nvSpPr>
        <p:spPr>
          <a:prstGeom prst="rect">
            <a:avLst/>
          </a:prstGeom>
        </p:spPr>
        <p:txBody>
          <a:bodyPr vert="horz" wrap="square" lIns="0" tIns="330200" rIns="0" bIns="0" rtlCol="0">
            <a:spAutoFit/>
          </a:bodyPr>
          <a:lstStyle/>
          <a:p>
            <a:pPr marL="4356100">
              <a:lnSpc>
                <a:spcPct val="100000"/>
              </a:lnSpc>
              <a:spcBef>
                <a:spcPts val="100"/>
              </a:spcBef>
            </a:pPr>
            <a:r>
              <a:rPr lang="en-US" spc="590" dirty="0"/>
              <a:t>REFERENCES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10" dirty="0"/>
              <a:t>12/20/2024</a:t>
            </a:r>
          </a:p>
        </p:txBody>
      </p:sp>
      <p:sp>
        <p:nvSpPr>
          <p:cNvPr id="6" name="object 6"/>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8" name="object 8"/>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16</a:t>
            </a:fld>
            <a:endParaRPr spc="-25" dirty="0"/>
          </a:p>
        </p:txBody>
      </p:sp>
      <p:sp>
        <p:nvSpPr>
          <p:cNvPr id="11" name="TextBox 10"/>
          <p:cNvSpPr txBox="1"/>
          <p:nvPr/>
        </p:nvSpPr>
        <p:spPr>
          <a:xfrm>
            <a:off x="1117600" y="1600200"/>
            <a:ext cx="14452600" cy="6740307"/>
          </a:xfrm>
          <a:prstGeom prst="rect">
            <a:avLst/>
          </a:prstGeom>
          <a:noFill/>
        </p:spPr>
        <p:txBody>
          <a:bodyPr wrap="square">
            <a:spAutoFit/>
          </a:bodyPr>
          <a:lstStyle/>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 Liu, S. Li, F. Chang and Y. Wang, ”Machine Vision Based Traffic Sign Detection Methods: Review, Analyses and Perspectives,” IEEE Access, vol. 7, pp. 86578-86596, 2019,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10.1109/ACCESS.2019.2924947</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X. Peng, X. Chen and C. Liu, ”Real-time traffic sign text detection based on deep learning,” IOP Conf. Ser. Mater. Sci. Eng., vol. 768, Mar. 2020.</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Y. Du, X. Zhang, G. Zhang and W. Sun, ”Detection and recognition of text traffic signs above the road,” Int. J. Sensor </a:t>
            </a:r>
            <a:r>
              <a:rPr lang="en-IN" sz="2400" dirty="0" err="1">
                <a:latin typeface="Times New Roman" panose="02020603050405020304" pitchFamily="18" charset="0"/>
                <a:cs typeface="Times New Roman" panose="02020603050405020304" pitchFamily="18" charset="0"/>
              </a:rPr>
              <a:t>Netw</a:t>
            </a:r>
            <a:r>
              <a:rPr lang="en-IN" sz="2400" dirty="0">
                <a:latin typeface="Times New Roman" panose="02020603050405020304" pitchFamily="18" charset="0"/>
                <a:cs typeface="Times New Roman" panose="02020603050405020304" pitchFamily="18" charset="0"/>
              </a:rPr>
              <a:t>., vol. 35, no. 2, pp. 69-78, 2021.</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William, Marco Magdy, </a:t>
            </a:r>
            <a:r>
              <a:rPr lang="en-IN" sz="2400" dirty="0" err="1">
                <a:latin typeface="Times New Roman" panose="02020603050405020304" pitchFamily="18" charset="0"/>
                <a:cs typeface="Times New Roman" panose="02020603050405020304" pitchFamily="18" charset="0"/>
              </a:rPr>
              <a:t>Pavly</a:t>
            </a:r>
            <a:r>
              <a:rPr lang="en-IN" sz="2400" dirty="0">
                <a:latin typeface="Times New Roman" panose="02020603050405020304" pitchFamily="18" charset="0"/>
                <a:cs typeface="Times New Roman" panose="02020603050405020304" pitchFamily="18" charset="0"/>
              </a:rPr>
              <a:t> Salah Zaki, </a:t>
            </a:r>
            <a:r>
              <a:rPr lang="en-IN" sz="2400" dirty="0" err="1">
                <a:latin typeface="Times New Roman" panose="02020603050405020304" pitchFamily="18" charset="0"/>
                <a:cs typeface="Times New Roman" panose="02020603050405020304" pitchFamily="18" charset="0"/>
              </a:rPr>
              <a:t>Bolis</a:t>
            </a:r>
            <a:r>
              <a:rPr lang="en-IN" sz="2400" dirty="0">
                <a:latin typeface="Times New Roman" panose="02020603050405020304" pitchFamily="18" charset="0"/>
                <a:cs typeface="Times New Roman" panose="02020603050405020304" pitchFamily="18" charset="0"/>
              </a:rPr>
              <a:t> Karam Soliman, Kero </a:t>
            </a:r>
            <a:r>
              <a:rPr lang="en-IN" sz="2400" dirty="0" err="1">
                <a:latin typeface="Times New Roman" panose="02020603050405020304" pitchFamily="18" charset="0"/>
                <a:cs typeface="Times New Roman" panose="02020603050405020304" pitchFamily="18" charset="0"/>
              </a:rPr>
              <a:t>los</a:t>
            </a:r>
            <a:r>
              <a:rPr lang="en-IN" sz="2400" dirty="0">
                <a:latin typeface="Times New Roman" panose="02020603050405020304" pitchFamily="18" charset="0"/>
                <a:cs typeface="Times New Roman" panose="02020603050405020304" pitchFamily="18" charset="0"/>
              </a:rPr>
              <a:t> Gamal </a:t>
            </a:r>
            <a:r>
              <a:rPr lang="en-IN" sz="2400" dirty="0" err="1">
                <a:latin typeface="Times New Roman" panose="02020603050405020304" pitchFamily="18" charset="0"/>
                <a:cs typeface="Times New Roman" panose="02020603050405020304" pitchFamily="18" charset="0"/>
              </a:rPr>
              <a:t>Alexsan</a:t>
            </a:r>
            <a:r>
              <a:rPr lang="en-IN" sz="2400" dirty="0">
                <a:latin typeface="Times New Roman" panose="02020603050405020304" pitchFamily="18" charset="0"/>
                <a:cs typeface="Times New Roman" panose="02020603050405020304" pitchFamily="18" charset="0"/>
              </a:rPr>
              <a:t>, Maher Mansour, Magdy El-</a:t>
            </a:r>
            <a:r>
              <a:rPr lang="en-IN" sz="2400" dirty="0" err="1">
                <a:latin typeface="Times New Roman" panose="02020603050405020304" pitchFamily="18" charset="0"/>
                <a:cs typeface="Times New Roman" panose="02020603050405020304" pitchFamily="18" charset="0"/>
              </a:rPr>
              <a:t>Moursy</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Kerolos</a:t>
            </a:r>
            <a:r>
              <a:rPr lang="en-IN" sz="2400" dirty="0">
                <a:latin typeface="Times New Roman" panose="02020603050405020304" pitchFamily="18" charset="0"/>
                <a:cs typeface="Times New Roman" panose="02020603050405020304" pitchFamily="18" charset="0"/>
              </a:rPr>
              <a:t> Khalil. ”Traffic signs detection and recognition system using deep learn </a:t>
            </a:r>
            <a:r>
              <a:rPr lang="en-IN" sz="2400" dirty="0" err="1">
                <a:latin typeface="Times New Roman" panose="02020603050405020304" pitchFamily="18" charset="0"/>
                <a:cs typeface="Times New Roman" panose="02020603050405020304" pitchFamily="18" charset="0"/>
              </a:rPr>
              <a:t>ing</a:t>
            </a:r>
            <a:r>
              <a:rPr lang="en-IN" sz="2400" dirty="0">
                <a:latin typeface="Times New Roman" panose="02020603050405020304" pitchFamily="18" charset="0"/>
                <a:cs typeface="Times New Roman" panose="02020603050405020304" pitchFamily="18" charset="0"/>
              </a:rPr>
              <a:t>.” In 2019 Ninth international conference on intelligent computing and information systems (ICICIS), pp. 160-166. IEEE, 2019.</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X. Qiao, ”Research on Traffic sign recognition based on CNN Deep Learning Network,” Procedia Computer Science, vol. 228, pp. 826-837, 2023. </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 Alam and Z. A. </a:t>
            </a:r>
            <a:r>
              <a:rPr lang="en-IN" sz="2400" dirty="0" err="1">
                <a:latin typeface="Times New Roman" panose="02020603050405020304" pitchFamily="18" charset="0"/>
                <a:cs typeface="Times New Roman" panose="02020603050405020304" pitchFamily="18" charset="0"/>
              </a:rPr>
              <a:t>Jaffery</a:t>
            </a:r>
            <a:r>
              <a:rPr lang="en-IN" sz="2400" dirty="0">
                <a:latin typeface="Times New Roman" panose="02020603050405020304" pitchFamily="18" charset="0"/>
                <a:cs typeface="Times New Roman" panose="02020603050405020304" pitchFamily="18" charset="0"/>
              </a:rPr>
              <a:t>, ”Indian traffic sign detection and </a:t>
            </a:r>
            <a:r>
              <a:rPr lang="en-IN" sz="2400" dirty="0" err="1">
                <a:latin typeface="Times New Roman" panose="02020603050405020304" pitchFamily="18" charset="0"/>
                <a:cs typeface="Times New Roman" panose="02020603050405020304" pitchFamily="18" charset="0"/>
              </a:rPr>
              <a:t>recog</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nition</a:t>
            </a:r>
            <a:r>
              <a:rPr lang="en-IN" sz="2400" dirty="0">
                <a:latin typeface="Times New Roman" panose="02020603050405020304" pitchFamily="18" charset="0"/>
                <a:cs typeface="Times New Roman" panose="02020603050405020304" pitchFamily="18" charset="0"/>
              </a:rPr>
              <a:t>,” International Journal of Intelligent Transportation Systems Research, vol. 18, pp. 98-112, 2020. </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Y. Liu and W. Zhong, ”A novel SVM network using HOG feature for prohibition traffic sign recognition,” Wireless Communications and Mobile Computing, vol. 2022, 2022. </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Y. Zhu, C. Zhang, D. Zhou, X. Wang, X. Bai, and W. Liu, ”Traffic sign detection and recognition using fully convolutional network guided proposals,” Neurocomputing, vol. 214, pp. 758-766, 2016.</a:t>
            </a:r>
            <a:endParaRPr lang="en-US" sz="2400" spc="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55600"/>
            <a:ext cx="13208000" cy="907941"/>
          </a:xfrm>
        </p:spPr>
        <p:txBody>
          <a:bodyPr/>
          <a:lstStyle/>
          <a:p>
            <a:r>
              <a:rPr lang="en-US" spc="590" dirty="0"/>
              <a:t>            REFERENCES</a:t>
            </a:r>
            <a:endParaRPr lang="en-US" dirty="0"/>
          </a:p>
        </p:txBody>
      </p:sp>
      <p:sp>
        <p:nvSpPr>
          <p:cNvPr id="3" name="Text Placeholder 2"/>
          <p:cNvSpPr>
            <a:spLocks noGrp="1"/>
          </p:cNvSpPr>
          <p:nvPr>
            <p:ph type="body" idx="1"/>
          </p:nvPr>
        </p:nvSpPr>
        <p:spPr>
          <a:xfrm>
            <a:off x="431800" y="1600200"/>
            <a:ext cx="15290800" cy="6705600"/>
          </a:xfrm>
        </p:spPr>
        <p:txBody>
          <a:bodyPr/>
          <a:lstStyle/>
          <a:p>
            <a:pPr marL="457200" indent="-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 Mehta, C. </a:t>
            </a:r>
            <a:r>
              <a:rPr lang="en-IN" sz="2400" dirty="0" err="1">
                <a:latin typeface="Times New Roman" panose="02020603050405020304" pitchFamily="18" charset="0"/>
                <a:cs typeface="Times New Roman" panose="02020603050405020304" pitchFamily="18" charset="0"/>
              </a:rPr>
              <a:t>Paunwala</a:t>
            </a:r>
            <a:r>
              <a:rPr lang="en-IN" sz="2400" dirty="0">
                <a:latin typeface="Times New Roman" panose="02020603050405020304" pitchFamily="18" charset="0"/>
                <a:cs typeface="Times New Roman" panose="02020603050405020304" pitchFamily="18" charset="0"/>
              </a:rPr>
              <a:t>, and B. Vaidya, ”CNN based traffic sign classification using </a:t>
            </a:r>
            <a:r>
              <a:rPr lang="en-IN" sz="2400" dirty="0" err="1">
                <a:latin typeface="Times New Roman" panose="02020603050405020304" pitchFamily="18" charset="0"/>
                <a:cs typeface="Times New Roman" panose="02020603050405020304" pitchFamily="18" charset="0"/>
              </a:rPr>
              <a:t>adam</a:t>
            </a:r>
            <a:r>
              <a:rPr lang="en-IN" sz="2400" dirty="0">
                <a:latin typeface="Times New Roman" panose="02020603050405020304" pitchFamily="18" charset="0"/>
                <a:cs typeface="Times New Roman" panose="02020603050405020304" pitchFamily="18" charset="0"/>
              </a:rPr>
              <a:t> optimizer,” In 2019 international conference on intelligent computing and control systems (ICCS), pp. 1293-1298. IEEE, 2019. </a:t>
            </a:r>
          </a:p>
          <a:p>
            <a:pPr marL="457200" indent="-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L. Jia, X. Shi, and L. Wei, ”Design of Traffic Sign Detection and Recognition Algorithm Based on Template Matching,” In 2020 IEEE 2nd International Conference on Civil Aviation Safety and Information Technology (ICCASIT), pp. 237-240. IEEE, 2020.</a:t>
            </a:r>
          </a:p>
          <a:p>
            <a:pPr marL="457200" indent="-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Z. Fazekas, G. </a:t>
            </a:r>
            <a:r>
              <a:rPr lang="en-IN" sz="2400" dirty="0" err="1">
                <a:latin typeface="Times New Roman" panose="02020603050405020304" pitchFamily="18" charset="0"/>
                <a:cs typeface="Times New Roman" panose="02020603050405020304" pitchFamily="18" charset="0"/>
              </a:rPr>
              <a:t>Bal´azs</a:t>
            </a:r>
            <a:r>
              <a:rPr lang="en-IN" sz="2400" dirty="0">
                <a:latin typeface="Times New Roman" panose="02020603050405020304" pitchFamily="18" charset="0"/>
                <a:cs typeface="Times New Roman" panose="02020603050405020304" pitchFamily="18" charset="0"/>
              </a:rPr>
              <a:t>, A. </a:t>
            </a:r>
            <a:r>
              <a:rPr lang="en-IN" sz="2400" dirty="0" err="1">
                <a:latin typeface="Times New Roman" panose="02020603050405020304" pitchFamily="18" charset="0"/>
                <a:cs typeface="Times New Roman" panose="02020603050405020304" pitchFamily="18" charset="0"/>
              </a:rPr>
              <a:t>Boulmakoul</a:t>
            </a:r>
            <a:r>
              <a:rPr lang="en-IN" sz="2400" dirty="0">
                <a:latin typeface="Times New Roman" panose="02020603050405020304" pitchFamily="18" charset="0"/>
                <a:cs typeface="Times New Roman" panose="02020603050405020304" pitchFamily="18" charset="0"/>
              </a:rPr>
              <a:t>, and P. </a:t>
            </a:r>
            <a:r>
              <a:rPr lang="en-IN" sz="2400" dirty="0" err="1">
                <a:latin typeface="Times New Roman" panose="02020603050405020304" pitchFamily="18" charset="0"/>
                <a:cs typeface="Times New Roman" panose="02020603050405020304" pitchFamily="18" charset="0"/>
              </a:rPr>
              <a:t>G´asp´ar</a:t>
            </a:r>
            <a:r>
              <a:rPr lang="en-IN" sz="2400" dirty="0">
                <a:latin typeface="Times New Roman" panose="02020603050405020304" pitchFamily="18" charset="0"/>
                <a:cs typeface="Times New Roman" panose="02020603050405020304" pitchFamily="18" charset="0"/>
              </a:rPr>
              <a:t>, ”Visualization of traffic sign related rules used in road environment-type detection,” In 2019 Modern Safety Technologies in Transportation (MOSATT), pp. 53-57. IEEE, 2019.</a:t>
            </a:r>
          </a:p>
          <a:p>
            <a:pPr marL="457200" indent="-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 </a:t>
            </a:r>
            <a:r>
              <a:rPr lang="en-IN" sz="2400" dirty="0" err="1">
                <a:latin typeface="Times New Roman" panose="02020603050405020304" pitchFamily="18" charset="0"/>
                <a:cs typeface="Times New Roman" panose="02020603050405020304" pitchFamily="18" charset="0"/>
              </a:rPr>
              <a:t>Aksjonov</a:t>
            </a:r>
            <a:r>
              <a:rPr lang="en-IN" sz="2400" dirty="0">
                <a:latin typeface="Times New Roman" panose="02020603050405020304" pitchFamily="18" charset="0"/>
                <a:cs typeface="Times New Roman" panose="02020603050405020304" pitchFamily="18" charset="0"/>
              </a:rPr>
              <a:t> and V. </a:t>
            </a:r>
            <a:r>
              <a:rPr lang="en-IN" sz="2400" dirty="0" err="1">
                <a:latin typeface="Times New Roman" panose="02020603050405020304" pitchFamily="18" charset="0"/>
                <a:cs typeface="Times New Roman" panose="02020603050405020304" pitchFamily="18" charset="0"/>
              </a:rPr>
              <a:t>Kyrki</a:t>
            </a:r>
            <a:r>
              <a:rPr lang="en-IN" sz="2400" dirty="0">
                <a:latin typeface="Times New Roman" panose="02020603050405020304" pitchFamily="18" charset="0"/>
                <a:cs typeface="Times New Roman" panose="02020603050405020304" pitchFamily="18" charset="0"/>
              </a:rPr>
              <a:t>, ”Rule-based decision-making system for autonomous vehicles at intersections with mixed traffic environment,” In 2021 IEEE International Intelligent Transportation Systems Conference (ITSC), pp. 660-666. IEEE, 2021. </a:t>
            </a:r>
          </a:p>
          <a:p>
            <a:pPr marL="457200" indent="-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 </a:t>
            </a:r>
            <a:r>
              <a:rPr lang="en-IN" sz="2400" dirty="0" err="1">
                <a:latin typeface="Times New Roman" panose="02020603050405020304" pitchFamily="18" charset="0"/>
                <a:cs typeface="Times New Roman" panose="02020603050405020304" pitchFamily="18" charset="0"/>
              </a:rPr>
              <a:t>Anandhalli</a:t>
            </a:r>
            <a:r>
              <a:rPr lang="en-IN" sz="2400" dirty="0">
                <a:latin typeface="Times New Roman" panose="02020603050405020304" pitchFamily="18" charset="0"/>
                <a:cs typeface="Times New Roman" panose="02020603050405020304" pitchFamily="18" charset="0"/>
              </a:rPr>
              <a:t> and V. P. </a:t>
            </a:r>
            <a:r>
              <a:rPr lang="en-IN" sz="2400" dirty="0" err="1">
                <a:latin typeface="Times New Roman" panose="02020603050405020304" pitchFamily="18" charset="0"/>
                <a:cs typeface="Times New Roman" panose="02020603050405020304" pitchFamily="18" charset="0"/>
              </a:rPr>
              <a:t>Baligar</a:t>
            </a:r>
            <a:r>
              <a:rPr lang="en-IN" sz="2400" dirty="0">
                <a:latin typeface="Times New Roman" panose="02020603050405020304" pitchFamily="18" charset="0"/>
                <a:cs typeface="Times New Roman" panose="02020603050405020304" pitchFamily="18" charset="0"/>
              </a:rPr>
              <a:t>, ”An approach to detect vehicles in multiple climatic conditions using the corner point approach,” J. </a:t>
            </a:r>
            <a:r>
              <a:rPr lang="en-IN" sz="2400" dirty="0" err="1">
                <a:latin typeface="Times New Roman" panose="02020603050405020304" pitchFamily="18" charset="0"/>
                <a:cs typeface="Times New Roman" panose="02020603050405020304" pitchFamily="18" charset="0"/>
              </a:rPr>
              <a:t>Intell</a:t>
            </a:r>
            <a:r>
              <a:rPr lang="en-IN" sz="2400" dirty="0">
                <a:latin typeface="Times New Roman" panose="02020603050405020304" pitchFamily="18" charset="0"/>
                <a:cs typeface="Times New Roman" panose="02020603050405020304" pitchFamily="18" charset="0"/>
              </a:rPr>
              <a:t>. Syst., vol. 27, no. 3, pp. 363-376, Jul. 2018.</a:t>
            </a:r>
          </a:p>
          <a:p>
            <a:pPr marL="457200" indent="-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L. L. Li, ”Image edge detection algorithm and its application in traffic video segmentation,” 2015.</a:t>
            </a:r>
          </a:p>
          <a:p>
            <a:pPr marL="457200" indent="-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Y. Jin, Y. Fu, W. Wang, J. Guo, C. Ren and X. Xiang, ”Multi-feature fusion and enhancement single shot detector for traffic sign recognition,” IEEE Access, vol. 8, pp. 38931-38940, 2020. </a:t>
            </a:r>
          </a:p>
          <a:p>
            <a:pPr marL="457200" indent="-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 He et al., ”Automatic Recognition of Traffic Signs Based on Vi </a:t>
            </a:r>
            <a:r>
              <a:rPr lang="en-IN" sz="2400" dirty="0" err="1">
                <a:latin typeface="Times New Roman" panose="02020603050405020304" pitchFamily="18" charset="0"/>
                <a:cs typeface="Times New Roman" panose="02020603050405020304" pitchFamily="18" charset="0"/>
              </a:rPr>
              <a:t>sual</a:t>
            </a:r>
            <a:r>
              <a:rPr lang="en-IN" sz="2400" dirty="0">
                <a:latin typeface="Times New Roman" panose="02020603050405020304" pitchFamily="18" charset="0"/>
                <a:cs typeface="Times New Roman" panose="02020603050405020304" pitchFamily="18" charset="0"/>
              </a:rPr>
              <a:t> Inspection,” IEEE Access, vol. 9, pp. 43253-43261, 2021,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10.1109/ACCESS.2021.3059052</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50800"/>
            <a:ext cx="4889500" cy="673100"/>
          </a:xfrm>
          <a:prstGeom prst="rect">
            <a:avLst/>
          </a:prstGeom>
        </p:spPr>
      </p:pic>
      <p:sp>
        <p:nvSpPr>
          <p:cNvPr id="3" name="object 3"/>
          <p:cNvSpPr txBox="1">
            <a:spLocks noGrp="1"/>
          </p:cNvSpPr>
          <p:nvPr>
            <p:ph type="title"/>
          </p:nvPr>
        </p:nvSpPr>
        <p:spPr>
          <a:prstGeom prst="rect">
            <a:avLst/>
          </a:prstGeom>
        </p:spPr>
        <p:txBody>
          <a:bodyPr vert="horz" wrap="square" lIns="0" tIns="330200" rIns="0" bIns="0" rtlCol="0">
            <a:spAutoFit/>
          </a:bodyPr>
          <a:lstStyle/>
          <a:p>
            <a:pPr marL="2705100">
              <a:lnSpc>
                <a:spcPct val="100000"/>
              </a:lnSpc>
              <a:spcBef>
                <a:spcPts val="100"/>
              </a:spcBef>
            </a:pPr>
            <a:r>
              <a:rPr spc="705" dirty="0"/>
              <a:t>ACKNOWLEGEMENTS</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10" dirty="0"/>
              <a:t>12/20/2024</a:t>
            </a:r>
          </a:p>
        </p:txBody>
      </p:sp>
      <p:sp>
        <p:nvSpPr>
          <p:cNvPr id="6" name="object 6"/>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8" name="object 8"/>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18</a:t>
            </a:fld>
            <a:endParaRPr spc="-25" dirty="0"/>
          </a:p>
        </p:txBody>
      </p:sp>
      <p:sp>
        <p:nvSpPr>
          <p:cNvPr id="12" name="TextBox 11"/>
          <p:cNvSpPr txBox="1"/>
          <p:nvPr/>
        </p:nvSpPr>
        <p:spPr>
          <a:xfrm>
            <a:off x="812800" y="1933085"/>
            <a:ext cx="14401799" cy="5011949"/>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express our gratitude to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Narasaraopeta</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Engineering College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providing the resources and infrastructure necessary to carry out this research.</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Special thanks to </a:t>
            </a:r>
            <a:r>
              <a:rPr lang="en-IN" sz="2400" b="1" dirty="0" err="1">
                <a:latin typeface="Times New Roman" panose="02020603050405020304" pitchFamily="18" charset="0"/>
                <a:cs typeface="Times New Roman" panose="02020603050405020304" pitchFamily="18" charset="0"/>
              </a:rPr>
              <a:t>K.V.Narasimha</a:t>
            </a:r>
            <a:r>
              <a:rPr lang="en-IN" sz="2400" b="1" dirty="0">
                <a:latin typeface="Times New Roman" panose="02020603050405020304" pitchFamily="18" charset="0"/>
                <a:cs typeface="Times New Roman" panose="02020603050405020304" pitchFamily="18" charset="0"/>
              </a:rPr>
              <a:t> Reddy</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and</a:t>
            </a:r>
            <a:r>
              <a:rPr lang="en-US" sz="2400" b="1" dirty="0">
                <a:solidFill>
                  <a:schemeClr val="tx1"/>
                </a:solidFill>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Dr.</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Sireesha</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Moturi</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their expert guidance, constructive feedback, and continuous encouragement throughout the project.</a:t>
            </a:r>
          </a:p>
          <a:p>
            <a:pPr marL="0" marR="0" lvl="0" indent="0" algn="l" defTabSz="914400" rtl="0" eaLnBrk="0" fontAlgn="base" latinLnBrk="0" hangingPunct="0">
              <a:lnSpc>
                <a:spcPct val="150000"/>
              </a:lnSpc>
              <a:spcBef>
                <a:spcPct val="0"/>
              </a:spcBef>
              <a:spcAft>
                <a:spcPct val="0"/>
              </a:spcAft>
              <a:buClrTx/>
              <a:buSzTx/>
              <a:buFontTx/>
              <a:buChar char="•"/>
            </a:pPr>
            <a:r>
              <a:rPr lang="en-US" sz="2400" dirty="0">
                <a:latin typeface="Times New Roman" panose="02020603050405020304" pitchFamily="18" charset="0"/>
                <a:cs typeface="Times New Roman" panose="02020603050405020304" pitchFamily="18" charset="0"/>
              </a:rPr>
              <a:t>We sincerely express our gratitude for the opportunity to present this work on </a:t>
            </a:r>
            <a:r>
              <a:rPr lang="en-US" sz="2400" b="1" dirty="0">
                <a:latin typeface="Times New Roman" panose="02020603050405020304" pitchFamily="18" charset="0"/>
                <a:cs typeface="Times New Roman" panose="02020603050405020304" pitchFamily="18" charset="0"/>
              </a:rPr>
              <a:t>Traffic Sign Recognition using Convolutional Neural Networks</a:t>
            </a:r>
            <a:r>
              <a:rPr lang="en-US" sz="2400" dirty="0">
                <a:latin typeface="Times New Roman" panose="02020603050405020304" pitchFamily="18" charset="0"/>
                <a:cs typeface="Times New Roman" panose="02020603050405020304" pitchFamily="18" charset="0"/>
              </a:rPr>
              <a:t>. It is a privilege to contribute to advancements in road safety and intelligent transportation systems. </a:t>
            </a:r>
          </a:p>
          <a:p>
            <a:pPr marL="0" marR="0" lvl="0" indent="0" algn="l" defTabSz="914400" rtl="0" eaLnBrk="0" fontAlgn="base" latinLnBrk="0" hangingPunct="0">
              <a:lnSpc>
                <a:spcPct val="150000"/>
              </a:lnSpc>
              <a:spcBef>
                <a:spcPct val="0"/>
              </a:spcBef>
              <a:spcAft>
                <a:spcPct val="0"/>
              </a:spcAft>
              <a:buClrTx/>
              <a:buSzTx/>
              <a:buFontTx/>
              <a:buChar char="•"/>
            </a:pPr>
            <a:r>
              <a:rPr lang="en-US" sz="2400" dirty="0">
                <a:latin typeface="Times New Roman" panose="02020603050405020304" pitchFamily="18" charset="0"/>
                <a:cs typeface="Times New Roman" panose="02020603050405020304" pitchFamily="18" charset="0"/>
              </a:rPr>
              <a:t>We appreciate the support and guidance from mentors, colleagues, and all those who helped bring this project to fruition.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18300" y="673100"/>
            <a:ext cx="3274060" cy="924560"/>
          </a:xfrm>
          <a:prstGeom prst="rect">
            <a:avLst/>
          </a:prstGeom>
        </p:spPr>
        <p:txBody>
          <a:bodyPr vert="horz" wrap="square" lIns="0" tIns="12700" rIns="0" bIns="0" rtlCol="0">
            <a:spAutoFit/>
          </a:bodyPr>
          <a:lstStyle/>
          <a:p>
            <a:pPr marL="12700">
              <a:lnSpc>
                <a:spcPct val="100000"/>
              </a:lnSpc>
              <a:spcBef>
                <a:spcPts val="100"/>
              </a:spcBef>
            </a:pPr>
            <a:r>
              <a:rPr spc="365" dirty="0"/>
              <a:t>OUTLINE</a:t>
            </a:r>
          </a:p>
        </p:txBody>
      </p:sp>
      <p:sp>
        <p:nvSpPr>
          <p:cNvPr id="4" name="object 4"/>
          <p:cNvSpPr txBox="1">
            <a:spLocks noGrp="1"/>
          </p:cNvSpPr>
          <p:nvPr>
            <p:ph type="dt" sz="half" idx="6"/>
          </p:nvPr>
        </p:nvSpPr>
        <p:spPr>
          <a:xfrm>
            <a:off x="1219200" y="8574430"/>
            <a:ext cx="1103630" cy="243656"/>
          </a:xfrm>
          <a:prstGeom prst="rect">
            <a:avLst/>
          </a:prstGeom>
        </p:spPr>
        <p:txBody>
          <a:bodyPr vert="horz" wrap="square" lIns="0" tIns="0" rIns="0" bIns="0" rtlCol="0">
            <a:spAutoFit/>
          </a:bodyPr>
          <a:lstStyle/>
          <a:p>
            <a:pPr marL="12700">
              <a:lnSpc>
                <a:spcPts val="1905"/>
              </a:lnSpc>
            </a:pPr>
            <a:r>
              <a:rPr spc="-10" dirty="0"/>
              <a:t>12/2</a:t>
            </a:r>
            <a:r>
              <a:rPr lang="en-IN" spc="-10" dirty="0"/>
              <a:t>8</a:t>
            </a:r>
            <a:r>
              <a:rPr spc="-10" dirty="0"/>
              <a:t>/2024</a:t>
            </a:r>
          </a:p>
        </p:txBody>
      </p:sp>
      <p:sp>
        <p:nvSpPr>
          <p:cNvPr id="5" name="object 5"/>
          <p:cNvSpPr txBox="1"/>
          <p:nvPr/>
        </p:nvSpPr>
        <p:spPr>
          <a:xfrm>
            <a:off x="5537200" y="8574430"/>
            <a:ext cx="1192530" cy="243656"/>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r>
              <a:rPr lang="en-IN" sz="1600" spc="40" dirty="0">
                <a:solidFill>
                  <a:srgbClr val="898989"/>
                </a:solidFill>
                <a:latin typeface="Trebuchet MS" panose="020B0603020202020204"/>
                <a:cs typeface="Trebuchet MS" panose="020B0603020202020204"/>
              </a:rPr>
              <a:t>1</a:t>
            </a:r>
            <a:endParaRPr sz="1600" dirty="0">
              <a:latin typeface="Trebuchet MS" panose="020B0603020202020204"/>
              <a:cs typeface="Trebuchet MS" panose="020B0603020202020204"/>
            </a:endParaRPr>
          </a:p>
        </p:txBody>
      </p:sp>
      <p:sp>
        <p:nvSpPr>
          <p:cNvPr id="6" name="object 6"/>
          <p:cNvSpPr txBox="1">
            <a:spLocks noGrp="1"/>
          </p:cNvSpPr>
          <p:nvPr>
            <p:ph type="ftr" sz="quarter" idx="5"/>
          </p:nvPr>
        </p:nvSpPr>
        <p:spPr>
          <a:xfrm>
            <a:off x="7213600" y="8574430"/>
            <a:ext cx="1562100" cy="243656"/>
          </a:xfrm>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r>
              <a:rPr lang="en-IN" spc="40" dirty="0"/>
              <a:t>CB06</a:t>
            </a:r>
            <a:endParaRPr spc="40" dirty="0"/>
          </a:p>
        </p:txBody>
      </p:sp>
      <p:sp>
        <p:nvSpPr>
          <p:cNvPr id="7" name="object 7"/>
          <p:cNvSpPr txBox="1"/>
          <p:nvPr/>
        </p:nvSpPr>
        <p:spPr>
          <a:xfrm>
            <a:off x="9259570" y="8561367"/>
            <a:ext cx="1852930" cy="243656"/>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2</a:t>
            </a:fld>
            <a:endParaRPr spc="-25" dirty="0"/>
          </a:p>
        </p:txBody>
      </p:sp>
      <p:sp>
        <p:nvSpPr>
          <p:cNvPr id="3" name="object 3"/>
          <p:cNvSpPr txBox="1"/>
          <p:nvPr/>
        </p:nvSpPr>
        <p:spPr>
          <a:xfrm>
            <a:off x="1219200" y="1572260"/>
            <a:ext cx="5043805" cy="5880100"/>
          </a:xfrm>
          <a:prstGeom prst="rect">
            <a:avLst/>
          </a:prstGeom>
        </p:spPr>
        <p:txBody>
          <a:bodyPr vert="horz" wrap="square" lIns="0" tIns="66040" rIns="0" bIns="0" rtlCol="0">
            <a:spAutoFit/>
          </a:bodyPr>
          <a:lstStyle/>
          <a:p>
            <a:pPr marL="697865" indent="-685165">
              <a:lnSpc>
                <a:spcPct val="100000"/>
              </a:lnSpc>
              <a:spcBef>
                <a:spcPts val="520"/>
              </a:spcBef>
              <a:buAutoNum type="arabicPeriod"/>
              <a:tabLst>
                <a:tab pos="697865" algn="l"/>
              </a:tabLst>
            </a:pPr>
            <a:r>
              <a:rPr sz="2400" spc="-10" dirty="0">
                <a:latin typeface="Trebuchet MS" panose="020B0603020202020204"/>
                <a:cs typeface="Trebuchet MS" panose="020B0603020202020204"/>
              </a:rPr>
              <a:t>Abstract</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10" dirty="0">
                <a:latin typeface="Trebuchet MS" panose="020B0603020202020204"/>
                <a:cs typeface="Trebuchet MS" panose="020B0603020202020204"/>
              </a:rPr>
              <a:t>Introduction</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50" dirty="0">
                <a:latin typeface="Trebuchet MS" panose="020B0603020202020204"/>
                <a:cs typeface="Trebuchet MS" panose="020B0603020202020204"/>
              </a:rPr>
              <a:t>Literature</a:t>
            </a:r>
            <a:r>
              <a:rPr sz="2400" spc="-85" dirty="0">
                <a:latin typeface="Trebuchet MS" panose="020B0603020202020204"/>
                <a:cs typeface="Trebuchet MS" panose="020B0603020202020204"/>
              </a:rPr>
              <a:t> </a:t>
            </a:r>
            <a:r>
              <a:rPr sz="2400" spc="80" dirty="0">
                <a:latin typeface="Trebuchet MS" panose="020B0603020202020204"/>
                <a:cs typeface="Trebuchet MS" panose="020B0603020202020204"/>
              </a:rPr>
              <a:t>Survey</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90" dirty="0">
                <a:latin typeface="Trebuchet MS" panose="020B0603020202020204"/>
                <a:cs typeface="Trebuchet MS" panose="020B0603020202020204"/>
              </a:rPr>
              <a:t>Research</a:t>
            </a:r>
            <a:r>
              <a:rPr sz="2400" spc="-25" dirty="0">
                <a:latin typeface="Trebuchet MS" panose="020B0603020202020204"/>
                <a:cs typeface="Trebuchet MS" panose="020B0603020202020204"/>
              </a:rPr>
              <a:t> </a:t>
            </a:r>
            <a:r>
              <a:rPr sz="2400" spc="155" dirty="0">
                <a:latin typeface="Trebuchet MS" panose="020B0603020202020204"/>
                <a:cs typeface="Trebuchet MS" panose="020B0603020202020204"/>
              </a:rPr>
              <a:t>Gaps</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45" dirty="0">
                <a:latin typeface="Trebuchet MS" panose="020B0603020202020204"/>
                <a:cs typeface="Trebuchet MS" panose="020B0603020202020204"/>
              </a:rPr>
              <a:t>Problem</a:t>
            </a:r>
            <a:r>
              <a:rPr sz="2400" spc="-10" dirty="0">
                <a:latin typeface="Trebuchet MS" panose="020B0603020202020204"/>
                <a:cs typeface="Trebuchet MS" panose="020B0603020202020204"/>
              </a:rPr>
              <a:t> Statement</a:t>
            </a:r>
            <a:endParaRPr sz="2400" dirty="0">
              <a:latin typeface="Trebuchet MS" panose="020B0603020202020204"/>
              <a:cs typeface="Trebuchet MS" panose="020B0603020202020204"/>
            </a:endParaRPr>
          </a:p>
          <a:p>
            <a:pPr marL="697865" indent="-685165">
              <a:lnSpc>
                <a:spcPct val="100000"/>
              </a:lnSpc>
              <a:spcBef>
                <a:spcPts val="320"/>
              </a:spcBef>
              <a:buAutoNum type="arabicPeriod"/>
              <a:tabLst>
                <a:tab pos="697865" algn="l"/>
              </a:tabLst>
            </a:pPr>
            <a:r>
              <a:rPr sz="2400" spc="-10" dirty="0">
                <a:latin typeface="Trebuchet MS" panose="020B0603020202020204"/>
                <a:cs typeface="Trebuchet MS" panose="020B0603020202020204"/>
              </a:rPr>
              <a:t>Objectives</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55" dirty="0">
                <a:latin typeface="Trebuchet MS" panose="020B0603020202020204"/>
                <a:cs typeface="Trebuchet MS" panose="020B0603020202020204"/>
              </a:rPr>
              <a:t>Block</a:t>
            </a:r>
            <a:r>
              <a:rPr sz="2400" spc="35" dirty="0">
                <a:latin typeface="Trebuchet MS" panose="020B0603020202020204"/>
                <a:cs typeface="Trebuchet MS" panose="020B0603020202020204"/>
              </a:rPr>
              <a:t> </a:t>
            </a:r>
            <a:r>
              <a:rPr sz="2400" spc="90" dirty="0">
                <a:latin typeface="Trebuchet MS" panose="020B0603020202020204"/>
                <a:cs typeface="Trebuchet MS" panose="020B0603020202020204"/>
              </a:rPr>
              <a:t>Diagram</a:t>
            </a:r>
            <a:r>
              <a:rPr sz="2400" spc="25" dirty="0">
                <a:latin typeface="Trebuchet MS" panose="020B0603020202020204"/>
                <a:cs typeface="Trebuchet MS" panose="020B0603020202020204"/>
              </a:rPr>
              <a:t> </a:t>
            </a:r>
            <a:r>
              <a:rPr sz="2400" spc="-345" dirty="0">
                <a:latin typeface="Trebuchet MS" panose="020B0603020202020204"/>
                <a:cs typeface="Trebuchet MS" panose="020B0603020202020204"/>
              </a:rPr>
              <a:t>/</a:t>
            </a:r>
            <a:r>
              <a:rPr sz="2400" spc="10" dirty="0">
                <a:latin typeface="Trebuchet MS" panose="020B0603020202020204"/>
                <a:cs typeface="Trebuchet MS" panose="020B0603020202020204"/>
              </a:rPr>
              <a:t> </a:t>
            </a:r>
            <a:r>
              <a:rPr sz="2400" dirty="0">
                <a:latin typeface="Trebuchet MS" panose="020B0603020202020204"/>
                <a:cs typeface="Trebuchet MS" panose="020B0603020202020204"/>
              </a:rPr>
              <a:t>Flow</a:t>
            </a:r>
            <a:r>
              <a:rPr sz="2400" spc="60" dirty="0">
                <a:latin typeface="Trebuchet MS" panose="020B0603020202020204"/>
                <a:cs typeface="Trebuchet MS" panose="020B0603020202020204"/>
              </a:rPr>
              <a:t> </a:t>
            </a:r>
            <a:r>
              <a:rPr sz="2400" spc="80" dirty="0">
                <a:latin typeface="Trebuchet MS" panose="020B0603020202020204"/>
                <a:cs typeface="Trebuchet MS" panose="020B0603020202020204"/>
              </a:rPr>
              <a:t>Diagram</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80" dirty="0">
                <a:latin typeface="Trebuchet MS" panose="020B0603020202020204"/>
                <a:cs typeface="Trebuchet MS" panose="020B0603020202020204"/>
              </a:rPr>
              <a:t>Methodology</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10" dirty="0">
                <a:latin typeface="Trebuchet MS" panose="020B0603020202020204"/>
                <a:cs typeface="Trebuchet MS" panose="020B0603020202020204"/>
              </a:rPr>
              <a:t>Implementation</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45" dirty="0">
                <a:latin typeface="Trebuchet MS" panose="020B0603020202020204"/>
                <a:cs typeface="Trebuchet MS" panose="020B0603020202020204"/>
              </a:rPr>
              <a:t>Results</a:t>
            </a:r>
            <a:r>
              <a:rPr sz="2400" spc="-145" dirty="0">
                <a:latin typeface="Trebuchet MS" panose="020B0603020202020204"/>
                <a:cs typeface="Trebuchet MS" panose="020B0603020202020204"/>
              </a:rPr>
              <a:t> </a:t>
            </a:r>
            <a:r>
              <a:rPr sz="2400" spc="114" dirty="0">
                <a:latin typeface="Trebuchet MS" panose="020B0603020202020204"/>
                <a:cs typeface="Trebuchet MS" panose="020B0603020202020204"/>
              </a:rPr>
              <a:t>and</a:t>
            </a:r>
            <a:r>
              <a:rPr sz="2400" spc="-80" dirty="0">
                <a:latin typeface="Trebuchet MS" panose="020B0603020202020204"/>
                <a:cs typeface="Trebuchet MS" panose="020B0603020202020204"/>
              </a:rPr>
              <a:t> </a:t>
            </a:r>
            <a:r>
              <a:rPr sz="2400" spc="55" dirty="0">
                <a:latin typeface="Trebuchet MS" panose="020B0603020202020204"/>
                <a:cs typeface="Trebuchet MS" panose="020B0603020202020204"/>
              </a:rPr>
              <a:t>Analysis</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70" dirty="0">
                <a:latin typeface="Trebuchet MS" panose="020B0603020202020204"/>
                <a:cs typeface="Trebuchet MS" panose="020B0603020202020204"/>
              </a:rPr>
              <a:t>Conclusion</a:t>
            </a:r>
            <a:r>
              <a:rPr sz="2400" spc="-35" dirty="0">
                <a:latin typeface="Trebuchet MS" panose="020B0603020202020204"/>
                <a:cs typeface="Trebuchet MS" panose="020B0603020202020204"/>
              </a:rPr>
              <a:t> </a:t>
            </a:r>
            <a:r>
              <a:rPr sz="2400" spc="50" dirty="0">
                <a:latin typeface="Trebuchet MS" panose="020B0603020202020204"/>
                <a:cs typeface="Trebuchet MS" panose="020B0603020202020204"/>
              </a:rPr>
              <a:t>&amp;</a:t>
            </a:r>
            <a:r>
              <a:rPr sz="2400" spc="-75" dirty="0">
                <a:latin typeface="Trebuchet MS" panose="020B0603020202020204"/>
                <a:cs typeface="Trebuchet MS" panose="020B0603020202020204"/>
              </a:rPr>
              <a:t> </a:t>
            </a:r>
            <a:r>
              <a:rPr sz="2400" dirty="0">
                <a:latin typeface="Trebuchet MS" panose="020B0603020202020204"/>
                <a:cs typeface="Trebuchet MS" panose="020B0603020202020204"/>
              </a:rPr>
              <a:t>Future</a:t>
            </a:r>
            <a:r>
              <a:rPr sz="2400" spc="-30" dirty="0">
                <a:latin typeface="Trebuchet MS" panose="020B0603020202020204"/>
                <a:cs typeface="Trebuchet MS" panose="020B0603020202020204"/>
              </a:rPr>
              <a:t> </a:t>
            </a:r>
            <a:r>
              <a:rPr sz="2400" spc="145" dirty="0">
                <a:latin typeface="Trebuchet MS" panose="020B0603020202020204"/>
                <a:cs typeface="Trebuchet MS" panose="020B0603020202020204"/>
              </a:rPr>
              <a:t>Scope</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55" dirty="0">
                <a:latin typeface="Trebuchet MS" panose="020B0603020202020204"/>
                <a:cs typeface="Trebuchet MS" panose="020B0603020202020204"/>
              </a:rPr>
              <a:t>References</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45" dirty="0">
                <a:latin typeface="Trebuchet MS" panose="020B0603020202020204"/>
                <a:cs typeface="Trebuchet MS" panose="020B0603020202020204"/>
              </a:rPr>
              <a:t>Question</a:t>
            </a:r>
            <a:r>
              <a:rPr sz="2400" spc="-30" dirty="0">
                <a:latin typeface="Trebuchet MS" panose="020B0603020202020204"/>
                <a:cs typeface="Trebuchet MS" panose="020B0603020202020204"/>
              </a:rPr>
              <a:t> </a:t>
            </a:r>
            <a:r>
              <a:rPr sz="2400" spc="114" dirty="0">
                <a:latin typeface="Trebuchet MS" panose="020B0603020202020204"/>
                <a:cs typeface="Trebuchet MS" panose="020B0603020202020204"/>
              </a:rPr>
              <a:t>and</a:t>
            </a:r>
            <a:r>
              <a:rPr sz="2400" spc="-90" dirty="0">
                <a:latin typeface="Trebuchet MS" panose="020B0603020202020204"/>
                <a:cs typeface="Trebuchet MS" panose="020B0603020202020204"/>
              </a:rPr>
              <a:t> </a:t>
            </a:r>
            <a:r>
              <a:rPr sz="2400" spc="110" dirty="0">
                <a:latin typeface="Trebuchet MS" panose="020B0603020202020204"/>
                <a:cs typeface="Trebuchet MS" panose="020B0603020202020204"/>
              </a:rPr>
              <a:t>Answers</a:t>
            </a:r>
            <a:endParaRPr sz="2400" dirty="0">
              <a:latin typeface="Trebuchet MS" panose="020B0603020202020204"/>
              <a:cs typeface="Trebuchet MS" panose="020B0603020202020204"/>
            </a:endParaRPr>
          </a:p>
          <a:p>
            <a:pPr marL="697865" indent="-685165">
              <a:lnSpc>
                <a:spcPct val="100000"/>
              </a:lnSpc>
              <a:spcBef>
                <a:spcPts val="420"/>
              </a:spcBef>
              <a:buAutoNum type="arabicPeriod"/>
              <a:tabLst>
                <a:tab pos="697865" algn="l"/>
              </a:tabLst>
            </a:pPr>
            <a:r>
              <a:rPr sz="2400" spc="75" dirty="0">
                <a:latin typeface="Trebuchet MS" panose="020B0603020202020204"/>
                <a:cs typeface="Trebuchet MS" panose="020B0603020202020204"/>
              </a:rPr>
              <a:t>Acknowledgements</a:t>
            </a:r>
            <a:endParaRPr sz="2400"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0200" rIns="0" bIns="0" rtlCol="0">
            <a:spAutoFit/>
          </a:bodyPr>
          <a:lstStyle/>
          <a:p>
            <a:pPr marL="4826000">
              <a:lnSpc>
                <a:spcPct val="100000"/>
              </a:lnSpc>
              <a:spcBef>
                <a:spcPts val="100"/>
              </a:spcBef>
            </a:pPr>
            <a:r>
              <a:rPr spc="550" dirty="0"/>
              <a:t>ABSTRACT</a:t>
            </a:r>
          </a:p>
        </p:txBody>
      </p:sp>
      <p:sp>
        <p:nvSpPr>
          <p:cNvPr id="4" name="object 4"/>
          <p:cNvSpPr txBox="1">
            <a:spLocks noGrp="1"/>
          </p:cNvSpPr>
          <p:nvPr>
            <p:ph type="dt" sz="half" idx="6"/>
          </p:nvPr>
        </p:nvSpPr>
        <p:spPr>
          <a:xfrm>
            <a:off x="1219200" y="8574430"/>
            <a:ext cx="1103630" cy="243656"/>
          </a:xfrm>
          <a:prstGeom prst="rect">
            <a:avLst/>
          </a:prstGeom>
        </p:spPr>
        <p:txBody>
          <a:bodyPr vert="horz" wrap="square" lIns="0" tIns="0" rIns="0" bIns="0" rtlCol="0">
            <a:spAutoFit/>
          </a:bodyPr>
          <a:lstStyle/>
          <a:p>
            <a:pPr marL="12700">
              <a:lnSpc>
                <a:spcPts val="1905"/>
              </a:lnSpc>
            </a:pPr>
            <a:r>
              <a:rPr lang="en-IN" spc="-10" dirty="0"/>
              <a:t>12/28/2024</a:t>
            </a:r>
          </a:p>
        </p:txBody>
      </p:sp>
      <p:sp>
        <p:nvSpPr>
          <p:cNvPr id="5" name="object 5"/>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7" name="object 7"/>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3</a:t>
            </a:fld>
            <a:endParaRPr spc="-25" dirty="0"/>
          </a:p>
        </p:txBody>
      </p:sp>
      <p:sp>
        <p:nvSpPr>
          <p:cNvPr id="3" name="object 3"/>
          <p:cNvSpPr txBox="1"/>
          <p:nvPr/>
        </p:nvSpPr>
        <p:spPr>
          <a:xfrm>
            <a:off x="965200" y="1935116"/>
            <a:ext cx="14325600" cy="5486438"/>
          </a:xfrm>
          <a:prstGeom prst="rect">
            <a:avLst/>
          </a:prstGeom>
        </p:spPr>
        <p:txBody>
          <a:bodyPr vert="horz" wrap="square" lIns="0" tIns="12700" rIns="0" bIns="0"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rapid development of the road traffic systems is a very important component of the nation’s infrastructure, and that is reflected in growing importance of the traffic safety. </a:t>
            </a:r>
            <a:r>
              <a:rPr lang="en-US" sz="2400" b="1" dirty="0">
                <a:latin typeface="Times New Roman" panose="02020603050405020304" pitchFamily="18" charset="0"/>
                <a:cs typeface="Times New Roman" panose="02020603050405020304" pitchFamily="18" charset="0"/>
              </a:rPr>
              <a:t>Traffic Sign Recognition </a:t>
            </a:r>
            <a:r>
              <a:rPr lang="en-US" sz="2400" dirty="0">
                <a:latin typeface="Times New Roman" panose="02020603050405020304" pitchFamily="18" charset="0"/>
                <a:cs typeface="Times New Roman" panose="02020603050405020304" pitchFamily="18" charset="0"/>
              </a:rPr>
              <a:t>(TSR) is an important field of research because traffic offenses, particularly the disregard for traffic signs, are a major contributor to accidents. This paper gives a comprehensive review of the latest developments in the area of traffic sign detection and recognition techniques with attention to the applications of CNNs. This paper discusses the need for traffic signs to be detected under complex conditions and proposes an architecture based on modified CNN that helps reduce the processing time and increase accuracy. Improving recognition accuracy in realistic environments is the motivation behind the CNN model, which has been architected for real-time training as well as target identification. Experiments suggest that this solution outperforms present intelligent driving systems and the state-of the-art performance achieved by the image processing algorithms currently in use and traffic sign datasets.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0200" rIns="0" bIns="0" rtlCol="0">
            <a:spAutoFit/>
          </a:bodyPr>
          <a:lstStyle/>
          <a:p>
            <a:pPr marL="3962400">
              <a:lnSpc>
                <a:spcPct val="100000"/>
              </a:lnSpc>
              <a:spcBef>
                <a:spcPts val="100"/>
              </a:spcBef>
            </a:pPr>
            <a:r>
              <a:rPr spc="405" dirty="0"/>
              <a:t>INTRODUCTION</a:t>
            </a:r>
          </a:p>
        </p:txBody>
      </p:sp>
      <p:sp>
        <p:nvSpPr>
          <p:cNvPr id="4" name="object 4"/>
          <p:cNvSpPr txBox="1">
            <a:spLocks noGrp="1"/>
          </p:cNvSpPr>
          <p:nvPr>
            <p:ph type="dt" sz="half" idx="6"/>
          </p:nvPr>
        </p:nvSpPr>
        <p:spPr>
          <a:xfrm>
            <a:off x="1219200" y="8574430"/>
            <a:ext cx="1103630" cy="243656"/>
          </a:xfrm>
          <a:prstGeom prst="rect">
            <a:avLst/>
          </a:prstGeom>
        </p:spPr>
        <p:txBody>
          <a:bodyPr vert="horz" wrap="square" lIns="0" tIns="0" rIns="0" bIns="0" rtlCol="0">
            <a:spAutoFit/>
          </a:bodyPr>
          <a:lstStyle/>
          <a:p>
            <a:pPr marL="12700">
              <a:lnSpc>
                <a:spcPts val="1905"/>
              </a:lnSpc>
            </a:pPr>
            <a:r>
              <a:rPr lang="en-IN" spc="-10" dirty="0"/>
              <a:t>12/28/2024</a:t>
            </a:r>
          </a:p>
        </p:txBody>
      </p:sp>
      <p:sp>
        <p:nvSpPr>
          <p:cNvPr id="5" name="object 5"/>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7" name="object 7"/>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4</a:t>
            </a:fld>
            <a:endParaRPr spc="-25" dirty="0"/>
          </a:p>
        </p:txBody>
      </p:sp>
      <p:sp>
        <p:nvSpPr>
          <p:cNvPr id="3" name="object 3"/>
          <p:cNvSpPr txBox="1"/>
          <p:nvPr/>
        </p:nvSpPr>
        <p:spPr>
          <a:xfrm>
            <a:off x="805814" y="1158420"/>
            <a:ext cx="14743429" cy="7707238"/>
          </a:xfrm>
          <a:prstGeom prst="rect">
            <a:avLst/>
          </a:prstGeom>
        </p:spPr>
        <p:txBody>
          <a:bodyPr vert="horz" wrap="square" lIns="0" tIns="134620"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Develops a Traffic Sign Recognition (TSR) system using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Convolutional Neural Networks (CNNs)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Focuses on detecting and classifying traffic signs from images or video feeds in real-time.</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Employs preprocessing techniques and a CNN architecture for efficient and accurate classification.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Addressing Road Safety</a:t>
            </a:r>
            <a:r>
              <a:rPr lang="en-US" sz="2400" dirty="0">
                <a:latin typeface="Times New Roman" panose="02020603050405020304" pitchFamily="18" charset="0"/>
                <a:cs typeface="Times New Roman" panose="02020603050405020304" pitchFamily="18" charset="0"/>
              </a:rPr>
              <a:t>: Traffic sign misinterpretation or neglect leads to accidents and fatalities.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Autonomous Vehicle Technology</a:t>
            </a:r>
            <a:r>
              <a:rPr lang="en-US" sz="2400" dirty="0">
                <a:latin typeface="Times New Roman" panose="02020603050405020304" pitchFamily="18" charset="0"/>
                <a:cs typeface="Times New Roman" panose="02020603050405020304" pitchFamily="18" charset="0"/>
              </a:rPr>
              <a:t>: Essential for enabling vehicles to make safe, rule-abiding navigation decisions.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Overcoming Traditional Method Limitations</a:t>
            </a:r>
            <a:r>
              <a:rPr lang="en-US" sz="2400" dirty="0">
                <a:latin typeface="Times New Roman" panose="02020603050405020304" pitchFamily="18" charset="0"/>
                <a:cs typeface="Times New Roman" panose="02020603050405020304" pitchFamily="18" charset="0"/>
              </a:rPr>
              <a:t>: Existing methods struggle with complex scenarios like dynamic lighting or occlusion, which this project aims to solve.</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Minimizing Human Error</a:t>
            </a:r>
            <a:r>
              <a:rPr lang="en-US" sz="2400" dirty="0">
                <a:latin typeface="Times New Roman" panose="02020603050405020304" pitchFamily="18" charset="0"/>
                <a:cs typeface="Times New Roman" panose="02020603050405020304" pitchFamily="18" charset="0"/>
              </a:rPr>
              <a:t>: Provides reliable, automated solutions for traffic law compliance.</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b="1"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8" name="Rectangle 7">
            <a:extLst>
              <a:ext uri="{FF2B5EF4-FFF2-40B4-BE49-F238E27FC236}">
                <a16:creationId xmlns:a16="http://schemas.microsoft.com/office/drawing/2014/main" id="{72838F87-418D-EA19-E6F9-1E7740B1DB1D}"/>
              </a:ext>
            </a:extLst>
          </p:cNvPr>
          <p:cNvSpPr>
            <a:spLocks noChangeArrowheads="1"/>
          </p:cNvSpPr>
          <p:nvPr/>
        </p:nvSpPr>
        <p:spPr bwMode="auto">
          <a:xfrm>
            <a:off x="699772" y="6324600"/>
            <a:ext cx="17373600"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Safety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accidents by ensuring traffic laws are followed accurately.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Critical for Autonomous Vehicles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safe, automated decision-making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8600" y="152400"/>
            <a:ext cx="7099300" cy="833119"/>
          </a:xfrm>
          <a:prstGeom prst="rect">
            <a:avLst/>
          </a:prstGeom>
        </p:spPr>
        <p:txBody>
          <a:bodyPr vert="horz" wrap="square" lIns="0" tIns="12700" rIns="0" bIns="0" rtlCol="0">
            <a:spAutoFit/>
          </a:bodyPr>
          <a:lstStyle/>
          <a:p>
            <a:pPr marL="12700">
              <a:lnSpc>
                <a:spcPct val="100000"/>
              </a:lnSpc>
              <a:spcBef>
                <a:spcPts val="100"/>
              </a:spcBef>
            </a:pPr>
            <a:r>
              <a:rPr sz="5300" spc="355" dirty="0"/>
              <a:t>LITERATURE</a:t>
            </a:r>
            <a:r>
              <a:rPr sz="5300" spc="-165" dirty="0"/>
              <a:t> </a:t>
            </a:r>
            <a:r>
              <a:rPr sz="5300" spc="595" dirty="0"/>
              <a:t>SURVEY</a:t>
            </a:r>
            <a:endParaRPr sz="53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5</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944965137"/>
              </p:ext>
            </p:extLst>
          </p:nvPr>
        </p:nvGraphicFramePr>
        <p:xfrm>
          <a:off x="203199" y="985519"/>
          <a:ext cx="15849601" cy="7860101"/>
        </p:xfrm>
        <a:graphic>
          <a:graphicData uri="http://schemas.openxmlformats.org/drawingml/2006/table">
            <a:tbl>
              <a:tblPr firstRow="1" bandRow="1">
                <a:tableStyleId>{2D5ABB26-0587-4C30-8999-92F81FD0307C}</a:tableStyleId>
              </a:tblPr>
              <a:tblGrid>
                <a:gridCol w="609601">
                  <a:extLst>
                    <a:ext uri="{9D8B030D-6E8A-4147-A177-3AD203B41FA5}">
                      <a16:colId xmlns:a16="http://schemas.microsoft.com/office/drawing/2014/main" val="20000"/>
                    </a:ext>
                  </a:extLst>
                </a:gridCol>
                <a:gridCol w="4957467">
                  <a:extLst>
                    <a:ext uri="{9D8B030D-6E8A-4147-A177-3AD203B41FA5}">
                      <a16:colId xmlns:a16="http://schemas.microsoft.com/office/drawing/2014/main" val="20001"/>
                    </a:ext>
                  </a:extLst>
                </a:gridCol>
                <a:gridCol w="1804818">
                  <a:extLst>
                    <a:ext uri="{9D8B030D-6E8A-4147-A177-3AD203B41FA5}">
                      <a16:colId xmlns:a16="http://schemas.microsoft.com/office/drawing/2014/main" val="20002"/>
                    </a:ext>
                  </a:extLst>
                </a:gridCol>
                <a:gridCol w="2586953">
                  <a:extLst>
                    <a:ext uri="{9D8B030D-6E8A-4147-A177-3AD203B41FA5}">
                      <a16:colId xmlns:a16="http://schemas.microsoft.com/office/drawing/2014/main" val="20003"/>
                    </a:ext>
                  </a:extLst>
                </a:gridCol>
                <a:gridCol w="2254652">
                  <a:extLst>
                    <a:ext uri="{9D8B030D-6E8A-4147-A177-3AD203B41FA5}">
                      <a16:colId xmlns:a16="http://schemas.microsoft.com/office/drawing/2014/main" val="20004"/>
                    </a:ext>
                  </a:extLst>
                </a:gridCol>
                <a:gridCol w="1916225">
                  <a:extLst>
                    <a:ext uri="{9D8B030D-6E8A-4147-A177-3AD203B41FA5}">
                      <a16:colId xmlns:a16="http://schemas.microsoft.com/office/drawing/2014/main" val="20005"/>
                    </a:ext>
                  </a:extLst>
                </a:gridCol>
                <a:gridCol w="1719885">
                  <a:extLst>
                    <a:ext uri="{9D8B030D-6E8A-4147-A177-3AD203B41FA5}">
                      <a16:colId xmlns:a16="http://schemas.microsoft.com/office/drawing/2014/main" val="20006"/>
                    </a:ext>
                  </a:extLst>
                </a:gridCol>
              </a:tblGrid>
              <a:tr h="684984">
                <a:tc>
                  <a:txBody>
                    <a:bodyPr/>
                    <a:lstStyle/>
                    <a:p>
                      <a:pPr marL="222250" algn="ctr">
                        <a:lnSpc>
                          <a:spcPts val="2270"/>
                        </a:lnSpc>
                      </a:pPr>
                      <a:r>
                        <a:rPr sz="2000" spc="170" dirty="0">
                          <a:latin typeface="Trebuchet MS" panose="020B0603020202020204"/>
                          <a:cs typeface="Trebuchet MS" panose="020B0603020202020204"/>
                        </a:rPr>
                        <a:t>No</a:t>
                      </a:r>
                      <a:endParaRPr sz="2000" dirty="0">
                        <a:latin typeface="Trebuchet MS" panose="020B0603020202020204"/>
                        <a:cs typeface="Trebuchet MS" panose="020B0603020202020204"/>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145" algn="ctr">
                        <a:lnSpc>
                          <a:spcPts val="2270"/>
                        </a:lnSpc>
                      </a:pPr>
                      <a:r>
                        <a:rPr sz="2000" spc="-10" dirty="0">
                          <a:latin typeface="Trebuchet MS" panose="020B0603020202020204"/>
                          <a:cs typeface="Trebuchet MS" panose="020B0603020202020204"/>
                        </a:rPr>
                        <a:t>Title</a:t>
                      </a:r>
                      <a:endParaRPr sz="2000" dirty="0">
                        <a:latin typeface="Trebuchet MS" panose="020B0603020202020204"/>
                        <a:cs typeface="Trebuchet MS" panose="020B060302020202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6750">
                        <a:lnSpc>
                          <a:spcPts val="2270"/>
                        </a:lnSpc>
                      </a:pPr>
                      <a:r>
                        <a:rPr sz="2000" spc="-10" dirty="0">
                          <a:latin typeface="Trebuchet MS" panose="020B0603020202020204"/>
                          <a:cs typeface="Trebuchet MS" panose="020B0603020202020204"/>
                        </a:rPr>
                        <a:t>Author</a:t>
                      </a:r>
                      <a:endParaRPr sz="2000" dirty="0">
                        <a:latin typeface="Trebuchet MS" panose="020B0603020202020204"/>
                        <a:cs typeface="Trebuchet MS" panose="020B060302020202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60"/>
                        </a:lnSpc>
                      </a:pPr>
                      <a:r>
                        <a:rPr sz="2000" spc="45" dirty="0">
                          <a:latin typeface="Trebuchet MS" panose="020B0603020202020204"/>
                          <a:cs typeface="Trebuchet MS" panose="020B0603020202020204"/>
                        </a:rPr>
                        <a:t>Journal</a:t>
                      </a:r>
                      <a:r>
                        <a:rPr sz="2000" spc="-195" dirty="0">
                          <a:latin typeface="Trebuchet MS" panose="020B0603020202020204"/>
                          <a:cs typeface="Trebuchet MS" panose="020B0603020202020204"/>
                        </a:rPr>
                        <a:t> </a:t>
                      </a:r>
                      <a:r>
                        <a:rPr sz="2000" spc="195" dirty="0">
                          <a:latin typeface="Trebuchet MS" panose="020B0603020202020204"/>
                          <a:cs typeface="Trebuchet MS" panose="020B0603020202020204"/>
                        </a:rPr>
                        <a:t>Name</a:t>
                      </a:r>
                      <a:r>
                        <a:rPr sz="2000" spc="-170" dirty="0">
                          <a:latin typeface="Trebuchet MS" panose="020B0603020202020204"/>
                          <a:cs typeface="Trebuchet MS" panose="020B0603020202020204"/>
                        </a:rPr>
                        <a:t> </a:t>
                      </a:r>
                      <a:r>
                        <a:rPr sz="2000" spc="-50" dirty="0">
                          <a:latin typeface="Trebuchet MS" panose="020B0603020202020204"/>
                          <a:cs typeface="Trebuchet MS" panose="020B0603020202020204"/>
                        </a:rPr>
                        <a:t>&amp;</a:t>
                      </a:r>
                      <a:endParaRPr sz="2000" dirty="0">
                        <a:latin typeface="Trebuchet MS" panose="020B0603020202020204"/>
                        <a:cs typeface="Trebuchet MS" panose="020B0603020202020204"/>
                      </a:endParaRPr>
                    </a:p>
                    <a:p>
                      <a:pPr marL="6350" algn="ctr">
                        <a:lnSpc>
                          <a:spcPts val="2510"/>
                        </a:lnSpc>
                      </a:pPr>
                      <a:r>
                        <a:rPr sz="2000" spc="45" dirty="0">
                          <a:latin typeface="Trebuchet MS" panose="020B0603020202020204"/>
                          <a:cs typeface="Trebuchet MS" panose="020B0603020202020204"/>
                        </a:rPr>
                        <a:t>Year</a:t>
                      </a:r>
                      <a:endParaRPr sz="2000" dirty="0">
                        <a:latin typeface="Trebuchet MS" panose="020B0603020202020204"/>
                        <a:cs typeface="Trebuchet MS" panose="020B060302020202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1905" algn="ctr">
                        <a:lnSpc>
                          <a:spcPts val="2260"/>
                        </a:lnSpc>
                      </a:pPr>
                      <a:r>
                        <a:rPr sz="2000" spc="90" dirty="0">
                          <a:latin typeface="Trebuchet MS" panose="020B0603020202020204"/>
                          <a:cs typeface="Trebuchet MS" panose="020B0603020202020204"/>
                        </a:rPr>
                        <a:t>Methodology</a:t>
                      </a:r>
                      <a:endParaRPr sz="2000" dirty="0">
                        <a:latin typeface="Trebuchet MS" panose="020B0603020202020204"/>
                        <a:cs typeface="Trebuchet MS" panose="020B0603020202020204"/>
                      </a:endParaRPr>
                    </a:p>
                    <a:p>
                      <a:pPr marL="10795" algn="ctr">
                        <a:lnSpc>
                          <a:spcPts val="2510"/>
                        </a:lnSpc>
                      </a:pPr>
                      <a:r>
                        <a:rPr sz="2000" spc="55" dirty="0">
                          <a:latin typeface="Trebuchet MS" panose="020B0603020202020204"/>
                          <a:cs typeface="Trebuchet MS" panose="020B0603020202020204"/>
                        </a:rPr>
                        <a:t>Adapted</a:t>
                      </a:r>
                      <a:endParaRPr sz="2000" dirty="0">
                        <a:latin typeface="Trebuchet MS" panose="020B0603020202020204"/>
                        <a:cs typeface="Trebuchet MS" panose="020B060302020202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234950">
                        <a:lnSpc>
                          <a:spcPts val="2270"/>
                        </a:lnSpc>
                      </a:pPr>
                      <a:r>
                        <a:rPr sz="2000" spc="95" dirty="0">
                          <a:latin typeface="Trebuchet MS" panose="020B0603020202020204"/>
                          <a:cs typeface="Trebuchet MS" panose="020B0603020202020204"/>
                        </a:rPr>
                        <a:t>Key</a:t>
                      </a:r>
                      <a:r>
                        <a:rPr sz="2000" spc="-45" dirty="0">
                          <a:latin typeface="Trebuchet MS" panose="020B0603020202020204"/>
                          <a:cs typeface="Trebuchet MS" panose="020B0603020202020204"/>
                        </a:rPr>
                        <a:t> </a:t>
                      </a:r>
                      <a:r>
                        <a:rPr sz="2000" spc="55" dirty="0">
                          <a:latin typeface="Trebuchet MS" panose="020B0603020202020204"/>
                          <a:cs typeface="Trebuchet MS" panose="020B0603020202020204"/>
                        </a:rPr>
                        <a:t>Findings</a:t>
                      </a:r>
                      <a:endParaRPr sz="2000" dirty="0">
                        <a:latin typeface="Trebuchet MS" panose="020B0603020202020204"/>
                        <a:cs typeface="Trebuchet MS" panose="020B060302020202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04850">
                        <a:lnSpc>
                          <a:spcPts val="2270"/>
                        </a:lnSpc>
                      </a:pPr>
                      <a:r>
                        <a:rPr sz="2000" spc="150" dirty="0">
                          <a:latin typeface="Trebuchet MS" panose="020B0603020202020204"/>
                          <a:cs typeface="Trebuchet MS" panose="020B0603020202020204"/>
                        </a:rPr>
                        <a:t>Gaps</a:t>
                      </a:r>
                      <a:endParaRPr sz="2000" dirty="0">
                        <a:latin typeface="Trebuchet MS" panose="020B0603020202020204"/>
                        <a:cs typeface="Trebuchet MS" panose="020B060302020202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2188">
                <a:tc>
                  <a:txBody>
                    <a:bodyPr/>
                    <a:lstStyle/>
                    <a:p>
                      <a:pPr marL="19050" algn="ctr">
                        <a:lnSpc>
                          <a:spcPts val="2030"/>
                        </a:lnSpc>
                      </a:pPr>
                      <a:r>
                        <a:rPr sz="2000" spc="-50" dirty="0">
                          <a:latin typeface="Trebuchet MS" panose="020B0603020202020204"/>
                          <a:cs typeface="Trebuchet MS" panose="020B0603020202020204"/>
                        </a:rPr>
                        <a:t>1</a:t>
                      </a:r>
                      <a:endParaRPr sz="2000" dirty="0">
                        <a:latin typeface="Trebuchet MS" panose="020B0603020202020204"/>
                        <a:cs typeface="Trebuchet MS" panose="020B0603020202020204"/>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IN" sz="2000" b="0" i="0" dirty="0">
                          <a:solidFill>
                            <a:schemeClr val="tx1"/>
                          </a:solidFill>
                          <a:effectLst/>
                          <a:latin typeface="+mn-lt"/>
                          <a:ea typeface="+mn-ea"/>
                          <a:cs typeface="+mn-cs"/>
                        </a:rPr>
                        <a:t>A Traffic Sign Recognition Method Under Complex Illumination Conditions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2000" dirty="0"/>
                        <a:t>Chao Deng</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r>
                        <a:rPr lang="en-US" sz="2000" dirty="0"/>
                        <a:t>IEEE Access, 2023</a:t>
                      </a:r>
                    </a:p>
                  </a:txBody>
                  <a:tcPr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2000" dirty="0"/>
                        <a:t>Adaptive Image Enhancement, Feature Difference (FD) Model</a:t>
                      </a:r>
                      <a:endParaRPr lang="en-US" sz="2000" dirty="0">
                        <a:latin typeface="Times New Roman" panose="02020603050405020304"/>
                        <a:cs typeface="Times New Roman" panose="02020603050405020304"/>
                      </a:endParaRPr>
                    </a:p>
                  </a:txBody>
                  <a:tcPr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2000" b="0" i="0" dirty="0">
                          <a:solidFill>
                            <a:schemeClr val="tx1"/>
                          </a:solidFill>
                          <a:effectLst/>
                          <a:latin typeface="+mn-lt"/>
                          <a:ea typeface="+mn-ea"/>
                          <a:cs typeface="+mn-cs"/>
                        </a:rPr>
                        <a:t>Detection Accuracy Increase, Performance in Dark Conditions</a:t>
                      </a:r>
                      <a:endParaRPr sz="2000" b="0" dirty="0">
                        <a:latin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2000" dirty="0"/>
                        <a:t>Small Dataset Size, Generalization Under Complex Conditions</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400413">
                <a:tc>
                  <a:txBody>
                    <a:bodyPr/>
                    <a:lstStyle/>
                    <a:p>
                      <a:pPr marL="19050" algn="ctr">
                        <a:lnSpc>
                          <a:spcPts val="2130"/>
                        </a:lnSpc>
                      </a:pPr>
                      <a:r>
                        <a:rPr lang="en-US" sz="2000" spc="70" dirty="0">
                          <a:latin typeface="Trebuchet MS" panose="020B0603020202020204"/>
                          <a:cs typeface="Trebuchet MS" panose="020B0603020202020204"/>
                        </a:rPr>
                        <a:t>2</a:t>
                      </a:r>
                      <a:endParaRPr sz="2000" dirty="0">
                        <a:latin typeface="Trebuchet MS" panose="020B0603020202020204"/>
                        <a:cs typeface="Trebuchet MS" panose="020B0603020202020204"/>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2000" dirty="0"/>
                        <a:t>A Lightweight Traffic Sign Recognition Model Based on Improved YOLOv5</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2000" dirty="0"/>
                        <a:t>Wenchao Zhu</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a:lnSpc>
                          <a:spcPct val="100000"/>
                        </a:lnSpc>
                      </a:pPr>
                      <a:r>
                        <a:rPr lang="en-US" sz="2000" dirty="0"/>
                        <a:t>Researchgate,2023</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US" sz="2000" dirty="0"/>
                        <a:t>Model Selection, Ghost Module Implementation</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US" sz="2000" dirty="0"/>
                        <a:t>Accuracy Enhancement, Speed and Efficiency</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dirty="0"/>
                        <a:t>High Computational Costs, Speed vs. Accuracy Trade-off</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765738">
                <a:tc>
                  <a:txBody>
                    <a:bodyPr/>
                    <a:lstStyle/>
                    <a:p>
                      <a:pPr marL="19050" algn="ctr">
                        <a:lnSpc>
                          <a:spcPts val="2130"/>
                        </a:lnSpc>
                      </a:pPr>
                      <a:r>
                        <a:rPr lang="en-US" sz="2000" spc="60" dirty="0">
                          <a:latin typeface="Trebuchet MS" panose="020B0603020202020204"/>
                          <a:cs typeface="Trebuchet MS" panose="020B0603020202020204"/>
                        </a:rPr>
                        <a:t>3</a:t>
                      </a:r>
                      <a:endParaRPr sz="2000" dirty="0">
                        <a:latin typeface="Trebuchet MS" panose="020B0603020202020204"/>
                        <a:cs typeface="Trebuchet MS" panose="020B0603020202020204"/>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2000" dirty="0"/>
                        <a:t>Detection and Recognition of Obscured Traffic Signs During Vehicle Movement</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r>
                        <a:rPr lang="en-IN" dirty="0"/>
                        <a:t>Shi Luo, </a:t>
                      </a:r>
                      <a:r>
                        <a:rPr lang="en-IN" dirty="0" err="1"/>
                        <a:t>Chenghang</a:t>
                      </a:r>
                      <a:r>
                        <a:rPr lang="en-IN" dirty="0"/>
                        <a:t> Wu</a:t>
                      </a:r>
                      <a:endParaRPr lang="en-US" dirty="0"/>
                    </a:p>
                  </a:txBody>
                  <a:tcPr anchor="ctr">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a:lnSpc>
                          <a:spcPct val="100000"/>
                        </a:lnSpc>
                      </a:pPr>
                      <a:r>
                        <a:rPr lang="en-US" sz="2000" b="0" dirty="0"/>
                        <a:t>IEEE Access,2023 </a:t>
                      </a:r>
                      <a:endParaRPr sz="2000" b="0" dirty="0">
                        <a:latin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2000" b="0" dirty="0"/>
                        <a:t>Image Fusion for Recognition,</a:t>
                      </a:r>
                      <a:r>
                        <a:rPr lang="en-US" sz="2000" dirty="0"/>
                        <a:t> Detection of Potential Traffic Signs</a:t>
                      </a:r>
                      <a:endParaRPr sz="2000" b="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2000" dirty="0"/>
                        <a:t>Improved Recognition Rates, Effective for Rectangular Signs</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dirty="0"/>
                        <a:t>High computational requirements,</a:t>
                      </a:r>
                      <a:r>
                        <a:rPr lang="en-IN" sz="2000" dirty="0"/>
                        <a:t> Generalization to Diverse Environments</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261997">
                <a:tc>
                  <a:txBody>
                    <a:bodyPr/>
                    <a:lstStyle/>
                    <a:p>
                      <a:pPr marL="19050" algn="ctr">
                        <a:lnSpc>
                          <a:spcPts val="2130"/>
                        </a:lnSpc>
                      </a:pPr>
                      <a:r>
                        <a:rPr lang="en-US" sz="2000" spc="120" dirty="0">
                          <a:latin typeface="Trebuchet MS" panose="020B0603020202020204"/>
                          <a:cs typeface="Trebuchet MS" panose="020B0603020202020204"/>
                        </a:rPr>
                        <a:t>4</a:t>
                      </a:r>
                      <a:endParaRPr sz="2000" dirty="0">
                        <a:latin typeface="Trebuchet MS" panose="020B0603020202020204"/>
                        <a:cs typeface="Trebuchet MS" panose="020B0603020202020204"/>
                      </a:endParaRPr>
                    </a:p>
                  </a:txBody>
                  <a:tcPr marL="0" marR="0" marT="0" marB="0" anchor="ctr">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r>
                        <a:rPr lang="en-US" sz="2000" dirty="0"/>
                        <a:t>Sign-YOLO: A Novel Lightweight Detection Model for Chinese Traffic Sign</a:t>
                      </a:r>
                    </a:p>
                  </a:txBody>
                  <a:tcPr anchor="ctr">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r>
                        <a:rPr lang="en-US" sz="2000" dirty="0"/>
                        <a:t>W. Song and S. A. </a:t>
                      </a:r>
                      <a:r>
                        <a:rPr lang="en-US" sz="2000" dirty="0" err="1"/>
                        <a:t>Suandi</a:t>
                      </a:r>
                      <a:endParaRPr lang="en-US" sz="2000" dirty="0"/>
                    </a:p>
                  </a:txBody>
                  <a:tcPr anchor="ct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US" sz="2000" dirty="0"/>
                        <a:t>IEEE Access, 2023</a:t>
                      </a:r>
                      <a:endParaRPr sz="2000" dirty="0">
                        <a:latin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60"/>
                        </a:lnSpc>
                      </a:pPr>
                      <a:r>
                        <a:rPr lang="en-IN" sz="2000" b="0" u="none" spc="90" dirty="0">
                          <a:latin typeface="Times New Roman" panose="02020603050405020304" pitchFamily="18" charset="0"/>
                          <a:cs typeface="Times New Roman" panose="02020603050405020304" pitchFamily="18" charset="0"/>
                        </a:rPr>
                        <a:t>Methodology</a:t>
                      </a:r>
                      <a:endParaRPr lang="en-IN" sz="2000" b="0" u="none" dirty="0">
                        <a:latin typeface="Times New Roman" panose="02020603050405020304" pitchFamily="18" charset="0"/>
                        <a:cs typeface="Times New Roman" panose="02020603050405020304" pitchFamily="18" charset="0"/>
                      </a:endParaRPr>
                    </a:p>
                    <a:p>
                      <a:pPr marL="10795" algn="ctr">
                        <a:lnSpc>
                          <a:spcPts val="2510"/>
                        </a:lnSpc>
                      </a:pPr>
                      <a:r>
                        <a:rPr lang="en-IN" sz="2000" b="0" u="none" spc="55" dirty="0">
                          <a:latin typeface="Times New Roman" panose="02020603050405020304" pitchFamily="18" charset="0"/>
                          <a:cs typeface="Times New Roman" panose="02020603050405020304" pitchFamily="18" charset="0"/>
                        </a:rPr>
                        <a:t>Adapted,</a:t>
                      </a:r>
                      <a:r>
                        <a:rPr lang="en-IN" sz="2000" b="1" dirty="0"/>
                        <a:t> </a:t>
                      </a:r>
                      <a:r>
                        <a:rPr lang="en-IN" sz="2000" b="0" dirty="0">
                          <a:latin typeface="Times New Roman" panose="02020603050405020304" pitchFamily="18" charset="0"/>
                          <a:cs typeface="Times New Roman" panose="02020603050405020304" pitchFamily="18" charset="0"/>
                        </a:rPr>
                        <a:t>Training Process</a:t>
                      </a:r>
                      <a:endParaRPr lang="en-IN" sz="2000" b="0" u="none"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2000" dirty="0"/>
                        <a:t>Performance Improvement, Parameter Reduction</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2000" dirty="0"/>
                        <a:t>Detection Speed, Complex Backgrounds</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217750">
                <a:tc>
                  <a:txBody>
                    <a:bodyPr/>
                    <a:lstStyle/>
                    <a:p>
                      <a:pPr marL="19050" algn="ctr">
                        <a:lnSpc>
                          <a:spcPts val="2130"/>
                        </a:lnSpc>
                      </a:pPr>
                      <a:r>
                        <a:rPr lang="en-US" sz="2000" spc="70" dirty="0">
                          <a:latin typeface="Trebuchet MS" panose="020B0603020202020204"/>
                          <a:cs typeface="Trebuchet MS" panose="020B0603020202020204"/>
                        </a:rPr>
                        <a:t>5</a:t>
                      </a:r>
                      <a:endParaRPr sz="2000" dirty="0">
                        <a:latin typeface="Trebuchet MS" panose="020B0603020202020204"/>
                        <a:cs typeface="Trebuchet MS" panose="020B0603020202020204"/>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2000" dirty="0"/>
                        <a:t>A low-cost, fully integer-based CNN accelerator for real-time traffic sign recognition.</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US" sz="2000" dirty="0"/>
                        <a:t>Jin-Ku Kang, </a:t>
                      </a:r>
                      <a:r>
                        <a:rPr lang="en-US" sz="2000" dirty="0" err="1"/>
                        <a:t>Yongwoo</a:t>
                      </a:r>
                      <a:r>
                        <a:rPr lang="en-US" sz="2000" dirty="0"/>
                        <a:t> Kim</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US" sz="2000" dirty="0"/>
                        <a:t>IEEE Access, 2023</a:t>
                      </a:r>
                      <a:endParaRPr lang="en-US"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2000" dirty="0"/>
                        <a:t>Hardware-Friendly Quantization, Parallelization Strategies</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2000" dirty="0"/>
                        <a:t> DL outperformed ML in image processing</a:t>
                      </a:r>
                      <a:endParaRPr sz="2000" dirty="0">
                        <a:latin typeface="Times New Roman" panose="02020603050405020304"/>
                        <a:cs typeface="Times New Roman" panose="02020603050405020304"/>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r>
                        <a:rPr lang="en-US" sz="2000" dirty="0"/>
                        <a:t>High Accuracy,</a:t>
                      </a:r>
                      <a:r>
                        <a:rPr lang="en-IN" sz="2000" dirty="0"/>
                        <a:t> Resource Efficiency</a:t>
                      </a:r>
                      <a:endParaRPr lang="en-US" sz="2000" dirty="0"/>
                    </a:p>
                  </a:txBody>
                  <a:tcPr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CF9CA2E4-D4F1-1355-5C52-27BE85514DCA}"/>
              </a:ext>
            </a:extLst>
          </p:cNvPr>
          <p:cNvSpPr>
            <a:spLocks noGrp="1"/>
          </p:cNvSpPr>
          <p:nvPr>
            <p:ph type="title"/>
          </p:nvPr>
        </p:nvSpPr>
        <p:spPr>
          <a:xfrm>
            <a:off x="1270000" y="463659"/>
            <a:ext cx="13208000" cy="907941"/>
          </a:xfrm>
        </p:spPr>
        <p:txBody>
          <a:bodyPr/>
          <a:lstStyle/>
          <a:p>
            <a:pPr algn="ctr"/>
            <a:r>
              <a:rPr lang="en-IN" dirty="0"/>
              <a:t>RESEARCH GAPS</a:t>
            </a:r>
          </a:p>
        </p:txBody>
      </p:sp>
      <p:sp>
        <p:nvSpPr>
          <p:cNvPr id="20" name="Rectangle 4">
            <a:extLst>
              <a:ext uri="{FF2B5EF4-FFF2-40B4-BE49-F238E27FC236}">
                <a16:creationId xmlns:a16="http://schemas.microsoft.com/office/drawing/2014/main" id="{136991F9-C828-B871-39D6-3628D0395EC6}"/>
              </a:ext>
            </a:extLst>
          </p:cNvPr>
          <p:cNvSpPr>
            <a:spLocks noChangeArrowheads="1"/>
          </p:cNvSpPr>
          <p:nvPr/>
        </p:nvSpPr>
        <p:spPr bwMode="auto">
          <a:xfrm>
            <a:off x="770709" y="1764014"/>
            <a:ext cx="15163799"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IN" sz="2400" b="1" dirty="0">
                <a:latin typeface="Times New Roman" panose="02020603050405020304" pitchFamily="18" charset="0"/>
                <a:cs typeface="Times New Roman" panose="02020603050405020304" pitchFamily="18" charset="0"/>
              </a:rPr>
              <a:t>Handling Challenging Real-World Conditions</a:t>
            </a:r>
            <a:r>
              <a:rPr lang="en-US" altLang="en-US" sz="24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Difficulty in accurately detecting traffic signs under extreme lighting conditions, occlusions, and   varying perspectives.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Inconsistent performance when encountering weather-related challenges like rain, fog, or shadows.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Imbalance in Datasets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Imbalanced distribution of classes in datasets like GTSRB impacts the model's ability to generalize    well for underrepresented sign types.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Processing Time for Real-Time Applications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computational requirements and delays in detection affect real-time deployment, particularly in  embedded systems like vehicles.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Generalization to Diverse Road Networks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ability to extend the model's effectiveness to regions or countries with distinct traffic sign standards and designs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object 8">
            <a:extLst>
              <a:ext uri="{FF2B5EF4-FFF2-40B4-BE49-F238E27FC236}">
                <a16:creationId xmlns:a16="http://schemas.microsoft.com/office/drawing/2014/main" id="{BC612C82-6761-377C-757C-06185FDADBB6}"/>
              </a:ext>
            </a:extLst>
          </p:cNvPr>
          <p:cNvSpPr txBox="1"/>
          <p:nvPr/>
        </p:nvSpPr>
        <p:spPr>
          <a:xfrm>
            <a:off x="5003800" y="8574430"/>
            <a:ext cx="1268730" cy="243656"/>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r>
              <a:rPr lang="en-IN" sz="1600" spc="40" dirty="0">
                <a:solidFill>
                  <a:srgbClr val="898989"/>
                </a:solidFill>
                <a:latin typeface="Trebuchet MS" panose="020B0603020202020204"/>
                <a:cs typeface="Trebuchet MS" panose="020B0603020202020204"/>
              </a:rPr>
              <a:t>1</a:t>
            </a:r>
            <a:endParaRPr sz="1600" dirty="0">
              <a:latin typeface="Trebuchet MS" panose="020B0603020202020204"/>
              <a:cs typeface="Trebuchet MS" panose="020B0603020202020204"/>
            </a:endParaRPr>
          </a:p>
        </p:txBody>
      </p:sp>
      <p:sp>
        <p:nvSpPr>
          <p:cNvPr id="24" name="object 7">
            <a:extLst>
              <a:ext uri="{FF2B5EF4-FFF2-40B4-BE49-F238E27FC236}">
                <a16:creationId xmlns:a16="http://schemas.microsoft.com/office/drawing/2014/main" id="{40EE5C6D-9239-3602-B2FC-A084DC9519C4}"/>
              </a:ext>
            </a:extLst>
          </p:cNvPr>
          <p:cNvSpPr txBox="1">
            <a:spLocks noGrp="1"/>
          </p:cNvSpPr>
          <p:nvPr>
            <p:ph type="dt" sz="half" idx="6"/>
          </p:nvPr>
        </p:nvSpPr>
        <p:spPr>
          <a:xfrm>
            <a:off x="1219200" y="8574430"/>
            <a:ext cx="1103630" cy="243656"/>
          </a:xfrm>
          <a:prstGeom prst="rect">
            <a:avLst/>
          </a:prstGeom>
        </p:spPr>
        <p:txBody>
          <a:bodyPr vert="horz" wrap="square" lIns="0" tIns="0" rIns="0" bIns="0" rtlCol="0">
            <a:spAutoFit/>
          </a:bodyPr>
          <a:lstStyle/>
          <a:p>
            <a:pPr marL="12700">
              <a:lnSpc>
                <a:spcPts val="1905"/>
              </a:lnSpc>
            </a:pPr>
            <a:r>
              <a:rPr lang="en-IN" spc="-10" dirty="0"/>
              <a:t>12/28/2024</a:t>
            </a:r>
          </a:p>
        </p:txBody>
      </p:sp>
      <p:sp>
        <p:nvSpPr>
          <p:cNvPr id="25" name="object 9">
            <a:extLst>
              <a:ext uri="{FF2B5EF4-FFF2-40B4-BE49-F238E27FC236}">
                <a16:creationId xmlns:a16="http://schemas.microsoft.com/office/drawing/2014/main" id="{7AE72E62-12A3-C6A0-94BB-1094B9FF9308}"/>
              </a:ext>
            </a:extLst>
          </p:cNvPr>
          <p:cNvSpPr txBox="1">
            <a:spLocks noGrp="1"/>
          </p:cNvSpPr>
          <p:nvPr>
            <p:ph type="ftr" sz="quarter" idx="5"/>
          </p:nvPr>
        </p:nvSpPr>
        <p:spPr>
          <a:xfrm>
            <a:off x="6831511" y="8592689"/>
            <a:ext cx="1524000" cy="243656"/>
          </a:xfrm>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r>
              <a:rPr lang="en-IN" spc="40" dirty="0"/>
              <a:t>CB06</a:t>
            </a:r>
            <a:endParaRPr spc="40" dirty="0"/>
          </a:p>
        </p:txBody>
      </p:sp>
      <p:sp>
        <p:nvSpPr>
          <p:cNvPr id="26" name="object 10">
            <a:extLst>
              <a:ext uri="{FF2B5EF4-FFF2-40B4-BE49-F238E27FC236}">
                <a16:creationId xmlns:a16="http://schemas.microsoft.com/office/drawing/2014/main" id="{FE506121-1EF7-8A07-6369-6FA32BFB9F16}"/>
              </a:ext>
            </a:extLst>
          </p:cNvPr>
          <p:cNvSpPr txBox="1"/>
          <p:nvPr/>
        </p:nvSpPr>
        <p:spPr>
          <a:xfrm>
            <a:off x="9057007"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dirty="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3999" y="114266"/>
            <a:ext cx="14287135" cy="1241365"/>
          </a:xfrm>
          <a:prstGeom prst="rect">
            <a:avLst/>
          </a:prstGeom>
        </p:spPr>
        <p:txBody>
          <a:bodyPr vert="horz" wrap="square" lIns="0" tIns="330200" rIns="0" bIns="0" rtlCol="0">
            <a:spAutoFit/>
          </a:bodyPr>
          <a:lstStyle/>
          <a:p>
            <a:pPr marL="2578100">
              <a:lnSpc>
                <a:spcPct val="100000"/>
              </a:lnSpc>
              <a:spcBef>
                <a:spcPts val="100"/>
              </a:spcBef>
            </a:pPr>
            <a:r>
              <a:rPr spc="685" dirty="0"/>
              <a:t>PROBLEM</a:t>
            </a:r>
            <a:r>
              <a:rPr spc="-270" dirty="0"/>
              <a:t> </a:t>
            </a:r>
            <a:r>
              <a:rPr spc="550" dirty="0"/>
              <a:t>STATEMENT</a:t>
            </a:r>
          </a:p>
        </p:txBody>
      </p:sp>
      <p:sp>
        <p:nvSpPr>
          <p:cNvPr id="4" name="object 4"/>
          <p:cNvSpPr txBox="1">
            <a:spLocks noGrp="1"/>
          </p:cNvSpPr>
          <p:nvPr>
            <p:ph type="dt" sz="half" idx="6"/>
          </p:nvPr>
        </p:nvSpPr>
        <p:spPr>
          <a:xfrm>
            <a:off x="1219200" y="8534400"/>
            <a:ext cx="1193800" cy="243656"/>
          </a:xfrm>
          <a:prstGeom prst="rect">
            <a:avLst/>
          </a:prstGeom>
        </p:spPr>
        <p:txBody>
          <a:bodyPr vert="horz" wrap="square" lIns="0" tIns="0" rIns="0" bIns="0" rtlCol="0">
            <a:spAutoFit/>
          </a:bodyPr>
          <a:lstStyle/>
          <a:p>
            <a:pPr marL="12700">
              <a:lnSpc>
                <a:spcPts val="1905"/>
              </a:lnSpc>
            </a:pPr>
            <a:r>
              <a:rPr lang="en-IN" spc="-10" dirty="0"/>
              <a:t>12/28/2024</a:t>
            </a:r>
          </a:p>
        </p:txBody>
      </p:sp>
      <p:sp>
        <p:nvSpPr>
          <p:cNvPr id="5" name="object 5"/>
          <p:cNvSpPr txBox="1"/>
          <p:nvPr/>
        </p:nvSpPr>
        <p:spPr>
          <a:xfrm>
            <a:off x="5626100" y="8534400"/>
            <a:ext cx="1193800" cy="243656"/>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r>
              <a:rPr lang="en-IN" sz="1600" spc="40" dirty="0">
                <a:solidFill>
                  <a:srgbClr val="898989"/>
                </a:solidFill>
                <a:latin typeface="Trebuchet MS" panose="020B0603020202020204"/>
                <a:cs typeface="Trebuchet MS" panose="020B0603020202020204"/>
              </a:rPr>
              <a:t>1</a:t>
            </a:r>
            <a:endParaRPr sz="1600" dirty="0">
              <a:latin typeface="Trebuchet MS" panose="020B0603020202020204"/>
              <a:cs typeface="Trebuchet MS" panose="020B0603020202020204"/>
            </a:endParaRPr>
          </a:p>
        </p:txBody>
      </p:sp>
      <p:sp>
        <p:nvSpPr>
          <p:cNvPr id="6" name="object 6"/>
          <p:cNvSpPr txBox="1">
            <a:spLocks noGrp="1"/>
          </p:cNvSpPr>
          <p:nvPr>
            <p:ph type="ftr" sz="quarter" idx="5"/>
          </p:nvPr>
        </p:nvSpPr>
        <p:spPr>
          <a:xfrm>
            <a:off x="7213600" y="8534400"/>
            <a:ext cx="1447800" cy="243656"/>
          </a:xfrm>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r>
              <a:rPr lang="en-IN" spc="40" dirty="0"/>
              <a:t>CB06</a:t>
            </a:r>
            <a:endParaRPr spc="40" dirty="0"/>
          </a:p>
        </p:txBody>
      </p:sp>
      <p:sp>
        <p:nvSpPr>
          <p:cNvPr id="7" name="object 7"/>
          <p:cNvSpPr txBox="1"/>
          <p:nvPr/>
        </p:nvSpPr>
        <p:spPr>
          <a:xfrm>
            <a:off x="9029700" y="8534400"/>
            <a:ext cx="2004320" cy="243656"/>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dirty="0">
              <a:latin typeface="Trebuchet MS" panose="020B0603020202020204"/>
              <a:cs typeface="Trebuchet MS" panose="020B0603020202020204"/>
            </a:endParaRPr>
          </a:p>
        </p:txBody>
      </p:sp>
      <p:sp>
        <p:nvSpPr>
          <p:cNvPr id="8" name="object 8"/>
          <p:cNvSpPr txBox="1">
            <a:spLocks noGrp="1"/>
          </p:cNvSpPr>
          <p:nvPr>
            <p:ph type="sldNum" sz="quarter" idx="7"/>
          </p:nvPr>
        </p:nvSpPr>
        <p:spPr>
          <a:xfrm>
            <a:off x="14782799" y="8534400"/>
            <a:ext cx="298107" cy="243656"/>
          </a:xfrm>
          <a:prstGeom prst="rect">
            <a:avLst/>
          </a:prstGeom>
        </p:spPr>
        <p:txBody>
          <a:bodyPr vert="horz" wrap="square" lIns="0" tIns="0" rIns="0" bIns="0" rtlCol="0">
            <a:spAutoFit/>
          </a:bodyPr>
          <a:lstStyle/>
          <a:p>
            <a:pPr marL="12700">
              <a:lnSpc>
                <a:spcPts val="1905"/>
              </a:lnSpc>
            </a:pPr>
            <a:fld id="{81D60167-4931-47E6-BA6A-407CBD079E47}" type="slidenum">
              <a:rPr spc="-25" dirty="0"/>
              <a:t>7</a:t>
            </a:fld>
            <a:endParaRPr spc="-25" dirty="0"/>
          </a:p>
        </p:txBody>
      </p:sp>
      <p:sp>
        <p:nvSpPr>
          <p:cNvPr id="10" name="TextBox 9">
            <a:extLst>
              <a:ext uri="{FF2B5EF4-FFF2-40B4-BE49-F238E27FC236}">
                <a16:creationId xmlns:a16="http://schemas.microsoft.com/office/drawing/2014/main" id="{964D4006-5AB5-5B28-B1DF-4223A99D7925}"/>
              </a:ext>
            </a:extLst>
          </p:cNvPr>
          <p:cNvSpPr txBox="1"/>
          <p:nvPr/>
        </p:nvSpPr>
        <p:spPr>
          <a:xfrm>
            <a:off x="715208" y="1526761"/>
            <a:ext cx="15540792" cy="6673943"/>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The project addresses the </a:t>
            </a:r>
            <a:r>
              <a:rPr lang="en-US" sz="2400" b="1" dirty="0">
                <a:latin typeface="Times New Roman" panose="02020603050405020304" pitchFamily="18" charset="0"/>
                <a:cs typeface="Times New Roman" panose="02020603050405020304" pitchFamily="18" charset="0"/>
              </a:rPr>
              <a:t>challenge of accurately and efficiently recognizing traffic signs in diverse, real-world conditions</a:t>
            </a:r>
            <a:r>
              <a:rPr lang="en-US" sz="2400" dirty="0">
                <a:latin typeface="Times New Roman" panose="02020603050405020304" pitchFamily="18" charset="0"/>
                <a:cs typeface="Times New Roman" panose="02020603050405020304" pitchFamily="18" charset="0"/>
              </a:rPr>
              <a:t> using Convolutional Neural Networks (CNNs). Traditional traffic sign detection methods, while effective in controlled environments, struggle with:</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Real-world challenges like poor lighting, occlusion, and variable weather conditions.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Generalizing across diverse traffic sign designs and standards used globally.</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Imbalanced datasets that limit the system's ability to classify less common traffic signs.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Road </a:t>
            </a:r>
            <a:r>
              <a:rPr lang="en-US" sz="2400" b="1" dirty="0" err="1">
                <a:latin typeface="Times New Roman" panose="02020603050405020304" pitchFamily="18" charset="0"/>
                <a:cs typeface="Times New Roman" panose="02020603050405020304" pitchFamily="18" charset="0"/>
              </a:rPr>
              <a:t>Safety:</a:t>
            </a:r>
            <a:r>
              <a:rPr lang="en-US" sz="2400" dirty="0" err="1">
                <a:latin typeface="Times New Roman" panose="02020603050405020304" pitchFamily="18" charset="0"/>
                <a:cs typeface="Times New Roman" panose="02020603050405020304" pitchFamily="18" charset="0"/>
              </a:rPr>
              <a:t>Misinterpretation</a:t>
            </a:r>
            <a:r>
              <a:rPr lang="en-US" sz="2400" dirty="0">
                <a:latin typeface="Times New Roman" panose="02020603050405020304" pitchFamily="18" charset="0"/>
                <a:cs typeface="Times New Roman" panose="02020603050405020304" pitchFamily="18" charset="0"/>
              </a:rPr>
              <a:t> or missed recognition of traffic signs contributes to accidents, fatalities, and traffic rule violations.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Challenges with Real-World </a:t>
            </a:r>
            <a:r>
              <a:rPr lang="en-US" sz="2400" b="1" dirty="0" err="1">
                <a:latin typeface="Times New Roman" panose="02020603050405020304" pitchFamily="18" charset="0"/>
                <a:cs typeface="Times New Roman" panose="02020603050405020304" pitchFamily="18" charset="0"/>
              </a:rPr>
              <a:t>Application:</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real-world environment presents issues such as occlusion, weather variations, and poorly maintained signage, which demand more advanced recognition systems than those currently available.</a:t>
            </a:r>
          </a:p>
          <a:p>
            <a:pPr>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784" y="165072"/>
            <a:ext cx="13208000" cy="1241365"/>
          </a:xfrm>
        </p:spPr>
        <p:txBody>
          <a:bodyPr vert="horz" wrap="square" lIns="0" tIns="330200" rIns="0" bIns="0" rtlCol="0">
            <a:spAutoFit/>
          </a:bodyPr>
          <a:lstStyle/>
          <a:p>
            <a:pPr algn="ctr"/>
            <a:r>
              <a:rPr lang="en-IN" dirty="0"/>
              <a:t>OBJECTIVES</a:t>
            </a:r>
          </a:p>
        </p:txBody>
      </p:sp>
      <p:sp>
        <p:nvSpPr>
          <p:cNvPr id="6" name="object 6"/>
          <p:cNvSpPr txBox="1">
            <a:spLocks noGrp="1"/>
          </p:cNvSpPr>
          <p:nvPr>
            <p:ph type="ftr" sz="quarter" idx="5"/>
          </p:nvPr>
        </p:nvSpPr>
        <p:spPr>
          <a:xfrm>
            <a:off x="7213600" y="8574088"/>
            <a:ext cx="1447800" cy="246221"/>
          </a:xfrm>
        </p:spPr>
        <p:txBody>
          <a:bodyPr vert="horz" wrap="square" lIns="0" tIns="0" rIns="0" bIns="0" rtlCol="0">
            <a:spAutoFit/>
          </a:bodyPr>
          <a:lstStyle/>
          <a:p>
            <a:r>
              <a:rPr lang="en-IN" dirty="0"/>
              <a:t>Batch No.CB06</a:t>
            </a:r>
          </a:p>
        </p:txBody>
      </p:sp>
      <p:sp>
        <p:nvSpPr>
          <p:cNvPr id="4" name="object 4"/>
          <p:cNvSpPr txBox="1">
            <a:spLocks noGrp="1"/>
          </p:cNvSpPr>
          <p:nvPr>
            <p:ph type="dt" sz="half" idx="6"/>
          </p:nvPr>
        </p:nvSpPr>
        <p:spPr>
          <a:xfrm>
            <a:off x="1219200" y="8574430"/>
            <a:ext cx="1103630" cy="264159"/>
          </a:xfrm>
        </p:spPr>
        <p:txBody>
          <a:bodyPr vert="horz" wrap="square" lIns="0" tIns="0" rIns="0" bIns="0" rtlCol="0">
            <a:spAutoFit/>
          </a:bodyPr>
          <a:lstStyle/>
          <a:p>
            <a:r>
              <a:rPr lang="en-IN" dirty="0"/>
              <a:t>12/20/2024</a:t>
            </a:r>
          </a:p>
        </p:txBody>
      </p:sp>
      <p:sp>
        <p:nvSpPr>
          <p:cNvPr id="8" name="object 8"/>
          <p:cNvSpPr txBox="1">
            <a:spLocks noGrp="1"/>
          </p:cNvSpPr>
          <p:nvPr>
            <p:ph type="sldNum" sz="quarter" idx="7"/>
          </p:nvPr>
        </p:nvSpPr>
        <p:spPr>
          <a:xfrm>
            <a:off x="14782800" y="8574430"/>
            <a:ext cx="275590" cy="264159"/>
          </a:xfrm>
        </p:spPr>
        <p:txBody>
          <a:bodyPr vert="horz" wrap="square" lIns="0" tIns="0" rIns="0" bIns="0" rtlCol="0">
            <a:spAutoFit/>
          </a:bodyPr>
          <a:lstStyle/>
          <a:p>
            <a:fld id="{81D60167-4931-47E6-BA6A-407CBD079E47}" type="slidenum">
              <a:rPr lang="en-IN" dirty="0"/>
              <a:pPr/>
              <a:t>8</a:t>
            </a:fld>
            <a:endParaRPr lang="en-IN" dirty="0"/>
          </a:p>
        </p:txBody>
      </p:sp>
      <p:sp>
        <p:nvSpPr>
          <p:cNvPr id="5" name="object 5"/>
          <p:cNvSpPr txBox="1"/>
          <p:nvPr/>
        </p:nvSpPr>
        <p:spPr>
          <a:xfrm>
            <a:off x="5461000" y="8574430"/>
            <a:ext cx="1268730" cy="243656"/>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r>
              <a:rPr lang="en-IN" sz="1600" spc="40" dirty="0">
                <a:solidFill>
                  <a:srgbClr val="898989"/>
                </a:solidFill>
                <a:latin typeface="Trebuchet MS" panose="020B0603020202020204"/>
                <a:cs typeface="Trebuchet MS" panose="020B0603020202020204"/>
              </a:rPr>
              <a:t>1</a:t>
            </a:r>
            <a:endParaRPr sz="1600" dirty="0">
              <a:latin typeface="Trebuchet MS" panose="020B0603020202020204"/>
              <a:cs typeface="Trebuchet MS" panose="020B0603020202020204"/>
            </a:endParaRPr>
          </a:p>
        </p:txBody>
      </p:sp>
      <p:sp>
        <p:nvSpPr>
          <p:cNvPr id="7" name="object 7"/>
          <p:cNvSpPr txBox="1"/>
          <p:nvPr/>
        </p:nvSpPr>
        <p:spPr>
          <a:xfrm>
            <a:off x="9145270" y="8553926"/>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dirty="0">
              <a:latin typeface="Trebuchet MS" panose="020B0603020202020204"/>
              <a:cs typeface="Trebuchet MS" panose="020B0603020202020204"/>
            </a:endParaRPr>
          </a:p>
        </p:txBody>
      </p:sp>
      <p:sp>
        <p:nvSpPr>
          <p:cNvPr id="3" name="Rectangle 2">
            <a:extLst>
              <a:ext uri="{FF2B5EF4-FFF2-40B4-BE49-F238E27FC236}">
                <a16:creationId xmlns:a16="http://schemas.microsoft.com/office/drawing/2014/main" id="{77921401-1BEA-8E08-66CA-091E4CAF7064}"/>
              </a:ext>
            </a:extLst>
          </p:cNvPr>
          <p:cNvSpPr>
            <a:spLocks noChangeArrowheads="1"/>
          </p:cNvSpPr>
          <p:nvPr/>
        </p:nvSpPr>
        <p:spPr bwMode="auto">
          <a:xfrm>
            <a:off x="33383" y="0"/>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6" name="Rectangle 1">
            <a:extLst>
              <a:ext uri="{FF2B5EF4-FFF2-40B4-BE49-F238E27FC236}">
                <a16:creationId xmlns:a16="http://schemas.microsoft.com/office/drawing/2014/main" id="{B8058CEB-9430-CAC3-EEB1-BEA8457FFCFB}"/>
              </a:ext>
            </a:extLst>
          </p:cNvPr>
          <p:cNvSpPr>
            <a:spLocks noGrp="1" noChangeArrowheads="1"/>
          </p:cNvSpPr>
          <p:nvPr>
            <p:ph type="body" idx="1"/>
          </p:nvPr>
        </p:nvSpPr>
        <p:spPr bwMode="auto">
          <a:xfrm>
            <a:off x="1226457" y="1750987"/>
            <a:ext cx="14062075" cy="722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of an Accurate Traffic Sign Recognition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lang="en-US" altLang="en-US" sz="2400" dirty="0" err="1">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Design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robust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Convolutional Neural Network (CNN)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detecting and classifying traffic signs with high precision.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Enhancement of Real-World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Applicability:</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challenges like varying lighting conditions, occlusions, weather impacts, and diverse viewing angles.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Optimization for Real-Time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Performance</a:t>
            </a:r>
            <a:r>
              <a:rPr lang="en-US" altLang="en-US" sz="2400" dirty="0" err="1">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Reduce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computational complexity and improve processing speed to ensure the system operates in real-time environments.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Class Imbalance in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Datasets</a:t>
            </a:r>
            <a:r>
              <a:rPr lang="en-US" altLang="en-US" sz="2400" dirty="0" err="1">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Implement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techniques like data augmentation or weighted loss functions to manage imbalanced datasets effectively.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Preprocessing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Techniques</a:t>
            </a:r>
            <a:r>
              <a:rPr lang="en-US" altLang="en-US" sz="2400" dirty="0" err="1">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Utilize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advanced preprocessing methods (e.g., Gaussian blur, HSV conversion, and binarization) to improve model performance.</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3700" rIns="0" bIns="0" rtlCol="0">
            <a:spAutoFit/>
          </a:bodyPr>
          <a:lstStyle/>
          <a:p>
            <a:pPr marL="444500">
              <a:lnSpc>
                <a:spcPct val="100000"/>
              </a:lnSpc>
              <a:spcBef>
                <a:spcPts val="100"/>
              </a:spcBef>
            </a:pPr>
            <a:r>
              <a:rPr sz="5300" spc="570" dirty="0"/>
              <a:t>BLOCK</a:t>
            </a:r>
            <a:r>
              <a:rPr sz="5300" spc="-120" dirty="0"/>
              <a:t> </a:t>
            </a:r>
            <a:r>
              <a:rPr sz="5300" spc="645" dirty="0"/>
              <a:t>DIAGRAM</a:t>
            </a:r>
            <a:r>
              <a:rPr sz="5300" spc="-185" dirty="0"/>
              <a:t> </a:t>
            </a:r>
            <a:r>
              <a:rPr sz="5300" spc="595" dirty="0"/>
              <a:t>OR</a:t>
            </a:r>
            <a:r>
              <a:rPr sz="5300" spc="-270" dirty="0"/>
              <a:t> </a:t>
            </a:r>
            <a:r>
              <a:rPr sz="5300" spc="675" dirty="0"/>
              <a:t>FLOW</a:t>
            </a:r>
            <a:r>
              <a:rPr sz="5300" spc="-215" dirty="0"/>
              <a:t> </a:t>
            </a:r>
            <a:r>
              <a:rPr sz="5300" spc="635" dirty="0"/>
              <a:t>DIAGRAM</a:t>
            </a:r>
            <a:endParaRPr sz="530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10" dirty="0"/>
              <a:t>12/20/2024</a:t>
            </a:r>
          </a:p>
        </p:txBody>
      </p:sp>
      <p:sp>
        <p:nvSpPr>
          <p:cNvPr id="5" name="object 5"/>
          <p:cNvSpPr txBox="1"/>
          <p:nvPr/>
        </p:nvSpPr>
        <p:spPr>
          <a:xfrm>
            <a:off x="5626100" y="8574430"/>
            <a:ext cx="11036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Review</a:t>
            </a:r>
            <a:r>
              <a:rPr sz="1600" spc="155" dirty="0">
                <a:solidFill>
                  <a:srgbClr val="898989"/>
                </a:solidFill>
                <a:latin typeface="Trebuchet MS" panose="020B0603020202020204"/>
                <a:cs typeface="Trebuchet MS" panose="020B0603020202020204"/>
              </a:rPr>
              <a:t> </a:t>
            </a:r>
            <a:r>
              <a:rPr sz="1600" spc="40" dirty="0">
                <a:solidFill>
                  <a:srgbClr val="898989"/>
                </a:solidFill>
                <a:latin typeface="Trebuchet MS" panose="020B0603020202020204"/>
                <a:cs typeface="Trebuchet MS" panose="020B0603020202020204"/>
              </a:rPr>
              <a:t>No.</a:t>
            </a:r>
            <a:endParaRPr sz="1600">
              <a:latin typeface="Trebuchet MS" panose="020B0603020202020204"/>
              <a:cs typeface="Trebuchet MS" panose="020B0603020202020204"/>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spc="55" dirty="0"/>
              <a:t>Batch</a:t>
            </a:r>
            <a:r>
              <a:rPr spc="-130" dirty="0"/>
              <a:t> </a:t>
            </a:r>
            <a:r>
              <a:rPr spc="40" dirty="0"/>
              <a:t>No.</a:t>
            </a:r>
          </a:p>
        </p:txBody>
      </p:sp>
      <p:sp>
        <p:nvSpPr>
          <p:cNvPr id="7" name="object 7"/>
          <p:cNvSpPr txBox="1"/>
          <p:nvPr/>
        </p:nvSpPr>
        <p:spPr>
          <a:xfrm>
            <a:off x="8775700" y="8574430"/>
            <a:ext cx="1852930" cy="264160"/>
          </a:xfrm>
          <a:prstGeom prst="rect">
            <a:avLst/>
          </a:prstGeom>
        </p:spPr>
        <p:txBody>
          <a:bodyPr vert="horz" wrap="square" lIns="0" tIns="0" rIns="0" bIns="0" rtlCol="0">
            <a:spAutoFit/>
          </a:bodyPr>
          <a:lstStyle/>
          <a:p>
            <a:pPr marL="12700">
              <a:lnSpc>
                <a:spcPts val="1905"/>
              </a:lnSpc>
            </a:pPr>
            <a:r>
              <a:rPr sz="1600" dirty="0">
                <a:solidFill>
                  <a:srgbClr val="898989"/>
                </a:solidFill>
                <a:latin typeface="Trebuchet MS" panose="020B0603020202020204"/>
                <a:cs typeface="Trebuchet MS" panose="020B0603020202020204"/>
              </a:rPr>
              <a:t>Department</a:t>
            </a:r>
            <a:r>
              <a:rPr sz="1600" spc="105" dirty="0">
                <a:solidFill>
                  <a:srgbClr val="898989"/>
                </a:solidFill>
                <a:latin typeface="Trebuchet MS" panose="020B0603020202020204"/>
                <a:cs typeface="Trebuchet MS" panose="020B0603020202020204"/>
              </a:rPr>
              <a:t> </a:t>
            </a:r>
            <a:r>
              <a:rPr sz="1600" dirty="0">
                <a:solidFill>
                  <a:srgbClr val="898989"/>
                </a:solidFill>
                <a:latin typeface="Trebuchet MS" panose="020B0603020202020204"/>
                <a:cs typeface="Trebuchet MS" panose="020B0603020202020204"/>
              </a:rPr>
              <a:t>of</a:t>
            </a:r>
            <a:r>
              <a:rPr sz="1600" spc="35" dirty="0">
                <a:solidFill>
                  <a:srgbClr val="898989"/>
                </a:solidFill>
                <a:latin typeface="Trebuchet MS" panose="020B0603020202020204"/>
                <a:cs typeface="Trebuchet MS" panose="020B0603020202020204"/>
              </a:rPr>
              <a:t> </a:t>
            </a:r>
            <a:r>
              <a:rPr sz="1600" spc="165" dirty="0">
                <a:solidFill>
                  <a:srgbClr val="898989"/>
                </a:solidFill>
                <a:latin typeface="Trebuchet MS" panose="020B0603020202020204"/>
                <a:cs typeface="Trebuchet MS" panose="020B0603020202020204"/>
              </a:rPr>
              <a:t>CSE</a:t>
            </a:r>
            <a:endParaRPr sz="16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905"/>
              </a:lnSpc>
            </a:pPr>
            <a:fld id="{81D60167-4931-47E6-BA6A-407CBD079E47}" type="slidenum">
              <a:rPr spc="-25" dirty="0"/>
              <a:t>9</a:t>
            </a:fld>
            <a:endParaRPr spc="-25" dirty="0"/>
          </a:p>
        </p:txBody>
      </p:sp>
      <p:pic>
        <p:nvPicPr>
          <p:cNvPr id="3" name="Picture 2">
            <a:extLst>
              <a:ext uri="{FF2B5EF4-FFF2-40B4-BE49-F238E27FC236}">
                <a16:creationId xmlns:a16="http://schemas.microsoft.com/office/drawing/2014/main" id="{BFC9009D-EC2C-2198-42B1-81E15E2846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60600" y="2209800"/>
            <a:ext cx="11748770" cy="5105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2770</Words>
  <Application>Microsoft Office PowerPoint</Application>
  <PresentationFormat>Custom</PresentationFormat>
  <Paragraphs>283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vt:lpstr>
      <vt:lpstr>Office Theme</vt:lpstr>
      <vt:lpstr>Department of Computer Science and Engineering  Automated Traffic Sign Recognition via CNN Deep Learning</vt:lpstr>
      <vt:lpstr>OUTLINE</vt:lpstr>
      <vt:lpstr>ABSTRACT</vt:lpstr>
      <vt:lpstr>INTRODUCTION</vt:lpstr>
      <vt:lpstr>LITERATURE SURVEY</vt:lpstr>
      <vt:lpstr>RESEARCH GAPS</vt:lpstr>
      <vt:lpstr>PROBLEM STATEMENT</vt:lpstr>
      <vt:lpstr>OBJECTIVES</vt:lpstr>
      <vt:lpstr>BLOCK DIAGRAM OR FLOW DIAGRAM</vt:lpstr>
      <vt:lpstr>METHODOLOGY</vt:lpstr>
      <vt:lpstr>METHODOLOGY</vt:lpstr>
      <vt:lpstr>IMPLEMENTATION</vt:lpstr>
      <vt:lpstr>IMPLEMENTATION</vt:lpstr>
      <vt:lpstr>RESULTS &amp; ANALYSIS</vt:lpstr>
      <vt:lpstr>CONCLUSION and FUTURE SCOPE</vt:lpstr>
      <vt:lpstr>REFERENCES</vt:lpstr>
      <vt:lpstr>            REFERENCES</vt:lpstr>
      <vt:lpstr>ACKNOWLEGEMENTS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Yenuganti Narendra</dc:creator>
  <cp:lastModifiedBy>Yenuganti Narendra</cp:lastModifiedBy>
  <cp:revision>8</cp:revision>
  <dcterms:created xsi:type="dcterms:W3CDTF">2024-12-20T03:41:00Z</dcterms:created>
  <dcterms:modified xsi:type="dcterms:W3CDTF">2025-03-11T08:32:59Z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2024-12-20T05:30:00Z</vt:filetime>
  </property>
  <property fmtid="{D5CDD505-2E9C-101B-9397-08002B2CF9AE}" pid="3" name="Producer">
    <vt:lpwstr>Skia/PDF m100</vt:lpwstr>
  </property>
  <property fmtid="{D5CDD505-2E9C-101B-9397-08002B2CF9AE}" pid="4" name="LastSaved">
    <vt:filetime>2024-12-20T05:30:00Z</vt:filetime>
  </property>
  <property fmtid="{D5CDD505-2E9C-101B-9397-08002B2CF9AE}" pid="5" name="ICV">
    <vt:lpwstr>03156A3FB18948968CC9BAB67B8F5DF3_12</vt:lpwstr>
  </property>
  <property fmtid="{D5CDD505-2E9C-101B-9397-08002B2CF9AE}" pid="6" name="KSOProductBuildVer">
    <vt:lpwstr>1033-12.2.0.19307</vt:lpwstr>
  </property>
</Properties>
</file>