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58" r:id="rId2"/>
    <p:sldId id="260" r:id="rId3"/>
    <p:sldId id="262" r:id="rId4"/>
    <p:sldId id="279" r:id="rId5"/>
    <p:sldId id="280" r:id="rId6"/>
    <p:sldId id="281" r:id="rId7"/>
    <p:sldId id="282" r:id="rId8"/>
    <p:sldId id="263" r:id="rId9"/>
    <p:sldId id="265" r:id="rId10"/>
    <p:sldId id="288" r:id="rId11"/>
    <p:sldId id="309" r:id="rId12"/>
    <p:sldId id="270" r:id="rId13"/>
    <p:sldId id="266" r:id="rId14"/>
    <p:sldId id="307" r:id="rId15"/>
    <p:sldId id="308" r:id="rId16"/>
    <p:sldId id="269" r:id="rId17"/>
    <p:sldId id="310" r:id="rId18"/>
    <p:sldId id="295" r:id="rId19"/>
    <p:sldId id="296" r:id="rId20"/>
    <p:sldId id="297" r:id="rId21"/>
    <p:sldId id="298" r:id="rId22"/>
    <p:sldId id="271" r:id="rId23"/>
    <p:sldId id="300" r:id="rId24"/>
    <p:sldId id="301" r:id="rId25"/>
    <p:sldId id="302" r:id="rId26"/>
    <p:sldId id="312" r:id="rId27"/>
    <p:sldId id="289" r:id="rId28"/>
    <p:sldId id="311" r:id="rId29"/>
    <p:sldId id="290" r:id="rId30"/>
    <p:sldId id="291" r:id="rId31"/>
    <p:sldId id="273" r:id="rId32"/>
    <p:sldId id="278" r:id="rId33"/>
    <p:sldId id="292" r:id="rId34"/>
    <p:sldId id="293" r:id="rId35"/>
    <p:sldId id="275"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E2EAE1-8AEA-4553-9BB4-9C9E1EF8B594}" v="122" dt="2024-12-26T05:49:03.8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varScale="1">
        <p:scale>
          <a:sx n="82" d="100"/>
          <a:sy n="82" d="100"/>
        </p:scale>
        <p:origin x="792"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17-03-2025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17-03-2025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17-03-2025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17-03-2025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17-03-2025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17-03-2025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17-03-2025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17-03-2025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ublication/377478273_Student_Recognition_and_Activity_Monitoring_in_E-Classes_Using_Deep_Learning_in_Higher_Education" TargetMode="External"/><Relationship Id="rId2" Type="http://schemas.openxmlformats.org/officeDocument/2006/relationships/hyperlink" Target="https://ieeexplore.ieee.org/document/104975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2004.14289" TargetMode="External"/><Relationship Id="rId2" Type="http://schemas.openxmlformats.org/officeDocument/2006/relationships/hyperlink" Target="https://www.sciencedirect.com/science/article/pii/S187705092101923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jcrt.org/papers/IJCRT230654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Next-Gen Attendance System</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B.Indu</a:t>
            </a:r>
            <a:r>
              <a:rPr lang="en-US" altLang="en-US" sz="1600" dirty="0">
                <a:solidFill>
                  <a:schemeClr val="tx1"/>
                </a:solidFill>
                <a:latin typeface="Times New Roman" panose="02020603050405020304" pitchFamily="18" charset="0"/>
                <a:cs typeface="Times New Roman" pitchFamily="18" charset="0"/>
              </a:rPr>
              <a:t>	   	21471A05E5</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T.Tejaswini</a:t>
            </a:r>
            <a:r>
              <a:rPr lang="en-US" altLang="en-US" sz="1600" dirty="0">
                <a:latin typeface="Times New Roman" panose="02020603050405020304" pitchFamily="18" charset="0"/>
                <a:cs typeface="Times New Roman" pitchFamily="18" charset="0"/>
              </a:rPr>
              <a:t> 	</a:t>
            </a:r>
            <a:r>
              <a:rPr lang="en-US" altLang="en-US" sz="1600" dirty="0">
                <a:solidFill>
                  <a:schemeClr val="tx1"/>
                </a:solidFill>
                <a:latin typeface="Times New Roman" panose="02020603050405020304" pitchFamily="18" charset="0"/>
                <a:cs typeface="Times New Roman" pitchFamily="18" charset="0"/>
              </a:rPr>
              <a:t>21471A05L0</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K.Abhinaya</a:t>
            </a:r>
            <a:r>
              <a:rPr lang="en-US" altLang="en-US" sz="1600" dirty="0">
                <a:solidFill>
                  <a:schemeClr val="tx1"/>
                </a:solidFill>
                <a:latin typeface="Times New Roman" panose="02020603050405020304" pitchFamily="18" charset="0"/>
                <a:cs typeface="Times New Roman" pitchFamily="18" charset="0"/>
              </a:rPr>
              <a:t>	21471A05G9</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2400" b="1" baseline="-25000" dirty="0">
                <a:latin typeface="Times New Roman" panose="02020603050405020304" pitchFamily="18" charset="0"/>
                <a:cs typeface="Times New Roman" panose="02020603050405020304" pitchFamily="18" charset="0"/>
              </a:rPr>
              <a:t>DR.S.V.N </a:t>
            </a:r>
            <a:r>
              <a:rPr lang="en-US" sz="2400" b="1" baseline="-25000" dirty="0" err="1">
                <a:latin typeface="Times New Roman" panose="02020603050405020304" pitchFamily="18" charset="0"/>
                <a:cs typeface="Times New Roman" panose="02020603050405020304" pitchFamily="18" charset="0"/>
              </a:rPr>
              <a:t>Sreenivasu</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M.Tech</a:t>
            </a:r>
            <a:r>
              <a:rPr lang="en-US" sz="1600" b="1" baseline="-25000" dirty="0">
                <a:latin typeface="Times New Roman" panose="02020603050405020304" pitchFamily="18" charset="0"/>
                <a:cs typeface="Times New Roman" panose="02020603050405020304" pitchFamily="18" charset="0"/>
              </a:rPr>
              <a:t> </a:t>
            </a:r>
            <a:r>
              <a:rPr lang="en-IN" sz="1600" b="1" baseline="-25000" dirty="0" err="1">
                <a:latin typeface="Times New Roman" panose="02020603050405020304" pitchFamily="18" charset="0"/>
                <a:cs typeface="Times New Roman" panose="02020603050405020304" pitchFamily="18" charset="0"/>
              </a:rPr>
              <a:t>ph.D</a:t>
            </a:r>
            <a:r>
              <a:rPr lang="en-IN" sz="1600" b="1" baseline="-25000" dirty="0">
                <a:latin typeface="Times New Roman" panose="02020603050405020304" pitchFamily="18" charset="0"/>
                <a:cs typeface="Times New Roman" panose="02020603050405020304" pitchFamily="18" charset="0"/>
              </a:rPr>
              <a:t>,</a:t>
            </a:r>
            <a:endParaRPr lang="en-IN" sz="1600" b="1"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endParaRPr lang="en-US" altLang="en-US" sz="1600" dirty="0">
              <a:solidFill>
                <a:srgbClr val="898989"/>
              </a:solidFill>
              <a:latin typeface="Times New Roman" pitchFamily="18" charset="0"/>
              <a:cs typeface="Times New Roman" pitchFamily="18" charset="0"/>
            </a:endParaRP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33055"/>
            <a:ext cx="10515600" cy="5001489"/>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3. Face Recognition Smart Attendance System using Deep Transfer Learning (</a:t>
            </a:r>
            <a:r>
              <a:rPr lang="en-US" sz="2400" b="1" dirty="0" err="1">
                <a:latin typeface="Times New Roman" panose="02020603050405020304" pitchFamily="18" charset="0"/>
                <a:cs typeface="Times New Roman" panose="02020603050405020304" pitchFamily="18" charset="0"/>
              </a:rPr>
              <a:t>Procedia</a:t>
            </a:r>
            <a:r>
              <a:rPr lang="en-US" sz="2400" b="1" dirty="0">
                <a:latin typeface="Times New Roman" panose="02020603050405020304" pitchFamily="18" charset="0"/>
                <a:cs typeface="Times New Roman" panose="02020603050405020304" pitchFamily="18" charset="0"/>
              </a:rPr>
              <a:t> Computer Science Paper)</a:t>
            </a:r>
          </a:p>
          <a:p>
            <a:pPr marL="0" indent="0" algn="just">
              <a:buNone/>
            </a:pPr>
            <a:r>
              <a:rPr lang="en-US" sz="2400" b="1" dirty="0">
                <a:latin typeface="Times New Roman" panose="02020603050405020304" pitchFamily="18" charset="0"/>
                <a:cs typeface="Times New Roman" panose="02020603050405020304" pitchFamily="18" charset="0"/>
              </a:rPr>
              <a:t>Their Model:</a:t>
            </a:r>
            <a:r>
              <a:rPr lang="en-US" sz="2400" dirty="0">
                <a:latin typeface="Times New Roman" panose="02020603050405020304" pitchFamily="18" charset="0"/>
                <a:cs typeface="Times New Roman" panose="02020603050405020304" pitchFamily="18" charset="0"/>
              </a:rPr>
              <a:t> Uses deep transfer learning for face recognition in smart attendance systems.</a:t>
            </a:r>
          </a:p>
          <a:p>
            <a:pPr marL="0" indent="0" algn="just">
              <a:buNone/>
            </a:pPr>
            <a:r>
              <a:rPr lang="en-US" sz="2400" b="1" dirty="0">
                <a:latin typeface="Times New Roman" panose="02020603050405020304" pitchFamily="18" charset="0"/>
                <a:cs typeface="Times New Roman" panose="02020603050405020304" pitchFamily="18" charset="0"/>
              </a:rPr>
              <a:t>Difference:</a:t>
            </a:r>
            <a:r>
              <a:rPr lang="en-US" sz="2400" dirty="0">
                <a:latin typeface="Times New Roman" panose="02020603050405020304" pitchFamily="18" charset="0"/>
                <a:cs typeface="Times New Roman" panose="02020603050405020304" pitchFamily="18" charset="0"/>
              </a:rPr>
              <a:t> Their model is mainly focused on transfer learning techniques, whereas your project uses YOLOv8 and CNN-based facial recognition, which ensures faster and more precise detection in real-time classroom environments.</a:t>
            </a:r>
          </a:p>
          <a:p>
            <a:pPr marL="0" indent="0" algn="just">
              <a:buNone/>
            </a:pPr>
            <a:r>
              <a:rPr lang="en-US" sz="2400" b="1" dirty="0">
                <a:latin typeface="Times New Roman" panose="02020603050405020304" pitchFamily="18" charset="0"/>
                <a:cs typeface="Times New Roman" panose="02020603050405020304" pitchFamily="18" charset="0"/>
              </a:rPr>
              <a:t>4. Smart Attendance System Using CNN (IJCRT Paper)</a:t>
            </a:r>
          </a:p>
          <a:p>
            <a:pPr marL="0" indent="0" algn="just">
              <a:buNone/>
            </a:pPr>
            <a:r>
              <a:rPr lang="en-US" sz="2400" b="1" dirty="0">
                <a:latin typeface="Times New Roman" panose="02020603050405020304" pitchFamily="18" charset="0"/>
                <a:cs typeface="Times New Roman" panose="02020603050405020304" pitchFamily="18" charset="0"/>
              </a:rPr>
              <a:t>Their Model:</a:t>
            </a:r>
            <a:r>
              <a:rPr lang="en-US" sz="2400" dirty="0">
                <a:latin typeface="Times New Roman" panose="02020603050405020304" pitchFamily="18" charset="0"/>
                <a:cs typeface="Times New Roman" panose="02020603050405020304" pitchFamily="18" charset="0"/>
              </a:rPr>
              <a:t> Uses Convolutional Neural Networks (CNN) for facial recognition-based attendance tracking.</a:t>
            </a:r>
          </a:p>
          <a:p>
            <a:pPr marL="0" indent="0" algn="just">
              <a:buNone/>
            </a:pPr>
            <a:r>
              <a:rPr lang="en-US" sz="2400" b="1" dirty="0">
                <a:latin typeface="Times New Roman" panose="02020603050405020304" pitchFamily="18" charset="0"/>
                <a:cs typeface="Times New Roman" panose="02020603050405020304" pitchFamily="18" charset="0"/>
              </a:rPr>
              <a:t>Difference:</a:t>
            </a:r>
            <a:r>
              <a:rPr lang="en-US" sz="2400" dirty="0">
                <a:latin typeface="Times New Roman" panose="02020603050405020304" pitchFamily="18" charset="0"/>
                <a:cs typeface="Times New Roman" panose="02020603050405020304" pitchFamily="18" charset="0"/>
              </a:rPr>
              <a:t> Their system is limited to CNNs, while your project combines CNNs with YOLOv8 for enhanced real-time detection and tracking, ensuring better accuracy in diverse classroom conditions.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20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33055"/>
            <a:ext cx="10515600" cy="5001489"/>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5. Smart Attendance Management System Using Geo-Fencing and Machine Learning (IJCRT Paper)</a:t>
            </a:r>
          </a:p>
          <a:p>
            <a:pPr marL="0" indent="0" algn="just">
              <a:buNone/>
            </a:pPr>
            <a:r>
              <a:rPr lang="en-US" sz="2400" b="1" dirty="0">
                <a:latin typeface="Times New Roman" panose="02020603050405020304" pitchFamily="18" charset="0"/>
                <a:cs typeface="Times New Roman" panose="02020603050405020304" pitchFamily="18" charset="0"/>
              </a:rPr>
              <a:t>Their Model:</a:t>
            </a:r>
            <a:r>
              <a:rPr lang="en-US" sz="2400" dirty="0">
                <a:latin typeface="Times New Roman" panose="02020603050405020304" pitchFamily="18" charset="0"/>
                <a:cs typeface="Times New Roman" panose="02020603050405020304" pitchFamily="18" charset="0"/>
              </a:rPr>
              <a:t> Uses geo-fencing and machine learning to track student attendance based on location.</a:t>
            </a:r>
          </a:p>
          <a:p>
            <a:pPr marL="0" indent="0" algn="just">
              <a:buNone/>
            </a:pPr>
            <a:r>
              <a:rPr lang="en-US" sz="2400" b="1" dirty="0">
                <a:latin typeface="Times New Roman" panose="02020603050405020304" pitchFamily="18" charset="0"/>
                <a:cs typeface="Times New Roman" panose="02020603050405020304" pitchFamily="18" charset="0"/>
              </a:rPr>
              <a:t>Difference:</a:t>
            </a:r>
            <a:r>
              <a:rPr lang="en-US" sz="2400" dirty="0">
                <a:latin typeface="Times New Roman" panose="02020603050405020304" pitchFamily="18" charset="0"/>
                <a:cs typeface="Times New Roman" panose="02020603050405020304" pitchFamily="18" charset="0"/>
              </a:rPr>
              <a:t> Their system relies on GPS-based location tracking, which may not work effectively indoors. Your system eliminates the need for location tracking and instead focuses on facial recognition, making it more adaptable to various classroom settings.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58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5004647"/>
          </a:xfrm>
        </p:spPr>
        <p:txBody>
          <a:bodyPr>
            <a:normAutofit/>
          </a:bodyPr>
          <a:lstStyle/>
          <a:p>
            <a:pPr algn="just"/>
            <a:r>
              <a:rPr lang="en-US" dirty="0">
                <a:latin typeface="Times New Roman" panose="02020603050405020304" pitchFamily="18" charset="0"/>
                <a:cs typeface="Times New Roman" panose="02020603050405020304" pitchFamily="18" charset="0"/>
              </a:rPr>
              <a:t>In traditional classrooms, taking attendance manually is time-consuming, prone to errors, and easily manipulated by students through proxy attendance. Current automated systems often lack real-time capabilities, flexibility in input methods (webcam, video, image), or focus solely on virtual classrooms, limiting their use in dynamic, physical classroom environments.</a:t>
            </a:r>
          </a:p>
          <a:p>
            <a:pPr algn="just"/>
            <a:r>
              <a:rPr lang="en-US" dirty="0">
                <a:latin typeface="Times New Roman" panose="02020603050405020304" pitchFamily="18" charset="0"/>
                <a:cs typeface="Times New Roman" panose="02020603050405020304" pitchFamily="18" charset="0"/>
              </a:rPr>
              <a:t>There is a need for a </a:t>
            </a:r>
            <a:r>
              <a:rPr lang="en-US" b="1" dirty="0">
                <a:latin typeface="Times New Roman" panose="02020603050405020304" pitchFamily="18" charset="0"/>
                <a:cs typeface="Times New Roman" panose="02020603050405020304" pitchFamily="18" charset="0"/>
              </a:rPr>
              <a:t>real-time, automated attendance system</a:t>
            </a:r>
            <a:r>
              <a:rPr lang="en-US" dirty="0">
                <a:latin typeface="Times New Roman" panose="02020603050405020304" pitchFamily="18" charset="0"/>
                <a:cs typeface="Times New Roman" panose="02020603050405020304" pitchFamily="18" charset="0"/>
              </a:rPr>
              <a:t> that is accurate, fast, and adaptable to various educational settings, while ensuring secure storage of attendance records and reducing manual effort.</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40931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17" name="Rectangle 11"/>
          <p:cNvSpPr>
            <a:spLocks noGrp="1" noChangeArrowheads="1"/>
          </p:cNvSpPr>
          <p:nvPr>
            <p:ph idx="1"/>
          </p:nvPr>
        </p:nvSpPr>
        <p:spPr bwMode="auto">
          <a:xfrm>
            <a:off x="1180617" y="886072"/>
            <a:ext cx="1047331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 Attendance</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attendance automatic with face recognition to save time and effort.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Accuracy</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advanced AI models to ensure attendance is marked accurately and quickly.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Flexible Options</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teachers to choose from webcam, video, or images to mark attendance.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Data</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 attendance records safely in Excel with the time and student details.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Prevent Proxy Attendance</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 students from faking attendance with reliable face recognition.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System</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system that can easily be used in different schools and classrooms.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 teachers track students' attendance in real-time during class.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93B3-CC04-E7BF-AA75-1E445628E81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BLOCK DIAGRAM AND FLOW CHART</a:t>
            </a:r>
          </a:p>
        </p:txBody>
      </p:sp>
      <p:sp>
        <p:nvSpPr>
          <p:cNvPr id="3" name="Content Placeholder 2">
            <a:extLst>
              <a:ext uri="{FF2B5EF4-FFF2-40B4-BE49-F238E27FC236}">
                <a16:creationId xmlns:a16="http://schemas.microsoft.com/office/drawing/2014/main" id="{76C43EFA-A625-F845-FFA2-CF7B580F2B07}"/>
              </a:ext>
            </a:extLst>
          </p:cNvPr>
          <p:cNvSpPr>
            <a:spLocks noGrp="1"/>
          </p:cNvSpPr>
          <p:nvPr>
            <p:ph idx="1"/>
          </p:nvPr>
        </p:nvSpPr>
        <p:spPr>
          <a:xfrm>
            <a:off x="716902" y="1713609"/>
            <a:ext cx="10636898" cy="4619820"/>
          </a:xfrm>
        </p:spPr>
        <p:txBody>
          <a:bodyPr>
            <a:normAutofit fontScale="92500" lnSpcReduction="10000"/>
          </a:bodyPr>
          <a:lstStyle/>
          <a:p>
            <a:pPr marL="0" indent="0">
              <a:buNone/>
            </a:pPr>
            <a:r>
              <a:rPr lang="en-IN" sz="2400" dirty="0">
                <a:latin typeface="Times New Roman" panose="02020603050405020304" pitchFamily="18" charset="0"/>
                <a:cs typeface="Times New Roman" panose="02020603050405020304" pitchFamily="18" charset="0"/>
              </a:rPr>
              <a:t> AUTOMATED STUDENT ATTENDENCE SYSTEM</a:t>
            </a:r>
          </a:p>
          <a:p>
            <a:pPr marL="0" indent="0">
              <a:buNone/>
            </a:pPr>
            <a:r>
              <a:rPr lang="en-IN" sz="2400" dirty="0">
                <a:latin typeface="Times New Roman" panose="02020603050405020304" pitchFamily="18" charset="0"/>
                <a:cs typeface="Times New Roman" panose="02020603050405020304" pitchFamily="18" charset="0"/>
              </a:rPr>
              <a:t> flowchart depicting the attendance process with  steps</a:t>
            </a:r>
          </a:p>
          <a:p>
            <a:pPr marL="0" indent="0">
              <a:buNone/>
            </a:pPr>
            <a:r>
              <a:rPr lang="en-IN" sz="2400" dirty="0">
                <a:latin typeface="Times New Roman" panose="02020603050405020304" pitchFamily="18" charset="0"/>
                <a:cs typeface="Times New Roman" panose="02020603050405020304" pitchFamily="18" charset="0"/>
              </a:rPr>
              <a:t> like data collection, face detection               </a:t>
            </a:r>
          </a:p>
          <a:p>
            <a:pPr marL="0" indent="0">
              <a:buNone/>
            </a:pPr>
            <a:r>
              <a:rPr lang="en-IN" sz="2400" b="1" dirty="0">
                <a:latin typeface="Times New Roman" panose="02020603050405020304" pitchFamily="18" charset="0"/>
                <a:cs typeface="Times New Roman" panose="02020603050405020304" pitchFamily="18" charset="0"/>
              </a:rPr>
              <a:t> KEY STEPS:</a:t>
            </a:r>
          </a:p>
          <a:p>
            <a:r>
              <a:rPr lang="en-IN" sz="2400" dirty="0">
                <a:latin typeface="Times New Roman" panose="02020603050405020304" pitchFamily="18" charset="0"/>
                <a:cs typeface="Times New Roman" panose="02020603050405020304" pitchFamily="18" charset="0"/>
              </a:rPr>
              <a:t>Data collection</a:t>
            </a:r>
          </a:p>
          <a:p>
            <a:r>
              <a:rPr lang="en-IN" sz="2400" dirty="0">
                <a:latin typeface="Times New Roman" panose="02020603050405020304" pitchFamily="18" charset="0"/>
                <a:cs typeface="Times New Roman" panose="02020603050405020304" pitchFamily="18" charset="0"/>
              </a:rPr>
              <a:t>Face detection</a:t>
            </a:r>
          </a:p>
          <a:p>
            <a:r>
              <a:rPr lang="en-IN" sz="2400" dirty="0">
                <a:latin typeface="Times New Roman" panose="02020603050405020304" pitchFamily="18" charset="0"/>
                <a:cs typeface="Times New Roman" panose="02020603050405020304" pitchFamily="18" charset="0"/>
              </a:rPr>
              <a:t>Face recognition</a:t>
            </a:r>
          </a:p>
          <a:p>
            <a:r>
              <a:rPr lang="en-IN" sz="2400" dirty="0">
                <a:latin typeface="Times New Roman" panose="02020603050405020304" pitchFamily="18" charset="0"/>
                <a:cs typeface="Times New Roman" panose="02020603050405020304" pitchFamily="18" charset="0"/>
              </a:rPr>
              <a:t>Attendance marking</a:t>
            </a:r>
          </a:p>
          <a:p>
            <a:pPr marL="0" indent="0">
              <a:buNone/>
            </a:pPr>
            <a:r>
              <a:rPr lang="en-IN" sz="2400" b="1" dirty="0">
                <a:latin typeface="Times New Roman" panose="02020603050405020304" pitchFamily="18" charset="0"/>
                <a:cs typeface="Times New Roman" panose="02020603050405020304" pitchFamily="18" charset="0"/>
              </a:rPr>
              <a:t>BENEFITS:</a:t>
            </a:r>
          </a:p>
          <a:p>
            <a:pPr marL="0" indent="0">
              <a:buNone/>
            </a:pPr>
            <a:r>
              <a:rPr lang="en-IN" sz="2400" dirty="0">
                <a:latin typeface="Times New Roman" panose="02020603050405020304" pitchFamily="18" charset="0"/>
                <a:cs typeface="Times New Roman" panose="02020603050405020304" pitchFamily="18" charset="0"/>
              </a:rPr>
              <a:t>Saves time and reduce effort.</a:t>
            </a:r>
          </a:p>
          <a:p>
            <a:pPr marL="0" indent="0">
              <a:buNone/>
            </a:pPr>
            <a:r>
              <a:rPr lang="en-IN" sz="2400" dirty="0">
                <a:latin typeface="Times New Roman" panose="02020603050405020304" pitchFamily="18" charset="0"/>
                <a:cs typeface="Times New Roman" panose="02020603050405020304" pitchFamily="18" charset="0"/>
              </a:rPr>
              <a:t>High accuracy with deep learning.</a:t>
            </a:r>
          </a:p>
        </p:txBody>
      </p:sp>
      <p:sp>
        <p:nvSpPr>
          <p:cNvPr id="4" name="Date Placeholder 3">
            <a:extLst>
              <a:ext uri="{FF2B5EF4-FFF2-40B4-BE49-F238E27FC236}">
                <a16:creationId xmlns:a16="http://schemas.microsoft.com/office/drawing/2014/main" id="{DC43F7DB-7636-07E3-AD3D-F5E0F95222FF}"/>
              </a:ext>
            </a:extLst>
          </p:cNvPr>
          <p:cNvSpPr>
            <a:spLocks noGrp="1"/>
          </p:cNvSpPr>
          <p:nvPr>
            <p:ph type="dt" sz="half" idx="10"/>
          </p:nvPr>
        </p:nvSpPr>
        <p:spPr/>
        <p:txBody>
          <a:bodyPr/>
          <a:lstStyle/>
          <a:p>
            <a:fld id="{624C803B-62AD-4010-AEFB-D9AF802A6496}" type="datetime1">
              <a:rPr lang="en-IN" smtClean="0"/>
              <a:t>17-03-2025</a:t>
            </a:fld>
            <a:endParaRPr lang="en-IN"/>
          </a:p>
        </p:txBody>
      </p:sp>
      <p:sp>
        <p:nvSpPr>
          <p:cNvPr id="5" name="Footer Placeholder 4">
            <a:extLst>
              <a:ext uri="{FF2B5EF4-FFF2-40B4-BE49-F238E27FC236}">
                <a16:creationId xmlns:a16="http://schemas.microsoft.com/office/drawing/2014/main" id="{03936C2C-E51D-6E7F-F4B4-911E8BE847B9}"/>
              </a:ext>
            </a:extLst>
          </p:cNvPr>
          <p:cNvSpPr>
            <a:spLocks noGrp="1"/>
          </p:cNvSpPr>
          <p:nvPr>
            <p:ph type="ftr" sz="quarter" idx="11"/>
          </p:nvPr>
        </p:nvSpPr>
        <p:spPr/>
        <p:txBody>
          <a:bodyPr/>
          <a:lstStyle/>
          <a:p>
            <a:r>
              <a:rPr lang="en-US" dirty="0"/>
              <a:t>Review No.         Batch No.CG1           Department of CSE</a:t>
            </a:r>
            <a:endParaRPr lang="en-IN" dirty="0"/>
          </a:p>
        </p:txBody>
      </p:sp>
      <p:sp>
        <p:nvSpPr>
          <p:cNvPr id="6" name="Slide Number Placeholder 5">
            <a:extLst>
              <a:ext uri="{FF2B5EF4-FFF2-40B4-BE49-F238E27FC236}">
                <a16:creationId xmlns:a16="http://schemas.microsoft.com/office/drawing/2014/main" id="{F86D83F0-81E3-6D1E-F568-4B09E40A09F2}"/>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8" name="Picture 7">
            <a:extLst>
              <a:ext uri="{FF2B5EF4-FFF2-40B4-BE49-F238E27FC236}">
                <a16:creationId xmlns:a16="http://schemas.microsoft.com/office/drawing/2014/main" id="{DB17898C-7203-C5C2-E564-69A42EB9C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812" y="1713609"/>
            <a:ext cx="3730690" cy="4642741"/>
          </a:xfrm>
          <a:prstGeom prst="rect">
            <a:avLst/>
          </a:prstGeom>
        </p:spPr>
      </p:pic>
    </p:spTree>
    <p:extLst>
      <p:ext uri="{BB962C8B-B14F-4D97-AF65-F5344CB8AC3E}">
        <p14:creationId xmlns:p14="http://schemas.microsoft.com/office/powerpoint/2010/main" val="390055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F1FA-5126-C194-4E6C-F0F08BE7926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BLOCK DIAGRAM AND FLOW CHART</a:t>
            </a:r>
          </a:p>
        </p:txBody>
      </p:sp>
      <p:sp>
        <p:nvSpPr>
          <p:cNvPr id="12" name="Content Placeholder 11">
            <a:extLst>
              <a:ext uri="{FF2B5EF4-FFF2-40B4-BE49-F238E27FC236}">
                <a16:creationId xmlns:a16="http://schemas.microsoft.com/office/drawing/2014/main" id="{D5E5AB8F-8D21-A8C8-3324-BE5A34E415B9}"/>
              </a:ext>
            </a:extLst>
          </p:cNvPr>
          <p:cNvSpPr>
            <a:spLocks noGrp="1"/>
          </p:cNvSpPr>
          <p:nvPr>
            <p:ph idx="1"/>
          </p:nvPr>
        </p:nvSpPr>
        <p:spPr>
          <a:xfrm>
            <a:off x="838200" y="1362269"/>
            <a:ext cx="10515600" cy="4814694"/>
          </a:xfrm>
        </p:spPr>
        <p:txBody>
          <a:bodyPr>
            <a:normAutofit fontScale="85000" lnSpcReduction="20000"/>
          </a:bodyPr>
          <a:lstStyle/>
          <a:p>
            <a:pPr marL="0" indent="0">
              <a:buNone/>
            </a:pPr>
            <a:r>
              <a:rPr lang="en-IN" sz="3100" b="1" dirty="0">
                <a:latin typeface="Times New Roman" panose="02020603050405020304" pitchFamily="18" charset="0"/>
                <a:cs typeface="Times New Roman" panose="02020603050405020304" pitchFamily="18" charset="0"/>
              </a:rPr>
              <a:t>Yolo v8-nono-based student attendance</a:t>
            </a:r>
          </a:p>
          <a:p>
            <a:pPr marL="0" indent="0">
              <a:buNone/>
            </a:pPr>
            <a:r>
              <a:rPr lang="en-IN" sz="3100" b="1" dirty="0">
                <a:latin typeface="Times New Roman" panose="02020603050405020304" pitchFamily="18" charset="0"/>
                <a:cs typeface="Times New Roman" panose="02020603050405020304" pitchFamily="18" charset="0"/>
              </a:rPr>
              <a:t>System:</a:t>
            </a:r>
          </a:p>
          <a:p>
            <a:pPr marL="0" indent="0">
              <a:buNone/>
            </a:pPr>
            <a:r>
              <a:rPr lang="en-IN" sz="3100" b="1" dirty="0">
                <a:latin typeface="Times New Roman" panose="02020603050405020304" pitchFamily="18" charset="0"/>
                <a:cs typeface="Times New Roman" panose="02020603050405020304" pitchFamily="18" charset="0"/>
              </a:rPr>
              <a:t>1.</a:t>
            </a:r>
            <a:r>
              <a:rPr lang="en-IN" b="1" dirty="0">
                <a:latin typeface="Times New Roman" panose="02020603050405020304" pitchFamily="18" charset="0"/>
                <a:cs typeface="Times New Roman" panose="02020603050405020304" pitchFamily="18" charset="0"/>
              </a:rPr>
              <a:t>Key features</a:t>
            </a:r>
            <a:r>
              <a:rPr lang="en-IN" sz="3100" b="1" dirty="0">
                <a:latin typeface="Times New Roman" panose="02020603050405020304" pitchFamily="18" charset="0"/>
                <a:cs typeface="Times New Roman" panose="02020603050405020304" pitchFamily="18" charset="0"/>
              </a:rPr>
              <a:t>:</a:t>
            </a:r>
          </a:p>
          <a:p>
            <a:r>
              <a:rPr lang="en-IN" sz="3100" dirty="0">
                <a:latin typeface="Times New Roman" panose="02020603050405020304" pitchFamily="18" charset="0"/>
                <a:cs typeface="Times New Roman" panose="02020603050405020304" pitchFamily="18" charset="0"/>
              </a:rPr>
              <a:t>Efficient object detection                                      </a:t>
            </a:r>
          </a:p>
          <a:p>
            <a:r>
              <a:rPr lang="en-IN" sz="3100" dirty="0">
                <a:latin typeface="Times New Roman" panose="02020603050405020304" pitchFamily="18" charset="0"/>
                <a:cs typeface="Times New Roman" panose="02020603050405020304" pitchFamily="18" charset="0"/>
              </a:rPr>
              <a:t>Support 4k cameras</a:t>
            </a:r>
          </a:p>
          <a:p>
            <a:r>
              <a:rPr lang="en-IN" sz="3100" dirty="0">
                <a:latin typeface="Times New Roman" panose="02020603050405020304" pitchFamily="18" charset="0"/>
                <a:cs typeface="Times New Roman" panose="02020603050405020304" pitchFamily="18" charset="0"/>
              </a:rPr>
              <a:t>Reliable in challenging environments</a:t>
            </a:r>
          </a:p>
          <a:p>
            <a:r>
              <a:rPr lang="en-IN" sz="3100" dirty="0">
                <a:latin typeface="Times New Roman" panose="02020603050405020304" pitchFamily="18" charset="0"/>
                <a:cs typeface="Times New Roman" panose="02020603050405020304" pitchFamily="18" charset="0"/>
              </a:rPr>
              <a:t>Scalable solution</a:t>
            </a:r>
          </a:p>
          <a:p>
            <a:pPr marL="0" indent="0">
              <a:buNone/>
            </a:pPr>
            <a:r>
              <a:rPr lang="en-IN" sz="3100" b="1" dirty="0">
                <a:latin typeface="Times New Roman" panose="02020603050405020304" pitchFamily="18" charset="0"/>
                <a:cs typeface="Times New Roman" panose="02020603050405020304" pitchFamily="18" charset="0"/>
              </a:rPr>
              <a:t>2.Applications:</a:t>
            </a:r>
          </a:p>
          <a:p>
            <a:r>
              <a:rPr lang="en-IN" sz="3100" dirty="0">
                <a:latin typeface="Times New Roman" panose="02020603050405020304" pitchFamily="18" charset="0"/>
                <a:cs typeface="Times New Roman" panose="02020603050405020304" pitchFamily="18" charset="0"/>
              </a:rPr>
              <a:t>Educational institutions</a:t>
            </a:r>
          </a:p>
          <a:p>
            <a:r>
              <a:rPr lang="en-IN" sz="3100" dirty="0">
                <a:latin typeface="Times New Roman" panose="02020603050405020304" pitchFamily="18" charset="0"/>
                <a:cs typeface="Times New Roman" panose="02020603050405020304" pitchFamily="18" charset="0"/>
              </a:rPr>
              <a:t>Corporate training and workshops</a:t>
            </a:r>
          </a:p>
          <a:p>
            <a:r>
              <a:rPr lang="en-IN" sz="3100" dirty="0">
                <a:latin typeface="Times New Roman" panose="02020603050405020304" pitchFamily="18" charset="0"/>
                <a:cs typeface="Times New Roman" panose="02020603050405020304" pitchFamily="18" charset="0"/>
              </a:rPr>
              <a:t>Large lecture halls and seminar events.</a:t>
            </a:r>
          </a:p>
          <a:p>
            <a:pPr marL="0" indent="0">
              <a:buNone/>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IN"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3EAD931-F314-C332-99BD-999ADDFEB581}"/>
              </a:ext>
            </a:extLst>
          </p:cNvPr>
          <p:cNvSpPr>
            <a:spLocks noGrp="1"/>
          </p:cNvSpPr>
          <p:nvPr>
            <p:ph type="dt" sz="half" idx="10"/>
          </p:nvPr>
        </p:nvSpPr>
        <p:spPr/>
        <p:txBody>
          <a:bodyPr/>
          <a:lstStyle/>
          <a:p>
            <a:fld id="{624C803B-62AD-4010-AEFB-D9AF802A6496}" type="datetime1">
              <a:rPr lang="en-IN" smtClean="0"/>
              <a:t>17-03-2025</a:t>
            </a:fld>
            <a:endParaRPr lang="en-IN"/>
          </a:p>
        </p:txBody>
      </p:sp>
      <p:sp>
        <p:nvSpPr>
          <p:cNvPr id="5" name="Footer Placeholder 4">
            <a:extLst>
              <a:ext uri="{FF2B5EF4-FFF2-40B4-BE49-F238E27FC236}">
                <a16:creationId xmlns:a16="http://schemas.microsoft.com/office/drawing/2014/main" id="{C85F7A4B-A705-80DF-D5FE-20B6C61C44B8}"/>
              </a:ext>
            </a:extLst>
          </p:cNvPr>
          <p:cNvSpPr>
            <a:spLocks noGrp="1"/>
          </p:cNvSpPr>
          <p:nvPr>
            <p:ph type="ftr" sz="quarter" idx="11"/>
          </p:nvPr>
        </p:nvSpPr>
        <p:spPr/>
        <p:txBody>
          <a:bodyPr/>
          <a:lstStyle/>
          <a:p>
            <a:r>
              <a:rPr lang="en-US" dirty="0"/>
              <a:t>Review No.         Batch No. CG1          Department of CSE</a:t>
            </a:r>
            <a:endParaRPr lang="en-IN" dirty="0"/>
          </a:p>
        </p:txBody>
      </p:sp>
      <p:sp>
        <p:nvSpPr>
          <p:cNvPr id="6" name="Slide Number Placeholder 5">
            <a:extLst>
              <a:ext uri="{FF2B5EF4-FFF2-40B4-BE49-F238E27FC236}">
                <a16:creationId xmlns:a16="http://schemas.microsoft.com/office/drawing/2014/main" id="{1476E429-1BF0-7E9F-1018-84F404091E6C}"/>
              </a:ext>
            </a:extLst>
          </p:cNvPr>
          <p:cNvSpPr>
            <a:spLocks noGrp="1"/>
          </p:cNvSpPr>
          <p:nvPr>
            <p:ph type="sldNum" sz="quarter" idx="12"/>
          </p:nvPr>
        </p:nvSpPr>
        <p:spPr/>
        <p:txBody>
          <a:bodyPr/>
          <a:lstStyle/>
          <a:p>
            <a:fld id="{65DCBD69-296B-4D7C-AF62-9B588FC78772}" type="slidenum">
              <a:rPr lang="en-IN" smtClean="0"/>
              <a:t>15</a:t>
            </a:fld>
            <a:endParaRPr lang="en-IN"/>
          </a:p>
        </p:txBody>
      </p:sp>
      <p:pic>
        <p:nvPicPr>
          <p:cNvPr id="14" name="Picture 13">
            <a:extLst>
              <a:ext uri="{FF2B5EF4-FFF2-40B4-BE49-F238E27FC236}">
                <a16:creationId xmlns:a16="http://schemas.microsoft.com/office/drawing/2014/main" id="{CA95D961-40D9-7490-3985-AE01F6C5B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0" y="2159000"/>
            <a:ext cx="5143500" cy="3289300"/>
          </a:xfrm>
          <a:prstGeom prst="rect">
            <a:avLst/>
          </a:prstGeom>
        </p:spPr>
      </p:pic>
    </p:spTree>
    <p:extLst>
      <p:ext uri="{BB962C8B-B14F-4D97-AF65-F5344CB8AC3E}">
        <p14:creationId xmlns:p14="http://schemas.microsoft.com/office/powerpoint/2010/main" val="1449598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979714" y="1690255"/>
            <a:ext cx="10374086" cy="448670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Preprocessing</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To prepare the input data (images, videos) for the face detection model.</a:t>
            </a:r>
          </a:p>
          <a:p>
            <a:pPr marL="0" indent="0" algn="just">
              <a:buNone/>
            </a:pPr>
            <a:r>
              <a:rPr lang="en-US" sz="2400" b="1" dirty="0">
                <a:latin typeface="Times New Roman" panose="02020603050405020304" pitchFamily="18" charset="0"/>
                <a:cs typeface="Times New Roman" panose="02020603050405020304" pitchFamily="18" charset="0"/>
              </a:rPr>
              <a:t>Steps</a:t>
            </a:r>
            <a:r>
              <a:rPr lang="en-US" sz="2400" dirty="0">
                <a:latin typeface="Times New Roman" panose="02020603050405020304" pitchFamily="18" charset="0"/>
                <a:cs typeface="Times New Roman" panose="02020603050405020304" pitchFamily="18" charset="0"/>
              </a:rPr>
              <a:t>:</a:t>
            </a:r>
          </a:p>
          <a:p>
            <a:pPr lvl="1" algn="just"/>
            <a:r>
              <a:rPr lang="en-US" b="1" dirty="0">
                <a:latin typeface="Times New Roman" panose="02020603050405020304" pitchFamily="18" charset="0"/>
                <a:cs typeface="Times New Roman" panose="02020603050405020304" pitchFamily="18" charset="0"/>
              </a:rPr>
              <a:t>Resizing Images</a:t>
            </a:r>
            <a:r>
              <a:rPr lang="en-US" dirty="0">
                <a:latin typeface="Times New Roman" panose="02020603050405020304" pitchFamily="18" charset="0"/>
                <a:cs typeface="Times New Roman" panose="02020603050405020304" pitchFamily="18" charset="0"/>
              </a:rPr>
              <a:t>: The input images are resized to fit the input size required by the </a:t>
            </a:r>
            <a:r>
              <a:rPr lang="en-US" b="1" dirty="0">
                <a:latin typeface="Times New Roman" panose="02020603050405020304" pitchFamily="18" charset="0"/>
                <a:cs typeface="Times New Roman" panose="02020603050405020304" pitchFamily="18" charset="0"/>
              </a:rPr>
              <a:t>YOLOv8</a:t>
            </a:r>
            <a:r>
              <a:rPr lang="en-US" dirty="0">
                <a:latin typeface="Times New Roman" panose="02020603050405020304" pitchFamily="18" charset="0"/>
                <a:cs typeface="Times New Roman" panose="02020603050405020304" pitchFamily="18" charset="0"/>
              </a:rPr>
              <a:t> model.</a:t>
            </a:r>
          </a:p>
          <a:p>
            <a:pPr lvl="1" algn="just"/>
            <a:r>
              <a:rPr lang="en-US" b="1" dirty="0">
                <a:latin typeface="Times New Roman" panose="02020603050405020304" pitchFamily="18" charset="0"/>
                <a:cs typeface="Times New Roman" panose="02020603050405020304" pitchFamily="18" charset="0"/>
              </a:rPr>
              <a:t>Normalization</a:t>
            </a:r>
            <a:r>
              <a:rPr lang="en-US" dirty="0">
                <a:latin typeface="Times New Roman" panose="02020603050405020304" pitchFamily="18" charset="0"/>
                <a:cs typeface="Times New Roman" panose="02020603050405020304" pitchFamily="18" charset="0"/>
              </a:rPr>
              <a:t>: Image pixel values are normalized to speed up the processing and improve the accuracy of detection.</a:t>
            </a:r>
          </a:p>
          <a:p>
            <a:pPr marL="457200" lvl="1"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931938" y="1493134"/>
            <a:ext cx="10828262" cy="4683829"/>
          </a:xfrm>
        </p:spPr>
        <p:txBody>
          <a:bodyPr>
            <a:normAutofit/>
          </a:bodyPr>
          <a:lstStyle/>
          <a:p>
            <a:pPr marL="0" indent="0">
              <a:spcBef>
                <a:spcPts val="0"/>
              </a:spcBef>
              <a:buNone/>
            </a:pPr>
            <a:r>
              <a:rPr lang="en-US" b="1" dirty="0">
                <a:latin typeface="Times New Roman" panose="02020603050405020304" pitchFamily="18" charset="0"/>
                <a:cs typeface="Times New Roman" panose="02020603050405020304" pitchFamily="18" charset="0"/>
              </a:rPr>
              <a:t>Preprocessing</a:t>
            </a:r>
          </a:p>
          <a:p>
            <a:pPr marL="0" indent="0">
              <a:spcBef>
                <a:spcPts val="0"/>
              </a:spcBef>
              <a:buNone/>
            </a:pPr>
            <a:endParaRPr lang="en-IN" dirty="0">
              <a:latin typeface="Times New Roman" panose="02020603050405020304" pitchFamily="18" charset="0"/>
              <a:cs typeface="Times New Roman" panose="02020603050405020304" pitchFamily="18" charset="0"/>
            </a:endParaRPr>
          </a:p>
          <a:p>
            <a:pPr marL="0" indent="0">
              <a:spcBef>
                <a:spcPts val="0"/>
              </a:spcBef>
              <a:buNone/>
            </a:pPr>
            <a:r>
              <a:rPr lang="en-IN" dirty="0">
                <a:latin typeface="Times New Roman" panose="02020603050405020304" pitchFamily="18" charset="0"/>
                <a:cs typeface="Times New Roman" panose="02020603050405020304" pitchFamily="18" charset="0"/>
              </a:rPr>
              <a:t>Before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After </a:t>
            </a:r>
            <a:r>
              <a:rPr lang="en-IN" dirty="0" err="1">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1938" y="3209925"/>
            <a:ext cx="1324941" cy="1776349"/>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56563" y="3185668"/>
            <a:ext cx="1252774" cy="17907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4500" y="3185668"/>
            <a:ext cx="1295400" cy="1800606"/>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90320" y="3219701"/>
            <a:ext cx="1320801" cy="1732539"/>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88257" y="3185668"/>
            <a:ext cx="1295067" cy="1800606"/>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6194" y="3185668"/>
            <a:ext cx="1213990" cy="1800606"/>
          </a:xfrm>
          <a:prstGeom prst="rect">
            <a:avLst/>
          </a:prstGeom>
        </p:spPr>
      </p:pic>
      <p:cxnSp>
        <p:nvCxnSpPr>
          <p:cNvPr id="15" name="Straight Arrow Connector 14"/>
          <p:cNvCxnSpPr/>
          <p:nvPr/>
        </p:nvCxnSpPr>
        <p:spPr>
          <a:xfrm flipV="1">
            <a:off x="5827036" y="4068318"/>
            <a:ext cx="863600" cy="127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9252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96983"/>
            <a:ext cx="10173182" cy="1416048"/>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110343" y="1731818"/>
            <a:ext cx="10956966" cy="4364182"/>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 Frameworks and Algorithms</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Framework Used</a:t>
            </a:r>
            <a:r>
              <a:rPr lang="en-US" sz="2400" dirty="0">
                <a:latin typeface="Times New Roman" panose="02020603050405020304" pitchFamily="18" charset="0"/>
                <a:cs typeface="Times New Roman" panose="02020603050405020304" pitchFamily="18" charset="0"/>
              </a:rPr>
              <a:t>:</a:t>
            </a:r>
          </a:p>
          <a:p>
            <a:pPr lvl="1" algn="just"/>
            <a:r>
              <a:rPr lang="en-US" b="1"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The deep learning framework used to implement the </a:t>
            </a:r>
            <a:r>
              <a:rPr lang="en-US" b="1" dirty="0">
                <a:latin typeface="Times New Roman" panose="02020603050405020304" pitchFamily="18" charset="0"/>
                <a:cs typeface="Times New Roman" panose="02020603050405020304" pitchFamily="18" charset="0"/>
              </a:rPr>
              <a:t>YOLOv8</a:t>
            </a:r>
            <a:r>
              <a:rPr lang="en-US" dirty="0">
                <a:latin typeface="Times New Roman" panose="02020603050405020304" pitchFamily="18" charset="0"/>
                <a:cs typeface="Times New Roman" panose="02020603050405020304" pitchFamily="18" charset="0"/>
              </a:rPr>
              <a:t> model.</a:t>
            </a:r>
          </a:p>
          <a:p>
            <a:pPr lvl="1" algn="just"/>
            <a:r>
              <a:rPr lang="en-US" b="1"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For handling video streams and capturing live images from the webcam.</a:t>
            </a:r>
          </a:p>
          <a:p>
            <a:pPr lvl="1" algn="just"/>
            <a:r>
              <a:rPr lang="en-US" b="1" dirty="0">
                <a:latin typeface="Times New Roman" panose="02020603050405020304" pitchFamily="18" charset="0"/>
                <a:cs typeface="Times New Roman" panose="02020603050405020304" pitchFamily="18" charset="0"/>
              </a:rPr>
              <a:t>Excel</a:t>
            </a:r>
            <a:r>
              <a:rPr lang="en-US" dirty="0">
                <a:latin typeface="Times New Roman" panose="02020603050405020304" pitchFamily="18" charset="0"/>
                <a:cs typeface="Times New Roman" panose="02020603050405020304" pitchFamily="18" charset="0"/>
              </a:rPr>
              <a:t>: Used for storing and managing attendance data in tabular form.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00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96983"/>
            <a:ext cx="10173182" cy="1416048"/>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961053" y="1219200"/>
            <a:ext cx="10787601" cy="4876800"/>
          </a:xfrm>
        </p:spPr>
        <p:txBody>
          <a:bodyPr>
            <a:noAutofit/>
          </a:bodyPr>
          <a:lstStyle/>
          <a:p>
            <a:pPr marL="457200" lvl="1" indent="0" algn="just">
              <a:buNone/>
            </a:pPr>
            <a:r>
              <a:rPr lang="en-US" sz="2800" b="1" dirty="0">
                <a:latin typeface="Times New Roman" panose="02020603050405020304" pitchFamily="18" charset="0"/>
                <a:cs typeface="Times New Roman" panose="02020603050405020304" pitchFamily="18" charset="0"/>
              </a:rPr>
              <a:t>Algorithms</a:t>
            </a:r>
            <a:r>
              <a:rPr lang="en-US" sz="2800" dirty="0">
                <a:latin typeface="Times New Roman" panose="02020603050405020304" pitchFamily="18" charset="0"/>
                <a:cs typeface="Times New Roman" panose="02020603050405020304" pitchFamily="18" charset="0"/>
              </a:rPr>
              <a:t>:</a:t>
            </a:r>
          </a:p>
          <a:p>
            <a:pPr marL="457200" lvl="1" indent="0" algn="just">
              <a:buNone/>
            </a:pPr>
            <a:endParaRPr lang="en-US" dirty="0">
              <a:latin typeface="Times New Roman" panose="02020603050405020304" pitchFamily="18" charset="0"/>
              <a:cs typeface="Times New Roman" panose="02020603050405020304" pitchFamily="18" charset="0"/>
            </a:endParaRPr>
          </a:p>
          <a:p>
            <a:pPr marL="457200" lvl="1" indent="0" algn="just">
              <a:buNone/>
            </a:pPr>
            <a:r>
              <a:rPr lang="en-US" b="1" dirty="0">
                <a:latin typeface="Times New Roman" panose="02020603050405020304" pitchFamily="18" charset="0"/>
                <a:cs typeface="Times New Roman" panose="02020603050405020304" pitchFamily="18" charset="0"/>
              </a:rPr>
              <a:t>YOLOv8 (You Only Look Once)</a:t>
            </a:r>
            <a:r>
              <a:rPr lang="en-US" dirty="0">
                <a:latin typeface="Times New Roman" panose="02020603050405020304" pitchFamily="18" charset="0"/>
                <a:cs typeface="Times New Roman" panose="02020603050405020304" pitchFamily="18" charset="0"/>
              </a:rPr>
              <a:t>:</a:t>
            </a:r>
          </a:p>
          <a:p>
            <a:pPr lvl="2" algn="just"/>
            <a:r>
              <a:rPr lang="en-US" sz="2400" b="1" dirty="0">
                <a:latin typeface="Times New Roman" panose="02020603050405020304" pitchFamily="18" charset="0"/>
                <a:cs typeface="Times New Roman" panose="02020603050405020304" pitchFamily="18" charset="0"/>
              </a:rPr>
              <a:t>Task</a:t>
            </a:r>
            <a:r>
              <a:rPr lang="en-US" sz="2400" dirty="0">
                <a:latin typeface="Times New Roman" panose="02020603050405020304" pitchFamily="18" charset="0"/>
                <a:cs typeface="Times New Roman" panose="02020603050405020304" pitchFamily="18" charset="0"/>
              </a:rPr>
              <a:t>: Real-time object (face) detection in images and videos.</a:t>
            </a:r>
          </a:p>
          <a:p>
            <a:pPr marL="914400" lvl="2" indent="0" algn="just">
              <a:buNone/>
            </a:pPr>
            <a:r>
              <a:rPr lang="en-US" sz="2400" b="1" dirty="0">
                <a:latin typeface="Times New Roman" panose="02020603050405020304" pitchFamily="18" charset="0"/>
                <a:cs typeface="Times New Roman" panose="02020603050405020304" pitchFamily="18" charset="0"/>
              </a:rPr>
              <a:t>Parameters</a:t>
            </a:r>
            <a:r>
              <a:rPr lang="en-US" sz="2400" dirty="0">
                <a:latin typeface="Times New Roman" panose="02020603050405020304" pitchFamily="18" charset="0"/>
                <a:cs typeface="Times New Roman" panose="02020603050405020304" pitchFamily="18" charset="0"/>
              </a:rPr>
              <a:t>:</a:t>
            </a:r>
          </a:p>
          <a:p>
            <a:pPr lvl="3" algn="just"/>
            <a:r>
              <a:rPr lang="en-US" sz="2400" b="1" dirty="0">
                <a:latin typeface="Times New Roman" panose="02020603050405020304" pitchFamily="18" charset="0"/>
                <a:cs typeface="Times New Roman" panose="02020603050405020304" pitchFamily="18" charset="0"/>
              </a:rPr>
              <a:t>Input size</a:t>
            </a:r>
            <a:r>
              <a:rPr lang="en-US" sz="2400" dirty="0">
                <a:latin typeface="Times New Roman" panose="02020603050405020304" pitchFamily="18" charset="0"/>
                <a:cs typeface="Times New Roman" panose="02020603050405020304" pitchFamily="18" charset="0"/>
              </a:rPr>
              <a:t>: Adjusted to match the resolution of classroom videos.</a:t>
            </a:r>
          </a:p>
          <a:p>
            <a:pPr lvl="3" algn="just"/>
            <a:r>
              <a:rPr lang="en-US" sz="2400" b="1" dirty="0">
                <a:latin typeface="Times New Roman" panose="02020603050405020304" pitchFamily="18" charset="0"/>
                <a:cs typeface="Times New Roman" panose="02020603050405020304" pitchFamily="18" charset="0"/>
              </a:rPr>
              <a:t>Confidence Threshold</a:t>
            </a:r>
            <a:r>
              <a:rPr lang="en-US" sz="2400" dirty="0">
                <a:latin typeface="Times New Roman" panose="02020603050405020304" pitchFamily="18" charset="0"/>
                <a:cs typeface="Times New Roman" panose="02020603050405020304" pitchFamily="18" charset="0"/>
              </a:rPr>
              <a:t>: Set to a threshold (e.g., 0.5) to ensure only accurate detections are considered for attendance.</a:t>
            </a:r>
          </a:p>
          <a:p>
            <a:pPr lvl="3" algn="just"/>
            <a:r>
              <a:rPr lang="en-US" sz="2400" b="1" dirty="0">
                <a:latin typeface="Times New Roman" panose="02020603050405020304" pitchFamily="18" charset="0"/>
                <a:cs typeface="Times New Roman" panose="02020603050405020304" pitchFamily="18" charset="0"/>
              </a:rPr>
              <a:t>Non-Maximum Suppression (NMS)</a:t>
            </a:r>
            <a:r>
              <a:rPr lang="en-US" sz="2400" dirty="0">
                <a:latin typeface="Times New Roman" panose="02020603050405020304" pitchFamily="18" charset="0"/>
                <a:cs typeface="Times New Roman" panose="02020603050405020304" pitchFamily="18" charset="0"/>
              </a:rPr>
              <a:t>: Applied to avoid multiple detections of the same face.</a:t>
            </a:r>
          </a:p>
          <a:p>
            <a:pPr marL="457200" lvl="1" indent="0" algn="just">
              <a:buNone/>
            </a:pPr>
            <a:r>
              <a:rPr lang="en-US" b="1" dirty="0">
                <a:latin typeface="Times New Roman" panose="02020603050405020304" pitchFamily="18" charset="0"/>
                <a:cs typeface="Times New Roman" panose="02020603050405020304" pitchFamily="18" charset="0"/>
              </a:rPr>
              <a:t>CNN (Convolutional Neural Networks)</a:t>
            </a:r>
            <a:r>
              <a:rPr lang="en-US" dirty="0">
                <a:latin typeface="Times New Roman" panose="02020603050405020304" pitchFamily="18" charset="0"/>
                <a:cs typeface="Times New Roman" panose="02020603050405020304" pitchFamily="18" charset="0"/>
              </a:rPr>
              <a:t>:</a:t>
            </a:r>
          </a:p>
          <a:p>
            <a:pPr lvl="2" algn="just"/>
            <a:r>
              <a:rPr lang="en-US" sz="2400" b="1" dirty="0">
                <a:latin typeface="Times New Roman" panose="02020603050405020304" pitchFamily="18" charset="0"/>
                <a:cs typeface="Times New Roman" panose="02020603050405020304" pitchFamily="18" charset="0"/>
              </a:rPr>
              <a:t>Task</a:t>
            </a:r>
            <a:r>
              <a:rPr lang="en-US" sz="2400" dirty="0">
                <a:latin typeface="Times New Roman" panose="02020603050405020304" pitchFamily="18" charset="0"/>
                <a:cs typeface="Times New Roman" panose="02020603050405020304" pitchFamily="18" charset="0"/>
              </a:rPr>
              <a:t>: Feature extraction from detected faces to confirm identity.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68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96983"/>
            <a:ext cx="10173182" cy="1416048"/>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26367" y="1219200"/>
            <a:ext cx="10722288" cy="4876800"/>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 4.Tools Used</a:t>
            </a:r>
          </a:p>
          <a:p>
            <a:pPr marL="0" indent="0" algn="just">
              <a:buNone/>
            </a:pPr>
            <a:endParaRPr lang="en-US"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YOLOv8</a:t>
            </a:r>
            <a:r>
              <a:rPr lang="en-US" sz="2400" dirty="0">
                <a:latin typeface="Times New Roman" panose="02020603050405020304" pitchFamily="18" charset="0"/>
                <a:cs typeface="Times New Roman" panose="02020603050405020304" pitchFamily="18" charset="0"/>
              </a:rPr>
              <a:t>: For real-time object (face) detection.</a:t>
            </a:r>
          </a:p>
          <a:p>
            <a:pPr algn="just"/>
            <a:r>
              <a:rPr lang="en-US" sz="2400" b="1" dirty="0" err="1">
                <a:latin typeface="Times New Roman" panose="02020603050405020304" pitchFamily="18" charset="0"/>
                <a:cs typeface="Times New Roman" panose="02020603050405020304" pitchFamily="18" charset="0"/>
              </a:rPr>
              <a:t>OpenCV</a:t>
            </a:r>
            <a:r>
              <a:rPr lang="en-US" sz="2400" dirty="0">
                <a:latin typeface="Times New Roman" panose="02020603050405020304" pitchFamily="18" charset="0"/>
                <a:cs typeface="Times New Roman" panose="02020603050405020304" pitchFamily="18" charset="0"/>
              </a:rPr>
              <a:t>: For capturing and processing live webcam input and handling pre-recorded video.</a:t>
            </a:r>
          </a:p>
          <a:p>
            <a:pPr algn="just"/>
            <a:r>
              <a:rPr lang="en-US" sz="2400" b="1" dirty="0">
                <a:latin typeface="Times New Roman" panose="02020603050405020304" pitchFamily="18" charset="0"/>
                <a:cs typeface="Times New Roman" panose="02020603050405020304" pitchFamily="18" charset="0"/>
              </a:rPr>
              <a:t>Excel</a:t>
            </a:r>
            <a:r>
              <a:rPr lang="en-US" sz="2400" dirty="0">
                <a:latin typeface="Times New Roman" panose="02020603050405020304" pitchFamily="18" charset="0"/>
                <a:cs typeface="Times New Roman" panose="02020603050405020304" pitchFamily="18" charset="0"/>
              </a:rPr>
              <a:t>: For saving attendance records (including timestamps) in an organized format.</a:t>
            </a:r>
          </a:p>
          <a:p>
            <a:pPr algn="just"/>
            <a:r>
              <a:rPr lang="en-US" sz="2400" b="1"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The primary framework used for model development and deployment.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857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388436" y="0"/>
            <a:ext cx="10173182" cy="942108"/>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284466666"/>
              </p:ext>
            </p:extLst>
          </p:nvPr>
        </p:nvGraphicFramePr>
        <p:xfrm>
          <a:off x="1045029" y="2175163"/>
          <a:ext cx="10759044" cy="3659531"/>
        </p:xfrm>
        <a:graphic>
          <a:graphicData uri="http://schemas.openxmlformats.org/drawingml/2006/table">
            <a:tbl>
              <a:tblPr/>
              <a:tblGrid>
                <a:gridCol w="3586348">
                  <a:extLst>
                    <a:ext uri="{9D8B030D-6E8A-4147-A177-3AD203B41FA5}">
                      <a16:colId xmlns:a16="http://schemas.microsoft.com/office/drawing/2014/main" val="20000"/>
                    </a:ext>
                  </a:extLst>
                </a:gridCol>
                <a:gridCol w="3586348">
                  <a:extLst>
                    <a:ext uri="{9D8B030D-6E8A-4147-A177-3AD203B41FA5}">
                      <a16:colId xmlns:a16="http://schemas.microsoft.com/office/drawing/2014/main" val="20001"/>
                    </a:ext>
                  </a:extLst>
                </a:gridCol>
                <a:gridCol w="3586348">
                  <a:extLst>
                    <a:ext uri="{9D8B030D-6E8A-4147-A177-3AD203B41FA5}">
                      <a16:colId xmlns:a16="http://schemas.microsoft.com/office/drawing/2014/main" val="20002"/>
                    </a:ext>
                  </a:extLst>
                </a:gridCol>
              </a:tblGrid>
              <a:tr h="416476">
                <a:tc>
                  <a:txBody>
                    <a:bodyPr/>
                    <a:lstStyle/>
                    <a:p>
                      <a:r>
                        <a:rPr lang="en-IN" b="1" dirty="0">
                          <a:latin typeface="Times New Roman" panose="02020603050405020304" pitchFamily="18" charset="0"/>
                          <a:cs typeface="Times New Roman" panose="02020603050405020304" pitchFamily="18" charset="0"/>
                        </a:rPr>
                        <a:t>Parameter</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b="1">
                          <a:latin typeface="Times New Roman" panose="02020603050405020304" pitchFamily="18" charset="0"/>
                          <a:cs typeface="Times New Roman" panose="02020603050405020304" pitchFamily="18" charset="0"/>
                        </a:rPr>
                        <a:t>Value</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b="1">
                          <a:latin typeface="Times New Roman" panose="02020603050405020304" pitchFamily="18" charset="0"/>
                          <a:cs typeface="Times New Roman" panose="02020603050405020304" pitchFamily="18" charset="0"/>
                        </a:rPr>
                        <a:t>Purpose</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10000"/>
                  </a:ext>
                </a:extLst>
              </a:tr>
              <a:tr h="416476">
                <a:tc>
                  <a:txBody>
                    <a:bodyPr/>
                    <a:lstStyle/>
                    <a:p>
                      <a:r>
                        <a:rPr lang="en-IN" b="1">
                          <a:latin typeface="Times New Roman" panose="02020603050405020304" pitchFamily="18" charset="0"/>
                          <a:cs typeface="Times New Roman" panose="02020603050405020304" pitchFamily="18" charset="0"/>
                        </a:rPr>
                        <a:t>YOLOv8 Input Size</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a:latin typeface="Times New Roman" panose="02020603050405020304" pitchFamily="18" charset="0"/>
                          <a:cs typeface="Times New Roman" panose="02020603050405020304" pitchFamily="18" charset="0"/>
                        </a:rPr>
                        <a:t>640x640</a:t>
                      </a:r>
                    </a:p>
                  </a:txBody>
                  <a:tcPr anchor="ctr">
                    <a:lnL>
                      <a:noFill/>
                    </a:lnL>
                    <a:lnR>
                      <a:noFill/>
                    </a:lnR>
                    <a:lnT>
                      <a:noFill/>
                    </a:lnT>
                    <a:lnB>
                      <a:noFill/>
                    </a:lnB>
                  </a:tcPr>
                </a:tc>
                <a:tc>
                  <a:txBody>
                    <a:bodyPr/>
                    <a:lstStyle/>
                    <a:p>
                      <a:r>
                        <a:rPr lang="en-IN">
                          <a:latin typeface="Times New Roman" panose="02020603050405020304" pitchFamily="18" charset="0"/>
                          <a:cs typeface="Times New Roman" panose="02020603050405020304" pitchFamily="18" charset="0"/>
                        </a:rPr>
                        <a:t>Resolution for input images/videos</a:t>
                      </a:r>
                    </a:p>
                  </a:txBody>
                  <a:tcPr anchor="ctr">
                    <a:lnL>
                      <a:noFill/>
                    </a:lnL>
                    <a:lnR>
                      <a:noFill/>
                    </a:lnR>
                    <a:lnT>
                      <a:noFill/>
                    </a:lnT>
                    <a:lnB>
                      <a:noFill/>
                    </a:lnB>
                  </a:tcPr>
                </a:tc>
                <a:extLst>
                  <a:ext uri="{0D108BD9-81ED-4DB2-BD59-A6C34878D82A}">
                    <a16:rowId xmlns:a16="http://schemas.microsoft.com/office/drawing/2014/main" val="10001"/>
                  </a:ext>
                </a:extLst>
              </a:tr>
              <a:tr h="416476">
                <a:tc>
                  <a:txBody>
                    <a:bodyPr/>
                    <a:lstStyle/>
                    <a:p>
                      <a:r>
                        <a:rPr lang="en-IN" b="1">
                          <a:latin typeface="Times New Roman" panose="02020603050405020304" pitchFamily="18" charset="0"/>
                          <a:cs typeface="Times New Roman" panose="02020603050405020304" pitchFamily="18" charset="0"/>
                        </a:rPr>
                        <a:t>Confidence Threshold</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a:latin typeface="Times New Roman" panose="02020603050405020304" pitchFamily="18" charset="0"/>
                          <a:cs typeface="Times New Roman" panose="02020603050405020304" pitchFamily="18" charset="0"/>
                        </a:rPr>
                        <a:t>0.5</a:t>
                      </a:r>
                    </a:p>
                  </a:txBody>
                  <a:tcPr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Threshold for face detection accuracy</a:t>
                      </a:r>
                    </a:p>
                  </a:txBody>
                  <a:tcPr anchor="ctr">
                    <a:lnL>
                      <a:noFill/>
                    </a:lnL>
                    <a:lnR>
                      <a:noFill/>
                    </a:lnR>
                    <a:lnT>
                      <a:noFill/>
                    </a:lnT>
                    <a:lnB>
                      <a:noFill/>
                    </a:lnB>
                  </a:tcPr>
                </a:tc>
                <a:extLst>
                  <a:ext uri="{0D108BD9-81ED-4DB2-BD59-A6C34878D82A}">
                    <a16:rowId xmlns:a16="http://schemas.microsoft.com/office/drawing/2014/main" val="10002"/>
                  </a:ext>
                </a:extLst>
              </a:tr>
              <a:tr h="728833">
                <a:tc>
                  <a:txBody>
                    <a:bodyPr/>
                    <a:lstStyle/>
                    <a:p>
                      <a:r>
                        <a:rPr lang="en-IN" b="1" dirty="0">
                          <a:latin typeface="Times New Roman" panose="02020603050405020304" pitchFamily="18" charset="0"/>
                          <a:cs typeface="Times New Roman" panose="02020603050405020304" pitchFamily="18" charset="0"/>
                        </a:rPr>
                        <a:t>NMS (Non-Max Suppression)</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dirty="0">
                          <a:latin typeface="Times New Roman" panose="02020603050405020304" pitchFamily="18" charset="0"/>
                          <a:cs typeface="Times New Roman" panose="02020603050405020304" pitchFamily="18" charset="0"/>
                        </a:rPr>
                        <a:t>0.4</a:t>
                      </a:r>
                    </a:p>
                  </a:txBody>
                  <a:tcPr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To prevent multiple detections of one face</a:t>
                      </a:r>
                    </a:p>
                  </a:txBody>
                  <a:tcPr anchor="ctr">
                    <a:lnL>
                      <a:noFill/>
                    </a:lnL>
                    <a:lnR>
                      <a:noFill/>
                    </a:lnR>
                    <a:lnT>
                      <a:noFill/>
                    </a:lnT>
                    <a:lnB>
                      <a:noFill/>
                    </a:lnB>
                  </a:tcPr>
                </a:tc>
                <a:extLst>
                  <a:ext uri="{0D108BD9-81ED-4DB2-BD59-A6C34878D82A}">
                    <a16:rowId xmlns:a16="http://schemas.microsoft.com/office/drawing/2014/main" val="10003"/>
                  </a:ext>
                </a:extLst>
              </a:tr>
              <a:tr h="728833">
                <a:tc>
                  <a:txBody>
                    <a:bodyPr/>
                    <a:lstStyle/>
                    <a:p>
                      <a:r>
                        <a:rPr lang="en-IN" b="1" dirty="0">
                          <a:latin typeface="Times New Roman" panose="02020603050405020304" pitchFamily="18" charset="0"/>
                          <a:cs typeface="Times New Roman" panose="02020603050405020304" pitchFamily="18" charset="0"/>
                        </a:rPr>
                        <a:t>Batch Size</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dirty="0">
                          <a:latin typeface="Times New Roman" panose="02020603050405020304" pitchFamily="18" charset="0"/>
                          <a:cs typeface="Times New Roman" panose="02020603050405020304" pitchFamily="18" charset="0"/>
                        </a:rPr>
                        <a:t>16</a:t>
                      </a:r>
                    </a:p>
                  </a:txBody>
                  <a:tcPr anchor="ctr">
                    <a:lnL>
                      <a:noFill/>
                    </a:lnL>
                    <a:lnR>
                      <a:noFill/>
                    </a:lnR>
                    <a:lnT>
                      <a:noFill/>
                    </a:lnT>
                    <a:lnB>
                      <a:noFill/>
                    </a:lnB>
                  </a:tcPr>
                </a:tc>
                <a:tc>
                  <a:txBody>
                    <a:bodyPr/>
                    <a:lstStyle/>
                    <a:p>
                      <a:r>
                        <a:rPr lang="en-US">
                          <a:latin typeface="Times New Roman" panose="02020603050405020304" pitchFamily="18" charset="0"/>
                          <a:cs typeface="Times New Roman" panose="02020603050405020304" pitchFamily="18" charset="0"/>
                        </a:rPr>
                        <a:t>Number of images processed per batch</a:t>
                      </a:r>
                    </a:p>
                  </a:txBody>
                  <a:tcPr anchor="ctr">
                    <a:lnL>
                      <a:noFill/>
                    </a:lnL>
                    <a:lnR>
                      <a:noFill/>
                    </a:lnR>
                    <a:lnT>
                      <a:noFill/>
                    </a:lnT>
                    <a:lnB>
                      <a:noFill/>
                    </a:lnB>
                  </a:tcPr>
                </a:tc>
                <a:extLst>
                  <a:ext uri="{0D108BD9-81ED-4DB2-BD59-A6C34878D82A}">
                    <a16:rowId xmlns:a16="http://schemas.microsoft.com/office/drawing/2014/main" val="10004"/>
                  </a:ext>
                </a:extLst>
              </a:tr>
              <a:tr h="728833">
                <a:tc>
                  <a:txBody>
                    <a:bodyPr/>
                    <a:lstStyle/>
                    <a:p>
                      <a:r>
                        <a:rPr lang="en-IN" b="1" dirty="0">
                          <a:latin typeface="Times New Roman" panose="02020603050405020304" pitchFamily="18" charset="0"/>
                          <a:cs typeface="Times New Roman" panose="02020603050405020304" pitchFamily="18" charset="0"/>
                        </a:rPr>
                        <a:t>Learning Rate</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tc>
                  <a:txBody>
                    <a:bodyPr/>
                    <a:lstStyle/>
                    <a:p>
                      <a:r>
                        <a:rPr lang="en-IN" dirty="0">
                          <a:latin typeface="Times New Roman" panose="02020603050405020304" pitchFamily="18" charset="0"/>
                          <a:cs typeface="Times New Roman" panose="02020603050405020304" pitchFamily="18" charset="0"/>
                        </a:rPr>
                        <a:t>0.001</a:t>
                      </a:r>
                    </a:p>
                  </a:txBody>
                  <a:tcPr anchor="ctr">
                    <a:lnL>
                      <a:noFill/>
                    </a:lnL>
                    <a:lnR>
                      <a:noFill/>
                    </a:lnR>
                    <a:lnT>
                      <a:noFill/>
                    </a:lnT>
                    <a:lnB>
                      <a:noFill/>
                    </a:lnB>
                  </a:tcPr>
                </a:tc>
                <a:tc>
                  <a:txBody>
                    <a:bodyPr/>
                    <a:lstStyle/>
                    <a:p>
                      <a:r>
                        <a:rPr lang="en-US" dirty="0">
                          <a:latin typeface="Times New Roman" panose="02020603050405020304" pitchFamily="18" charset="0"/>
                          <a:cs typeface="Times New Roman" panose="02020603050405020304" pitchFamily="18" charset="0"/>
                        </a:rPr>
                        <a:t>Speed of learning during model training</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1045029" y="1177635"/>
            <a:ext cx="6997536"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5.</a:t>
            </a:r>
            <a:r>
              <a:rPr lang="en-US" sz="2800" b="1" dirty="0">
                <a:latin typeface="Times New Roman" panose="02020603050405020304" pitchFamily="18" charset="0"/>
                <a:cs typeface="Times New Roman" panose="02020603050405020304" pitchFamily="18" charset="0"/>
              </a:rPr>
              <a:t>Parameter Settings (in Table Form)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9808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Software Implementation:</a:t>
            </a:r>
          </a:p>
          <a:p>
            <a:pPr algn="just"/>
            <a:r>
              <a:rPr lang="en-US" b="1" dirty="0">
                <a:latin typeface="Times New Roman" panose="02020603050405020304" pitchFamily="18" charset="0"/>
                <a:cs typeface="Times New Roman" panose="02020603050405020304" pitchFamily="18" charset="0"/>
              </a:rPr>
              <a:t>Development Environment</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Python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Libraries Used</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For image processing tasks such as reading images, video capture, and handling webcam inputs.</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YOLOv8</a:t>
            </a:r>
            <a:r>
              <a:rPr lang="en-US" dirty="0">
                <a:latin typeface="Times New Roman" panose="02020603050405020304" pitchFamily="18" charset="0"/>
                <a:cs typeface="Times New Roman" panose="02020603050405020304" pitchFamily="18" charset="0"/>
              </a:rPr>
              <a:t>: Utilized for real-time face detection with high precision and speed.</a:t>
            </a:r>
          </a:p>
          <a:p>
            <a:pPr marL="742950" lvl="1"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Excel</a:t>
            </a:r>
            <a:r>
              <a:rPr lang="en-US" dirty="0">
                <a:latin typeface="Times New Roman" panose="02020603050405020304" pitchFamily="18" charset="0"/>
                <a:cs typeface="Times New Roman" panose="02020603050405020304" pitchFamily="18" charset="0"/>
              </a:rPr>
              <a:t>: For efficient storage and manipulation of attendance records in Excel files, including timestamp-based tracking.</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Frameworks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For implementing convolutional neural networks (CNNs) that extract and recognize facial features.</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E0DF-C12F-6227-AF57-E2D8915C4D60}"/>
              </a:ext>
            </a:extLst>
          </p:cNvPr>
          <p:cNvSpPr>
            <a:spLocks noGrp="1"/>
          </p:cNvSpPr>
          <p:nvPr>
            <p:ph type="title"/>
          </p:nvPr>
        </p:nvSpPr>
        <p:spPr/>
        <p:txBody>
          <a:bodyPr/>
          <a:lstStyle/>
          <a:p>
            <a:r>
              <a:rPr lang="en-IN" dirty="0"/>
              <a:t>                      </a:t>
            </a:r>
            <a:r>
              <a:rPr lang="en-US" b="1" dirty="0">
                <a:latin typeface="Times New Roman" panose="02020603050405020304" pitchFamily="18" charset="0"/>
                <a:cs typeface="Times New Roman" panose="02020603050405020304" pitchFamily="18" charset="0"/>
              </a:rPr>
              <a:t>IMPLEMENTATION</a:t>
            </a:r>
            <a:r>
              <a:rPr lang="en-IN" dirty="0"/>
              <a:t>   </a:t>
            </a:r>
          </a:p>
        </p:txBody>
      </p:sp>
      <p:sp>
        <p:nvSpPr>
          <p:cNvPr id="4" name="Date Placeholder 3">
            <a:extLst>
              <a:ext uri="{FF2B5EF4-FFF2-40B4-BE49-F238E27FC236}">
                <a16:creationId xmlns:a16="http://schemas.microsoft.com/office/drawing/2014/main" id="{C8A75422-FA88-B92E-BF75-1EBD588A6EEF}"/>
              </a:ext>
            </a:extLst>
          </p:cNvPr>
          <p:cNvSpPr>
            <a:spLocks noGrp="1"/>
          </p:cNvSpPr>
          <p:nvPr>
            <p:ph type="dt" sz="half" idx="10"/>
          </p:nvPr>
        </p:nvSpPr>
        <p:spPr/>
        <p:txBody>
          <a:bodyPr/>
          <a:lstStyle/>
          <a:p>
            <a:fld id="{624C803B-62AD-4010-AEFB-D9AF802A6496}" type="datetime1">
              <a:rPr lang="en-IN" smtClean="0"/>
              <a:t>17-03-2025</a:t>
            </a:fld>
            <a:endParaRPr lang="en-IN"/>
          </a:p>
        </p:txBody>
      </p:sp>
      <p:sp>
        <p:nvSpPr>
          <p:cNvPr id="5" name="Footer Placeholder 4">
            <a:extLst>
              <a:ext uri="{FF2B5EF4-FFF2-40B4-BE49-F238E27FC236}">
                <a16:creationId xmlns:a16="http://schemas.microsoft.com/office/drawing/2014/main" id="{2EBF96B5-901A-FEC7-15AA-94797DCA5AB8}"/>
              </a:ext>
            </a:extLst>
          </p:cNvPr>
          <p:cNvSpPr>
            <a:spLocks noGrp="1"/>
          </p:cNvSpPr>
          <p:nvPr>
            <p:ph type="ftr" sz="quarter" idx="11"/>
          </p:nvPr>
        </p:nvSpPr>
        <p:spPr/>
        <p:txBody>
          <a:bodyPr/>
          <a:lstStyle/>
          <a:p>
            <a:r>
              <a:rPr lang="en-US" dirty="0"/>
              <a:t>Review No.         Batch No.CG1           Department of CSE</a:t>
            </a:r>
            <a:endParaRPr lang="en-IN" dirty="0"/>
          </a:p>
        </p:txBody>
      </p:sp>
      <p:sp>
        <p:nvSpPr>
          <p:cNvPr id="6" name="Slide Number Placeholder 5">
            <a:extLst>
              <a:ext uri="{FF2B5EF4-FFF2-40B4-BE49-F238E27FC236}">
                <a16:creationId xmlns:a16="http://schemas.microsoft.com/office/drawing/2014/main" id="{809ACACD-88B0-4460-9EDF-3344D3FEBB6D}"/>
              </a:ext>
            </a:extLst>
          </p:cNvPr>
          <p:cNvSpPr>
            <a:spLocks noGrp="1"/>
          </p:cNvSpPr>
          <p:nvPr>
            <p:ph type="sldNum" sz="quarter" idx="12"/>
          </p:nvPr>
        </p:nvSpPr>
        <p:spPr/>
        <p:txBody>
          <a:bodyPr/>
          <a:lstStyle/>
          <a:p>
            <a:fld id="{65DCBD69-296B-4D7C-AF62-9B588FC78772}" type="slidenum">
              <a:rPr lang="en-IN" smtClean="0"/>
              <a:t>23</a:t>
            </a:fld>
            <a:endParaRPr lang="en-IN"/>
          </a:p>
        </p:txBody>
      </p:sp>
      <p:sp>
        <p:nvSpPr>
          <p:cNvPr id="7" name="Rectangle 1">
            <a:extLst>
              <a:ext uri="{FF2B5EF4-FFF2-40B4-BE49-F238E27FC236}">
                <a16:creationId xmlns:a16="http://schemas.microsoft.com/office/drawing/2014/main" id="{21BFC4DB-89C7-9A24-B3A7-9ABE977F7F74}"/>
              </a:ext>
            </a:extLst>
          </p:cNvPr>
          <p:cNvSpPr>
            <a:spLocks noGrp="1" noChangeArrowheads="1"/>
          </p:cNvSpPr>
          <p:nvPr>
            <p:ph idx="1"/>
          </p:nvPr>
        </p:nvSpPr>
        <p:spPr bwMode="auto">
          <a:xfrm>
            <a:off x="838200" y="1739137"/>
            <a:ext cx="944393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Implementation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Required Hardware: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Webcam: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Minimum</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720p HD (2-5 feet detection).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Recommended</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4K Ultra HD (10-15 feet detection).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Requirements: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Minimum: Intel i5, 8GB RAM.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Recommended</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i7/i9, 16GB+ RAM, dedicated GPU.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Hardware Integration: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High-resolution cameras integrated with YOLOv8 for real-time detection.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system setup for live image/video capture and processing.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657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F38C-C5C2-C27B-3666-4F5A96791EA6}"/>
              </a:ext>
            </a:extLst>
          </p:cNvPr>
          <p:cNvSpPr>
            <a:spLocks noGrp="1"/>
          </p:cNvSpPr>
          <p:nvPr>
            <p:ph type="title"/>
          </p:nvPr>
        </p:nvSpPr>
        <p:spPr>
          <a:xfrm>
            <a:off x="838200" y="365126"/>
            <a:ext cx="8986935" cy="673036"/>
          </a:xfrm>
        </p:spPr>
        <p:txBody>
          <a:bodyPr>
            <a:normAutofit fontScale="90000"/>
          </a:bodyPr>
          <a:lstStyle/>
          <a:p>
            <a:r>
              <a:rPr lang="en-IN" dirty="0"/>
              <a:t>                    </a:t>
            </a:r>
            <a:r>
              <a:rPr lang="en-US" b="1" dirty="0">
                <a:latin typeface="Times New Roman" panose="02020603050405020304" pitchFamily="18" charset="0"/>
                <a:cs typeface="Times New Roman" panose="02020603050405020304" pitchFamily="18" charset="0"/>
              </a:rPr>
              <a:t>IMPLEMENTATION</a:t>
            </a:r>
            <a:endParaRPr lang="en-IN" dirty="0"/>
          </a:p>
        </p:txBody>
      </p:sp>
      <p:sp>
        <p:nvSpPr>
          <p:cNvPr id="4" name="Date Placeholder 3">
            <a:extLst>
              <a:ext uri="{FF2B5EF4-FFF2-40B4-BE49-F238E27FC236}">
                <a16:creationId xmlns:a16="http://schemas.microsoft.com/office/drawing/2014/main" id="{292AE957-3677-7E69-8395-A001F3D83EF2}"/>
              </a:ext>
            </a:extLst>
          </p:cNvPr>
          <p:cNvSpPr>
            <a:spLocks noGrp="1"/>
          </p:cNvSpPr>
          <p:nvPr>
            <p:ph type="dt" sz="half" idx="10"/>
          </p:nvPr>
        </p:nvSpPr>
        <p:spPr/>
        <p:txBody>
          <a:bodyPr/>
          <a:lstStyle/>
          <a:p>
            <a:fld id="{624C803B-62AD-4010-AEFB-D9AF802A6496}" type="datetime1">
              <a:rPr lang="en-IN" smtClean="0"/>
              <a:t>17-03-2025</a:t>
            </a:fld>
            <a:endParaRPr lang="en-IN"/>
          </a:p>
        </p:txBody>
      </p:sp>
      <p:sp>
        <p:nvSpPr>
          <p:cNvPr id="5" name="Footer Placeholder 4">
            <a:extLst>
              <a:ext uri="{FF2B5EF4-FFF2-40B4-BE49-F238E27FC236}">
                <a16:creationId xmlns:a16="http://schemas.microsoft.com/office/drawing/2014/main" id="{3DB6AC70-39B3-9991-D3B7-B7594CEAA39B}"/>
              </a:ext>
            </a:extLst>
          </p:cNvPr>
          <p:cNvSpPr>
            <a:spLocks noGrp="1"/>
          </p:cNvSpPr>
          <p:nvPr>
            <p:ph type="ftr" sz="quarter" idx="11"/>
          </p:nvPr>
        </p:nvSpPr>
        <p:spPr/>
        <p:txBody>
          <a:bodyPr/>
          <a:lstStyle/>
          <a:p>
            <a:r>
              <a:rPr lang="en-US" dirty="0"/>
              <a:t>Review No.         Batch No. CG1          Department of CSE</a:t>
            </a:r>
            <a:endParaRPr lang="en-IN" dirty="0"/>
          </a:p>
        </p:txBody>
      </p:sp>
      <p:sp>
        <p:nvSpPr>
          <p:cNvPr id="6" name="Slide Number Placeholder 5">
            <a:extLst>
              <a:ext uri="{FF2B5EF4-FFF2-40B4-BE49-F238E27FC236}">
                <a16:creationId xmlns:a16="http://schemas.microsoft.com/office/drawing/2014/main" id="{D8EFF900-5D43-33CC-0E13-090D81AEE42B}"/>
              </a:ext>
            </a:extLst>
          </p:cNvPr>
          <p:cNvSpPr>
            <a:spLocks noGrp="1"/>
          </p:cNvSpPr>
          <p:nvPr>
            <p:ph type="sldNum" sz="quarter" idx="12"/>
          </p:nvPr>
        </p:nvSpPr>
        <p:spPr/>
        <p:txBody>
          <a:bodyPr/>
          <a:lstStyle/>
          <a:p>
            <a:fld id="{65DCBD69-296B-4D7C-AF62-9B588FC78772}" type="slidenum">
              <a:rPr lang="en-IN" smtClean="0"/>
              <a:t>24</a:t>
            </a:fld>
            <a:endParaRPr lang="en-IN"/>
          </a:p>
        </p:txBody>
      </p:sp>
      <p:sp>
        <p:nvSpPr>
          <p:cNvPr id="7" name="Rectangle 1">
            <a:extLst>
              <a:ext uri="{FF2B5EF4-FFF2-40B4-BE49-F238E27FC236}">
                <a16:creationId xmlns:a16="http://schemas.microsoft.com/office/drawing/2014/main" id="{55C27F74-36F1-943E-A93E-2924B7F3E327}"/>
              </a:ext>
            </a:extLst>
          </p:cNvPr>
          <p:cNvSpPr>
            <a:spLocks noGrp="1" noChangeArrowheads="1"/>
          </p:cNvSpPr>
          <p:nvPr>
            <p:ph idx="1"/>
          </p:nvPr>
        </p:nvSpPr>
        <p:spPr bwMode="auto">
          <a:xfrm>
            <a:off x="923731" y="846211"/>
            <a:ext cx="1086821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and Solutions in Implementation</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Overcrowding and Occlusion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Difficulty detecting faces in crowded areas.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YOLOv8 for accurate detection with </a:t>
            </a:r>
          </a:p>
          <a:p>
            <a:pPr marL="457200" marR="0" lvl="1"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high-resolution cameras.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Lighting Variability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Reduced detection in low-light conditions.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Apply contrast enhancement for better reliability.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Duplicate Attendance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Risk of multiple entries for the same person.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timestamp-based cross-checks to avoid duplication.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Updates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Adding new individuals without disrupting the system.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real-time encoding and seamless updates.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8477250" y="1281114"/>
            <a:ext cx="3200400" cy="2128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7250" y="1143001"/>
            <a:ext cx="3314700" cy="2286000"/>
          </a:xfrm>
          <a:prstGeom prst="rect">
            <a:avLst/>
          </a:prstGeom>
        </p:spPr>
      </p:pic>
    </p:spTree>
    <p:extLst>
      <p:ext uri="{BB962C8B-B14F-4D97-AF65-F5344CB8AC3E}">
        <p14:creationId xmlns:p14="http://schemas.microsoft.com/office/powerpoint/2010/main" val="2516139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DFBA-FF4A-DB47-91F6-28148E9B39C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IMPLEMENTATION</a:t>
            </a:r>
            <a:endParaRPr lang="en-IN" dirty="0"/>
          </a:p>
        </p:txBody>
      </p:sp>
      <p:sp>
        <p:nvSpPr>
          <p:cNvPr id="4" name="Date Placeholder 3">
            <a:extLst>
              <a:ext uri="{FF2B5EF4-FFF2-40B4-BE49-F238E27FC236}">
                <a16:creationId xmlns:a16="http://schemas.microsoft.com/office/drawing/2014/main" id="{3FB209B5-3A9B-2FE1-2B17-ABA092D25EBA}"/>
              </a:ext>
            </a:extLst>
          </p:cNvPr>
          <p:cNvSpPr>
            <a:spLocks noGrp="1"/>
          </p:cNvSpPr>
          <p:nvPr>
            <p:ph type="dt" sz="half" idx="10"/>
          </p:nvPr>
        </p:nvSpPr>
        <p:spPr/>
        <p:txBody>
          <a:bodyPr/>
          <a:lstStyle/>
          <a:p>
            <a:fld id="{624C803B-62AD-4010-AEFB-D9AF802A6496}" type="datetime1">
              <a:rPr lang="en-IN" smtClean="0"/>
              <a:t>17-03-2025</a:t>
            </a:fld>
            <a:endParaRPr lang="en-IN"/>
          </a:p>
        </p:txBody>
      </p:sp>
      <p:sp>
        <p:nvSpPr>
          <p:cNvPr id="5" name="Footer Placeholder 4">
            <a:extLst>
              <a:ext uri="{FF2B5EF4-FFF2-40B4-BE49-F238E27FC236}">
                <a16:creationId xmlns:a16="http://schemas.microsoft.com/office/drawing/2014/main" id="{C2ABC59F-007A-CF2A-525E-2F4DEE8C0A7F}"/>
              </a:ext>
            </a:extLst>
          </p:cNvPr>
          <p:cNvSpPr>
            <a:spLocks noGrp="1"/>
          </p:cNvSpPr>
          <p:nvPr>
            <p:ph type="ftr" sz="quarter" idx="11"/>
          </p:nvPr>
        </p:nvSpPr>
        <p:spPr/>
        <p:txBody>
          <a:bodyPr/>
          <a:lstStyle/>
          <a:p>
            <a:r>
              <a:rPr lang="en-US" dirty="0"/>
              <a:t>Review No.         Batch No.CG1           Department of CSE</a:t>
            </a:r>
            <a:endParaRPr lang="en-IN" dirty="0"/>
          </a:p>
        </p:txBody>
      </p:sp>
      <p:sp>
        <p:nvSpPr>
          <p:cNvPr id="6" name="Slide Number Placeholder 5">
            <a:extLst>
              <a:ext uri="{FF2B5EF4-FFF2-40B4-BE49-F238E27FC236}">
                <a16:creationId xmlns:a16="http://schemas.microsoft.com/office/drawing/2014/main" id="{0B9FD904-8767-2E61-E97D-F085575ECCA8}"/>
              </a:ext>
            </a:extLst>
          </p:cNvPr>
          <p:cNvSpPr>
            <a:spLocks noGrp="1"/>
          </p:cNvSpPr>
          <p:nvPr>
            <p:ph type="sldNum" sz="quarter" idx="12"/>
          </p:nvPr>
        </p:nvSpPr>
        <p:spPr/>
        <p:txBody>
          <a:bodyPr/>
          <a:lstStyle/>
          <a:p>
            <a:fld id="{65DCBD69-296B-4D7C-AF62-9B588FC78772}" type="slidenum">
              <a:rPr lang="en-IN" smtClean="0"/>
              <a:t>25</a:t>
            </a:fld>
            <a:endParaRPr lang="en-IN"/>
          </a:p>
        </p:txBody>
      </p:sp>
      <p:sp>
        <p:nvSpPr>
          <p:cNvPr id="7" name="Rectangle 1">
            <a:extLst>
              <a:ext uri="{FF2B5EF4-FFF2-40B4-BE49-F238E27FC236}">
                <a16:creationId xmlns:a16="http://schemas.microsoft.com/office/drawing/2014/main" id="{1F97BD9E-A724-C8BF-0B20-E8D77E3A009C}"/>
              </a:ext>
            </a:extLst>
          </p:cNvPr>
          <p:cNvSpPr>
            <a:spLocks noGrp="1" noChangeArrowheads="1"/>
          </p:cNvSpPr>
          <p:nvPr>
            <p:ph idx="1"/>
          </p:nvPr>
        </p:nvSpPr>
        <p:spPr bwMode="auto">
          <a:xfrm>
            <a:off x="1323391" y="2052485"/>
            <a:ext cx="908774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Workflow</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Methods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Webcam, static images, videos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Processing Steps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 Detection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YOLOv8 detects faces.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 Encoding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CNN generates encodings.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Compare with stored database entries.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Attendance stored in Excel with names, timestamps, and sections.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7043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838201" y="1167632"/>
            <a:ext cx="5715000" cy="5262979"/>
          </a:xfrm>
          <a:prstGeom prst="rect">
            <a:avLst/>
          </a:prstGeom>
          <a:noFill/>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r>
              <a:rPr lang="en-US" sz="2400" dirty="0"/>
              <a:t>An advanced </a:t>
            </a:r>
            <a:r>
              <a:rPr lang="en-US" sz="2400" b="1" dirty="0"/>
              <a:t>AI-driven attendance management system</a:t>
            </a:r>
            <a:r>
              <a:rPr lang="en-US" sz="2400" dirty="0"/>
              <a:t> designed to enhance accuracy, efficiency, and security in educational institutions.</a:t>
            </a:r>
          </a:p>
          <a:p>
            <a:endParaRPr lang="en-US" sz="2400" dirty="0"/>
          </a:p>
          <a:p>
            <a:r>
              <a:rPr lang="en-US" sz="2400" b="1" dirty="0"/>
              <a:t>Navigation Options:</a:t>
            </a:r>
          </a:p>
          <a:p>
            <a:pPr marL="342900" indent="-342900">
              <a:buSzPct val="60000"/>
              <a:buFont typeface="Wingdings" panose="05000000000000000000" pitchFamily="2" charset="2"/>
              <a:buChar char="q"/>
            </a:pPr>
            <a:r>
              <a:rPr lang="en-US" sz="2400" b="1" dirty="0"/>
              <a:t>Open Form:</a:t>
            </a:r>
            <a:r>
              <a:rPr lang="en-US" sz="2400" dirty="0"/>
              <a:t> Access the student registration form to add new records.</a:t>
            </a:r>
          </a:p>
          <a:p>
            <a:pPr marL="342900" indent="-342900">
              <a:buSzPct val="60000"/>
              <a:buFont typeface="Wingdings" panose="05000000000000000000" pitchFamily="2" charset="2"/>
              <a:buChar char="q"/>
            </a:pPr>
            <a:r>
              <a:rPr lang="en-US" sz="2400" dirty="0"/>
              <a:t> </a:t>
            </a:r>
            <a:r>
              <a:rPr lang="en-US" sz="2400" b="1" dirty="0"/>
              <a:t>About Us:</a:t>
            </a:r>
            <a:r>
              <a:rPr lang="en-US" sz="2400" dirty="0"/>
              <a:t> Learn more about the system and its developers.</a:t>
            </a:r>
          </a:p>
          <a:p>
            <a:pPr marL="342900" indent="-342900">
              <a:buSzPct val="60000"/>
              <a:buFont typeface="Wingdings" panose="05000000000000000000" pitchFamily="2" charset="2"/>
              <a:buChar char="q"/>
            </a:pPr>
            <a:r>
              <a:rPr lang="en-US" sz="2400" b="1" dirty="0"/>
              <a:t>Contact Us:</a:t>
            </a:r>
            <a:r>
              <a:rPr lang="en-US" sz="2400" dirty="0"/>
              <a:t> Get in touch for support and queries.</a:t>
            </a:r>
          </a:p>
          <a:p>
            <a:endParaRPr lang="en-US" sz="24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755" y="1784206"/>
            <a:ext cx="4978400" cy="3833165"/>
          </a:xfrm>
          <a:prstGeom prst="rect">
            <a:avLst/>
          </a:prstGeom>
        </p:spPr>
      </p:pic>
    </p:spTree>
    <p:extLst>
      <p:ext uri="{BB962C8B-B14F-4D97-AF65-F5344CB8AC3E}">
        <p14:creationId xmlns:p14="http://schemas.microsoft.com/office/powerpoint/2010/main" val="770978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 &amp; ANALYSIS</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1167632"/>
            <a:ext cx="5975555" cy="4154984"/>
          </a:xfrm>
          <a:prstGeom prst="rect">
            <a:avLst/>
          </a:prstGeom>
          <a:noFill/>
        </p:spPr>
        <p:txBody>
          <a:bodyPr wrap="square">
            <a:spAutoFit/>
          </a:bodyPr>
          <a:lstStyle/>
          <a:p>
            <a:r>
              <a:rPr lang="en-US" sz="2400" b="1" dirty="0"/>
              <a:t>Efficient Student Data Collection</a:t>
            </a:r>
          </a:p>
          <a:p>
            <a:r>
              <a:rPr lang="en-US" sz="2400" dirty="0"/>
              <a:t>Before marking attendance, students' details need to be recorded to ensure proper classification and tracking.</a:t>
            </a:r>
          </a:p>
          <a:p>
            <a:r>
              <a:rPr lang="en-US" sz="2400" b="1" dirty="0"/>
              <a:t>Key Features:</a:t>
            </a:r>
          </a:p>
          <a:p>
            <a:pPr marL="342900" indent="-342900">
              <a:buFont typeface="Courier New" panose="02070309020205020404" pitchFamily="49" charset="0"/>
              <a:buChar char="o"/>
            </a:pPr>
            <a:r>
              <a:rPr lang="en-US" sz="2400" b="1" dirty="0"/>
              <a:t>Year Selection:</a:t>
            </a:r>
            <a:r>
              <a:rPr lang="en-US" sz="2400" dirty="0"/>
              <a:t> Choose the academic year.</a:t>
            </a:r>
          </a:p>
          <a:p>
            <a:pPr marL="342900" indent="-342900">
              <a:buFont typeface="Courier New" panose="02070309020205020404" pitchFamily="49" charset="0"/>
              <a:buChar char="o"/>
            </a:pPr>
            <a:r>
              <a:rPr lang="en-US" sz="2400" dirty="0"/>
              <a:t> </a:t>
            </a:r>
            <a:r>
              <a:rPr lang="en-US" sz="2400" b="1" dirty="0"/>
              <a:t>Semester Selection:</a:t>
            </a:r>
            <a:r>
              <a:rPr lang="en-US" sz="2400" dirty="0"/>
              <a:t> Specify the current semester.</a:t>
            </a:r>
          </a:p>
          <a:p>
            <a:pPr marL="342900" indent="-342900">
              <a:buFont typeface="Courier New" panose="02070309020205020404" pitchFamily="49" charset="0"/>
              <a:buChar char="o"/>
            </a:pPr>
            <a:r>
              <a:rPr lang="en-US" sz="2400" b="1" dirty="0"/>
              <a:t>Branch Selection:</a:t>
            </a:r>
            <a:r>
              <a:rPr lang="en-US" sz="2400" dirty="0"/>
              <a:t> Select the department.</a:t>
            </a:r>
          </a:p>
          <a:p>
            <a:pPr marL="342900" indent="-342900">
              <a:buFont typeface="Courier New" panose="02070309020205020404" pitchFamily="49" charset="0"/>
              <a:buChar char="o"/>
            </a:pPr>
            <a:r>
              <a:rPr lang="en-US" sz="2400" b="1" dirty="0"/>
              <a:t>Section Selection:</a:t>
            </a:r>
            <a:r>
              <a:rPr lang="en-US" sz="2400" dirty="0"/>
              <a:t> Assign the student to the correct section.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5324" y="1530243"/>
            <a:ext cx="4555261" cy="4341091"/>
          </a:xfrm>
          <a:prstGeom prst="rect">
            <a:avLst/>
          </a:prstGeom>
        </p:spPr>
      </p:pic>
    </p:spTree>
    <p:extLst>
      <p:ext uri="{BB962C8B-B14F-4D97-AF65-F5344CB8AC3E}">
        <p14:creationId xmlns:p14="http://schemas.microsoft.com/office/powerpoint/2010/main" val="1172089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idx="1"/>
          </p:nvPr>
        </p:nvSpPr>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1167632"/>
            <a:ext cx="5975555" cy="452431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System Features &amp; Attendance Modes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Attendance Marking Options</a:t>
            </a:r>
            <a:r>
              <a:rPr lang="en-US" sz="2400" dirty="0">
                <a:latin typeface="Times New Roman" panose="02020603050405020304" pitchFamily="18" charset="0"/>
                <a:cs typeface="Times New Roman" panose="02020603050405020304" pitchFamily="18" charset="0"/>
              </a:rPr>
              <a:t>: Teachers can select from three modes for marking attendance:</a:t>
            </a:r>
          </a:p>
          <a:p>
            <a:endParaRPr lang="en-US" sz="2400" dirty="0">
              <a:latin typeface="Times New Roman" panose="02020603050405020304" pitchFamily="18" charset="0"/>
              <a:cs typeface="Times New Roman" panose="02020603050405020304" pitchFamily="18" charset="0"/>
            </a:endParaRPr>
          </a:p>
          <a:p>
            <a:pPr marL="800100" lvl="1" indent="-342900">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Live Webcam</a:t>
            </a:r>
            <a:r>
              <a:rPr lang="en-US" sz="2400" dirty="0">
                <a:latin typeface="Times New Roman" panose="02020603050405020304" pitchFamily="18" charset="0"/>
                <a:cs typeface="Times New Roman" panose="02020603050405020304" pitchFamily="18" charset="0"/>
              </a:rPr>
              <a:t>: Real-time face detection using a webcam.</a:t>
            </a:r>
          </a:p>
          <a:p>
            <a:pPr marL="800100" lvl="1" indent="-342900">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Pre-recorded Video</a:t>
            </a:r>
            <a:r>
              <a:rPr lang="en-US" sz="2400" dirty="0">
                <a:latin typeface="Times New Roman" panose="02020603050405020304" pitchFamily="18" charset="0"/>
                <a:cs typeface="Times New Roman" panose="02020603050405020304" pitchFamily="18" charset="0"/>
              </a:rPr>
              <a:t>: Processes video footage to detect and label faces.</a:t>
            </a:r>
          </a:p>
          <a:p>
            <a:pPr marL="800100" lvl="1" indent="-342900">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Static Image</a:t>
            </a:r>
            <a:r>
              <a:rPr lang="en-US" sz="2400" dirty="0">
                <a:latin typeface="Times New Roman" panose="02020603050405020304" pitchFamily="18" charset="0"/>
                <a:cs typeface="Times New Roman" panose="02020603050405020304" pitchFamily="18" charset="0"/>
              </a:rPr>
              <a:t>: Uses images for attendance tracking.</a:t>
            </a: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t="3305"/>
          <a:stretch>
            <a:fillRect/>
          </a:stretch>
        </p:blipFill>
        <p:spPr>
          <a:xfrm>
            <a:off x="6813755" y="1530243"/>
            <a:ext cx="4978400" cy="4341091"/>
          </a:xfrm>
          <a:prstGeom prst="rect">
            <a:avLst/>
          </a:prstGeom>
        </p:spPr>
      </p:pic>
    </p:spTree>
    <p:extLst>
      <p:ext uri="{BB962C8B-B14F-4D97-AF65-F5344CB8AC3E}">
        <p14:creationId xmlns:p14="http://schemas.microsoft.com/office/powerpoint/2010/main" val="512641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73666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idx="1"/>
          </p:nvPr>
        </p:nvSpPr>
        <p:spPr>
          <a:xfrm>
            <a:off x="838200" y="1347019"/>
            <a:ext cx="6123039" cy="4829944"/>
          </a:xfrm>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1530243"/>
            <a:ext cx="5257800"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Face Detection </a:t>
            </a:r>
            <a:r>
              <a:rPr lang="en-US" sz="2400" b="1" dirty="0" err="1">
                <a:latin typeface="Times New Roman" panose="02020603050405020304" pitchFamily="18" charset="0"/>
                <a:cs typeface="Times New Roman" panose="02020603050405020304" pitchFamily="18" charset="0"/>
              </a:rPr>
              <a:t>Capabilities</a:t>
            </a:r>
            <a:r>
              <a:rPr lang="en-US" sz="2400" dirty="0" err="1">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Real-time</a:t>
            </a:r>
            <a:r>
              <a:rPr lang="en-US" sz="2400" b="1" dirty="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Detection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Identifies faces via webcam, marking them with green bounding boxes and unique IDs.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Video-based Detection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Detects and labels faces from pre-recorded videos in a classroom setting.</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8643" y="1750074"/>
            <a:ext cx="5005157" cy="3680908"/>
          </a:xfrm>
          <a:prstGeom prst="rect">
            <a:avLst/>
          </a:prstGeom>
        </p:spPr>
      </p:pic>
    </p:spTree>
    <p:extLst>
      <p:ext uri="{BB962C8B-B14F-4D97-AF65-F5344CB8AC3E}">
        <p14:creationId xmlns:p14="http://schemas.microsoft.com/office/powerpoint/2010/main" val="3304336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90465" y="1825625"/>
            <a:ext cx="10663335"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Next-Gen Attendance System</a:t>
            </a:r>
            <a:r>
              <a:rPr lang="en-US" dirty="0">
                <a:latin typeface="Times New Roman" panose="02020603050405020304" pitchFamily="18" charset="0"/>
                <a:cs typeface="Times New Roman" panose="02020603050405020304" pitchFamily="18" charset="0"/>
              </a:rPr>
              <a:t> is an advanced, automated solution designed to streamline real-time attendance tracking in educational environments using deep learning models. By employing YOLOv8 for precise face detection, it supports three modes of attendance capture: webcam live feeds, pre-recorded videos, and static images. Each detected face is uniquely labeled, ensuring no duplication across different sections. The system integrates Convolutional Neural Networks (CNN) to enhance facial feature recognition, ensuring accuracy even in dynamic conditions. This solution reduces manual effort and errors in attendance monitoring, with all records securely stored in easily accessible Excel sheets. It is tailored for modern classrooms and paves the way for AI-driven attendance management.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73666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idx="1"/>
          </p:nvPr>
        </p:nvSpPr>
        <p:spPr>
          <a:xfrm>
            <a:off x="838200" y="1347019"/>
            <a:ext cx="6123039" cy="4829944"/>
          </a:xfrm>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765109" y="1530243"/>
            <a:ext cx="5673013" cy="4493538"/>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Data Management &amp; Attendance Records</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Student Information Form</a:t>
            </a:r>
            <a:r>
              <a:rPr lang="en-US" sz="2200" dirty="0">
                <a:latin typeface="Times New Roman" panose="02020603050405020304" pitchFamily="18" charset="0"/>
                <a:cs typeface="Times New Roman" panose="02020603050405020304" pitchFamily="18" charset="0"/>
              </a:rPr>
              <a:t>: Interface for collecting and managing student data, ensuring accurate tracking and database management.</a:t>
            </a:r>
          </a:p>
          <a:p>
            <a:r>
              <a:rPr lang="en-US" sz="2200" b="1" dirty="0">
                <a:latin typeface="Times New Roman" panose="02020603050405020304" pitchFamily="18" charset="0"/>
                <a:cs typeface="Times New Roman" panose="02020603050405020304" pitchFamily="18" charset="0"/>
              </a:rPr>
              <a:t>Attendance </a:t>
            </a:r>
            <a:r>
              <a:rPr lang="en-US" sz="2200" b="1" dirty="0" err="1">
                <a:latin typeface="Times New Roman" panose="02020603050405020304" pitchFamily="18" charset="0"/>
                <a:cs typeface="Times New Roman" panose="02020603050405020304" pitchFamily="18" charset="0"/>
              </a:rPr>
              <a:t>Storage</a:t>
            </a:r>
            <a:r>
              <a:rPr lang="en-US" sz="2200" dirty="0" err="1">
                <a:latin typeface="Times New Roman" panose="02020603050405020304" pitchFamily="18" charset="0"/>
                <a:cs typeface="Times New Roman" panose="02020603050405020304" pitchFamily="18" charset="0"/>
              </a:rPr>
              <a:t>:Attendance</a:t>
            </a:r>
            <a:r>
              <a:rPr lang="en-US" sz="2200" dirty="0">
                <a:latin typeface="Times New Roman" panose="02020603050405020304" pitchFamily="18" charset="0"/>
                <a:cs typeface="Times New Roman" panose="02020603050405020304" pitchFamily="18" charset="0"/>
              </a:rPr>
              <a:t> records (roll number, timestamp) are automatically stored in Excel, ensuring accurate, efficient, and secure tracking.</a:t>
            </a:r>
          </a:p>
          <a:p>
            <a:r>
              <a:rPr lang="en-US" sz="2200" b="1" dirty="0">
                <a:latin typeface="Times New Roman" panose="02020603050405020304" pitchFamily="18" charset="0"/>
                <a:cs typeface="Times New Roman" panose="02020603050405020304" pitchFamily="18" charset="0"/>
              </a:rPr>
              <a:t>Flexibility for Teachers</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Teachers can choose the most suitable attendance mode, making the system adaptable to their needs.</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8751" y="1530244"/>
            <a:ext cx="5027503" cy="3980738"/>
          </a:xfrm>
          <a:prstGeom prst="rect">
            <a:avLst/>
          </a:prstGeom>
        </p:spPr>
      </p:pic>
    </p:spTree>
    <p:extLst>
      <p:ext uri="{BB962C8B-B14F-4D97-AF65-F5344CB8AC3E}">
        <p14:creationId xmlns:p14="http://schemas.microsoft.com/office/powerpoint/2010/main" val="4047152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Next-Gen Attendance System</a:t>
            </a:r>
            <a:r>
              <a:rPr lang="en-US" dirty="0">
                <a:latin typeface="Times New Roman" panose="02020603050405020304" pitchFamily="18" charset="0"/>
                <a:cs typeface="Times New Roman" panose="02020603050405020304" pitchFamily="18" charset="0"/>
              </a:rPr>
              <a:t> is an innovative solution that greatly enhances classroom attendance management through the use of AI technologies. It ensures accurate, real-time attendance tracking, making the process more efficient and reliable.</a:t>
            </a:r>
          </a:p>
          <a:p>
            <a:pPr marL="0" indent="0">
              <a:buNone/>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scalable, accurate, and efficient. Future improvements may include enhanced security features (e.g., anti-spoofing), greater scalability for large institutions, and integration with broader data management systems.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17036" y="1493135"/>
            <a:ext cx="10336763" cy="4602866"/>
          </a:xfrm>
        </p:spPr>
        <p:txBody>
          <a:bodyPr>
            <a:noAutofit/>
          </a:bodyPr>
          <a:lstStyle/>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Widyadhana</a:t>
            </a:r>
            <a:r>
              <a:rPr lang="en-IN" sz="2000" dirty="0">
                <a:latin typeface="Times New Roman" panose="02020603050405020304" pitchFamily="18" charset="0"/>
                <a:cs typeface="Times New Roman" panose="02020603050405020304" pitchFamily="18" charset="0"/>
              </a:rPr>
              <a:t>, D. </a:t>
            </a:r>
            <a:r>
              <a:rPr lang="en-IN" sz="2000" dirty="0" err="1">
                <a:latin typeface="Times New Roman" panose="02020603050405020304" pitchFamily="18" charset="0"/>
                <a:cs typeface="Times New Roman" panose="02020603050405020304" pitchFamily="18" charset="0"/>
              </a:rPr>
              <a:t>Purwitasari</a:t>
            </a:r>
            <a:r>
              <a:rPr lang="en-IN" sz="2000" dirty="0">
                <a:latin typeface="Times New Roman" panose="02020603050405020304" pitchFamily="18" charset="0"/>
                <a:cs typeface="Times New Roman" panose="02020603050405020304" pitchFamily="18" charset="0"/>
              </a:rPr>
              <a:t>, and I. K. E. </a:t>
            </a:r>
            <a:r>
              <a:rPr lang="en-IN" sz="2000" dirty="0" err="1">
                <a:latin typeface="Times New Roman" panose="02020603050405020304" pitchFamily="18" charset="0"/>
                <a:cs typeface="Times New Roman" panose="02020603050405020304" pitchFamily="18" charset="0"/>
              </a:rPr>
              <a:t>Purnama</a:t>
            </a:r>
            <a:r>
              <a:rPr lang="en-IN" sz="2000" dirty="0">
                <a:latin typeface="Times New Roman" panose="02020603050405020304" pitchFamily="18" charset="0"/>
                <a:cs typeface="Times New Roman" panose="02020603050405020304" pitchFamily="18" charset="0"/>
              </a:rPr>
              <a:t>, “A Classroom Usage Monitoring System with Image Detection for Student Attendance,” in </a:t>
            </a:r>
            <a:r>
              <a:rPr lang="en-IN" sz="2000" i="1" dirty="0">
                <a:latin typeface="Times New Roman" panose="02020603050405020304" pitchFamily="18" charset="0"/>
                <a:cs typeface="Times New Roman" panose="02020603050405020304" pitchFamily="18" charset="0"/>
              </a:rPr>
              <a:t>2024 2nd Int. Conf. </a:t>
            </a:r>
            <a:r>
              <a:rPr lang="en-IN" sz="2000" i="1" dirty="0" err="1">
                <a:latin typeface="Times New Roman" panose="02020603050405020304" pitchFamily="18" charset="0"/>
                <a:cs typeface="Times New Roman" panose="02020603050405020304" pitchFamily="18" charset="0"/>
              </a:rPr>
              <a:t>Softw</a:t>
            </a:r>
            <a:r>
              <a:rPr lang="en-IN" sz="2000" i="1" dirty="0">
                <a:latin typeface="Times New Roman" panose="02020603050405020304" pitchFamily="18" charset="0"/>
                <a:cs typeface="Times New Roman" panose="02020603050405020304" pitchFamily="18" charset="0"/>
              </a:rPr>
              <a:t>. Eng. Inf. Technol. (</a:t>
            </a:r>
            <a:r>
              <a:rPr lang="en-IN" sz="2000" i="1" dirty="0" err="1">
                <a:latin typeface="Times New Roman" panose="02020603050405020304" pitchFamily="18" charset="0"/>
                <a:cs typeface="Times New Roman" panose="02020603050405020304" pitchFamily="18" charset="0"/>
              </a:rPr>
              <a:t>ICoSEIT</a:t>
            </a:r>
            <a:r>
              <a:rPr lang="en-IN" sz="2000" i="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Bandung, Indonesia, 2024, pp. 7–12,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10.1109/ICoSEIT60086.2024.10497524.</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N. M. </a:t>
            </a:r>
            <a:r>
              <a:rPr lang="en-IN" sz="2000" dirty="0" err="1">
                <a:latin typeface="Times New Roman" panose="02020603050405020304" pitchFamily="18" charset="0"/>
                <a:cs typeface="Times New Roman" panose="02020603050405020304" pitchFamily="18" charset="0"/>
              </a:rPr>
              <a:t>Alruwais</a:t>
            </a:r>
            <a:r>
              <a:rPr lang="en-IN" sz="2000" dirty="0">
                <a:latin typeface="Times New Roman" panose="02020603050405020304" pitchFamily="18" charset="0"/>
                <a:cs typeface="Times New Roman" panose="02020603050405020304" pitchFamily="18" charset="0"/>
              </a:rPr>
              <a:t> and M. </a:t>
            </a:r>
            <a:r>
              <a:rPr lang="en-IN" sz="2000" dirty="0" err="1">
                <a:latin typeface="Times New Roman" panose="02020603050405020304" pitchFamily="18" charset="0"/>
                <a:cs typeface="Times New Roman" panose="02020603050405020304" pitchFamily="18" charset="0"/>
              </a:rPr>
              <a:t>Zakariah</a:t>
            </a:r>
            <a:r>
              <a:rPr lang="en-IN" sz="2000" dirty="0">
                <a:latin typeface="Times New Roman" panose="02020603050405020304" pitchFamily="18" charset="0"/>
                <a:cs typeface="Times New Roman" panose="02020603050405020304" pitchFamily="18" charset="0"/>
              </a:rPr>
              <a:t>, “Student Recognition and </a:t>
            </a:r>
            <a:r>
              <a:rPr lang="en-IN" sz="2000" dirty="0" err="1">
                <a:latin typeface="Times New Roman" panose="02020603050405020304" pitchFamily="18" charset="0"/>
                <a:cs typeface="Times New Roman" panose="02020603050405020304" pitchFamily="18" charset="0"/>
              </a:rPr>
              <a:t>Activity</a:t>
            </a:r>
            <a:r>
              <a:rPr lang="en-IN" sz="2000" dirty="0">
                <a:latin typeface="Times New Roman" panose="02020603050405020304" pitchFamily="18" charset="0"/>
                <a:cs typeface="Times New Roman" panose="02020603050405020304" pitchFamily="18" charset="0"/>
              </a:rPr>
              <a:t> Monitoring in E-Classes Using Deep Learning in Higher </a:t>
            </a:r>
            <a:r>
              <a:rPr lang="en-IN" sz="2000" dirty="0" err="1">
                <a:latin typeface="Times New Roman" panose="02020603050405020304" pitchFamily="18" charset="0"/>
                <a:cs typeface="Times New Roman" panose="02020603050405020304" pitchFamily="18" charset="0"/>
              </a:rPr>
              <a:t>Education</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IEEE Access</a:t>
            </a:r>
            <a:r>
              <a:rPr lang="en-IN" sz="2000" dirty="0">
                <a:latin typeface="Times New Roman" panose="02020603050405020304" pitchFamily="18" charset="0"/>
                <a:cs typeface="Times New Roman" panose="02020603050405020304" pitchFamily="18" charset="0"/>
              </a:rPr>
              <a:t>, vol. 12, pp. 66110–66125, 2024,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10.1109/ACCESS.2024.3354981.</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P. S. V. Lakshmi, R. </a:t>
            </a:r>
            <a:r>
              <a:rPr lang="en-IN" sz="2000" dirty="0" err="1">
                <a:latin typeface="Times New Roman" panose="02020603050405020304" pitchFamily="18" charset="0"/>
                <a:cs typeface="Times New Roman" panose="02020603050405020304" pitchFamily="18" charset="0"/>
              </a:rPr>
              <a:t>Kumaraswamy</a:t>
            </a:r>
            <a:r>
              <a:rPr lang="en-IN" sz="2000" dirty="0">
                <a:latin typeface="Times New Roman" panose="02020603050405020304" pitchFamily="18" charset="0"/>
                <a:cs typeface="Times New Roman" panose="02020603050405020304" pitchFamily="18" charset="0"/>
              </a:rPr>
              <a:t>, and A. </a:t>
            </a:r>
            <a:r>
              <a:rPr lang="en-IN" sz="2000" dirty="0" err="1">
                <a:latin typeface="Times New Roman" panose="02020603050405020304" pitchFamily="18" charset="0"/>
                <a:cs typeface="Times New Roman" panose="02020603050405020304" pitchFamily="18" charset="0"/>
              </a:rPr>
              <a:t>Manhar</a:t>
            </a:r>
            <a:r>
              <a:rPr lang="en-IN" sz="2000" dirty="0">
                <a:latin typeface="Times New Roman" panose="02020603050405020304" pitchFamily="18" charset="0"/>
                <a:cs typeface="Times New Roman" panose="02020603050405020304" pitchFamily="18" charset="0"/>
              </a:rPr>
              <a:t>, “Smart Attendance Management System Using Geo-Fencing and Machine Learning,” Int. J. </a:t>
            </a:r>
            <a:r>
              <a:rPr lang="en-IN" sz="2000" dirty="0" err="1">
                <a:latin typeface="Times New Roman" panose="02020603050405020304" pitchFamily="18" charset="0"/>
                <a:cs typeface="Times New Roman" panose="02020603050405020304" pitchFamily="18" charset="0"/>
              </a:rPr>
              <a:t>Creat</a:t>
            </a:r>
            <a:r>
              <a:rPr lang="en-IN" sz="2000" dirty="0">
                <a:latin typeface="Times New Roman" panose="02020603050405020304" pitchFamily="18" charset="0"/>
                <a:cs typeface="Times New Roman" panose="02020603050405020304" pitchFamily="18" charset="0"/>
              </a:rPr>
              <a:t>. Res. Thoughts (IJCRT), vol. 11, no. 6, pp. e766–e772, 2023.</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Alhanaee</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Alhammadi</a:t>
            </a:r>
            <a:r>
              <a:rPr lang="en-IN" sz="2000" dirty="0">
                <a:latin typeface="Times New Roman" panose="02020603050405020304" pitchFamily="18" charset="0"/>
                <a:cs typeface="Times New Roman" panose="02020603050405020304" pitchFamily="18" charset="0"/>
              </a:rPr>
              <a:t>, N. </a:t>
            </a:r>
            <a:r>
              <a:rPr lang="en-IN" sz="2000" dirty="0" err="1">
                <a:latin typeface="Times New Roman" panose="02020603050405020304" pitchFamily="18" charset="0"/>
                <a:cs typeface="Times New Roman" panose="02020603050405020304" pitchFamily="18" charset="0"/>
              </a:rPr>
              <a:t>Almenhali</a:t>
            </a:r>
            <a:r>
              <a:rPr lang="en-IN" sz="2000" dirty="0">
                <a:latin typeface="Times New Roman" panose="02020603050405020304" pitchFamily="18" charset="0"/>
                <a:cs typeface="Times New Roman" panose="02020603050405020304" pitchFamily="18" charset="0"/>
              </a:rPr>
              <a:t>, and M. </a:t>
            </a:r>
            <a:r>
              <a:rPr lang="en-IN" sz="2000" dirty="0" err="1">
                <a:latin typeface="Times New Roman" panose="02020603050405020304" pitchFamily="18" charset="0"/>
                <a:cs typeface="Times New Roman" panose="02020603050405020304" pitchFamily="18" charset="0"/>
              </a:rPr>
              <a:t>Shatnawi</a:t>
            </a:r>
            <a:r>
              <a:rPr lang="en-IN" sz="2000" dirty="0">
                <a:latin typeface="Times New Roman" panose="02020603050405020304" pitchFamily="18" charset="0"/>
                <a:cs typeface="Times New Roman" panose="02020603050405020304" pitchFamily="18" charset="0"/>
              </a:rPr>
              <a:t>, “Face Recognition Smart Attendance System using Deep Transfer </a:t>
            </a:r>
            <a:r>
              <a:rPr lang="en-IN" sz="2000" dirty="0" err="1">
                <a:latin typeface="Times New Roman" panose="02020603050405020304" pitchFamily="18" charset="0"/>
                <a:cs typeface="Times New Roman" panose="02020603050405020304" pitchFamily="18" charset="0"/>
              </a:rPr>
              <a:t>Learning</a:t>
            </a:r>
            <a:r>
              <a:rPr lang="en-IN" sz="2000"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Procedia</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Comput</a:t>
            </a:r>
            <a:r>
              <a:rPr lang="en-IN" sz="2000" i="1" dirty="0">
                <a:latin typeface="Times New Roman" panose="02020603050405020304" pitchFamily="18" charset="0"/>
                <a:cs typeface="Times New Roman" panose="02020603050405020304" pitchFamily="18" charset="0"/>
              </a:rPr>
              <a:t>. Sci.</a:t>
            </a:r>
            <a:r>
              <a:rPr lang="en-IN" sz="2000" dirty="0">
                <a:latin typeface="Times New Roman" panose="02020603050405020304" pitchFamily="18" charset="0"/>
                <a:cs typeface="Times New Roman" panose="02020603050405020304" pitchFamily="18" charset="0"/>
              </a:rPr>
              <a:t>, vol. 192, pp. 4093–4102, 2021,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10.1016/j.procs.2021.09.184.</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Md. Y. Ali, X. Zhang, and H. Rashid, “Student Activities Detection of SUST using YOLOv3 on Deep Learning,” </a:t>
            </a:r>
            <a:r>
              <a:rPr lang="en-IN" sz="2000" i="1" dirty="0" err="1">
                <a:latin typeface="Times New Roman" panose="02020603050405020304" pitchFamily="18" charset="0"/>
                <a:cs typeface="Times New Roman" panose="02020603050405020304" pitchFamily="18" charset="0"/>
              </a:rPr>
              <a:t>Indones</a:t>
            </a:r>
            <a:r>
              <a:rPr lang="en-IN" sz="2000" i="1" dirty="0">
                <a:latin typeface="Times New Roman" panose="02020603050405020304" pitchFamily="18" charset="0"/>
                <a:cs typeface="Times New Roman" panose="02020603050405020304" pitchFamily="18" charset="0"/>
              </a:rPr>
              <a:t>. J. </a:t>
            </a:r>
            <a:r>
              <a:rPr lang="en-IN" sz="2000" i="1" dirty="0" err="1">
                <a:latin typeface="Times New Roman" panose="02020603050405020304" pitchFamily="18" charset="0"/>
                <a:cs typeface="Times New Roman" panose="02020603050405020304" pitchFamily="18" charset="0"/>
              </a:rPr>
              <a:t>Electr</a:t>
            </a:r>
            <a:r>
              <a:rPr lang="en-IN" sz="2000" i="1" dirty="0">
                <a:latin typeface="Times New Roman" panose="02020603050405020304" pitchFamily="18" charset="0"/>
                <a:cs typeface="Times New Roman" panose="02020603050405020304" pitchFamily="18" charset="0"/>
              </a:rPr>
              <a:t>. Eng. Inform.</a:t>
            </a:r>
            <a:r>
              <a:rPr lang="en-IN" sz="2000" dirty="0">
                <a:latin typeface="Times New Roman" panose="02020603050405020304" pitchFamily="18" charset="0"/>
                <a:cs typeface="Times New Roman" panose="02020603050405020304" pitchFamily="18" charset="0"/>
              </a:rPr>
              <a:t>, vol. 8, no. 4, Dec. 2020,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10.11591/ijeei.v8i4.2585.</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771668"/>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17037" y="1316181"/>
            <a:ext cx="10745472" cy="4860781"/>
          </a:xfrm>
        </p:spPr>
        <p:txBody>
          <a:bodyPr>
            <a:normAutofit/>
          </a:bodyPr>
          <a:lstStyle/>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S. Arya, H. </a:t>
            </a:r>
            <a:r>
              <a:rPr lang="en-IN" sz="2000" dirty="0" err="1">
                <a:latin typeface="Times New Roman" panose="02020603050405020304" pitchFamily="18" charset="0"/>
                <a:cs typeface="Times New Roman" panose="02020603050405020304" pitchFamily="18" charset="0"/>
              </a:rPr>
              <a:t>Mesariya</a:t>
            </a:r>
            <a:r>
              <a:rPr lang="en-IN" sz="2000" dirty="0">
                <a:latin typeface="Times New Roman" panose="02020603050405020304" pitchFamily="18" charset="0"/>
                <a:cs typeface="Times New Roman" panose="02020603050405020304" pitchFamily="18" charset="0"/>
              </a:rPr>
              <a:t>, and V. Parekh, “Smart Attendance System Using CNN,” Department of Computer Science, </a:t>
            </a:r>
            <a:r>
              <a:rPr lang="en-IN" sz="2000" dirty="0" err="1">
                <a:latin typeface="Times New Roman" panose="02020603050405020304" pitchFamily="18" charset="0"/>
                <a:cs typeface="Times New Roman" panose="02020603050405020304" pitchFamily="18" charset="0"/>
              </a:rPr>
              <a:t>Pandit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Deendayal</a:t>
            </a:r>
            <a:r>
              <a:rPr lang="en-IN" sz="2000" dirty="0">
                <a:latin typeface="Times New Roman" panose="02020603050405020304" pitchFamily="18" charset="0"/>
                <a:cs typeface="Times New Roman" panose="02020603050405020304" pitchFamily="18" charset="0"/>
              </a:rPr>
              <a:t> Petroleum University, </a:t>
            </a:r>
            <a:r>
              <a:rPr lang="en-IN" sz="2000" dirty="0" err="1">
                <a:latin typeface="Times New Roman" panose="02020603050405020304" pitchFamily="18" charset="0"/>
                <a:cs typeface="Times New Roman" panose="02020603050405020304" pitchFamily="18" charset="0"/>
              </a:rPr>
              <a:t>Gandhinagar</a:t>
            </a:r>
            <a:r>
              <a:rPr lang="en-IN" sz="2000" dirty="0">
                <a:latin typeface="Times New Roman" panose="02020603050405020304" pitchFamily="18" charset="0"/>
                <a:cs typeface="Times New Roman" panose="02020603050405020304" pitchFamily="18" charset="0"/>
              </a:rPr>
              <a:t>, India, 2023.</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Z. A. T. Ahmed, M. E. </a:t>
            </a:r>
            <a:r>
              <a:rPr lang="en-IN" sz="2000" dirty="0" err="1">
                <a:latin typeface="Times New Roman" panose="02020603050405020304" pitchFamily="18" charset="0"/>
                <a:cs typeface="Times New Roman" panose="02020603050405020304" pitchFamily="18" charset="0"/>
              </a:rPr>
              <a:t>Jadhav</a:t>
            </a:r>
            <a:r>
              <a:rPr lang="en-IN" sz="2000" dirty="0">
                <a:latin typeface="Times New Roman" panose="02020603050405020304" pitchFamily="18" charset="0"/>
                <a:cs typeface="Times New Roman" panose="02020603050405020304" pitchFamily="18" charset="0"/>
              </a:rPr>
              <a:t>, A. M. Al-</a:t>
            </a:r>
            <a:r>
              <a:rPr lang="en-IN" sz="2000" dirty="0" err="1">
                <a:latin typeface="Times New Roman" panose="02020603050405020304" pitchFamily="18" charset="0"/>
                <a:cs typeface="Times New Roman" panose="02020603050405020304" pitchFamily="18" charset="0"/>
              </a:rPr>
              <a:t>madani</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Tawfik</a:t>
            </a:r>
            <a:r>
              <a:rPr lang="en-IN" sz="2000" dirty="0">
                <a:latin typeface="Times New Roman" panose="02020603050405020304" pitchFamily="18" charset="0"/>
                <a:cs typeface="Times New Roman" panose="02020603050405020304" pitchFamily="18" charset="0"/>
              </a:rPr>
              <a:t>, S. N. </a:t>
            </a:r>
            <a:r>
              <a:rPr lang="en-IN" sz="2000" dirty="0" err="1">
                <a:latin typeface="Times New Roman" panose="02020603050405020304" pitchFamily="18" charset="0"/>
                <a:cs typeface="Times New Roman" panose="02020603050405020304" pitchFamily="18" charset="0"/>
              </a:rPr>
              <a:t>Alsubari</a:t>
            </a:r>
            <a:r>
              <a:rPr lang="en-IN" sz="2000" dirty="0">
                <a:latin typeface="Times New Roman" panose="02020603050405020304" pitchFamily="18" charset="0"/>
                <a:cs typeface="Times New Roman" panose="02020603050405020304" pitchFamily="18" charset="0"/>
              </a:rPr>
              <a:t>, and A. A. A. </a:t>
            </a:r>
            <a:r>
              <a:rPr lang="en-IN" sz="2000" dirty="0" err="1">
                <a:latin typeface="Times New Roman" panose="02020603050405020304" pitchFamily="18" charset="0"/>
                <a:cs typeface="Times New Roman" panose="02020603050405020304" pitchFamily="18" charset="0"/>
              </a:rPr>
              <a:t>Shareef</a:t>
            </a:r>
            <a:r>
              <a:rPr lang="en-IN" sz="2000" dirty="0">
                <a:latin typeface="Times New Roman" panose="02020603050405020304" pitchFamily="18" charset="0"/>
                <a:cs typeface="Times New Roman" panose="02020603050405020304" pitchFamily="18" charset="0"/>
              </a:rPr>
              <a:t>, “Real-time Detection of Student Engagement: Deep Learning-based System,” in Proc. Int. Conf. </a:t>
            </a:r>
            <a:r>
              <a:rPr lang="en-IN" sz="2000" dirty="0" err="1">
                <a:latin typeface="Times New Roman" panose="02020603050405020304" pitchFamily="18" charset="0"/>
                <a:cs typeface="Times New Roman" panose="02020603050405020304" pitchFamily="18" charset="0"/>
              </a:rPr>
              <a:t>Innov</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Commun</a:t>
            </a:r>
            <a:r>
              <a:rPr lang="en-IN" sz="2000" dirty="0">
                <a:latin typeface="Times New Roman" panose="02020603050405020304" pitchFamily="18" charset="0"/>
                <a:cs typeface="Times New Roman" panose="02020603050405020304" pitchFamily="18" charset="0"/>
              </a:rPr>
              <a:t>. (ICICC), vol. 1, pp. 313–323, 2022.</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S. </a:t>
            </a:r>
            <a:r>
              <a:rPr lang="en-IN" sz="2000" dirty="0" err="1">
                <a:latin typeface="Times New Roman" panose="02020603050405020304" pitchFamily="18" charset="0"/>
                <a:cs typeface="Times New Roman" panose="02020603050405020304" pitchFamily="18" charset="0"/>
              </a:rPr>
              <a:t>Leelavathy</a:t>
            </a:r>
            <a:r>
              <a:rPr lang="en-IN" sz="2000" dirty="0">
                <a:latin typeface="Times New Roman" panose="02020603050405020304" pitchFamily="18" charset="0"/>
                <a:cs typeface="Times New Roman" panose="02020603050405020304" pitchFamily="18" charset="0"/>
              </a:rPr>
              <a:t>, R. </a:t>
            </a:r>
            <a:r>
              <a:rPr lang="en-IN" sz="2000" dirty="0" err="1">
                <a:latin typeface="Times New Roman" panose="02020603050405020304" pitchFamily="18" charset="0"/>
                <a:cs typeface="Times New Roman" panose="02020603050405020304" pitchFamily="18" charset="0"/>
              </a:rPr>
              <a:t>Jaichandran</a:t>
            </a:r>
            <a:r>
              <a:rPr lang="en-IN" sz="2000" dirty="0">
                <a:latin typeface="Times New Roman" panose="02020603050405020304" pitchFamily="18" charset="0"/>
                <a:cs typeface="Times New Roman" panose="02020603050405020304" pitchFamily="18" charset="0"/>
              </a:rPr>
              <a:t>, K. S. </a:t>
            </a:r>
            <a:r>
              <a:rPr lang="en-IN" sz="2000" dirty="0" err="1">
                <a:latin typeface="Times New Roman" panose="02020603050405020304" pitchFamily="18" charset="0"/>
                <a:cs typeface="Times New Roman" panose="02020603050405020304" pitchFamily="18" charset="0"/>
              </a:rPr>
              <a:t>Shalini</a:t>
            </a:r>
            <a:r>
              <a:rPr lang="en-IN" sz="2000" dirty="0">
                <a:latin typeface="Times New Roman" panose="02020603050405020304" pitchFamily="18" charset="0"/>
                <a:cs typeface="Times New Roman" panose="02020603050405020304" pitchFamily="18" charset="0"/>
              </a:rPr>
              <a:t>, B. </a:t>
            </a:r>
            <a:r>
              <a:rPr lang="en-IN" sz="2000" dirty="0" err="1">
                <a:latin typeface="Times New Roman" panose="02020603050405020304" pitchFamily="18" charset="0"/>
                <a:cs typeface="Times New Roman" panose="02020603050405020304" pitchFamily="18" charset="0"/>
              </a:rPr>
              <a:t>Surendar</a:t>
            </a:r>
            <a:r>
              <a:rPr lang="en-IN" sz="2000" dirty="0">
                <a:latin typeface="Times New Roman" panose="02020603050405020304" pitchFamily="18" charset="0"/>
                <a:cs typeface="Times New Roman" panose="02020603050405020304" pitchFamily="18" charset="0"/>
              </a:rPr>
              <a:t>, A. K. Philip, and D. R. Raja, “Students’ Attention and Engagement Prediction using </a:t>
            </a:r>
            <a:r>
              <a:rPr lang="en-IN" sz="2000" dirty="0" err="1">
                <a:latin typeface="Times New Roman" panose="02020603050405020304" pitchFamily="18" charset="0"/>
                <a:cs typeface="Times New Roman" panose="02020603050405020304" pitchFamily="18" charset="0"/>
              </a:rPr>
              <a:t>MachineLearning</a:t>
            </a:r>
            <a:r>
              <a:rPr lang="en-IN" sz="2000" dirty="0">
                <a:latin typeface="Times New Roman" panose="02020603050405020304" pitchFamily="18" charset="0"/>
                <a:cs typeface="Times New Roman" panose="02020603050405020304" pitchFamily="18" charset="0"/>
              </a:rPr>
              <a:t> Techniques,” </a:t>
            </a:r>
            <a:r>
              <a:rPr lang="en-IN" sz="2000" i="1" dirty="0">
                <a:latin typeface="Times New Roman" panose="02020603050405020304" pitchFamily="18" charset="0"/>
                <a:cs typeface="Times New Roman" panose="02020603050405020304" pitchFamily="18" charset="0"/>
              </a:rPr>
              <a:t>Eur. J. Mol. </a:t>
            </a:r>
            <a:r>
              <a:rPr lang="en-IN" sz="2000" i="1" dirty="0" err="1">
                <a:latin typeface="Times New Roman" panose="02020603050405020304" pitchFamily="18" charset="0"/>
                <a:cs typeface="Times New Roman" panose="02020603050405020304" pitchFamily="18" charset="0"/>
              </a:rPr>
              <a:t>Clin</a:t>
            </a:r>
            <a:r>
              <a:rPr lang="en-IN" sz="2000" i="1" dirty="0">
                <a:latin typeface="Times New Roman" panose="02020603050405020304" pitchFamily="18" charset="0"/>
                <a:cs typeface="Times New Roman" panose="02020603050405020304" pitchFamily="18" charset="0"/>
              </a:rPr>
              <a:t>. Med.</a:t>
            </a:r>
            <a:r>
              <a:rPr lang="en-IN" sz="2000" dirty="0">
                <a:latin typeface="Times New Roman" panose="02020603050405020304" pitchFamily="18" charset="0"/>
                <a:cs typeface="Times New Roman" panose="02020603050405020304" pitchFamily="18" charset="0"/>
              </a:rPr>
              <a:t>, vol. 7, no. 4, pp. 3011–3017, 2020.</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M. U. </a:t>
            </a:r>
            <a:r>
              <a:rPr lang="en-US" sz="2000" dirty="0" err="1">
                <a:latin typeface="Times New Roman" panose="02020603050405020304" pitchFamily="18" charset="0"/>
                <a:cs typeface="Times New Roman" panose="02020603050405020304" pitchFamily="18" charset="0"/>
              </a:rPr>
              <a:t>Uc¸ar</a:t>
            </a:r>
            <a:r>
              <a:rPr lang="en-US" sz="2000" dirty="0">
                <a:latin typeface="Times New Roman" panose="02020603050405020304" pitchFamily="18" charset="0"/>
                <a:cs typeface="Times New Roman" panose="02020603050405020304" pitchFamily="18" charset="0"/>
              </a:rPr>
              <a:t> and E. </a:t>
            </a:r>
            <a:r>
              <a:rPr lang="en-US" sz="2000" dirty="0" err="1">
                <a:latin typeface="Times New Roman" panose="02020603050405020304" pitchFamily="18" charset="0"/>
                <a:cs typeface="Times New Roman" panose="02020603050405020304" pitchFamily="18" charset="0"/>
              </a:rPr>
              <a:t>Ozdemir</a:t>
            </a:r>
            <a:r>
              <a:rPr lang="en-US" sz="2000" dirty="0">
                <a:latin typeface="Times New Roman" panose="02020603050405020304" pitchFamily="18" charset="0"/>
                <a:cs typeface="Times New Roman" panose="02020603050405020304" pitchFamily="18" charset="0"/>
              </a:rPr>
              <a:t>, “Recognizing Students and Detecting Student ¨ Engagement with Real-time Image Processing,” </a:t>
            </a:r>
            <a:r>
              <a:rPr lang="en-US" sz="2000" i="1" dirty="0">
                <a:latin typeface="Times New Roman" panose="02020603050405020304" pitchFamily="18" charset="0"/>
                <a:cs typeface="Times New Roman" panose="02020603050405020304" pitchFamily="18" charset="0"/>
              </a:rPr>
              <a:t>Electronics</a:t>
            </a:r>
            <a:r>
              <a:rPr lang="en-US" sz="2000" dirty="0">
                <a:latin typeface="Times New Roman" panose="02020603050405020304" pitchFamily="18" charset="0"/>
                <a:cs typeface="Times New Roman" panose="02020603050405020304" pitchFamily="18" charset="0"/>
              </a:rPr>
              <a:t>, vol. 11, no. 9, p. 1500, May 2022.</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Z. </a:t>
            </a:r>
            <a:r>
              <a:rPr lang="en-IN" sz="2000" dirty="0" err="1">
                <a:latin typeface="Times New Roman" panose="02020603050405020304" pitchFamily="18" charset="0"/>
                <a:cs typeface="Times New Roman" panose="02020603050405020304" pitchFamily="18" charset="0"/>
              </a:rPr>
              <a:t>Trabelsi</a:t>
            </a:r>
            <a:r>
              <a:rPr lang="en-IN" sz="2000" dirty="0">
                <a:latin typeface="Times New Roman" panose="02020603050405020304" pitchFamily="18" charset="0"/>
                <a:cs typeface="Times New Roman" panose="02020603050405020304" pitchFamily="18" charset="0"/>
              </a:rPr>
              <a:t>, F. </a:t>
            </a:r>
            <a:r>
              <a:rPr lang="en-IN" sz="2000" dirty="0" err="1">
                <a:latin typeface="Times New Roman" panose="02020603050405020304" pitchFamily="18" charset="0"/>
                <a:cs typeface="Times New Roman" panose="02020603050405020304" pitchFamily="18" charset="0"/>
              </a:rPr>
              <a:t>Alnajjar</a:t>
            </a:r>
            <a:r>
              <a:rPr lang="en-IN" sz="2000" dirty="0">
                <a:latin typeface="Times New Roman" panose="02020603050405020304" pitchFamily="18" charset="0"/>
                <a:cs typeface="Times New Roman" panose="02020603050405020304" pitchFamily="18" charset="0"/>
              </a:rPr>
              <a:t>, M. M. A. </a:t>
            </a:r>
            <a:r>
              <a:rPr lang="en-IN" sz="2000" dirty="0" err="1">
                <a:latin typeface="Times New Roman" panose="02020603050405020304" pitchFamily="18" charset="0"/>
                <a:cs typeface="Times New Roman" panose="02020603050405020304" pitchFamily="18" charset="0"/>
              </a:rPr>
              <a:t>Parambil</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Gochoo</a:t>
            </a:r>
            <a:r>
              <a:rPr lang="en-IN" sz="2000" dirty="0">
                <a:latin typeface="Times New Roman" panose="02020603050405020304" pitchFamily="18" charset="0"/>
                <a:cs typeface="Times New Roman" panose="02020603050405020304" pitchFamily="18" charset="0"/>
              </a:rPr>
              <a:t>, and L. Ali, “Real-time Attention Monitoring System for Classroom: A Deep Learning Approach for Student’s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Recognition,” </a:t>
            </a:r>
            <a:r>
              <a:rPr lang="en-IN" sz="2000" i="1" dirty="0">
                <a:latin typeface="Times New Roman" panose="02020603050405020304" pitchFamily="18" charset="0"/>
                <a:cs typeface="Times New Roman" panose="02020603050405020304" pitchFamily="18" charset="0"/>
              </a:rPr>
              <a:t>Big Data </a:t>
            </a:r>
            <a:r>
              <a:rPr lang="en-IN" sz="2000" i="1" dirty="0" err="1">
                <a:latin typeface="Times New Roman" panose="02020603050405020304" pitchFamily="18" charset="0"/>
                <a:cs typeface="Times New Roman" panose="02020603050405020304" pitchFamily="18" charset="0"/>
              </a:rPr>
              <a:t>Cognit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Comput</a:t>
            </a:r>
            <a:r>
              <a:rPr lang="en-IN" sz="2000" i="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vol. 7, no. 1, p. 48, Mar. 2023.</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699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771668"/>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180618" y="1316181"/>
            <a:ext cx="10581891" cy="4860781"/>
          </a:xfrm>
        </p:spPr>
        <p:txBody>
          <a:bodyPr>
            <a:normAutofit fontScale="92500" lnSpcReduction="10000"/>
          </a:bodyPr>
          <a:lstStyle/>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Z. </a:t>
            </a:r>
            <a:r>
              <a:rPr lang="en-IN" sz="2000" dirty="0" err="1">
                <a:latin typeface="Times New Roman" panose="02020603050405020304" pitchFamily="18" charset="0"/>
                <a:cs typeface="Times New Roman" panose="02020603050405020304" pitchFamily="18" charset="0"/>
              </a:rPr>
              <a:t>Trabelsi</a:t>
            </a:r>
            <a:r>
              <a:rPr lang="en-IN" sz="2000" dirty="0">
                <a:latin typeface="Times New Roman" panose="02020603050405020304" pitchFamily="18" charset="0"/>
                <a:cs typeface="Times New Roman" panose="02020603050405020304" pitchFamily="18" charset="0"/>
              </a:rPr>
              <a:t>, F. </a:t>
            </a:r>
            <a:r>
              <a:rPr lang="en-IN" sz="2000" dirty="0" err="1">
                <a:latin typeface="Times New Roman" panose="02020603050405020304" pitchFamily="18" charset="0"/>
                <a:cs typeface="Times New Roman" panose="02020603050405020304" pitchFamily="18" charset="0"/>
              </a:rPr>
              <a:t>Alnajjar</a:t>
            </a:r>
            <a:r>
              <a:rPr lang="en-IN" sz="2000" dirty="0">
                <a:latin typeface="Times New Roman" panose="02020603050405020304" pitchFamily="18" charset="0"/>
                <a:cs typeface="Times New Roman" panose="02020603050405020304" pitchFamily="18" charset="0"/>
              </a:rPr>
              <a:t>, M. M. A. </a:t>
            </a:r>
            <a:r>
              <a:rPr lang="en-IN" sz="2000" dirty="0" err="1">
                <a:latin typeface="Times New Roman" panose="02020603050405020304" pitchFamily="18" charset="0"/>
                <a:cs typeface="Times New Roman" panose="02020603050405020304" pitchFamily="18" charset="0"/>
              </a:rPr>
              <a:t>Parambil</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Gochoo</a:t>
            </a:r>
            <a:r>
              <a:rPr lang="en-IN" sz="2000" dirty="0">
                <a:latin typeface="Times New Roman" panose="02020603050405020304" pitchFamily="18" charset="0"/>
                <a:cs typeface="Times New Roman" panose="02020603050405020304" pitchFamily="18" charset="0"/>
              </a:rPr>
              <a:t>, and L. Ali, “Real-time Attention Monitoring System for Classroom: A Deep Learning Approach for Student’s </a:t>
            </a:r>
            <a:r>
              <a:rPr lang="en-IN" sz="2000" dirty="0" err="1">
                <a:latin typeface="Times New Roman" panose="02020603050405020304" pitchFamily="18" charset="0"/>
                <a:cs typeface="Times New Roman" panose="02020603050405020304" pitchFamily="18" charset="0"/>
              </a:rPr>
              <a:t>Behavior</a:t>
            </a:r>
            <a:r>
              <a:rPr lang="en-IN" sz="2000" dirty="0">
                <a:latin typeface="Times New Roman" panose="02020603050405020304" pitchFamily="18" charset="0"/>
                <a:cs typeface="Times New Roman" panose="02020603050405020304" pitchFamily="18" charset="0"/>
              </a:rPr>
              <a:t> Recognition,” </a:t>
            </a:r>
            <a:r>
              <a:rPr lang="en-IN" sz="2000" i="1" dirty="0">
                <a:latin typeface="Times New Roman" panose="02020603050405020304" pitchFamily="18" charset="0"/>
                <a:cs typeface="Times New Roman" panose="02020603050405020304" pitchFamily="18" charset="0"/>
              </a:rPr>
              <a:t>Big Data </a:t>
            </a:r>
            <a:r>
              <a:rPr lang="en-IN" sz="2000" i="1" dirty="0" err="1">
                <a:latin typeface="Times New Roman" panose="02020603050405020304" pitchFamily="18" charset="0"/>
                <a:cs typeface="Times New Roman" panose="02020603050405020304" pitchFamily="18" charset="0"/>
              </a:rPr>
              <a:t>Cognit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Comput</a:t>
            </a:r>
            <a:r>
              <a:rPr lang="en-IN" sz="2000" i="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vol. 7, no. 1, p. 48, Mar. 2023.</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I. </a:t>
            </a:r>
            <a:r>
              <a:rPr lang="en-IN" sz="2000" dirty="0" err="1">
                <a:latin typeface="Times New Roman" panose="02020603050405020304" pitchFamily="18" charset="0"/>
                <a:cs typeface="Times New Roman" panose="02020603050405020304" pitchFamily="18" charset="0"/>
              </a:rPr>
              <a:t>Lasri</a:t>
            </a:r>
            <a:r>
              <a:rPr lang="en-IN" sz="2000" dirty="0">
                <a:latin typeface="Times New Roman" panose="02020603050405020304" pitchFamily="18" charset="0"/>
                <a:cs typeface="Times New Roman" panose="02020603050405020304" pitchFamily="18" charset="0"/>
              </a:rPr>
              <a:t>, A. R. </a:t>
            </a:r>
            <a:r>
              <a:rPr lang="en-IN" sz="2000" dirty="0" err="1">
                <a:latin typeface="Times New Roman" panose="02020603050405020304" pitchFamily="18" charset="0"/>
                <a:cs typeface="Times New Roman" panose="02020603050405020304" pitchFamily="18" charset="0"/>
              </a:rPr>
              <a:t>Solh</a:t>
            </a:r>
            <a:r>
              <a:rPr lang="en-IN" sz="2000" dirty="0">
                <a:latin typeface="Times New Roman" panose="02020603050405020304" pitchFamily="18" charset="0"/>
                <a:cs typeface="Times New Roman" panose="02020603050405020304" pitchFamily="18" charset="0"/>
              </a:rPr>
              <a:t>, and M. E. </a:t>
            </a:r>
            <a:r>
              <a:rPr lang="en-IN" sz="2000" dirty="0" err="1">
                <a:latin typeface="Times New Roman" panose="02020603050405020304" pitchFamily="18" charset="0"/>
                <a:cs typeface="Times New Roman" panose="02020603050405020304" pitchFamily="18" charset="0"/>
              </a:rPr>
              <a:t>Belkacemi</a:t>
            </a:r>
            <a:r>
              <a:rPr lang="en-IN" sz="2000" dirty="0">
                <a:latin typeface="Times New Roman" panose="02020603050405020304" pitchFamily="18" charset="0"/>
                <a:cs typeface="Times New Roman" panose="02020603050405020304" pitchFamily="18" charset="0"/>
              </a:rPr>
              <a:t>, “Facial Emotion Recognition of Students using Convolutional Neural Network,” in </a:t>
            </a:r>
            <a:r>
              <a:rPr lang="en-IN" sz="2000" i="1" dirty="0">
                <a:latin typeface="Times New Roman" panose="02020603050405020304" pitchFamily="18" charset="0"/>
                <a:cs typeface="Times New Roman" panose="02020603050405020304" pitchFamily="18" charset="0"/>
              </a:rPr>
              <a:t>Proc. 3rd Int. Conf. </a:t>
            </a:r>
            <a:r>
              <a:rPr lang="en-IN" sz="2000" i="1" dirty="0" err="1">
                <a:latin typeface="Times New Roman" panose="02020603050405020304" pitchFamily="18" charset="0"/>
                <a:cs typeface="Times New Roman" panose="02020603050405020304" pitchFamily="18" charset="0"/>
              </a:rPr>
              <a:t>Intell</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Comput</a:t>
            </a:r>
            <a:r>
              <a:rPr lang="en-IN" sz="2000" i="1" dirty="0">
                <a:latin typeface="Times New Roman" panose="02020603050405020304" pitchFamily="18" charset="0"/>
                <a:cs typeface="Times New Roman" panose="02020603050405020304" pitchFamily="18" charset="0"/>
              </a:rPr>
              <a:t>. Data Sci. (ICDS)</a:t>
            </a:r>
            <a:r>
              <a:rPr lang="en-IN" sz="2000" dirty="0">
                <a:latin typeface="Times New Roman" panose="02020603050405020304" pitchFamily="18" charset="0"/>
                <a:cs typeface="Times New Roman" panose="02020603050405020304" pitchFamily="18" charset="0"/>
              </a:rPr>
              <a:t>, Oct. 2019, pp. 1–6. </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Karunakar</a:t>
            </a:r>
            <a:r>
              <a:rPr lang="en-IN" sz="2000" dirty="0">
                <a:latin typeface="Times New Roman" panose="02020603050405020304" pitchFamily="18" charset="0"/>
                <a:cs typeface="Times New Roman" panose="02020603050405020304" pitchFamily="18" charset="0"/>
              </a:rPr>
              <a:t>, C. A. </a:t>
            </a:r>
            <a:r>
              <a:rPr lang="en-IN" sz="2000" dirty="0" err="1">
                <a:latin typeface="Times New Roman" panose="02020603050405020304" pitchFamily="18" charset="0"/>
                <a:cs typeface="Times New Roman" panose="02020603050405020304" pitchFamily="18" charset="0"/>
              </a:rPr>
              <a:t>Sai</a:t>
            </a:r>
            <a:r>
              <a:rPr lang="en-IN" sz="2000" dirty="0">
                <a:latin typeface="Times New Roman" panose="02020603050405020304" pitchFamily="18" charset="0"/>
                <a:cs typeface="Times New Roman" panose="02020603050405020304" pitchFamily="18" charset="0"/>
              </a:rPr>
              <a:t>, K. Chandra, and K. A. Kumar, “Smart Attendance Monitoring System (SAMS): A Face Recognition Based Attendance System for Classroom Environment,” </a:t>
            </a:r>
            <a:r>
              <a:rPr lang="en-IN" sz="2000" i="1" dirty="0">
                <a:latin typeface="Times New Roman" panose="02020603050405020304" pitchFamily="18" charset="0"/>
                <a:cs typeface="Times New Roman" panose="02020603050405020304" pitchFamily="18" charset="0"/>
              </a:rPr>
              <a:t>Int. J. Recent Dev. Sci. Technol.</a:t>
            </a:r>
            <a:r>
              <a:rPr lang="en-IN" sz="2000" dirty="0">
                <a:latin typeface="Times New Roman" panose="02020603050405020304" pitchFamily="18" charset="0"/>
                <a:cs typeface="Times New Roman" panose="02020603050405020304" pitchFamily="18" charset="0"/>
              </a:rPr>
              <a:t>, vol. 4, no. 5, pp. 194–201, 2020.</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F. P. </a:t>
            </a:r>
            <a:r>
              <a:rPr lang="en-US" sz="2000" dirty="0" err="1">
                <a:latin typeface="Times New Roman" panose="02020603050405020304" pitchFamily="18" charset="0"/>
                <a:cs typeface="Times New Roman" panose="02020603050405020304" pitchFamily="18" charset="0"/>
              </a:rPr>
              <a:t>Filippidou</a:t>
            </a:r>
            <a:r>
              <a:rPr lang="en-US" sz="2000" dirty="0">
                <a:latin typeface="Times New Roman" panose="02020603050405020304" pitchFamily="18" charset="0"/>
                <a:cs typeface="Times New Roman" panose="02020603050405020304" pitchFamily="18" charset="0"/>
              </a:rPr>
              <a:t> and G. A. </a:t>
            </a:r>
            <a:r>
              <a:rPr lang="en-US" sz="2000" dirty="0" err="1">
                <a:latin typeface="Times New Roman" panose="02020603050405020304" pitchFamily="18" charset="0"/>
                <a:cs typeface="Times New Roman" panose="02020603050405020304" pitchFamily="18" charset="0"/>
              </a:rPr>
              <a:t>Papakostas</a:t>
            </a:r>
            <a:r>
              <a:rPr lang="en-US" sz="2000" dirty="0">
                <a:latin typeface="Times New Roman" panose="02020603050405020304" pitchFamily="18" charset="0"/>
                <a:cs typeface="Times New Roman" panose="02020603050405020304" pitchFamily="18" charset="0"/>
              </a:rPr>
              <a:t>, “Single Sample Face </a:t>
            </a:r>
            <a:r>
              <a:rPr lang="en-US" sz="2000" dirty="0" err="1">
                <a:latin typeface="Times New Roman" panose="02020603050405020304" pitchFamily="18" charset="0"/>
                <a:cs typeface="Times New Roman" panose="02020603050405020304" pitchFamily="18" charset="0"/>
              </a:rPr>
              <a:t>Recognition</a:t>
            </a:r>
            <a:r>
              <a:rPr lang="en-US" sz="2000" dirty="0">
                <a:latin typeface="Times New Roman" panose="02020603050405020304" pitchFamily="18" charset="0"/>
                <a:cs typeface="Times New Roman" panose="02020603050405020304" pitchFamily="18" charset="0"/>
              </a:rPr>
              <a:t> Using Convolutional Neural Networks for Automated Attendance Systems,” in </a:t>
            </a:r>
            <a:r>
              <a:rPr lang="en-US" sz="2000" i="1" dirty="0">
                <a:latin typeface="Times New Roman" panose="02020603050405020304" pitchFamily="18" charset="0"/>
                <a:cs typeface="Times New Roman" panose="02020603050405020304" pitchFamily="18" charset="0"/>
              </a:rPr>
              <a:t>2020 Fourth Int. Conf. </a:t>
            </a:r>
            <a:r>
              <a:rPr lang="en-US" sz="2000" i="1" dirty="0" err="1">
                <a:latin typeface="Times New Roman" panose="02020603050405020304" pitchFamily="18" charset="0"/>
                <a:cs typeface="Times New Roman" panose="02020603050405020304" pitchFamily="18" charset="0"/>
              </a:rPr>
              <a:t>Intell</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Comput</a:t>
            </a:r>
            <a:r>
              <a:rPr lang="en-US" sz="2000" i="1" dirty="0">
                <a:latin typeface="Times New Roman" panose="02020603050405020304" pitchFamily="18" charset="0"/>
                <a:cs typeface="Times New Roman" panose="02020603050405020304" pitchFamily="18" charset="0"/>
              </a:rPr>
              <a:t>. Data Sci. (ICDS)</a:t>
            </a:r>
            <a:r>
              <a:rPr lang="en-US" sz="2000" dirty="0">
                <a:latin typeface="Times New Roman" panose="02020603050405020304" pitchFamily="18" charset="0"/>
                <a:cs typeface="Times New Roman" panose="02020603050405020304" pitchFamily="18" charset="0"/>
              </a:rPr>
              <a:t>, 2020.</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Soni</a:t>
            </a:r>
            <a:r>
              <a:rPr lang="en-US" sz="2000" dirty="0">
                <a:latin typeface="Times New Roman" panose="02020603050405020304" pitchFamily="18" charset="0"/>
                <a:cs typeface="Times New Roman" panose="02020603050405020304" pitchFamily="18" charset="0"/>
              </a:rPr>
              <a:t>, M. Kumar, and G. </a:t>
            </a:r>
            <a:r>
              <a:rPr lang="en-US" sz="2000" dirty="0" err="1">
                <a:latin typeface="Times New Roman" panose="02020603050405020304" pitchFamily="18" charset="0"/>
                <a:cs typeface="Times New Roman" panose="02020603050405020304" pitchFamily="18" charset="0"/>
              </a:rPr>
              <a:t>Mathur</a:t>
            </a:r>
            <a:r>
              <a:rPr lang="en-US" sz="2000" dirty="0">
                <a:latin typeface="Times New Roman" panose="02020603050405020304" pitchFamily="18" charset="0"/>
                <a:cs typeface="Times New Roman" panose="02020603050405020304" pitchFamily="18" charset="0"/>
              </a:rPr>
              <a:t>, “Face Recognition using SOM Neural Network with Different Facial Feature Extraction Techniques,” Int. J. </a:t>
            </a:r>
            <a:r>
              <a:rPr lang="en-US" sz="2000" dirty="0" err="1">
                <a:latin typeface="Times New Roman" panose="02020603050405020304" pitchFamily="18" charset="0"/>
                <a:cs typeface="Times New Roman" panose="02020603050405020304" pitchFamily="18" charset="0"/>
              </a:rPr>
              <a:t>Comput</a:t>
            </a:r>
            <a:r>
              <a:rPr lang="en-US" sz="2000" dirty="0">
                <a:latin typeface="Times New Roman" panose="02020603050405020304" pitchFamily="18" charset="0"/>
                <a:cs typeface="Times New Roman" panose="02020603050405020304" pitchFamily="18" charset="0"/>
              </a:rPr>
              <a:t>. Appl., vol. 76, no. 3, pp. 7–11, 2013.</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S. Matilda and K. </a:t>
            </a:r>
            <a:r>
              <a:rPr lang="en-IN" sz="2000" dirty="0" err="1">
                <a:latin typeface="Times New Roman" panose="02020603050405020304" pitchFamily="18" charset="0"/>
                <a:cs typeface="Times New Roman" panose="02020603050405020304" pitchFamily="18" charset="0"/>
              </a:rPr>
              <a:t>Shahin</a:t>
            </a:r>
            <a:r>
              <a:rPr lang="en-IN" sz="2000" dirty="0">
                <a:latin typeface="Times New Roman" panose="02020603050405020304" pitchFamily="18" charset="0"/>
                <a:cs typeface="Times New Roman" panose="02020603050405020304" pitchFamily="18" charset="0"/>
              </a:rPr>
              <a:t>, “Student Attendance Monitoring System </a:t>
            </a: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 Using Image Processing,” in </a:t>
            </a:r>
            <a:r>
              <a:rPr lang="en-IN" sz="2000" i="1" dirty="0">
                <a:latin typeface="Times New Roman" panose="02020603050405020304" pitchFamily="18" charset="0"/>
                <a:cs typeface="Times New Roman" panose="02020603050405020304" pitchFamily="18" charset="0"/>
              </a:rPr>
              <a:t>2019 IEEE Int. Conf. Syst., </a:t>
            </a:r>
            <a:r>
              <a:rPr lang="en-IN" sz="2000" i="1" dirty="0" err="1">
                <a:latin typeface="Times New Roman" panose="02020603050405020304" pitchFamily="18" charset="0"/>
                <a:cs typeface="Times New Roman" panose="02020603050405020304" pitchFamily="18" charset="0"/>
              </a:rPr>
              <a:t>Comput</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Autom</a:t>
            </a:r>
            <a:r>
              <a:rPr lang="en-IN" sz="2000" i="1" dirty="0">
                <a:latin typeface="Times New Roman" panose="02020603050405020304" pitchFamily="18" charset="0"/>
                <a:cs typeface="Times New Roman" panose="02020603050405020304" pitchFamily="18" charset="0"/>
              </a:rPr>
              <a:t>. </a:t>
            </a:r>
            <a:r>
              <a:rPr lang="en-IN" sz="2000" i="1" dirty="0" err="1">
                <a:latin typeface="Times New Roman" panose="02020603050405020304" pitchFamily="18" charset="0"/>
                <a:cs typeface="Times New Roman" panose="02020603050405020304" pitchFamily="18" charset="0"/>
              </a:rPr>
              <a:t>Netw</a:t>
            </a:r>
            <a:r>
              <a:rPr lang="en-IN" sz="2000" i="1" dirty="0">
                <a:latin typeface="Times New Roman" panose="02020603050405020304" pitchFamily="18" charset="0"/>
                <a:cs typeface="Times New Roman" panose="02020603050405020304" pitchFamily="18" charset="0"/>
              </a:rPr>
              <a:t>. (ICSCAN)</a:t>
            </a:r>
            <a:r>
              <a:rPr lang="en-IN" sz="2000" dirty="0">
                <a:latin typeface="Times New Roman" panose="02020603050405020304" pitchFamily="18" charset="0"/>
                <a:cs typeface="Times New Roman" panose="02020603050405020304" pitchFamily="18" charset="0"/>
              </a:rPr>
              <a:t>, Pondicherry, India, 2019, pp. 1–4,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10.1109/ICSCAN.2019.8878806.</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059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4000" dirty="0">
                <a:latin typeface="Times New Roman" panose="02020603050405020304" pitchFamily="18" charset="0"/>
                <a:cs typeface="Times New Roman" panose="02020603050405020304" pitchFamily="18" charset="0"/>
              </a:rPr>
              <a:t>    Please ask questions if there are any doubts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
        <p:nvSpPr>
          <p:cNvPr id="3" name="TextBox 2"/>
          <p:cNvSpPr txBox="1"/>
          <p:nvPr/>
        </p:nvSpPr>
        <p:spPr>
          <a:xfrm>
            <a:off x="838201" y="757382"/>
            <a:ext cx="9985310" cy="3785652"/>
          </a:xfrm>
          <a:prstGeom prst="rect">
            <a:avLst/>
          </a:prstGeom>
          <a:noFill/>
        </p:spPr>
        <p:txBody>
          <a:bodyPr wrap="square" rtlCol="0">
            <a:spAutoFit/>
          </a:bodyPr>
          <a:lstStyle/>
          <a:p>
            <a:endParaRPr lang="en-IN" sz="8000" dirty="0">
              <a:latin typeface="Times New Roman" panose="02020603050405020304" pitchFamily="18" charset="0"/>
              <a:cs typeface="Times New Roman" panose="02020603050405020304" pitchFamily="18" charset="0"/>
            </a:endParaRPr>
          </a:p>
          <a:p>
            <a:r>
              <a:rPr lang="en-IN" sz="8000" dirty="0">
                <a:latin typeface="Times New Roman" panose="02020603050405020304" pitchFamily="18" charset="0"/>
                <a:cs typeface="Times New Roman" panose="02020603050405020304" pitchFamily="18" charset="0"/>
              </a:rPr>
              <a:t>       </a:t>
            </a:r>
          </a:p>
          <a:p>
            <a:r>
              <a:rPr lang="en-IN" sz="8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1687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09600" y="1825624"/>
            <a:ext cx="10744200" cy="6210011"/>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1. Brief Introduction to the Project</a:t>
            </a:r>
          </a:p>
          <a:p>
            <a:pPr marL="0" indent="0" algn="just">
              <a:buNone/>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Next-Gen Attendance System</a:t>
            </a:r>
            <a:r>
              <a:rPr lang="en-US" sz="2400" dirty="0">
                <a:latin typeface="Times New Roman" panose="02020603050405020304" pitchFamily="18" charset="0"/>
                <a:cs typeface="Times New Roman" panose="02020603050405020304" pitchFamily="18" charset="0"/>
              </a:rPr>
              <a:t> is an automated, AI-driven solution that leverages deep learning models to streamline attendance tracking in educational settings. By utilizing advanced facial detection and recognition technologies such as YOLOv8 and CNN, the system accurately identifies students in real time, whether through live feeds, recorded videos, or static images. This innovative approach eliminates the need for manual attendance processes, enhancing the efficiency and accuracy of attendance management in modern classrooms.</a:t>
            </a:r>
          </a:p>
          <a:p>
            <a:pPr marL="0" indent="0">
              <a:buNone/>
            </a:pPr>
            <a:r>
              <a:rPr lang="en-US" sz="2400" b="1" dirty="0">
                <a:latin typeface="Times New Roman" panose="02020603050405020304" pitchFamily="18" charset="0"/>
                <a:cs typeface="Times New Roman" panose="02020603050405020304" pitchFamily="18" charset="0"/>
              </a:rPr>
              <a:t>2. Motivation behind the Project</a:t>
            </a:r>
          </a:p>
          <a:p>
            <a:pPr marL="0" indent="0" algn="just">
              <a:buNone/>
            </a:pPr>
            <a:r>
              <a:rPr lang="en-US" sz="2400" dirty="0">
                <a:latin typeface="Times New Roman" panose="02020603050405020304" pitchFamily="18" charset="0"/>
                <a:cs typeface="Times New Roman" panose="02020603050405020304" pitchFamily="18" charset="0"/>
              </a:rPr>
              <a:t>The primary motivation behind the development of this system is to address the inefficiencies and inaccuracies associated with traditional attendance methods. Manual roll calls and paper-based systems are prone to human error, time-consuming, and susceptible to proxy attendance. With the increasing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766617"/>
            <a:ext cx="10515600" cy="541034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demand for digital solutions in educational environments, there is a growing need for automated systems that can ensure accurate attendance records while minimizing administrative workload. The integration of AI into the attendance process provides a solution that is both time-efficient and scalable.</a:t>
            </a:r>
          </a:p>
          <a:p>
            <a:pPr marL="0" indent="0">
              <a:buNone/>
            </a:pPr>
            <a:r>
              <a:rPr lang="en-US" sz="2400" b="1" dirty="0">
                <a:latin typeface="Times New Roman" panose="02020603050405020304" pitchFamily="18" charset="0"/>
                <a:cs typeface="Times New Roman" panose="02020603050405020304" pitchFamily="18" charset="0"/>
              </a:rPr>
              <a:t>3. Importance and Relevance</a:t>
            </a:r>
          </a:p>
          <a:p>
            <a:pPr marL="0" indent="0" algn="just">
              <a:buNone/>
            </a:pPr>
            <a:r>
              <a:rPr lang="en-US" sz="2400" dirty="0">
                <a:latin typeface="Times New Roman" panose="02020603050405020304" pitchFamily="18" charset="0"/>
                <a:cs typeface="Times New Roman" panose="02020603050405020304" pitchFamily="18" charset="0"/>
              </a:rPr>
              <a:t>The importance of this project lies in its potential to revolutionize attendance tracking by reducing the manual labor involved in monitoring student presence. In an era where educational institutions are embracing digital transformation, this system offers a relevant and forward-thinking solution that enhances data accuracy, reduces errors, and provides valuable insights through real-time tracking. The system’s adaptability across different classroom settings makes it a valuable tool for educational administrators seeking to improve operational efficiency and ensure compliance with attendance policies.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34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81000"/>
            <a:ext cx="10173182" cy="6477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859280971"/>
              </p:ext>
            </p:extLst>
          </p:nvPr>
        </p:nvGraphicFramePr>
        <p:xfrm>
          <a:off x="261257" y="1112215"/>
          <a:ext cx="11651343" cy="5064747"/>
        </p:xfrm>
        <a:graphic>
          <a:graphicData uri="http://schemas.openxmlformats.org/drawingml/2006/table">
            <a:tbl>
              <a:tblPr firstRow="1" bandRow="1">
                <a:tableStyleId>{17292A2E-F333-43FB-9621-5CBBE7FDCDCB}</a:tableStyleId>
              </a:tblPr>
              <a:tblGrid>
                <a:gridCol w="440009">
                  <a:extLst>
                    <a:ext uri="{9D8B030D-6E8A-4147-A177-3AD203B41FA5}">
                      <a16:colId xmlns:a16="http://schemas.microsoft.com/office/drawing/2014/main" val="166576671"/>
                    </a:ext>
                  </a:extLst>
                </a:gridCol>
                <a:gridCol w="2010259">
                  <a:extLst>
                    <a:ext uri="{9D8B030D-6E8A-4147-A177-3AD203B41FA5}">
                      <a16:colId xmlns:a16="http://schemas.microsoft.com/office/drawing/2014/main" val="946789180"/>
                    </a:ext>
                  </a:extLst>
                </a:gridCol>
                <a:gridCol w="1534713">
                  <a:extLst>
                    <a:ext uri="{9D8B030D-6E8A-4147-A177-3AD203B41FA5}">
                      <a16:colId xmlns:a16="http://schemas.microsoft.com/office/drawing/2014/main" val="3483638722"/>
                    </a:ext>
                  </a:extLst>
                </a:gridCol>
                <a:gridCol w="2637113">
                  <a:extLst>
                    <a:ext uri="{9D8B030D-6E8A-4147-A177-3AD203B41FA5}">
                      <a16:colId xmlns:a16="http://schemas.microsoft.com/office/drawing/2014/main" val="1190061112"/>
                    </a:ext>
                  </a:extLst>
                </a:gridCol>
                <a:gridCol w="1968755">
                  <a:extLst>
                    <a:ext uri="{9D8B030D-6E8A-4147-A177-3AD203B41FA5}">
                      <a16:colId xmlns:a16="http://schemas.microsoft.com/office/drawing/2014/main" val="3469305604"/>
                    </a:ext>
                  </a:extLst>
                </a:gridCol>
                <a:gridCol w="1396014">
                  <a:extLst>
                    <a:ext uri="{9D8B030D-6E8A-4147-A177-3AD203B41FA5}">
                      <a16:colId xmlns:a16="http://schemas.microsoft.com/office/drawing/2014/main" val="3853106642"/>
                    </a:ext>
                  </a:extLst>
                </a:gridCol>
                <a:gridCol w="1664480">
                  <a:extLst>
                    <a:ext uri="{9D8B030D-6E8A-4147-A177-3AD203B41FA5}">
                      <a16:colId xmlns:a16="http://schemas.microsoft.com/office/drawing/2014/main" val="1601472594"/>
                    </a:ext>
                  </a:extLst>
                </a:gridCol>
              </a:tblGrid>
              <a:tr h="597703">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2233522">
                <a:tc>
                  <a:txBody>
                    <a:bodyPr/>
                    <a:lstStyle/>
                    <a:p>
                      <a:r>
                        <a:rPr lang="en-US" sz="17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A Classroom Usage Monitoring System with Image Detection for Student Attendance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7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D. B. </a:t>
                      </a:r>
                      <a:r>
                        <a:rPr lang="en-IN" sz="1700" dirty="0" err="1">
                          <a:latin typeface="Times New Roman" panose="02020603050405020304" pitchFamily="18" charset="0"/>
                          <a:cs typeface="Times New Roman" panose="02020603050405020304" pitchFamily="18" charset="0"/>
                        </a:rPr>
                        <a:t>Hidayat</a:t>
                      </a:r>
                      <a:r>
                        <a:rPr lang="en-IN" sz="1700" dirty="0">
                          <a:latin typeface="Times New Roman" panose="02020603050405020304" pitchFamily="18" charset="0"/>
                          <a:cs typeface="Times New Roman" panose="02020603050405020304" pitchFamily="18" charset="0"/>
                        </a:rPr>
                        <a:t>, B. M. </a:t>
                      </a:r>
                      <a:r>
                        <a:rPr lang="en-IN" sz="1700" dirty="0" err="1">
                          <a:latin typeface="Times New Roman" panose="02020603050405020304" pitchFamily="18" charset="0"/>
                          <a:cs typeface="Times New Roman" panose="02020603050405020304" pitchFamily="18" charset="0"/>
                        </a:rPr>
                        <a:t>Nugraha</a:t>
                      </a:r>
                      <a:r>
                        <a:rPr lang="en-IN" sz="1700" dirty="0">
                          <a:latin typeface="Times New Roman" panose="02020603050405020304" pitchFamily="18" charset="0"/>
                          <a:cs typeface="Times New Roman" panose="02020603050405020304" pitchFamily="18" charset="0"/>
                        </a:rPr>
                        <a:t>, D. A. D. </a:t>
                      </a:r>
                      <a:r>
                        <a:rPr lang="en-IN" sz="1700" dirty="0" err="1">
                          <a:latin typeface="Times New Roman" panose="02020603050405020304" pitchFamily="18" charset="0"/>
                          <a:cs typeface="Times New Roman" panose="02020603050405020304" pitchFamily="18" charset="0"/>
                        </a:rPr>
                        <a:t>Bagaskara</a:t>
                      </a:r>
                      <a:r>
                        <a:rPr lang="en-IN" sz="1700" dirty="0">
                          <a:latin typeface="Times New Roman" panose="02020603050405020304" pitchFamily="18" charset="0"/>
                          <a:cs typeface="Times New Roman" panose="02020603050405020304" pitchFamily="18" charset="0"/>
                        </a:rPr>
                        <a:t>, D. P. </a:t>
                      </a:r>
                      <a:r>
                        <a:rPr lang="en-IN" sz="1700" dirty="0" err="1">
                          <a:latin typeface="Times New Roman" panose="02020603050405020304" pitchFamily="18" charset="0"/>
                          <a:cs typeface="Times New Roman" panose="02020603050405020304" pitchFamily="18" charset="0"/>
                        </a:rPr>
                        <a:t>Widyadhana</a:t>
                      </a:r>
                      <a:r>
                        <a:rPr lang="en-IN" sz="1700" dirty="0">
                          <a:latin typeface="Times New Roman" panose="02020603050405020304" pitchFamily="18" charset="0"/>
                          <a:cs typeface="Times New Roman" panose="02020603050405020304" pitchFamily="18" charset="0"/>
                        </a:rPr>
                        <a:t>, D. </a:t>
                      </a:r>
                      <a:r>
                        <a:rPr lang="en-IN" sz="1700" dirty="0" err="1">
                          <a:latin typeface="Times New Roman" panose="02020603050405020304" pitchFamily="18" charset="0"/>
                          <a:cs typeface="Times New Roman" panose="02020603050405020304" pitchFamily="18" charset="0"/>
                        </a:rPr>
                        <a:t>Purwitasari</a:t>
                      </a:r>
                      <a:r>
                        <a:rPr lang="en-IN" sz="1700" dirty="0">
                          <a:latin typeface="Times New Roman" panose="02020603050405020304" pitchFamily="18" charset="0"/>
                          <a:cs typeface="Times New Roman" panose="02020603050405020304" pitchFamily="18" charset="0"/>
                        </a:rPr>
                        <a:t>, I. K. E. </a:t>
                      </a:r>
                      <a:r>
                        <a:rPr lang="en-IN" sz="1700" dirty="0" err="1">
                          <a:latin typeface="Times New Roman" panose="02020603050405020304" pitchFamily="18" charset="0"/>
                          <a:cs typeface="Times New Roman" panose="02020603050405020304" pitchFamily="18" charset="0"/>
                        </a:rPr>
                        <a:t>Purnama</a:t>
                      </a:r>
                      <a:endParaRPr lang="en-US" sz="17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700" dirty="0" err="1">
                          <a:latin typeface="Times New Roman" panose="02020603050405020304" pitchFamily="18" charset="0"/>
                          <a:cs typeface="Times New Roman" panose="02020603050405020304" pitchFamily="18" charset="0"/>
                        </a:rPr>
                        <a:t>ICoSEIT</a:t>
                      </a:r>
                      <a:r>
                        <a:rPr lang="en-IN" sz="1700" dirty="0">
                          <a:latin typeface="Times New Roman" panose="02020603050405020304" pitchFamily="18" charset="0"/>
                          <a:cs typeface="Times New Roman" panose="02020603050405020304" pitchFamily="18" charset="0"/>
                        </a:rPr>
                        <a:t>, 2024</a:t>
                      </a:r>
                      <a:br>
                        <a:rPr lang="en-US" sz="1700" dirty="0">
                          <a:latin typeface="Times New Roman" panose="02020603050405020304" pitchFamily="18" charset="0"/>
                          <a:cs typeface="Times New Roman" panose="02020603050405020304" pitchFamily="18" charset="0"/>
                        </a:rPr>
                      </a:br>
                      <a:br>
                        <a:rPr lang="en-US" sz="1700" dirty="0">
                          <a:latin typeface="Times New Roman" panose="02020603050405020304" pitchFamily="18" charset="0"/>
                          <a:cs typeface="Times New Roman" panose="02020603050405020304" pitchFamily="18" charset="0"/>
                        </a:rPr>
                      </a:b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hlinkClick r:id="rId2"/>
                        </a:rPr>
                        <a:t>https://ieeexplore.ieee.org/document/10497524</a:t>
                      </a:r>
                      <a:endParaRPr lang="en-US" sz="17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Image detection for monitoring classroom usage and student attendance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Improved student attendance tracking and efficient classroom usage monitoring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Limited to specific classroom environments; does not address outdoor attendance scenarios.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2233522">
                <a:tc>
                  <a:txBody>
                    <a:bodyPr/>
                    <a:lstStyle/>
                    <a:p>
                      <a:r>
                        <a:rPr lang="en-US" sz="17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Student Recognition and Activity Monitoring in E-Classes Using Deep Learning in Higher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700" dirty="0">
                          <a:latin typeface="Times New Roman" panose="02020603050405020304" pitchFamily="18" charset="0"/>
                          <a:cs typeface="Times New Roman" panose="02020603050405020304" pitchFamily="18" charset="0"/>
                        </a:rPr>
                        <a:t>N. M. Alruwais, M. Zakariah</a:t>
                      </a:r>
                      <a:endParaRPr lang="en-IN" sz="17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700" dirty="0">
                          <a:latin typeface="Times New Roman" panose="02020603050405020304" pitchFamily="18" charset="0"/>
                          <a:cs typeface="Times New Roman" panose="02020603050405020304" pitchFamily="18" charset="0"/>
                        </a:rPr>
                        <a:t>IEEE Access, 2024</a:t>
                      </a:r>
                      <a:br>
                        <a:rPr lang="en-US" sz="1700" dirty="0">
                          <a:latin typeface="Times New Roman" panose="02020603050405020304" pitchFamily="18" charset="0"/>
                          <a:cs typeface="Times New Roman" panose="02020603050405020304" pitchFamily="18" charset="0"/>
                        </a:rPr>
                      </a:b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hlinkClick r:id="rId3"/>
                        </a:rPr>
                        <a:t>https://www.researchgate.net/publication/377478273_Student_Recognition_and_Activity_Monitoring_in_E-Classes_Using_Deep_Learning_in_Higher_Education</a:t>
                      </a:r>
                      <a:endParaRPr lang="en-US" sz="17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Deep learning-based recognition for e-class monitoring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latin typeface="Times New Roman" panose="02020603050405020304" pitchFamily="18" charset="0"/>
                          <a:cs typeface="Times New Roman" panose="02020603050405020304" pitchFamily="18" charset="0"/>
                        </a:rPr>
                        <a:t>Enhanced student engagement and automated activity monitoring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May struggle with variations in lighting and student occlusions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bl>
          </a:graphicData>
        </a:graphic>
      </p:graphicFrame>
    </p:spTree>
    <p:extLst>
      <p:ext uri="{BB962C8B-B14F-4D97-AF65-F5344CB8AC3E}">
        <p14:creationId xmlns:p14="http://schemas.microsoft.com/office/powerpoint/2010/main" val="139797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074796072"/>
              </p:ext>
            </p:extLst>
          </p:nvPr>
        </p:nvGraphicFramePr>
        <p:xfrm>
          <a:off x="412173" y="846389"/>
          <a:ext cx="11471563" cy="5330573"/>
        </p:xfrm>
        <a:graphic>
          <a:graphicData uri="http://schemas.openxmlformats.org/drawingml/2006/table">
            <a:tbl>
              <a:tblPr firstRow="1" bandRow="1">
                <a:tableStyleId>{17292A2E-F333-43FB-9621-5CBBE7FDCDCB}</a:tableStyleId>
              </a:tblPr>
              <a:tblGrid>
                <a:gridCol w="1073727">
                  <a:extLst>
                    <a:ext uri="{9D8B030D-6E8A-4147-A177-3AD203B41FA5}">
                      <a16:colId xmlns:a16="http://schemas.microsoft.com/office/drawing/2014/main" val="20000"/>
                    </a:ext>
                  </a:extLst>
                </a:gridCol>
                <a:gridCol w="1955800">
                  <a:extLst>
                    <a:ext uri="{9D8B030D-6E8A-4147-A177-3AD203B41FA5}">
                      <a16:colId xmlns:a16="http://schemas.microsoft.com/office/drawing/2014/main" val="946789180"/>
                    </a:ext>
                  </a:extLst>
                </a:gridCol>
                <a:gridCol w="1942638">
                  <a:extLst>
                    <a:ext uri="{9D8B030D-6E8A-4147-A177-3AD203B41FA5}">
                      <a16:colId xmlns:a16="http://schemas.microsoft.com/office/drawing/2014/main" val="3483638722"/>
                    </a:ext>
                  </a:extLst>
                </a:gridCol>
                <a:gridCol w="1633184">
                  <a:extLst>
                    <a:ext uri="{9D8B030D-6E8A-4147-A177-3AD203B41FA5}">
                      <a16:colId xmlns:a16="http://schemas.microsoft.com/office/drawing/2014/main" val="1190061112"/>
                    </a:ext>
                  </a:extLst>
                </a:gridCol>
                <a:gridCol w="1844274">
                  <a:extLst>
                    <a:ext uri="{9D8B030D-6E8A-4147-A177-3AD203B41FA5}">
                      <a16:colId xmlns:a16="http://schemas.microsoft.com/office/drawing/2014/main" val="3469305604"/>
                    </a:ext>
                  </a:extLst>
                </a:gridCol>
                <a:gridCol w="1510970">
                  <a:extLst>
                    <a:ext uri="{9D8B030D-6E8A-4147-A177-3AD203B41FA5}">
                      <a16:colId xmlns:a16="http://schemas.microsoft.com/office/drawing/2014/main" val="3853106642"/>
                    </a:ext>
                  </a:extLst>
                </a:gridCol>
                <a:gridCol w="1510970">
                  <a:extLst>
                    <a:ext uri="{9D8B030D-6E8A-4147-A177-3AD203B41FA5}">
                      <a16:colId xmlns:a16="http://schemas.microsoft.com/office/drawing/2014/main" val="1601472594"/>
                    </a:ext>
                  </a:extLst>
                </a:gridCol>
              </a:tblGrid>
              <a:tr h="9515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No</a:t>
                      </a:r>
                      <a:endParaRPr lang="en-IN" sz="1800" dirty="0">
                        <a:solidFill>
                          <a:schemeClr val="tx1"/>
                        </a:solidFill>
                        <a:effectLst/>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Title</a:t>
                      </a:r>
                      <a:endParaRPr lang="en-IN" sz="1800" dirty="0">
                        <a:solidFill>
                          <a:schemeClr val="tx1"/>
                        </a:solidFill>
                        <a:effectLst/>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Author</a:t>
                      </a:r>
                      <a:endParaRPr lang="en-IN" sz="1800" dirty="0">
                        <a:solidFill>
                          <a:schemeClr val="tx1"/>
                        </a:solidFill>
                        <a:effectLst/>
                        <a:latin typeface="Times New Roman" panose="02020603050405020304" pitchFamily="18" charset="0"/>
                        <a:cs typeface="Times New Roman" panose="02020603050405020304" pitchFamily="18" charset="0"/>
                      </a:endParaRPr>
                    </a:p>
                    <a:p>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Journal Name &amp; Year</a:t>
                      </a:r>
                      <a:endParaRPr lang="en-IN" sz="1800" dirty="0">
                        <a:solidFill>
                          <a:schemeClr val="tx1"/>
                        </a:solidFill>
                        <a:effectLst/>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Methodology Adapted</a:t>
                      </a:r>
                      <a:endParaRPr lang="en-IN" sz="1800" dirty="0">
                        <a:solidFill>
                          <a:schemeClr val="tx1"/>
                        </a:solidFill>
                        <a:effectLst/>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Key Findings </a:t>
                      </a:r>
                      <a:endParaRPr lang="en-IN" sz="1800" dirty="0">
                        <a:solidFill>
                          <a:schemeClr val="tx1"/>
                        </a:solidFill>
                        <a:effectLst/>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Gaps</a:t>
                      </a:r>
                    </a:p>
                    <a:p>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23967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700" dirty="0">
                        <a:latin typeface="Times New Roman" panose="02020603050405020304" pitchFamily="18" charset="0"/>
                        <a:cs typeface="Times New Roman" panose="02020603050405020304" pitchFamily="18" charset="0"/>
                      </a:endParaRPr>
                    </a:p>
                    <a:p>
                      <a:r>
                        <a:rPr lang="en-US" sz="17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Face Recognition Smart Attendance System using Deep Transfer Learning</a:t>
                      </a:r>
                      <a:endParaRPr lang="en-US" sz="17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K. </a:t>
                      </a:r>
                      <a:r>
                        <a:rPr lang="en-IN" sz="1700" dirty="0" err="1">
                          <a:latin typeface="Times New Roman" panose="02020603050405020304" pitchFamily="18" charset="0"/>
                          <a:cs typeface="Times New Roman" panose="02020603050405020304" pitchFamily="18" charset="0"/>
                        </a:rPr>
                        <a:t>Alhanaee</a:t>
                      </a:r>
                      <a:r>
                        <a:rPr lang="en-IN" sz="1700" dirty="0">
                          <a:latin typeface="Times New Roman" panose="02020603050405020304" pitchFamily="18" charset="0"/>
                          <a:cs typeface="Times New Roman" panose="02020603050405020304" pitchFamily="18" charset="0"/>
                        </a:rPr>
                        <a:t>, M. </a:t>
                      </a:r>
                      <a:r>
                        <a:rPr lang="en-IN" sz="1700" dirty="0" err="1">
                          <a:latin typeface="Times New Roman" panose="02020603050405020304" pitchFamily="18" charset="0"/>
                          <a:cs typeface="Times New Roman" panose="02020603050405020304" pitchFamily="18" charset="0"/>
                        </a:rPr>
                        <a:t>Alhammadi</a:t>
                      </a:r>
                      <a:r>
                        <a:rPr lang="en-IN" sz="1700" dirty="0">
                          <a:latin typeface="Times New Roman" panose="02020603050405020304" pitchFamily="18" charset="0"/>
                          <a:cs typeface="Times New Roman" panose="02020603050405020304" pitchFamily="18" charset="0"/>
                        </a:rPr>
                        <a:t>, N. </a:t>
                      </a:r>
                      <a:r>
                        <a:rPr lang="en-IN" sz="1700" dirty="0" err="1">
                          <a:latin typeface="Times New Roman" panose="02020603050405020304" pitchFamily="18" charset="0"/>
                          <a:cs typeface="Times New Roman" panose="02020603050405020304" pitchFamily="18" charset="0"/>
                        </a:rPr>
                        <a:t>Almenhali</a:t>
                      </a:r>
                      <a:r>
                        <a:rPr lang="en-IN" sz="1700" dirty="0">
                          <a:latin typeface="Times New Roman" panose="02020603050405020304" pitchFamily="18" charset="0"/>
                          <a:cs typeface="Times New Roman" panose="02020603050405020304" pitchFamily="18" charset="0"/>
                        </a:rPr>
                        <a:t>, M. </a:t>
                      </a:r>
                      <a:r>
                        <a:rPr lang="en-IN" sz="1700" dirty="0" err="1">
                          <a:latin typeface="Times New Roman" panose="02020603050405020304" pitchFamily="18" charset="0"/>
                          <a:cs typeface="Times New Roman" panose="02020603050405020304" pitchFamily="18" charset="0"/>
                        </a:rPr>
                        <a:t>Shatnawi</a:t>
                      </a:r>
                      <a:endParaRPr lang="en-US"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700" dirty="0" err="1">
                          <a:latin typeface="Times New Roman" panose="02020603050405020304" pitchFamily="18" charset="0"/>
                          <a:cs typeface="Times New Roman" panose="02020603050405020304" pitchFamily="18" charset="0"/>
                        </a:rPr>
                        <a:t>Procedia</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Comput</a:t>
                      </a:r>
                      <a:r>
                        <a:rPr lang="en-IN" sz="1700" dirty="0">
                          <a:latin typeface="Times New Roman" panose="02020603050405020304" pitchFamily="18" charset="0"/>
                          <a:cs typeface="Times New Roman" panose="02020603050405020304" pitchFamily="18" charset="0"/>
                        </a:rPr>
                        <a:t>. Sci</a:t>
                      </a:r>
                      <a:r>
                        <a:rPr lang="en-IN" sz="1700">
                          <a:latin typeface="Times New Roman" panose="02020603050405020304" pitchFamily="18" charset="0"/>
                          <a:cs typeface="Times New Roman" panose="02020603050405020304" pitchFamily="18" charset="0"/>
                        </a:rPr>
                        <a:t>., 2021</a:t>
                      </a:r>
                      <a:br>
                        <a:rPr lang="en-US" sz="1700" b="0">
                          <a:solidFill>
                            <a:schemeClr val="tx1"/>
                          </a:solidFill>
                          <a:latin typeface="Times New Roman" panose="02020603050405020304" pitchFamily="18" charset="0"/>
                          <a:cs typeface="Times New Roman" panose="02020603050405020304" pitchFamily="18" charset="0"/>
                        </a:rPr>
                      </a:br>
                      <a:r>
                        <a:rPr lang="en-US" sz="1700" b="0">
                          <a:solidFill>
                            <a:schemeClr val="tx1"/>
                          </a:solidFill>
                          <a:latin typeface="Times New Roman" panose="02020603050405020304" pitchFamily="18" charset="0"/>
                          <a:cs typeface="Times New Roman" panose="02020603050405020304" pitchFamily="18" charset="0"/>
                          <a:hlinkClick r:id="rId2"/>
                        </a:rPr>
                        <a:t>https://www.sciencedirect.com/science/article/pii/S1877050921019232</a:t>
                      </a:r>
                      <a:endParaRPr lang="en-US" sz="17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latin typeface="Times New Roman" panose="02020603050405020304" pitchFamily="18" charset="0"/>
                          <a:cs typeface="Times New Roman" panose="02020603050405020304" pitchFamily="18" charset="0"/>
                        </a:rPr>
                        <a:t>Deep transfer learning for smart attendance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latin typeface="Times New Roman" panose="02020603050405020304" pitchFamily="18" charset="0"/>
                          <a:cs typeface="Times New Roman" panose="02020603050405020304" pitchFamily="18" charset="0"/>
                        </a:rPr>
                        <a:t>High accuracy in face recognition-based attendance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Requires a high-quality dataset and faces challenges with occlusions</a:t>
                      </a:r>
                      <a:endParaRPr lang="en-IN" sz="1700" b="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82337">
                <a:tc>
                  <a:txBody>
                    <a:bodyPr/>
                    <a:lstStyle/>
                    <a:p>
                      <a:r>
                        <a:rPr lang="en-US" sz="17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latin typeface="Times New Roman" panose="02020603050405020304" pitchFamily="18" charset="0"/>
                          <a:cs typeface="Times New Roman" panose="02020603050405020304" pitchFamily="18" charset="0"/>
                        </a:rPr>
                        <a:t>Smart Attendance System Using CNN</a:t>
                      </a:r>
                      <a:endParaRPr lang="en-US" sz="17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s-ES" sz="1700" dirty="0">
                          <a:latin typeface="Times New Roman" panose="02020603050405020304" pitchFamily="18" charset="0"/>
                          <a:cs typeface="Times New Roman" panose="02020603050405020304" pitchFamily="18" charset="0"/>
                        </a:rPr>
                        <a:t>S. </a:t>
                      </a:r>
                      <a:r>
                        <a:rPr lang="es-ES" sz="1700" dirty="0" err="1">
                          <a:latin typeface="Times New Roman" panose="02020603050405020304" pitchFamily="18" charset="0"/>
                          <a:cs typeface="Times New Roman" panose="02020603050405020304" pitchFamily="18" charset="0"/>
                        </a:rPr>
                        <a:t>Arya</a:t>
                      </a:r>
                      <a:r>
                        <a:rPr lang="es-ES" sz="1700" dirty="0">
                          <a:latin typeface="Times New Roman" panose="02020603050405020304" pitchFamily="18" charset="0"/>
                          <a:cs typeface="Times New Roman" panose="02020603050405020304" pitchFamily="18" charset="0"/>
                        </a:rPr>
                        <a:t>, H. </a:t>
                      </a:r>
                      <a:r>
                        <a:rPr lang="es-ES" sz="1700" dirty="0" err="1">
                          <a:latin typeface="Times New Roman" panose="02020603050405020304" pitchFamily="18" charset="0"/>
                          <a:cs typeface="Times New Roman" panose="02020603050405020304" pitchFamily="18" charset="0"/>
                        </a:rPr>
                        <a:t>Mesariya</a:t>
                      </a:r>
                      <a:r>
                        <a:rPr lang="es-ES" sz="1700" dirty="0">
                          <a:latin typeface="Times New Roman" panose="02020603050405020304" pitchFamily="18" charset="0"/>
                          <a:cs typeface="Times New Roman" panose="02020603050405020304" pitchFamily="18" charset="0"/>
                        </a:rPr>
                        <a:t>, V. </a:t>
                      </a:r>
                      <a:r>
                        <a:rPr lang="es-ES" sz="1700" dirty="0" err="1">
                          <a:latin typeface="Times New Roman" panose="02020603050405020304" pitchFamily="18" charset="0"/>
                          <a:cs typeface="Times New Roman" panose="02020603050405020304" pitchFamily="18" charset="0"/>
                        </a:rPr>
                        <a:t>Parekh</a:t>
                      </a:r>
                      <a:endParaRPr lang="en-US" sz="17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700" dirty="0" err="1">
                          <a:latin typeface="Times New Roman" panose="02020603050405020304" pitchFamily="18" charset="0"/>
                          <a:cs typeface="Times New Roman" panose="02020603050405020304" pitchFamily="18" charset="0"/>
                        </a:rPr>
                        <a:t>Pandit</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Deendayal</a:t>
                      </a:r>
                      <a:r>
                        <a:rPr lang="en-IN" sz="1700" dirty="0">
                          <a:latin typeface="Times New Roman" panose="02020603050405020304" pitchFamily="18" charset="0"/>
                          <a:cs typeface="Times New Roman" panose="02020603050405020304" pitchFamily="18" charset="0"/>
                        </a:rPr>
                        <a:t> Petroleum University, 2023</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hlinkClick r:id="rId3"/>
                        </a:rPr>
                        <a:t>https://arxiv.org/pdf/2004.14289</a:t>
                      </a:r>
                      <a:endParaRPr lang="en-IN" sz="17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latin typeface="Times New Roman" panose="02020603050405020304" pitchFamily="18" charset="0"/>
                          <a:cs typeface="Times New Roman" panose="02020603050405020304" pitchFamily="18" charset="0"/>
                        </a:rPr>
                        <a:t>Convolutional Neural Networks (CNN) for attendance tracking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latin typeface="Times New Roman" panose="02020603050405020304" pitchFamily="18" charset="0"/>
                          <a:cs typeface="Times New Roman" panose="02020603050405020304" pitchFamily="18" charset="0"/>
                        </a:rPr>
                        <a:t>Reliable attendance system using CNN for facial recognition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700" dirty="0">
                          <a:latin typeface="Times New Roman" panose="02020603050405020304" pitchFamily="18" charset="0"/>
                          <a:cs typeface="Times New Roman" panose="02020603050405020304" pitchFamily="18" charset="0"/>
                        </a:rPr>
                        <a:t>No integration with other authentication methods like RFID or biometrics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1" name="Title 7">
            <a:extLst>
              <a:ext uri="{FF2B5EF4-FFF2-40B4-BE49-F238E27FC236}">
                <a16:creationId xmlns:a16="http://schemas.microsoft.com/office/drawing/2014/main" id="{D45DB3B1-7702-A34D-B15A-E964B95D6FB5}"/>
              </a:ext>
            </a:extLst>
          </p:cNvPr>
          <p:cNvSpPr>
            <a:spLocks noGrp="1"/>
          </p:cNvSpPr>
          <p:nvPr>
            <p:ph type="title"/>
          </p:nvPr>
        </p:nvSpPr>
        <p:spPr>
          <a:xfrm>
            <a:off x="1689100" y="365126"/>
            <a:ext cx="9664700" cy="43497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60108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316851185"/>
              </p:ext>
            </p:extLst>
          </p:nvPr>
        </p:nvGraphicFramePr>
        <p:xfrm>
          <a:off x="609600" y="1279947"/>
          <a:ext cx="10744201" cy="3666126"/>
        </p:xfrm>
        <a:graphic>
          <a:graphicData uri="http://schemas.openxmlformats.org/drawingml/2006/table">
            <a:tbl>
              <a:tblPr firstRow="1" bandRow="1">
                <a:tableStyleId>{17292A2E-F333-43FB-9621-5CBBE7FDCDCB}</a:tableStyleId>
              </a:tblPr>
              <a:tblGrid>
                <a:gridCol w="1587050">
                  <a:extLst>
                    <a:ext uri="{9D8B030D-6E8A-4147-A177-3AD203B41FA5}">
                      <a16:colId xmlns:a16="http://schemas.microsoft.com/office/drawing/2014/main" val="20000"/>
                    </a:ext>
                  </a:extLst>
                </a:gridCol>
                <a:gridCol w="1587050">
                  <a:extLst>
                    <a:ext uri="{9D8B030D-6E8A-4147-A177-3AD203B41FA5}">
                      <a16:colId xmlns:a16="http://schemas.microsoft.com/office/drawing/2014/main" val="946789180"/>
                    </a:ext>
                  </a:extLst>
                </a:gridCol>
                <a:gridCol w="1482803">
                  <a:extLst>
                    <a:ext uri="{9D8B030D-6E8A-4147-A177-3AD203B41FA5}">
                      <a16:colId xmlns:a16="http://schemas.microsoft.com/office/drawing/2014/main" val="3483638722"/>
                    </a:ext>
                  </a:extLst>
                </a:gridCol>
                <a:gridCol w="1529630">
                  <a:extLst>
                    <a:ext uri="{9D8B030D-6E8A-4147-A177-3AD203B41FA5}">
                      <a16:colId xmlns:a16="http://schemas.microsoft.com/office/drawing/2014/main" val="1190061112"/>
                    </a:ext>
                  </a:extLst>
                </a:gridCol>
                <a:gridCol w="1727336">
                  <a:extLst>
                    <a:ext uri="{9D8B030D-6E8A-4147-A177-3AD203B41FA5}">
                      <a16:colId xmlns:a16="http://schemas.microsoft.com/office/drawing/2014/main" val="3469305604"/>
                    </a:ext>
                  </a:extLst>
                </a:gridCol>
                <a:gridCol w="1415166">
                  <a:extLst>
                    <a:ext uri="{9D8B030D-6E8A-4147-A177-3AD203B41FA5}">
                      <a16:colId xmlns:a16="http://schemas.microsoft.com/office/drawing/2014/main" val="3853106642"/>
                    </a:ext>
                  </a:extLst>
                </a:gridCol>
                <a:gridCol w="1415166">
                  <a:extLst>
                    <a:ext uri="{9D8B030D-6E8A-4147-A177-3AD203B41FA5}">
                      <a16:colId xmlns:a16="http://schemas.microsoft.com/office/drawing/2014/main" val="1601472594"/>
                    </a:ext>
                  </a:extLst>
                </a:gridCol>
              </a:tblGrid>
              <a:tr h="10747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No</a:t>
                      </a:r>
                      <a:endParaRPr lang="en-IN" sz="2400" dirty="0">
                        <a:solidFill>
                          <a:schemeClr val="tx1"/>
                        </a:solidFill>
                        <a:effectLst/>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Title</a:t>
                      </a:r>
                      <a:endParaRPr lang="en-IN" sz="2400" dirty="0">
                        <a:solidFill>
                          <a:schemeClr val="tx1"/>
                        </a:solidFill>
                        <a:effectLst/>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Author</a:t>
                      </a:r>
                      <a:endParaRPr lang="en-IN" sz="2400" dirty="0">
                        <a:solidFill>
                          <a:schemeClr val="tx1"/>
                        </a:solidFill>
                        <a:effectLst/>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Journal Name &amp; Year</a:t>
                      </a:r>
                      <a:endParaRPr lang="en-IN" sz="2400" dirty="0">
                        <a:solidFill>
                          <a:schemeClr val="tx1"/>
                        </a:solidFill>
                        <a:effectLst/>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Methodology Adapted</a:t>
                      </a:r>
                      <a:endParaRPr lang="en-IN" sz="2400" dirty="0">
                        <a:solidFill>
                          <a:schemeClr val="tx1"/>
                        </a:solidFill>
                        <a:effectLst/>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Key Findings </a:t>
                      </a:r>
                      <a:endParaRPr lang="en-IN" sz="2400" dirty="0">
                        <a:solidFill>
                          <a:schemeClr val="tx1"/>
                        </a:solidFill>
                        <a:effectLst/>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Gaps</a:t>
                      </a:r>
                      <a:endParaRPr lang="en-IN" sz="2400" dirty="0">
                        <a:solidFill>
                          <a:schemeClr val="tx1"/>
                        </a:solidFill>
                        <a:effectLst/>
                        <a:latin typeface="Times New Roman" panose="02020603050405020304" pitchFamily="18" charset="0"/>
                        <a:cs typeface="Times New Roman" panose="02020603050405020304" pitchFamily="18" charset="0"/>
                      </a:endParaRPr>
                    </a:p>
                    <a:p>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10000"/>
                  </a:ext>
                </a:extLst>
              </a:tr>
              <a:tr h="2591414">
                <a:tc>
                  <a:txBody>
                    <a:bodyPr/>
                    <a:lstStyle/>
                    <a:p>
                      <a:r>
                        <a:rPr lang="en-US" sz="1800" b="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Smart Attendance Management System Using Geo-Fencing and Machine Learning</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P. S. V. Lakshmi, R. </a:t>
                      </a:r>
                      <a:r>
                        <a:rPr lang="en-IN" sz="1800" dirty="0" err="1">
                          <a:latin typeface="Times New Roman" panose="02020603050405020304" pitchFamily="18" charset="0"/>
                          <a:cs typeface="Times New Roman" panose="02020603050405020304" pitchFamily="18" charset="0"/>
                        </a:rPr>
                        <a:t>Kumaraswamy</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Manhar</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latin typeface="Times New Roman" panose="02020603050405020304" pitchFamily="18" charset="0"/>
                          <a:cs typeface="Times New Roman" panose="02020603050405020304" pitchFamily="18" charset="0"/>
                        </a:rPr>
                        <a:t>IJCRT, 2023</a:t>
                      </a:r>
                    </a:p>
                    <a:p>
                      <a:br>
                        <a:rPr lang="en-IN" sz="1800" b="0" dirty="0">
                          <a:solidFill>
                            <a:schemeClr val="tx1"/>
                          </a:solidFill>
                          <a:latin typeface="Times New Roman" panose="02020603050405020304" pitchFamily="18" charset="0"/>
                          <a:cs typeface="Times New Roman" panose="02020603050405020304" pitchFamily="18" charset="0"/>
                        </a:rPr>
                      </a:br>
                      <a:r>
                        <a:rPr lang="en-IN" sz="1800" b="0" dirty="0">
                          <a:solidFill>
                            <a:schemeClr val="tx1"/>
                          </a:solidFill>
                          <a:latin typeface="Times New Roman" panose="02020603050405020304" pitchFamily="18" charset="0"/>
                          <a:cs typeface="Times New Roman" panose="02020603050405020304" pitchFamily="18" charset="0"/>
                          <a:hlinkClick r:id="rId2"/>
                        </a:rPr>
                        <a:t>https://www.ijcrt.org/papers/IJCRT2306541.pdf</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Geo-fencing and ML-based attendance tracking</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Location-based attendance tracking ensures authenticity</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Dependent on mobile GPS accuracy; may not work well in enclosed spaces</a:t>
                      </a:r>
                      <a:endParaRPr lang="en-US" sz="18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11" name="Title 7">
            <a:extLst>
              <a:ext uri="{FF2B5EF4-FFF2-40B4-BE49-F238E27FC236}">
                <a16:creationId xmlns:a16="http://schemas.microsoft.com/office/drawing/2014/main" id="{D45DB3B1-7702-A34D-B15A-E964B95D6FB5}"/>
              </a:ext>
            </a:extLst>
          </p:cNvPr>
          <p:cNvSpPr>
            <a:spLocks noGrp="1"/>
          </p:cNvSpPr>
          <p:nvPr>
            <p:ph type="title"/>
          </p:nvPr>
        </p:nvSpPr>
        <p:spPr>
          <a:xfrm>
            <a:off x="1612900" y="365125"/>
            <a:ext cx="9740900" cy="803275"/>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67172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673100" y="1282700"/>
            <a:ext cx="10680700" cy="4978399"/>
          </a:xfrm>
        </p:spPr>
        <p:txBody>
          <a:bodyPr>
            <a:noAutofit/>
          </a:bodyPr>
          <a:lstStyle/>
          <a:p>
            <a:pPr marL="0" indent="0" algn="just">
              <a:buNone/>
            </a:pPr>
            <a:r>
              <a:rPr lang="en-IN" sz="2400" b="1" dirty="0">
                <a:latin typeface="Times New Roman" panose="02020603050405020304" pitchFamily="18" charset="0"/>
                <a:cs typeface="Times New Roman" panose="02020603050405020304" pitchFamily="18" charset="0"/>
              </a:rPr>
              <a:t>1. A Classroom Usage Monitoring System with Image Detection for Student Attendance (IEEE Paper)</a:t>
            </a:r>
          </a:p>
          <a:p>
            <a:pPr marL="0" indent="0" algn="just">
              <a:buNone/>
            </a:pPr>
            <a:r>
              <a:rPr lang="en-IN" sz="2400" b="1" dirty="0">
                <a:latin typeface="Times New Roman" panose="02020603050405020304" pitchFamily="18" charset="0"/>
                <a:cs typeface="Times New Roman" panose="02020603050405020304" pitchFamily="18" charset="0"/>
              </a:rPr>
              <a:t>Their Model:</a:t>
            </a:r>
            <a:r>
              <a:rPr lang="en-IN" sz="2400" dirty="0">
                <a:latin typeface="Times New Roman" panose="02020603050405020304" pitchFamily="18" charset="0"/>
                <a:cs typeface="Times New Roman" panose="02020603050405020304" pitchFamily="18" charset="0"/>
              </a:rPr>
              <a:t> Uses image detection to monitor classroom usage and student attendance.</a:t>
            </a:r>
          </a:p>
          <a:p>
            <a:pPr marL="0" indent="0" algn="just">
              <a:buNone/>
            </a:pPr>
            <a:r>
              <a:rPr lang="en-IN" sz="2400" b="1" dirty="0">
                <a:latin typeface="Times New Roman" panose="02020603050405020304" pitchFamily="18" charset="0"/>
                <a:cs typeface="Times New Roman" panose="02020603050405020304" pitchFamily="18" charset="0"/>
              </a:rPr>
              <a:t>Difference:</a:t>
            </a:r>
            <a:r>
              <a:rPr lang="en-IN" sz="2400" dirty="0">
                <a:latin typeface="Times New Roman" panose="02020603050405020304" pitchFamily="18" charset="0"/>
                <a:cs typeface="Times New Roman" panose="02020603050405020304" pitchFamily="18" charset="0"/>
              </a:rPr>
              <a:t> Their model focuses on tracking classroom occupancy and attendance, whereas your system integrates multiple methods (live webcam, uploaded videos/photos) to ensure more flexible and accurate attendance tracking.</a:t>
            </a:r>
          </a:p>
          <a:p>
            <a:pPr marL="0" indent="0" algn="just">
              <a:buNone/>
            </a:pPr>
            <a:r>
              <a:rPr lang="en-US" sz="2400" b="1" dirty="0">
                <a:latin typeface="Times New Roman" panose="02020603050405020304" pitchFamily="18" charset="0"/>
                <a:cs typeface="Times New Roman" panose="02020603050405020304" pitchFamily="18" charset="0"/>
              </a:rPr>
              <a:t>2. Student Recognition and Activity Monitoring in E-Classes Using Deep Learning in Higher Education (IEEE Access Paper)</a:t>
            </a:r>
          </a:p>
          <a:p>
            <a:pPr marL="0" indent="0" algn="just">
              <a:buNone/>
            </a:pPr>
            <a:r>
              <a:rPr lang="en-US" sz="2400" b="1" dirty="0">
                <a:latin typeface="Times New Roman" panose="02020603050405020304" pitchFamily="18" charset="0"/>
                <a:cs typeface="Times New Roman" panose="02020603050405020304" pitchFamily="18" charset="0"/>
              </a:rPr>
              <a:t>Their Model:</a:t>
            </a:r>
            <a:r>
              <a:rPr lang="en-US" sz="2400" dirty="0">
                <a:latin typeface="Times New Roman" panose="02020603050405020304" pitchFamily="18" charset="0"/>
                <a:cs typeface="Times New Roman" panose="02020603050405020304" pitchFamily="18" charset="0"/>
              </a:rPr>
              <a:t> Focuses on student recognition and monitoring in virtual classrooms.</a:t>
            </a:r>
          </a:p>
          <a:p>
            <a:pPr marL="0" indent="0" algn="just">
              <a:buNone/>
            </a:pPr>
            <a:r>
              <a:rPr lang="en-US" sz="2400" b="1" dirty="0">
                <a:latin typeface="Times New Roman" panose="02020603050405020304" pitchFamily="18" charset="0"/>
                <a:cs typeface="Times New Roman" panose="02020603050405020304" pitchFamily="18" charset="0"/>
              </a:rPr>
              <a:t>Difference:</a:t>
            </a:r>
            <a:r>
              <a:rPr lang="en-US" sz="2400" dirty="0">
                <a:latin typeface="Times New Roman" panose="02020603050405020304" pitchFamily="18" charset="0"/>
                <a:cs typeface="Times New Roman" panose="02020603050405020304" pitchFamily="18" charset="0"/>
              </a:rPr>
              <a:t> Their model is designed for online learning environments, while your system is built for physical classrooms, utilizing webcams, uploaded videos, and images for attendance tracking, making it more versatile for in-person learning.</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CG1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2405</TotalTime>
  <Words>3932</Words>
  <Application>Microsoft Office PowerPoint</Application>
  <PresentationFormat>Widescreen</PresentationFormat>
  <Paragraphs>451</Paragraphs>
  <Slides>36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Courier New</vt:lpstr>
      <vt:lpstr>Times New Roman</vt:lpstr>
      <vt:lpstr>Wingdings</vt:lpstr>
      <vt:lpstr>Office Theme</vt:lpstr>
      <vt:lpstr>PowerPoint Presentation</vt:lpstr>
      <vt:lpstr>OUTLINE</vt:lpstr>
      <vt:lpstr>ABSTRACT</vt:lpstr>
      <vt:lpstr>INTRODUCTION</vt:lpstr>
      <vt:lpstr>PowerPoint Presentation</vt:lpstr>
      <vt:lpstr>LITERATURE SURVEY</vt:lpstr>
      <vt:lpstr>LITERATURE SURVEY</vt:lpstr>
      <vt:lpstr>LITERATURE SURVEY</vt:lpstr>
      <vt:lpstr>RESEARCH GAPS</vt:lpstr>
      <vt:lpstr>RESEARCH GAPS</vt:lpstr>
      <vt:lpstr>RESEARCH GAPS</vt:lpstr>
      <vt:lpstr>PROBLEM STATEMENT</vt:lpstr>
      <vt:lpstr>OBJECTIVES</vt:lpstr>
      <vt:lpstr>BLOCK DIAGRAM AND FLOW CHART</vt:lpstr>
      <vt:lpstr>BLOCK DIAGRAM AND FLOW CHART</vt:lpstr>
      <vt:lpstr>METHODOLOGY</vt:lpstr>
      <vt:lpstr>METHODOLOGY</vt:lpstr>
      <vt:lpstr>METHODOLOGY</vt:lpstr>
      <vt:lpstr>METHODOLOGY</vt:lpstr>
      <vt:lpstr>METHODOLOGY</vt:lpstr>
      <vt:lpstr>METHODOLOGY</vt:lpstr>
      <vt:lpstr>IMPLEMENTATION</vt:lpstr>
      <vt:lpstr>                      IMPLEMENTATION   </vt:lpstr>
      <vt:lpstr>                    IMPLEMENTATION</vt:lpstr>
      <vt:lpstr>                   IMPLEMENTATION</vt:lpstr>
      <vt:lpstr>RESULTS &amp; ANALYSIS</vt:lpstr>
      <vt:lpstr>RESULTS &amp; ANALYSIS </vt:lpstr>
      <vt:lpstr>RESULTS &amp; ANALYSIS</vt:lpstr>
      <vt:lpstr>RESULTS &amp; ANALYSIS</vt:lpstr>
      <vt:lpstr>RESULTS &amp; ANALYSIS</vt:lpstr>
      <vt:lpstr>CONCLUSION and FUTURE SCOPE</vt:lpstr>
      <vt:lpstr>REFERENCES</vt:lpstr>
      <vt:lpstr>REFERENCES</vt:lpstr>
      <vt:lpstr>REFERENCES</vt:lpstr>
      <vt:lpstr>QUESTIONS and ANSWERS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Bogyam Indu</dc:creator>
  <cp:lastModifiedBy>bogyam indu</cp:lastModifiedBy>
  <cp:revision>85</cp:revision>
  <dcterms:created xsi:type="dcterms:W3CDTF">2023-12-22T11:34:02Z</dcterms:created>
  <dcterms:modified xsi:type="dcterms:W3CDTF">2025-03-17T08:55:00Z</dcterms:modified>
</cp:coreProperties>
</file>