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8" r:id="rId2"/>
    <p:sldId id="260" r:id="rId3"/>
    <p:sldId id="262" r:id="rId4"/>
    <p:sldId id="281" r:id="rId5"/>
    <p:sldId id="263" r:id="rId6"/>
    <p:sldId id="264" r:id="rId7"/>
    <p:sldId id="265" r:id="rId8"/>
    <p:sldId id="270" r:id="rId9"/>
    <p:sldId id="266" r:id="rId10"/>
    <p:sldId id="268" r:id="rId11"/>
    <p:sldId id="269" r:id="rId12"/>
    <p:sldId id="287" r:id="rId13"/>
    <p:sldId id="285" r:id="rId14"/>
    <p:sldId id="288" r:id="rId15"/>
    <p:sldId id="271" r:id="rId16"/>
    <p:sldId id="286" r:id="rId17"/>
    <p:sldId id="272" r:id="rId18"/>
    <p:sldId id="284" r:id="rId19"/>
    <p:sldId id="273" r:id="rId20"/>
    <p:sldId id="278" r:id="rId21"/>
    <p:sldId id="282" r:id="rId22"/>
    <p:sldId id="283"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D6B3136-EB9D-47A4-AA7A-FD1403045FE6}" type="datetime1">
              <a:rPr lang="en-IN" smtClean="0"/>
              <a:t>10-02-2025</a:t>
            </a:fld>
            <a:endParaRPr lang="en-IN"/>
          </a:p>
        </p:txBody>
      </p:sp>
      <p:sp>
        <p:nvSpPr>
          <p:cNvPr id="5" name="Footer Placeholder 4"/>
          <p:cNvSpPr>
            <a:spLocks noGrp="1"/>
          </p:cNvSpPr>
          <p:nvPr>
            <p:ph type="ftr" sz="quarter" idx="11"/>
          </p:nvPr>
        </p:nvSpPr>
        <p:spPr/>
        <p:txBody>
          <a:bodyPr/>
          <a:lstStyle/>
          <a:p>
            <a:r>
              <a:rPr lang="en-US" smtClean="0"/>
              <a:t>Review No. 5        Batch No.   CG3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66A2A5-F7C2-4BF3-AAC1-6AD83A5DF9E0}" type="datetime1">
              <a:rPr lang="en-IN" smtClean="0"/>
              <a:t>10-02-2025</a:t>
            </a:fld>
            <a:endParaRPr lang="en-IN"/>
          </a:p>
        </p:txBody>
      </p:sp>
      <p:sp>
        <p:nvSpPr>
          <p:cNvPr id="5" name="Footer Placeholder 4"/>
          <p:cNvSpPr>
            <a:spLocks noGrp="1"/>
          </p:cNvSpPr>
          <p:nvPr>
            <p:ph type="ftr" sz="quarter" idx="11"/>
          </p:nvPr>
        </p:nvSpPr>
        <p:spPr/>
        <p:txBody>
          <a:bodyPr/>
          <a:lstStyle/>
          <a:p>
            <a:r>
              <a:rPr lang="en-US" smtClean="0"/>
              <a:t>Review No. 5        Batch No.   CG3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651A51-F085-474C-91C5-F8711AAAD6DE}" type="datetime1">
              <a:rPr lang="en-IN" smtClean="0"/>
              <a:t>10-02-2025</a:t>
            </a:fld>
            <a:endParaRPr lang="en-IN"/>
          </a:p>
        </p:txBody>
      </p:sp>
      <p:sp>
        <p:nvSpPr>
          <p:cNvPr id="5" name="Footer Placeholder 4"/>
          <p:cNvSpPr>
            <a:spLocks noGrp="1"/>
          </p:cNvSpPr>
          <p:nvPr>
            <p:ph type="ftr" sz="quarter" idx="11"/>
          </p:nvPr>
        </p:nvSpPr>
        <p:spPr/>
        <p:txBody>
          <a:bodyPr/>
          <a:lstStyle/>
          <a:p>
            <a:r>
              <a:rPr lang="en-US" smtClean="0"/>
              <a:t>Review No. 5        Batch No.   CG3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AE61E5-B186-4C4B-B48C-43667F655452}" type="datetime1">
              <a:rPr lang="en-IN" smtClean="0"/>
              <a:t>10-02-2025</a:t>
            </a:fld>
            <a:endParaRPr lang="en-IN"/>
          </a:p>
        </p:txBody>
      </p:sp>
      <p:sp>
        <p:nvSpPr>
          <p:cNvPr id="5" name="Footer Placeholder 4"/>
          <p:cNvSpPr>
            <a:spLocks noGrp="1"/>
          </p:cNvSpPr>
          <p:nvPr>
            <p:ph type="ftr" sz="quarter" idx="11"/>
          </p:nvPr>
        </p:nvSpPr>
        <p:spPr/>
        <p:txBody>
          <a:bodyPr/>
          <a:lstStyle/>
          <a:p>
            <a:r>
              <a:rPr lang="en-US" smtClean="0"/>
              <a:t>Review No. 5        Batch No.   CG3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BBA22-F709-4C2D-A0D4-9724C5B831B0}" type="datetime1">
              <a:rPr lang="en-IN" smtClean="0"/>
              <a:t>10-02-2025</a:t>
            </a:fld>
            <a:endParaRPr lang="en-IN"/>
          </a:p>
        </p:txBody>
      </p:sp>
      <p:sp>
        <p:nvSpPr>
          <p:cNvPr id="5" name="Footer Placeholder 4"/>
          <p:cNvSpPr>
            <a:spLocks noGrp="1"/>
          </p:cNvSpPr>
          <p:nvPr>
            <p:ph type="ftr" sz="quarter" idx="11"/>
          </p:nvPr>
        </p:nvSpPr>
        <p:spPr/>
        <p:txBody>
          <a:bodyPr/>
          <a:lstStyle/>
          <a:p>
            <a:r>
              <a:rPr lang="en-US" smtClean="0"/>
              <a:t>Review No. 5        Batch No.   CG3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B481C6-C8A6-4DC4-9B89-C1462A1D5CF2}" type="datetime1">
              <a:rPr lang="en-IN" smtClean="0"/>
              <a:t>10-02-2025</a:t>
            </a:fld>
            <a:endParaRPr lang="en-IN"/>
          </a:p>
        </p:txBody>
      </p:sp>
      <p:sp>
        <p:nvSpPr>
          <p:cNvPr id="6" name="Footer Placeholder 5"/>
          <p:cNvSpPr>
            <a:spLocks noGrp="1"/>
          </p:cNvSpPr>
          <p:nvPr>
            <p:ph type="ftr" sz="quarter" idx="11"/>
          </p:nvPr>
        </p:nvSpPr>
        <p:spPr/>
        <p:txBody>
          <a:bodyPr/>
          <a:lstStyle/>
          <a:p>
            <a:r>
              <a:rPr lang="en-US" smtClean="0"/>
              <a:t>Review No. 5        Batch No.   CG3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C3B2A1-2545-40A4-9E96-8B5354FEAABE}" type="datetime1">
              <a:rPr lang="en-IN" smtClean="0"/>
              <a:t>10-02-2025</a:t>
            </a:fld>
            <a:endParaRPr lang="en-IN"/>
          </a:p>
        </p:txBody>
      </p:sp>
      <p:sp>
        <p:nvSpPr>
          <p:cNvPr id="8" name="Footer Placeholder 7"/>
          <p:cNvSpPr>
            <a:spLocks noGrp="1"/>
          </p:cNvSpPr>
          <p:nvPr>
            <p:ph type="ftr" sz="quarter" idx="11"/>
          </p:nvPr>
        </p:nvSpPr>
        <p:spPr/>
        <p:txBody>
          <a:bodyPr/>
          <a:lstStyle/>
          <a:p>
            <a:r>
              <a:rPr lang="en-US" smtClean="0"/>
              <a:t>Review No. 5        Batch No.   CG3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4165CCB-6B98-42DF-9352-197DBAC5A7F9}" type="datetime1">
              <a:rPr lang="en-IN" smtClean="0"/>
              <a:t>10-02-2025</a:t>
            </a:fld>
            <a:endParaRPr lang="en-IN"/>
          </a:p>
        </p:txBody>
      </p:sp>
      <p:sp>
        <p:nvSpPr>
          <p:cNvPr id="4" name="Footer Placeholder 3"/>
          <p:cNvSpPr>
            <a:spLocks noGrp="1"/>
          </p:cNvSpPr>
          <p:nvPr>
            <p:ph type="ftr" sz="quarter" idx="11"/>
          </p:nvPr>
        </p:nvSpPr>
        <p:spPr/>
        <p:txBody>
          <a:bodyPr/>
          <a:lstStyle/>
          <a:p>
            <a:r>
              <a:rPr lang="en-US" smtClean="0"/>
              <a:t>Review No. 5        Batch No.   CG3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150E16-4CF1-40D6-9A4F-933B69A4577F}" type="datetime1">
              <a:rPr lang="en-IN" smtClean="0"/>
              <a:t>10-02-2025</a:t>
            </a:fld>
            <a:endParaRPr lang="en-IN"/>
          </a:p>
        </p:txBody>
      </p:sp>
      <p:sp>
        <p:nvSpPr>
          <p:cNvPr id="3" name="Footer Placeholder 2"/>
          <p:cNvSpPr>
            <a:spLocks noGrp="1"/>
          </p:cNvSpPr>
          <p:nvPr>
            <p:ph type="ftr" sz="quarter" idx="11"/>
          </p:nvPr>
        </p:nvSpPr>
        <p:spPr/>
        <p:txBody>
          <a:bodyPr/>
          <a:lstStyle/>
          <a:p>
            <a:r>
              <a:rPr lang="en-US" smtClean="0"/>
              <a:t>Review No. 5        Batch No.   CG3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72CA6D-86EF-4F87-8FE9-C1791A5C52A2}" type="datetime1">
              <a:rPr lang="en-IN" smtClean="0"/>
              <a:t>10-02-2025</a:t>
            </a:fld>
            <a:endParaRPr lang="en-IN"/>
          </a:p>
        </p:txBody>
      </p:sp>
      <p:sp>
        <p:nvSpPr>
          <p:cNvPr id="6" name="Footer Placeholder 5"/>
          <p:cNvSpPr>
            <a:spLocks noGrp="1"/>
          </p:cNvSpPr>
          <p:nvPr>
            <p:ph type="ftr" sz="quarter" idx="11"/>
          </p:nvPr>
        </p:nvSpPr>
        <p:spPr/>
        <p:txBody>
          <a:bodyPr/>
          <a:lstStyle/>
          <a:p>
            <a:r>
              <a:rPr lang="en-US" smtClean="0"/>
              <a:t>Review No. 5        Batch No.   CG3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773688-BAC2-47FD-AA9E-0D85B01BA3AF}" type="datetime1">
              <a:rPr lang="en-IN" smtClean="0"/>
              <a:t>10-02-2025</a:t>
            </a:fld>
            <a:endParaRPr lang="en-IN"/>
          </a:p>
        </p:txBody>
      </p:sp>
      <p:sp>
        <p:nvSpPr>
          <p:cNvPr id="6" name="Footer Placeholder 5"/>
          <p:cNvSpPr>
            <a:spLocks noGrp="1"/>
          </p:cNvSpPr>
          <p:nvPr>
            <p:ph type="ftr" sz="quarter" idx="11"/>
          </p:nvPr>
        </p:nvSpPr>
        <p:spPr/>
        <p:txBody>
          <a:bodyPr/>
          <a:lstStyle/>
          <a:p>
            <a:r>
              <a:rPr lang="en-US" smtClean="0"/>
              <a:t>Review No. 5        Batch No.   CG3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0331F-A451-4DE0-9C15-D98BEA10BB9D}" type="datetime1">
              <a:rPr lang="en-IN" smtClean="0"/>
              <a:t>10-02-2025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Review No. 5        Batch No.   CG3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bm.com/topics/randomforest" TargetMode="External"/><Relationship Id="rId2" Type="http://schemas.openxmlformats.org/officeDocument/2006/relationships/hyperlink" Target="https://doi.org/10.1145/339545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manepalliyuvasravaniaa@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1532046420301428#ab010" TargetMode="External"/><Relationship Id="rId2" Type="http://schemas.openxmlformats.org/officeDocument/2006/relationships/hyperlink" Target="https://www.researchgate.net/publication/373518371_Dynamic_Dual-Graph_Fusion_Convolutional_Network_For_Alzheimer's_Disease_Diagnosis" TargetMode="External"/><Relationship Id="rId1" Type="http://schemas.openxmlformats.org/officeDocument/2006/relationships/slideLayout" Target="../slideLayouts/slideLayout2.xml"/><Relationship Id="rId4" Type="http://schemas.openxmlformats.org/officeDocument/2006/relationships/hyperlink" Target="https://www.nature.com/articles/s41598-022-20674-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rjet.net/archives/V11/i10/IRJET-V11I10113.pdf" TargetMode="External"/><Relationship Id="rId2" Type="http://schemas.openxmlformats.org/officeDocument/2006/relationships/hyperlink" Target="https://www.sciencedirect.com/science/article/pii/S1532046420301428#ab010" TargetMode="External"/><Relationship Id="rId1" Type="http://schemas.openxmlformats.org/officeDocument/2006/relationships/slideLayout" Target="../slideLayouts/slideLayout2.xml"/><Relationship Id="rId4" Type="http://schemas.openxmlformats.org/officeDocument/2006/relationships/hyperlink" Target="https://ieeexplore.ieee.org/document/1011386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DeepWaveMRI</a:t>
            </a: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Early Alzheimer’s Detection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Manepalli</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Yuva</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Sravani</a:t>
            </a:r>
            <a:r>
              <a:rPr lang="en-US" altLang="en-US" sz="1600" dirty="0">
                <a:solidFill>
                  <a:schemeClr val="tx1"/>
                </a:solidFill>
                <a:latin typeface="Times New Roman" panose="02020603050405020304" pitchFamily="18" charset="0"/>
                <a:cs typeface="Times New Roman" pitchFamily="18" charset="0"/>
              </a:rPr>
              <a:t>		(21471A05H6)</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Pulivarthi</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Priyanka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(21471A05I9)</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Gogada</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Sirisha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(21471A05F2)</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Sireesha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Moturi</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P.hd</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Assoc.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extLst>
      <p:ext uri="{BB962C8B-B14F-4D97-AF65-F5344CB8AC3E}">
        <p14:creationId xmlns:p14="http://schemas.microsoft.com/office/powerpoint/2010/main" val="1769691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03C75E96-8C12-40D3-B2E1-AA30C2AAE698}"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161" name="Picture 160"/>
          <p:cNvPicPr>
            <a:picLocks noChangeAspect="1"/>
          </p:cNvPicPr>
          <p:nvPr/>
        </p:nvPicPr>
        <p:blipFill>
          <a:blip r:embed="rId2"/>
          <a:stretch>
            <a:fillRect/>
          </a:stretch>
        </p:blipFill>
        <p:spPr>
          <a:xfrm>
            <a:off x="907211" y="1323819"/>
            <a:ext cx="10111359" cy="4404122"/>
          </a:xfrm>
          <a:prstGeom prst="rect">
            <a:avLst/>
          </a:prstGeom>
        </p:spPr>
      </p:pic>
    </p:spTree>
    <p:extLst>
      <p:ext uri="{BB962C8B-B14F-4D97-AF65-F5344CB8AC3E}">
        <p14:creationId xmlns:p14="http://schemas.microsoft.com/office/powerpoint/2010/main" val="2137029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802B7901-D906-4FFA-9A00-0FA00E931B8B}"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7F900E1D-0727-8729-D54B-1EA38F6C8FAC}"/>
              </a:ext>
            </a:extLst>
          </p:cNvPr>
          <p:cNvSpPr txBox="1"/>
          <p:nvPr/>
        </p:nvSpPr>
        <p:spPr>
          <a:xfrm>
            <a:off x="766772" y="1672521"/>
            <a:ext cx="11000874" cy="4585871"/>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Collection</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Image Preprocessing</a:t>
            </a:r>
          </a:p>
          <a:p>
            <a:pPr marL="742950" lvl="1"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Image Resizing</a:t>
            </a:r>
          </a:p>
          <a:p>
            <a:pPr marL="742950" lvl="1"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Normalization</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FDWT(Fast Discrete Wavelet </a:t>
            </a:r>
            <a:r>
              <a:rPr lang="en-US" sz="2400" dirty="0" smtClean="0">
                <a:latin typeface="Times New Roman" panose="02020603050405020304" pitchFamily="18" charset="0"/>
                <a:cs typeface="Times New Roman" panose="02020603050405020304" pitchFamily="18" charset="0"/>
              </a:rPr>
              <a:t>Transform)</a:t>
            </a:r>
          </a:p>
          <a:p>
            <a:pPr marL="742950" lvl="1"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 noising using Kurtosis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Model Selection</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Evaluation metrics</a:t>
            </a:r>
          </a:p>
          <a:p>
            <a:pPr marL="285750" indent="-28575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Confusion Matrix</a:t>
            </a:r>
            <a:r>
              <a:rPr lang="en-US" dirty="0"/>
              <a:t/>
            </a:r>
            <a:br>
              <a:rPr lang="en-US" dirty="0"/>
            </a:br>
            <a:endParaRPr lang="en-US" dirty="0" smtClean="0"/>
          </a:p>
          <a:p>
            <a:endParaRPr lang="en-US" sz="22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802B7901-D906-4FFA-9A00-0FA00E931B8B}"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7F900E1D-0727-8729-D54B-1EA38F6C8FAC}"/>
              </a:ext>
            </a:extLst>
          </p:cNvPr>
          <p:cNvSpPr txBox="1"/>
          <p:nvPr/>
        </p:nvSpPr>
        <p:spPr>
          <a:xfrm>
            <a:off x="595563" y="1152822"/>
            <a:ext cx="11000874" cy="5386090"/>
          </a:xfrm>
          <a:prstGeom prst="rect">
            <a:avLst/>
          </a:prstGeom>
          <a:noFill/>
        </p:spPr>
        <p:txBody>
          <a:bodyPr wrap="square">
            <a:spAutoFit/>
          </a:bodyPr>
          <a:lstStyle/>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Collection</a:t>
            </a:r>
            <a:r>
              <a:rPr lang="en-US" sz="22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dataset used in this study consists of </a:t>
            </a:r>
            <a:r>
              <a:rPr lang="en-US" sz="2200" b="1" dirty="0">
                <a:latin typeface="Times New Roman" panose="02020603050405020304" pitchFamily="18" charset="0"/>
                <a:cs typeface="Times New Roman" panose="02020603050405020304" pitchFamily="18" charset="0"/>
              </a:rPr>
              <a:t>MRI images</a:t>
            </a:r>
            <a:r>
              <a:rPr lang="en-US" sz="2200" dirty="0">
                <a:latin typeface="Times New Roman" panose="02020603050405020304" pitchFamily="18" charset="0"/>
                <a:cs typeface="Times New Roman" panose="02020603050405020304" pitchFamily="18" charset="0"/>
              </a:rPr>
              <a:t> of Alzheimer's patients. These images are sourced from publicly available databases like </a:t>
            </a:r>
            <a:r>
              <a:rPr lang="en-US" sz="2200" b="1" dirty="0">
                <a:latin typeface="Times New Roman" panose="02020603050405020304" pitchFamily="18" charset="0"/>
                <a:cs typeface="Times New Roman" panose="02020603050405020304" pitchFamily="18" charset="0"/>
              </a:rPr>
              <a:t>Kaggle</a:t>
            </a:r>
            <a:r>
              <a:rPr lang="en-US" sz="2200" dirty="0">
                <a:latin typeface="Times New Roman" panose="02020603050405020304" pitchFamily="18" charset="0"/>
                <a:cs typeface="Times New Roman" panose="02020603050405020304" pitchFamily="18" charset="0"/>
              </a:rPr>
              <a:t> or other medical image repositories. The dataset includes various stages of Alzheimer's </a:t>
            </a:r>
            <a:r>
              <a:rPr lang="en-US" sz="2200" dirty="0" smtClean="0">
                <a:latin typeface="Times New Roman" panose="02020603050405020304" pitchFamily="18" charset="0"/>
                <a:cs typeface="Times New Roman" panose="02020603050405020304" pitchFamily="18" charset="0"/>
              </a:rPr>
              <a:t>disease</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Stage0-non demented</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Stage1-Mild</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Stage2-Very mild</a:t>
            </a:r>
          </a:p>
          <a:p>
            <a:pPr marL="800100" lvl="1" indent="-34290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Stage3-Moderate</a:t>
            </a:r>
            <a:endParaRPr lang="en-US" sz="2200" u="sng"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Image Resizing:</a:t>
            </a:r>
          </a:p>
          <a:p>
            <a:pPr lvl="1"/>
            <a:r>
              <a:rPr lang="en-US" sz="2200" dirty="0">
                <a:latin typeface="Times New Roman" panose="02020603050405020304" pitchFamily="18" charset="0"/>
                <a:cs typeface="Times New Roman" panose="02020603050405020304" pitchFamily="18" charset="0"/>
              </a:rPr>
              <a:t>All MRI images are resized to a uniform resolution (208*208 pixels), ensuring consistent input size for the model</a:t>
            </a:r>
            <a:r>
              <a:rPr lang="en-US" sz="2200" dirty="0" smtClean="0">
                <a:latin typeface="Times New Roman" panose="02020603050405020304" pitchFamily="18" charset="0"/>
                <a:cs typeface="Times New Roman" panose="02020603050405020304" pitchFamily="18" charset="0"/>
              </a:rPr>
              <a:t>.</a:t>
            </a:r>
            <a:r>
              <a:rPr lang="en-US" sz="2200" b="1" dirty="0" smtClean="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b="1" dirty="0" smtClean="0">
                <a:latin typeface="Times New Roman" panose="02020603050405020304" pitchFamily="18" charset="0"/>
                <a:cs typeface="Times New Roman" panose="02020603050405020304" pitchFamily="18" charset="0"/>
              </a:rPr>
              <a:t>Normalization</a:t>
            </a:r>
            <a:r>
              <a:rPr lang="en-US" sz="2200" b="1" dirty="0">
                <a:latin typeface="Times New Roman" panose="02020603050405020304" pitchFamily="18" charset="0"/>
                <a:cs typeface="Times New Roman" panose="02020603050405020304" pitchFamily="18" charset="0"/>
              </a:rPr>
              <a:t>: </a:t>
            </a:r>
            <a:endParaRPr lang="en-US" sz="2200" b="1" dirty="0" smtClean="0">
              <a:latin typeface="Times New Roman" panose="02020603050405020304" pitchFamily="18" charset="0"/>
              <a:cs typeface="Times New Roman" panose="02020603050405020304" pitchFamily="18" charset="0"/>
            </a:endParaRPr>
          </a:p>
          <a:p>
            <a:pPr lvl="1"/>
            <a:r>
              <a:rPr lang="en-US" sz="2200" dirty="0" smtClean="0">
                <a:latin typeface="Times New Roman" panose="02020603050405020304" pitchFamily="18" charset="0"/>
                <a:cs typeface="Times New Roman" panose="02020603050405020304" pitchFamily="18" charset="0"/>
              </a:rPr>
              <a:t>Pixel </a:t>
            </a:r>
            <a:r>
              <a:rPr lang="en-US" sz="2200" dirty="0">
                <a:latin typeface="Times New Roman" panose="02020603050405020304" pitchFamily="18" charset="0"/>
                <a:cs typeface="Times New Roman" panose="02020603050405020304" pitchFamily="18" charset="0"/>
              </a:rPr>
              <a:t>intensity values are normalized to a standard range which helps the model converge more effectively during training.</a:t>
            </a:r>
            <a:endParaRPr lang="en-US" sz="22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0913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7AC4A0-2D5A-BB5E-85D8-CAEA2F12B75B}"/>
            </a:ext>
          </a:extLst>
        </p:cNvPr>
        <p:cNvGrpSpPr/>
        <p:nvPr/>
      </p:nvGrpSpPr>
      <p:grpSpPr>
        <a:xfrm>
          <a:off x="0" y="0"/>
          <a:ext cx="0" cy="0"/>
          <a:chOff x="0" y="0"/>
          <a:chExt cx="0" cy="0"/>
        </a:xfrm>
      </p:grpSpPr>
      <p:sp>
        <p:nvSpPr>
          <p:cNvPr id="8" name="Title 7">
            <a:extLst>
              <a:ext uri="{FF2B5EF4-FFF2-40B4-BE49-F238E27FC236}">
                <a16:creationId xmlns="" xmlns:a16="http://schemas.microsoft.com/office/drawing/2014/main" id="{D6F45F9D-A84B-600E-5A20-B69FF3787189}"/>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 xmlns:a16="http://schemas.microsoft.com/office/drawing/2014/main" id="{71E69836-0084-4EEC-824A-4E0003A48DBC}"/>
              </a:ext>
            </a:extLst>
          </p:cNvPr>
          <p:cNvSpPr>
            <a:spLocks noGrp="1"/>
          </p:cNvSpPr>
          <p:nvPr>
            <p:ph idx="1"/>
          </p:nvPr>
        </p:nvSpPr>
        <p:spPr>
          <a:xfrm>
            <a:off x="838200" y="1293962"/>
            <a:ext cx="10515600" cy="4883001"/>
          </a:xfrm>
        </p:spPr>
        <p:txBody>
          <a:bodyPr>
            <a:normAutofit/>
          </a:bodyPr>
          <a:lstStyle/>
          <a:p>
            <a:pPr marL="342900" indent="-342900" algn="just"/>
            <a:r>
              <a:rPr lang="en-US" sz="1800" b="1" dirty="0">
                <a:latin typeface="Times New Roman" panose="02020603050405020304" pitchFamily="18" charset="0"/>
                <a:cs typeface="Times New Roman" panose="02020603050405020304" pitchFamily="18" charset="0"/>
              </a:rPr>
              <a:t>FDWT(Fast Discrete Wavelet Transform): </a:t>
            </a:r>
            <a:endParaRPr lang="en-US" sz="1800" b="1" dirty="0" smtClean="0">
              <a:latin typeface="Times New Roman" panose="02020603050405020304" pitchFamily="18" charset="0"/>
              <a:cs typeface="Times New Roman" panose="02020603050405020304" pitchFamily="18" charset="0"/>
            </a:endParaRPr>
          </a:p>
          <a:p>
            <a:pPr marL="457200" lvl="1" indent="0" algn="just">
              <a:buNone/>
            </a:pPr>
            <a:r>
              <a:rPr lang="en-US" sz="1800" dirty="0" smtClean="0">
                <a:latin typeface="Times New Roman" panose="02020603050405020304" pitchFamily="18" charset="0"/>
                <a:cs typeface="Times New Roman" panose="02020603050405020304" pitchFamily="18" charset="0"/>
              </a:rPr>
              <a:t>Applied </a:t>
            </a:r>
            <a:r>
              <a:rPr lang="en-US" sz="1800" dirty="0">
                <a:latin typeface="Times New Roman" panose="02020603050405020304" pitchFamily="18" charset="0"/>
                <a:cs typeface="Times New Roman" panose="02020603050405020304" pitchFamily="18" charset="0"/>
              </a:rPr>
              <a:t>to extract multi-scale features that </a:t>
            </a:r>
            <a:r>
              <a:rPr lang="en-US" sz="1800" dirty="0" smtClean="0">
                <a:latin typeface="Times New Roman" panose="02020603050405020304" pitchFamily="18" charset="0"/>
                <a:cs typeface="Times New Roman" panose="02020603050405020304" pitchFamily="18" charset="0"/>
              </a:rPr>
              <a:t>capture </a:t>
            </a:r>
            <a:r>
              <a:rPr lang="en-US" sz="1800" dirty="0">
                <a:latin typeface="Times New Roman" panose="02020603050405020304" pitchFamily="18" charset="0"/>
                <a:cs typeface="Times New Roman" panose="02020603050405020304" pitchFamily="18" charset="0"/>
              </a:rPr>
              <a:t>both edges and texture information of the brain </a:t>
            </a:r>
            <a:r>
              <a:rPr lang="en-US" sz="1800" dirty="0" smtClean="0">
                <a:latin typeface="Times New Roman" panose="02020603050405020304" pitchFamily="18" charset="0"/>
                <a:cs typeface="Times New Roman" panose="02020603050405020304" pitchFamily="18" charset="0"/>
              </a:rPr>
              <a:t>images. It focuses on horizontal detail, vertical detail, diagonal details. </a:t>
            </a:r>
          </a:p>
          <a:p>
            <a:pPr marL="342900" indent="-342900" algn="just"/>
            <a:r>
              <a:rPr lang="en-US" sz="1800" b="1" dirty="0" smtClean="0">
                <a:latin typeface="Times New Roman" panose="02020603050405020304" pitchFamily="18" charset="0"/>
                <a:cs typeface="Times New Roman" panose="02020603050405020304" pitchFamily="18" charset="0"/>
              </a:rPr>
              <a:t>De noising </a:t>
            </a:r>
            <a:r>
              <a:rPr lang="en-US" sz="1800" b="1" dirty="0">
                <a:latin typeface="Times New Roman" panose="02020603050405020304" pitchFamily="18" charset="0"/>
                <a:cs typeface="Times New Roman" panose="02020603050405020304" pitchFamily="18" charset="0"/>
              </a:rPr>
              <a:t>with kurtosis</a:t>
            </a:r>
            <a:r>
              <a:rPr lang="en-US" sz="1800" b="1" dirty="0" smtClean="0">
                <a:latin typeface="Times New Roman" panose="02020603050405020304" pitchFamily="18" charset="0"/>
                <a:cs typeface="Times New Roman" panose="02020603050405020304" pitchFamily="18" charset="0"/>
              </a:rPr>
              <a:t>:</a:t>
            </a:r>
          </a:p>
          <a:p>
            <a:pPr marL="457200" lvl="1" indent="0" algn="just">
              <a:buNone/>
            </a:pPr>
            <a:r>
              <a:rPr lang="en-US" sz="1800" dirty="0" smtClean="0">
                <a:latin typeface="Times New Roman" panose="02020603050405020304" pitchFamily="18" charset="0"/>
                <a:cs typeface="Times New Roman" panose="02020603050405020304" pitchFamily="18" charset="0"/>
              </a:rPr>
              <a:t>Kurtosis </a:t>
            </a:r>
            <a:r>
              <a:rPr lang="en-US" sz="1800" dirty="0">
                <a:latin typeface="Times New Roman" panose="02020603050405020304" pitchFamily="18" charset="0"/>
                <a:cs typeface="Times New Roman" panose="02020603050405020304" pitchFamily="18" charset="0"/>
              </a:rPr>
              <a:t>is used to reduce image noise while preserving essential features, improving the quality of the data</a:t>
            </a:r>
            <a:r>
              <a:rPr lang="en-US" sz="1800" dirty="0" smtClean="0">
                <a:latin typeface="Times New Roman" panose="02020603050405020304" pitchFamily="18" charset="0"/>
                <a:cs typeface="Times New Roman" panose="02020603050405020304" pitchFamily="18" charset="0"/>
              </a:rPr>
              <a:t>. It focusses on tail part of brain.</a:t>
            </a:r>
            <a:endParaRPr lang="en-US" sz="1800" b="1" u="sng" dirty="0" smtClean="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5E6AB7D7-AF64-BD6C-9F22-5649D0579831}"/>
              </a:ext>
            </a:extLst>
          </p:cNvPr>
          <p:cNvSpPr>
            <a:spLocks noGrp="1"/>
          </p:cNvSpPr>
          <p:nvPr>
            <p:ph type="dt" sz="half" idx="10"/>
          </p:nvPr>
        </p:nvSpPr>
        <p:spPr/>
        <p:txBody>
          <a:bodyPr/>
          <a:lstStyle/>
          <a:p>
            <a:fld id="{D009A777-0353-40C7-B3B9-251FAE6D5CA2}"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D93ED3F3-ACA9-AA4B-7DE6-80B682B6A02C}"/>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E1B9DC23-773C-383C-6D65-56E594AAD32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399" y="3197304"/>
            <a:ext cx="4070230" cy="2532104"/>
          </a:xfrm>
          <a:prstGeom prst="rect">
            <a:avLst/>
          </a:prstGeom>
        </p:spPr>
      </p:pic>
      <p:sp>
        <p:nvSpPr>
          <p:cNvPr id="3" name="TextBox 2"/>
          <p:cNvSpPr txBox="1"/>
          <p:nvPr/>
        </p:nvSpPr>
        <p:spPr>
          <a:xfrm>
            <a:off x="2061712" y="5768519"/>
            <a:ext cx="2794959" cy="369332"/>
          </a:xfrm>
          <a:prstGeom prst="rect">
            <a:avLst/>
          </a:prstGeom>
          <a:noFill/>
        </p:spPr>
        <p:txBody>
          <a:bodyPr wrap="square" rtlCol="0">
            <a:spAutoFit/>
          </a:bodyPr>
          <a:lstStyle/>
          <a:p>
            <a:r>
              <a:rPr lang="en-US" i="1" dirty="0" smtClean="0"/>
              <a:t>Fig2: Wavelet Transform</a:t>
            </a:r>
            <a:endParaRPr lang="en-IN" i="1" dirty="0"/>
          </a:p>
        </p:txBody>
      </p:sp>
      <p:pic>
        <p:nvPicPr>
          <p:cNvPr id="4" name="Picture 3"/>
          <p:cNvPicPr>
            <a:picLocks noChangeAspect="1"/>
          </p:cNvPicPr>
          <p:nvPr/>
        </p:nvPicPr>
        <p:blipFill>
          <a:blip r:embed="rId3"/>
          <a:stretch>
            <a:fillRect/>
          </a:stretch>
        </p:blipFill>
        <p:spPr>
          <a:xfrm>
            <a:off x="6326912" y="3447272"/>
            <a:ext cx="1921379" cy="1899495"/>
          </a:xfrm>
          <a:prstGeom prst="rect">
            <a:avLst/>
          </a:prstGeom>
        </p:spPr>
      </p:pic>
      <p:pic>
        <p:nvPicPr>
          <p:cNvPr id="10" name="Picture 9"/>
          <p:cNvPicPr>
            <a:picLocks noChangeAspect="1"/>
          </p:cNvPicPr>
          <p:nvPr/>
        </p:nvPicPr>
        <p:blipFill>
          <a:blip r:embed="rId4"/>
          <a:stretch>
            <a:fillRect/>
          </a:stretch>
        </p:blipFill>
        <p:spPr>
          <a:xfrm>
            <a:off x="8338909" y="3447272"/>
            <a:ext cx="1935152" cy="1899495"/>
          </a:xfrm>
          <a:prstGeom prst="rect">
            <a:avLst/>
          </a:prstGeom>
        </p:spPr>
      </p:pic>
      <p:sp>
        <p:nvSpPr>
          <p:cNvPr id="11" name="TextBox 10"/>
          <p:cNvSpPr txBox="1"/>
          <p:nvPr/>
        </p:nvSpPr>
        <p:spPr>
          <a:xfrm>
            <a:off x="6771736" y="5768519"/>
            <a:ext cx="3404200" cy="369332"/>
          </a:xfrm>
          <a:prstGeom prst="rect">
            <a:avLst/>
          </a:prstGeom>
          <a:noFill/>
        </p:spPr>
        <p:txBody>
          <a:bodyPr wrap="square" rtlCol="0">
            <a:spAutoFit/>
          </a:bodyPr>
          <a:lstStyle/>
          <a:p>
            <a:r>
              <a:rPr lang="en-US" i="1" dirty="0" smtClean="0"/>
              <a:t>Fig3: De noising using Kurtosis</a:t>
            </a:r>
            <a:endParaRPr lang="en-IN" i="1" dirty="0"/>
          </a:p>
        </p:txBody>
      </p:sp>
    </p:spTree>
    <p:extLst>
      <p:ext uri="{BB962C8B-B14F-4D97-AF65-F5344CB8AC3E}">
        <p14:creationId xmlns:p14="http://schemas.microsoft.com/office/powerpoint/2010/main" val="3928041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7AC4A0-2D5A-BB5E-85D8-CAEA2F12B75B}"/>
            </a:ext>
          </a:extLst>
        </p:cNvPr>
        <p:cNvGrpSpPr/>
        <p:nvPr/>
      </p:nvGrpSpPr>
      <p:grpSpPr>
        <a:xfrm>
          <a:off x="0" y="0"/>
          <a:ext cx="0" cy="0"/>
          <a:chOff x="0" y="0"/>
          <a:chExt cx="0" cy="0"/>
        </a:xfrm>
      </p:grpSpPr>
      <p:sp>
        <p:nvSpPr>
          <p:cNvPr id="8" name="Title 7">
            <a:extLst>
              <a:ext uri="{FF2B5EF4-FFF2-40B4-BE49-F238E27FC236}">
                <a16:creationId xmlns="" xmlns:a16="http://schemas.microsoft.com/office/drawing/2014/main" id="{D6F45F9D-A84B-600E-5A20-B69FF3787189}"/>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 xmlns:a16="http://schemas.microsoft.com/office/drawing/2014/main" id="{71E69836-0084-4EEC-824A-4E0003A48DBC}"/>
              </a:ext>
            </a:extLst>
          </p:cNvPr>
          <p:cNvSpPr>
            <a:spLocks noGrp="1"/>
          </p:cNvSpPr>
          <p:nvPr>
            <p:ph idx="1"/>
          </p:nvPr>
        </p:nvSpPr>
        <p:spPr/>
        <p:txBody>
          <a:bodyPr>
            <a:norm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Model </a:t>
            </a:r>
            <a:r>
              <a:rPr lang="en-US" sz="2200" b="1" dirty="0">
                <a:latin typeface="Times New Roman" panose="02020603050405020304" pitchFamily="18" charset="0"/>
                <a:cs typeface="Times New Roman" panose="02020603050405020304" pitchFamily="18" charset="0"/>
              </a:rPr>
              <a:t>Selection</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Convolutional</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layers are the primary building block of the </a:t>
            </a:r>
            <a:r>
              <a:rPr lang="en-US" sz="2200" dirty="0" smtClean="0">
                <a:latin typeface="Times New Roman" panose="02020603050405020304" pitchFamily="18" charset="0"/>
                <a:cs typeface="Times New Roman" panose="02020603050405020304" pitchFamily="18" charset="0"/>
              </a:rPr>
              <a:t>DeepWaveMRImodel</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They receive </a:t>
            </a:r>
            <a:r>
              <a:rPr lang="en-US" sz="2200" dirty="0">
                <a:latin typeface="Times New Roman" panose="02020603050405020304" pitchFamily="18" charset="0"/>
                <a:cs typeface="Times New Roman" panose="02020603050405020304" pitchFamily="18" charset="0"/>
              </a:rPr>
              <a:t>an image as an input and convolve using filters to produce an output </a:t>
            </a:r>
            <a:r>
              <a:rPr lang="en-US" sz="2200" dirty="0" smtClean="0">
                <a:latin typeface="Times New Roman" panose="02020603050405020304" pitchFamily="18" charset="0"/>
                <a:cs typeface="Times New Roman" panose="02020603050405020304" pitchFamily="18" charset="0"/>
              </a:rPr>
              <a:t>image</a:t>
            </a:r>
          </a:p>
          <a:p>
            <a:pPr algn="just"/>
            <a:r>
              <a:rPr lang="en-US" sz="2200" dirty="0" smtClean="0">
                <a:latin typeface="Times New Roman" panose="02020603050405020304" pitchFamily="18" charset="0"/>
                <a:cs typeface="Times New Roman" panose="02020603050405020304" pitchFamily="18" charset="0"/>
              </a:rPr>
              <a:t>A </a:t>
            </a:r>
            <a:r>
              <a:rPr lang="en-US" sz="2200" b="1" dirty="0" smtClean="0">
                <a:latin typeface="Times New Roman" panose="02020603050405020304" pitchFamily="18" charset="0"/>
                <a:cs typeface="Times New Roman" panose="02020603050405020304" pitchFamily="18" charset="0"/>
              </a:rPr>
              <a:t>Convolutional Neural Network (CNN)</a:t>
            </a:r>
            <a:r>
              <a:rPr lang="en-US" sz="2200" dirty="0" smtClean="0">
                <a:latin typeface="Times New Roman" panose="02020603050405020304" pitchFamily="18" charset="0"/>
                <a:cs typeface="Times New Roman" panose="02020603050405020304" pitchFamily="18" charset="0"/>
              </a:rPr>
              <a:t> is selected due to its ability to automatically learn spatial features and grid patterns from images. The model consists of multiple convolutional layers, pooling layers, and fully connected layers for classification tasks.</a:t>
            </a:r>
          </a:p>
          <a:p>
            <a:pPr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t>
            </a:r>
            <a:r>
              <a:rPr lang="en-US" sz="2200" b="1" dirty="0" smtClean="0">
                <a:latin typeface="Times New Roman" panose="02020603050405020304" pitchFamily="18" charset="0"/>
                <a:cs typeface="Times New Roman" panose="02020603050405020304" pitchFamily="18" charset="0"/>
              </a:rPr>
              <a:t>Model  </a:t>
            </a:r>
            <a:r>
              <a:rPr lang="en-US" sz="2200" dirty="0" smtClean="0">
                <a:latin typeface="Times New Roman" panose="02020603050405020304" pitchFamily="18" charset="0"/>
                <a:cs typeface="Times New Roman" panose="02020603050405020304" pitchFamily="18" charset="0"/>
              </a:rPr>
              <a:t>performance</a:t>
            </a: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is evaluated in the metrics as Accuracy, recall, F1-Score. </a:t>
            </a:r>
            <a:endParaRPr lang="en-US" sz="2200" b="1" dirty="0" smtClean="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5E6AB7D7-AF64-BD6C-9F22-5649D0579831}"/>
              </a:ext>
            </a:extLst>
          </p:cNvPr>
          <p:cNvSpPr>
            <a:spLocks noGrp="1"/>
          </p:cNvSpPr>
          <p:nvPr>
            <p:ph type="dt" sz="half" idx="10"/>
          </p:nvPr>
        </p:nvSpPr>
        <p:spPr/>
        <p:txBody>
          <a:bodyPr/>
          <a:lstStyle/>
          <a:p>
            <a:fld id="{D009A777-0353-40C7-B3B9-251FAE6D5CA2}"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D93ED3F3-ACA9-AA4B-7DE6-80B682B6A02C}"/>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E1B9DC23-773C-383C-6D65-56E594AAD32E}"/>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441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Data Loading</a:t>
            </a:r>
            <a:r>
              <a:rPr lang="en-US" sz="2200" dirty="0">
                <a:latin typeface="Times New Roman" panose="02020603050405020304" pitchFamily="18" charset="0"/>
                <a:cs typeface="Times New Roman" panose="02020603050405020304" pitchFamily="18" charset="0"/>
              </a:rPr>
              <a:t>: MRI image data was imported from the Alzheimer's dataset, and the images were resized to a consistent dimension of 208x208 pixels for uniform input.</a:t>
            </a:r>
          </a:p>
          <a:p>
            <a:pPr marL="0" indent="0">
              <a:buNone/>
            </a:pPr>
            <a:r>
              <a:rPr lang="en-US" sz="2200" b="1" dirty="0" smtClean="0">
                <a:latin typeface="Times New Roman" panose="02020603050405020304" pitchFamily="18" charset="0"/>
                <a:cs typeface="Times New Roman" panose="02020603050405020304" pitchFamily="18" charset="0"/>
              </a:rPr>
              <a:t>    Libraries</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pillow, </a:t>
            </a:r>
            <a:r>
              <a:rPr lang="en-US" sz="2200" dirty="0" err="1">
                <a:latin typeface="Times New Roman" panose="02020603050405020304" pitchFamily="18" charset="0"/>
                <a:cs typeface="Times New Roman" panose="02020603050405020304" pitchFamily="18" charset="0"/>
              </a:rPr>
              <a:t>os</a:t>
            </a:r>
            <a:r>
              <a:rPr lang="en-US" sz="2200" dirty="0">
                <a:latin typeface="Times New Roman" panose="02020603050405020304" pitchFamily="18" charset="0"/>
                <a:cs typeface="Times New Roman" panose="02020603050405020304" pitchFamily="18" charset="0"/>
              </a:rPr>
              <a:t>, image.</a:t>
            </a:r>
          </a:p>
          <a:p>
            <a:pPr>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Preprocessing</a:t>
            </a:r>
            <a:r>
              <a:rPr lang="en-IN" sz="2200" dirty="0">
                <a:latin typeface="Times New Roman" panose="02020603050405020304" pitchFamily="18" charset="0"/>
                <a:cs typeface="Times New Roman" panose="02020603050405020304" pitchFamily="18" charset="0"/>
              </a:rPr>
              <a:t>: Applied </a:t>
            </a:r>
            <a:r>
              <a:rPr lang="en-IN" sz="2200" b="1" dirty="0" smtClean="0">
                <a:latin typeface="Times New Roman" panose="02020603050405020304" pitchFamily="18" charset="0"/>
                <a:cs typeface="Times New Roman" panose="02020603050405020304" pitchFamily="18" charset="0"/>
              </a:rPr>
              <a:t>FDWT </a:t>
            </a:r>
            <a:r>
              <a:rPr lang="en-IN" sz="2200" b="1" dirty="0">
                <a:latin typeface="Times New Roman" panose="02020603050405020304" pitchFamily="18" charset="0"/>
                <a:cs typeface="Times New Roman" panose="02020603050405020304" pitchFamily="18" charset="0"/>
              </a:rPr>
              <a:t>(Fast Discrete Wavelet Transform)</a:t>
            </a:r>
            <a:r>
              <a:rPr lang="en-IN" sz="2200" dirty="0">
                <a:latin typeface="Times New Roman" panose="02020603050405020304" pitchFamily="18" charset="0"/>
                <a:cs typeface="Times New Roman" panose="02020603050405020304" pitchFamily="18" charset="0"/>
              </a:rPr>
              <a:t> for enhanced feature extraction. </a:t>
            </a:r>
          </a:p>
          <a:p>
            <a:pPr marL="0" indent="0">
              <a:buNone/>
            </a:pPr>
            <a:r>
              <a:rPr lang="en-IN" sz="2200" b="1" dirty="0" smtClean="0">
                <a:latin typeface="Times New Roman" panose="02020603050405020304" pitchFamily="18" charset="0"/>
                <a:cs typeface="Times New Roman" panose="02020603050405020304" pitchFamily="18" charset="0"/>
              </a:rPr>
              <a:t>    Libraries</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used </a:t>
            </a:r>
            <a:r>
              <a:rPr lang="en-IN" sz="2200" dirty="0" err="1">
                <a:latin typeface="Times New Roman" panose="02020603050405020304" pitchFamily="18" charset="0"/>
                <a:cs typeface="Times New Roman" panose="02020603050405020304" pitchFamily="18" charset="0"/>
              </a:rPr>
              <a:t>pywavelets</a:t>
            </a:r>
            <a:r>
              <a:rPr lang="en-IN" sz="2200" dirty="0">
                <a:latin typeface="Times New Roman" panose="02020603050405020304" pitchFamily="18" charset="0"/>
                <a:cs typeface="Times New Roman" panose="02020603050405020304" pitchFamily="18" charset="0"/>
              </a:rPr>
              <a:t>, matplotlib, Image, </a:t>
            </a:r>
            <a:r>
              <a:rPr lang="en-IN" sz="2200" dirty="0" err="1">
                <a:latin typeface="Times New Roman" panose="02020603050405020304" pitchFamily="18" charset="0"/>
                <a:cs typeface="Times New Roman" panose="02020603050405020304" pitchFamily="18" charset="0"/>
              </a:rPr>
              <a:t>os</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pywt</a:t>
            </a:r>
            <a:r>
              <a:rPr lang="en-IN"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De noising</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kurtosis-based denoising</a:t>
            </a:r>
            <a:r>
              <a:rPr lang="en-IN" sz="2200" dirty="0">
                <a:latin typeface="Times New Roman" panose="02020603050405020304" pitchFamily="18" charset="0"/>
                <a:cs typeface="Times New Roman" panose="02020603050405020304" pitchFamily="18" charset="0"/>
              </a:rPr>
              <a:t> to remove noise while preserving key </a:t>
            </a:r>
            <a:r>
              <a:rPr lang="en-IN" sz="2200" dirty="0" smtClean="0">
                <a:latin typeface="Times New Roman" panose="02020603050405020304" pitchFamily="18" charset="0"/>
                <a:cs typeface="Times New Roman" panose="02020603050405020304" pitchFamily="18" charset="0"/>
              </a:rPr>
              <a:t>features.</a:t>
            </a:r>
          </a:p>
          <a:p>
            <a:pPr marL="0" indent="0">
              <a:buNone/>
            </a:pPr>
            <a:r>
              <a:rPr lang="en-IN" sz="2200" b="1" dirty="0">
                <a:latin typeface="Times New Roman" panose="02020603050405020304" pitchFamily="18" charset="0"/>
                <a:cs typeface="Times New Roman" panose="02020603050405020304" pitchFamily="18" charset="0"/>
              </a:rPr>
              <a:t> </a:t>
            </a:r>
            <a:r>
              <a:rPr lang="en-IN" sz="2200" b="1" dirty="0" smtClean="0">
                <a:latin typeface="Times New Roman" panose="02020603050405020304" pitchFamily="18" charset="0"/>
                <a:cs typeface="Times New Roman" panose="02020603050405020304" pitchFamily="18" charset="0"/>
              </a:rPr>
              <a:t>  Libraries</a:t>
            </a: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open-cv, </a:t>
            </a:r>
            <a:r>
              <a:rPr lang="en-IN" sz="2200" dirty="0" err="1">
                <a:latin typeface="Times New Roman" panose="02020603050405020304" pitchFamily="18" charset="0"/>
                <a:cs typeface="Times New Roman" panose="02020603050405020304" pitchFamily="18" charset="0"/>
              </a:rPr>
              <a:t>scipy</a:t>
            </a:r>
            <a:r>
              <a:rPr lang="en-IN" sz="2200" dirty="0">
                <a:latin typeface="Times New Roman" panose="02020603050405020304" pitchFamily="18" charset="0"/>
                <a:cs typeface="Times New Roman" panose="02020603050405020304" pitchFamily="18" charset="0"/>
              </a:rPr>
              <a:t>, matplotlib, kurtosis, </a:t>
            </a:r>
            <a:r>
              <a:rPr lang="en-IN" sz="2200" dirty="0" err="1">
                <a:latin typeface="Times New Roman" panose="02020603050405020304" pitchFamily="18" charset="0"/>
                <a:cs typeface="Times New Roman" panose="02020603050405020304" pitchFamily="18" charset="0"/>
              </a:rPr>
              <a:t>os</a:t>
            </a:r>
            <a:r>
              <a:rPr lang="en-IN" sz="2200" dirty="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Normalized the pixel intensity values for faster and stable convergence.</a:t>
            </a:r>
          </a:p>
          <a:p>
            <a:pP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To obtain the effective accuracy, the data loading, pre-processing, </a:t>
            </a:r>
            <a:r>
              <a:rPr lang="en-IN" sz="2200" dirty="0" smtClean="0">
                <a:latin typeface="Times New Roman" panose="02020603050405020304" pitchFamily="18" charset="0"/>
                <a:cs typeface="Times New Roman" panose="02020603050405020304" pitchFamily="18" charset="0"/>
              </a:rPr>
              <a:t>de noising were </a:t>
            </a:r>
            <a:r>
              <a:rPr lang="en-IN" sz="2200" dirty="0">
                <a:latin typeface="Times New Roman" panose="02020603050405020304" pitchFamily="18" charset="0"/>
                <a:cs typeface="Times New Roman" panose="02020603050405020304" pitchFamily="18" charset="0"/>
              </a:rPr>
              <a:t>very important.</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FFFF13A1-6B13-48B2-B5B0-2CB54826C61D}"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782EDE-8EBC-239F-C897-83F1EA5AC273}"/>
            </a:ext>
          </a:extLst>
        </p:cNvPr>
        <p:cNvGrpSpPr/>
        <p:nvPr/>
      </p:nvGrpSpPr>
      <p:grpSpPr>
        <a:xfrm>
          <a:off x="0" y="0"/>
          <a:ext cx="0" cy="0"/>
          <a:chOff x="0" y="0"/>
          <a:chExt cx="0" cy="0"/>
        </a:xfrm>
      </p:grpSpPr>
      <p:sp>
        <p:nvSpPr>
          <p:cNvPr id="8" name="Title 7">
            <a:extLst>
              <a:ext uri="{FF2B5EF4-FFF2-40B4-BE49-F238E27FC236}">
                <a16:creationId xmlns="" xmlns:a16="http://schemas.microsoft.com/office/drawing/2014/main" id="{3B40F427-1C87-2E63-6855-25F7C36657C4}"/>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 xmlns:a16="http://schemas.microsoft.com/office/drawing/2014/main" id="{107F67FF-8B3C-182F-28AD-10F1DA9129B6}"/>
              </a:ext>
            </a:extLst>
          </p:cNvPr>
          <p:cNvSpPr>
            <a:spLocks noGrp="1"/>
          </p:cNvSpPr>
          <p:nvPr>
            <p:ph idx="1"/>
          </p:nvPr>
        </p:nvSpPr>
        <p:spPr/>
        <p:txBody>
          <a:bodyPr>
            <a:normAutofit lnSpcReduction="10000"/>
          </a:bodyPr>
          <a:lstStyle/>
          <a:p>
            <a:r>
              <a:rPr lang="en-US" sz="2200" b="1" u="sng" dirty="0">
                <a:latin typeface="Times New Roman" panose="02020603050405020304" pitchFamily="18" charset="0"/>
                <a:cs typeface="Times New Roman" panose="02020603050405020304" pitchFamily="18" charset="0"/>
              </a:rPr>
              <a:t>Model Development:</a:t>
            </a:r>
          </a:p>
          <a:p>
            <a:r>
              <a:rPr lang="en-IN" sz="2200" u="sng" dirty="0">
                <a:latin typeface="Times New Roman" panose="02020603050405020304" pitchFamily="18" charset="0"/>
                <a:cs typeface="Times New Roman" panose="02020603050405020304" pitchFamily="18" charset="0"/>
              </a:rPr>
              <a:t> </a:t>
            </a:r>
            <a:r>
              <a:rPr lang="en-IN" sz="2200" b="1" dirty="0">
                <a:solidFill>
                  <a:srgbClr val="0D0D0D"/>
                </a:solidFill>
                <a:latin typeface="Times New Roman" panose="02020603050405020304" pitchFamily="18" charset="0"/>
                <a:cs typeface="Times New Roman" panose="02020603050405020304" pitchFamily="18" charset="0"/>
              </a:rPr>
              <a:t>TensorFlow/</a:t>
            </a:r>
            <a:r>
              <a:rPr lang="en-IN" sz="2200" b="1" dirty="0" err="1">
                <a:solidFill>
                  <a:srgbClr val="0D0D0D"/>
                </a:solidFill>
                <a:latin typeface="Times New Roman" panose="02020603050405020304" pitchFamily="18" charset="0"/>
                <a:cs typeface="Times New Roman" panose="02020603050405020304" pitchFamily="18" charset="0"/>
              </a:rPr>
              <a:t>Keras</a:t>
            </a:r>
            <a:r>
              <a:rPr lang="en-IN" sz="2200" dirty="0">
                <a:solidFill>
                  <a:srgbClr val="0D0D0D"/>
                </a:solidFill>
                <a:latin typeface="Times New Roman" panose="02020603050405020304" pitchFamily="18" charset="0"/>
                <a:cs typeface="Times New Roman" panose="02020603050405020304" pitchFamily="18" charset="0"/>
              </a:rPr>
              <a:t>: For building and training the CNN model.</a:t>
            </a:r>
          </a:p>
          <a:p>
            <a:r>
              <a:rPr lang="en-IN" sz="2200" b="1" dirty="0">
                <a:solidFill>
                  <a:srgbClr val="0D0D0D"/>
                </a:solidFill>
                <a:latin typeface="Times New Roman" panose="02020603050405020304" pitchFamily="18" charset="0"/>
                <a:cs typeface="Times New Roman" panose="02020603050405020304" pitchFamily="18" charset="0"/>
              </a:rPr>
              <a:t>OpenCV</a:t>
            </a:r>
            <a:r>
              <a:rPr lang="en-IN" sz="2200" dirty="0">
                <a:solidFill>
                  <a:srgbClr val="0D0D0D"/>
                </a:solidFill>
                <a:latin typeface="Times New Roman" panose="02020603050405020304" pitchFamily="18" charset="0"/>
                <a:cs typeface="Times New Roman" panose="02020603050405020304" pitchFamily="18" charset="0"/>
              </a:rPr>
              <a:t>: For resizing images during preprocessing.</a:t>
            </a:r>
          </a:p>
          <a:p>
            <a:r>
              <a:rPr lang="en-IN" sz="2200" b="1" dirty="0" err="1">
                <a:solidFill>
                  <a:srgbClr val="0D0D0D"/>
                </a:solidFill>
                <a:latin typeface="Times New Roman" panose="02020603050405020304" pitchFamily="18" charset="0"/>
                <a:cs typeface="Times New Roman" panose="02020603050405020304" pitchFamily="18" charset="0"/>
              </a:rPr>
              <a:t>PyWavelets</a:t>
            </a:r>
            <a:r>
              <a:rPr lang="en-IN" sz="2200" dirty="0">
                <a:solidFill>
                  <a:srgbClr val="0D0D0D"/>
                </a:solidFill>
                <a:latin typeface="Times New Roman" panose="02020603050405020304" pitchFamily="18" charset="0"/>
                <a:cs typeface="Times New Roman" panose="02020603050405020304" pitchFamily="18" charset="0"/>
              </a:rPr>
              <a:t>: To implement FDCT for feature extraction.</a:t>
            </a:r>
          </a:p>
          <a:p>
            <a:r>
              <a:rPr lang="en-IN" sz="2200" b="1" dirty="0">
                <a:solidFill>
                  <a:srgbClr val="0D0D0D"/>
                </a:solidFill>
                <a:latin typeface="Times New Roman" panose="02020603050405020304" pitchFamily="18" charset="0"/>
                <a:cs typeface="Times New Roman" panose="02020603050405020304" pitchFamily="18" charset="0"/>
              </a:rPr>
              <a:t>scikit-learn</a:t>
            </a:r>
            <a:r>
              <a:rPr lang="en-IN" sz="2200" dirty="0">
                <a:solidFill>
                  <a:srgbClr val="0D0D0D"/>
                </a:solidFill>
                <a:latin typeface="Times New Roman" panose="02020603050405020304" pitchFamily="18" charset="0"/>
                <a:cs typeface="Times New Roman" panose="02020603050405020304" pitchFamily="18" charset="0"/>
              </a:rPr>
              <a:t>: For evaluating metrics like accuracy, support, recall, and F1 score.</a:t>
            </a:r>
          </a:p>
          <a:p>
            <a:r>
              <a:rPr lang="en-US" sz="2200" dirty="0">
                <a:latin typeface="Times New Roman" panose="02020603050405020304" pitchFamily="18" charset="0"/>
                <a:cs typeface="Times New Roman" panose="02020603050405020304" pitchFamily="18" charset="0"/>
              </a:rPr>
              <a:t>The CNN model includes convolutional layers for feature extraction, pooling layers for dimensionality reduction, and fully connected layers for classification.</a:t>
            </a:r>
          </a:p>
          <a:p>
            <a:r>
              <a:rPr lang="en-US" sz="2200" b="1" u="sng" dirty="0">
                <a:solidFill>
                  <a:srgbClr val="0D0D0D"/>
                </a:solidFill>
                <a:latin typeface="Times New Roman" panose="02020603050405020304" pitchFamily="18" charset="0"/>
                <a:cs typeface="Times New Roman" panose="02020603050405020304" pitchFamily="18" charset="0"/>
              </a:rPr>
              <a:t>Challenges:</a:t>
            </a:r>
          </a:p>
          <a:p>
            <a:r>
              <a:rPr lang="en-US" sz="2200" dirty="0">
                <a:latin typeface="Times New Roman" panose="02020603050405020304" pitchFamily="18" charset="0"/>
                <a:cs typeface="Times New Roman" panose="02020603050405020304" pitchFamily="18" charset="0"/>
              </a:rPr>
              <a:t>Complex preprocessing.</a:t>
            </a:r>
          </a:p>
          <a:p>
            <a:r>
              <a:rPr lang="en-US" sz="2200" dirty="0">
                <a:latin typeface="Times New Roman" panose="02020603050405020304" pitchFamily="18" charset="0"/>
                <a:cs typeface="Times New Roman" panose="02020603050405020304" pitchFamily="18" charset="0"/>
              </a:rPr>
              <a:t>Image quality variability</a:t>
            </a:r>
          </a:p>
          <a:p>
            <a:r>
              <a:rPr lang="en-US" sz="2200" dirty="0">
                <a:latin typeface="Times New Roman" panose="02020603050405020304" pitchFamily="18" charset="0"/>
                <a:cs typeface="Times New Roman" panose="02020603050405020304" pitchFamily="18" charset="0"/>
              </a:rPr>
              <a:t>High computational demand.</a:t>
            </a:r>
          </a:p>
        </p:txBody>
      </p:sp>
      <p:sp>
        <p:nvSpPr>
          <p:cNvPr id="5" name="Date Placeholder 4">
            <a:extLst>
              <a:ext uri="{FF2B5EF4-FFF2-40B4-BE49-F238E27FC236}">
                <a16:creationId xmlns="" xmlns:a16="http://schemas.microsoft.com/office/drawing/2014/main" id="{8FABC48B-E2D3-53CF-CE62-B8588D9FA163}"/>
              </a:ext>
            </a:extLst>
          </p:cNvPr>
          <p:cNvSpPr>
            <a:spLocks noGrp="1"/>
          </p:cNvSpPr>
          <p:nvPr>
            <p:ph type="dt" sz="half" idx="10"/>
          </p:nvPr>
        </p:nvSpPr>
        <p:spPr/>
        <p:txBody>
          <a:bodyPr/>
          <a:lstStyle/>
          <a:p>
            <a:fld id="{C680F92B-CE04-4AC4-A9C4-F3A9459E917C}"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40C8CBB7-A0E1-928B-BA01-DB8941FA44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69D6531C-0A4A-28C5-B250-C93064E0BFCB}"/>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5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493134"/>
            <a:ext cx="10515600" cy="1267319"/>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The proposed </a:t>
            </a:r>
            <a:r>
              <a:rPr lang="en-US" sz="2200" dirty="0" err="1">
                <a:latin typeface="Times New Roman" panose="02020603050405020304" pitchFamily="18" charset="0"/>
                <a:cs typeface="Times New Roman" panose="02020603050405020304" pitchFamily="18" charset="0"/>
              </a:rPr>
              <a:t>DeepWaveMRI</a:t>
            </a:r>
            <a:r>
              <a:rPr lang="en-US" sz="2200" dirty="0">
                <a:latin typeface="Times New Roman" panose="02020603050405020304" pitchFamily="18" charset="0"/>
                <a:cs typeface="Times New Roman" panose="02020603050405020304" pitchFamily="18" charset="0"/>
              </a:rPr>
              <a:t> model, utilizing CNN with Wavelet transform and </a:t>
            </a:r>
            <a:r>
              <a:rPr lang="en-US" sz="2200" dirty="0" smtClean="0">
                <a:latin typeface="Times New Roman" panose="02020603050405020304" pitchFamily="18" charset="0"/>
                <a:cs typeface="Times New Roman" panose="02020603050405020304" pitchFamily="18" charset="0"/>
              </a:rPr>
              <a:t>kurtosis based </a:t>
            </a:r>
            <a:r>
              <a:rPr lang="en-US" sz="2200" dirty="0">
                <a:latin typeface="Times New Roman" panose="02020603050405020304" pitchFamily="18" charset="0"/>
                <a:cs typeface="Times New Roman" panose="02020603050405020304" pitchFamily="18" charset="0"/>
              </a:rPr>
              <a:t>preprocessing, achieved 98.96% accuracy, 99.07% F1-score, 98.96% sensitivity, and 99.74% specificity in MRI image classification. This highlights its effectiveness in distinguishing different MRI types.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730D8973-6596-4975-8B67-07FF1DEEA89B}"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91" y="2686131"/>
            <a:ext cx="6475562" cy="2874327"/>
          </a:xfrm>
          <a:prstGeom prst="rect">
            <a:avLst/>
          </a:prstGeom>
        </p:spPr>
      </p:pic>
      <p:pic>
        <p:nvPicPr>
          <p:cNvPr id="10" name="Picture 9"/>
          <p:cNvPicPr>
            <a:picLocks noChangeAspect="1"/>
          </p:cNvPicPr>
          <p:nvPr/>
        </p:nvPicPr>
        <p:blipFill>
          <a:blip r:embed="rId3"/>
          <a:stretch>
            <a:fillRect/>
          </a:stretch>
        </p:blipFill>
        <p:spPr>
          <a:xfrm>
            <a:off x="1514122" y="5616953"/>
            <a:ext cx="5048955" cy="20005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056" y="2539598"/>
            <a:ext cx="3769744" cy="2834659"/>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pic>
        <p:nvPicPr>
          <p:cNvPr id="2" name="Content Placeholder 1"/>
          <p:cNvPicPr>
            <a:picLocks noGrp="1" noChangeAspect="1"/>
          </p:cNvPicPr>
          <p:nvPr>
            <p:ph idx="1"/>
          </p:nvPr>
        </p:nvPicPr>
        <p:blipFill>
          <a:blip r:embed="rId2"/>
          <a:stretch>
            <a:fillRect/>
          </a:stretch>
        </p:blipFill>
        <p:spPr>
          <a:xfrm>
            <a:off x="2614025" y="1373653"/>
            <a:ext cx="6400800" cy="1393832"/>
          </a:xfrm>
          <a:prstGeom prst="rect">
            <a:avLst/>
          </a:prstGeom>
        </p:spPr>
      </p:pic>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F0F023D8-3889-4666-9E47-0FB84FA2936E}"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41719" y="3355307"/>
            <a:ext cx="6745413" cy="2080361"/>
          </a:xfrm>
          <a:prstGeom prst="rect">
            <a:avLst/>
          </a:prstGeom>
        </p:spPr>
      </p:pic>
      <p:pic>
        <p:nvPicPr>
          <p:cNvPr id="4" name="Picture 3"/>
          <p:cNvPicPr>
            <a:picLocks noChangeAspect="1"/>
          </p:cNvPicPr>
          <p:nvPr/>
        </p:nvPicPr>
        <p:blipFill>
          <a:blip r:embed="rId4"/>
          <a:stretch>
            <a:fillRect/>
          </a:stretch>
        </p:blipFill>
        <p:spPr>
          <a:xfrm>
            <a:off x="2209800" y="5435668"/>
            <a:ext cx="7354326" cy="247685"/>
          </a:xfrm>
          <a:prstGeom prst="rect">
            <a:avLst/>
          </a:prstGeom>
        </p:spPr>
      </p:pic>
      <p:pic>
        <p:nvPicPr>
          <p:cNvPr id="10" name="Picture 9"/>
          <p:cNvPicPr>
            <a:picLocks noChangeAspect="1"/>
          </p:cNvPicPr>
          <p:nvPr/>
        </p:nvPicPr>
        <p:blipFill>
          <a:blip r:embed="rId5"/>
          <a:stretch>
            <a:fillRect/>
          </a:stretch>
        </p:blipFill>
        <p:spPr>
          <a:xfrm>
            <a:off x="3776881" y="2884877"/>
            <a:ext cx="4220164" cy="219106"/>
          </a:xfrm>
          <a:prstGeom prst="rect">
            <a:avLst/>
          </a:prstGeom>
        </p:spPr>
      </p:pic>
    </p:spTree>
    <p:extLst>
      <p:ext uri="{BB962C8B-B14F-4D97-AF65-F5344CB8AC3E}">
        <p14:creationId xmlns:p14="http://schemas.microsoft.com/office/powerpoint/2010/main" val="70852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lnSpcReduction="10000"/>
          </a:bodyPr>
          <a:lstStyle/>
          <a:p>
            <a:r>
              <a:rPr lang="en-US" sz="2500" dirty="0" err="1">
                <a:latin typeface="Times New Roman" panose="02020603050405020304" pitchFamily="18" charset="0"/>
                <a:cs typeface="Times New Roman" panose="02020603050405020304" pitchFamily="18" charset="0"/>
              </a:rPr>
              <a:t>DeepWaveMRI</a:t>
            </a:r>
            <a:r>
              <a:rPr lang="en-US" sz="2500" dirty="0">
                <a:latin typeface="Times New Roman" panose="02020603050405020304" pitchFamily="18" charset="0"/>
                <a:cs typeface="Times New Roman" panose="02020603050405020304" pitchFamily="18" charset="0"/>
              </a:rPr>
              <a:t> provides a highly accurate and non-invasive approach for Alzheimer’s detection, addressing a critical need in accessible diagnostics</a:t>
            </a:r>
            <a:endParaRPr lang="en-IN"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The results show the model achieves 98.96% accuracy in detecting Alzheimer’s disease, enabling early and reliable diagnosis. This is crucial for starting treatment sooner and improving patient outcomes. The use of advanced techniques like Wavelet Transform and CNN makes the model highly effective for medical imaging.</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Further optimize model performance and explore hybrid architectures.</a:t>
            </a:r>
          </a:p>
          <a:p>
            <a:r>
              <a:rPr lang="en-US" sz="2500" dirty="0">
                <a:latin typeface="Times New Roman" panose="02020603050405020304" pitchFamily="18" charset="0"/>
                <a:cs typeface="Times New Roman" panose="02020603050405020304" pitchFamily="18" charset="0"/>
              </a:rPr>
              <a:t>The model requires high-quality datasets and significant computational resources, which may limit its accessibility.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712E790E-E9A8-473E-8366-1146ABEA538C}"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2D606A6A-EB46-4F24-B049-DCEDC3C1AF6E}"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345721"/>
            <a:ext cx="10515600" cy="4831242"/>
          </a:xfrm>
        </p:spPr>
        <p:txBody>
          <a:bodyPr>
            <a:normAutofit lnSpcReduction="10000"/>
          </a:bodyPr>
          <a:lstStyle/>
          <a:p>
            <a:r>
              <a:rPr lang="en-IN" sz="2200" dirty="0" err="1">
                <a:latin typeface="Times New Roman" panose="02020603050405020304" pitchFamily="18" charset="0"/>
                <a:cs typeface="Times New Roman" panose="02020603050405020304" pitchFamily="18" charset="0"/>
              </a:rPr>
              <a:t>Greeshma</a:t>
            </a:r>
            <a:r>
              <a:rPr lang="en-IN" sz="2200" dirty="0">
                <a:latin typeface="Times New Roman" panose="02020603050405020304" pitchFamily="18" charset="0"/>
                <a:cs typeface="Times New Roman" panose="02020603050405020304" pitchFamily="18" charset="0"/>
              </a:rPr>
              <a:t>, B., </a:t>
            </a:r>
            <a:r>
              <a:rPr lang="en-IN" sz="2200" dirty="0" err="1">
                <a:latin typeface="Times New Roman" panose="02020603050405020304" pitchFamily="18" charset="0"/>
                <a:cs typeface="Times New Roman" panose="02020603050405020304" pitchFamily="18" charset="0"/>
              </a:rPr>
              <a:t>Sireesha</a:t>
            </a:r>
            <a:r>
              <a:rPr lang="en-IN" sz="2200" dirty="0">
                <a:latin typeface="Times New Roman" panose="02020603050405020304" pitchFamily="18" charset="0"/>
                <a:cs typeface="Times New Roman" panose="02020603050405020304" pitchFamily="18" charset="0"/>
              </a:rPr>
              <a:t>, M., </a:t>
            </a:r>
            <a:r>
              <a:rPr lang="en-IN" sz="2200" dirty="0" err="1">
                <a:latin typeface="Times New Roman" panose="02020603050405020304" pitchFamily="18" charset="0"/>
                <a:cs typeface="Times New Roman" panose="02020603050405020304" pitchFamily="18" charset="0"/>
              </a:rPr>
              <a:t>Thirumala</a:t>
            </a:r>
            <a:r>
              <a:rPr lang="en-IN" sz="2200" dirty="0">
                <a:latin typeface="Times New Roman" panose="02020603050405020304" pitchFamily="18" charset="0"/>
                <a:cs typeface="Times New Roman" panose="02020603050405020304" pitchFamily="18" charset="0"/>
              </a:rPr>
              <a:t> Rao, S.N. (2022). Detection of </a:t>
            </a:r>
            <a:r>
              <a:rPr lang="en-IN" sz="2200" dirty="0" err="1">
                <a:latin typeface="Times New Roman" panose="02020603050405020304" pitchFamily="18" charset="0"/>
                <a:cs typeface="Times New Roman" panose="02020603050405020304" pitchFamily="18" charset="0"/>
              </a:rPr>
              <a:t>Arrhyth</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mia</a:t>
            </a:r>
            <a:r>
              <a:rPr lang="en-IN" sz="2200" dirty="0">
                <a:latin typeface="Times New Roman" panose="02020603050405020304" pitchFamily="18" charset="0"/>
                <a:cs typeface="Times New Roman" panose="02020603050405020304" pitchFamily="18" charset="0"/>
              </a:rPr>
              <a:t> Using Convolutional Neural Networks. In: </a:t>
            </a:r>
            <a:r>
              <a:rPr lang="en-IN" sz="2200" dirty="0" err="1">
                <a:latin typeface="Times New Roman" panose="02020603050405020304" pitchFamily="18" charset="0"/>
                <a:cs typeface="Times New Roman" panose="02020603050405020304" pitchFamily="18" charset="0"/>
              </a:rPr>
              <a:t>Shakya</a:t>
            </a:r>
            <a:r>
              <a:rPr lang="en-IN" sz="2200" dirty="0">
                <a:latin typeface="Times New Roman" panose="02020603050405020304" pitchFamily="18" charset="0"/>
                <a:cs typeface="Times New Roman" panose="02020603050405020304" pitchFamily="18" charset="0"/>
              </a:rPr>
              <a:t>, S., Du, K.L., </a:t>
            </a:r>
            <a:r>
              <a:rPr lang="en-IN" sz="2200" dirty="0" err="1">
                <a:latin typeface="Times New Roman" panose="02020603050405020304" pitchFamily="18" charset="0"/>
                <a:cs typeface="Times New Roman" panose="02020603050405020304" pitchFamily="18" charset="0"/>
              </a:rPr>
              <a:t>Haoxiang</a:t>
            </a:r>
            <a:r>
              <a:rPr lang="en-IN" sz="2200" dirty="0">
                <a:latin typeface="Times New Roman" panose="02020603050405020304" pitchFamily="18" charset="0"/>
                <a:cs typeface="Times New Roman" panose="02020603050405020304" pitchFamily="18" charset="0"/>
              </a:rPr>
              <a:t>, W. (</a:t>
            </a:r>
            <a:r>
              <a:rPr lang="en-IN" sz="2200" dirty="0" err="1">
                <a:latin typeface="Times New Roman" panose="02020603050405020304" pitchFamily="18" charset="0"/>
                <a:cs typeface="Times New Roman" panose="02020603050405020304" pitchFamily="18" charset="0"/>
              </a:rPr>
              <a:t>eds</a:t>
            </a:r>
            <a:r>
              <a:rPr lang="en-IN" sz="2200" dirty="0">
                <a:latin typeface="Times New Roman" panose="02020603050405020304" pitchFamily="18" charset="0"/>
                <a:cs typeface="Times New Roman" panose="02020603050405020304" pitchFamily="18" charset="0"/>
              </a:rPr>
              <a:t>) Proceedings of Second International Conference on Sustainable Expert Systems. Lecture Notes in Networks and Systems, </a:t>
            </a:r>
            <a:r>
              <a:rPr lang="en-IN" sz="2200" dirty="0" err="1">
                <a:latin typeface="Times New Roman" panose="02020603050405020304" pitchFamily="18" charset="0"/>
                <a:cs typeface="Times New Roman" panose="02020603050405020304" pitchFamily="18" charset="0"/>
              </a:rPr>
              <a:t>vol</a:t>
            </a:r>
            <a:r>
              <a:rPr lang="en-IN" sz="2200" dirty="0">
                <a:latin typeface="Times New Roman" panose="02020603050405020304" pitchFamily="18" charset="0"/>
                <a:cs typeface="Times New Roman" panose="02020603050405020304" pitchFamily="18" charset="0"/>
              </a:rPr>
              <a:t> 351. Springer, Singapore. https://doi.org/10.1007/978-981-16-7657-4-3.</a:t>
            </a:r>
            <a:r>
              <a:rPr lang="en-US" sz="2200" dirty="0">
                <a:latin typeface="Times New Roman" panose="02020603050405020304" pitchFamily="18" charset="0"/>
                <a:cs typeface="Times New Roman" panose="02020603050405020304" pitchFamily="18" charset="0"/>
              </a:rPr>
              <a:t> </a:t>
            </a:r>
          </a:p>
          <a:p>
            <a:r>
              <a:rPr lang="en-IN" sz="2200" dirty="0">
                <a:latin typeface="Times New Roman" panose="02020603050405020304" pitchFamily="18" charset="0"/>
                <a:cs typeface="Times New Roman" panose="02020603050405020304" pitchFamily="18" charset="0"/>
              </a:rPr>
              <a:t>Springer Nature. (2024). The future of Alzheimer’s diagnosis: Unlocking insights with multi-modal imaging models. Retrieved August 28, 2024, from: https://communities.springernature.com/posts/the-future-of-alzheimers diagnosis-unlocking-insights-with-multi-modal-imaging-models.</a:t>
            </a:r>
          </a:p>
          <a:p>
            <a:r>
              <a:rPr lang="en-IN" sz="2200" dirty="0">
                <a:latin typeface="Times New Roman" panose="02020603050405020304" pitchFamily="18" charset="0"/>
                <a:cs typeface="Times New Roman" panose="02020603050405020304" pitchFamily="18" charset="0"/>
              </a:rPr>
              <a:t>Mayo Clinic Staff. (</a:t>
            </a:r>
            <a:r>
              <a:rPr lang="en-IN" sz="2200" dirty="0" err="1">
                <a:latin typeface="Times New Roman" panose="02020603050405020304" pitchFamily="18" charset="0"/>
                <a:cs typeface="Times New Roman" panose="02020603050405020304" pitchFamily="18" charset="0"/>
              </a:rPr>
              <a:t>n.d.</a:t>
            </a:r>
            <a:r>
              <a:rPr lang="en-IN" sz="2200" dirty="0">
                <a:latin typeface="Times New Roman" panose="02020603050405020304" pitchFamily="18" charset="0"/>
                <a:cs typeface="Times New Roman" panose="02020603050405020304" pitchFamily="18" charset="0"/>
              </a:rPr>
              <a:t>). Alzheimer’s disease. Mayo Clinic. Retrieved Au gust 28, 2024, from: https://www.mayoclinic.org/diseases-conditions/alzheimers disease/in-depth/</a:t>
            </a:r>
            <a:r>
              <a:rPr lang="en-IN" sz="2200" dirty="0" err="1">
                <a:latin typeface="Times New Roman" panose="02020603050405020304" pitchFamily="18" charset="0"/>
                <a:cs typeface="Times New Roman" panose="02020603050405020304" pitchFamily="18" charset="0"/>
              </a:rPr>
              <a:t>alzheimers</a:t>
            </a:r>
            <a:r>
              <a:rPr lang="en-IN" sz="2200" dirty="0">
                <a:latin typeface="Times New Roman" panose="02020603050405020304" pitchFamily="18" charset="0"/>
                <a:cs typeface="Times New Roman" panose="02020603050405020304" pitchFamily="18" charset="0"/>
              </a:rPr>
              <a:t>/art-20048075.</a:t>
            </a:r>
          </a:p>
          <a:p>
            <a:r>
              <a:rPr lang="en-IN" sz="2200" dirty="0">
                <a:latin typeface="Times New Roman" panose="02020603050405020304" pitchFamily="18" charset="0"/>
                <a:cs typeface="Times New Roman" panose="02020603050405020304" pitchFamily="18" charset="0"/>
              </a:rPr>
              <a:t>S. L. </a:t>
            </a:r>
            <a:r>
              <a:rPr lang="en-IN" sz="2200" dirty="0" err="1">
                <a:latin typeface="Times New Roman" panose="02020603050405020304" pitchFamily="18" charset="0"/>
                <a:cs typeface="Times New Roman" panose="02020603050405020304" pitchFamily="18" charset="0"/>
              </a:rPr>
              <a:t>Jagannadham</a:t>
            </a:r>
            <a:r>
              <a:rPr lang="en-IN" sz="2200" dirty="0">
                <a:latin typeface="Times New Roman" panose="02020603050405020304" pitchFamily="18" charset="0"/>
                <a:cs typeface="Times New Roman" panose="02020603050405020304" pitchFamily="18" charset="0"/>
              </a:rPr>
              <a:t>, K. L. </a:t>
            </a:r>
            <a:r>
              <a:rPr lang="en-IN" sz="2200" dirty="0" err="1">
                <a:latin typeface="Times New Roman" panose="02020603050405020304" pitchFamily="18" charset="0"/>
                <a:cs typeface="Times New Roman" panose="02020603050405020304" pitchFamily="18" charset="0"/>
              </a:rPr>
              <a:t>Nadh</a:t>
            </a:r>
            <a:r>
              <a:rPr lang="en-IN" sz="2200" dirty="0">
                <a:latin typeface="Times New Roman" panose="02020603050405020304" pitchFamily="18" charset="0"/>
                <a:cs typeface="Times New Roman" panose="02020603050405020304" pitchFamily="18" charset="0"/>
              </a:rPr>
              <a:t>, and M. </a:t>
            </a:r>
            <a:r>
              <a:rPr lang="en-IN" sz="2200" dirty="0" err="1">
                <a:latin typeface="Times New Roman" panose="02020603050405020304" pitchFamily="18" charset="0"/>
                <a:cs typeface="Times New Roman" panose="02020603050405020304" pitchFamily="18" charset="0"/>
              </a:rPr>
              <a:t>Sireesha</a:t>
            </a:r>
            <a:r>
              <a:rPr lang="en-IN" sz="2200" dirty="0">
                <a:latin typeface="Times New Roman" panose="02020603050405020304" pitchFamily="18" charset="0"/>
                <a:cs typeface="Times New Roman" panose="02020603050405020304" pitchFamily="18" charset="0"/>
              </a:rPr>
              <a:t>, "Brain Tumour Detection Us </a:t>
            </a:r>
            <a:r>
              <a:rPr lang="en-IN" sz="2200" dirty="0" err="1">
                <a:latin typeface="Times New Roman" panose="02020603050405020304" pitchFamily="18" charset="0"/>
                <a:cs typeface="Times New Roman" panose="02020603050405020304" pitchFamily="18" charset="0"/>
              </a:rPr>
              <a:t>ing</a:t>
            </a:r>
            <a:r>
              <a:rPr lang="en-IN" sz="2200" dirty="0">
                <a:latin typeface="Times New Roman" panose="02020603050405020304" pitchFamily="18" charset="0"/>
                <a:cs typeface="Times New Roman" panose="02020603050405020304" pitchFamily="18" charset="0"/>
              </a:rPr>
              <a:t> CNN," 2021 Fifth International Conference on I-SMAC (</a:t>
            </a:r>
            <a:r>
              <a:rPr lang="en-IN" sz="2200" dirty="0" err="1">
                <a:latin typeface="Times New Roman" panose="02020603050405020304" pitchFamily="18" charset="0"/>
                <a:cs typeface="Times New Roman" panose="02020603050405020304" pitchFamily="18" charset="0"/>
              </a:rPr>
              <a:t>IoT</a:t>
            </a:r>
            <a:r>
              <a:rPr lang="en-IN" sz="2200" dirty="0">
                <a:latin typeface="Times New Roman" panose="02020603050405020304" pitchFamily="18" charset="0"/>
                <a:cs typeface="Times New Roman" panose="02020603050405020304" pitchFamily="18" charset="0"/>
              </a:rPr>
              <a:t> in Social, Mo bile, Analytics and Cloud) (I-SMAC), </a:t>
            </a:r>
            <a:r>
              <a:rPr lang="en-IN" sz="2200" dirty="0" err="1">
                <a:latin typeface="Times New Roman" panose="02020603050405020304" pitchFamily="18" charset="0"/>
                <a:cs typeface="Times New Roman" panose="02020603050405020304" pitchFamily="18" charset="0"/>
              </a:rPr>
              <a:t>Palladam</a:t>
            </a:r>
            <a:r>
              <a:rPr lang="en-IN" sz="2200" dirty="0">
                <a:latin typeface="Times New Roman" panose="02020603050405020304" pitchFamily="18" charset="0"/>
                <a:cs typeface="Times New Roman" panose="02020603050405020304" pitchFamily="18" charset="0"/>
              </a:rPr>
              <a:t>, India, 2021, pp. 734-739, </a:t>
            </a:r>
            <a:r>
              <a:rPr lang="en-IN" sz="2200" dirty="0" err="1">
                <a:latin typeface="Times New Roman" panose="02020603050405020304" pitchFamily="18" charset="0"/>
                <a:cs typeface="Times New Roman" panose="02020603050405020304" pitchFamily="18" charset="0"/>
              </a:rPr>
              <a:t>doi</a:t>
            </a:r>
            <a:r>
              <a:rPr lang="en-IN" sz="2200" dirty="0">
                <a:latin typeface="Times New Roman" panose="02020603050405020304" pitchFamily="18" charset="0"/>
                <a:cs typeface="Times New Roman" panose="02020603050405020304" pitchFamily="18" charset="0"/>
              </a:rPr>
              <a:t>: 10.1109/I-SMAC52330.2021.9640875.</a:t>
            </a:r>
            <a:endParaRPr lang="en-US"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22921CCB-6A83-4C29-981A-4792041C2D2B}"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M. </a:t>
            </a:r>
            <a:r>
              <a:rPr lang="en-IN" dirty="0" err="1">
                <a:latin typeface="Times New Roman" panose="02020603050405020304" pitchFamily="18" charset="0"/>
                <a:cs typeface="Times New Roman" panose="02020603050405020304" pitchFamily="18" charset="0"/>
              </a:rPr>
              <a:t>Sireesha</a:t>
            </a:r>
            <a:r>
              <a:rPr lang="en-IN" dirty="0">
                <a:latin typeface="Times New Roman" panose="02020603050405020304" pitchFamily="18" charset="0"/>
                <a:cs typeface="Times New Roman" panose="02020603050405020304" pitchFamily="18" charset="0"/>
              </a:rPr>
              <a:t>, S. N. </a:t>
            </a:r>
            <a:r>
              <a:rPr lang="en-IN" dirty="0" err="1">
                <a:latin typeface="Times New Roman" panose="02020603050405020304" pitchFamily="18" charset="0"/>
                <a:cs typeface="Times New Roman" panose="02020603050405020304" pitchFamily="18" charset="0"/>
              </a:rPr>
              <a:t>TirumalaRao</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Srikanth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Vemuru</a:t>
            </a:r>
            <a:r>
              <a:rPr lang="en-IN" dirty="0">
                <a:latin typeface="Times New Roman" panose="02020603050405020304" pitchFamily="18" charset="0"/>
                <a:cs typeface="Times New Roman" panose="02020603050405020304" pitchFamily="18" charset="0"/>
              </a:rPr>
              <a:t>, Frequent </a:t>
            </a:r>
            <a:r>
              <a:rPr lang="en-IN" dirty="0" err="1">
                <a:latin typeface="Times New Roman" panose="02020603050405020304" pitchFamily="18" charset="0"/>
                <a:cs typeface="Times New Roman" panose="02020603050405020304" pitchFamily="18" charset="0"/>
              </a:rPr>
              <a:t>Itemset</a:t>
            </a:r>
            <a:r>
              <a:rPr lang="en-IN" dirty="0">
                <a:latin typeface="Times New Roman" panose="02020603050405020304" pitchFamily="18" charset="0"/>
                <a:cs typeface="Times New Roman" panose="02020603050405020304" pitchFamily="18" charset="0"/>
              </a:rPr>
              <a:t> Mining Al </a:t>
            </a:r>
            <a:r>
              <a:rPr lang="en-IN" dirty="0" err="1">
                <a:latin typeface="Times New Roman" panose="02020603050405020304" pitchFamily="18" charset="0"/>
                <a:cs typeface="Times New Roman" panose="02020603050405020304" pitchFamily="18" charset="0"/>
              </a:rPr>
              <a:t>gorithms</a:t>
            </a:r>
            <a:r>
              <a:rPr lang="en-IN" dirty="0">
                <a:latin typeface="Times New Roman" panose="02020603050405020304" pitchFamily="18" charset="0"/>
                <a:cs typeface="Times New Roman" panose="02020603050405020304" pitchFamily="18" charset="0"/>
              </a:rPr>
              <a:t>: A Survey. Journal of Theoretical and Applied Information Technology, 2018, </a:t>
            </a:r>
            <a:r>
              <a:rPr lang="en-IN" dirty="0" err="1">
                <a:latin typeface="Times New Roman" panose="02020603050405020304" pitchFamily="18" charset="0"/>
                <a:cs typeface="Times New Roman" panose="02020603050405020304" pitchFamily="18" charset="0"/>
              </a:rPr>
              <a:t>Vol</a:t>
            </a:r>
            <a:r>
              <a:rPr lang="en-IN" dirty="0">
                <a:latin typeface="Times New Roman" panose="02020603050405020304" pitchFamily="18" charset="0"/>
                <a:cs typeface="Times New Roman" panose="02020603050405020304" pitchFamily="18" charset="0"/>
              </a:rPr>
              <a:t>- 96, No. 3, pp. 744-755.</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Moturi</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Vemuru</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Tirumala</a:t>
            </a:r>
            <a:r>
              <a:rPr lang="en-IN" dirty="0">
                <a:latin typeface="Times New Roman" panose="02020603050405020304" pitchFamily="18" charset="0"/>
                <a:cs typeface="Times New Roman" panose="02020603050405020304" pitchFamily="18" charset="0"/>
              </a:rPr>
              <a:t> Rao, S.N., </a:t>
            </a:r>
            <a:r>
              <a:rPr lang="en-IN" dirty="0" err="1">
                <a:latin typeface="Times New Roman" panose="02020603050405020304" pitchFamily="18" charset="0"/>
                <a:cs typeface="Times New Roman" panose="02020603050405020304" pitchFamily="18" charset="0"/>
              </a:rPr>
              <a:t>Mallipeddi</a:t>
            </a:r>
            <a:r>
              <a:rPr lang="en-IN" dirty="0">
                <a:latin typeface="Times New Roman" panose="02020603050405020304" pitchFamily="18" charset="0"/>
                <a:cs typeface="Times New Roman" panose="02020603050405020304" pitchFamily="18" charset="0"/>
              </a:rPr>
              <a:t>, S.A. (2023). Hybrid Bi nary Dragonfly Algorithm with Grey Wolf Optimization for Feature Selection. In: </a:t>
            </a:r>
            <a:r>
              <a:rPr lang="en-IN" dirty="0" err="1">
                <a:latin typeface="Times New Roman" panose="02020603050405020304" pitchFamily="18" charset="0"/>
                <a:cs typeface="Times New Roman" panose="02020603050405020304" pitchFamily="18" charset="0"/>
              </a:rPr>
              <a:t>Hassanien</a:t>
            </a:r>
            <a:r>
              <a:rPr lang="en-IN" dirty="0">
                <a:latin typeface="Times New Roman" panose="02020603050405020304" pitchFamily="18" charset="0"/>
                <a:cs typeface="Times New Roman" panose="02020603050405020304" pitchFamily="18" charset="0"/>
              </a:rPr>
              <a:t>, A.E., Castillo, O., </a:t>
            </a:r>
            <a:r>
              <a:rPr lang="en-IN" dirty="0" err="1">
                <a:latin typeface="Times New Roman" panose="02020603050405020304" pitchFamily="18" charset="0"/>
                <a:cs typeface="Times New Roman" panose="02020603050405020304" pitchFamily="18" charset="0"/>
              </a:rPr>
              <a:t>Anand</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Jaiswal</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eds</a:t>
            </a:r>
            <a:r>
              <a:rPr lang="en-IN" dirty="0">
                <a:latin typeface="Times New Roman" panose="02020603050405020304" pitchFamily="18" charset="0"/>
                <a:cs typeface="Times New Roman" panose="02020603050405020304" pitchFamily="18" charset="0"/>
              </a:rPr>
              <a:t>) International Confer </a:t>
            </a:r>
            <a:r>
              <a:rPr lang="en-IN" dirty="0" err="1">
                <a:latin typeface="Times New Roman" panose="02020603050405020304" pitchFamily="18" charset="0"/>
                <a:cs typeface="Times New Roman" panose="02020603050405020304" pitchFamily="18" charset="0"/>
              </a:rPr>
              <a:t>ence</a:t>
            </a:r>
            <a:r>
              <a:rPr lang="en-IN" dirty="0">
                <a:latin typeface="Times New Roman" panose="02020603050405020304" pitchFamily="18" charset="0"/>
                <a:cs typeface="Times New Roman" panose="02020603050405020304" pitchFamily="18" charset="0"/>
              </a:rPr>
              <a:t> on Innovative Computing and Communications. ICICC 2023. Lecture Notes in Networks and Systems, </a:t>
            </a:r>
            <a:r>
              <a:rPr lang="en-IN" dirty="0" err="1">
                <a:latin typeface="Times New Roman" panose="02020603050405020304" pitchFamily="18" charset="0"/>
                <a:cs typeface="Times New Roman" panose="02020603050405020304" pitchFamily="18" charset="0"/>
              </a:rPr>
              <a:t>vol</a:t>
            </a:r>
            <a:r>
              <a:rPr lang="en-IN" dirty="0">
                <a:latin typeface="Times New Roman" panose="02020603050405020304" pitchFamily="18" charset="0"/>
                <a:cs typeface="Times New Roman" panose="02020603050405020304" pitchFamily="18" charset="0"/>
              </a:rPr>
              <a:t> 703. Springer, Singapore. https://doi.org/10.1007/978 981-99-3315-047.</a:t>
            </a:r>
          </a:p>
          <a:p>
            <a:r>
              <a:rPr lang="en-IN" dirty="0" err="1">
                <a:latin typeface="Times New Roman" panose="02020603050405020304" pitchFamily="18" charset="0"/>
                <a:cs typeface="Times New Roman" panose="02020603050405020304" pitchFamily="18" charset="0"/>
              </a:rPr>
              <a:t>Tanveer</a:t>
            </a:r>
            <a:r>
              <a:rPr lang="en-IN" dirty="0">
                <a:latin typeface="Times New Roman" panose="02020603050405020304" pitchFamily="18" charset="0"/>
                <a:cs typeface="Times New Roman" panose="02020603050405020304" pitchFamily="18" charset="0"/>
              </a:rPr>
              <a:t>, M., </a:t>
            </a:r>
            <a:r>
              <a:rPr lang="en-IN" dirty="0" err="1">
                <a:latin typeface="Times New Roman" panose="02020603050405020304" pitchFamily="18" charset="0"/>
                <a:cs typeface="Times New Roman" panose="02020603050405020304" pitchFamily="18" charset="0"/>
              </a:rPr>
              <a:t>Richhariya</a:t>
            </a:r>
            <a:r>
              <a:rPr lang="en-IN" dirty="0">
                <a:latin typeface="Times New Roman" panose="02020603050405020304" pitchFamily="18" charset="0"/>
                <a:cs typeface="Times New Roman" panose="02020603050405020304" pitchFamily="18" charset="0"/>
              </a:rPr>
              <a:t>, B., Khan, R. U., Rashid, A. H., Khanna, P., Prasad, M., Lin, T. C. (2020). Machine learning techniques for the diagnosis of Alzheimer’s disease: A review. ACM Transactions on Multimedia Computing, Communications, and Applications, 16(1), 1–35. </a:t>
            </a:r>
            <a:r>
              <a:rPr lang="en-IN" dirty="0">
                <a:latin typeface="Times New Roman" panose="02020603050405020304" pitchFamily="18" charset="0"/>
                <a:cs typeface="Times New Roman" panose="02020603050405020304" pitchFamily="18" charset="0"/>
                <a:hlinkClick r:id="rId2"/>
              </a:rPr>
              <a:t>https://doi.org/10.1145/3395454</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IBM.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Random forest. IBM. Retrieved August 28, 2024, from: </a:t>
            </a:r>
            <a:r>
              <a:rPr lang="en-IN" dirty="0">
                <a:latin typeface="Times New Roman" panose="02020603050405020304" pitchFamily="18" charset="0"/>
                <a:cs typeface="Times New Roman" panose="02020603050405020304" pitchFamily="18" charset="0"/>
                <a:hlinkClick r:id="rId3"/>
              </a:rPr>
              <a:t>https://www.ibm.com/topics/randomforest</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GeeksforGeeks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Convolutional Neural Network (CNN) in Machine Learning. Retrieved August 28, 2024, </a:t>
            </a:r>
            <a:r>
              <a:rPr lang="en-IN" dirty="0" err="1">
                <a:latin typeface="Times New Roman" panose="02020603050405020304" pitchFamily="18" charset="0"/>
                <a:cs typeface="Times New Roman" panose="02020603050405020304" pitchFamily="18" charset="0"/>
              </a:rPr>
              <a:t>from:https</a:t>
            </a:r>
            <a:r>
              <a:rPr lang="en-IN" dirty="0">
                <a:latin typeface="Times New Roman" panose="02020603050405020304" pitchFamily="18" charset="0"/>
                <a:cs typeface="Times New Roman" panose="02020603050405020304" pitchFamily="18" charset="0"/>
              </a:rPr>
              <a:t>://www.geeksforgeeks.org/convolutional neural-network-</a:t>
            </a:r>
            <a:r>
              <a:rPr lang="en-IN" dirty="0" err="1">
                <a:latin typeface="Times New Roman" panose="02020603050405020304" pitchFamily="18" charset="0"/>
                <a:cs typeface="Times New Roman" panose="02020603050405020304" pitchFamily="18" charset="0"/>
              </a:rPr>
              <a:t>cnnin</a:t>
            </a:r>
            <a:r>
              <a:rPr lang="en-IN" dirty="0">
                <a:latin typeface="Times New Roman" panose="02020603050405020304" pitchFamily="18" charset="0"/>
                <a:cs typeface="Times New Roman" panose="02020603050405020304" pitchFamily="18" charset="0"/>
              </a:rPr>
              <a:t>-machine-learning/..</a:t>
            </a: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79B54C77-784C-4443-8311-2782445B9E85}"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949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421591"/>
            <a:ext cx="10515600" cy="4934759"/>
          </a:xfrm>
        </p:spPr>
        <p:txBody>
          <a:bodyPr>
            <a:normAutofit fontScale="77500" lnSpcReduction="20000"/>
          </a:bodyPr>
          <a:lstStyle/>
          <a:p>
            <a:r>
              <a:rPr lang="en-IN" dirty="0" err="1">
                <a:latin typeface="Times New Roman" panose="02020603050405020304" pitchFamily="18" charset="0"/>
                <a:cs typeface="Times New Roman" panose="02020603050405020304" pitchFamily="18" charset="0"/>
              </a:rPr>
              <a:t>Quora</a:t>
            </a:r>
            <a:r>
              <a:rPr lang="en-IN" dirty="0">
                <a:latin typeface="Times New Roman" panose="02020603050405020304" pitchFamily="18" charset="0"/>
                <a:cs typeface="Times New Roman" panose="02020603050405020304" pitchFamily="18" charset="0"/>
              </a:rPr>
              <a:t> Contributors. (</a:t>
            </a:r>
            <a:r>
              <a:rPr lang="en-IN" dirty="0" err="1">
                <a:latin typeface="Times New Roman" panose="02020603050405020304" pitchFamily="18" charset="0"/>
                <a:cs typeface="Times New Roman" panose="02020603050405020304" pitchFamily="18" charset="0"/>
              </a:rPr>
              <a:t>n.d.</a:t>
            </a:r>
            <a:r>
              <a:rPr lang="en-IN" dirty="0">
                <a:latin typeface="Times New Roman" panose="02020603050405020304" pitchFamily="18" charset="0"/>
                <a:cs typeface="Times New Roman" panose="02020603050405020304" pitchFamily="18" charset="0"/>
              </a:rPr>
              <a:t>). What are the advantages of wavelet </a:t>
            </a:r>
            <a:r>
              <a:rPr lang="en-IN" dirty="0" err="1">
                <a:latin typeface="Times New Roman" panose="02020603050405020304" pitchFamily="18" charset="0"/>
                <a:cs typeface="Times New Roman" panose="02020603050405020304" pitchFamily="18" charset="0"/>
              </a:rPr>
              <a:t>transforma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tion</a:t>
            </a:r>
            <a:r>
              <a:rPr lang="en-IN" dirty="0">
                <a:latin typeface="Times New Roman" panose="02020603050405020304" pitchFamily="18" charset="0"/>
                <a:cs typeface="Times New Roman" panose="02020603050405020304" pitchFamily="18" charset="0"/>
              </a:rPr>
              <a:t> over other conventional filters in image processing? </a:t>
            </a:r>
            <a:r>
              <a:rPr lang="en-IN" dirty="0" err="1">
                <a:latin typeface="Times New Roman" panose="02020603050405020304" pitchFamily="18" charset="0"/>
                <a:cs typeface="Times New Roman" panose="02020603050405020304" pitchFamily="18" charset="0"/>
              </a:rPr>
              <a:t>Quora</a:t>
            </a:r>
            <a:r>
              <a:rPr lang="en-IN" dirty="0">
                <a:latin typeface="Times New Roman" panose="02020603050405020304" pitchFamily="18" charset="0"/>
                <a:cs typeface="Times New Roman" panose="02020603050405020304" pitchFamily="18" charset="0"/>
              </a:rPr>
              <a:t>. Retrieved August 28, 2024, from: https://www.quora.com/What-are-the-advantages-of wavelettransformation-over-other-conventional-filters-in-image-processing..</a:t>
            </a:r>
          </a:p>
          <a:p>
            <a:r>
              <a:rPr lang="en-IN" dirty="0">
                <a:latin typeface="Times New Roman" panose="02020603050405020304" pitchFamily="18" charset="0"/>
                <a:cs typeface="Times New Roman" panose="02020603050405020304" pitchFamily="18" charset="0"/>
              </a:rPr>
              <a:t>C. M. </a:t>
            </a:r>
            <a:r>
              <a:rPr lang="en-IN" dirty="0" err="1">
                <a:latin typeface="Times New Roman" panose="02020603050405020304" pitchFamily="18" charset="0"/>
                <a:cs typeface="Times New Roman" panose="02020603050405020304" pitchFamily="18" charset="0"/>
              </a:rPr>
              <a:t>Chabib</a:t>
            </a:r>
            <a:r>
              <a:rPr lang="en-IN" dirty="0">
                <a:latin typeface="Times New Roman" panose="02020603050405020304" pitchFamily="18" charset="0"/>
                <a:cs typeface="Times New Roman" panose="02020603050405020304" pitchFamily="18" charset="0"/>
              </a:rPr>
              <a:t>, L. J. </a:t>
            </a:r>
            <a:r>
              <a:rPr lang="en-IN" dirty="0" err="1">
                <a:latin typeface="Times New Roman" panose="02020603050405020304" pitchFamily="18" charset="0"/>
                <a:cs typeface="Times New Roman" panose="02020603050405020304" pitchFamily="18" charset="0"/>
              </a:rPr>
              <a:t>Hadjileontiadis</a:t>
            </a:r>
            <a:r>
              <a:rPr lang="en-IN" dirty="0">
                <a:latin typeface="Times New Roman" panose="02020603050405020304" pitchFamily="18" charset="0"/>
                <a:cs typeface="Times New Roman" panose="02020603050405020304" pitchFamily="18" charset="0"/>
              </a:rPr>
              <a:t>, and A. A. </a:t>
            </a:r>
            <a:r>
              <a:rPr lang="en-IN" dirty="0" err="1">
                <a:latin typeface="Times New Roman" panose="02020603050405020304" pitchFamily="18" charset="0"/>
                <a:cs typeface="Times New Roman" panose="02020603050405020304" pitchFamily="18" charset="0"/>
              </a:rPr>
              <a:t>Shehhi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DeepCurvMRI</a:t>
            </a:r>
            <a:r>
              <a:rPr lang="en-IN" dirty="0">
                <a:latin typeface="Times New Roman" panose="02020603050405020304" pitchFamily="18" charset="0"/>
                <a:cs typeface="Times New Roman" panose="02020603050405020304" pitchFamily="18" charset="0"/>
              </a:rPr>
              <a:t>: Deep Convolutional </a:t>
            </a:r>
            <a:r>
              <a:rPr lang="en-IN" dirty="0" err="1">
                <a:latin typeface="Times New Roman" panose="02020603050405020304" pitchFamily="18" charset="0"/>
                <a:cs typeface="Times New Roman" panose="02020603050405020304" pitchFamily="18" charset="0"/>
              </a:rPr>
              <a:t>Curvelet</a:t>
            </a:r>
            <a:r>
              <a:rPr lang="en-IN" dirty="0">
                <a:latin typeface="Times New Roman" panose="02020603050405020304" pitchFamily="18" charset="0"/>
                <a:cs typeface="Times New Roman" panose="02020603050405020304" pitchFamily="18" charset="0"/>
              </a:rPr>
              <a:t> Transform-Based MRI Approach for Early Detection of Alzheimer’s Disease,” in IEEE Access, vol. 11, pp. 44650-44659, 2023.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10.1109/ACCESS.2023.3272482.</a:t>
            </a:r>
          </a:p>
          <a:p>
            <a:r>
              <a:rPr lang="en-IN" dirty="0">
                <a:latin typeface="Times New Roman" panose="02020603050405020304" pitchFamily="18" charset="0"/>
                <a:cs typeface="Times New Roman" panose="02020603050405020304" pitchFamily="18" charset="0"/>
              </a:rPr>
              <a:t>Liu, C. (2023). Dynamic Dual-Graph Fusion Convolutional Network for Alzheimer’s Disease Diagnosis. In Proceedings of the 2023 IEEE Inter national Conference on Image Processing (ICIP) (p. 6). IEEE. DOI: 10.1109/ICIP49359.2023.10222732.</a:t>
            </a:r>
          </a:p>
          <a:p>
            <a:r>
              <a:rPr lang="en-IN" dirty="0" err="1">
                <a:latin typeface="Times New Roman" panose="02020603050405020304" pitchFamily="18" charset="0"/>
                <a:cs typeface="Times New Roman" panose="02020603050405020304" pitchFamily="18" charset="0"/>
              </a:rPr>
              <a:t>Wiem</a:t>
            </a:r>
            <a:r>
              <a:rPr lang="en-IN" dirty="0">
                <a:latin typeface="Times New Roman" panose="02020603050405020304" pitchFamily="18" charset="0"/>
                <a:cs typeface="Times New Roman" panose="02020603050405020304" pitchFamily="18" charset="0"/>
              </a:rPr>
              <a:t>, T., </a:t>
            </a:r>
            <a:r>
              <a:rPr lang="en-IN" dirty="0" err="1">
                <a:latin typeface="Times New Roman" panose="02020603050405020304" pitchFamily="18" charset="0"/>
                <a:cs typeface="Times New Roman" panose="02020603050405020304" pitchFamily="18" charset="0"/>
              </a:rPr>
              <a:t>Douik</a:t>
            </a:r>
            <a:r>
              <a:rPr lang="en-IN" dirty="0">
                <a:latin typeface="Times New Roman" panose="02020603050405020304" pitchFamily="18" charset="0"/>
                <a:cs typeface="Times New Roman" panose="02020603050405020304" pitchFamily="18" charset="0"/>
              </a:rPr>
              <a:t>, A. (2021). Deep Convolutional Second Genera </a:t>
            </a:r>
            <a:r>
              <a:rPr lang="en-IN" dirty="0" err="1">
                <a:latin typeface="Times New Roman" panose="02020603050405020304" pitchFamily="18" charset="0"/>
                <a:cs typeface="Times New Roman" panose="02020603050405020304" pitchFamily="18" charset="0"/>
              </a:rPr>
              <a:t>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Curvelet</a:t>
            </a:r>
            <a:r>
              <a:rPr lang="en-IN" dirty="0">
                <a:latin typeface="Times New Roman" panose="02020603050405020304" pitchFamily="18" charset="0"/>
                <a:cs typeface="Times New Roman" panose="02020603050405020304" pitchFamily="18" charset="0"/>
              </a:rPr>
              <a:t> Transform-based MR Image for Early Detection of </a:t>
            </a:r>
            <a:r>
              <a:rPr lang="en-US" dirty="0">
                <a:latin typeface="Times New Roman" panose="02020603050405020304" pitchFamily="18" charset="0"/>
                <a:cs typeface="Times New Roman" panose="02020603050405020304" pitchFamily="18" charset="0"/>
              </a:rPr>
              <a:t>Alzheimer’s Disease. In Proceedings of the VISIGRAPP. Retrieved </a:t>
            </a:r>
            <a:r>
              <a:rPr lang="en-US" dirty="0" err="1">
                <a:latin typeface="Times New Roman" panose="02020603050405020304" pitchFamily="18" charset="0"/>
                <a:cs typeface="Times New Roman" panose="02020603050405020304" pitchFamily="18" charset="0"/>
              </a:rPr>
              <a:t>from:https</a:t>
            </a:r>
            <a:r>
              <a:rPr lang="en-US" dirty="0">
                <a:latin typeface="Times New Roman" panose="02020603050405020304" pitchFamily="18" charset="0"/>
                <a:cs typeface="Times New Roman" panose="02020603050405020304" pitchFamily="18" charset="0"/>
              </a:rPr>
              <a:t>://api.semanticscholar.org/CorpusID:232094218.</a:t>
            </a:r>
          </a:p>
          <a:p>
            <a:r>
              <a:rPr lang="en-IN" dirty="0">
                <a:latin typeface="Times New Roman" panose="02020603050405020304" pitchFamily="18" charset="0"/>
                <a:cs typeface="Times New Roman" panose="02020603050405020304" pitchFamily="18" charset="0"/>
              </a:rPr>
              <a:t>Kumar, S., </a:t>
            </a:r>
            <a:r>
              <a:rPr lang="en-IN" dirty="0" err="1">
                <a:latin typeface="Times New Roman" panose="02020603050405020304" pitchFamily="18" charset="0"/>
                <a:cs typeface="Times New Roman" panose="02020603050405020304" pitchFamily="18" charset="0"/>
              </a:rPr>
              <a:t>Shastri</a:t>
            </a:r>
            <a:r>
              <a:rPr lang="en-IN" dirty="0">
                <a:latin typeface="Times New Roman" panose="02020603050405020304" pitchFamily="18" charset="0"/>
                <a:cs typeface="Times New Roman" panose="02020603050405020304" pitchFamily="18" charset="0"/>
              </a:rPr>
              <a:t>, S. (2022). Alzheimer MRI </a:t>
            </a: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Dataset. </a:t>
            </a:r>
            <a:r>
              <a:rPr lang="en-IN" dirty="0" err="1">
                <a:latin typeface="Times New Roman" panose="02020603050405020304" pitchFamily="18" charset="0"/>
                <a:cs typeface="Times New Roman" panose="02020603050405020304" pitchFamily="18" charset="0"/>
              </a:rPr>
              <a:t>Kaggle</a:t>
            </a:r>
            <a:r>
              <a:rPr lang="en-IN" dirty="0">
                <a:latin typeface="Times New Roman" panose="02020603050405020304" pitchFamily="18" charset="0"/>
                <a:cs typeface="Times New Roman" panose="02020603050405020304" pitchFamily="18" charset="0"/>
              </a:rPr>
              <a:t>. https://www.kaggle.com/dsv/3364939. DOI: 10.34740/KAGGLE/DSV/3364939.</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B922DE65-5759-4C4E-85E6-CBAEE12D7E51}"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46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AFD10D80-F34E-41F8-A97B-A95D0B9A3021}"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11" name="AutoShape 10" descr="Any Questions? | WA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descr="Any Questions? | WAM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4525" y="1493134"/>
            <a:ext cx="828826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77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Thank you all for giving me the opportunity to present our project, “</a:t>
            </a:r>
            <a:r>
              <a:rPr lang="en-US" b="1" dirty="0" err="1">
                <a:solidFill>
                  <a:schemeClr val="tx1">
                    <a:lumMod val="95000"/>
                    <a:lumOff val="5000"/>
                  </a:schemeClr>
                </a:solidFill>
                <a:latin typeface="Times New Roman" pitchFamily="18" charset="0"/>
                <a:cs typeface="Times New Roman" pitchFamily="18" charset="0"/>
              </a:rPr>
              <a:t>DeepWaveMRI</a:t>
            </a:r>
            <a:r>
              <a:rPr lang="en-US" b="1" dirty="0">
                <a:solidFill>
                  <a:schemeClr val="tx1">
                    <a:lumMod val="95000"/>
                    <a:lumOff val="5000"/>
                  </a:schemeClr>
                </a:solidFill>
                <a:latin typeface="Times New Roman" pitchFamily="18" charset="0"/>
                <a:cs typeface="Times New Roman" pitchFamily="18" charset="0"/>
              </a:rPr>
              <a:t>: Early Alzheimer’s Detection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If you have any further questions, need additional information</a:t>
            </a:r>
          </a:p>
          <a:p>
            <a:pPr marL="0" indent="0">
              <a:buNone/>
            </a:pPr>
            <a:r>
              <a:rPr lang="en-US" dirty="0">
                <a:latin typeface="Times New Roman" panose="02020603050405020304" pitchFamily="18" charset="0"/>
                <a:cs typeface="Times New Roman" panose="02020603050405020304" pitchFamily="18" charset="0"/>
              </a:rPr>
              <a:t>  Contact Information:</a:t>
            </a:r>
          </a:p>
          <a:p>
            <a:pPr marL="0" indent="0">
              <a:buNone/>
            </a:pPr>
            <a:r>
              <a:rPr lang="en-US" dirty="0">
                <a:latin typeface="Times New Roman" panose="02020603050405020304" pitchFamily="18" charset="0"/>
                <a:cs typeface="Times New Roman" panose="02020603050405020304" pitchFamily="18" charset="0"/>
              </a:rPr>
              <a:t> Name: </a:t>
            </a:r>
            <a:r>
              <a:rPr lang="en-US" dirty="0" err="1">
                <a:latin typeface="Times New Roman" panose="02020603050405020304" pitchFamily="18" charset="0"/>
                <a:cs typeface="Times New Roman" panose="02020603050405020304" pitchFamily="18" charset="0"/>
              </a:rPr>
              <a:t>Manepalli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Sravani</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Phone Number: 8019501381</a:t>
            </a:r>
          </a:p>
          <a:p>
            <a:pPr marL="0" indent="0">
              <a:buNone/>
            </a:pPr>
            <a:r>
              <a:rPr lang="en-US" dirty="0">
                <a:latin typeface="Times New Roman" panose="02020603050405020304" pitchFamily="18" charset="0"/>
                <a:cs typeface="Times New Roman" panose="02020603050405020304" pitchFamily="18" charset="0"/>
              </a:rPr>
              <a:t> Email: </a:t>
            </a:r>
            <a:r>
              <a:rPr lang="en-US" dirty="0">
                <a:latin typeface="Times New Roman" panose="02020603050405020304" pitchFamily="18" charset="0"/>
                <a:cs typeface="Times New Roman" panose="02020603050405020304" pitchFamily="18" charset="0"/>
                <a:hlinkClick r:id="rId2"/>
              </a:rPr>
              <a:t>manepalliyuvasravaniaa@gmail.com</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41850E91-35F1-409C-A239-B4518E01B548}"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777815" y="1493134"/>
            <a:ext cx="10515600" cy="4351338"/>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Alzheimer’s disease (AD) is the common type of dementia, which is a decline in cognition with significant memory loss that cannot be reversed causing the loss of independent functionality. Early detection is thus important for proper management because the current diagnostic methods, among them being cognitive testing, </a:t>
            </a:r>
            <a:r>
              <a:rPr lang="en-US" sz="2000" dirty="0" smtClean="0">
                <a:latin typeface="Times New Roman" panose="02020603050405020304" pitchFamily="18" charset="0"/>
                <a:cs typeface="Times New Roman" panose="02020603050405020304" pitchFamily="18" charset="0"/>
              </a:rPr>
              <a:t>behavioral </a:t>
            </a:r>
            <a:r>
              <a:rPr lang="en-US" sz="2000" dirty="0">
                <a:latin typeface="Times New Roman" panose="02020603050405020304" pitchFamily="18" charset="0"/>
                <a:cs typeface="Times New Roman" panose="02020603050405020304" pitchFamily="18" charset="0"/>
              </a:rPr>
              <a:t>assessments, brain imaging, and history, are both unreliable and insufficient for the early stage diagnosis. The paper will propose a novel approach for early-stage AD detection based on MRI capability with enhanced image processing, using convolutional neural networks in combination with Wavelet Transform, Random Forest, and Support Vector Machine techniques. Our approach applies the Discrete Wavelet Transform of the MRI images to decompose them into multiple frequency frames, and further features are extracted by processing the wavelet coefficients with kurtosis-based thresholding for de noising enhanced representations. Then, the findings are used to train on a broad data set offered by Kaggle with CNN, Random Forest, and SVM models which can classify different stages of Alzheimer’s diseases. The proposed approach improves the ac curacy of detection significantly, which provides a more reliable solution for early diagnosis. Future work will be based on further optimization of the model’s performance and its extension to the application of the tool for other neurodegenerative conditions. </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2FB1B1D8-E035-48EC-A646-84FEC55765BD}"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762000" y="1493134"/>
            <a:ext cx="10515600" cy="435133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Alzheimer’s </a:t>
            </a:r>
            <a:r>
              <a:rPr lang="en-US" sz="2200" dirty="0">
                <a:latin typeface="Times New Roman" panose="02020603050405020304" pitchFamily="18" charset="0"/>
                <a:cs typeface="Times New Roman" panose="02020603050405020304" pitchFamily="18" charset="0"/>
              </a:rPr>
              <a:t>is a brain disorder that causes memory loss and difficulty thinking. Detecting it early is important for treatment. The project uses MRI to identify changes in the brain linked to the disease, making diagnosis easier and more accurate</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Globally, Alzheimer's disease affects over 55 million people, with cases projected to triple by 2050 due to aging populations. In India, over 4 million people live with Alzheimer's, with rising numbers driven by an aging population and changing lifestyle patterns.</a:t>
            </a:r>
          </a:p>
          <a:p>
            <a:pPr algn="just"/>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project focuses on improving MRI technology to make it faster, more accurate, and cost-effective. Using machine learning algorithms, it enhances medical imaging to detect diseases like Alzheimer’s early. This can help doctors in fields like radiology and neurology provide better care and treatment for patients.</a:t>
            </a:r>
          </a:p>
          <a:p>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CC543AFA-7400-4341-9DEF-BA87A20E6BAF}"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373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481982" y="9148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FC7EA7FF-D18F-45C2-9DDD-BFB083D783E8}"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916409790"/>
              </p:ext>
            </p:extLst>
          </p:nvPr>
        </p:nvGraphicFramePr>
        <p:xfrm>
          <a:off x="681487" y="810405"/>
          <a:ext cx="10824713" cy="5876191"/>
        </p:xfrm>
        <a:graphic>
          <a:graphicData uri="http://schemas.openxmlformats.org/drawingml/2006/table">
            <a:tbl>
              <a:tblPr firstRow="1" bandRow="1">
                <a:tableStyleId>{17292A2E-F333-43FB-9621-5CBBE7FDCDCB}</a:tableStyleId>
              </a:tblPr>
              <a:tblGrid>
                <a:gridCol w="608322">
                  <a:extLst>
                    <a:ext uri="{9D8B030D-6E8A-4147-A177-3AD203B41FA5}">
                      <a16:colId xmlns="" xmlns:a16="http://schemas.microsoft.com/office/drawing/2014/main" val="166576671"/>
                    </a:ext>
                  </a:extLst>
                </a:gridCol>
                <a:gridCol w="1944355">
                  <a:extLst>
                    <a:ext uri="{9D8B030D-6E8A-4147-A177-3AD203B41FA5}">
                      <a16:colId xmlns="" xmlns:a16="http://schemas.microsoft.com/office/drawing/2014/main" val="946789180"/>
                    </a:ext>
                  </a:extLst>
                </a:gridCol>
                <a:gridCol w="1620296">
                  <a:extLst>
                    <a:ext uri="{9D8B030D-6E8A-4147-A177-3AD203B41FA5}">
                      <a16:colId xmlns="" xmlns:a16="http://schemas.microsoft.com/office/drawing/2014/main" val="3483638722"/>
                    </a:ext>
                  </a:extLst>
                </a:gridCol>
                <a:gridCol w="1671464">
                  <a:extLst>
                    <a:ext uri="{9D8B030D-6E8A-4147-A177-3AD203B41FA5}">
                      <a16:colId xmlns="" xmlns:a16="http://schemas.microsoft.com/office/drawing/2014/main" val="1190061112"/>
                    </a:ext>
                  </a:extLst>
                </a:gridCol>
                <a:gridCol w="1887502">
                  <a:extLst>
                    <a:ext uri="{9D8B030D-6E8A-4147-A177-3AD203B41FA5}">
                      <a16:colId xmlns="" xmlns:a16="http://schemas.microsoft.com/office/drawing/2014/main" val="3469305604"/>
                    </a:ext>
                  </a:extLst>
                </a:gridCol>
                <a:gridCol w="1546387">
                  <a:extLst>
                    <a:ext uri="{9D8B030D-6E8A-4147-A177-3AD203B41FA5}">
                      <a16:colId xmlns="" xmlns:a16="http://schemas.microsoft.com/office/drawing/2014/main" val="3853106642"/>
                    </a:ext>
                  </a:extLst>
                </a:gridCol>
                <a:gridCol w="1546387">
                  <a:extLst>
                    <a:ext uri="{9D8B030D-6E8A-4147-A177-3AD203B41FA5}">
                      <a16:colId xmlns="" xmlns:a16="http://schemas.microsoft.com/office/drawing/2014/main" val="1601472594"/>
                    </a:ext>
                  </a:extLst>
                </a:gridCol>
              </a:tblGrid>
              <a:tr h="578978">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2042832">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Dynamic Dual graph fusion convolutional network for Alzheimer’s disease diagnosis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Fanshi</a:t>
                      </a:r>
                      <a:r>
                        <a:rPr lang="en-US" sz="1400" dirty="0"/>
                        <a:t> Li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t>(Aug-2023)</a:t>
                      </a:r>
                      <a:endParaRPr lang="en-US" sz="1400" baseline="0" dirty="0">
                        <a:latin typeface="Times New Roman" panose="02020603050405020304" pitchFamily="18" charset="0"/>
                        <a:cs typeface="Times New Roman" panose="02020603050405020304" pitchFamily="18" charset="0"/>
                      </a:endParaRPr>
                    </a:p>
                    <a:p>
                      <a:r>
                        <a:rPr lang="en-US" sz="1400" dirty="0">
                          <a:hlinkClick r:id="rId2"/>
                        </a:rPr>
                        <a:t>https://www.researchgate.net/publication/373518371_Dynamic_Dual-Graph_Fusion_Convolutional_Network_For_Alzheimer's_Disease_Diagnosis</a:t>
                      </a:r>
                      <a:r>
                        <a:rPr lang="en-US" sz="1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Used  DGCN(Dynamic dual graph fusion convolutional network) is used to classify the images(FMRI,PET,MRI) of brain.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Classification result obtained </a:t>
                      </a:r>
                      <a:r>
                        <a:rPr lang="en-US" sz="1400" dirty="0" smtClean="0">
                          <a:latin typeface="Times New Roman" panose="02020603050405020304" pitchFamily="18" charset="0"/>
                          <a:cs typeface="Times New Roman" panose="02020603050405020304" pitchFamily="18" charset="0"/>
                        </a:rPr>
                        <a:t>95.3</a:t>
                      </a: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Results</a:t>
                      </a:r>
                      <a:r>
                        <a:rPr lang="en-US" sz="1400" baseline="0" dirty="0" smtClean="0">
                          <a:latin typeface="Times New Roman" panose="02020603050405020304" pitchFamily="18" charset="0"/>
                          <a:cs typeface="Times New Roman" panose="02020603050405020304" pitchFamily="18" charset="0"/>
                        </a:rPr>
                        <a:t> can be more accurate</a:t>
                      </a: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2925414"/>
                  </a:ext>
                </a:extLst>
              </a:tr>
              <a:tr h="1371264">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Alzheimer’s disease stage identification using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Santos </a:t>
                      </a:r>
                      <a:r>
                        <a:rPr lang="en-US" sz="1400" dirty="0" err="1"/>
                        <a:t>Bringas</a:t>
                      </a:r>
                      <a:r>
                        <a:rPr lang="en-US" sz="1400" dirty="0"/>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(Sep-2020)</a:t>
                      </a:r>
                      <a:endParaRPr lang="en-US" sz="1400" dirty="0">
                        <a:hlinkClick r:id="rId3"/>
                      </a:endParaRPr>
                    </a:p>
                    <a:p>
                      <a:r>
                        <a:rPr lang="en-US" sz="1400" dirty="0">
                          <a:hlinkClick r:id="rId3"/>
                        </a:rPr>
                        <a:t>https://www.sciencedirect.com/science/article/pii/S1532046420301428#ab010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Used CNN(Convolutional Neural Network)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Obtained data from smartphone accelerometers worn by 35 patients in the period of 1-week.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model’s findings are limited in generalizability due to its 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r h="1407916">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Generalizable deep learning model for early Alzheimer’s disease detection from structural MRIs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Sheng Liu </a:t>
                      </a:r>
                      <a:r>
                        <a:rPr lang="en-US" sz="1400" dirty="0" smtClean="0"/>
                        <a:t>et </a:t>
                      </a:r>
                      <a:r>
                        <a:rPr lang="en-US" sz="1400" dirty="0"/>
                        <a: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(Oct-2022)</a:t>
                      </a:r>
                      <a:endParaRPr lang="en-US" sz="1400" dirty="0">
                        <a:hlinkClick r:id="rId3"/>
                      </a:endParaRPr>
                    </a:p>
                    <a:p>
                      <a:r>
                        <a:rPr lang="en-US" sz="1400" dirty="0">
                          <a:hlinkClick r:id="rId4"/>
                        </a:rPr>
                        <a:t>https://www.nature.com/articles/s41598-022-20674-x</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This study used FMRI scans and a CNN model combined with graph-based approaches to classify.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The CNN model demonstrated high accuracy in classifying Alzheimer’s stages.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FMRI</a:t>
                      </a:r>
                      <a:r>
                        <a:rPr lang="en-US" sz="1400" baseline="0" dirty="0" smtClean="0"/>
                        <a:t> captures brain spacing only by blood flow not by the structure of inner brain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4436231"/>
                  </a:ext>
                </a:extLst>
              </a:tr>
              <a:tr h="474723">
                <a:tc gridSpan="2">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255402542"/>
                  </a:ext>
                </a:extLst>
              </a:tr>
            </a:tbl>
          </a:graphicData>
        </a:graphic>
      </p:graphicFrame>
    </p:spTree>
    <p:extLst>
      <p:ext uri="{BB962C8B-B14F-4D97-AF65-F5344CB8AC3E}">
        <p14:creationId xmlns:p14="http://schemas.microsoft.com/office/powerpoint/2010/main" val="6717236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03886C3D-39A4-4685-8C28-9E3868B62012}"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 xmlns:a16="http://schemas.microsoft.com/office/drawing/2014/main" id="{E303E8E1-6EDE-FDB2-395B-1E9724F41810}"/>
              </a:ext>
            </a:extLst>
          </p:cNvPr>
          <p:cNvGraphicFramePr>
            <a:graphicFrameLocks noGrp="1"/>
          </p:cNvGraphicFramePr>
          <p:nvPr>
            <p:extLst>
              <p:ext uri="{D42A27DB-BD31-4B8C-83A1-F6EECF244321}">
                <p14:modId xmlns:p14="http://schemas.microsoft.com/office/powerpoint/2010/main" val="2632830084"/>
              </p:ext>
            </p:extLst>
          </p:nvPr>
        </p:nvGraphicFramePr>
        <p:xfrm>
          <a:off x="838200" y="1825625"/>
          <a:ext cx="10820400" cy="4502126"/>
        </p:xfrm>
        <a:graphic>
          <a:graphicData uri="http://schemas.openxmlformats.org/drawingml/2006/table">
            <a:tbl>
              <a:tblPr firstRow="1" bandRow="1">
                <a:tableStyleId>{17292A2E-F333-43FB-9621-5CBBE7FDCDCB}</a:tableStyleId>
              </a:tblPr>
              <a:tblGrid>
                <a:gridCol w="608080">
                  <a:extLst>
                    <a:ext uri="{9D8B030D-6E8A-4147-A177-3AD203B41FA5}">
                      <a16:colId xmlns="" xmlns:a16="http://schemas.microsoft.com/office/drawing/2014/main" val="3170031802"/>
                    </a:ext>
                  </a:extLst>
                </a:gridCol>
                <a:gridCol w="1943580">
                  <a:extLst>
                    <a:ext uri="{9D8B030D-6E8A-4147-A177-3AD203B41FA5}">
                      <a16:colId xmlns="" xmlns:a16="http://schemas.microsoft.com/office/drawing/2014/main" val="607814627"/>
                    </a:ext>
                  </a:extLst>
                </a:gridCol>
                <a:gridCol w="1619650">
                  <a:extLst>
                    <a:ext uri="{9D8B030D-6E8A-4147-A177-3AD203B41FA5}">
                      <a16:colId xmlns="" xmlns:a16="http://schemas.microsoft.com/office/drawing/2014/main" val="3203695466"/>
                    </a:ext>
                  </a:extLst>
                </a:gridCol>
                <a:gridCol w="1670798">
                  <a:extLst>
                    <a:ext uri="{9D8B030D-6E8A-4147-A177-3AD203B41FA5}">
                      <a16:colId xmlns="" xmlns:a16="http://schemas.microsoft.com/office/drawing/2014/main" val="470727957"/>
                    </a:ext>
                  </a:extLst>
                </a:gridCol>
                <a:gridCol w="1886750">
                  <a:extLst>
                    <a:ext uri="{9D8B030D-6E8A-4147-A177-3AD203B41FA5}">
                      <a16:colId xmlns="" xmlns:a16="http://schemas.microsoft.com/office/drawing/2014/main" val="277575407"/>
                    </a:ext>
                  </a:extLst>
                </a:gridCol>
                <a:gridCol w="1545771">
                  <a:extLst>
                    <a:ext uri="{9D8B030D-6E8A-4147-A177-3AD203B41FA5}">
                      <a16:colId xmlns="" xmlns:a16="http://schemas.microsoft.com/office/drawing/2014/main" val="3968882809"/>
                    </a:ext>
                  </a:extLst>
                </a:gridCol>
                <a:gridCol w="1545771">
                  <a:extLst>
                    <a:ext uri="{9D8B030D-6E8A-4147-A177-3AD203B41FA5}">
                      <a16:colId xmlns="" xmlns:a16="http://schemas.microsoft.com/office/drawing/2014/main" val="213042848"/>
                    </a:ext>
                  </a:extLst>
                </a:gridCol>
              </a:tblGrid>
              <a:tr h="1118846">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055266653"/>
                  </a:ext>
                </a:extLst>
              </a:tr>
              <a:tr h="912743">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Alzheimer’s Disease Detection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Kanmani.T</a:t>
                      </a:r>
                      <a:r>
                        <a:rPr lang="en-US" sz="1400" dirty="0"/>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aseline="0" dirty="0"/>
                        <a:t>(Oct-2024)</a:t>
                      </a:r>
                      <a:endParaRPr lang="en-US" sz="1400" dirty="0">
                        <a:hlinkClick r:id="rId2"/>
                      </a:endParaRPr>
                    </a:p>
                    <a:p>
                      <a:r>
                        <a:rPr lang="en-US" sz="1400" dirty="0">
                          <a:hlinkClick r:id="rId3"/>
                        </a:rPr>
                        <a:t>https://www.irjet.net/archives/V11/i10/IRJET-V11I10113.pdf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CNN for MRI data and Machine Learning for EEG </a:t>
                      </a:r>
                      <a:r>
                        <a:rPr lang="en-US" sz="1400" dirty="0" smtClean="0"/>
                        <a:t>(electroencephalogram )data </a:t>
                      </a:r>
                      <a:r>
                        <a:rPr lang="en-US" sz="1400" dirty="0"/>
                        <a:t>to classify disease.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Combining </a:t>
                      </a:r>
                      <a:r>
                        <a:rPr lang="en-US" sz="1400" dirty="0" smtClean="0"/>
                        <a:t>EEG </a:t>
                      </a:r>
                      <a:r>
                        <a:rPr lang="en-US" sz="1400" dirty="0"/>
                        <a:t>and </a:t>
                      </a:r>
                      <a:r>
                        <a:rPr lang="en-US" sz="1400" dirty="0" smtClean="0"/>
                        <a:t>MRI </a:t>
                      </a:r>
                      <a:r>
                        <a:rPr lang="en-US" sz="1400" dirty="0"/>
                        <a:t>data enhances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More</a:t>
                      </a:r>
                      <a:r>
                        <a:rPr lang="en-US" sz="1400" baseline="0" dirty="0" smtClean="0"/>
                        <a:t> expensive method as both MRI and EEG images are used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00429223"/>
                  </a:ext>
                </a:extLst>
              </a:tr>
              <a:tr h="1324949">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DeepCurvMRI:Deep</a:t>
                      </a:r>
                      <a:r>
                        <a:rPr lang="en-US" sz="1400" dirty="0"/>
                        <a:t> Convolutional </a:t>
                      </a:r>
                      <a:r>
                        <a:rPr lang="en-US" sz="1400" dirty="0" err="1"/>
                        <a:t>Curvlet</a:t>
                      </a:r>
                      <a:r>
                        <a:rPr lang="en-US" sz="1400" dirty="0"/>
                        <a:t> Transform-Based MRI approach for Early Detection of Alzheimer’s Disease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Chahd</a:t>
                      </a:r>
                      <a:r>
                        <a:rPr lang="en-US" sz="1400" dirty="0"/>
                        <a:t> M. </a:t>
                      </a:r>
                      <a:r>
                        <a:rPr lang="en-US" sz="1400" dirty="0" err="1"/>
                        <a:t>Chabib</a:t>
                      </a:r>
                      <a:r>
                        <a:rPr lang="en-US" sz="1400" dirty="0"/>
                        <a:t> et 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t>(May-2023)</a:t>
                      </a:r>
                      <a:endParaRPr lang="en-US" sz="1400" dirty="0">
                        <a:hlinkClick r:id="rId4"/>
                      </a:endParaRPr>
                    </a:p>
                    <a:p>
                      <a:r>
                        <a:rPr lang="en-US" sz="1400" dirty="0">
                          <a:hlinkClick r:id="rId4"/>
                        </a:rPr>
                        <a:t>https://ieeexplore.ieee.org/document/10113861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Feature Extraction, </a:t>
                      </a:r>
                      <a:r>
                        <a:rPr lang="en-US" sz="1400" dirty="0" err="1"/>
                        <a:t>Curvlet</a:t>
                      </a:r>
                      <a:r>
                        <a:rPr lang="en-US" sz="1400" dirty="0"/>
                        <a:t> transform</a:t>
                      </a:r>
                      <a:r>
                        <a:rPr lang="en-US" sz="1400" dirty="0" smtClean="0"/>
                        <a:t>, CNN </a:t>
                      </a:r>
                      <a:r>
                        <a:rPr lang="en-US" sz="1400" dirty="0"/>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Effective at capturing anatomical changes in MRI images to differentiate Alzheimer’s disease. Obtained 98.62%.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err="1" smtClean="0"/>
                        <a:t>Curvlet</a:t>
                      </a:r>
                      <a:r>
                        <a:rPr lang="en-US" sz="1400" baseline="0" dirty="0" smtClean="0"/>
                        <a:t> Transformation is less efficient than wavelet transformation.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827509846"/>
                  </a:ext>
                </a:extLst>
              </a:tr>
            </a:tbl>
          </a:graphicData>
        </a:graphic>
      </p:graphicFrame>
    </p:spTree>
    <p:extLst>
      <p:ext uri="{BB962C8B-B14F-4D97-AF65-F5344CB8AC3E}">
        <p14:creationId xmlns:p14="http://schemas.microsoft.com/office/powerpoint/2010/main" val="496583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493134"/>
            <a:ext cx="10515600" cy="4683829"/>
          </a:xfrm>
        </p:spPr>
        <p:txBody>
          <a:bodyPr>
            <a:normAutofit/>
          </a:bodyPr>
          <a:lstStyle/>
          <a:p>
            <a:endParaRPr lang="en-IN" sz="1400"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Dataset Limitations: </a:t>
            </a:r>
            <a:r>
              <a:rPr lang="en-US" dirty="0">
                <a:latin typeface="Times New Roman" panose="02020603050405020304" pitchFamily="18" charset="0"/>
                <a:cs typeface="Times New Roman" panose="02020603050405020304" pitchFamily="18" charset="0"/>
              </a:rPr>
              <a:t>Many models, including CNNs, rely on small or homogenous datasets, limiting generalizability.</a:t>
            </a:r>
            <a:endParaRPr lang="en-IN" b="1"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Cost Efficiency</a:t>
            </a:r>
            <a:r>
              <a:rPr lang="en-US" dirty="0" smtClean="0">
                <a:latin typeface="Times New Roman" panose="02020603050405020304" pitchFamily="18" charset="0"/>
                <a:cs typeface="Times New Roman" panose="02020603050405020304" pitchFamily="18" charset="0"/>
              </a:rPr>
              <a:t>: Compared to MRI other scans like EEG, FMRI costs more.</a:t>
            </a:r>
            <a:endParaRPr lang="en-IN"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Data </a:t>
            </a:r>
            <a:r>
              <a:rPr lang="en-US" b="1" dirty="0">
                <a:latin typeface="Times New Roman" panose="02020603050405020304" pitchFamily="18" charset="0"/>
                <a:cs typeface="Times New Roman" panose="02020603050405020304" pitchFamily="18" charset="0"/>
              </a:rPr>
              <a:t>Diversity</a:t>
            </a:r>
            <a:r>
              <a:rPr lang="en-US" dirty="0">
                <a:latin typeface="Times New Roman" panose="02020603050405020304" pitchFamily="18" charset="0"/>
                <a:cs typeface="Times New Roman" panose="02020603050405020304" pitchFamily="18" charset="0"/>
              </a:rPr>
              <a:t>: The models are often trained on data from limited demographic groups, missing diverse patient profiles.</a:t>
            </a:r>
          </a:p>
          <a:p>
            <a:pPr algn="just"/>
            <a:r>
              <a:rPr lang="en-US" b="1" dirty="0" smtClean="0">
                <a:latin typeface="Times New Roman" panose="02020603050405020304" pitchFamily="18" charset="0"/>
                <a:cs typeface="Times New Roman" panose="02020603050405020304" pitchFamily="18" charset="0"/>
              </a:rPr>
              <a:t>Integration</a:t>
            </a:r>
            <a:r>
              <a:rPr lang="en-US" dirty="0" smtClean="0">
                <a:latin typeface="Times New Roman" panose="02020603050405020304" pitchFamily="18" charset="0"/>
                <a:cs typeface="Times New Roman" panose="02020603050405020304" pitchFamily="18" charset="0"/>
              </a:rPr>
              <a:t>: The model fails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hile integrating the model with the web application.</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620BB7EE-73A9-453F-97EE-EF8B59CC302D}"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Magnetic Resonance Imaging (MRI) faces challenges like poor image quality, including noise and distortions, which make it difficult to obtain clear and accurate images for diagnosis.</a:t>
            </a:r>
          </a:p>
          <a:p>
            <a:pPr algn="just"/>
            <a:r>
              <a:rPr lang="en-US" dirty="0">
                <a:latin typeface="Times New Roman" panose="02020603050405020304" pitchFamily="18" charset="0"/>
                <a:cs typeface="Times New Roman" panose="02020603050405020304" pitchFamily="18" charset="0"/>
              </a:rPr>
              <a:t>High-quality MRI images are crucial for early and precise diagnosis of medical conditions. Enhancing MRI quality can lead to better patient outcomes by enabling doctors to identify diseases more accurately and make informed treatment decisions.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3CF72E39-7C26-4FB2-887D-9BB2FD8E8BD6}"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 xmlns:a16="http://schemas.microsoft.com/office/drawing/2014/main" id="{0BAA4F36-AB00-F2C4-B47F-6381355DE604}"/>
              </a:ext>
            </a:extLst>
          </p:cNvPr>
          <p:cNvSpPr>
            <a:spLocks noGrp="1"/>
          </p:cNvSpPr>
          <p:nvPr>
            <p:ph idx="1"/>
          </p:nvPr>
        </p:nvSpPr>
        <p:spPr>
          <a:xfrm>
            <a:off x="838200" y="1493134"/>
            <a:ext cx="10515600" cy="4351338"/>
          </a:xfrm>
        </p:spPr>
        <p:txBody>
          <a:bodyPr>
            <a:normAutofit lnSpcReduction="10000"/>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the quality of MRI images with image preprocessing techniques like </a:t>
            </a:r>
            <a:r>
              <a:rPr lang="en-US" dirty="0" smtClean="0">
                <a:latin typeface="Times New Roman" panose="02020603050405020304" pitchFamily="18" charset="0"/>
                <a:cs typeface="Times New Roman" panose="02020603050405020304" pitchFamily="18" charset="0"/>
              </a:rPr>
              <a:t>image resizing with a standard size of 208*208 pixels, normalization that brings pixel intensity to a standard range.</a:t>
            </a:r>
          </a:p>
          <a:p>
            <a:r>
              <a:rPr lang="en-US" dirty="0" smtClean="0">
                <a:latin typeface="Times New Roman" panose="02020603050405020304" pitchFamily="18" charset="0"/>
                <a:cs typeface="Times New Roman" panose="02020603050405020304" pitchFamily="18" charset="0"/>
              </a:rPr>
              <a:t>Reduce </a:t>
            </a:r>
            <a:r>
              <a:rPr lang="en-US" dirty="0">
                <a:latin typeface="Times New Roman" panose="02020603050405020304" pitchFamily="18" charset="0"/>
                <a:cs typeface="Times New Roman" panose="02020603050405020304" pitchFamily="18" charset="0"/>
              </a:rPr>
              <a:t>issues like noise and distortions in MRI </a:t>
            </a:r>
            <a:r>
              <a:rPr lang="en-US" dirty="0" smtClean="0">
                <a:latin typeface="Times New Roman" panose="02020603050405020304" pitchFamily="18" charset="0"/>
                <a:cs typeface="Times New Roman" panose="02020603050405020304" pitchFamily="18" charset="0"/>
              </a:rPr>
              <a:t>images using Kurtosis.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Improve </a:t>
            </a:r>
            <a:r>
              <a:rPr lang="en-US" dirty="0">
                <a:latin typeface="Times New Roman" panose="02020603050405020304" pitchFamily="18" charset="0"/>
                <a:cs typeface="Times New Roman" panose="02020603050405020304" pitchFamily="18" charset="0"/>
              </a:rPr>
              <a:t>the effectiveness of </a:t>
            </a:r>
            <a:r>
              <a:rPr lang="en-US" dirty="0" smtClean="0">
                <a:latin typeface="Times New Roman" panose="02020603050405020304" pitchFamily="18" charset="0"/>
                <a:cs typeface="Times New Roman" panose="02020603050405020304" pitchFamily="18" charset="0"/>
              </a:rPr>
              <a:t>MRI images using Fast discrete wavelet transform.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 a reliable method for better medical analysis and </a:t>
            </a:r>
            <a:r>
              <a:rPr lang="en-US" dirty="0" smtClean="0">
                <a:latin typeface="Times New Roman" panose="02020603050405020304" pitchFamily="18" charset="0"/>
                <a:cs typeface="Times New Roman" panose="02020603050405020304" pitchFamily="18" charset="0"/>
              </a:rPr>
              <a:t>outcomes using the </a:t>
            </a:r>
            <a:r>
              <a:rPr lang="en-US" dirty="0" err="1" smtClean="0">
                <a:latin typeface="Times New Roman" panose="02020603050405020304" pitchFamily="18" charset="0"/>
                <a:cs typeface="Times New Roman" panose="02020603050405020304" pitchFamily="18" charset="0"/>
              </a:rPr>
              <a:t>DeepWaveMRI</a:t>
            </a:r>
            <a:r>
              <a:rPr lang="en-US" dirty="0" smtClean="0">
                <a:latin typeface="Times New Roman" panose="02020603050405020304" pitchFamily="18" charset="0"/>
                <a:cs typeface="Times New Roman" panose="02020603050405020304" pitchFamily="18" charset="0"/>
              </a:rPr>
              <a:t> model.</a:t>
            </a: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 xmlns:a16="http://schemas.microsoft.com/office/drawing/2014/main" id="{BD5C2420-26C9-65B4-41BA-D5CA69721C05}"/>
              </a:ext>
            </a:extLst>
          </p:cNvPr>
          <p:cNvSpPr>
            <a:spLocks noGrp="1"/>
          </p:cNvSpPr>
          <p:nvPr>
            <p:ph type="dt" sz="half" idx="10"/>
          </p:nvPr>
        </p:nvSpPr>
        <p:spPr/>
        <p:txBody>
          <a:bodyPr/>
          <a:lstStyle/>
          <a:p>
            <a:fld id="{38FDF507-2287-4F7C-801D-085C86800264}" type="datetime1">
              <a:rPr lang="en-IN" smtClean="0">
                <a:latin typeface="Times New Roman" panose="02020603050405020304" pitchFamily="18" charset="0"/>
                <a:cs typeface="Times New Roman" panose="02020603050405020304" pitchFamily="18" charset="0"/>
              </a:rPr>
              <a:t>10-02-2025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 xmlns:a16="http://schemas.microsoft.com/office/drawing/2014/main" id="{AE9B4454-96E6-70D8-1440-2142487397DF}"/>
              </a:ext>
            </a:extLst>
          </p:cNvPr>
          <p:cNvSpPr>
            <a:spLocks noGrp="1"/>
          </p:cNvSpPr>
          <p:nvPr>
            <p:ph type="ftr" sz="quarter" idx="11"/>
          </p:nvPr>
        </p:nvSpPr>
        <p:spPr/>
        <p:txBody>
          <a:bodyPr/>
          <a:lstStyle/>
          <a:p>
            <a:r>
              <a:rPr lang="en-US" smtClean="0">
                <a:latin typeface="Times New Roman" panose="02020603050405020304" pitchFamily="18" charset="0"/>
                <a:cs typeface="Times New Roman" panose="02020603050405020304" pitchFamily="18" charset="0"/>
              </a:rPr>
              <a:t>Review No. 5        Batch No.   CG3        Department of CSE</a:t>
            </a:r>
            <a:endParaRPr lang="en-US">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12949</TotalTime>
  <Words>2516</Words>
  <Application>Microsoft Office PowerPoint</Application>
  <PresentationFormat>Widescreen</PresentationFormat>
  <Paragraphs>264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RESEARCH GAPS</vt:lpstr>
      <vt:lpstr>PROBLEM STATEMENT</vt:lpstr>
      <vt:lpstr>OBJECTIVES</vt:lpstr>
      <vt:lpstr>BLOCK DIAGRAM OR FLOW DIAGRAM</vt:lpstr>
      <vt:lpstr>METHODOLOGY</vt:lpstr>
      <vt:lpstr>METHODOLOGY</vt:lpstr>
      <vt:lpstr>METHODOLOGY</vt:lpstr>
      <vt:lpstr>METHODOLOGY</vt:lpstr>
      <vt:lpstr>IMPLEMENTATION</vt:lpstr>
      <vt:lpstr>IMPLEMENTATION</vt:lpstr>
      <vt:lpstr>RESULTS &amp; ANALYSIS</vt:lpstr>
      <vt:lpstr>RESULTS &amp; ANALYSIS</vt:lpstr>
      <vt:lpstr>CONCLUSION and FUTURE SCOPE</vt:lpstr>
      <vt:lpstr>REFERENCES</vt:lpstr>
      <vt:lpstr>REFERENCES</vt:lpstr>
      <vt:lpstr>REFERENCES</vt:lpstr>
      <vt:lpstr>QUESTIONS and ANSWERS</vt:lpstr>
      <vt:lpstr>ACKNOWLEGEMENTS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Microsoft account</cp:lastModifiedBy>
  <cp:revision>56</cp:revision>
  <dcterms:created xsi:type="dcterms:W3CDTF">2023-12-22T11:34:02Z</dcterms:created>
  <dcterms:modified xsi:type="dcterms:W3CDTF">2025-02-10T01:50:53Z</dcterms:modified>
</cp:coreProperties>
</file>