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0"/>
  </p:notesMasterIdLst>
  <p:handoutMasterIdLst>
    <p:handoutMasterId r:id="rId41"/>
  </p:handoutMasterIdLst>
  <p:sldIdLst>
    <p:sldId id="317" r:id="rId3"/>
    <p:sldId id="260" r:id="rId4"/>
    <p:sldId id="308" r:id="rId5"/>
    <p:sldId id="309" r:id="rId6"/>
    <p:sldId id="310" r:id="rId7"/>
    <p:sldId id="311" r:id="rId8"/>
    <p:sldId id="312" r:id="rId9"/>
    <p:sldId id="313" r:id="rId10"/>
    <p:sldId id="270" r:id="rId11"/>
    <p:sldId id="266" r:id="rId12"/>
    <p:sldId id="268" r:id="rId13"/>
    <p:sldId id="318" r:id="rId14"/>
    <p:sldId id="269" r:id="rId15"/>
    <p:sldId id="282" r:id="rId16"/>
    <p:sldId id="296" r:id="rId17"/>
    <p:sldId id="322" r:id="rId18"/>
    <p:sldId id="323" r:id="rId19"/>
    <p:sldId id="324" r:id="rId20"/>
    <p:sldId id="284" r:id="rId21"/>
    <p:sldId id="320" r:id="rId22"/>
    <p:sldId id="321" r:id="rId23"/>
    <p:sldId id="286" r:id="rId24"/>
    <p:sldId id="297" r:id="rId25"/>
    <p:sldId id="289" r:id="rId26"/>
    <p:sldId id="325" r:id="rId27"/>
    <p:sldId id="326" r:id="rId28"/>
    <p:sldId id="299" r:id="rId29"/>
    <p:sldId id="329" r:id="rId30"/>
    <p:sldId id="272" r:id="rId31"/>
    <p:sldId id="273" r:id="rId32"/>
    <p:sldId id="295" r:id="rId33"/>
    <p:sldId id="278" r:id="rId34"/>
    <p:sldId id="327" r:id="rId35"/>
    <p:sldId id="293" r:id="rId36"/>
    <p:sldId id="328" r:id="rId37"/>
    <p:sldId id="275" r:id="rId38"/>
    <p:sldId id="27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2021"/>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_1640043 SURE VENKATA JHANSI LAKSHMI" userId="d380c96605835aeb" providerId="LiveId" clId="{19A6DA2C-8898-4410-BB40-EF2E21332C7B}"/>
    <pc:docChg chg="delSld modSld">
      <pc:chgData name="N_1640043 SURE VENKATA JHANSI LAKSHMI" userId="d380c96605835aeb" providerId="LiveId" clId="{19A6DA2C-8898-4410-BB40-EF2E21332C7B}" dt="2025-03-11T05:13:31.071" v="69" actId="2696"/>
      <pc:docMkLst>
        <pc:docMk/>
      </pc:docMkLst>
      <pc:sldChg chg="modSp mod">
        <pc:chgData name="N_1640043 SURE VENKATA JHANSI LAKSHMI" userId="d380c96605835aeb" providerId="LiveId" clId="{19A6DA2C-8898-4410-BB40-EF2E21332C7B}" dt="2025-03-11T04:35:58.359" v="67" actId="20577"/>
        <pc:sldMkLst>
          <pc:docMk/>
          <pc:sldMk cId="1799690858" sldId="272"/>
        </pc:sldMkLst>
        <pc:spChg chg="mod">
          <ac:chgData name="N_1640043 SURE VENKATA JHANSI LAKSHMI" userId="d380c96605835aeb" providerId="LiveId" clId="{19A6DA2C-8898-4410-BB40-EF2E21332C7B}" dt="2025-03-11T04:35:58.359" v="67" actId="20577"/>
          <ac:spMkLst>
            <pc:docMk/>
            <pc:sldMk cId="1799690858" sldId="272"/>
            <ac:spMk id="4" creationId="{286ECC47-F514-6CBD-8DD5-164A87255404}"/>
          </ac:spMkLst>
        </pc:spChg>
        <pc:spChg chg="mod">
          <ac:chgData name="N_1640043 SURE VENKATA JHANSI LAKSHMI" userId="d380c96605835aeb" providerId="LiveId" clId="{19A6DA2C-8898-4410-BB40-EF2E21332C7B}" dt="2025-03-11T04:35:50.087" v="63" actId="20577"/>
          <ac:spMkLst>
            <pc:docMk/>
            <pc:sldMk cId="1799690858" sldId="272"/>
            <ac:spMk id="9" creationId="{0BAA4F36-AB00-F2C4-B47F-6381355DE604}"/>
          </ac:spMkLst>
        </pc:spChg>
      </pc:sldChg>
      <pc:sldChg chg="modSp mod">
        <pc:chgData name="N_1640043 SURE VENKATA JHANSI LAKSHMI" userId="d380c96605835aeb" providerId="LiveId" clId="{19A6DA2C-8898-4410-BB40-EF2E21332C7B}" dt="2025-03-11T04:33:01.701" v="3" actId="20577"/>
        <pc:sldMkLst>
          <pc:docMk/>
          <pc:sldMk cId="2711103795" sldId="273"/>
        </pc:sldMkLst>
        <pc:spChg chg="mod">
          <ac:chgData name="N_1640043 SURE VENKATA JHANSI LAKSHMI" userId="d380c96605835aeb" providerId="LiveId" clId="{19A6DA2C-8898-4410-BB40-EF2E21332C7B}" dt="2025-03-11T04:33:01.701" v="3" actId="20577"/>
          <ac:spMkLst>
            <pc:docMk/>
            <pc:sldMk cId="2711103795" sldId="273"/>
            <ac:spMk id="8" creationId="{D45DB3B1-7702-A34D-B15A-E964B95D6FB5}"/>
          </ac:spMkLst>
        </pc:spChg>
      </pc:sldChg>
      <pc:sldChg chg="modSp mod">
        <pc:chgData name="N_1640043 SURE VENKATA JHANSI LAKSHMI" userId="d380c96605835aeb" providerId="LiveId" clId="{19A6DA2C-8898-4410-BB40-EF2E21332C7B}" dt="2025-03-11T04:35:41.030" v="59" actId="20577"/>
        <pc:sldMkLst>
          <pc:docMk/>
          <pc:sldMk cId="588233255" sldId="299"/>
        </pc:sldMkLst>
        <pc:spChg chg="mod">
          <ac:chgData name="N_1640043 SURE VENKATA JHANSI LAKSHMI" userId="d380c96605835aeb" providerId="LiveId" clId="{19A6DA2C-8898-4410-BB40-EF2E21332C7B}" dt="2025-03-11T04:35:41.030" v="59" actId="20577"/>
          <ac:spMkLst>
            <pc:docMk/>
            <pc:sldMk cId="588233255" sldId="299"/>
            <ac:spMk id="10" creationId="{3225F738-1B27-43A2-EE31-5FC9BD97AF0E}"/>
          </ac:spMkLst>
        </pc:spChg>
      </pc:sldChg>
      <pc:sldChg chg="del">
        <pc:chgData name="N_1640043 SURE VENKATA JHANSI LAKSHMI" userId="d380c96605835aeb" providerId="LiveId" clId="{19A6DA2C-8898-4410-BB40-EF2E21332C7B}" dt="2025-03-11T05:05:43.280" v="68" actId="2696"/>
        <pc:sldMkLst>
          <pc:docMk/>
          <pc:sldMk cId="3678721669" sldId="315"/>
        </pc:sldMkLst>
      </pc:sldChg>
      <pc:sldChg chg="del">
        <pc:chgData name="N_1640043 SURE VENKATA JHANSI LAKSHMI" userId="d380c96605835aeb" providerId="LiveId" clId="{19A6DA2C-8898-4410-BB40-EF2E21332C7B}" dt="2025-03-11T05:13:31.071" v="69" actId="2696"/>
        <pc:sldMkLst>
          <pc:docMk/>
          <pc:sldMk cId="1441718555" sldId="319"/>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11-03-2025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200630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11-03-2025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11-03-2025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4313-DF0F-FBC6-1941-698FD97AE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341F4E-FA0F-97BB-4D5A-DCE065C7F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F900B2-F2EA-EACE-DAF9-92DC88BC047A}"/>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5" name="Footer Placeholder 4">
            <a:extLst>
              <a:ext uri="{FF2B5EF4-FFF2-40B4-BE49-F238E27FC236}">
                <a16:creationId xmlns:a16="http://schemas.microsoft.com/office/drawing/2014/main" id="{2CE38E86-0703-7198-4073-444C9F89D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D15DA-B9EA-E91E-F372-32B887B7B411}"/>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56782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4A46-E9B2-BFCB-0A09-5C7838ED5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8FA62-6D1F-8E56-C792-BCA5CC9E2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267BD-82D3-0495-3B8E-BC40E9C9C122}"/>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5" name="Footer Placeholder 4">
            <a:extLst>
              <a:ext uri="{FF2B5EF4-FFF2-40B4-BE49-F238E27FC236}">
                <a16:creationId xmlns:a16="http://schemas.microsoft.com/office/drawing/2014/main" id="{7BABE0C5-9E7D-3133-F773-F20130534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F77F2-833A-3DB4-7D6B-93C1C2D5913A}"/>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1654762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EAAE-3612-2DFD-816A-30B5CA8636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49CB90-8C5E-20EA-8CEB-4ED35486B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00117D-ACA8-9A48-5C33-DFC4B193DC64}"/>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5" name="Footer Placeholder 4">
            <a:extLst>
              <a:ext uri="{FF2B5EF4-FFF2-40B4-BE49-F238E27FC236}">
                <a16:creationId xmlns:a16="http://schemas.microsoft.com/office/drawing/2014/main" id="{F69971A9-4418-62C2-2209-D08FE3302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30CBA-D576-23CF-AE58-6565E9A0ABD8}"/>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3031113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6E58-08A3-582A-B4FE-3664EC6EA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2BEED6-261F-03AB-FE95-1432AFA55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65916E-17BE-F94F-0418-C7C411448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FE3FD7-E97D-0913-2832-279A87D7F976}"/>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6" name="Footer Placeholder 5">
            <a:extLst>
              <a:ext uri="{FF2B5EF4-FFF2-40B4-BE49-F238E27FC236}">
                <a16:creationId xmlns:a16="http://schemas.microsoft.com/office/drawing/2014/main" id="{A1A3B2BB-E376-D15B-DBB3-5537ECBA8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B0984-A91A-1D51-7DB5-A7A7CFC15954}"/>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686377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5BD6-EA8A-BEFB-6402-5873D8D7FA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0CACBE-C42F-EAE1-80C0-B46C1CD0E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13EFFE-F277-61C4-A3F1-1344DF809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69C28F-9A78-7EFD-11D1-79417BA8C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A70329-AAC9-C588-4D92-E69E11A2A1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73728-8235-11A5-F978-A9410A51B0F7}"/>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8" name="Footer Placeholder 7">
            <a:extLst>
              <a:ext uri="{FF2B5EF4-FFF2-40B4-BE49-F238E27FC236}">
                <a16:creationId xmlns:a16="http://schemas.microsoft.com/office/drawing/2014/main" id="{4D65452C-383D-2A82-82C0-ADEAFF721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F538EF-1920-F238-EF39-36FFAAA22A62}"/>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66918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7A3E-B6EC-C8EF-75F7-81D9AA37ED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355AAF-EBC7-2A9C-E99C-4A23E19FBEB1}"/>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4" name="Footer Placeholder 3">
            <a:extLst>
              <a:ext uri="{FF2B5EF4-FFF2-40B4-BE49-F238E27FC236}">
                <a16:creationId xmlns:a16="http://schemas.microsoft.com/office/drawing/2014/main" id="{A0F277B4-56F9-2432-BAF9-C41328A251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E93F51-1056-EAFA-C5B3-EFF097EDD083}"/>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3188220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35B02-5173-87A0-501A-CF53A3123A7B}"/>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3" name="Footer Placeholder 2">
            <a:extLst>
              <a:ext uri="{FF2B5EF4-FFF2-40B4-BE49-F238E27FC236}">
                <a16:creationId xmlns:a16="http://schemas.microsoft.com/office/drawing/2014/main" id="{835A4E58-FAEE-DA2E-63F9-5D70F6CD08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70DBA8-E278-A2B7-D4B9-D1F13D4B7E09}"/>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3441803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7231-399A-0241-32E9-E64B2A793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C51C77-5993-C28B-20AD-4B05114D1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7ACD37-ABEF-2FE1-F63E-7F0BF04E4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E1A5C-B365-E68D-F40F-82B5AC786327}"/>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6" name="Footer Placeholder 5">
            <a:extLst>
              <a:ext uri="{FF2B5EF4-FFF2-40B4-BE49-F238E27FC236}">
                <a16:creationId xmlns:a16="http://schemas.microsoft.com/office/drawing/2014/main" id="{42B2A3FA-FC66-DF66-8CD4-313710353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2CD13-B17B-2F90-6782-5699CB8EA076}"/>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107815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11-03-2025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D507-E7BF-5D68-B424-116AB055F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46100A-6B61-1AC1-73E6-70288B294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B2ED93-0F5D-654F-9ECF-739AB72B4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7E0C9-EE2C-43BE-F06B-6631DE3CD27F}"/>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6" name="Footer Placeholder 5">
            <a:extLst>
              <a:ext uri="{FF2B5EF4-FFF2-40B4-BE49-F238E27FC236}">
                <a16:creationId xmlns:a16="http://schemas.microsoft.com/office/drawing/2014/main" id="{25506A32-E339-1C1B-D0EC-346FED7C3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B4717-2454-6A52-E0E2-945A4CBB5996}"/>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891819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F885-C1D8-9EE3-B935-BD54F599D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C2823C-487D-1D3A-692E-9EBB00EC6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55EE2-1E23-6B75-90AB-AF7E9BCBB7E7}"/>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5" name="Footer Placeholder 4">
            <a:extLst>
              <a:ext uri="{FF2B5EF4-FFF2-40B4-BE49-F238E27FC236}">
                <a16:creationId xmlns:a16="http://schemas.microsoft.com/office/drawing/2014/main" id="{92D3ED50-94BA-F06A-4BA6-ECF1671DF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C8CC5-840C-AC6E-E886-FFE9C00BFA8A}"/>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2102864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021D8F-B854-8BD2-BD9E-94F715E2AC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C82715-D583-7EFE-448A-EF7CB3F0AE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DED7F-DA0D-32E1-A3D2-06E13BC2C7FF}"/>
              </a:ext>
            </a:extLst>
          </p:cNvPr>
          <p:cNvSpPr>
            <a:spLocks noGrp="1"/>
          </p:cNvSpPr>
          <p:nvPr>
            <p:ph type="dt" sz="half" idx="10"/>
          </p:nvPr>
        </p:nvSpPr>
        <p:spPr/>
        <p:txBody>
          <a:bodyPr/>
          <a:lstStyle/>
          <a:p>
            <a:fld id="{40CEAE43-CF74-421A-948A-3AA254CCDF94}" type="datetimeFigureOut">
              <a:rPr lang="en-US" smtClean="0"/>
              <a:t>3/11/2025</a:t>
            </a:fld>
            <a:endParaRPr lang="en-US"/>
          </a:p>
        </p:txBody>
      </p:sp>
      <p:sp>
        <p:nvSpPr>
          <p:cNvPr id="5" name="Footer Placeholder 4">
            <a:extLst>
              <a:ext uri="{FF2B5EF4-FFF2-40B4-BE49-F238E27FC236}">
                <a16:creationId xmlns:a16="http://schemas.microsoft.com/office/drawing/2014/main" id="{C88D30FC-42FC-4C19-65C3-CB8A245D7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63107-079E-2DED-F54B-3A1966363221}"/>
              </a:ext>
            </a:extLst>
          </p:cNvPr>
          <p:cNvSpPr>
            <a:spLocks noGrp="1"/>
          </p:cNvSpPr>
          <p:nvPr>
            <p:ph type="sldNum" sz="quarter" idx="12"/>
          </p:nvPr>
        </p:nvSpPr>
        <p:spPr/>
        <p:txBody>
          <a:bodyPr/>
          <a:lstStyle/>
          <a:p>
            <a:fld id="{EA3E0AF5-247C-4C73-9EDA-9D5C6ED09043}" type="slidenum">
              <a:rPr lang="en-US" smtClean="0"/>
              <a:t>‹#›</a:t>
            </a:fld>
            <a:endParaRPr lang="en-US"/>
          </a:p>
        </p:txBody>
      </p:sp>
    </p:spTree>
    <p:extLst>
      <p:ext uri="{BB962C8B-B14F-4D97-AF65-F5344CB8AC3E}">
        <p14:creationId xmlns:p14="http://schemas.microsoft.com/office/powerpoint/2010/main" val="330582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11-03-2025</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11-03-2025</a:t>
            </a:fld>
            <a:endParaRPr lang="en-IN"/>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11-03-2025</a:t>
            </a:fld>
            <a:endParaRPr lang="en-IN"/>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15E58F0A-825B-43EC-9CD7-118F126DA1B6}" type="datetime1">
              <a:rPr lang="en-IN" smtClean="0"/>
              <a:t>11-03-2025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
        <p:nvSpPr>
          <p:cNvPr id="10" name="Rectangle 9">
            <a:extLst>
              <a:ext uri="{FF2B5EF4-FFF2-40B4-BE49-F238E27FC236}">
                <a16:creationId xmlns:a16="http://schemas.microsoft.com/office/drawing/2014/main" id="{7836D58A-358C-0B19-5126-663BCA2F3C84}"/>
              </a:ext>
            </a:extLst>
          </p:cNvPr>
          <p:cNvSpPr/>
          <p:nvPr userDrawn="1"/>
        </p:nvSpPr>
        <p:spPr>
          <a:xfrm>
            <a:off x="4947780" y="3488912"/>
            <a:ext cx="3537528" cy="2817091"/>
          </a:xfrm>
          <a:prstGeom prst="rect">
            <a:avLst/>
          </a:prstGeom>
          <a:blipFill dpi="0" rotWithShape="1">
            <a:blip r:embed="rId2">
              <a:alphaModFix amt="14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48EE61-78C5-544A-D297-AD6DBCF73582}"/>
              </a:ext>
            </a:extLst>
          </p:cNvPr>
          <p:cNvSpPr/>
          <p:nvPr userDrawn="1"/>
        </p:nvSpPr>
        <p:spPr>
          <a:xfrm>
            <a:off x="4045527" y="1594355"/>
            <a:ext cx="3537527" cy="2835564"/>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65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11-03-2025</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11-03-2025</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Review No.         Batch No.           Department of CSE</a:t>
            </a:r>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11-03-2025</a:t>
            </a:fld>
            <a:endParaRPr lang="en-IN"/>
          </a:p>
        </p:txBody>
      </p:sp>
      <p:sp>
        <p:nvSpPr>
          <p:cNvPr id="5" name="Rectangle 4">
            <a:extLst>
              <a:ext uri="{FF2B5EF4-FFF2-40B4-BE49-F238E27FC236}">
                <a16:creationId xmlns:a16="http://schemas.microsoft.com/office/drawing/2014/main" id="{D143F75B-A8AE-4397-2D68-6DCAEEC0A8AF}"/>
              </a:ext>
            </a:extLst>
          </p:cNvPr>
          <p:cNvSpPr/>
          <p:nvPr userDrawn="1"/>
        </p:nvSpPr>
        <p:spPr>
          <a:xfrm>
            <a:off x="3897745" y="2032000"/>
            <a:ext cx="3556000" cy="3186545"/>
          </a:xfrm>
          <a:prstGeom prst="rect">
            <a:avLst/>
          </a:prstGeom>
          <a:blipFill dpi="0" rotWithShape="1">
            <a:blip r:embed="rId13">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49"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BB8E6-D14F-E3C6-8711-4DA1ACB9D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ECDEEC-625D-87BA-42DB-A181C26DE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7B261-E0FA-B1BB-570D-117D1A61E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EAE43-CF74-421A-948A-3AA254CCDF94}" type="datetimeFigureOut">
              <a:rPr lang="en-US" smtClean="0"/>
              <a:t>3/11/2025</a:t>
            </a:fld>
            <a:endParaRPr lang="en-US"/>
          </a:p>
        </p:txBody>
      </p:sp>
      <p:sp>
        <p:nvSpPr>
          <p:cNvPr id="5" name="Footer Placeholder 4">
            <a:extLst>
              <a:ext uri="{FF2B5EF4-FFF2-40B4-BE49-F238E27FC236}">
                <a16:creationId xmlns:a16="http://schemas.microsoft.com/office/drawing/2014/main" id="{67DA5FE1-FF7C-78CC-D729-499DB0F42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BCCF-EC04-24C4-692F-9231F11072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E0AF5-247C-4C73-9EDA-9D5C6ED09043}" type="slidenum">
              <a:rPr lang="en-US" smtClean="0"/>
              <a:t>‹#›</a:t>
            </a:fld>
            <a:endParaRPr lang="en-US"/>
          </a:p>
        </p:txBody>
      </p:sp>
    </p:spTree>
    <p:extLst>
      <p:ext uri="{BB962C8B-B14F-4D97-AF65-F5344CB8AC3E}">
        <p14:creationId xmlns:p14="http://schemas.microsoft.com/office/powerpoint/2010/main" val="27366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doi.org/10.54623/fue.fcij.7.1.3"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10074506/" TargetMode="External"/><Relationship Id="rId2" Type="http://schemas.openxmlformats.org/officeDocument/2006/relationships/hyperlink" Target="https://ieeexplore.ieee.org/document/10189686/" TargetMode="External"/><Relationship Id="rId1" Type="http://schemas.openxmlformats.org/officeDocument/2006/relationships/slideLayout" Target="../slideLayouts/slideLayout1.xml"/><Relationship Id="rId4" Type="http://schemas.openxmlformats.org/officeDocument/2006/relationships/hyperlink" Target="https://arxiv.org/html/2412.10103v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html/2412.00756v1" TargetMode="External"/><Relationship Id="rId2" Type="http://schemas.openxmlformats.org/officeDocument/2006/relationships/hyperlink" Target="https://www.researchgate.net/publication/384106986_A_Multi-Modal_Sarcasm_Detection_Model_Based_onCue_Learnin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Fuzzy Neural Network </a:t>
            </a:r>
            <a:r>
              <a:rPr lang="en-US" sz="24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Approches</a:t>
            </a: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to Quantum-Based </a:t>
            </a:r>
            <a:r>
              <a:rPr lang="en-US" sz="24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Multimodel</a:t>
            </a: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Sentiment and Sarcasm Analysis</a:t>
            </a:r>
          </a:p>
        </p:txBody>
      </p:sp>
      <p:sp>
        <p:nvSpPr>
          <p:cNvPr id="16" name="Subtitle 2"/>
          <p:cNvSpPr>
            <a:spLocks noGrp="1"/>
          </p:cNvSpPr>
          <p:nvPr>
            <p:ph type="subTitle" idx="1"/>
          </p:nvPr>
        </p:nvSpPr>
        <p:spPr>
          <a:xfrm>
            <a:off x="681135" y="1968030"/>
            <a:ext cx="10344315"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                 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fi-FI" altLang="en-US" sz="1600" dirty="0">
                <a:solidFill>
                  <a:schemeClr val="tx1"/>
                </a:solidFill>
                <a:latin typeface="Times New Roman" panose="02020603050405020304" pitchFamily="18" charset="0"/>
                <a:cs typeface="Times New Roman" pitchFamily="18" charset="0"/>
              </a:rPr>
              <a:t>Vema Janshi Lakshmi Siva Nishitha</a:t>
            </a:r>
            <a:r>
              <a:rPr lang="en-US" altLang="en-US" sz="1600" dirty="0">
                <a:latin typeface="Times New Roman" panose="02020603050405020304" pitchFamily="18" charset="0"/>
                <a:cs typeface="Times New Roman" pitchFamily="18" charset="0"/>
              </a:rPr>
              <a:t>              </a:t>
            </a:r>
            <a:r>
              <a:rPr lang="en-US" altLang="en-US" sz="1600" dirty="0">
                <a:solidFill>
                  <a:schemeClr val="tx1"/>
                </a:solidFill>
                <a:latin typeface="Times New Roman" panose="02020603050405020304" pitchFamily="18" charset="0"/>
                <a:cs typeface="Times New Roman" pitchFamily="18" charset="0"/>
              </a:rPr>
              <a:t>( 21471A05E2)</a:t>
            </a:r>
          </a:p>
          <a:p>
            <a:pPr algn="l"/>
            <a:r>
              <a:rPr lang="en-US" altLang="en-US" sz="1600" dirty="0">
                <a:solidFill>
                  <a:schemeClr val="tx1"/>
                </a:solidFill>
                <a:latin typeface="Times New Roman" panose="02020603050405020304" pitchFamily="18" charset="0"/>
                <a:cs typeface="Times New Roman" pitchFamily="18" charset="0"/>
              </a:rPr>
              <a:t>			</a:t>
            </a:r>
            <a:r>
              <a:rPr lang="en-IN" sz="1600" dirty="0">
                <a:latin typeface="Times New Roman" panose="02020603050405020304" pitchFamily="18" charset="0"/>
                <a:cs typeface="Times New Roman" panose="02020603050405020304" pitchFamily="18" charset="0"/>
              </a:rPr>
              <a:t>Sure Venkata Jhansi Lakshmi</a:t>
            </a:r>
            <a:r>
              <a:rPr lang="en-US" altLang="en-US" sz="1600" dirty="0">
                <a:solidFill>
                  <a:schemeClr val="tx1"/>
                </a:solidFill>
                <a:latin typeface="Times New Roman" panose="02020603050405020304" pitchFamily="18" charset="0"/>
                <a:cs typeface="Times New Roman" pitchFamily="18" charset="0"/>
              </a:rPr>
              <a:t>	                  (21471A05J9)</a:t>
            </a:r>
          </a:p>
          <a:p>
            <a:pPr algn="l"/>
            <a:r>
              <a:rPr lang="en-US" altLang="en-US" sz="1600" dirty="0">
                <a:solidFill>
                  <a:schemeClr val="tx1"/>
                </a:solidFill>
                <a:latin typeface="Times New Roman" panose="02020603050405020304" pitchFamily="18" charset="0"/>
                <a:cs typeface="Times New Roman" pitchFamily="18" charset="0"/>
              </a:rPr>
              <a:t>			 Kovvuri Gangothri	   	                  (21471A05H3)</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Syed Rizwana </a:t>
            </a:r>
            <a:r>
              <a:rPr lang="en-US" sz="1600" b="1" baseline="-25000" dirty="0" err="1">
                <a:latin typeface="Times New Roman" panose="02020603050405020304" pitchFamily="18" charset="0"/>
                <a:cs typeface="Times New Roman" panose="02020603050405020304" pitchFamily="18" charset="0"/>
              </a:rPr>
              <a:t>Ph.D</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691743" y="6356350"/>
            <a:ext cx="4114800" cy="365125"/>
          </a:xfrm>
        </p:spPr>
        <p:txBody>
          <a:bodyPr/>
          <a:lstStyle/>
          <a:p>
            <a:r>
              <a:rPr lang="en-US" altLang="en-US" sz="1400" dirty="0">
                <a:solidFill>
                  <a:srgbClr val="898989"/>
                </a:solidFill>
                <a:latin typeface="Times New Roman" pitchFamily="18" charset="0"/>
                <a:cs typeface="Times New Roman" pitchFamily="18" charset="0"/>
              </a:rPr>
              <a:t>review No:CG5</a:t>
            </a:r>
            <a:endParaRPr lang="en-US" sz="1400" b="1" dirty="0">
              <a:latin typeface="Times New Roman" panose="02020603050405020304" pitchFamily="18" charset="0"/>
              <a:cs typeface="Times New Roman" panose="02020603050405020304" pitchFamily="18" charset="0"/>
            </a:endParaRP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altLang="en-US" sz="1800" dirty="0">
                <a:solidFill>
                  <a:srgbClr val="898989"/>
                </a:solidFill>
                <a:latin typeface="Times New Roman" pitchFamily="18" charset="0"/>
                <a:cs typeface="Times New Roman" pitchFamily="18" charset="0"/>
              </a:rPr>
              <a:t>                     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94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373224" y="-513183"/>
            <a:ext cx="10980576" cy="2006318"/>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73223" y="877078"/>
            <a:ext cx="11308703" cy="5365102"/>
          </a:xfrm>
        </p:spPr>
        <p:txBody>
          <a:bodyPr>
            <a:no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Developing an Accurate Multimodal Model: </a:t>
            </a:r>
            <a:r>
              <a:rPr lang="en-US" sz="2400" dirty="0">
                <a:latin typeface="Times New Roman" panose="02020603050405020304" pitchFamily="18" charset="0"/>
                <a:cs typeface="Times New Roman" panose="02020603050405020304" pitchFamily="18" charset="0"/>
              </a:rPr>
              <a:t>To create a robust model that can effectively detect and classify sarcasm and sentiment from diverse text by addressing the inherent challenges of ambiguity and uncertainty in these analysis. To improve the detection capabilities of computational models for subtle and nuanced expressions of sentiment and sarcasm, particularly in contexts where traditional methods fail due to limitations in handling multimodal data. Facilitating Future Research to contribute to the broader field of artificial intelligence by providing a scalable model with potential applications in diverse areas of multimodal analysis, encouraging further exploration and development in the domain.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11-03-2025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195943"/>
            <a:ext cx="10173182" cy="1689077"/>
          </a:xfrm>
        </p:spPr>
        <p:txBody>
          <a:bodyPr>
            <a:normAutofit/>
          </a:bodyPr>
          <a:lstStyle/>
          <a:p>
            <a:pPr algn="ctr"/>
            <a:r>
              <a:rPr lang="en-US" b="1" dirty="0">
                <a:latin typeface="Times New Roman" panose="02020603050405020304" pitchFamily="18" charset="0"/>
                <a:cs typeface="Times New Roman" panose="02020603050405020304" pitchFamily="18" charset="0"/>
              </a:rPr>
              <a:t>FLOW CHART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11-03-2025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1827245" y="5803611"/>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898989"/>
                </a:solidFill>
                <a:effectLst/>
                <a:uLnTx/>
                <a:uFillTx/>
                <a:latin typeface="Times New Roman" pitchFamily="18" charset="0"/>
                <a:ea typeface="+mn-ea"/>
                <a:cs typeface="Times New Roman" pitchFamily="18" charset="0"/>
              </a:rPr>
              <a:t>Review No: CG5</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A626672D-104F-4E89-4C8E-00C9432AA663}"/>
              </a:ext>
            </a:extLst>
          </p:cNvPr>
          <p:cNvPicPr>
            <a:picLocks noGrp="1" noChangeAspect="1"/>
          </p:cNvPicPr>
          <p:nvPr>
            <p:ph idx="1"/>
          </p:nvPr>
        </p:nvPicPr>
        <p:blipFill>
          <a:blip r:embed="rId2"/>
          <a:stretch>
            <a:fillRect/>
          </a:stretch>
        </p:blipFill>
        <p:spPr>
          <a:xfrm>
            <a:off x="3194182" y="1493134"/>
            <a:ext cx="6111550" cy="4493039"/>
          </a:xfrm>
        </p:spPr>
      </p:pic>
    </p:spTree>
    <p:extLst>
      <p:ext uri="{BB962C8B-B14F-4D97-AF65-F5344CB8AC3E}">
        <p14:creationId xmlns:p14="http://schemas.microsoft.com/office/powerpoint/2010/main" val="21370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14BC23A-4C11-5DDC-5632-5C24E501DDB1}"/>
            </a:ext>
          </a:extLst>
        </p:cNvPr>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4CA24EF5-F3F9-FB8D-D542-A3217A70C122}"/>
              </a:ext>
            </a:extLst>
          </p:cNvPr>
          <p:cNvPicPr>
            <a:picLocks noGrp="1" noChangeAspect="1"/>
          </p:cNvPicPr>
          <p:nvPr>
            <p:ph idx="1"/>
          </p:nvPr>
        </p:nvPicPr>
        <p:blipFill>
          <a:blip r:embed="rId2"/>
          <a:stretch>
            <a:fillRect/>
          </a:stretch>
        </p:blipFill>
        <p:spPr>
          <a:xfrm>
            <a:off x="2799184" y="858416"/>
            <a:ext cx="6195526" cy="5123284"/>
          </a:xfrm>
        </p:spPr>
      </p:pic>
      <p:sp>
        <p:nvSpPr>
          <p:cNvPr id="5" name="Date Placeholder 4">
            <a:extLst>
              <a:ext uri="{FF2B5EF4-FFF2-40B4-BE49-F238E27FC236}">
                <a16:creationId xmlns:a16="http://schemas.microsoft.com/office/drawing/2014/main" id="{3736D394-D999-EBDC-18B8-FE3D4C592A85}"/>
              </a:ext>
            </a:extLst>
          </p:cNvPr>
          <p:cNvSpPr>
            <a:spLocks noGrp="1"/>
          </p:cNvSpPr>
          <p:nvPr>
            <p:ph type="dt" sz="half" idx="10"/>
          </p:nvPr>
        </p:nvSpPr>
        <p:spPr>
          <a:xfrm>
            <a:off x="838200" y="6356350"/>
            <a:ext cx="2743200" cy="365125"/>
          </a:xfrm>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11-03-2025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76B6AEE-C58C-CDCC-37A7-97EB407F54BB}"/>
              </a:ext>
            </a:extLst>
          </p:cNvPr>
          <p:cNvSpPr>
            <a:spLocks noGrp="1"/>
          </p:cNvSpPr>
          <p:nvPr>
            <p:ph type="ftr" sz="quarter" idx="11"/>
          </p:nvPr>
        </p:nvSpPr>
        <p:spPr>
          <a:xfrm rot="10800000" flipV="1">
            <a:off x="5113176" y="6356350"/>
            <a:ext cx="3107092" cy="25905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898989"/>
                </a:solidFill>
                <a:effectLst/>
                <a:uLnTx/>
                <a:uFillTx/>
                <a:latin typeface="Times New Roman" pitchFamily="18" charset="0"/>
                <a:ea typeface="+mn-ea"/>
                <a:cs typeface="Times New Roman" pitchFamily="18" charset="0"/>
              </a:rPr>
              <a:t>Review No: CG5</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Slide Number Placeholder 6">
            <a:extLst>
              <a:ext uri="{FF2B5EF4-FFF2-40B4-BE49-F238E27FC236}">
                <a16:creationId xmlns:a16="http://schemas.microsoft.com/office/drawing/2014/main" id="{FA75B357-115E-41D9-FAE5-9DA09EABE07A}"/>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33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47019"/>
            <a:ext cx="6123039" cy="4829944"/>
          </a:xfrm>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898989"/>
                </a:solidFill>
                <a:effectLst/>
                <a:uLnTx/>
                <a:uFillTx/>
                <a:latin typeface="Times New Roman" pitchFamily="18" charset="0"/>
                <a:ea typeface="+mn-ea"/>
                <a:cs typeface="Times New Roman" pitchFamily="18" charset="0"/>
              </a:rPr>
              <a:t>Review No: CG5</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1CD55D3-D96C-313D-05AE-1C9D890CB7D0}"/>
              </a:ext>
            </a:extLst>
          </p:cNvPr>
          <p:cNvSpPr txBox="1"/>
          <p:nvPr/>
        </p:nvSpPr>
        <p:spPr>
          <a:xfrm>
            <a:off x="838200" y="1167632"/>
            <a:ext cx="10694437" cy="2888291"/>
          </a:xfrm>
          <a:prstGeom prst="rect">
            <a:avLst/>
          </a:prstGeom>
          <a:no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Dataset Description:</a:t>
            </a:r>
          </a:p>
          <a:p>
            <a:pPr algn="just">
              <a:lnSpc>
                <a:spcPct val="150000"/>
              </a:lnSpc>
            </a:pPr>
            <a:r>
              <a:rPr lang="en-IN" sz="2000" b="1" dirty="0">
                <a:latin typeface="Times New Roman" panose="02020603050405020304" pitchFamily="18" charset="0"/>
                <a:cs typeface="Times New Roman" panose="02020603050405020304" pitchFamily="18" charset="0"/>
              </a:rPr>
              <a:t>MUSTARD DATASET:</a:t>
            </a:r>
            <a:r>
              <a:rPr lang="en-US" sz="2400" dirty="0">
                <a:latin typeface="Times New Roman" panose="02020603050405020304" pitchFamily="18" charset="0"/>
                <a:cs typeface="Times New Roman" panose="02020603050405020304" pitchFamily="18" charset="0"/>
              </a:rPr>
              <a:t>Used for sentiment and sarcasm detection with labels for both tasks. Contains balanced classes for sarcasm detection:345 instances each of "True" (sarcastic) and "False" (non-sarcastic).For sentiment analysis, it has 210 positive, 89 neutral, and 391 negative examples.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D59D-6792-B9F7-6165-3858D8040EE7}"/>
              </a:ext>
            </a:extLst>
          </p:cNvPr>
          <p:cNvSpPr>
            <a:spLocks noGrp="1"/>
          </p:cNvSpPr>
          <p:nvPr>
            <p:ph type="title"/>
          </p:nvPr>
        </p:nvSpPr>
        <p:spPr>
          <a:xfrm>
            <a:off x="718457" y="681134"/>
            <a:ext cx="10635343" cy="466945"/>
          </a:xfrm>
        </p:spPr>
        <p:txBody>
          <a:bodyPr>
            <a:normAutofit fontScale="90000"/>
          </a:bodyPr>
          <a:lstStyle/>
          <a:p>
            <a:r>
              <a:rPr lang="en-US" sz="28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Preprocessing Steps:</a:t>
            </a:r>
            <a:endParaRPr lang="en-IN" sz="6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D6AEAF-31B4-3E0F-DA8B-7735C56E915F}"/>
              </a:ext>
            </a:extLst>
          </p:cNvPr>
          <p:cNvSpPr>
            <a:spLocks noGrp="1"/>
          </p:cNvSpPr>
          <p:nvPr>
            <p:ph idx="1"/>
          </p:nvPr>
        </p:nvSpPr>
        <p:spPr>
          <a:xfrm>
            <a:off x="838200" y="1192053"/>
            <a:ext cx="10515600" cy="5120323"/>
          </a:xfrm>
        </p:spPr>
        <p:txBody>
          <a:bodyPr>
            <a:normAutofit fontScale="77500" lnSpcReduction="20000"/>
          </a:bodyPr>
          <a:lstStyle/>
          <a:p>
            <a:pPr marL="0" indent="0" algn="just" rtl="0" eaLnBrk="1" latinLnBrk="0" hangingPunct="1">
              <a:lnSpc>
                <a:spcPct val="160000"/>
              </a:lnSpc>
              <a:spcBef>
                <a:spcPts val="1000"/>
              </a:spcBef>
              <a:buNone/>
            </a:pPr>
            <a:r>
              <a:rPr lang="en-US" sz="31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Use of Preprocessing</a:t>
            </a:r>
            <a:r>
              <a:rPr lang="en-US"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kern="12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3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It improves model accuracy by focusing on meaningful patterns in the data. It enhances feature extraction by identifying and isolating relevant features. It also standardizes input, ensuring that the data is consistently formatted for analysis. Preprocessing transforms raw text into a structured format for analysis. </a:t>
            </a:r>
          </a:p>
          <a:p>
            <a:pPr marL="0" indent="0" algn="just" rtl="0" eaLnBrk="1" latinLnBrk="0" hangingPunct="1">
              <a:lnSpc>
                <a:spcPct val="160000"/>
              </a:lnSpc>
              <a:spcBef>
                <a:spcPts val="1000"/>
              </a:spcBef>
              <a:buNone/>
            </a:pPr>
            <a:r>
              <a:rPr lang="en-US" sz="31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Preprocessing Techniques:</a:t>
            </a:r>
            <a:endParaRPr lang="en-IN" sz="31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rtl="0" eaLnBrk="1" latinLnBrk="0" hangingPunct="1">
              <a:lnSpc>
                <a:spcPct val="160000"/>
              </a:lnSpc>
              <a:spcBef>
                <a:spcPts val="1000"/>
              </a:spcBef>
              <a:buNone/>
            </a:pPr>
            <a:r>
              <a:rPr lang="en-US" sz="31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Label Encoding :</a:t>
            </a:r>
            <a:r>
              <a:rPr lang="en-US" sz="31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 Transforming categorical labels into numerical values for compatibility with machine learning models...</a:t>
            </a: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7472" indent="-347472" algn="just" rtl="0" eaLnBrk="1" latinLnBrk="0" hangingPunct="1">
              <a:lnSpc>
                <a:spcPct val="160000"/>
              </a:lnSpc>
              <a:spcBef>
                <a:spcPts val="1000"/>
              </a:spcBef>
            </a:pPr>
            <a:endParaRPr lang="en-US" sz="31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7472" indent="-347472" algn="just" rtl="0" eaLnBrk="1" latinLnBrk="0" hangingPunct="1">
              <a:lnSpc>
                <a:spcPct val="160000"/>
              </a:lnSpc>
              <a:spcBef>
                <a:spcPts val="1000"/>
              </a:spcBef>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7472" indent="-347472" algn="just" rtl="0" eaLnBrk="1" latinLnBrk="0" hangingPunct="1">
              <a:lnSpc>
                <a:spcPct val="160000"/>
              </a:lnSpc>
              <a:spcBef>
                <a:spcPts val="1000"/>
              </a:spcBef>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7472" indent="-347472" algn="just" rtl="0" eaLnBrk="1" latinLnBrk="0" hangingPunct="1">
              <a:lnSpc>
                <a:spcPct val="160000"/>
              </a:lnSpc>
              <a:spcBef>
                <a:spcPts val="1000"/>
              </a:spcBef>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7472" indent="-347472" algn="just" rtl="0" eaLnBrk="1" latinLnBrk="0" hangingPunct="1">
              <a:lnSpc>
                <a:spcPct val="160000"/>
              </a:lnSpc>
              <a:spcBef>
                <a:spcPts val="1000"/>
              </a:spcBef>
            </a:pP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6FBB9A2-8700-D5C2-F554-6655726E14D4}"/>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912A0072-AEE0-D956-AD03-5FE64B52B21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898989"/>
                </a:solidFill>
                <a:effectLst/>
                <a:uLnTx/>
                <a:uFillTx/>
                <a:latin typeface="Times New Roman" pitchFamily="18" charset="0"/>
                <a:ea typeface="+mn-ea"/>
                <a:cs typeface="Times New Roman" pitchFamily="18" charset="0"/>
              </a:rPr>
              <a:t>Review No: CG5</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Slide Number Placeholder 5">
            <a:extLst>
              <a:ext uri="{FF2B5EF4-FFF2-40B4-BE49-F238E27FC236}">
                <a16:creationId xmlns:a16="http://schemas.microsoft.com/office/drawing/2014/main" id="{C9B686DB-AF0D-EC83-9C0E-34C55C34F6C6}"/>
              </a:ext>
            </a:extLst>
          </p:cNvPr>
          <p:cNvSpPr>
            <a:spLocks noGrp="1"/>
          </p:cNvSpPr>
          <p:nvPr>
            <p:ph type="sldNum" sz="quarter" idx="12"/>
          </p:nvPr>
        </p:nvSpPr>
        <p:spPr/>
        <p:txBody>
          <a:bodyPr/>
          <a:lstStyle/>
          <a:p>
            <a:fld id="{65DCBD69-296B-4D7C-AF62-9B588FC78772}" type="slidenum">
              <a:rPr lang="en-IN" smtClean="0"/>
              <a:t>14</a:t>
            </a:fld>
            <a:endParaRPr lang="en-IN"/>
          </a:p>
        </p:txBody>
      </p:sp>
    </p:spTree>
    <p:extLst>
      <p:ext uri="{BB962C8B-B14F-4D97-AF65-F5344CB8AC3E}">
        <p14:creationId xmlns:p14="http://schemas.microsoft.com/office/powerpoint/2010/main" val="351701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9239B-E077-79C4-2F67-CEBA5C871328}"/>
              </a:ext>
            </a:extLst>
          </p:cNvPr>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a:extLst>
              <a:ext uri="{FF2B5EF4-FFF2-40B4-BE49-F238E27FC236}">
                <a16:creationId xmlns:a16="http://schemas.microsoft.com/office/drawing/2014/main" id="{2F65C21A-00E0-A1FD-AB31-418BBCBEF82B}"/>
              </a:ext>
            </a:extLst>
          </p:cNvPr>
          <p:cNvSpPr>
            <a:spLocks noGrp="1"/>
          </p:cNvSpPr>
          <p:nvPr>
            <p:ph type="ftr" sz="quarter" idx="11"/>
          </p:nvPr>
        </p:nvSpPr>
        <p:spPr/>
        <p:txBody>
          <a:bodyPr/>
          <a:lstStyle/>
          <a:p>
            <a:r>
              <a:rPr lang="en-US" sz="1100" dirty="0"/>
              <a:t>Review No.  CG5                 Department of CSE</a:t>
            </a:r>
            <a:endParaRPr lang="en-IN" sz="1100" dirty="0"/>
          </a:p>
        </p:txBody>
      </p:sp>
      <p:sp>
        <p:nvSpPr>
          <p:cNvPr id="4" name="Slide Number Placeholder 3">
            <a:extLst>
              <a:ext uri="{FF2B5EF4-FFF2-40B4-BE49-F238E27FC236}">
                <a16:creationId xmlns:a16="http://schemas.microsoft.com/office/drawing/2014/main" id="{077EACE8-61EC-B96A-3277-21B2A2DC977F}"/>
              </a:ext>
            </a:extLst>
          </p:cNvPr>
          <p:cNvSpPr>
            <a:spLocks noGrp="1"/>
          </p:cNvSpPr>
          <p:nvPr>
            <p:ph type="sldNum" sz="quarter" idx="12"/>
          </p:nvPr>
        </p:nvSpPr>
        <p:spPr/>
        <p:txBody>
          <a:bodyPr/>
          <a:lstStyle/>
          <a:p>
            <a:fld id="{65DCBD69-296B-4D7C-AF62-9B588FC78772}" type="slidenum">
              <a:rPr lang="en-IN" smtClean="0"/>
              <a:t>15</a:t>
            </a:fld>
            <a:endParaRPr lang="en-IN"/>
          </a:p>
        </p:txBody>
      </p:sp>
      <p:sp>
        <p:nvSpPr>
          <p:cNvPr id="6" name="TextBox 5">
            <a:extLst>
              <a:ext uri="{FF2B5EF4-FFF2-40B4-BE49-F238E27FC236}">
                <a16:creationId xmlns:a16="http://schemas.microsoft.com/office/drawing/2014/main" id="{F53F70C6-8A1D-1D24-C56E-FAA24791659A}"/>
              </a:ext>
            </a:extLst>
          </p:cNvPr>
          <p:cNvSpPr txBox="1"/>
          <p:nvPr/>
        </p:nvSpPr>
        <p:spPr>
          <a:xfrm>
            <a:off x="541175" y="326570"/>
            <a:ext cx="11056775" cy="6310767"/>
          </a:xfrm>
          <a:prstGeom prst="rect">
            <a:avLst/>
          </a:prstGeom>
          <a:noFill/>
        </p:spPr>
        <p:txBody>
          <a:bodyPr wrap="square">
            <a:spAutoFit/>
          </a:bodyPr>
          <a:lstStyle/>
          <a:p>
            <a:pPr marL="347472" indent="-347472" algn="just">
              <a:lnSpc>
                <a:spcPct val="160000"/>
              </a:lnSpc>
              <a:spcBef>
                <a:spcPts val="1000"/>
              </a:spcBef>
            </a:pPr>
            <a:r>
              <a:rPr lang="en-US" sz="24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Data Cleaning: </a:t>
            </a:r>
            <a:r>
              <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Removing duplicates, filling missing values (e.g., forward fill), and cleaning unnecessary or inconsistent entries.</a:t>
            </a:r>
          </a:p>
          <a:p>
            <a:pPr marL="347472" indent="-347472" algn="just">
              <a:lnSpc>
                <a:spcPct val="160000"/>
              </a:lnSpc>
            </a:pPr>
            <a:r>
              <a:rPr lang="en-US" sz="24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Text Normalization: </a:t>
            </a:r>
            <a:r>
              <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Converting text to lowercase, removing special characters, and tokenizing text.</a:t>
            </a:r>
          </a:p>
          <a:p>
            <a:pPr marL="347472" indent="-347472" algn="just">
              <a:lnSpc>
                <a:spcPct val="160000"/>
              </a:lnSpc>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Target Variable Creation</a:t>
            </a:r>
            <a:r>
              <a:rPr lang="en-US" sz="24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Binarizing the sentiment for classification.</a:t>
            </a:r>
          </a:p>
          <a:p>
            <a:pPr marL="347472" indent="-347472" algn="just" rtl="0" eaLnBrk="1" latinLnBrk="0" hangingPunct="1">
              <a:lnSpc>
                <a:spcPct val="160000"/>
              </a:lnSpc>
              <a:spcBef>
                <a:spcPts val="1000"/>
              </a:spcBef>
            </a:pPr>
            <a:r>
              <a:rPr lang="en-US" sz="24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Handling Missing Values: </a:t>
            </a:r>
            <a:r>
              <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Employing forward fill to replace missing values with the last valid entry.</a:t>
            </a:r>
          </a:p>
          <a:p>
            <a:pPr marL="347472" indent="-347472" algn="just">
              <a:lnSpc>
                <a:spcPct val="160000"/>
              </a:lnSpc>
              <a:spcBef>
                <a:spcPts val="1000"/>
              </a:spcBef>
            </a:pPr>
            <a:r>
              <a:rPr lang="en-US" sz="24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Class Imbalance </a:t>
            </a:r>
            <a:r>
              <a:rPr lang="en-US" sz="2400" b="1"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Handling:</a:t>
            </a:r>
            <a:r>
              <a:rPr lang="en-US" sz="2400" dirty="0" err="1">
                <a:latin typeface="Times New Roman" panose="02020603050405020304" pitchFamily="18" charset="0"/>
                <a:cs typeface="Times New Roman" panose="02020603050405020304" pitchFamily="18" charset="0"/>
              </a:rPr>
              <a:t>Applying</a:t>
            </a:r>
            <a:r>
              <a:rPr lang="en-US" sz="2400" dirty="0">
                <a:latin typeface="Times New Roman" panose="02020603050405020304" pitchFamily="18" charset="0"/>
                <a:cs typeface="Times New Roman" panose="02020603050405020304" pitchFamily="18" charset="0"/>
              </a:rPr>
              <a:t> SMOTE (Synthetic Minority Over-sampling Technique) to balance the training dataset</a:t>
            </a:r>
            <a:r>
              <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347472" indent="-347472" algn="just" rtl="0" eaLnBrk="1" latinLnBrk="0" hangingPunct="1">
              <a:lnSpc>
                <a:spcPct val="160000"/>
              </a:lnSpc>
              <a:spcBef>
                <a:spcPts val="1000"/>
              </a:spcBef>
            </a:pPr>
            <a:endPar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49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2D52FBE-FADB-A343-2074-A794C20A85C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DFF1753D-19D2-D2D7-A277-9679C443AE19}"/>
              </a:ext>
            </a:extLst>
          </p:cNvPr>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a:extLst>
              <a:ext uri="{FF2B5EF4-FFF2-40B4-BE49-F238E27FC236}">
                <a16:creationId xmlns:a16="http://schemas.microsoft.com/office/drawing/2014/main" id="{A99D22F5-2DE2-0F99-1FB4-1FA5F945DEDE}"/>
              </a:ext>
            </a:extLst>
          </p:cNvPr>
          <p:cNvSpPr>
            <a:spLocks noGrp="1"/>
          </p:cNvSpPr>
          <p:nvPr>
            <p:ph type="ftr" sz="quarter" idx="11"/>
          </p:nvPr>
        </p:nvSpPr>
        <p:spPr/>
        <p:txBody>
          <a:bodyPr/>
          <a:lstStyle/>
          <a:p>
            <a:r>
              <a:rPr lang="en-US" sz="1100" dirty="0"/>
              <a:t>Review No.  CG5                 Department of CSE</a:t>
            </a:r>
            <a:endParaRPr lang="en-IN" sz="1100" dirty="0"/>
          </a:p>
        </p:txBody>
      </p:sp>
      <p:sp>
        <p:nvSpPr>
          <p:cNvPr id="4" name="Slide Number Placeholder 3">
            <a:extLst>
              <a:ext uri="{FF2B5EF4-FFF2-40B4-BE49-F238E27FC236}">
                <a16:creationId xmlns:a16="http://schemas.microsoft.com/office/drawing/2014/main" id="{6EB5C75F-952D-4DFA-382A-F499A74459E4}"/>
              </a:ext>
            </a:extLst>
          </p:cNvPr>
          <p:cNvSpPr>
            <a:spLocks noGrp="1"/>
          </p:cNvSpPr>
          <p:nvPr>
            <p:ph type="sldNum" sz="quarter" idx="12"/>
          </p:nvPr>
        </p:nvSpPr>
        <p:spPr/>
        <p:txBody>
          <a:bodyPr/>
          <a:lstStyle/>
          <a:p>
            <a:fld id="{65DCBD69-296B-4D7C-AF62-9B588FC78772}" type="slidenum">
              <a:rPr lang="en-IN" smtClean="0"/>
              <a:t>16</a:t>
            </a:fld>
            <a:endParaRPr lang="en-IN"/>
          </a:p>
        </p:txBody>
      </p:sp>
      <p:sp>
        <p:nvSpPr>
          <p:cNvPr id="6" name="TextBox 5">
            <a:extLst>
              <a:ext uri="{FF2B5EF4-FFF2-40B4-BE49-F238E27FC236}">
                <a16:creationId xmlns:a16="http://schemas.microsoft.com/office/drawing/2014/main" id="{0BBEC93B-3845-B079-0DD2-7E62E192CE9C}"/>
              </a:ext>
            </a:extLst>
          </p:cNvPr>
          <p:cNvSpPr txBox="1"/>
          <p:nvPr/>
        </p:nvSpPr>
        <p:spPr>
          <a:xfrm>
            <a:off x="541175" y="326570"/>
            <a:ext cx="11056775" cy="3099631"/>
          </a:xfrm>
          <a:prstGeom prst="rect">
            <a:avLst/>
          </a:prstGeom>
          <a:noFill/>
        </p:spPr>
        <p:txBody>
          <a:bodyPr wrap="square">
            <a:spAutoFit/>
          </a:bodyPr>
          <a:lstStyle/>
          <a:p>
            <a:pPr marL="347472" indent="-347472" algn="just">
              <a:lnSpc>
                <a:spcPct val="160000"/>
              </a:lnSpc>
            </a:pPr>
            <a:r>
              <a:rPr lang="en-US" sz="24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Quantum Feature Extraction</a:t>
            </a:r>
            <a:r>
              <a:rPr lang="en-US" sz="24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Applying quantum circuits to emotional features for enhanced representation</a:t>
            </a:r>
          </a:p>
          <a:p>
            <a:pPr marL="347472" indent="-347472" algn="just">
              <a:lnSpc>
                <a:spcPct val="160000"/>
              </a:lnSpc>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Text Feature Processing</a:t>
            </a:r>
            <a:r>
              <a:rPr lang="en-US" sz="24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Using </a:t>
            </a:r>
            <a:r>
              <a:rPr lang="en-US" sz="2400"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DistilBERT</a:t>
            </a:r>
            <a:r>
              <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 tokenizer with padding and truncation</a:t>
            </a:r>
          </a:p>
          <a:p>
            <a:pPr marL="347472" indent="-347472" algn="just" rtl="0" eaLnBrk="1" latinLnBrk="0" hangingPunct="1">
              <a:lnSpc>
                <a:spcPct val="160000"/>
              </a:lnSpc>
              <a:spcBef>
                <a:spcPts val="1000"/>
              </a:spcBef>
            </a:pPr>
            <a:r>
              <a:rPr lang="en-US" sz="24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Dimensionality Reduction: </a:t>
            </a:r>
            <a:r>
              <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Applying PCA to reduce the feature space to 8 components for quantum processing</a:t>
            </a:r>
          </a:p>
        </p:txBody>
      </p:sp>
    </p:spTree>
    <p:extLst>
      <p:ext uri="{BB962C8B-B14F-4D97-AF65-F5344CB8AC3E}">
        <p14:creationId xmlns:p14="http://schemas.microsoft.com/office/powerpoint/2010/main" val="35521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DB993B7-2E52-7D68-1418-FDA70B3C7D9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EB88770-74B2-BBDD-5CAB-1DD0821E2B84}"/>
              </a:ext>
            </a:extLst>
          </p:cNvPr>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a:extLst>
              <a:ext uri="{FF2B5EF4-FFF2-40B4-BE49-F238E27FC236}">
                <a16:creationId xmlns:a16="http://schemas.microsoft.com/office/drawing/2014/main" id="{1B5C84A2-B736-06A0-DF78-D8EDF4DC39E1}"/>
              </a:ext>
            </a:extLst>
          </p:cNvPr>
          <p:cNvSpPr>
            <a:spLocks noGrp="1"/>
          </p:cNvSpPr>
          <p:nvPr>
            <p:ph type="ftr" sz="quarter" idx="11"/>
          </p:nvPr>
        </p:nvSpPr>
        <p:spPr/>
        <p:txBody>
          <a:bodyPr/>
          <a:lstStyle/>
          <a:p>
            <a:r>
              <a:rPr lang="en-US" sz="1100" dirty="0"/>
              <a:t>Review No.  CG5                 Department of CSE</a:t>
            </a:r>
            <a:endParaRPr lang="en-IN" sz="1100" dirty="0"/>
          </a:p>
        </p:txBody>
      </p:sp>
      <p:sp>
        <p:nvSpPr>
          <p:cNvPr id="4" name="Slide Number Placeholder 3">
            <a:extLst>
              <a:ext uri="{FF2B5EF4-FFF2-40B4-BE49-F238E27FC236}">
                <a16:creationId xmlns:a16="http://schemas.microsoft.com/office/drawing/2014/main" id="{B3582DD5-B1F2-02AE-C048-83A2768023B0}"/>
              </a:ext>
            </a:extLst>
          </p:cNvPr>
          <p:cNvSpPr>
            <a:spLocks noGrp="1"/>
          </p:cNvSpPr>
          <p:nvPr>
            <p:ph type="sldNum" sz="quarter" idx="12"/>
          </p:nvPr>
        </p:nvSpPr>
        <p:spPr/>
        <p:txBody>
          <a:bodyPr/>
          <a:lstStyle/>
          <a:p>
            <a:fld id="{65DCBD69-296B-4D7C-AF62-9B588FC78772}" type="slidenum">
              <a:rPr lang="en-IN" smtClean="0"/>
              <a:t>17</a:t>
            </a:fld>
            <a:endParaRPr lang="en-IN"/>
          </a:p>
        </p:txBody>
      </p:sp>
      <p:sp>
        <p:nvSpPr>
          <p:cNvPr id="6" name="TextBox 5">
            <a:extLst>
              <a:ext uri="{FF2B5EF4-FFF2-40B4-BE49-F238E27FC236}">
                <a16:creationId xmlns:a16="http://schemas.microsoft.com/office/drawing/2014/main" id="{3F5A5FC0-3E0D-ECC7-65F8-C3A7D7538690}"/>
              </a:ext>
            </a:extLst>
          </p:cNvPr>
          <p:cNvSpPr txBox="1"/>
          <p:nvPr/>
        </p:nvSpPr>
        <p:spPr>
          <a:xfrm>
            <a:off x="541175" y="326570"/>
            <a:ext cx="11168743" cy="8486747"/>
          </a:xfrm>
          <a:prstGeom prst="rect">
            <a:avLst/>
          </a:prstGeom>
          <a:noFill/>
        </p:spPr>
        <p:txBody>
          <a:bodyPr wrap="square">
            <a:spAutoFit/>
          </a:bodyPr>
          <a:lstStyle/>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COMPLETE PREPROCESSING PIPELINE =====</a:t>
            </a:r>
          </a:p>
          <a:p>
            <a:pPr marL="347472" indent="-347472" algn="just">
              <a:lnSpc>
                <a:spcPct val="160000"/>
              </a:lnSpc>
            </a:pPr>
            <a:r>
              <a:rPr lang="en-US" sz="2000" b="0" i="0" dirty="0">
                <a:solidFill>
                  <a:srgbClr val="1F1F1F"/>
                </a:solidFill>
                <a:effectLst/>
                <a:latin typeface="Times New Roman" panose="02020603050405020304" pitchFamily="18" charset="0"/>
                <a:cs typeface="Times New Roman" panose="02020603050405020304" pitchFamily="18" charset="0"/>
              </a:rPr>
              <a:t>Tracking sample through entire pipeline:</a:t>
            </a:r>
          </a:p>
          <a:p>
            <a:pPr marL="347472" indent="-347472" algn="just">
              <a:lnSpc>
                <a:spcPct val="160000"/>
              </a:lnSpc>
            </a:pPr>
            <a:r>
              <a:rPr lang="en-US" sz="2000" b="0" i="0" dirty="0">
                <a:solidFill>
                  <a:srgbClr val="1F1F1F"/>
                </a:solidFill>
                <a:effectLst/>
                <a:latin typeface="Times New Roman" panose="02020603050405020304" pitchFamily="18" charset="0"/>
                <a:cs typeface="Times New Roman" panose="02020603050405020304" pitchFamily="18" charset="0"/>
              </a:rPr>
              <a:t>Original text: 'It's oatmeal day.'</a:t>
            </a:r>
          </a:p>
          <a:p>
            <a:pPr marL="347472" indent="-347472" algn="just">
              <a:lnSpc>
                <a:spcPct val="160000"/>
              </a:lnSpc>
            </a:pPr>
            <a:r>
              <a:rPr lang="en-US" sz="2000" b="0" i="0" dirty="0">
                <a:solidFill>
                  <a:srgbClr val="1F1F1F"/>
                </a:solidFill>
                <a:effectLst/>
                <a:latin typeface="Times New Roman" panose="02020603050405020304" pitchFamily="18" charset="0"/>
                <a:cs typeface="Times New Roman" panose="02020603050405020304" pitchFamily="18" charset="0"/>
              </a:rPr>
              <a:t>Sarcasm label: True</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Pipeline steps:</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1. Categorical encoding:</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SPEAKER: 'SHELDON' → 23</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SHOW: 'BBT' → 0</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EMOTION_IMPLICIT: '1' → 0</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EMOTION_EXPLICIT: '1' → 0</a:t>
            </a:r>
          </a:p>
          <a:p>
            <a:pPr marL="347472" indent="-347472" algn="just">
              <a:lnSpc>
                <a:spcPct val="160000"/>
              </a:lnSpc>
            </a:pPr>
            <a:endParaRPr lang="en-IN" sz="2400" b="0" i="0" dirty="0">
              <a:solidFill>
                <a:srgbClr val="1F1F1F"/>
              </a:solidFill>
              <a:effectLst/>
              <a:latin typeface="Courier New" panose="02070309020205020404" pitchFamily="49" charset="0"/>
            </a:endParaRPr>
          </a:p>
          <a:p>
            <a:pPr marL="347472" indent="-347472" algn="just">
              <a:lnSpc>
                <a:spcPct val="160000"/>
              </a:lnSpc>
            </a:pPr>
            <a:endParaRPr lang="en-IN" sz="2400" kern="1200" dirty="0">
              <a:solidFill>
                <a:srgbClr val="1F1F1F"/>
              </a:solidFill>
              <a:latin typeface="Courier New" panose="02070309020205020404" pitchFamily="49" charset="0"/>
              <a:cs typeface="Times New Roman" panose="02020603050405020304" pitchFamily="18" charset="0"/>
            </a:endParaRPr>
          </a:p>
          <a:p>
            <a:pPr marL="347472" indent="-347472" algn="just">
              <a:lnSpc>
                <a:spcPct val="160000"/>
              </a:lnSpc>
            </a:pPr>
            <a:endParaRPr lang="en-IN" sz="2400" dirty="0">
              <a:solidFill>
                <a:srgbClr val="1F1F1F"/>
              </a:solidFill>
              <a:effectLst/>
              <a:latin typeface="Courier New" panose="02070309020205020404" pitchFamily="49" charset="0"/>
              <a:cs typeface="Times New Roman" panose="02020603050405020304" pitchFamily="18" charset="0"/>
            </a:endParaRPr>
          </a:p>
          <a:p>
            <a:pPr marL="347472" indent="-347472" algn="just">
              <a:lnSpc>
                <a:spcPct val="160000"/>
              </a:lnSpc>
            </a:pPr>
            <a:endParaRPr lang="en-IN" sz="2400" kern="1200" dirty="0">
              <a:solidFill>
                <a:srgbClr val="1F1F1F"/>
              </a:solidFill>
              <a:latin typeface="Courier New" panose="02070309020205020404" pitchFamily="49" charset="0"/>
              <a:cs typeface="Times New Roman" panose="02020603050405020304" pitchFamily="18" charset="0"/>
            </a:endParaRPr>
          </a:p>
          <a:p>
            <a:pPr marL="347472" indent="-347472" algn="just">
              <a:lnSpc>
                <a:spcPct val="160000"/>
              </a:lnSpc>
            </a:pPr>
            <a:endParaRPr lang="en-IN" sz="2400" dirty="0">
              <a:solidFill>
                <a:srgbClr val="1F1F1F"/>
              </a:solidFill>
              <a:effectLst/>
              <a:latin typeface="Courier New" panose="02070309020205020404" pitchFamily="49" charset="0"/>
              <a:cs typeface="Times New Roman" panose="02020603050405020304" pitchFamily="18" charset="0"/>
            </a:endParaRPr>
          </a:p>
          <a:p>
            <a:pPr marL="347472" indent="-347472" algn="just">
              <a:lnSpc>
                <a:spcPct val="160000"/>
              </a:lnSpc>
            </a:pPr>
            <a:endPar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0263030-31D9-A39E-B14D-6B45AAC240A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BE0C7E2F-7ED3-B65D-9E7E-29D24B0D43B1}"/>
              </a:ext>
            </a:extLst>
          </p:cNvPr>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a:extLst>
              <a:ext uri="{FF2B5EF4-FFF2-40B4-BE49-F238E27FC236}">
                <a16:creationId xmlns:a16="http://schemas.microsoft.com/office/drawing/2014/main" id="{547685A0-59D7-6BA5-424F-4270346A6540}"/>
              </a:ext>
            </a:extLst>
          </p:cNvPr>
          <p:cNvSpPr>
            <a:spLocks noGrp="1"/>
          </p:cNvSpPr>
          <p:nvPr>
            <p:ph type="ftr" sz="quarter" idx="11"/>
          </p:nvPr>
        </p:nvSpPr>
        <p:spPr/>
        <p:txBody>
          <a:bodyPr/>
          <a:lstStyle/>
          <a:p>
            <a:r>
              <a:rPr lang="en-US" sz="1100" dirty="0"/>
              <a:t>Review No.  CG5                 Department of CSE</a:t>
            </a:r>
            <a:endParaRPr lang="en-IN" sz="1100" dirty="0"/>
          </a:p>
        </p:txBody>
      </p:sp>
      <p:sp>
        <p:nvSpPr>
          <p:cNvPr id="4" name="Slide Number Placeholder 3">
            <a:extLst>
              <a:ext uri="{FF2B5EF4-FFF2-40B4-BE49-F238E27FC236}">
                <a16:creationId xmlns:a16="http://schemas.microsoft.com/office/drawing/2014/main" id="{E3A7B72F-629D-F784-54A1-16D9093A175C}"/>
              </a:ext>
            </a:extLst>
          </p:cNvPr>
          <p:cNvSpPr>
            <a:spLocks noGrp="1"/>
          </p:cNvSpPr>
          <p:nvPr>
            <p:ph type="sldNum" sz="quarter" idx="12"/>
          </p:nvPr>
        </p:nvSpPr>
        <p:spPr/>
        <p:txBody>
          <a:bodyPr/>
          <a:lstStyle/>
          <a:p>
            <a:fld id="{65DCBD69-296B-4D7C-AF62-9B588FC78772}" type="slidenum">
              <a:rPr lang="en-IN" smtClean="0"/>
              <a:t>18</a:t>
            </a:fld>
            <a:endParaRPr lang="en-IN"/>
          </a:p>
        </p:txBody>
      </p:sp>
      <p:sp>
        <p:nvSpPr>
          <p:cNvPr id="6" name="TextBox 5">
            <a:extLst>
              <a:ext uri="{FF2B5EF4-FFF2-40B4-BE49-F238E27FC236}">
                <a16:creationId xmlns:a16="http://schemas.microsoft.com/office/drawing/2014/main" id="{16B0FAFB-DCED-FCE2-57D8-C942D7C6BA58}"/>
              </a:ext>
            </a:extLst>
          </p:cNvPr>
          <p:cNvSpPr txBox="1"/>
          <p:nvPr/>
        </p:nvSpPr>
        <p:spPr>
          <a:xfrm>
            <a:off x="541175" y="326570"/>
            <a:ext cx="11168743" cy="9471632"/>
          </a:xfrm>
          <a:prstGeom prst="rect">
            <a:avLst/>
          </a:prstGeom>
          <a:noFill/>
        </p:spPr>
        <p:txBody>
          <a:bodyPr wrap="square">
            <a:spAutoFit/>
          </a:bodyPr>
          <a:lstStyle/>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2. Feature engineering:</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SENTIMENT_DIFF: 0.0</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EMOTION_MATCH: 1</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SENTIMENT_CONTRAST: 0</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3. Numerical feature scaling:</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SENTIMENT_IMPLICIT: -1.0000 → -1.0441</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SENTIMENT_EXPLICIT: -1.0000 → -1.2582</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EMOTION_IMPLICIT: 0.0000 → -1.8531</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EMOTION_EXPLICIT: 0.0000 → -2.0089</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SENTIMENT_DIFF: 0.0000 → -0.3720</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EMOTION_MATCH: 1.0000 → 3.7389</a:t>
            </a:r>
          </a:p>
          <a:p>
            <a:pPr marL="347472" indent="-347472" algn="just">
              <a:lnSpc>
                <a:spcPct val="160000"/>
              </a:lnSpc>
            </a:pPr>
            <a:r>
              <a:rPr lang="en-IN" sz="2000" b="0" i="0" dirty="0">
                <a:solidFill>
                  <a:srgbClr val="1F1F1F"/>
                </a:solidFill>
                <a:effectLst/>
                <a:latin typeface="Times New Roman" panose="02020603050405020304" pitchFamily="18" charset="0"/>
                <a:cs typeface="Times New Roman" panose="02020603050405020304" pitchFamily="18" charset="0"/>
              </a:rPr>
              <a:t>   SENTIMENT_CONTRAST: 0.0000 → -0.3358</a:t>
            </a:r>
          </a:p>
          <a:p>
            <a:pPr marL="347472" indent="-347472" algn="just">
              <a:lnSpc>
                <a:spcPct val="160000"/>
              </a:lnSpc>
            </a:pPr>
            <a:endParaRPr lang="en-IN" sz="2400" b="0" i="0" dirty="0">
              <a:solidFill>
                <a:srgbClr val="1F1F1F"/>
              </a:solidFill>
              <a:effectLst/>
              <a:latin typeface="Courier New" panose="02070309020205020404" pitchFamily="49" charset="0"/>
            </a:endParaRPr>
          </a:p>
          <a:p>
            <a:pPr marL="347472" indent="-347472" algn="just">
              <a:lnSpc>
                <a:spcPct val="160000"/>
              </a:lnSpc>
            </a:pPr>
            <a:endParaRPr lang="en-IN" sz="2400" kern="1200" dirty="0">
              <a:solidFill>
                <a:srgbClr val="1F1F1F"/>
              </a:solidFill>
              <a:latin typeface="Courier New" panose="02070309020205020404" pitchFamily="49" charset="0"/>
              <a:cs typeface="Times New Roman" panose="02020603050405020304" pitchFamily="18" charset="0"/>
            </a:endParaRPr>
          </a:p>
          <a:p>
            <a:pPr marL="347472" indent="-347472" algn="just">
              <a:lnSpc>
                <a:spcPct val="160000"/>
              </a:lnSpc>
            </a:pPr>
            <a:endParaRPr lang="en-IN" sz="2400" dirty="0">
              <a:solidFill>
                <a:srgbClr val="1F1F1F"/>
              </a:solidFill>
              <a:effectLst/>
              <a:latin typeface="Courier New" panose="02070309020205020404" pitchFamily="49" charset="0"/>
              <a:cs typeface="Times New Roman" panose="02020603050405020304" pitchFamily="18" charset="0"/>
            </a:endParaRPr>
          </a:p>
          <a:p>
            <a:pPr marL="347472" indent="-347472" algn="just">
              <a:lnSpc>
                <a:spcPct val="160000"/>
              </a:lnSpc>
            </a:pPr>
            <a:endParaRPr lang="en-IN" sz="2400" kern="1200" dirty="0">
              <a:solidFill>
                <a:srgbClr val="1F1F1F"/>
              </a:solidFill>
              <a:latin typeface="Courier New" panose="02070309020205020404" pitchFamily="49" charset="0"/>
              <a:cs typeface="Times New Roman" panose="02020603050405020304" pitchFamily="18" charset="0"/>
            </a:endParaRPr>
          </a:p>
          <a:p>
            <a:pPr marL="347472" indent="-347472" algn="just">
              <a:lnSpc>
                <a:spcPct val="160000"/>
              </a:lnSpc>
            </a:pPr>
            <a:endParaRPr lang="en-IN" sz="2400" dirty="0">
              <a:solidFill>
                <a:srgbClr val="1F1F1F"/>
              </a:solidFill>
              <a:effectLst/>
              <a:latin typeface="Courier New" panose="02070309020205020404" pitchFamily="49" charset="0"/>
              <a:cs typeface="Times New Roman" panose="02020603050405020304" pitchFamily="18" charset="0"/>
            </a:endParaRPr>
          </a:p>
          <a:p>
            <a:pPr marL="347472" indent="-347472" algn="just">
              <a:lnSpc>
                <a:spcPct val="160000"/>
              </a:lnSpc>
            </a:pPr>
            <a:endParaRPr lang="en-US" sz="24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75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EF22-3180-D2A3-FE1C-EC88B8A471D4}"/>
              </a:ext>
            </a:extLst>
          </p:cNvPr>
          <p:cNvSpPr>
            <a:spLocks noGrp="1"/>
          </p:cNvSpPr>
          <p:nvPr>
            <p:ph type="title"/>
          </p:nvPr>
        </p:nvSpPr>
        <p:spPr>
          <a:xfrm>
            <a:off x="503852" y="-289249"/>
            <a:ext cx="10849947" cy="2388637"/>
          </a:xfrm>
        </p:spPr>
        <p:txBody>
          <a:bodyPr/>
          <a:lstStyle/>
          <a:p>
            <a:r>
              <a:rPr lang="en-US" dirty="0" err="1">
                <a:latin typeface="Times New Roman" panose="02020603050405020304" pitchFamily="18" charset="0"/>
                <a:cs typeface="Times New Roman" panose="02020603050405020304" pitchFamily="18" charset="0"/>
              </a:rPr>
              <a:t>DeepLearning</a:t>
            </a:r>
            <a:r>
              <a:rPr lang="en-US" dirty="0">
                <a:latin typeface="Times New Roman" panose="02020603050405020304" pitchFamily="18" charset="0"/>
                <a:cs typeface="Times New Roman" panose="02020603050405020304" pitchFamily="18" charset="0"/>
              </a:rPr>
              <a:t> Models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A62E31-8F7C-7365-1EA3-CAB95D8D0AED}"/>
              </a:ext>
            </a:extLst>
          </p:cNvPr>
          <p:cNvSpPr>
            <a:spLocks noGrp="1"/>
          </p:cNvSpPr>
          <p:nvPr>
            <p:ph idx="1"/>
          </p:nvPr>
        </p:nvSpPr>
        <p:spPr>
          <a:xfrm>
            <a:off x="503853" y="1268962"/>
            <a:ext cx="11299371" cy="4973218"/>
          </a:xfrm>
        </p:spPr>
        <p:txBody>
          <a:bodyPr>
            <a:normAutofit fontScale="25000" lnSpcReduction="20000"/>
          </a:bodyPr>
          <a:lstStyle/>
          <a:p>
            <a:pPr marL="0" indent="0" algn="just">
              <a:lnSpc>
                <a:spcPct val="150000"/>
              </a:lnSpc>
              <a:buNone/>
            </a:pPr>
            <a:r>
              <a:rPr lang="en-US" sz="9600" b="1" u="sng" dirty="0">
                <a:latin typeface="Times New Roman" panose="02020603050405020304" pitchFamily="18" charset="0"/>
                <a:cs typeface="Times New Roman" panose="02020603050405020304" pitchFamily="18" charset="0"/>
              </a:rPr>
              <a:t>Quantum Fuzzy Neural Networks (QFNN):</a:t>
            </a:r>
          </a:p>
          <a:p>
            <a:pPr marL="0" indent="0" algn="just">
              <a:lnSpc>
                <a:spcPct val="150000"/>
              </a:lnSpc>
              <a:buNone/>
            </a:pPr>
            <a:r>
              <a:rPr lang="en-US" sz="9600" b="1" dirty="0">
                <a:latin typeface="Times New Roman" panose="02020603050405020304" pitchFamily="18" charset="0"/>
                <a:cs typeface="Times New Roman" panose="02020603050405020304" pitchFamily="18" charset="0"/>
              </a:rPr>
              <a:t>Purpose:</a:t>
            </a:r>
          </a:p>
          <a:p>
            <a:pPr marL="0" indent="0" algn="just">
              <a:lnSpc>
                <a:spcPct val="150000"/>
              </a:lnSpc>
              <a:buNone/>
            </a:pPr>
            <a:r>
              <a:rPr lang="en-US" sz="7400" b="1" dirty="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It combines quantum computing, fuzzy logic, and neural networks for learning and decision-making by handling uncertainty and complexity more effectively.</a:t>
            </a:r>
          </a:p>
          <a:p>
            <a:pPr marL="0" indent="0" algn="just">
              <a:lnSpc>
                <a:spcPct val="150000"/>
              </a:lnSpc>
              <a:buNone/>
            </a:pPr>
            <a:r>
              <a:rPr lang="en-US" sz="9600" b="1" dirty="0">
                <a:latin typeface="Times New Roman" panose="02020603050405020304" pitchFamily="18" charset="0"/>
                <a:cs typeface="Times New Roman" panose="02020603050405020304" pitchFamily="18" charset="0"/>
              </a:rPr>
              <a:t>Mechanism:</a:t>
            </a:r>
          </a:p>
          <a:p>
            <a:pPr algn="just">
              <a:lnSpc>
                <a:spcPct val="150000"/>
              </a:lnSpc>
            </a:pPr>
            <a:r>
              <a:rPr lang="en-US" sz="9600" dirty="0">
                <a:latin typeface="Times New Roman" panose="02020603050405020304" pitchFamily="18" charset="0"/>
                <a:cs typeface="Times New Roman" panose="02020603050405020304" pitchFamily="18" charset="0"/>
              </a:rPr>
              <a:t>QFNN uses quantum algorithms to process information, enabling faster and more efficient computation</a:t>
            </a:r>
          </a:p>
          <a:p>
            <a:pPr algn="just">
              <a:lnSpc>
                <a:spcPct val="150000"/>
              </a:lnSpc>
            </a:pPr>
            <a:r>
              <a:rPr lang="en-US" sz="9600" dirty="0">
                <a:latin typeface="Times New Roman" panose="02020603050405020304" pitchFamily="18" charset="0"/>
                <a:cs typeface="Times New Roman" panose="02020603050405020304" pitchFamily="18" charset="0"/>
              </a:rPr>
              <a:t> It includes fuzzy logic to handle  uncertainty in data, allowing for flexible decision-making</a:t>
            </a:r>
            <a:r>
              <a:rPr lang="en-US" sz="8000" dirty="0">
                <a:latin typeface="Times New Roman" panose="02020603050405020304" pitchFamily="18" charset="0"/>
                <a:cs typeface="Times New Roman" panose="02020603050405020304" pitchFamily="18" charset="0"/>
              </a:rPr>
              <a: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21D1711-95EA-9235-B706-31510002CF78}"/>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2150DCD0-CD65-C6C2-2440-286C8B0EE170}"/>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B854DEB-4E11-F1B4-9D7A-5D2A2FB76069}"/>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270656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485191"/>
            <a:ext cx="10173182" cy="1978326"/>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961053" y="783771"/>
            <a:ext cx="10392747" cy="5174252"/>
          </a:xfrm>
        </p:spPr>
        <p:txBody>
          <a:bodyPr>
            <a:noAutofit/>
          </a:bodyPr>
          <a:lstStyle/>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Block </a:t>
            </a:r>
            <a:r>
              <a:rPr lang="en-US" sz="1800" dirty="0">
                <a:latin typeface="Times New Roman" panose="02020603050405020304" pitchFamily="18" charset="0"/>
                <a:cs typeface="Times New Roman" panose="02020603050405020304" pitchFamily="18" charset="0"/>
              </a:rPr>
              <a:t>Diagram</a:t>
            </a:r>
            <a:r>
              <a:rPr lang="en-US" sz="2000" dirty="0">
                <a:latin typeface="Times New Roman" panose="02020603050405020304" pitchFamily="18" charset="0"/>
                <a:cs typeface="Times New Roman" panose="02020603050405020304" pitchFamily="18" charset="0"/>
              </a:rPr>
              <a:t> / Flow Diagram</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Implementation</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Question and Answers</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Acknowledgements</a:t>
            </a:r>
          </a:p>
          <a:p>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                                  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r>
              <a:rPr lang="en-US" sz="1400" dirty="0">
                <a:solidFill>
                  <a:srgbClr val="898989"/>
                </a:solidFill>
                <a:latin typeface="Times New Roman" pitchFamily="18" charset="0"/>
                <a:cs typeface="Times New Roman" pitchFamily="18" charset="0"/>
              </a:rPr>
              <a:t>2</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DC516EE-B519-7BAB-609A-0E8DC02D2A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017E6E-E818-2573-367F-427E53CAA117}"/>
              </a:ext>
            </a:extLst>
          </p:cNvPr>
          <p:cNvSpPr>
            <a:spLocks noGrp="1"/>
          </p:cNvSpPr>
          <p:nvPr>
            <p:ph idx="1"/>
          </p:nvPr>
        </p:nvSpPr>
        <p:spPr>
          <a:xfrm>
            <a:off x="838200" y="1248698"/>
            <a:ext cx="10515600" cy="4928266"/>
          </a:xfrm>
        </p:spPr>
        <p:txBody>
          <a:bodyPr>
            <a:norm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Advantages:</a:t>
            </a:r>
          </a:p>
          <a:p>
            <a:pPr algn="just">
              <a:lnSpc>
                <a:spcPct val="150000"/>
              </a:lnSpc>
            </a:pPr>
            <a:r>
              <a:rPr lang="en-US" sz="2400" dirty="0">
                <a:latin typeface="Times New Roman" panose="02020603050405020304" pitchFamily="18" charset="0"/>
                <a:cs typeface="Times New Roman" panose="02020603050405020304" pitchFamily="18" charset="0"/>
              </a:rPr>
              <a:t>By using quantum computing, QFNN can perform computations much faster than traditional models.</a:t>
            </a:r>
          </a:p>
          <a:p>
            <a:pPr algn="just">
              <a:lnSpc>
                <a:spcPct val="150000"/>
              </a:lnSpc>
            </a:pPr>
            <a:r>
              <a:rPr lang="en-US" sz="2400" dirty="0">
                <a:latin typeface="Times New Roman" panose="02020603050405020304" pitchFamily="18" charset="0"/>
                <a:cs typeface="Times New Roman" panose="02020603050405020304" pitchFamily="18" charset="0"/>
              </a:rPr>
              <a:t>The use of fuzzy logic allows the model to effectively manage uncertain data, improving decision-making in complex environments.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E95C10C-0A7F-4B93-9657-734228E08DC6}"/>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2669B356-4E21-070B-4FCE-8983D90430F9}"/>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C5FBA87-604D-6B91-ADB7-4873DF1DE052}"/>
              </a:ext>
            </a:extLst>
          </p:cNvPr>
          <p:cNvSpPr>
            <a:spLocks noGrp="1"/>
          </p:cNvSpPr>
          <p:nvPr>
            <p:ph type="sldNum" sz="quarter" idx="12"/>
          </p:nvPr>
        </p:nvSpPr>
        <p:spPr/>
        <p:txBody>
          <a:bodyPr/>
          <a:lstStyle/>
          <a:p>
            <a:fld id="{65DCBD69-296B-4D7C-AF62-9B588FC78772}" type="slidenum">
              <a:rPr lang="en-IN" smtClean="0"/>
              <a:t>20</a:t>
            </a:fld>
            <a:endParaRPr lang="en-IN"/>
          </a:p>
        </p:txBody>
      </p:sp>
    </p:spTree>
    <p:extLst>
      <p:ext uri="{BB962C8B-B14F-4D97-AF65-F5344CB8AC3E}">
        <p14:creationId xmlns:p14="http://schemas.microsoft.com/office/powerpoint/2010/main" val="1818112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314A57B-2C0E-D837-8AA3-03059880E66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8E425-F122-F821-0E7B-3BBCB57A71AB}"/>
              </a:ext>
            </a:extLst>
          </p:cNvPr>
          <p:cNvSpPr>
            <a:spLocks noGrp="1"/>
          </p:cNvSpPr>
          <p:nvPr>
            <p:ph idx="1"/>
          </p:nvPr>
        </p:nvSpPr>
        <p:spPr>
          <a:xfrm>
            <a:off x="345233" y="550506"/>
            <a:ext cx="11008567" cy="5626457"/>
          </a:xfrm>
        </p:spPr>
        <p:txBody>
          <a:bodyPr>
            <a:normAutofit fontScale="85000" lnSpcReduction="20000"/>
          </a:bodyPr>
          <a:lstStyle/>
          <a:p>
            <a:pPr marL="0" indent="0" algn="just">
              <a:lnSpc>
                <a:spcPct val="150000"/>
              </a:lnSpc>
              <a:buNone/>
            </a:pPr>
            <a:r>
              <a:rPr lang="en-US" b="1" u="sng" dirty="0">
                <a:latin typeface="Times New Roman" panose="02020603050405020304" pitchFamily="18" charset="0"/>
                <a:cs typeface="Times New Roman" panose="02020603050405020304" pitchFamily="18" charset="0"/>
              </a:rPr>
              <a:t>Brief explanation of the model architecture:</a:t>
            </a:r>
          </a:p>
          <a:p>
            <a:pPr algn="just">
              <a:lnSpc>
                <a:spcPct val="150000"/>
              </a:lnSpc>
            </a:pPr>
            <a:r>
              <a:rPr lang="en-US" b="1" dirty="0">
                <a:latin typeface="Times New Roman" panose="02020603050405020304" pitchFamily="18" charset="0"/>
                <a:cs typeface="Times New Roman" panose="02020603050405020304" pitchFamily="18" charset="0"/>
              </a:rPr>
              <a:t>Text Processing Branch handles the language data:</a:t>
            </a:r>
          </a:p>
          <a:p>
            <a:pPr marL="0" indent="0" algn="just">
              <a:lnSpc>
                <a:spcPct val="150000"/>
              </a:lnSpc>
              <a:buNone/>
            </a:pPr>
            <a:r>
              <a:rPr lang="en-US" dirty="0">
                <a:latin typeface="Times New Roman" panose="02020603050405020304" pitchFamily="18" charset="0"/>
                <a:cs typeface="Times New Roman" panose="02020603050405020304" pitchFamily="18" charset="0"/>
              </a:rPr>
              <a:t> &gt; Takes pre-processed text data from BERT (which captures semantic meaning).</a:t>
            </a:r>
          </a:p>
          <a:p>
            <a:pPr marL="0" indent="0" algn="just">
              <a:lnSpc>
                <a:spcPct val="150000"/>
              </a:lnSpc>
              <a:buNone/>
            </a:pPr>
            <a:r>
              <a:rPr lang="en-US" dirty="0">
                <a:latin typeface="Times New Roman" panose="02020603050405020304" pitchFamily="18" charset="0"/>
                <a:cs typeface="Times New Roman" panose="02020603050405020304" pitchFamily="18" charset="0"/>
              </a:rPr>
              <a:t> &gt;Uses Bidirectional LSTMs to capture sequential patterns in both directions.</a:t>
            </a:r>
          </a:p>
          <a:p>
            <a:pPr marL="0" indent="0" algn="just">
              <a:lnSpc>
                <a:spcPct val="150000"/>
              </a:lnSpc>
              <a:buNone/>
            </a:pPr>
            <a:r>
              <a:rPr lang="en-US" dirty="0">
                <a:latin typeface="Times New Roman" panose="02020603050405020304" pitchFamily="18" charset="0"/>
                <a:cs typeface="Times New Roman" panose="02020603050405020304" pitchFamily="18" charset="0"/>
              </a:rPr>
              <a:t> &gt;First LSTM returns all timestep outputs, second LSTM summarizes into one vector.</a:t>
            </a:r>
          </a:p>
          <a:p>
            <a:pPr marL="0" indent="0" algn="just">
              <a:lnSpc>
                <a:spcPct val="150000"/>
              </a:lnSpc>
              <a:buNone/>
            </a:pPr>
            <a:r>
              <a:rPr lang="en-US" dirty="0">
                <a:latin typeface="Times New Roman" panose="02020603050405020304" pitchFamily="18" charset="0"/>
                <a:cs typeface="Times New Roman" panose="02020603050405020304" pitchFamily="18" charset="0"/>
              </a:rPr>
              <a:t> &gt;Dropout prevents overfitting.</a:t>
            </a:r>
          </a:p>
          <a:p>
            <a:pPr algn="just">
              <a:lnSpc>
                <a:spcPct val="150000"/>
              </a:lnSpc>
            </a:pPr>
            <a:r>
              <a:rPr lang="en-US" b="1" dirty="0">
                <a:latin typeface="Times New Roman" panose="02020603050405020304" pitchFamily="18" charset="0"/>
                <a:cs typeface="Times New Roman" panose="02020603050405020304" pitchFamily="18" charset="0"/>
              </a:rPr>
              <a:t>Context Processing Branch handles numerical and categorical features:</a:t>
            </a:r>
          </a:p>
          <a:p>
            <a:pPr marL="0" indent="0" algn="just">
              <a:lnSpc>
                <a:spcPct val="150000"/>
              </a:lnSpc>
              <a:buNone/>
            </a:pPr>
            <a:r>
              <a:rPr lang="en-US" b="1" dirty="0">
                <a:latin typeface="Times New Roman" panose="02020603050405020304" pitchFamily="18" charset="0"/>
                <a:cs typeface="Times New Roman" panose="02020603050405020304" pitchFamily="18" charset="0"/>
              </a:rPr>
              <a:t> &gt;</a:t>
            </a:r>
            <a:r>
              <a:rPr lang="en-US" dirty="0">
                <a:latin typeface="Times New Roman" panose="02020603050405020304" pitchFamily="18" charset="0"/>
                <a:cs typeface="Times New Roman" panose="02020603050405020304" pitchFamily="18" charset="0"/>
              </a:rPr>
              <a:t>Takes speaker information, show data, sentiment scores, etc.</a:t>
            </a:r>
          </a:p>
          <a:p>
            <a:pPr marL="0" indent="0" algn="just">
              <a:lnSpc>
                <a:spcPct val="150000"/>
              </a:lnSpc>
              <a:buNone/>
            </a:pPr>
            <a:r>
              <a:rPr lang="en-US" dirty="0">
                <a:latin typeface="Times New Roman" panose="02020603050405020304" pitchFamily="18" charset="0"/>
                <a:cs typeface="Times New Roman" panose="02020603050405020304" pitchFamily="18" charset="0"/>
              </a:rPr>
              <a:t> &gt;Runs these through standard neural network layers (Dense).</a:t>
            </a:r>
          </a:p>
          <a:p>
            <a:pPr algn="just">
              <a:lnSpc>
                <a:spcPct val="170000"/>
              </a:lnSpc>
            </a:pPr>
            <a:endParaRPr lang="en-US" sz="24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60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44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4400" dirty="0">
              <a:latin typeface="Times New Roman" panose="02020603050405020304" pitchFamily="18" charset="0"/>
              <a:cs typeface="Times New Roman" panose="02020603050405020304" pitchFamily="18" charset="0"/>
            </a:endParaRPr>
          </a:p>
          <a:p>
            <a:pPr algn="just">
              <a:lnSpc>
                <a:spcPct val="170000"/>
              </a:lnSpc>
            </a:pPr>
            <a:endParaRPr lang="en-US" sz="1800" dirty="0">
              <a:latin typeface="Times New Roman" panose="02020603050405020304" pitchFamily="18" charset="0"/>
              <a:cs typeface="Times New Roman" panose="02020603050405020304" pitchFamily="18" charset="0"/>
            </a:endParaRPr>
          </a:p>
          <a:p>
            <a:pPr algn="just">
              <a:lnSpc>
                <a:spcPct val="170000"/>
              </a:lnSpc>
            </a:pPr>
            <a:endParaRPr lang="en-US" sz="1800" dirty="0">
              <a:latin typeface="Times New Roman" panose="02020603050405020304" pitchFamily="18" charset="0"/>
              <a:cs typeface="Times New Roman" panose="02020603050405020304" pitchFamily="18" charset="0"/>
            </a:endParaRPr>
          </a:p>
          <a:p>
            <a:pPr algn="just">
              <a:lnSpc>
                <a:spcPct val="170000"/>
              </a:lnSpc>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4C8D850-32F7-3F2F-8C5C-0445EC346676}"/>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0ABF6743-3CCC-FC2A-F09C-D9787EE96AA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898989"/>
                </a:solidFill>
                <a:effectLst/>
                <a:uLnTx/>
                <a:uFillTx/>
                <a:latin typeface="Times New Roman" pitchFamily="18" charset="0"/>
                <a:ea typeface="+mn-ea"/>
                <a:cs typeface="Times New Roman" pitchFamily="18" charset="0"/>
              </a:rPr>
              <a:t>Review No: CG5</a:t>
            </a:r>
            <a:endParaRPr kumimoji="0" lang="en-US" sz="1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Slide Number Placeholder 5">
            <a:extLst>
              <a:ext uri="{FF2B5EF4-FFF2-40B4-BE49-F238E27FC236}">
                <a16:creationId xmlns:a16="http://schemas.microsoft.com/office/drawing/2014/main" id="{671AB777-3982-2160-AB69-B6FB21D02748}"/>
              </a:ext>
            </a:extLst>
          </p:cNvPr>
          <p:cNvSpPr>
            <a:spLocks noGrp="1"/>
          </p:cNvSpPr>
          <p:nvPr>
            <p:ph type="sldNum" sz="quarter" idx="12"/>
          </p:nvPr>
        </p:nvSpPr>
        <p:spPr/>
        <p:txBody>
          <a:bodyPr/>
          <a:lstStyle/>
          <a:p>
            <a:fld id="{65DCBD69-296B-4D7C-AF62-9B588FC78772}" type="slidenum">
              <a:rPr lang="en-IN" smtClean="0"/>
              <a:t>21</a:t>
            </a:fld>
            <a:endParaRPr lang="en-IN"/>
          </a:p>
        </p:txBody>
      </p:sp>
    </p:spTree>
    <p:extLst>
      <p:ext uri="{BB962C8B-B14F-4D97-AF65-F5344CB8AC3E}">
        <p14:creationId xmlns:p14="http://schemas.microsoft.com/office/powerpoint/2010/main" val="3983792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70038-EE0F-C664-7B2B-CC57277C5F26}"/>
              </a:ext>
            </a:extLst>
          </p:cNvPr>
          <p:cNvSpPr>
            <a:spLocks noGrp="1"/>
          </p:cNvSpPr>
          <p:nvPr>
            <p:ph idx="1"/>
          </p:nvPr>
        </p:nvSpPr>
        <p:spPr>
          <a:xfrm>
            <a:off x="531845" y="597159"/>
            <a:ext cx="10821955" cy="5579804"/>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&gt;The quantum version adds quantum-processed emotional features.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&gt;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activation adds non-linearity, dropout prevents overfitting </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Combined Section integrates both types of information:</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Concatenates the outputs from both branches into one vector.</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&gt;Gradually reduces dimensions through a series of Dense layers.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&gt;Final sigmoid layer outputs a probability between 0-1 (sarcastic or not) and also (negative sentiment or positive sentiment).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8B159F-EACE-EFDB-7D39-3544F95757D8}"/>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73DB69CD-B8B9-FE12-DCDF-253C1B0C6C07}"/>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1D13A1E-D749-E67A-1B6A-00CB8111FAFF}"/>
              </a:ext>
            </a:extLst>
          </p:cNvPr>
          <p:cNvSpPr>
            <a:spLocks noGrp="1"/>
          </p:cNvSpPr>
          <p:nvPr>
            <p:ph type="sldNum" sz="quarter" idx="12"/>
          </p:nvPr>
        </p:nvSpPr>
        <p:spPr/>
        <p:txBody>
          <a:bodyPr/>
          <a:lstStyle/>
          <a:p>
            <a:fld id="{65DCBD69-296B-4D7C-AF62-9B588FC78772}" type="slidenum">
              <a:rPr lang="en-IN" smtClean="0"/>
              <a:t>22</a:t>
            </a:fld>
            <a:endParaRPr lang="en-IN"/>
          </a:p>
        </p:txBody>
      </p:sp>
    </p:spTree>
    <p:extLst>
      <p:ext uri="{BB962C8B-B14F-4D97-AF65-F5344CB8AC3E}">
        <p14:creationId xmlns:p14="http://schemas.microsoft.com/office/powerpoint/2010/main" val="278554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7597B6F-9D68-A483-41F1-4FEF6D115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1B7D3-7A4B-3888-E251-5921D12E3A47}"/>
              </a:ext>
            </a:extLst>
          </p:cNvPr>
          <p:cNvSpPr>
            <a:spLocks noGrp="1"/>
          </p:cNvSpPr>
          <p:nvPr>
            <p:ph type="title"/>
          </p:nvPr>
        </p:nvSpPr>
        <p:spPr>
          <a:xfrm>
            <a:off x="214604" y="-709127"/>
            <a:ext cx="10989907" cy="2585032"/>
          </a:xfrm>
        </p:spPr>
        <p:txBody>
          <a:bodyPr>
            <a:normAutofit/>
          </a:bodyPr>
          <a:lstStyle/>
          <a:p>
            <a:r>
              <a:rPr lang="en-IN" sz="2400" b="1" dirty="0">
                <a:latin typeface="Times New Roman" panose="02020603050405020304" pitchFamily="18" charset="0"/>
                <a:cs typeface="Times New Roman" panose="02020603050405020304" pitchFamily="18" charset="0"/>
              </a:rPr>
              <a:t>Model Performance :</a:t>
            </a:r>
          </a:p>
        </p:txBody>
      </p:sp>
      <p:sp>
        <p:nvSpPr>
          <p:cNvPr id="4" name="Date Placeholder 3">
            <a:extLst>
              <a:ext uri="{FF2B5EF4-FFF2-40B4-BE49-F238E27FC236}">
                <a16:creationId xmlns:a16="http://schemas.microsoft.com/office/drawing/2014/main" id="{CCA33BBF-2A45-692F-8FC6-CDF1C38A5D7B}"/>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9BEA8EA9-BC20-E263-F0AD-FDA10BEE5B7B}"/>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32A4114-5B7B-EF81-2FDA-84F0FEB73B85}"/>
              </a:ext>
            </a:extLst>
          </p:cNvPr>
          <p:cNvSpPr>
            <a:spLocks noGrp="1"/>
          </p:cNvSpPr>
          <p:nvPr>
            <p:ph type="sldNum" sz="quarter" idx="12"/>
          </p:nvPr>
        </p:nvSpPr>
        <p:spPr/>
        <p:txBody>
          <a:bodyPr/>
          <a:lstStyle/>
          <a:p>
            <a:fld id="{65DCBD69-296B-4D7C-AF62-9B588FC78772}" type="slidenum">
              <a:rPr lang="en-IN" smtClean="0"/>
              <a:t>23</a:t>
            </a:fld>
            <a:endParaRPr lang="en-IN"/>
          </a:p>
        </p:txBody>
      </p:sp>
      <p:pic>
        <p:nvPicPr>
          <p:cNvPr id="16" name="Content Placeholder 15">
            <a:extLst>
              <a:ext uri="{FF2B5EF4-FFF2-40B4-BE49-F238E27FC236}">
                <a16:creationId xmlns:a16="http://schemas.microsoft.com/office/drawing/2014/main" id="{BE7364A6-6D70-5D51-065D-79D478F77C1D}"/>
              </a:ext>
            </a:extLst>
          </p:cNvPr>
          <p:cNvPicPr>
            <a:picLocks noGrp="1" noChangeAspect="1"/>
          </p:cNvPicPr>
          <p:nvPr>
            <p:ph idx="1"/>
          </p:nvPr>
        </p:nvPicPr>
        <p:blipFill>
          <a:blip r:embed="rId2"/>
          <a:stretch>
            <a:fillRect/>
          </a:stretch>
        </p:blipFill>
        <p:spPr>
          <a:xfrm>
            <a:off x="838200" y="1380932"/>
            <a:ext cx="10515600" cy="4667746"/>
          </a:xfrm>
        </p:spPr>
      </p:pic>
    </p:spTree>
    <p:extLst>
      <p:ext uri="{BB962C8B-B14F-4D97-AF65-F5344CB8AC3E}">
        <p14:creationId xmlns:p14="http://schemas.microsoft.com/office/powerpoint/2010/main" val="3817019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DE888-E45D-2272-AF02-8F64D33F8EBD}"/>
              </a:ext>
            </a:extLst>
          </p:cNvPr>
          <p:cNvSpPr>
            <a:spLocks noGrp="1"/>
          </p:cNvSpPr>
          <p:nvPr>
            <p:ph idx="1"/>
          </p:nvPr>
        </p:nvSpPr>
        <p:spPr>
          <a:xfrm>
            <a:off x="559837" y="1126095"/>
            <a:ext cx="7060163" cy="4100051"/>
          </a:xfrm>
        </p:spPr>
        <p:txBody>
          <a:bodyPr>
            <a:normAutofit/>
          </a:bodyPr>
          <a:lstStyle/>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B84070C-92AF-759D-5AA6-A992EFAEB5DB}"/>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93C3FE6F-59E6-E1C6-F1E4-0512493C0949}"/>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0525308-8441-554B-D168-D6E1B637FE16}"/>
              </a:ext>
            </a:extLst>
          </p:cNvPr>
          <p:cNvSpPr>
            <a:spLocks noGrp="1"/>
          </p:cNvSpPr>
          <p:nvPr>
            <p:ph type="sldNum" sz="quarter" idx="12"/>
          </p:nvPr>
        </p:nvSpPr>
        <p:spPr/>
        <p:txBody>
          <a:bodyPr/>
          <a:lstStyle/>
          <a:p>
            <a:fld id="{65DCBD69-296B-4D7C-AF62-9B588FC78772}" type="slidenum">
              <a:rPr lang="en-IN" smtClean="0"/>
              <a:t>24</a:t>
            </a:fld>
            <a:endParaRPr lang="en-IN"/>
          </a:p>
        </p:txBody>
      </p:sp>
      <p:sp>
        <p:nvSpPr>
          <p:cNvPr id="12" name="Rectangle 1">
            <a:extLst>
              <a:ext uri="{FF2B5EF4-FFF2-40B4-BE49-F238E27FC236}">
                <a16:creationId xmlns:a16="http://schemas.microsoft.com/office/drawing/2014/main" id="{0C3B7C54-CC8D-7693-4C4A-D635C23C74C8}"/>
              </a:ext>
            </a:extLst>
          </p:cNvPr>
          <p:cNvSpPr>
            <a:spLocks noChangeArrowheads="1"/>
          </p:cNvSpPr>
          <p:nvPr/>
        </p:nvSpPr>
        <p:spPr bwMode="auto">
          <a:xfrm>
            <a:off x="387221" y="429143"/>
            <a:ext cx="10966579"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IN" sz="2400" b="1" dirty="0">
                <a:latin typeface="Times New Roman" panose="02020603050405020304" pitchFamily="18" charset="0"/>
                <a:cs typeface="Times New Roman" panose="02020603050405020304" pitchFamily="18" charset="0"/>
              </a:rPr>
              <a:t>Model Accuracy Graph:</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reaches high accuracy very quickly, achieving ~94% training accuracy by       epoch 2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accuracy stabilizes around 94-95% after epoch 3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accuracy plateaus at approximately 90-91%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There's a consistent gap of about 4-5% between training and validation accuracy.</a:t>
            </a:r>
          </a:p>
          <a:p>
            <a:pPr marL="0" marR="0" lvl="0" indent="0" algn="l" defTabSz="914400" rtl="0" eaLnBrk="0" fontAlgn="base" latinLnBrk="0" hangingPunct="0">
              <a:lnSpc>
                <a:spcPct val="150000"/>
              </a:lnSpc>
              <a:spcBef>
                <a:spcPct val="0"/>
              </a:spcBef>
              <a:spcAft>
                <a:spcPct val="0"/>
              </a:spcAft>
              <a:buClrTx/>
              <a:buSzTx/>
              <a:tabLst/>
            </a:pPr>
            <a:r>
              <a:rPr lang="en-IN" sz="2400" b="1" dirty="0">
                <a:latin typeface="Times New Roman" panose="02020603050405020304" pitchFamily="18" charset="0"/>
                <a:cs typeface="Times New Roman" panose="02020603050405020304" pitchFamily="18" charset="0"/>
              </a:rPr>
              <a:t>Model Loss Graph:</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3">
            <a:extLst>
              <a:ext uri="{FF2B5EF4-FFF2-40B4-BE49-F238E27FC236}">
                <a16:creationId xmlns:a16="http://schemas.microsoft.com/office/drawing/2014/main" id="{4B7E6D98-28FA-66B3-D4DD-BFBB47DE3138}"/>
              </a:ext>
            </a:extLst>
          </p:cNvPr>
          <p:cNvSpPr>
            <a:spLocks noChangeArrowheads="1"/>
          </p:cNvSpPr>
          <p:nvPr/>
        </p:nvSpPr>
        <p:spPr bwMode="auto">
          <a:xfrm>
            <a:off x="387221" y="3959824"/>
            <a:ext cx="9489205" cy="141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training and validation loss decrease rapidly in the first 2 epochs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loss continues to decrease gradually, reaching ~0.19 by epoch 8 </a:t>
            </a:r>
          </a:p>
        </p:txBody>
      </p:sp>
    </p:spTree>
    <p:extLst>
      <p:ext uri="{BB962C8B-B14F-4D97-AF65-F5344CB8AC3E}">
        <p14:creationId xmlns:p14="http://schemas.microsoft.com/office/powerpoint/2010/main" val="191250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2EC880-DCD0-CA81-E5E3-641F036E17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F8C2F-1A95-95C7-C611-DB72EED37CDC}"/>
              </a:ext>
            </a:extLst>
          </p:cNvPr>
          <p:cNvSpPr>
            <a:spLocks noGrp="1"/>
          </p:cNvSpPr>
          <p:nvPr>
            <p:ph idx="1"/>
          </p:nvPr>
        </p:nvSpPr>
        <p:spPr>
          <a:xfrm>
            <a:off x="559837" y="1126095"/>
            <a:ext cx="7060163" cy="4100051"/>
          </a:xfrm>
        </p:spPr>
        <p:txBody>
          <a:bodyPr>
            <a:normAutofit/>
          </a:bodyPr>
          <a:lstStyle/>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FAC3529-CACF-A6C1-ACB0-23C8658D83FA}"/>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B9DBF03F-AA89-E40F-FCBD-4A73536246D7}"/>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E704C3F-BE95-0EEA-9B9F-8AF5AC5412EA}"/>
              </a:ext>
            </a:extLst>
          </p:cNvPr>
          <p:cNvSpPr>
            <a:spLocks noGrp="1"/>
          </p:cNvSpPr>
          <p:nvPr>
            <p:ph type="sldNum" sz="quarter" idx="12"/>
          </p:nvPr>
        </p:nvSpPr>
        <p:spPr/>
        <p:txBody>
          <a:bodyPr/>
          <a:lstStyle/>
          <a:p>
            <a:fld id="{65DCBD69-296B-4D7C-AF62-9B588FC78772}" type="slidenum">
              <a:rPr lang="en-IN" smtClean="0"/>
              <a:t>25</a:t>
            </a:fld>
            <a:endParaRPr lang="en-IN"/>
          </a:p>
        </p:txBody>
      </p:sp>
      <p:pic>
        <p:nvPicPr>
          <p:cNvPr id="7" name="Picture 6">
            <a:extLst>
              <a:ext uri="{FF2B5EF4-FFF2-40B4-BE49-F238E27FC236}">
                <a16:creationId xmlns:a16="http://schemas.microsoft.com/office/drawing/2014/main" id="{2B32676E-9B70-1393-FE48-AB7B6C2BE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602745"/>
            <a:ext cx="7596323" cy="5652510"/>
          </a:xfrm>
          <a:prstGeom prst="rect">
            <a:avLst/>
          </a:prstGeom>
        </p:spPr>
      </p:pic>
    </p:spTree>
    <p:extLst>
      <p:ext uri="{BB962C8B-B14F-4D97-AF65-F5344CB8AC3E}">
        <p14:creationId xmlns:p14="http://schemas.microsoft.com/office/powerpoint/2010/main" val="2897190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04EAC5F-30BF-E339-E0BA-8B3C2C9131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5106E-C27A-378B-B64B-44A0F9959A3E}"/>
              </a:ext>
            </a:extLst>
          </p:cNvPr>
          <p:cNvSpPr>
            <a:spLocks noGrp="1"/>
          </p:cNvSpPr>
          <p:nvPr>
            <p:ph idx="1"/>
          </p:nvPr>
        </p:nvSpPr>
        <p:spPr>
          <a:xfrm>
            <a:off x="559837" y="1126095"/>
            <a:ext cx="7060163" cy="4100051"/>
          </a:xfrm>
        </p:spPr>
        <p:txBody>
          <a:bodyPr>
            <a:normAutofit/>
          </a:bodyPr>
          <a:lstStyle/>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AE34723-5F3A-75B0-EDFA-0D7E8519DE0F}"/>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BFDFE11E-396B-3004-1E59-4BBFA57368D6}"/>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944D044-3C59-7899-270C-2F9A18745CC7}"/>
              </a:ext>
            </a:extLst>
          </p:cNvPr>
          <p:cNvSpPr>
            <a:spLocks noGrp="1"/>
          </p:cNvSpPr>
          <p:nvPr>
            <p:ph type="sldNum" sz="quarter" idx="12"/>
          </p:nvPr>
        </p:nvSpPr>
        <p:spPr/>
        <p:txBody>
          <a:bodyPr/>
          <a:lstStyle/>
          <a:p>
            <a:fld id="{65DCBD69-296B-4D7C-AF62-9B588FC78772}" type="slidenum">
              <a:rPr lang="en-IN" smtClean="0"/>
              <a:t>26</a:t>
            </a:fld>
            <a:endParaRPr lang="en-IN"/>
          </a:p>
        </p:txBody>
      </p:sp>
      <p:sp>
        <p:nvSpPr>
          <p:cNvPr id="8" name="TextBox 7">
            <a:extLst>
              <a:ext uri="{FF2B5EF4-FFF2-40B4-BE49-F238E27FC236}">
                <a16:creationId xmlns:a16="http://schemas.microsoft.com/office/drawing/2014/main" id="{6C1C866F-3C54-C0A3-AFDF-74A736A2A1A2}"/>
              </a:ext>
            </a:extLst>
          </p:cNvPr>
          <p:cNvSpPr txBox="1"/>
          <p:nvPr/>
        </p:nvSpPr>
        <p:spPr>
          <a:xfrm>
            <a:off x="559837" y="751344"/>
            <a:ext cx="10793963" cy="544764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graph evaluates how well a quantum model performs at detecting sarcasm in text.</a:t>
            </a:r>
          </a:p>
          <a:p>
            <a:pPr>
              <a:lnSpc>
                <a:spcPct val="150000"/>
              </a:lnSpc>
            </a:pPr>
            <a:r>
              <a:rPr lang="en-US" sz="2400" b="1" dirty="0">
                <a:latin typeface="Times New Roman" panose="02020603050405020304" pitchFamily="18" charset="0"/>
                <a:cs typeface="Times New Roman" panose="02020603050405020304" pitchFamily="18" charset="0"/>
              </a:rPr>
              <a:t>Axes</a:t>
            </a:r>
            <a:r>
              <a:rPr lang="en-US" sz="2400" dirty="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X-axis: False Positive Rate (incorrectly identifying non-sarcastic text as sarcastic)</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Y-axis: True Positive Rate (correctly identifying sarcastic text)</a:t>
            </a:r>
          </a:p>
          <a:p>
            <a:pPr>
              <a:lnSpc>
                <a:spcPct val="150000"/>
              </a:lnSpc>
            </a:pPr>
            <a:r>
              <a:rPr lang="en-IN" sz="2400" b="1" dirty="0">
                <a:latin typeface="Times New Roman" panose="02020603050405020304" pitchFamily="18" charset="0"/>
                <a:cs typeface="Times New Roman" panose="02020603050405020304" pitchFamily="18" charset="0"/>
              </a:rPr>
              <a:t>Performance metric: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Area Under the Curve (AUC) is 0.7162.</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performs moderately well, substantially better than random guessing</a:t>
            </a:r>
            <a:endParaRPr lang="en-US" sz="2400" b="1"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651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14C1437-7EEC-ED5E-FC0F-870FFFDAA8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DDFC39-4EC6-324F-2C4C-4D6FF8016E40}"/>
              </a:ext>
            </a:extLst>
          </p:cNvPr>
          <p:cNvSpPr>
            <a:spLocks noGrp="1"/>
          </p:cNvSpPr>
          <p:nvPr>
            <p:ph type="title"/>
          </p:nvPr>
        </p:nvSpPr>
        <p:spPr>
          <a:xfrm>
            <a:off x="559837" y="365126"/>
            <a:ext cx="10515600" cy="1040888"/>
          </a:xfrm>
        </p:spPr>
        <p:txBody>
          <a:bodyPr>
            <a:normAutofit/>
          </a:bodyPr>
          <a:lstStyle/>
          <a:p>
            <a:r>
              <a:rPr lang="en-IN" sz="2400" b="1" dirty="0">
                <a:latin typeface="Times New Roman" panose="02020603050405020304" pitchFamily="18" charset="0"/>
                <a:cs typeface="Times New Roman" panose="02020603050405020304" pitchFamily="18" charset="0"/>
              </a:rPr>
              <a:t>Classification Report:</a:t>
            </a:r>
          </a:p>
        </p:txBody>
      </p:sp>
      <p:sp>
        <p:nvSpPr>
          <p:cNvPr id="3" name="Content Placeholder 2">
            <a:extLst>
              <a:ext uri="{FF2B5EF4-FFF2-40B4-BE49-F238E27FC236}">
                <a16:creationId xmlns:a16="http://schemas.microsoft.com/office/drawing/2014/main" id="{F90CAC7E-E035-2F4E-C178-B4C04A2B421A}"/>
              </a:ext>
            </a:extLst>
          </p:cNvPr>
          <p:cNvSpPr>
            <a:spLocks noGrp="1"/>
          </p:cNvSpPr>
          <p:nvPr>
            <p:ph idx="1"/>
          </p:nvPr>
        </p:nvSpPr>
        <p:spPr>
          <a:xfrm>
            <a:off x="643812" y="1063690"/>
            <a:ext cx="10786188" cy="4889241"/>
          </a:xfrm>
        </p:spPr>
        <p:txBody>
          <a:bodyPr>
            <a:normAutofit/>
          </a:bodyPr>
          <a:lstStyle/>
          <a:p>
            <a:pPr marL="0" indent="0">
              <a:lnSpc>
                <a:spcPct val="150000"/>
              </a:lnSpc>
              <a:buNone/>
            </a:pPr>
            <a:endParaRPr lang="en-US" sz="86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6CDA556-8FBF-53CF-FD48-DB013BFE8D96}"/>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8338E585-1B0D-5249-C492-0745CD9422E4}"/>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CB1AFE0-C9A0-5CD8-CB74-B954AD5F4B61}"/>
              </a:ext>
            </a:extLst>
          </p:cNvPr>
          <p:cNvSpPr>
            <a:spLocks noGrp="1"/>
          </p:cNvSpPr>
          <p:nvPr>
            <p:ph type="sldNum" sz="quarter" idx="12"/>
          </p:nvPr>
        </p:nvSpPr>
        <p:spPr/>
        <p:txBody>
          <a:bodyPr/>
          <a:lstStyle/>
          <a:p>
            <a:fld id="{65DCBD69-296B-4D7C-AF62-9B588FC78772}" type="slidenum">
              <a:rPr lang="en-IN" smtClean="0"/>
              <a:t>27</a:t>
            </a:fld>
            <a:endParaRPr lang="en-IN"/>
          </a:p>
        </p:txBody>
      </p:sp>
      <p:pic>
        <p:nvPicPr>
          <p:cNvPr id="8" name="Picture 7">
            <a:extLst>
              <a:ext uri="{FF2B5EF4-FFF2-40B4-BE49-F238E27FC236}">
                <a16:creationId xmlns:a16="http://schemas.microsoft.com/office/drawing/2014/main" id="{5BE4C6D3-E7D4-93A4-AFF9-391B4FD0BDDC}"/>
              </a:ext>
            </a:extLst>
          </p:cNvPr>
          <p:cNvPicPr>
            <a:picLocks noChangeAspect="1"/>
          </p:cNvPicPr>
          <p:nvPr/>
        </p:nvPicPr>
        <p:blipFill>
          <a:blip r:embed="rId2"/>
          <a:stretch>
            <a:fillRect/>
          </a:stretch>
        </p:blipFill>
        <p:spPr>
          <a:xfrm>
            <a:off x="1310166" y="1371434"/>
            <a:ext cx="5546038" cy="2146207"/>
          </a:xfrm>
          <a:prstGeom prst="rect">
            <a:avLst/>
          </a:prstGeom>
        </p:spPr>
      </p:pic>
      <p:sp>
        <p:nvSpPr>
          <p:cNvPr id="10" name="TextBox 9">
            <a:extLst>
              <a:ext uri="{FF2B5EF4-FFF2-40B4-BE49-F238E27FC236}">
                <a16:creationId xmlns:a16="http://schemas.microsoft.com/office/drawing/2014/main" id="{3225F738-1B27-43A2-EE31-5FC9BD97AF0E}"/>
              </a:ext>
            </a:extLst>
          </p:cNvPr>
          <p:cNvSpPr txBox="1"/>
          <p:nvPr/>
        </p:nvSpPr>
        <p:spPr>
          <a:xfrm>
            <a:off x="1310166" y="3714878"/>
            <a:ext cx="6525207" cy="2585323"/>
          </a:xfrm>
          <a:prstGeom prst="rect">
            <a:avLst/>
          </a:prstGeom>
          <a:noFill/>
        </p:spPr>
        <p:txBody>
          <a:bodyPr wrap="square">
            <a:spAutoFit/>
          </a:bodyPr>
          <a:lstStyle/>
          <a:p>
            <a:r>
              <a:rPr lang="en-IN" b="0" i="0" dirty="0">
                <a:solidFill>
                  <a:srgbClr val="1F1F1F"/>
                </a:solidFill>
                <a:effectLst/>
                <a:latin typeface="Times New Roman" panose="02020603050405020304" pitchFamily="18" charset="0"/>
                <a:cs typeface="Times New Roman" panose="02020603050405020304" pitchFamily="18" charset="0"/>
              </a:rPr>
              <a:t>  Classification Report : </a:t>
            </a:r>
          </a:p>
          <a:p>
            <a:r>
              <a:rPr lang="en-IN" dirty="0">
                <a:solidFill>
                  <a:srgbClr val="1F1F1F"/>
                </a:solidFill>
                <a:latin typeface="Times New Roman" panose="02020603050405020304" pitchFamily="18" charset="0"/>
                <a:cs typeface="Times New Roman" panose="02020603050405020304" pitchFamily="18" charset="0"/>
              </a:rPr>
              <a:t>                           </a:t>
            </a:r>
            <a:r>
              <a:rPr lang="en-IN" b="0" i="0" dirty="0">
                <a:solidFill>
                  <a:srgbClr val="1F1F1F"/>
                </a:solidFill>
                <a:effectLst/>
                <a:latin typeface="Times New Roman" panose="02020603050405020304" pitchFamily="18" charset="0"/>
                <a:cs typeface="Times New Roman" panose="02020603050405020304" pitchFamily="18" charset="0"/>
              </a:rPr>
              <a:t>precision   recall   f1-score   support</a:t>
            </a:r>
            <a:r>
              <a:rPr lang="en-IN" dirty="0">
                <a:solidFill>
                  <a:srgbClr val="1F1F1F"/>
                </a:solidFill>
                <a:latin typeface="Times New Roman" panose="02020603050405020304" pitchFamily="18" charset="0"/>
                <a:cs typeface="Times New Roman" panose="02020603050405020304" pitchFamily="18" charset="0"/>
              </a:rPr>
              <a:t>  </a:t>
            </a:r>
          </a:p>
          <a:p>
            <a:r>
              <a:rPr lang="en-IN" dirty="0">
                <a:solidFill>
                  <a:srgbClr val="1F1F1F"/>
                </a:solidFill>
                <a:latin typeface="Times New Roman" panose="02020603050405020304" pitchFamily="18" charset="0"/>
                <a:cs typeface="Times New Roman" panose="02020603050405020304" pitchFamily="18" charset="0"/>
              </a:rPr>
              <a:t>  </a:t>
            </a:r>
            <a:r>
              <a:rPr lang="en-IN" b="0" i="0" dirty="0">
                <a:solidFill>
                  <a:srgbClr val="1F1F1F"/>
                </a:solidFill>
                <a:effectLst/>
                <a:latin typeface="Times New Roman" panose="02020603050405020304" pitchFamily="18" charset="0"/>
                <a:cs typeface="Times New Roman" panose="02020603050405020304" pitchFamily="18" charset="0"/>
              </a:rPr>
              <a:t> </a:t>
            </a:r>
          </a:p>
          <a:p>
            <a:r>
              <a:rPr lang="en-IN" dirty="0">
                <a:solidFill>
                  <a:srgbClr val="1F1F1F"/>
                </a:solidFill>
                <a:latin typeface="Times New Roman" panose="02020603050405020304" pitchFamily="18" charset="0"/>
                <a:cs typeface="Times New Roman" panose="02020603050405020304" pitchFamily="18" charset="0"/>
              </a:rPr>
              <a:t>                 </a:t>
            </a:r>
            <a:r>
              <a:rPr lang="en-IN" b="0" i="0" dirty="0">
                <a:solidFill>
                  <a:srgbClr val="1F1F1F"/>
                </a:solidFill>
                <a:effectLst/>
                <a:latin typeface="Times New Roman" panose="02020603050405020304" pitchFamily="18" charset="0"/>
                <a:cs typeface="Times New Roman" panose="02020603050405020304" pitchFamily="18" charset="0"/>
              </a:rPr>
              <a:t>0                  0.</a:t>
            </a:r>
            <a:r>
              <a:rPr lang="en-IN" dirty="0">
                <a:solidFill>
                  <a:srgbClr val="1F1F1F"/>
                </a:solidFill>
                <a:latin typeface="Times New Roman" panose="02020603050405020304" pitchFamily="18" charset="0"/>
                <a:cs typeface="Times New Roman" panose="02020603050405020304" pitchFamily="18" charset="0"/>
              </a:rPr>
              <a:t>79</a:t>
            </a:r>
            <a:r>
              <a:rPr lang="en-IN" b="0" i="0" dirty="0">
                <a:solidFill>
                  <a:srgbClr val="1F1F1F"/>
                </a:solidFill>
                <a:effectLst/>
                <a:latin typeface="Times New Roman" panose="02020603050405020304" pitchFamily="18" charset="0"/>
                <a:cs typeface="Times New Roman" panose="02020603050405020304" pitchFamily="18" charset="0"/>
              </a:rPr>
              <a:t>      0.81        0.80         301 </a:t>
            </a:r>
          </a:p>
          <a:p>
            <a:r>
              <a:rPr lang="en-IN" dirty="0">
                <a:solidFill>
                  <a:srgbClr val="1F1F1F"/>
                </a:solidFill>
                <a:latin typeface="Times New Roman" panose="02020603050405020304" pitchFamily="18" charset="0"/>
                <a:cs typeface="Times New Roman" panose="02020603050405020304" pitchFamily="18" charset="0"/>
              </a:rPr>
              <a:t>                 </a:t>
            </a:r>
            <a:r>
              <a:rPr lang="en-IN" b="0" i="0" dirty="0">
                <a:solidFill>
                  <a:srgbClr val="1F1F1F"/>
                </a:solidFill>
                <a:effectLst/>
                <a:latin typeface="Times New Roman" panose="02020603050405020304" pitchFamily="18" charset="0"/>
                <a:cs typeface="Times New Roman" panose="02020603050405020304" pitchFamily="18" charset="0"/>
              </a:rPr>
              <a:t>1                  0.79      0.82        0.80         290</a:t>
            </a:r>
          </a:p>
          <a:p>
            <a:r>
              <a:rPr lang="en-IN" b="0" i="0" dirty="0">
                <a:solidFill>
                  <a:srgbClr val="1F1F1F"/>
                </a:solidFill>
                <a:effectLst/>
                <a:latin typeface="Times New Roman" panose="02020603050405020304" pitchFamily="18" charset="0"/>
                <a:cs typeface="Times New Roman" panose="02020603050405020304" pitchFamily="18" charset="0"/>
              </a:rPr>
              <a:t> </a:t>
            </a:r>
          </a:p>
          <a:p>
            <a:r>
              <a:rPr lang="en-IN" b="0" i="0" dirty="0">
                <a:solidFill>
                  <a:srgbClr val="1F1F1F"/>
                </a:solidFill>
                <a:effectLst/>
                <a:latin typeface="Times New Roman" panose="02020603050405020304" pitchFamily="18" charset="0"/>
                <a:cs typeface="Times New Roman" panose="02020603050405020304" pitchFamily="18" charset="0"/>
              </a:rPr>
              <a:t>          accuracy                                         0.80          591 </a:t>
            </a:r>
          </a:p>
          <a:p>
            <a:r>
              <a:rPr lang="en-IN" b="0" i="0" dirty="0">
                <a:solidFill>
                  <a:srgbClr val="1F1F1F"/>
                </a:solidFill>
                <a:effectLst/>
                <a:latin typeface="Times New Roman" panose="02020603050405020304" pitchFamily="18" charset="0"/>
                <a:cs typeface="Times New Roman" panose="02020603050405020304" pitchFamily="18" charset="0"/>
              </a:rPr>
              <a:t>        macro </a:t>
            </a:r>
            <a:r>
              <a:rPr lang="en-IN" b="0" i="0" dirty="0" err="1">
                <a:solidFill>
                  <a:srgbClr val="1F1F1F"/>
                </a:solidFill>
                <a:effectLst/>
                <a:latin typeface="Times New Roman" panose="02020603050405020304" pitchFamily="18" charset="0"/>
                <a:cs typeface="Times New Roman" panose="02020603050405020304" pitchFamily="18" charset="0"/>
              </a:rPr>
              <a:t>avg</a:t>
            </a:r>
            <a:r>
              <a:rPr lang="en-IN" b="0" i="0" dirty="0">
                <a:solidFill>
                  <a:srgbClr val="1F1F1F"/>
                </a:solidFill>
                <a:effectLst/>
                <a:latin typeface="Times New Roman" panose="02020603050405020304" pitchFamily="18" charset="0"/>
                <a:cs typeface="Times New Roman" panose="02020603050405020304" pitchFamily="18" charset="0"/>
              </a:rPr>
              <a:t>            0.79      0.81        0.80          591 </a:t>
            </a:r>
            <a:endParaRPr lang="en-IN" dirty="0">
              <a:solidFill>
                <a:srgbClr val="1F1F1F"/>
              </a:solidFill>
              <a:latin typeface="Times New Roman" panose="02020603050405020304" pitchFamily="18" charset="0"/>
              <a:cs typeface="Times New Roman" panose="02020603050405020304" pitchFamily="18" charset="0"/>
            </a:endParaRPr>
          </a:p>
          <a:p>
            <a:r>
              <a:rPr lang="en-IN" b="0" i="0" dirty="0">
                <a:solidFill>
                  <a:srgbClr val="1F1F1F"/>
                </a:solidFill>
                <a:effectLst/>
                <a:latin typeface="Times New Roman" panose="02020603050405020304" pitchFamily="18" charset="0"/>
                <a:cs typeface="Times New Roman" panose="02020603050405020304" pitchFamily="18" charset="0"/>
              </a:rPr>
              <a:t>   weighted </a:t>
            </a:r>
            <a:r>
              <a:rPr lang="en-IN" b="0" i="0" dirty="0" err="1">
                <a:solidFill>
                  <a:srgbClr val="1F1F1F"/>
                </a:solidFill>
                <a:effectLst/>
                <a:latin typeface="Times New Roman" panose="02020603050405020304" pitchFamily="18" charset="0"/>
                <a:cs typeface="Times New Roman" panose="02020603050405020304" pitchFamily="18" charset="0"/>
              </a:rPr>
              <a:t>avg</a:t>
            </a:r>
            <a:r>
              <a:rPr lang="en-IN" b="0" i="0" dirty="0">
                <a:solidFill>
                  <a:srgbClr val="1F1F1F"/>
                </a:solidFill>
                <a:effectLst/>
                <a:latin typeface="Times New Roman" panose="02020603050405020304" pitchFamily="18" charset="0"/>
                <a:cs typeface="Times New Roman" panose="02020603050405020304" pitchFamily="18" charset="0"/>
              </a:rPr>
              <a:t>             0.78     0.82        0.80          591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233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69FA486-4F07-F23D-BA3F-F519D9F600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83CD4-1D2B-2A5E-86B8-388FF889835E}"/>
              </a:ext>
            </a:extLst>
          </p:cNvPr>
          <p:cNvSpPr>
            <a:spLocks noGrp="1"/>
          </p:cNvSpPr>
          <p:nvPr>
            <p:ph idx="1"/>
          </p:nvPr>
        </p:nvSpPr>
        <p:spPr>
          <a:xfrm>
            <a:off x="643812" y="1063690"/>
            <a:ext cx="10786188" cy="4889241"/>
          </a:xfrm>
        </p:spPr>
        <p:txBody>
          <a:bodyPr>
            <a:normAutofit/>
          </a:bodyPr>
          <a:lstStyle/>
          <a:p>
            <a:pPr marL="0" indent="0">
              <a:lnSpc>
                <a:spcPct val="150000"/>
              </a:lnSpc>
              <a:buNone/>
            </a:pPr>
            <a:endParaRPr lang="en-US" sz="86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95F3BF4-1F9F-0A87-64A1-B15AD2EDE569}"/>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9AECF9AB-B982-7401-B0DD-5B146D27A022}"/>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46596DC-E852-0B29-E651-B66ABDD87E31}"/>
              </a:ext>
            </a:extLst>
          </p:cNvPr>
          <p:cNvSpPr>
            <a:spLocks noGrp="1"/>
          </p:cNvSpPr>
          <p:nvPr>
            <p:ph type="sldNum" sz="quarter" idx="12"/>
          </p:nvPr>
        </p:nvSpPr>
        <p:spPr/>
        <p:txBody>
          <a:bodyPr/>
          <a:lstStyle/>
          <a:p>
            <a:fld id="{65DCBD69-296B-4D7C-AF62-9B588FC78772}" type="slidenum">
              <a:rPr lang="en-IN" smtClean="0"/>
              <a:t>28</a:t>
            </a:fld>
            <a:endParaRPr lang="en-IN"/>
          </a:p>
        </p:txBody>
      </p:sp>
      <p:pic>
        <p:nvPicPr>
          <p:cNvPr id="9" name="Picture 8">
            <a:extLst>
              <a:ext uri="{FF2B5EF4-FFF2-40B4-BE49-F238E27FC236}">
                <a16:creationId xmlns:a16="http://schemas.microsoft.com/office/drawing/2014/main" id="{220A4D76-5784-1902-63B3-8301BBFE0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13" y="702344"/>
            <a:ext cx="10904376" cy="5453311"/>
          </a:xfrm>
          <a:prstGeom prst="rect">
            <a:avLst/>
          </a:prstGeom>
        </p:spPr>
      </p:pic>
    </p:spTree>
    <p:extLst>
      <p:ext uri="{BB962C8B-B14F-4D97-AF65-F5344CB8AC3E}">
        <p14:creationId xmlns:p14="http://schemas.microsoft.com/office/powerpoint/2010/main" val="1504976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3"/>
            <a:ext cx="10431624" cy="134337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Detection Accuracy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94</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Sarcasm Detection Accuracy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400" b="0" i="0" u="none" strike="noStrike" cap="none" normalizeH="0" baseline="0" dirty="0">
              <a:ln>
                <a:noFill/>
              </a:ln>
              <a:solidFill>
                <a:schemeClr val="tx1"/>
              </a:solidFill>
              <a:effectLst/>
              <a:latin typeface="Arial" panose="020B0604020202020204" pitchFamily="34" charset="0"/>
            </a:endParaRPr>
          </a:p>
          <a:p>
            <a:pPr marL="0" indent="0">
              <a:buNone/>
            </a:pP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11-03-2025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29</a:t>
            </a:fld>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86ECC47-F514-6CBD-8DD5-164A87255404}"/>
              </a:ext>
            </a:extLst>
          </p:cNvPr>
          <p:cNvSpPr>
            <a:spLocks noChangeArrowheads="1"/>
          </p:cNvSpPr>
          <p:nvPr/>
        </p:nvSpPr>
        <p:spPr bwMode="auto">
          <a:xfrm>
            <a:off x="838200" y="2632438"/>
            <a:ext cx="10616682"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strong performance in sarcasm and sentiment detection using the Quantum Fuzzy Neural Network (QFNN).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Demonstrated exceptional ability to capture sarcasm with </a:t>
            </a:r>
            <a:r>
              <a:rPr lang="en-US" altLang="en-US" sz="2400" dirty="0">
                <a:latin typeface="Times New Roman" panose="02020603050405020304" pitchFamily="18" charset="0"/>
                <a:cs typeface="Times New Roman" panose="02020603050405020304" pitchFamily="18" charset="0"/>
              </a:rPr>
              <a:t>80</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recall, ensuring accurate identification of nuanced text.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Effectively processed the Mustard dataset, reaching 94% overall accuracy with balanced precision, recall, and F1-scores. </a:t>
            </a:r>
          </a:p>
        </p:txBody>
      </p:sp>
    </p:spTree>
    <p:extLst>
      <p:ext uri="{BB962C8B-B14F-4D97-AF65-F5344CB8AC3E}">
        <p14:creationId xmlns:p14="http://schemas.microsoft.com/office/powerpoint/2010/main" val="179969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paper introduces Quantum, a brand-new hybrid model. Fuzzy Neural Network, which combines fuzzy logic, neural networks, and quantum computing. QFNN has been particularly created to efficiently handle ambiguous and complex data by addressing issues with conventional neural networks when there are imprecise if there is ambiguous information present. Indeed, the QFNN is one of these neural network that leverages quantum computing to process information more quickly, making it suitable for handling high-dimensional non-local databases, especially intricate ones. This innovative idea has the potential to greatly increase machine learning activities’ accuracy and efficiency, so being a valuable asset in numerous other domains.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830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727788" y="578498"/>
            <a:ext cx="10626012" cy="914636"/>
          </a:xfrm>
        </p:spPr>
        <p:txBody>
          <a:bodyPr/>
          <a:lstStyle/>
          <a:p>
            <a:pPr algn="ctr"/>
            <a:r>
              <a:rPr lang="en-US" b="1" dirty="0">
                <a:latin typeface="Times New Roman" panose="02020603050405020304" pitchFamily="18" charset="0"/>
                <a:cs typeface="Times New Roman" panose="02020603050405020304" pitchFamily="18" charset="0"/>
              </a:rPr>
              <a:t>CONCLUSION &amp;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73020" y="1688841"/>
            <a:ext cx="10280780" cy="4667508"/>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an innovative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Quantum Fuzzy Neural Network (QFNN)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integrating quantum computing</a:t>
            </a:r>
            <a:r>
              <a:rPr lang="en-US" altLang="en-US" sz="2600" dirty="0">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fuzzy logic, and neural networks.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Successfully tackled the challenges of sentiment and sarcasm detection with enhanced accuracy and robustness.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Demonstrated the QFNN's superiority over traditional methods in handling ambiguity and high-dimensional data.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600" dirty="0">
                <a:latin typeface="Times New Roman" panose="02020603050405020304" pitchFamily="18" charset="0"/>
                <a:cs typeface="Times New Roman" panose="02020603050405020304" pitchFamily="18" charset="0"/>
              </a:rPr>
              <a:t>Achieved state-of-the-art results with superior accuracy compared to traditional approaches (CNN, SVM, </a:t>
            </a:r>
            <a:r>
              <a:rPr lang="en-US" sz="2600" dirty="0" err="1">
                <a:latin typeface="Times New Roman" panose="02020603050405020304" pitchFamily="18" charset="0"/>
                <a:cs typeface="Times New Roman" panose="02020603050405020304" pitchFamily="18" charset="0"/>
              </a:rPr>
              <a:t>RoBERTa</a:t>
            </a:r>
            <a:r>
              <a:rPr lang="en-US" sz="26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600" dirty="0">
                <a:latin typeface="Times New Roman" panose="02020603050405020304" pitchFamily="18" charset="0"/>
                <a:cs typeface="Times New Roman" panose="02020603050405020304" pitchFamily="18" charset="0"/>
              </a:rPr>
              <a:t>Proved robustness and efficiency in real-world </a:t>
            </a:r>
            <a:r>
              <a:rPr lang="en-US" sz="2600" dirty="0" err="1">
                <a:latin typeface="Times New Roman" panose="02020603050405020304" pitchFamily="18" charset="0"/>
                <a:cs typeface="Times New Roman" panose="02020603050405020304" pitchFamily="18" charset="0"/>
              </a:rPr>
              <a:t>datasete</a:t>
            </a:r>
            <a:r>
              <a:rPr lang="en-US" sz="2600" dirty="0">
                <a:latin typeface="Times New Roman" panose="02020603050405020304" pitchFamily="18" charset="0"/>
                <a:cs typeface="Times New Roman" panose="02020603050405020304" pitchFamily="18" charset="0"/>
              </a:rPr>
              <a:t> (Mustard ), showcasing the model's adaptability to complex multimodal tasks.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9E74324-7CDA-1A6C-4FB2-9FAE29251CB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88C8B-3C73-0573-75C9-DF37898F818C}"/>
              </a:ext>
            </a:extLst>
          </p:cNvPr>
          <p:cNvSpPr>
            <a:spLocks noGrp="1"/>
          </p:cNvSpPr>
          <p:nvPr>
            <p:ph idx="1"/>
          </p:nvPr>
        </p:nvSpPr>
        <p:spPr>
          <a:xfrm>
            <a:off x="838200" y="951722"/>
            <a:ext cx="10515600" cy="5225242"/>
          </a:xfrm>
        </p:spPr>
        <p:txBody>
          <a:bodyPr>
            <a:normAutofit/>
          </a:bodyPr>
          <a:lstStyle/>
          <a:p>
            <a:pPr marL="0" indent="0" algn="just">
              <a:lnSpc>
                <a:spcPct val="160000"/>
              </a:lnSpc>
              <a:buNone/>
            </a:pPr>
            <a:r>
              <a:rPr lang="en-US" sz="2400" b="1" dirty="0">
                <a:latin typeface="Times New Roman" panose="02020603050405020304" pitchFamily="18" charset="0"/>
                <a:cs typeface="Times New Roman" panose="02020603050405020304" pitchFamily="18" charset="0"/>
              </a:rPr>
              <a:t>Future Scope: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QFNN to address additional multimodal tasks like emotion recognition, stress analysis, and personality prediction.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more diverse datasets, including multilingual and cross-cultural data, for better generalizability.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real-time applications in social media monitoring, virtual assistants, and mental health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tools for seamless integration of QFNN into industrial applications, such as customer sentiment analysis and marketing analytics. </a:t>
            </a:r>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3A727B4-56F9-4F39-C9DD-C96771093D3F}"/>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899D5CE0-9502-21FD-93A8-BB30D4423B71}"/>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2F98377-635F-0AAB-2064-17EA183B89E5}"/>
              </a:ext>
            </a:extLst>
          </p:cNvPr>
          <p:cNvSpPr>
            <a:spLocks noGrp="1"/>
          </p:cNvSpPr>
          <p:nvPr>
            <p:ph type="sldNum" sz="quarter" idx="12"/>
          </p:nvPr>
        </p:nvSpPr>
        <p:spPr/>
        <p:txBody>
          <a:bodyPr/>
          <a:lstStyle/>
          <a:p>
            <a:fld id="{65DCBD69-296B-4D7C-AF62-9B588FC78772}" type="slidenum">
              <a:rPr lang="en-IN" smtClean="0"/>
              <a:t>31</a:t>
            </a:fld>
            <a:endParaRPr lang="en-IN"/>
          </a:p>
        </p:txBody>
      </p:sp>
    </p:spTree>
    <p:extLst>
      <p:ext uri="{BB962C8B-B14F-4D97-AF65-F5344CB8AC3E}">
        <p14:creationId xmlns:p14="http://schemas.microsoft.com/office/powerpoint/2010/main" val="3223195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726256"/>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091382"/>
            <a:ext cx="10515600" cy="5264968"/>
          </a:xfrm>
        </p:spPr>
        <p:txBody>
          <a:bodyPr>
            <a:normAutofit/>
          </a:bodyPr>
          <a:lstStyle/>
          <a:p>
            <a:pPr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Alrasheedy, </a:t>
            </a:r>
            <a:r>
              <a:rPr lang="en-US" sz="1800" dirty="0" err="1">
                <a:latin typeface="Times New Roman" panose="02020603050405020304" pitchFamily="18" charset="0"/>
                <a:cs typeface="Times New Roman" panose="02020603050405020304" pitchFamily="18" charset="0"/>
              </a:rPr>
              <a:t>Mashary</a:t>
            </a:r>
            <a:r>
              <a:rPr lang="en-US" sz="1800" dirty="0">
                <a:latin typeface="Times New Roman" panose="02020603050405020304" pitchFamily="18" charset="0"/>
                <a:cs typeface="Times New Roman" panose="02020603050405020304" pitchFamily="18" charset="0"/>
              </a:rPr>
              <a:t>, Ravie </a:t>
            </a:r>
            <a:r>
              <a:rPr lang="en-US" sz="1800" dirty="0" err="1">
                <a:latin typeface="Times New Roman" panose="02020603050405020304" pitchFamily="18" charset="0"/>
                <a:cs typeface="Times New Roman" panose="02020603050405020304" pitchFamily="18" charset="0"/>
              </a:rPr>
              <a:t>Muniyandi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Fariza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Fauzi</a:t>
            </a:r>
            <a:r>
              <a:rPr lang="en-US" sz="1800" dirty="0">
                <a:latin typeface="Times New Roman" panose="02020603050405020304" pitchFamily="18" charset="0"/>
                <a:cs typeface="Times New Roman" panose="02020603050405020304" pitchFamily="18" charset="0"/>
              </a:rPr>
              <a:t>. Text-Based Emotion Detection and Applications: A Literature Review. 6 Oct. 2022, pp. 1-9. doi:10.1109/ICCR56254.2022.9995902.</a:t>
            </a:r>
          </a:p>
          <a:p>
            <a:pPr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Kumar S., S. A. ., &amp; Geetha , A. . (2024). Emotion Detection from Text using Natural Language Processing and Neural Networks. International Journal of Intelligent Systems and Applications in Engineering, 12(14s), 609–615. Retrieved from https://ijisae.org/index.php/IJISAE/article/view/4707</a:t>
            </a:r>
          </a:p>
          <a:p>
            <a:pPr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Daniel Yohanesa, Jessen Surya Putraa, Kenneth </a:t>
            </a:r>
            <a:r>
              <a:rPr lang="en-US" sz="1800" dirty="0" err="1">
                <a:latin typeface="Times New Roman" panose="02020603050405020304" pitchFamily="18" charset="0"/>
                <a:cs typeface="Times New Roman" panose="02020603050405020304" pitchFamily="18" charset="0"/>
              </a:rPr>
              <a:t>Filberta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Kristien</a:t>
            </a:r>
            <a:r>
              <a:rPr lang="en-US" sz="1800" dirty="0">
                <a:latin typeface="Times New Roman" panose="02020603050405020304" pitchFamily="18" charset="0"/>
                <a:cs typeface="Times New Roman" panose="02020603050405020304" pitchFamily="18" charset="0"/>
              </a:rPr>
              <a:t> Margi Suryaningruma, </a:t>
            </a:r>
            <a:r>
              <a:rPr lang="en-US" sz="1800" dirty="0" err="1">
                <a:latin typeface="Times New Roman" panose="02020603050405020304" pitchFamily="18" charset="0"/>
                <a:cs typeface="Times New Roman" panose="02020603050405020304" pitchFamily="18" charset="0"/>
              </a:rPr>
              <a:t>Hanis</a:t>
            </a:r>
            <a:r>
              <a:rPr lang="en-US" sz="1800" dirty="0">
                <a:latin typeface="Times New Roman" panose="02020603050405020304" pitchFamily="18" charset="0"/>
                <a:cs typeface="Times New Roman" panose="02020603050405020304" pitchFamily="18" charset="0"/>
              </a:rPr>
              <a:t> Amalia Saputri 2023 Emotion Detection in Textual Data using Deep Learning Elsevier, vol 227, Pages 464-473</a:t>
            </a:r>
          </a:p>
          <a:p>
            <a:pPr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Santosh Kumar </a:t>
            </a:r>
            <a:r>
              <a:rPr lang="en-US" sz="1800" dirty="0" err="1">
                <a:latin typeface="Times New Roman" panose="02020603050405020304" pitchFamily="18" charset="0"/>
                <a:cs typeface="Times New Roman" panose="02020603050405020304" pitchFamily="18" charset="0"/>
              </a:rPr>
              <a:t>Bharti,S</a:t>
            </a:r>
            <a:r>
              <a:rPr lang="en-US" sz="1800" dirty="0">
                <a:latin typeface="Times New Roman" panose="02020603050405020304" pitchFamily="18" charset="0"/>
                <a:cs typeface="Times New Roman" panose="02020603050405020304" pitchFamily="18" charset="0"/>
              </a:rPr>
              <a:t> Varadhaganapathy, Rajeev Kumar Gupta, Prashant Kumar Shukla, Mohamed Bouye, Simon Karanja </a:t>
            </a:r>
            <a:r>
              <a:rPr lang="en-US" sz="1800" dirty="0" err="1">
                <a:latin typeface="Times New Roman" panose="02020603050405020304" pitchFamily="18" charset="0"/>
                <a:cs typeface="Times New Roman" panose="02020603050405020304" pitchFamily="18" charset="0"/>
              </a:rPr>
              <a:t>Hingaa</a:t>
            </a:r>
            <a:r>
              <a:rPr lang="en-US" sz="1800" dirty="0">
                <a:latin typeface="Times New Roman" panose="02020603050405020304" pitchFamily="18" charset="0"/>
                <a:cs typeface="Times New Roman" panose="02020603050405020304" pitchFamily="18" charset="0"/>
              </a:rPr>
              <a:t>, Amena Mahmoud ,2022, Text-Based Emotion Recognition Using Deep Learning Approach </a:t>
            </a:r>
            <a:r>
              <a:rPr lang="en-US" sz="1800" dirty="0" err="1">
                <a:latin typeface="Times New Roman" panose="02020603050405020304" pitchFamily="18" charset="0"/>
                <a:cs typeface="Times New Roman" panose="02020603050405020304" pitchFamily="18" charset="0"/>
              </a:rPr>
              <a:t>Hindawi</a:t>
            </a:r>
            <a:r>
              <a:rPr lang="en-US" sz="1800" dirty="0">
                <a:latin typeface="Times New Roman" panose="02020603050405020304" pitchFamily="18" charset="0"/>
                <a:cs typeface="Times New Roman" panose="02020603050405020304" pitchFamily="18" charset="0"/>
              </a:rPr>
              <a:t> Computational Intelligence and Neuroscience  Volume 2022, Article ID 2645381, 8 pages  https://doi.org/10.1155/2022/2645381</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6C2D7F2-357E-BFFB-1FED-E5849A7E12A7}"/>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DADA272-6931-32C7-4FF2-92C347C3A496}"/>
              </a:ext>
            </a:extLst>
          </p:cNvPr>
          <p:cNvSpPr>
            <a:spLocks noGrp="1"/>
          </p:cNvSpPr>
          <p:nvPr>
            <p:ph idx="1"/>
          </p:nvPr>
        </p:nvSpPr>
        <p:spPr>
          <a:xfrm>
            <a:off x="698241" y="531546"/>
            <a:ext cx="10515600" cy="5824804"/>
          </a:xfrm>
        </p:spPr>
        <p:txBody>
          <a:bodyPr>
            <a:normAutofit lnSpcReduction="1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5. Ab. Nasir, A. F., Nee, E., Choong, C. S., Abdul Ghani, A. S., P </a:t>
            </a:r>
            <a:r>
              <a:rPr lang="en-US" sz="1800" dirty="0" err="1">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Abdul Majeed, A., Adam, A., &amp; Furqan, M. (2020). Text-based emotion prediction system using machine learning approach. IOP Conference Series: Materials Science and Engineering, 769(1), 012022. https://doi.org/10.1088/1757-899X/769/1/012022</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6. Patel, P., Patel, D., Patel, D., &amp; Bera, M. (2023). Emotion detection in text: A deep learning approach for sentiment analysis. International Journal of Novel Research and Development, 8(10), 506-516.</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7. </a:t>
            </a:r>
            <a:r>
              <a:rPr lang="en-US" sz="1800" dirty="0" err="1">
                <a:latin typeface="Times New Roman" panose="02020603050405020304" pitchFamily="18" charset="0"/>
                <a:cs typeface="Times New Roman" panose="02020603050405020304" pitchFamily="18" charset="0"/>
              </a:rPr>
              <a:t>Balapuri</a:t>
            </a:r>
            <a:r>
              <a:rPr lang="en-US" sz="1800" dirty="0">
                <a:latin typeface="Times New Roman" panose="02020603050405020304" pitchFamily="18" charset="0"/>
                <a:cs typeface="Times New Roman" panose="02020603050405020304" pitchFamily="18" charset="0"/>
              </a:rPr>
              <a:t> Shiva Sundar, </a:t>
            </a:r>
            <a:r>
              <a:rPr lang="en-US" sz="1800" dirty="0" err="1">
                <a:latin typeface="Times New Roman" panose="02020603050405020304" pitchFamily="18" charset="0"/>
                <a:cs typeface="Times New Roman" panose="02020603050405020304" pitchFamily="18" charset="0"/>
              </a:rPr>
              <a:t>Vadlakonda</a:t>
            </a:r>
            <a:r>
              <a:rPr lang="en-US" sz="1800" dirty="0">
                <a:latin typeface="Times New Roman" panose="02020603050405020304" pitchFamily="18" charset="0"/>
                <a:cs typeface="Times New Roman" panose="02020603050405020304" pitchFamily="18" charset="0"/>
              </a:rPr>
              <a:t> Rohith, Bhukya Suman, </a:t>
            </a:r>
            <a:r>
              <a:rPr lang="en-US" sz="1800" dirty="0" err="1">
                <a:latin typeface="Times New Roman" panose="02020603050405020304" pitchFamily="18" charset="0"/>
                <a:cs typeface="Times New Roman" panose="02020603050405020304" pitchFamily="18" charset="0"/>
              </a:rPr>
              <a:t>Kottoju</a:t>
            </a:r>
            <a:r>
              <a:rPr lang="en-US" sz="1800" dirty="0">
                <a:latin typeface="Times New Roman" panose="02020603050405020304" pitchFamily="18" charset="0"/>
                <a:cs typeface="Times New Roman" panose="02020603050405020304" pitchFamily="18" charset="0"/>
              </a:rPr>
              <a:t> Nagendra Chary. "Emotion Detection on text using Machine Learning and Deep Learning Techniques." International Journal for Research in Applied Science &amp; Engineering Technology (IJRASET), Volume 10, Issue VI, June 2022. DOI: 10.22214/ijraset.2022.44293</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8. Zidan, M. M. S., </a:t>
            </a:r>
            <a:r>
              <a:rPr lang="en-US" sz="1800" dirty="0" err="1">
                <a:latin typeface="Times New Roman" panose="02020603050405020304" pitchFamily="18" charset="0"/>
                <a:cs typeface="Times New Roman" panose="02020603050405020304" pitchFamily="18" charset="0"/>
              </a:rPr>
              <a:t>Elhenawy</a:t>
            </a:r>
            <a:r>
              <a:rPr lang="en-US" sz="1800" dirty="0">
                <a:latin typeface="Times New Roman" panose="02020603050405020304" pitchFamily="18" charset="0"/>
                <a:cs typeface="Times New Roman" panose="02020603050405020304" pitchFamily="18" charset="0"/>
              </a:rPr>
              <a:t>, I., Abas, A. R., &amp; Othman, M. (2022). Textual Emotion Detection Approaches: A Survey. Future Computing and Informatics Journal, 7(1), Article 3. </a:t>
            </a:r>
            <a:r>
              <a:rPr lang="en-US" sz="1800" dirty="0">
                <a:latin typeface="Times New Roman" panose="02020603050405020304" pitchFamily="18" charset="0"/>
                <a:cs typeface="Times New Roman" panose="02020603050405020304" pitchFamily="18" charset="0"/>
                <a:hlinkClick r:id="rId2"/>
              </a:rPr>
              <a:t>https://doi.org/10.54623/fue.fcij.7.1.3</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9. Arya, P., &amp; Jain, S. (2018). Text-based emotion detection. International Journal of Computer Engineering &amp; Technology (IJCET), 9(3), 95–104. Retrieved from http://iaeme.com/Home/issue/IJCET?Volume=9&amp;Issue=3.</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7300AFE-7D3F-D0A3-B1A5-F929F2FBE9F4}"/>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C1DDD71-84C3-306B-4983-DEE6E2613366}"/>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D1F61739-54A7-4B3A-1A4A-1DB8D05D2D09}"/>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969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9922D-43C0-860F-E6E9-6DFF6B51D7BA}"/>
              </a:ext>
            </a:extLst>
          </p:cNvPr>
          <p:cNvSpPr>
            <a:spLocks noGrp="1"/>
          </p:cNvSpPr>
          <p:nvPr>
            <p:ph idx="1"/>
          </p:nvPr>
        </p:nvSpPr>
        <p:spPr>
          <a:xfrm>
            <a:off x="838200" y="678426"/>
            <a:ext cx="10515600" cy="5498537"/>
          </a:xfrm>
        </p:spPr>
        <p:txBody>
          <a:bodyPr>
            <a:normAutofit fontScale="92500" lnSpcReduction="10000"/>
          </a:bodyPr>
          <a:lstStyle/>
          <a:p>
            <a:pPr marL="0" indent="0" algn="just">
              <a:lnSpc>
                <a:spcPct val="170000"/>
              </a:lnSpc>
              <a:buNone/>
            </a:pPr>
            <a:r>
              <a:rPr lang="en-US" sz="1900" dirty="0">
                <a:latin typeface="Times New Roman" panose="02020603050405020304" pitchFamily="18" charset="0"/>
                <a:cs typeface="Times New Roman" panose="02020603050405020304" pitchFamily="18" charset="0"/>
              </a:rPr>
              <a:t>10.SohanSai,P.(2023). ISEAR dataset [Data set]. Kaggle. https://www.kaggle.com/code/psohansai/isear/notebook</a:t>
            </a:r>
          </a:p>
          <a:p>
            <a:pPr marL="0" indent="0" algn="just">
              <a:lnSpc>
                <a:spcPct val="170000"/>
              </a:lnSpc>
              <a:buNone/>
            </a:pPr>
            <a:r>
              <a:rPr lang="en-US" sz="1900" dirty="0">
                <a:latin typeface="Times New Roman" panose="02020603050405020304" pitchFamily="18" charset="0"/>
                <a:cs typeface="Times New Roman" panose="02020603050405020304" pitchFamily="18" charset="0"/>
              </a:rPr>
              <a:t>11. Nandwani, P., Verma, R. A review on sentiment analysis and emotion detection from text. Soc. </a:t>
            </a:r>
            <a:r>
              <a:rPr lang="en-US" sz="1900" dirty="0" err="1">
                <a:latin typeface="Times New Roman" panose="02020603050405020304" pitchFamily="18" charset="0"/>
                <a:cs typeface="Times New Roman" panose="02020603050405020304" pitchFamily="18" charset="0"/>
              </a:rPr>
              <a:t>Netw</a:t>
            </a:r>
            <a:r>
              <a:rPr lang="en-US" sz="1900" dirty="0">
                <a:latin typeface="Times New Roman" panose="02020603050405020304" pitchFamily="18" charset="0"/>
                <a:cs typeface="Times New Roman" panose="02020603050405020304" pitchFamily="18" charset="0"/>
              </a:rPr>
              <a:t>. Anal. Min. 11, 81 (2021). https://doi.org/10.1007/s13278-021-00776-6</a:t>
            </a:r>
          </a:p>
          <a:p>
            <a:pPr marL="0" indent="0" algn="just">
              <a:lnSpc>
                <a:spcPct val="170000"/>
              </a:lnSpc>
              <a:buNone/>
            </a:pPr>
            <a:r>
              <a:rPr lang="en-US" sz="1900" dirty="0">
                <a:latin typeface="Times New Roman" panose="02020603050405020304" pitchFamily="18" charset="0"/>
                <a:cs typeface="Times New Roman" panose="02020603050405020304" pitchFamily="18" charset="0"/>
              </a:rPr>
              <a:t>12. </a:t>
            </a:r>
            <a:r>
              <a:rPr lang="en-US" sz="1900" dirty="0" err="1">
                <a:latin typeface="Times New Roman" panose="02020603050405020304" pitchFamily="18" charset="0"/>
                <a:cs typeface="Times New Roman" panose="02020603050405020304" pitchFamily="18" charset="0"/>
              </a:rPr>
              <a:t>Goru</a:t>
            </a:r>
            <a:r>
              <a:rPr lang="en-US" sz="1900" dirty="0">
                <a:latin typeface="Times New Roman" panose="02020603050405020304" pitchFamily="18" charset="0"/>
                <a:cs typeface="Times New Roman" panose="02020603050405020304" pitchFamily="18" charset="0"/>
              </a:rPr>
              <a:t> Swathi, Behara Meghana Patnaik, </a:t>
            </a:r>
            <a:r>
              <a:rPr lang="en-US" sz="1900" dirty="0" err="1">
                <a:latin typeface="Times New Roman" panose="02020603050405020304" pitchFamily="18" charset="0"/>
                <a:cs typeface="Times New Roman" panose="02020603050405020304" pitchFamily="18" charset="0"/>
              </a:rPr>
              <a:t>Arjala</a:t>
            </a:r>
            <a:r>
              <a:rPr lang="en-US" sz="1900" dirty="0">
                <a:latin typeface="Times New Roman" panose="02020603050405020304" pitchFamily="18" charset="0"/>
                <a:cs typeface="Times New Roman" panose="02020603050405020304" pitchFamily="18" charset="0"/>
              </a:rPr>
              <a:t> Janani, </a:t>
            </a:r>
            <a:r>
              <a:rPr lang="en-US" sz="1900" dirty="0" err="1">
                <a:latin typeface="Times New Roman" panose="02020603050405020304" pitchFamily="18" charset="0"/>
                <a:cs typeface="Times New Roman" panose="02020603050405020304" pitchFamily="18" charset="0"/>
              </a:rPr>
              <a:t>Kanithi</a:t>
            </a:r>
            <a:r>
              <a:rPr lang="en-US" sz="1900" dirty="0">
                <a:latin typeface="Times New Roman" panose="02020603050405020304" pitchFamily="18" charset="0"/>
                <a:cs typeface="Times New Roman" panose="02020603050405020304" pitchFamily="18" charset="0"/>
              </a:rPr>
              <a:t> Karthik, Janni Divya (2022) EMOTION RECOGNITION FROM TEXT USING MACHINE  UGC CARE Listed ( Group -I) Journal Volume 11, </a:t>
            </a:r>
            <a:r>
              <a:rPr lang="en-US" sz="1900" dirty="0" err="1">
                <a:latin typeface="Times New Roman" panose="02020603050405020304" pitchFamily="18" charset="0"/>
                <a:cs typeface="Times New Roman" panose="02020603050405020304" pitchFamily="18" charset="0"/>
              </a:rPr>
              <a:t>Iss</a:t>
            </a:r>
            <a:r>
              <a:rPr lang="en-US" sz="1900" dirty="0">
                <a:latin typeface="Times New Roman" panose="02020603050405020304" pitchFamily="18" charset="0"/>
                <a:cs typeface="Times New Roman" panose="02020603050405020304" pitchFamily="18" charset="0"/>
              </a:rPr>
              <a:t> 12</a:t>
            </a:r>
          </a:p>
          <a:p>
            <a:pPr marL="0" indent="0" algn="just">
              <a:lnSpc>
                <a:spcPct val="170000"/>
              </a:lnSpc>
              <a:buNone/>
            </a:pPr>
            <a:r>
              <a:rPr lang="en-US" sz="1900" dirty="0">
                <a:latin typeface="Times New Roman" panose="02020603050405020304" pitchFamily="18" charset="0"/>
                <a:cs typeface="Times New Roman" panose="02020603050405020304" pitchFamily="18" charset="0"/>
              </a:rPr>
              <a:t>13. D. E. </a:t>
            </a:r>
            <a:r>
              <a:rPr lang="en-US" sz="1900" dirty="0" err="1">
                <a:latin typeface="Times New Roman" panose="02020603050405020304" pitchFamily="18" charset="0"/>
                <a:cs typeface="Times New Roman" panose="02020603050405020304" pitchFamily="18" charset="0"/>
              </a:rPr>
              <a:t>Cahyani</a:t>
            </a:r>
            <a:r>
              <a:rPr lang="en-US" sz="1900" dirty="0">
                <a:latin typeface="Times New Roman" panose="02020603050405020304" pitchFamily="18" charset="0"/>
                <a:cs typeface="Times New Roman" panose="02020603050405020304" pitchFamily="18" charset="0"/>
              </a:rPr>
              <a:t>, A. P. </a:t>
            </a:r>
            <a:r>
              <a:rPr lang="en-US" sz="1900" dirty="0" err="1">
                <a:latin typeface="Times New Roman" panose="02020603050405020304" pitchFamily="18" charset="0"/>
                <a:cs typeface="Times New Roman" panose="02020603050405020304" pitchFamily="18" charset="0"/>
              </a:rPr>
              <a:t>Wibawa</a:t>
            </a:r>
            <a:r>
              <a:rPr lang="en-US" sz="1900" dirty="0">
                <a:latin typeface="Times New Roman" panose="02020603050405020304" pitchFamily="18" charset="0"/>
                <a:cs typeface="Times New Roman" panose="02020603050405020304" pitchFamily="18" charset="0"/>
              </a:rPr>
              <a:t>, D. D. </a:t>
            </a:r>
            <a:r>
              <a:rPr lang="en-US" sz="1900" dirty="0" err="1">
                <a:latin typeface="Times New Roman" panose="02020603050405020304" pitchFamily="18" charset="0"/>
                <a:cs typeface="Times New Roman" panose="02020603050405020304" pitchFamily="18" charset="0"/>
              </a:rPr>
              <a:t>Prasetya</a:t>
            </a:r>
            <a:r>
              <a:rPr lang="en-US" sz="1900" dirty="0">
                <a:latin typeface="Times New Roman" panose="02020603050405020304" pitchFamily="18" charset="0"/>
                <a:cs typeface="Times New Roman" panose="02020603050405020304" pitchFamily="18" charset="0"/>
              </a:rPr>
              <a:t>, L. </a:t>
            </a:r>
            <a:r>
              <a:rPr lang="en-US" sz="1900" dirty="0" err="1">
                <a:latin typeface="Times New Roman" panose="02020603050405020304" pitchFamily="18" charset="0"/>
                <a:cs typeface="Times New Roman" panose="02020603050405020304" pitchFamily="18" charset="0"/>
              </a:rPr>
              <a:t>Gumilar</a:t>
            </a:r>
            <a:r>
              <a:rPr lang="en-US" sz="1900" dirty="0">
                <a:latin typeface="Times New Roman" panose="02020603050405020304" pitchFamily="18" charset="0"/>
                <a:cs typeface="Times New Roman" panose="02020603050405020304" pitchFamily="18" charset="0"/>
              </a:rPr>
              <a:t>, F. Akhbar and E. R. </a:t>
            </a:r>
            <a:r>
              <a:rPr lang="en-US" sz="1900" dirty="0" err="1">
                <a:latin typeface="Times New Roman" panose="02020603050405020304" pitchFamily="18" charset="0"/>
                <a:cs typeface="Times New Roman" panose="02020603050405020304" pitchFamily="18" charset="0"/>
              </a:rPr>
              <a:t>Triyulinar</a:t>
            </a:r>
            <a:r>
              <a:rPr lang="en-US" sz="1900" dirty="0">
                <a:latin typeface="Times New Roman" panose="02020603050405020304" pitchFamily="18" charset="0"/>
                <a:cs typeface="Times New Roman" panose="02020603050405020304" pitchFamily="18" charset="0"/>
              </a:rPr>
              <a:t>, "Emotion Detection in Text Using Convolutional Neural Network," 2022 International Conference on Electrical and Information Technology (IEIT), Malang, Indonesia, 2022, pp. 372-376, </a:t>
            </a:r>
            <a:r>
              <a:rPr lang="en-US" sz="1900" dirty="0" err="1">
                <a:latin typeface="Times New Roman" panose="02020603050405020304" pitchFamily="18" charset="0"/>
                <a:cs typeface="Times New Roman" panose="02020603050405020304" pitchFamily="18" charset="0"/>
              </a:rPr>
              <a:t>doi</a:t>
            </a:r>
            <a:r>
              <a:rPr lang="en-US" sz="1900" dirty="0">
                <a:latin typeface="Times New Roman" panose="02020603050405020304" pitchFamily="18" charset="0"/>
                <a:cs typeface="Times New Roman" panose="02020603050405020304" pitchFamily="18" charset="0"/>
              </a:rPr>
              <a:t>: 10.1109/IEIT56384.2022.9967913. keywords: {Deep </a:t>
            </a:r>
            <a:r>
              <a:rPr lang="en-US" sz="1900" dirty="0" err="1">
                <a:latin typeface="Times New Roman" panose="02020603050405020304" pitchFamily="18" charset="0"/>
                <a:cs typeface="Times New Roman" panose="02020603050405020304" pitchFamily="18" charset="0"/>
              </a:rPr>
              <a:t>learning;Emotion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recognition;Bit</a:t>
            </a:r>
            <a:r>
              <a:rPr lang="en-US" sz="1900" dirty="0">
                <a:latin typeface="Times New Roman" panose="02020603050405020304" pitchFamily="18" charset="0"/>
                <a:cs typeface="Times New Roman" panose="02020603050405020304" pitchFamily="18" charset="0"/>
              </a:rPr>
              <a:t> error </a:t>
            </a:r>
            <a:r>
              <a:rPr lang="en-US" sz="1900" dirty="0" err="1">
                <a:latin typeface="Times New Roman" panose="02020603050405020304" pitchFamily="18" charset="0"/>
                <a:cs typeface="Times New Roman" panose="02020603050405020304" pitchFamily="18" charset="0"/>
              </a:rPr>
              <a:t>rate;Text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categorization;Data</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models;Convolutional</a:t>
            </a:r>
            <a:r>
              <a:rPr lang="en-US" sz="1900" dirty="0">
                <a:latin typeface="Times New Roman" panose="02020603050405020304" pitchFamily="18" charset="0"/>
                <a:cs typeface="Times New Roman" panose="02020603050405020304" pitchFamily="18" charset="0"/>
              </a:rPr>
              <a:t> neural </a:t>
            </a:r>
            <a:r>
              <a:rPr lang="en-US" sz="1900" dirty="0" err="1">
                <a:latin typeface="Times New Roman" panose="02020603050405020304" pitchFamily="18" charset="0"/>
                <a:cs typeface="Times New Roman" panose="02020603050405020304" pitchFamily="18" charset="0"/>
              </a:rPr>
              <a:t>networks;Information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technology;Emotion</a:t>
            </a:r>
            <a:r>
              <a:rPr lang="en-US" sz="1900" dirty="0">
                <a:latin typeface="Times New Roman" panose="02020603050405020304" pitchFamily="18" charset="0"/>
                <a:cs typeface="Times New Roman" panose="02020603050405020304" pitchFamily="18" charset="0"/>
              </a:rPr>
              <a:t> Detection;CNN;BERT;Word2Vec;GloVe},</a:t>
            </a:r>
          </a:p>
          <a:p>
            <a:pPr>
              <a:lnSpc>
                <a:spcPct val="170000"/>
              </a:lnSpc>
              <a:buFont typeface="+mj-lt"/>
              <a:buAutoNum type="arabicPeriod" startAt="8"/>
            </a:pPr>
            <a:endParaRPr lang="en-IN" sz="900" dirty="0"/>
          </a:p>
        </p:txBody>
      </p:sp>
      <p:sp>
        <p:nvSpPr>
          <p:cNvPr id="4" name="Date Placeholder 3">
            <a:extLst>
              <a:ext uri="{FF2B5EF4-FFF2-40B4-BE49-F238E27FC236}">
                <a16:creationId xmlns:a16="http://schemas.microsoft.com/office/drawing/2014/main" id="{3EED77D7-C60F-F436-938E-2AE1A3951FD5}"/>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78FD14F3-8E50-D7B5-131C-2A6E2AEA1B29}"/>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B6A4B86-A8BE-51CB-C4AF-AAFB4A1DE77D}"/>
              </a:ext>
            </a:extLst>
          </p:cNvPr>
          <p:cNvSpPr>
            <a:spLocks noGrp="1"/>
          </p:cNvSpPr>
          <p:nvPr>
            <p:ph type="sldNum" sz="quarter" idx="12"/>
          </p:nvPr>
        </p:nvSpPr>
        <p:spPr/>
        <p:txBody>
          <a:bodyPr/>
          <a:lstStyle/>
          <a:p>
            <a:fld id="{65DCBD69-296B-4D7C-AF62-9B588FC78772}" type="slidenum">
              <a:rPr lang="en-IN" smtClean="0"/>
              <a:t>34</a:t>
            </a:fld>
            <a:endParaRPr lang="en-IN"/>
          </a:p>
        </p:txBody>
      </p:sp>
    </p:spTree>
    <p:extLst>
      <p:ext uri="{BB962C8B-B14F-4D97-AF65-F5344CB8AC3E}">
        <p14:creationId xmlns:p14="http://schemas.microsoft.com/office/powerpoint/2010/main" val="232287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3E5F5BE-A533-7E38-0893-4759D22549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5A278-112E-88EC-E29F-6CCA71FFEBE5}"/>
              </a:ext>
            </a:extLst>
          </p:cNvPr>
          <p:cNvSpPr>
            <a:spLocks noGrp="1"/>
          </p:cNvSpPr>
          <p:nvPr>
            <p:ph idx="1"/>
          </p:nvPr>
        </p:nvSpPr>
        <p:spPr>
          <a:xfrm>
            <a:off x="838200" y="678426"/>
            <a:ext cx="10515600" cy="5498537"/>
          </a:xfrm>
        </p:spPr>
        <p:txBody>
          <a:bodyPr>
            <a:normAutofit/>
          </a:bodyPr>
          <a:lstStyle/>
          <a:p>
            <a:pPr marL="0" indent="0" algn="just">
              <a:lnSpc>
                <a:spcPct val="170000"/>
              </a:lnSpc>
              <a:buNone/>
            </a:pPr>
            <a:r>
              <a:rPr lang="en-US" sz="2000" dirty="0">
                <a:latin typeface="Times New Roman" panose="02020603050405020304" pitchFamily="18" charset="0"/>
                <a:cs typeface="Times New Roman" panose="02020603050405020304" pitchFamily="18" charset="0"/>
              </a:rPr>
              <a:t>14. </a:t>
            </a:r>
            <a:r>
              <a:rPr lang="en-US" sz="2000" dirty="0" err="1">
                <a:latin typeface="Times New Roman" panose="02020603050405020304" pitchFamily="18" charset="0"/>
                <a:cs typeface="Times New Roman" panose="02020603050405020304" pitchFamily="18" charset="0"/>
              </a:rPr>
              <a:t>Sailunaz</a:t>
            </a:r>
            <a:r>
              <a:rPr lang="en-US" sz="2000" dirty="0">
                <a:latin typeface="Times New Roman" panose="02020603050405020304" pitchFamily="18" charset="0"/>
                <a:cs typeface="Times New Roman" panose="02020603050405020304" pitchFamily="18" charset="0"/>
              </a:rPr>
              <a:t>, K., Dhaliwal, M., Rokne, J. et al. Emotion detection from text and speech: a survey. Soc. </a:t>
            </a:r>
            <a:r>
              <a:rPr lang="en-US" sz="2000" dirty="0" err="1">
                <a:latin typeface="Times New Roman" panose="02020603050405020304" pitchFamily="18" charset="0"/>
                <a:cs typeface="Times New Roman" panose="02020603050405020304" pitchFamily="18" charset="0"/>
              </a:rPr>
              <a:t>Netw</a:t>
            </a:r>
            <a:r>
              <a:rPr lang="en-US" sz="2000" dirty="0">
                <a:latin typeface="Times New Roman" panose="02020603050405020304" pitchFamily="18" charset="0"/>
                <a:cs typeface="Times New Roman" panose="02020603050405020304" pitchFamily="18" charset="0"/>
              </a:rPr>
              <a:t>. Anal. Min. 8, 28 (2018). https://doi.org/10.1007/s13278-018-0505-2</a:t>
            </a:r>
          </a:p>
          <a:p>
            <a:pPr marL="0" indent="0" algn="just">
              <a:lnSpc>
                <a:spcPct val="170000"/>
              </a:lnSpc>
              <a:buNone/>
            </a:pPr>
            <a:r>
              <a:rPr lang="en-US" sz="2000" dirty="0">
                <a:latin typeface="Times New Roman" panose="02020603050405020304" pitchFamily="18" charset="0"/>
                <a:cs typeface="Times New Roman" panose="02020603050405020304" pitchFamily="18" charset="0"/>
              </a:rPr>
              <a:t>15. Daniel Haryadi and Gede Putra Kusuma, “Emotion Detection in Text using Nested Long Short-Term Memory” International Journal of Advanced Computer Science and Applications(IJACSA), 10(6), 2019. http://dx.doi.org/10.14569/IJACSA.2019.0100645</a:t>
            </a:r>
          </a:p>
          <a:p>
            <a:pPr>
              <a:lnSpc>
                <a:spcPct val="170000"/>
              </a:lnSpc>
              <a:buFont typeface="+mj-lt"/>
              <a:buAutoNum type="arabicPeriod" startAt="8"/>
            </a:pPr>
            <a:endParaRPr lang="en-IN" sz="900" dirty="0"/>
          </a:p>
        </p:txBody>
      </p:sp>
      <p:sp>
        <p:nvSpPr>
          <p:cNvPr id="4" name="Date Placeholder 3">
            <a:extLst>
              <a:ext uri="{FF2B5EF4-FFF2-40B4-BE49-F238E27FC236}">
                <a16:creationId xmlns:a16="http://schemas.microsoft.com/office/drawing/2014/main" id="{F094BD0B-36E0-5DCC-3A36-A437356F3AFA}"/>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2A053265-2432-C3B5-55B9-56636DEC4C2D}"/>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47D44CE-4F2F-C03F-B006-DAB92877438A}"/>
              </a:ext>
            </a:extLst>
          </p:cNvPr>
          <p:cNvSpPr>
            <a:spLocks noGrp="1"/>
          </p:cNvSpPr>
          <p:nvPr>
            <p:ph type="sldNum" sz="quarter" idx="12"/>
          </p:nvPr>
        </p:nvSpPr>
        <p:spPr/>
        <p:txBody>
          <a:bodyPr/>
          <a:lstStyle/>
          <a:p>
            <a:fld id="{65DCBD69-296B-4D7C-AF62-9B588FC78772}" type="slidenum">
              <a:rPr lang="en-IN" smtClean="0"/>
              <a:t>35</a:t>
            </a:fld>
            <a:endParaRPr lang="en-IN"/>
          </a:p>
        </p:txBody>
      </p:sp>
    </p:spTree>
    <p:extLst>
      <p:ext uri="{BB962C8B-B14F-4D97-AF65-F5344CB8AC3E}">
        <p14:creationId xmlns:p14="http://schemas.microsoft.com/office/powerpoint/2010/main" val="619288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Open the floor for questions from the audience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475861" y="513184"/>
            <a:ext cx="10877939" cy="979950"/>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Express gratitude for the opportunity to present</a:t>
            </a:r>
          </a:p>
          <a:p>
            <a:r>
              <a:rPr lang="en-US" dirty="0">
                <a:latin typeface="Times New Roman" panose="02020603050405020304" pitchFamily="18" charset="0"/>
                <a:cs typeface="Times New Roman" panose="02020603050405020304" pitchFamily="18" charset="0"/>
              </a:rPr>
              <a:t>Provide contact information for further inquiries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Introduction </a:t>
            </a:r>
          </a:p>
          <a:p>
            <a:r>
              <a:rPr lang="en-US" sz="2400" dirty="0">
                <a:latin typeface="Times New Roman" panose="02020603050405020304" pitchFamily="18" charset="0"/>
                <a:cs typeface="Times New Roman" panose="02020603050405020304" pitchFamily="18" charset="0"/>
              </a:rPr>
              <a:t>This project focuses on detecting sarcasm and sentiment in text using a hybrid model that combines fuzzy logic and quantum neural networks (QNN).</a:t>
            </a:r>
          </a:p>
          <a:p>
            <a:r>
              <a:rPr lang="en-US" sz="2400" dirty="0">
                <a:latin typeface="Times New Roman" panose="02020603050405020304" pitchFamily="18" charset="0"/>
                <a:cs typeface="Times New Roman" panose="02020603050405020304" pitchFamily="18" charset="0"/>
              </a:rPr>
              <a:t>The approach integrates fuzzy reasoning with quantum computing techniques to enhance the accuracy and reliability of textual sentiment and sarcasm analysis.</a:t>
            </a:r>
          </a:p>
          <a:p>
            <a:pPr marL="0" indent="0">
              <a:buNone/>
            </a:pPr>
            <a:r>
              <a:rPr lang="en-US" sz="2400" b="1" dirty="0">
                <a:latin typeface="Times New Roman" panose="02020603050405020304" pitchFamily="18" charset="0"/>
                <a:cs typeface="Times New Roman" panose="02020603050405020304" pitchFamily="18" charset="0"/>
              </a:rPr>
              <a:t>Motivation</a:t>
            </a:r>
          </a:p>
          <a:p>
            <a:r>
              <a:rPr lang="en-US" sz="2400" dirty="0">
                <a:latin typeface="Times New Roman" panose="02020603050405020304" pitchFamily="18" charset="0"/>
                <a:cs typeface="Times New Roman" panose="02020603050405020304" pitchFamily="18" charset="0"/>
              </a:rPr>
              <a:t>Sarcasm plays a significant role in communication, often altering the literal meaning of expressions and adding complexity to sentiment interpretation.</a:t>
            </a:r>
          </a:p>
          <a:p>
            <a:r>
              <a:rPr lang="en-US" sz="2400" dirty="0">
                <a:latin typeface="Times New Roman" panose="02020603050405020304" pitchFamily="18" charset="0"/>
                <a:cs typeface="Times New Roman" panose="02020603050405020304" pitchFamily="18" charset="0"/>
              </a:rPr>
              <a:t>The rise of digital communication platforms has created a need for automated systems to accurately detect sarcasm in textual data, such as social media posts, customer reviews, and online conversations.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11-03-2025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91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42247E-4E5B-E888-88BB-8844D3EE6A92}"/>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A2E95C1-8BB3-C27E-A403-A53D7998A280}"/>
              </a:ext>
            </a:extLst>
          </p:cNvPr>
          <p:cNvSpPr>
            <a:spLocks noGrp="1"/>
          </p:cNvSpPr>
          <p:nvPr>
            <p:ph idx="1"/>
          </p:nvPr>
        </p:nvSpPr>
        <p:spPr>
          <a:xfrm>
            <a:off x="838200" y="839755"/>
            <a:ext cx="10515600" cy="5589037"/>
          </a:xfrm>
        </p:spPr>
        <p:txBody>
          <a:bodyPr>
            <a:normAutofit/>
          </a:bodyPr>
          <a:lstStyle/>
          <a:p>
            <a:r>
              <a:rPr lang="en-US" sz="2400" dirty="0">
                <a:latin typeface="Times New Roman" panose="02020603050405020304" pitchFamily="18" charset="0"/>
                <a:cs typeface="Times New Roman" panose="02020603050405020304" pitchFamily="18" charset="0"/>
              </a:rPr>
              <a:t>Accurate sarcasm detection is essential for improving user experience in applications like chatbots, recommendation systems, and sentiment analysis tools</a:t>
            </a:r>
            <a:r>
              <a:rPr lang="en-US"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complexities of sarcasm in digital text necessitate advanced computational models to capture subtle linguistic cues and context</a:t>
            </a:r>
            <a:r>
              <a:rPr lang="en-US" dirty="0">
                <a:latin typeface="Times New Roman" panose="02020603050405020304" pitchFamily="18" charset="0"/>
                <a:cs typeface="Times New Roman" panose="02020603050405020304" pitchFamily="18" charset="0"/>
              </a:rPr>
              <a:t>.</a:t>
            </a:r>
          </a:p>
          <a:p>
            <a:pPr marL="0" indent="0">
              <a:buNone/>
            </a:pPr>
            <a:r>
              <a:rPr lang="en-US" sz="2400" b="1" kern="1200" dirty="0">
                <a:solidFill>
                  <a:srgbClr val="000000"/>
                </a:solidFill>
                <a:effectLst/>
                <a:latin typeface="Times New Roman" panose="02020603050405020304" pitchFamily="18" charset="0"/>
                <a:cs typeface="Times New Roman" panose="02020603050405020304" pitchFamily="18" charset="0"/>
              </a:rPr>
              <a:t>Importance and relevance</a:t>
            </a:r>
          </a:p>
          <a:p>
            <a:r>
              <a:rPr lang="en-US" sz="2400" dirty="0">
                <a:latin typeface="Times New Roman" panose="02020603050405020304" pitchFamily="18" charset="0"/>
                <a:cs typeface="Times New Roman" panose="02020603050405020304" pitchFamily="18" charset="0"/>
              </a:rPr>
              <a:t>Sarcasm detection plays a vital role in fields such as customer feedback analysis, social media monitoring, and sentiment-based decision-making systems.</a:t>
            </a:r>
          </a:p>
          <a:p>
            <a:r>
              <a:rPr lang="en-US" sz="2400" dirty="0">
                <a:latin typeface="Times New Roman" panose="02020603050405020304" pitchFamily="18" charset="0"/>
                <a:cs typeface="Times New Roman" panose="02020603050405020304" pitchFamily="18" charset="0"/>
              </a:rPr>
              <a:t>It enables organizations to interpret user intent more accurately, improve engagement strategies, and deliver personalized services.</a:t>
            </a:r>
          </a:p>
          <a:p>
            <a:r>
              <a:rPr lang="en-US" sz="2400" dirty="0">
                <a:latin typeface="Times New Roman" panose="02020603050405020304" pitchFamily="18" charset="0"/>
                <a:cs typeface="Times New Roman" panose="02020603050405020304" pitchFamily="18" charset="0"/>
              </a:rPr>
              <a:t>The proposed integration of fuzzy logic with quantum neural networks tackles the inherent complexities of sarcasm, providing a groundbreaking advancement in Natural Language Processing (NLP).</a:t>
            </a:r>
          </a:p>
        </p:txBody>
      </p:sp>
      <p:sp>
        <p:nvSpPr>
          <p:cNvPr id="5" name="Date Placeholder 4">
            <a:extLst>
              <a:ext uri="{FF2B5EF4-FFF2-40B4-BE49-F238E27FC236}">
                <a16:creationId xmlns:a16="http://schemas.microsoft.com/office/drawing/2014/main" id="{839A240C-7D68-3F1B-1DC9-AFB57F5B6B1E}"/>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849CB169-D2CC-16BE-7D82-52E909617D3B}"/>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75306A1-C1DE-4BEE-3DC6-A82419B88EEB}"/>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209326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11-03-2025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499834751"/>
              </p:ext>
            </p:extLst>
          </p:nvPr>
        </p:nvGraphicFramePr>
        <p:xfrm>
          <a:off x="685800" y="1058502"/>
          <a:ext cx="10820400" cy="5006397"/>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0798">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677106">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667579">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Multimodal Sarcasm Detection Based on Multimodal Sentiment Co-training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nl-NL" sz="1400" dirty="0">
                          <a:latin typeface="Times New Roman" panose="02020603050405020304" pitchFamily="18" charset="0"/>
                          <a:cs typeface="Times New Roman" panose="02020603050405020304" pitchFamily="18" charset="0"/>
                        </a:rPr>
                        <a:t>Zhang, Yu, Zhao, Li, Wang,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2"/>
                        </a:rPr>
                        <a:t>https://ieeexplore.ieee.org/document/10189686/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Multimodal sentiment co-training for sarcasm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Introduced co-training with multimodal data for sarcasm detection; improved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Lacks detailed analysis of cross-modal relationships for sarcasm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443097">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 Novel Framework for Multimodal Sarcasm Detection Using Deep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Kumar, Gupta, Singh, Pandey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3"/>
                        </a:rPr>
                        <a:t>https://ieeexplore.ieee.org/document/10074506/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Deep learning-based multimodal framework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Enhanced sarcasm detection accuracy using novel deep learning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testing across diverse datasets; scalability concerns not addressed.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21861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An Integrated Approach for Multimodal Sarcasm Detection in Online Social Media Using 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Wang, Chen, Liu, Zhang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4"/>
                        </a:rPr>
                        <a:t>https://arxiv.org/html/2412.10103v1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Machine learning integrated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Successfully combined text and image data for sarcasm detection in social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Needs evaluation on real-time social media datasets with diverse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365178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3659439-BF6F-F865-C472-DBE32DF34C3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7070EB2-3B77-D72E-07D8-543C48733EBC}"/>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A93249AD-6693-8F31-959B-5F6263A17A98}"/>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AC400B3-3101-2E78-489E-C7CD482CDE07}"/>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A734021-4F74-9602-FFCA-AFA083CF3FE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6815CEC-D949-4042-883C-F9CE9F5C8D2B}"/>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73302859-1407-C0AE-77F4-803F6932217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8A811634-BE92-DD2F-31FE-B9E852EE8C35}"/>
              </a:ext>
            </a:extLst>
          </p:cNvPr>
          <p:cNvGraphicFramePr>
            <a:graphicFrameLocks noGrp="1"/>
          </p:cNvGraphicFramePr>
          <p:nvPr>
            <p:extLst>
              <p:ext uri="{D42A27DB-BD31-4B8C-83A1-F6EECF244321}">
                <p14:modId xmlns:p14="http://schemas.microsoft.com/office/powerpoint/2010/main" val="3560763243"/>
              </p:ext>
            </p:extLst>
          </p:nvPr>
        </p:nvGraphicFramePr>
        <p:xfrm>
          <a:off x="685800" y="1306286"/>
          <a:ext cx="10820400" cy="4103555"/>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0798">
                  <a:extLst>
                    <a:ext uri="{9D8B030D-6E8A-4147-A177-3AD203B41FA5}">
                      <a16:colId xmlns:a16="http://schemas.microsoft.com/office/drawing/2014/main" val="1190061112"/>
                    </a:ext>
                  </a:extLst>
                </a:gridCol>
                <a:gridCol w="1822990">
                  <a:extLst>
                    <a:ext uri="{9D8B030D-6E8A-4147-A177-3AD203B41FA5}">
                      <a16:colId xmlns:a16="http://schemas.microsoft.com/office/drawing/2014/main" val="3469305604"/>
                    </a:ext>
                  </a:extLst>
                </a:gridCol>
                <a:gridCol w="160953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733554">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806599">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Learning Multitask Commonness and Uniqueness for Multimodal Sarcasm Detection and Sentiment Analysis in Conversation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nl-NL" sz="1400" dirty="0">
                          <a:latin typeface="Times New Roman" panose="02020603050405020304" pitchFamily="18" charset="0"/>
                          <a:cs typeface="Times New Roman" panose="02020603050405020304" pitchFamily="18" charset="0"/>
                        </a:rPr>
                        <a:t>Li, Hou, Tiwari</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hlinkClick r:id="rId2"/>
                        </a:rPr>
                        <a:t>https://www.researchgate.net/publication/384106986_A_Multi-Modal_Sarcasm_Detection_Model_Based_onCue_Learning</a:t>
                      </a:r>
                      <a:endParaRPr lang="en-IN" sz="1400" dirty="0"/>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Multitask learning approach for sarcasm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Achieved high accuracy in conversation-based sarcasm and sentiment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Challenges in handling complex conversational structures and context shifts.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563402">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Multimodal sarcasm target identification in tweets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Wang, Sun, Liu, Shao, Zheng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3"/>
                        </a:rPr>
                        <a:t>https://arxiv.org/html/2412.00756v1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Target identification using multimodal sarcasm detection framework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Improved target identification in tweets using multimodal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Requires further exploration into multimodal feature selection and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375324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11-03-2025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401215" y="1399592"/>
            <a:ext cx="11588621" cy="4929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Traditional sentiment analysis models struggle with sarcasm due to contradictory meanings in textual </a:t>
            </a:r>
            <a:r>
              <a:rPr lang="en-US" sz="2400" dirty="0" err="1">
                <a:latin typeface="Times New Roman" panose="02020603050405020304" pitchFamily="18" charset="0"/>
                <a:cs typeface="Times New Roman" panose="02020603050405020304" pitchFamily="18" charset="0"/>
              </a:rPr>
              <a:t>expressions.Summarize</a:t>
            </a:r>
            <a:r>
              <a:rPr lang="en-US" sz="2400" dirty="0">
                <a:latin typeface="Times New Roman" panose="02020603050405020304" pitchFamily="18" charset="0"/>
                <a:cs typeface="Times New Roman" panose="02020603050405020304" pitchFamily="18" charset="0"/>
              </a:rPr>
              <a:t> relevant literature</a:t>
            </a:r>
          </a:p>
          <a:p>
            <a:r>
              <a:rPr lang="en-US" sz="2400" dirty="0">
                <a:latin typeface="Times New Roman" panose="02020603050405020304" pitchFamily="18" charset="0"/>
                <a:cs typeface="Times New Roman" panose="02020603050405020304" pitchFamily="18" charset="0"/>
              </a:rPr>
              <a:t>Multimodal approaches improve context comprehension but often overlook textual nuances.</a:t>
            </a:r>
          </a:p>
          <a:p>
            <a:r>
              <a:rPr lang="en-US" sz="2400" dirty="0">
                <a:latin typeface="Times New Roman" panose="02020603050405020304" pitchFamily="18" charset="0"/>
                <a:cs typeface="Times New Roman" panose="02020603050405020304" pitchFamily="18" charset="0"/>
              </a:rPr>
              <a:t>Fuzzy logic effectively handles ambiguity and improves interpretability in NLP tasks.</a:t>
            </a:r>
          </a:p>
          <a:p>
            <a:r>
              <a:rPr lang="en-US" sz="2400" dirty="0">
                <a:latin typeface="Times New Roman" panose="02020603050405020304" pitchFamily="18" charset="0"/>
                <a:cs typeface="Times New Roman" panose="02020603050405020304" pitchFamily="18" charset="0"/>
              </a:rPr>
              <a:t>Quantum neural networks (QNNs) enhance computational efficiency and handle high-dimensional data in complex problems.</a:t>
            </a:r>
          </a:p>
          <a:p>
            <a:r>
              <a:rPr lang="en-US" sz="2400" dirty="0">
                <a:latin typeface="Times New Roman" panose="02020603050405020304" pitchFamily="18" charset="0"/>
                <a:cs typeface="Times New Roman" panose="02020603050405020304" pitchFamily="18" charset="0"/>
              </a:rPr>
              <a:t>Hybrid models combining fuzzy logic and quantum computing show potential for improving sarcasm detection accuracy and reliability.</a:t>
            </a:r>
          </a:p>
        </p:txBody>
      </p:sp>
    </p:spTree>
    <p:extLst>
      <p:ext uri="{BB962C8B-B14F-4D97-AF65-F5344CB8AC3E}">
        <p14:creationId xmlns:p14="http://schemas.microsoft.com/office/powerpoint/2010/main" val="12824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597159"/>
            <a:ext cx="10173182" cy="2295330"/>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17241" y="802432"/>
            <a:ext cx="11653935" cy="5374531"/>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problem addressed in this project is sarcasm and sentiment detection from text which involves identifying and categorizing sarcasm and sentiment expressed in written text. This task is challenging due to the complexity and subjectivity of human emotions, which vary across contexts, cultures, and individuals. Text can convey multiple emotions simultaneously or subtly express feelings, making accurate detection difficult. Traditional sentiment analysis methods often struggle with the complexities of multimodal data, particularly when dealing with sarcasm, which frequently involves subtle or contradictory cues across modalities like text, images. To overcome these challenges, QFNN model is proposed, integrating quantum computing, fuzzy logic, and neural networks to manage ambiguity and uncertainty in data effectively.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solidFill>
                  <a:srgbClr val="898989"/>
                </a:solidFill>
                <a:latin typeface="Times New Roman" pitchFamily="18" charset="0"/>
                <a:cs typeface="Times New Roman" pitchFamily="18" charset="0"/>
              </a:rPr>
              <a:t>                              Review No: CG5</a:t>
            </a:r>
            <a:endParaRPr lang="en-US" sz="11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z="1100" smtClean="0">
                <a:latin typeface="Times New Roman" panose="02020603050405020304" pitchFamily="18" charset="0"/>
                <a:cs typeface="Times New Roman" panose="02020603050405020304" pitchFamily="18" charset="0"/>
              </a:rPr>
              <a:t>9</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1986</TotalTime>
  <Words>3286</Words>
  <Application>Microsoft Office PowerPoint</Application>
  <PresentationFormat>Widescreen</PresentationFormat>
  <Paragraphs>374</Paragraphs>
  <Slides>37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Calibri Light</vt:lpstr>
      <vt:lpstr>Courier New</vt:lpstr>
      <vt:lpstr>Times New Roman</vt:lpstr>
      <vt:lpstr>Wingdings</vt:lpstr>
      <vt:lpstr>Office Theme</vt:lpstr>
      <vt:lpstr>Custom Design</vt:lpstr>
      <vt:lpstr>PowerPoint Presentation</vt:lpstr>
      <vt:lpstr>OUTLINE</vt:lpstr>
      <vt:lpstr>ABSTRACT</vt:lpstr>
      <vt:lpstr>INTRODUCTION</vt:lpstr>
      <vt:lpstr>PowerPoint Presentation</vt:lpstr>
      <vt:lpstr>LITERATURE SURVEY</vt:lpstr>
      <vt:lpstr>LITERATURE SURVEY</vt:lpstr>
      <vt:lpstr>LITERATURE SURVEY</vt:lpstr>
      <vt:lpstr>PROBLEM STATEMENT</vt:lpstr>
      <vt:lpstr>OBJECTIVES</vt:lpstr>
      <vt:lpstr>FLOW CHART</vt:lpstr>
      <vt:lpstr>PowerPoint Presentation</vt:lpstr>
      <vt:lpstr>METHODOLOGY</vt:lpstr>
      <vt:lpstr>Preprocessing Steps:</vt:lpstr>
      <vt:lpstr>PowerPoint Presentation</vt:lpstr>
      <vt:lpstr>PowerPoint Presentation</vt:lpstr>
      <vt:lpstr>PowerPoint Presentation</vt:lpstr>
      <vt:lpstr>PowerPoint Presentation</vt:lpstr>
      <vt:lpstr>DeepLearning Models :</vt:lpstr>
      <vt:lpstr>PowerPoint Presentation</vt:lpstr>
      <vt:lpstr>PowerPoint Presentation</vt:lpstr>
      <vt:lpstr>PowerPoint Presentation</vt:lpstr>
      <vt:lpstr>Model Performance :</vt:lpstr>
      <vt:lpstr>PowerPoint Presentation</vt:lpstr>
      <vt:lpstr>PowerPoint Presentation</vt:lpstr>
      <vt:lpstr>PowerPoint Presentation</vt:lpstr>
      <vt:lpstr>Classification Report:</vt:lpstr>
      <vt:lpstr>PowerPoint Presentation</vt:lpstr>
      <vt:lpstr>RESULTS &amp; ANALYSIS</vt:lpstr>
      <vt:lpstr>CONCLUSION &amp; FUTURE SCOPE</vt:lpstr>
      <vt:lpstr>PowerPoint Presentation</vt:lpstr>
      <vt:lpstr>REFERENCES</vt:lpstr>
      <vt:lpstr>PowerPoint Presentation</vt:lpstr>
      <vt:lpstr>PowerPoint Presentation</vt:lpstr>
      <vt:lpstr>PowerPoint Presentation</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N_1640043 SURE VENKATA JHANSI LAKSHMI</cp:lastModifiedBy>
  <cp:revision>43</cp:revision>
  <dcterms:created xsi:type="dcterms:W3CDTF">2023-12-22T11:34:02Z</dcterms:created>
  <dcterms:modified xsi:type="dcterms:W3CDTF">2025-03-11T05:13:40Z</dcterms:modified>
</cp:coreProperties>
</file>