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8" r:id="rId2"/>
    <p:sldId id="260" r:id="rId3"/>
    <p:sldId id="262" r:id="rId4"/>
    <p:sldId id="279" r:id="rId5"/>
    <p:sldId id="280" r:id="rId6"/>
    <p:sldId id="263" r:id="rId7"/>
    <p:sldId id="281" r:id="rId8"/>
    <p:sldId id="264" r:id="rId9"/>
    <p:sldId id="265" r:id="rId10"/>
    <p:sldId id="270" r:id="rId11"/>
    <p:sldId id="266" r:id="rId12"/>
    <p:sldId id="268" r:id="rId13"/>
    <p:sldId id="269" r:id="rId14"/>
    <p:sldId id="282" r:id="rId15"/>
    <p:sldId id="283" r:id="rId16"/>
    <p:sldId id="294" r:id="rId17"/>
    <p:sldId id="295" r:id="rId18"/>
    <p:sldId id="296" r:id="rId19"/>
    <p:sldId id="286" r:id="rId20"/>
    <p:sldId id="297" r:id="rId21"/>
    <p:sldId id="285" r:id="rId22"/>
    <p:sldId id="284" r:id="rId23"/>
    <p:sldId id="287" r:id="rId24"/>
    <p:sldId id="288" r:id="rId25"/>
    <p:sldId id="290" r:id="rId26"/>
    <p:sldId id="291" r:id="rId27"/>
    <p:sldId id="271" r:id="rId28"/>
    <p:sldId id="299" r:id="rId29"/>
    <p:sldId id="298" r:id="rId30"/>
    <p:sldId id="272" r:id="rId31"/>
    <p:sldId id="273" r:id="rId32"/>
    <p:sldId id="292" r:id="rId33"/>
    <p:sldId id="278"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11-03-2025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11-03-2025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11-03-2025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11-03-2025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mc.ncbi.nlm.nih.gov/articles/PMC9427219/#B1" TargetMode="External"/><Relationship Id="rId2" Type="http://schemas.openxmlformats.org/officeDocument/2006/relationships/hyperlink" Target="https://ijisae.org/index.php/IJISAE/article/view/470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jraset.com/research-paper/emotion-detection-on-text-using-machine-lear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Text-Based Emotion Analysis: Approaches and Evaluations</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Kothamasu Thrylokya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21471A05H1</a:t>
            </a:r>
            <a:r>
              <a:rPr lang="en-US" altLang="en-US" sz="1600" dirty="0">
                <a:solidFill>
                  <a:schemeClr val="tx1"/>
                </a:solidFill>
                <a:latin typeface="Times New Roman" panose="02020603050405020304" pitchFamily="18" charset="0"/>
                <a:cs typeface="Times New Roman" pitchFamily="18" charset="0"/>
              </a:rPr>
              <a:t>)</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Bijjala Sirisha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21471A05J7</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S</a:t>
            </a:r>
            <a:r>
              <a:rPr lang="en-US" altLang="en-US" sz="1600" dirty="0">
                <a:latin typeface="Times New Roman" panose="02020603050405020304" pitchFamily="18" charset="0"/>
                <a:cs typeface="Times New Roman" pitchFamily="18" charset="0"/>
              </a:rPr>
              <a:t>eetha Bhagyalatha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21471A05J4</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Chandana Yamani</a:t>
            </a:r>
            <a:r>
              <a:rPr lang="en-US" sz="1600" b="1" baseline="-250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43026"/>
            <a:ext cx="10515600" cy="4833938"/>
          </a:xfrm>
        </p:spPr>
        <p:txBody>
          <a:bodyPr>
            <a:noAutofit/>
          </a:bodyPr>
          <a:lstStyle/>
          <a:p>
            <a:pPr marL="0" indent="0" algn="just">
              <a:lnSpc>
                <a:spcPct val="150000"/>
              </a:lnSpc>
              <a:buNone/>
            </a:pPr>
            <a:r>
              <a:rPr lang="en-US" sz="1900" dirty="0">
                <a:latin typeface="Times New Roman" panose="02020603050405020304" pitchFamily="18" charset="0"/>
                <a:cs typeface="Times New Roman" panose="02020603050405020304" pitchFamily="18" charset="0"/>
              </a:rPr>
              <a:t>The problem addressed in this project is emotion detection from text, which involves identifying and categorizing emotions expressed in written text. This task is challenging due to the complexity and subjectivity of human emotions, which vary across contexts, cultures, and individuals. Text can convey multiple emotions simultaneously or subtly express feelings, making accurate detection difficult.</a:t>
            </a:r>
          </a:p>
          <a:p>
            <a:pPr marL="0" indent="0" algn="just">
              <a:lnSpc>
                <a:spcPct val="150000"/>
              </a:lnSpc>
              <a:buNone/>
            </a:pPr>
            <a:r>
              <a:rPr lang="en-US" sz="1900" dirty="0">
                <a:latin typeface="Times New Roman" panose="02020603050405020304" pitchFamily="18" charset="0"/>
                <a:cs typeface="Times New Roman" panose="02020603050405020304" pitchFamily="18" charset="0"/>
              </a:rPr>
              <a:t>Emotion detection from text is significant for improving real-world applications like sentiment analysis, customer feedback, and mental health monitoring. It enhances human-machine interaction by enabling systems to recognize and respond to emotions, making them more empathetic and context-aware. Accurate emotion detection also supports timely interventions in mental health care and provides insights for personalized services, addressing the complexities of diverse and mixed emotions in text.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98089" y="1278194"/>
            <a:ext cx="10756491" cy="4898769"/>
          </a:xfrm>
        </p:spPr>
        <p:txBody>
          <a:bodyPr>
            <a:normAutofit fontScale="85000" lnSpcReduction="10000"/>
          </a:bodyPr>
          <a:lstStyle/>
          <a:p>
            <a:pPr marL="514350" indent="-51435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Develop an Accurate Emotion Detection Model</a:t>
            </a:r>
            <a:r>
              <a:rPr lang="en-US" sz="2000" dirty="0">
                <a:latin typeface="Times New Roman" panose="02020603050405020304" pitchFamily="18" charset="0"/>
                <a:cs typeface="Times New Roman" panose="02020603050405020304" pitchFamily="18" charset="0"/>
              </a:rPr>
              <a:t>: To create a model that can accurately classify emotions (joy, sadness, anger, fear, shame, disgust, and guilt) from textual data using advanced machine learning and deep learning techniques.</a:t>
            </a:r>
          </a:p>
          <a:p>
            <a:pPr marL="514350" indent="-51435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Integrate Hybrid Models: </a:t>
            </a:r>
            <a:r>
              <a:rPr lang="en-US" sz="2000" dirty="0">
                <a:latin typeface="Times New Roman" panose="02020603050405020304" pitchFamily="18" charset="0"/>
                <a:cs typeface="Times New Roman" panose="02020603050405020304" pitchFamily="18" charset="0"/>
              </a:rPr>
              <a:t>To combine Convolutional Neural Networks (CNN), Bidirectional Gated Recurrent Units (BiGRU), and Support Vector Machines (SVM) for improved emotion detection performance.</a:t>
            </a:r>
          </a:p>
          <a:p>
            <a:pPr marL="514350" indent="-51435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Optimize Preprocessing Techniques: </a:t>
            </a:r>
            <a:r>
              <a:rPr lang="en-US" sz="2000" dirty="0">
                <a:latin typeface="Times New Roman" panose="02020603050405020304" pitchFamily="18" charset="0"/>
                <a:cs typeface="Times New Roman" panose="02020603050405020304" pitchFamily="18" charset="0"/>
              </a:rPr>
              <a:t>To utilize preprocessing techniques like tokenization, stop-word removal, lemmatization to improve model accuracy.</a:t>
            </a:r>
          </a:p>
          <a:p>
            <a:pPr marL="514350" indent="-51435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Evaluate and Improve Model Generalization: </a:t>
            </a:r>
            <a:r>
              <a:rPr lang="en-US" sz="2000" dirty="0">
                <a:latin typeface="Times New Roman" panose="02020603050405020304" pitchFamily="18" charset="0"/>
                <a:cs typeface="Times New Roman" panose="02020603050405020304" pitchFamily="18" charset="0"/>
              </a:rPr>
              <a:t>To assess the model's performance on diverse datasets, ensuring it generalizes well to data, and reduce the risk of overfitting.</a:t>
            </a:r>
          </a:p>
          <a:p>
            <a:pPr marL="514350" indent="-51435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Deploy for Real-World Applications: </a:t>
            </a:r>
            <a:r>
              <a:rPr lang="en-US" sz="2000" dirty="0">
                <a:latin typeface="Times New Roman" panose="02020603050405020304" pitchFamily="18" charset="0"/>
                <a:cs typeface="Times New Roman" panose="02020603050405020304" pitchFamily="18" charset="0"/>
              </a:rPr>
              <a:t>To explore potential applications of the emotion detection model in areas such as customer support, mental health monitoring, and social media sentiment analysis.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34643"/>
            <a:ext cx="10173182" cy="893366"/>
          </a:xfrm>
        </p:spPr>
        <p:txBody>
          <a:bodyPr>
            <a:normAutofit/>
          </a:bodyPr>
          <a:lstStyle/>
          <a:p>
            <a:pPr algn="ctr"/>
            <a:r>
              <a:rPr lang="en-US" b="1" dirty="0">
                <a:latin typeface="Times New Roman" panose="02020603050405020304" pitchFamily="18" charset="0"/>
                <a:cs typeface="Times New Roman" panose="02020603050405020304" pitchFamily="18" charset="0"/>
              </a:rPr>
              <a:t>FLOW CHART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D9CFB88-A2BB-965E-1DD5-1E5835C68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471" y="973394"/>
            <a:ext cx="5555226" cy="5382955"/>
          </a:xfrm>
          <a:prstGeom prst="rect">
            <a:avLst/>
          </a:prstGeom>
          <a:ln>
            <a:solidFill>
              <a:schemeClr val="tx1"/>
            </a:solidFill>
          </a:ln>
        </p:spPr>
      </p:pic>
    </p:spTree>
    <p:extLst>
      <p:ext uri="{BB962C8B-B14F-4D97-AF65-F5344CB8AC3E}">
        <p14:creationId xmlns:p14="http://schemas.microsoft.com/office/powerpoint/2010/main" val="21370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47019"/>
            <a:ext cx="6123039" cy="4829944"/>
          </a:xfrm>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1CD55D3-D96C-313D-05AE-1C9D890CB7D0}"/>
              </a:ext>
            </a:extLst>
          </p:cNvPr>
          <p:cNvSpPr txBox="1"/>
          <p:nvPr/>
        </p:nvSpPr>
        <p:spPr>
          <a:xfrm>
            <a:off x="619432" y="1167632"/>
            <a:ext cx="6194323" cy="4376647"/>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Dataset Description:</a:t>
            </a:r>
          </a:p>
          <a:p>
            <a:pPr algn="just">
              <a:lnSpc>
                <a:spcPct val="150000"/>
              </a:lnSpc>
            </a:pPr>
            <a:r>
              <a:rPr lang="en-IN" sz="2000" dirty="0">
                <a:latin typeface="Times New Roman" panose="02020603050405020304" pitchFamily="18" charset="0"/>
                <a:cs typeface="Times New Roman" panose="02020603050405020304" pitchFamily="18" charset="0"/>
              </a:rPr>
              <a:t>ISEAR (International Survey on Emotion Antecedents and Reactions)</a:t>
            </a:r>
          </a:p>
          <a:p>
            <a:pPr algn="just">
              <a:lnSpc>
                <a:spcPct val="150000"/>
              </a:lnSpc>
            </a:pPr>
            <a:r>
              <a:rPr lang="en-IN" sz="2000" b="1" dirty="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Contains 7516 entries.</a:t>
            </a:r>
          </a:p>
          <a:p>
            <a:pPr algn="just">
              <a:lnSpc>
                <a:spcPct val="150000"/>
              </a:lnSpc>
            </a:pPr>
            <a:r>
              <a:rPr lang="en-IN" sz="2000" b="1" dirty="0">
                <a:latin typeface="Times New Roman" panose="02020603050405020304" pitchFamily="18" charset="0"/>
                <a:cs typeface="Times New Roman" panose="02020603050405020304" pitchFamily="18" charset="0"/>
              </a:rPr>
              <a:t>Covers 7 emotions: </a:t>
            </a:r>
            <a:r>
              <a:rPr lang="en-IN" sz="2000" dirty="0">
                <a:latin typeface="Times New Roman" panose="02020603050405020304" pitchFamily="18" charset="0"/>
                <a:cs typeface="Times New Roman" panose="02020603050405020304" pitchFamily="18" charset="0"/>
              </a:rPr>
              <a:t>Joy, sadness, Anger, Fear, Shame, Disgust, guilt.</a:t>
            </a:r>
          </a:p>
          <a:p>
            <a:pPr algn="just">
              <a:lnSpc>
                <a:spcPct val="150000"/>
              </a:lnSpc>
            </a:pPr>
            <a:r>
              <a:rPr lang="en-IN" sz="2000" dirty="0">
                <a:latin typeface="Times New Roman" panose="02020603050405020304" pitchFamily="18" charset="0"/>
                <a:cs typeface="Times New Roman" panose="02020603050405020304" pitchFamily="18" charset="0"/>
              </a:rPr>
              <a:t>Key Features: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Equal representation for balanced model training</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Diverse emotional scenarios for enhanced accuracy</a:t>
            </a:r>
          </a:p>
        </p:txBody>
      </p:sp>
      <p:pic>
        <p:nvPicPr>
          <p:cNvPr id="14" name="Picture 13">
            <a:extLst>
              <a:ext uri="{FF2B5EF4-FFF2-40B4-BE49-F238E27FC236}">
                <a16:creationId xmlns:a16="http://schemas.microsoft.com/office/drawing/2014/main" id="{B7231ADE-4A9B-1F29-4D4E-57FABF3A1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395" y="1452199"/>
            <a:ext cx="4626824" cy="4553746"/>
          </a:xfrm>
          <a:prstGeom prst="rect">
            <a:avLst/>
          </a:prstGeom>
          <a:ln>
            <a:solidFill>
              <a:schemeClr val="tx1">
                <a:lumMod val="95000"/>
                <a:lumOff val="5000"/>
              </a:schemeClr>
            </a:solidFill>
          </a:ln>
        </p:spPr>
      </p:pic>
    </p:spTree>
    <p:extLst>
      <p:ext uri="{BB962C8B-B14F-4D97-AF65-F5344CB8AC3E}">
        <p14:creationId xmlns:p14="http://schemas.microsoft.com/office/powerpoint/2010/main" val="148857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D59D-6792-B9F7-6165-3858D8040EE7}"/>
              </a:ext>
            </a:extLst>
          </p:cNvPr>
          <p:cNvSpPr>
            <a:spLocks noGrp="1"/>
          </p:cNvSpPr>
          <p:nvPr>
            <p:ph type="title"/>
          </p:nvPr>
        </p:nvSpPr>
        <p:spPr>
          <a:xfrm>
            <a:off x="838200" y="416560"/>
            <a:ext cx="10515600" cy="640080"/>
          </a:xfrm>
        </p:spPr>
        <p:txBody>
          <a:bodyPr>
            <a:normAutofit fontScale="90000"/>
          </a:bodyPr>
          <a:lstStyle/>
          <a:p>
            <a:r>
              <a:rPr lang="en-US"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Preprocessing Steps:</a:t>
            </a:r>
            <a:endParaRPr lang="en-IN" sz="8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6AEAF-31B4-3E0F-DA8B-7735C56E915F}"/>
              </a:ext>
            </a:extLst>
          </p:cNvPr>
          <p:cNvSpPr>
            <a:spLocks noGrp="1"/>
          </p:cNvSpPr>
          <p:nvPr>
            <p:ph idx="1"/>
          </p:nvPr>
        </p:nvSpPr>
        <p:spPr>
          <a:xfrm>
            <a:off x="924559" y="1056640"/>
            <a:ext cx="7845815" cy="5299710"/>
          </a:xfrm>
        </p:spPr>
        <p:txBody>
          <a:bodyPr>
            <a:noAutofit/>
          </a:bodyPr>
          <a:lstStyle/>
          <a:p>
            <a:pPr marL="0" indent="0" algn="just" rtl="0" eaLnBrk="1" latinLnBrk="0" hangingPunct="1">
              <a:lnSpc>
                <a:spcPct val="160000"/>
              </a:lnSpc>
              <a:spcBef>
                <a:spcPts val="1000"/>
              </a:spcBef>
              <a:buNone/>
            </a:pPr>
            <a:r>
              <a:rPr lang="en-US" sz="165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Use of Preprocessing: </a:t>
            </a:r>
            <a:endParaRPr lang="en-IN" sz="165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lnSpc>
                <a:spcPct val="160000"/>
              </a:lnSpc>
            </a:pPr>
            <a:r>
              <a:rPr lang="en-US" sz="1650" kern="1200" dirty="0">
                <a:solidFill>
                  <a:schemeClr val="tx1">
                    <a:lumMod val="95000"/>
                    <a:lumOff val="5000"/>
                  </a:schemeClr>
                </a:solidFill>
                <a:effectLst/>
                <a:latin typeface="Times New Roman" panose="02020603050405020304" pitchFamily="18" charset="0"/>
                <a:cs typeface="Times New Roman" panose="02020603050405020304" pitchFamily="18" charset="0"/>
              </a:rPr>
              <a:t>It also standardizes input, ensuring that the data is consistently formatted for analysis.</a:t>
            </a:r>
            <a:endParaRPr lang="en-IN" sz="165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lnSpc>
                <a:spcPct val="160000"/>
              </a:lnSpc>
            </a:pPr>
            <a:r>
              <a:rPr lang="en-US" sz="165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Preprocessing transforms raw text into a structured format for analysis. </a:t>
            </a:r>
          </a:p>
          <a:p>
            <a:pPr algn="just">
              <a:lnSpc>
                <a:spcPct val="160000"/>
              </a:lnSpc>
            </a:pPr>
            <a:r>
              <a:rPr lang="en-US" sz="1650" dirty="0">
                <a:solidFill>
                  <a:schemeClr val="tx1">
                    <a:lumMod val="95000"/>
                    <a:lumOff val="5000"/>
                  </a:schemeClr>
                </a:solidFill>
                <a:effectLst/>
                <a:latin typeface="Times New Roman" panose="02020603050405020304" pitchFamily="18" charset="0"/>
                <a:cs typeface="Times New Roman" panose="02020603050405020304" pitchFamily="18" charset="0"/>
              </a:rPr>
              <a:t>It enhances feature extraction by identifying and isolating relevant features. </a:t>
            </a:r>
          </a:p>
          <a:p>
            <a:pPr algn="just">
              <a:lnSpc>
                <a:spcPct val="160000"/>
              </a:lnSpc>
            </a:pPr>
            <a:r>
              <a:rPr lang="en-US" sz="1650" dirty="0">
                <a:solidFill>
                  <a:schemeClr val="tx1">
                    <a:lumMod val="95000"/>
                    <a:lumOff val="5000"/>
                  </a:schemeClr>
                </a:solidFill>
                <a:effectLst/>
                <a:latin typeface="Times New Roman" panose="02020603050405020304" pitchFamily="18" charset="0"/>
                <a:cs typeface="Times New Roman" panose="02020603050405020304" pitchFamily="18" charset="0"/>
              </a:rPr>
              <a:t>It improves model accuracy by focusing on meaningful patterns in the data. </a:t>
            </a:r>
            <a:endParaRPr lang="en-IN" sz="165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rtl="0" eaLnBrk="1" latinLnBrk="0" hangingPunct="1">
              <a:lnSpc>
                <a:spcPct val="160000"/>
              </a:lnSpc>
              <a:spcBef>
                <a:spcPts val="1000"/>
              </a:spcBef>
              <a:buNone/>
            </a:pPr>
            <a:r>
              <a:rPr lang="en-US" sz="165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Preprocessing Techniques:</a:t>
            </a:r>
            <a:endParaRPr lang="en-IN" sz="165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7472" indent="-347472" algn="just" rtl="0" eaLnBrk="1" latinLnBrk="0" hangingPunct="1">
              <a:lnSpc>
                <a:spcPct val="160000"/>
              </a:lnSpc>
              <a:spcBef>
                <a:spcPts val="1000"/>
              </a:spcBef>
            </a:pPr>
            <a:r>
              <a:rPr lang="en-US" sz="165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Lowercase: </a:t>
            </a:r>
            <a:r>
              <a:rPr lang="en-US" sz="165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Converting text into lower case.</a:t>
            </a:r>
          </a:p>
          <a:p>
            <a:pPr marL="347472" indent="-347472" algn="just" rtl="0" eaLnBrk="1" latinLnBrk="0" hangingPunct="1">
              <a:lnSpc>
                <a:spcPct val="160000"/>
              </a:lnSpc>
              <a:spcBef>
                <a:spcPts val="1000"/>
              </a:spcBef>
            </a:pPr>
            <a:r>
              <a:rPr lang="en-US" sz="165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Tokenization:</a:t>
            </a:r>
            <a:r>
              <a:rPr lang="en-US" sz="165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Splits text into words/phrases.</a:t>
            </a:r>
            <a:endParaRPr lang="en-IN" sz="165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7472" indent="-347472" algn="just" rtl="0" eaLnBrk="1" latinLnBrk="0" hangingPunct="1">
              <a:lnSpc>
                <a:spcPct val="160000"/>
              </a:lnSpc>
              <a:spcBef>
                <a:spcPts val="1000"/>
              </a:spcBef>
            </a:pPr>
            <a:r>
              <a:rPr lang="en-US" sz="165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Lemmatization: </a:t>
            </a:r>
            <a:r>
              <a:rPr lang="en-US" sz="165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Reduces words to their root form like running </a:t>
            </a:r>
            <a:r>
              <a:rPr lang="en-US" sz="1650" kern="1200" dirty="0">
                <a:solidFill>
                  <a:schemeClr val="tx1">
                    <a:lumMod val="95000"/>
                    <a:lumOff val="5000"/>
                  </a:schemeClr>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65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run.</a:t>
            </a:r>
          </a:p>
          <a:p>
            <a:pPr marL="347472" indent="-347472" algn="just" rtl="0" eaLnBrk="1" latinLnBrk="0" hangingPunct="1">
              <a:lnSpc>
                <a:spcPct val="160000"/>
              </a:lnSpc>
              <a:spcBef>
                <a:spcPts val="1000"/>
              </a:spcBef>
            </a:pPr>
            <a:r>
              <a:rPr lang="en-US" sz="1650" b="1" dirty="0">
                <a:solidFill>
                  <a:schemeClr val="tx1">
                    <a:lumMod val="95000"/>
                    <a:lumOff val="5000"/>
                  </a:schemeClr>
                </a:solidFill>
                <a:effectLst/>
                <a:latin typeface="Times New Roman" panose="02020603050405020304" pitchFamily="18" charset="0"/>
                <a:cs typeface="Times New Roman" panose="02020603050405020304" pitchFamily="18" charset="0"/>
              </a:rPr>
              <a:t>Stop-word Removal: </a:t>
            </a:r>
            <a:r>
              <a:rPr lang="en-US" sz="1650" dirty="0">
                <a:solidFill>
                  <a:schemeClr val="tx1">
                    <a:lumMod val="95000"/>
                    <a:lumOff val="5000"/>
                  </a:schemeClr>
                </a:solidFill>
                <a:effectLst/>
                <a:latin typeface="Times New Roman" panose="02020603050405020304" pitchFamily="18" charset="0"/>
                <a:cs typeface="Times New Roman" panose="02020603050405020304" pitchFamily="18" charset="0"/>
              </a:rPr>
              <a:t>Filters out unimportant words like "and" or "the".</a:t>
            </a:r>
          </a:p>
          <a:p>
            <a:pPr marL="347472" indent="-347472" algn="just" rtl="0" eaLnBrk="1" latinLnBrk="0" hangingPunct="1">
              <a:lnSpc>
                <a:spcPct val="160000"/>
              </a:lnSpc>
              <a:spcBef>
                <a:spcPts val="1000"/>
              </a:spcBef>
            </a:pPr>
            <a:endParaRPr lang="en-IN" sz="165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FBB9A2-8700-D5C2-F554-6655726E14D4}"/>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12A0072-AEE0-D956-AD03-5FE64B52B219}"/>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C9B686DB-AF0D-EC83-9C0E-34C55C34F6C6}"/>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8" name="Picture 7">
            <a:extLst>
              <a:ext uri="{FF2B5EF4-FFF2-40B4-BE49-F238E27FC236}">
                <a16:creationId xmlns:a16="http://schemas.microsoft.com/office/drawing/2014/main" id="{DFD24FB7-F420-836D-C999-6E4D9C5BD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251" y="1056640"/>
            <a:ext cx="1865671" cy="4897120"/>
          </a:xfrm>
          <a:prstGeom prst="rect">
            <a:avLst/>
          </a:prstGeom>
        </p:spPr>
      </p:pic>
    </p:spTree>
    <p:extLst>
      <p:ext uri="{BB962C8B-B14F-4D97-AF65-F5344CB8AC3E}">
        <p14:creationId xmlns:p14="http://schemas.microsoft.com/office/powerpoint/2010/main" val="351701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A39A-6A87-4849-EE28-A44B3DDE0195}"/>
              </a:ext>
            </a:extLst>
          </p:cNvPr>
          <p:cNvSpPr>
            <a:spLocks noGrp="1"/>
          </p:cNvSpPr>
          <p:nvPr>
            <p:ph type="title"/>
          </p:nvPr>
        </p:nvSpPr>
        <p:spPr>
          <a:xfrm>
            <a:off x="838200" y="365126"/>
            <a:ext cx="10515600" cy="1011390"/>
          </a:xfrm>
        </p:spPr>
        <p:txBody>
          <a:bodyPr/>
          <a:lstStyle/>
          <a:p>
            <a:r>
              <a:rPr lang="en-IN" b="1" dirty="0">
                <a:latin typeface="Times New Roman" panose="02020603050405020304" pitchFamily="18" charset="0"/>
                <a:cs typeface="Times New Roman" panose="02020603050405020304" pitchFamily="18" charset="0"/>
              </a:rPr>
              <a:t>Feature Extraction :</a:t>
            </a:r>
          </a:p>
        </p:txBody>
      </p:sp>
      <p:sp>
        <p:nvSpPr>
          <p:cNvPr id="3" name="Content Placeholder 2">
            <a:extLst>
              <a:ext uri="{FF2B5EF4-FFF2-40B4-BE49-F238E27FC236}">
                <a16:creationId xmlns:a16="http://schemas.microsoft.com/office/drawing/2014/main" id="{11F1796A-EA02-B0F1-48E1-70187D0EAD0F}"/>
              </a:ext>
            </a:extLst>
          </p:cNvPr>
          <p:cNvSpPr>
            <a:spLocks noGrp="1"/>
          </p:cNvSpPr>
          <p:nvPr>
            <p:ph idx="1"/>
          </p:nvPr>
        </p:nvSpPr>
        <p:spPr>
          <a:xfrm>
            <a:off x="838200" y="1188720"/>
            <a:ext cx="10515600" cy="4988243"/>
          </a:xfrm>
        </p:spPr>
        <p:txBody>
          <a:bodyPr>
            <a:normAutofit fontScale="77500" lnSpcReduction="20000"/>
          </a:bodyPr>
          <a:lstStyle/>
          <a:p>
            <a:pPr marL="0" indent="0" algn="just" rtl="0" eaLnBrk="1" latinLnBrk="0" hangingPunct="1">
              <a:lnSpc>
                <a:spcPct val="160000"/>
              </a:lnSpc>
              <a:spcBef>
                <a:spcPts val="1000"/>
              </a:spcBef>
              <a:buNone/>
            </a:pPr>
            <a:r>
              <a:rPr lang="en-US" sz="22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Uses of Feature Extraction :</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60000"/>
              </a:lnSpc>
              <a:spcBef>
                <a:spcPts val="1000"/>
              </a:spcBef>
            </a:pPr>
            <a:r>
              <a:rPr lang="en-US" sz="2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It improves model performance by helping models focus on key patterns in the data.</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60000"/>
              </a:lnSpc>
              <a:spcBef>
                <a:spcPts val="1000"/>
              </a:spcBef>
            </a:pPr>
            <a:r>
              <a:rPr lang="en-US" sz="2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It captures semantic relationships, allowing models to understand the context and meaning of words.</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60000"/>
              </a:lnSpc>
              <a:spcBef>
                <a:spcPts val="1000"/>
              </a:spcBef>
            </a:pPr>
            <a:r>
              <a:rPr lang="en-US" sz="2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It reduces dimensionality, with methods like TF-IDF and Label Encoding simplifying the feature space for better efficiency.</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rtl="0" eaLnBrk="1" latinLnBrk="0" hangingPunct="1">
              <a:lnSpc>
                <a:spcPct val="160000"/>
              </a:lnSpc>
              <a:spcBef>
                <a:spcPts val="1000"/>
              </a:spcBef>
              <a:buNone/>
            </a:pPr>
            <a:r>
              <a:rPr lang="en-US" sz="22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Feature Extraction Approaches:</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60000"/>
              </a:lnSpc>
              <a:spcBef>
                <a:spcPts val="1000"/>
              </a:spcBef>
            </a:pPr>
            <a:r>
              <a:rPr lang="en-US" sz="22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Label Encoding: </a:t>
            </a:r>
            <a:r>
              <a:rPr lang="en-US" sz="2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Converts categorical labels into numerical values like "joy" → 0, "sadness" → 1</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60000"/>
              </a:lnSpc>
              <a:spcBef>
                <a:spcPts val="1000"/>
              </a:spcBef>
            </a:pPr>
            <a:r>
              <a:rPr lang="en-US" sz="22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TF-IDF Vectorization:</a:t>
            </a:r>
            <a:r>
              <a:rPr lang="en-US" sz="2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Highlights important terms based on their frequency and uniqueness in the text corpus.</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60000"/>
              </a:lnSpc>
              <a:spcBef>
                <a:spcPts val="1000"/>
              </a:spcBef>
            </a:pPr>
            <a:r>
              <a:rPr lang="en-US" sz="22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Word Embeddings: </a:t>
            </a:r>
            <a:r>
              <a:rPr lang="en-US" sz="2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Provides a dense vector representation of words, capturing semantic meaning using models like Word2Vec.</a:t>
            </a:r>
            <a:endParaRPr lang="en-IN" sz="2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nSpc>
                <a:spcPct val="160000"/>
              </a:lnSpc>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2EA2AC1-ECD7-0D51-0922-45E92FACD88B}"/>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5154F5C6-6F86-842C-4732-793CF19B7AAE}"/>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2159E05E-144B-761C-EB35-F3E0F6339EA2}"/>
              </a:ext>
            </a:extLst>
          </p:cNvPr>
          <p:cNvSpPr>
            <a:spLocks noGrp="1"/>
          </p:cNvSpPr>
          <p:nvPr>
            <p:ph type="sldNum" sz="quarter" idx="12"/>
          </p:nvPr>
        </p:nvSpPr>
        <p:spPr/>
        <p:txBody>
          <a:bodyPr/>
          <a:lstStyle/>
          <a:p>
            <a:fld id="{65DCBD69-296B-4D7C-AF62-9B588FC78772}" type="slidenum">
              <a:rPr lang="en-IN" smtClean="0"/>
              <a:t>15</a:t>
            </a:fld>
            <a:endParaRPr lang="en-IN"/>
          </a:p>
        </p:txBody>
      </p:sp>
    </p:spTree>
    <p:extLst>
      <p:ext uri="{BB962C8B-B14F-4D97-AF65-F5344CB8AC3E}">
        <p14:creationId xmlns:p14="http://schemas.microsoft.com/office/powerpoint/2010/main" val="219821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ACEE-B2D1-C899-BC3D-90CC2D9BBB6E}"/>
              </a:ext>
            </a:extLst>
          </p:cNvPr>
          <p:cNvSpPr>
            <a:spLocks noGrp="1"/>
          </p:cNvSpPr>
          <p:nvPr>
            <p:ph type="title"/>
          </p:nvPr>
        </p:nvSpPr>
        <p:spPr>
          <a:xfrm>
            <a:off x="838200" y="365125"/>
            <a:ext cx="10515600" cy="1099881"/>
          </a:xfrm>
        </p:spPr>
        <p:txBody>
          <a:bodyPr>
            <a:normAutofit/>
          </a:bodyPr>
          <a:lstStyle/>
          <a:p>
            <a:r>
              <a:rPr lang="en-US" sz="3200" b="1" dirty="0">
                <a:latin typeface="Times New Roman" panose="02020603050405020304" pitchFamily="18" charset="0"/>
                <a:cs typeface="Times New Roman" panose="02020603050405020304" pitchFamily="18" charset="0"/>
              </a:rPr>
              <a:t>Preprocessing Result:</a:t>
            </a:r>
            <a:endParaRPr lang="en-IN" sz="32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52F1F9-322B-8DB8-F220-DCA9CC315460}"/>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ADE2FA57-1A8F-E789-0970-2FDECD58B5FF}"/>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CB5E8508-4A29-D8D5-C638-A1900F590EB5}"/>
              </a:ext>
            </a:extLst>
          </p:cNvPr>
          <p:cNvSpPr>
            <a:spLocks noGrp="1"/>
          </p:cNvSpPr>
          <p:nvPr>
            <p:ph type="sldNum" sz="quarter" idx="12"/>
          </p:nvPr>
        </p:nvSpPr>
        <p:spPr/>
        <p:txBody>
          <a:bodyPr/>
          <a:lstStyle/>
          <a:p>
            <a:fld id="{65DCBD69-296B-4D7C-AF62-9B588FC78772}" type="slidenum">
              <a:rPr lang="en-IN" smtClean="0"/>
              <a:t>16</a:t>
            </a:fld>
            <a:endParaRPr lang="en-IN"/>
          </a:p>
        </p:txBody>
      </p:sp>
      <p:pic>
        <p:nvPicPr>
          <p:cNvPr id="12" name="Content Placeholder 11">
            <a:extLst>
              <a:ext uri="{FF2B5EF4-FFF2-40B4-BE49-F238E27FC236}">
                <a16:creationId xmlns:a16="http://schemas.microsoft.com/office/drawing/2014/main" id="{DCF08B93-74DD-66F2-4746-7374F84CA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5005"/>
            <a:ext cx="10616381" cy="4198375"/>
          </a:xfrm>
          <a:prstGeom prst="rect">
            <a:avLst/>
          </a:prstGeom>
        </p:spPr>
      </p:pic>
    </p:spTree>
    <p:extLst>
      <p:ext uri="{BB962C8B-B14F-4D97-AF65-F5344CB8AC3E}">
        <p14:creationId xmlns:p14="http://schemas.microsoft.com/office/powerpoint/2010/main" val="51350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E944-B00F-495E-7B17-EFC6634D30D6}"/>
              </a:ext>
            </a:extLst>
          </p:cNvPr>
          <p:cNvSpPr>
            <a:spLocks noGrp="1"/>
          </p:cNvSpPr>
          <p:nvPr>
            <p:ph type="title"/>
          </p:nvPr>
        </p:nvSpPr>
        <p:spPr>
          <a:xfrm>
            <a:off x="838200" y="365125"/>
            <a:ext cx="10515600" cy="915035"/>
          </a:xfrm>
        </p:spPr>
        <p:txBody>
          <a:bodyPr/>
          <a:lstStyle/>
          <a:p>
            <a:r>
              <a:rPr lang="en-US" sz="4400" b="1" dirty="0">
                <a:latin typeface="Times New Roman" panose="02020603050405020304" pitchFamily="18" charset="0"/>
                <a:cs typeface="Times New Roman" panose="02020603050405020304" pitchFamily="18" charset="0"/>
              </a:rPr>
              <a:t>ML &amp; DL Models :</a:t>
            </a:r>
            <a:endParaRPr lang="en-IN" dirty="0"/>
          </a:p>
        </p:txBody>
      </p:sp>
      <p:sp>
        <p:nvSpPr>
          <p:cNvPr id="3" name="Content Placeholder 2">
            <a:extLst>
              <a:ext uri="{FF2B5EF4-FFF2-40B4-BE49-F238E27FC236}">
                <a16:creationId xmlns:a16="http://schemas.microsoft.com/office/drawing/2014/main" id="{68575E0E-B30E-6271-19B2-1EBDA9E35596}"/>
              </a:ext>
            </a:extLst>
          </p:cNvPr>
          <p:cNvSpPr>
            <a:spLocks noGrp="1"/>
          </p:cNvSpPr>
          <p:nvPr>
            <p:ph idx="1"/>
          </p:nvPr>
        </p:nvSpPr>
        <p:spPr>
          <a:xfrm>
            <a:off x="838200" y="1087120"/>
            <a:ext cx="10515600" cy="5089843"/>
          </a:xfrm>
        </p:spPr>
        <p:txBody>
          <a:bodyPr>
            <a:normAutofit fontScale="92500" lnSpcReduction="20000"/>
          </a:bodyPr>
          <a:lstStyle/>
          <a:p>
            <a:pPr marL="0" indent="0">
              <a:lnSpc>
                <a:spcPct val="150000"/>
              </a:lnSpc>
              <a:buNone/>
            </a:pPr>
            <a:r>
              <a:rPr lang="en-US" sz="3300" b="1" u="sng" dirty="0">
                <a:latin typeface="Times New Roman" panose="02020603050405020304" pitchFamily="18" charset="0"/>
                <a:cs typeface="Times New Roman" panose="02020603050405020304" pitchFamily="18" charset="0"/>
              </a:rPr>
              <a:t>Random Forest Classifier</a:t>
            </a:r>
          </a:p>
          <a:p>
            <a:pPr marL="0" indent="0">
              <a:lnSpc>
                <a:spcPct val="150000"/>
              </a:lnSpc>
              <a:buNone/>
            </a:pPr>
            <a:r>
              <a:rPr lang="en-US" sz="2000" b="1" dirty="0">
                <a:latin typeface="Times New Roman" panose="02020603050405020304" pitchFamily="18" charset="0"/>
                <a:cs typeface="Times New Roman" panose="02020603050405020304" pitchFamily="18" charset="0"/>
              </a:rPr>
              <a:t>Purpose: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 classify emotions by creating multiple decision trees and aggregating their results for robust predictions and struggles with sequential data, missing contextual cues.</a:t>
            </a:r>
          </a:p>
          <a:p>
            <a:pPr marL="0" indent="0">
              <a:lnSpc>
                <a:spcPct val="150000"/>
              </a:lnSpc>
              <a:buNone/>
            </a:pPr>
            <a:r>
              <a:rPr lang="en-US" sz="2000" b="1" dirty="0">
                <a:latin typeface="Times New Roman" panose="02020603050405020304" pitchFamily="18" charset="0"/>
                <a:cs typeface="Times New Roman" panose="02020603050405020304" pitchFamily="18" charset="0"/>
              </a:rPr>
              <a:t>Mechanism:</a:t>
            </a:r>
          </a:p>
          <a:p>
            <a:pPr>
              <a:lnSpc>
                <a:spcPct val="150000"/>
              </a:lnSpc>
            </a:pPr>
            <a:r>
              <a:rPr lang="en-US" sz="2000" dirty="0">
                <a:latin typeface="Times New Roman" panose="02020603050405020304" pitchFamily="18" charset="0"/>
                <a:cs typeface="Times New Roman" panose="02020603050405020304" pitchFamily="18" charset="0"/>
              </a:rPr>
              <a:t>Builds several decision trees using random subsets of the data and features.</a:t>
            </a:r>
          </a:p>
          <a:p>
            <a:pPr>
              <a:lnSpc>
                <a:spcPct val="150000"/>
              </a:lnSpc>
            </a:pPr>
            <a:r>
              <a:rPr lang="en-US" sz="2000" dirty="0">
                <a:latin typeface="Times New Roman" panose="02020603050405020304" pitchFamily="18" charset="0"/>
                <a:cs typeface="Times New Roman" panose="02020603050405020304" pitchFamily="18" charset="0"/>
              </a:rPr>
              <a:t>Each tree votes for an emotion, and the majority vote determines the final prediction.</a:t>
            </a:r>
          </a:p>
          <a:p>
            <a:pPr marL="0" indent="0">
              <a:lnSpc>
                <a:spcPct val="150000"/>
              </a:lnSpc>
              <a:buNone/>
            </a:pPr>
            <a:r>
              <a:rPr lang="en-US" sz="2000" b="1" dirty="0">
                <a:latin typeface="Times New Roman" panose="02020603050405020304" pitchFamily="18" charset="0"/>
                <a:cs typeface="Times New Roman" panose="02020603050405020304" pitchFamily="18" charset="0"/>
              </a:rPr>
              <a:t>Advantages:</a:t>
            </a:r>
          </a:p>
          <a:p>
            <a:pPr>
              <a:lnSpc>
                <a:spcPct val="150000"/>
              </a:lnSpc>
            </a:pPr>
            <a:r>
              <a:rPr lang="en-US" sz="2000" dirty="0">
                <a:latin typeface="Times New Roman" panose="02020603050405020304" pitchFamily="18" charset="0"/>
                <a:cs typeface="Times New Roman" panose="02020603050405020304" pitchFamily="18" charset="0"/>
              </a:rPr>
              <a:t>Reduces overfitting compared to single decision trees.</a:t>
            </a:r>
          </a:p>
          <a:p>
            <a:pPr>
              <a:lnSpc>
                <a:spcPct val="150000"/>
              </a:lnSpc>
            </a:pPr>
            <a:r>
              <a:rPr lang="en-US" sz="2000" dirty="0">
                <a:latin typeface="Times New Roman" panose="02020603050405020304" pitchFamily="18" charset="0"/>
                <a:cs typeface="Times New Roman" panose="02020603050405020304" pitchFamily="18" charset="0"/>
              </a:rPr>
              <a:t>Handles small datasets with high dimensionality.</a:t>
            </a:r>
          </a:p>
        </p:txBody>
      </p:sp>
      <p:sp>
        <p:nvSpPr>
          <p:cNvPr id="4" name="Date Placeholder 3">
            <a:extLst>
              <a:ext uri="{FF2B5EF4-FFF2-40B4-BE49-F238E27FC236}">
                <a16:creationId xmlns:a16="http://schemas.microsoft.com/office/drawing/2014/main" id="{C1E1F4EE-4F75-D4C3-F5FF-DF9A2A3BC53C}"/>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45D195A5-8DFE-0DBC-7483-2E661B2AE268}"/>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ABC2BAD2-225D-26BD-09F5-12674D0C01D7}"/>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3350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0694-9EF9-F087-41B3-0FD4B555246F}"/>
              </a:ext>
            </a:extLst>
          </p:cNvPr>
          <p:cNvSpPr>
            <a:spLocks noGrp="1"/>
          </p:cNvSpPr>
          <p:nvPr>
            <p:ph type="title"/>
          </p:nvPr>
        </p:nvSpPr>
        <p:spPr>
          <a:xfrm>
            <a:off x="838200" y="395605"/>
            <a:ext cx="10515600" cy="1006475"/>
          </a:xfrm>
        </p:spPr>
        <p:txBody>
          <a:bodyPr>
            <a:normAutofit/>
          </a:bodyPr>
          <a:lstStyle/>
          <a:p>
            <a:r>
              <a:rPr lang="en-US" sz="3200" b="1" u="sng" dirty="0">
                <a:latin typeface="Times New Roman" panose="02020603050405020304" pitchFamily="18" charset="0"/>
                <a:cs typeface="Times New Roman" panose="02020603050405020304" pitchFamily="18" charset="0"/>
              </a:rPr>
              <a:t>Naive Bayes Classifier</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23FA88-BCF3-DD67-1B51-E866ADD08E86}"/>
              </a:ext>
            </a:extLst>
          </p:cNvPr>
          <p:cNvSpPr>
            <a:spLocks noGrp="1"/>
          </p:cNvSpPr>
          <p:nvPr>
            <p:ph idx="1"/>
          </p:nvPr>
        </p:nvSpPr>
        <p:spPr>
          <a:xfrm>
            <a:off x="838200" y="1402080"/>
            <a:ext cx="10515600" cy="4954270"/>
          </a:xfrm>
        </p:spPr>
        <p:txBody>
          <a:bodyPr>
            <a:normAutofit/>
          </a:bodyPr>
          <a:lstStyle/>
          <a:p>
            <a:pPr marL="0" indent="0">
              <a:lnSpc>
                <a:spcPct val="160000"/>
              </a:lnSpc>
              <a:buNone/>
            </a:pPr>
            <a:r>
              <a:rPr lang="en-US" sz="2000" b="1" dirty="0">
                <a:latin typeface="Times New Roman" panose="02020603050405020304" pitchFamily="18" charset="0"/>
                <a:cs typeface="Times New Roman" panose="02020603050405020304" pitchFamily="18" charset="0"/>
              </a:rPr>
              <a:t>Purpose : </a:t>
            </a:r>
            <a:r>
              <a:rPr lang="en-US" sz="2000" dirty="0">
                <a:latin typeface="Times New Roman" panose="02020603050405020304" pitchFamily="18" charset="0"/>
                <a:cs typeface="Times New Roman" panose="02020603050405020304" pitchFamily="18" charset="0"/>
              </a:rPr>
              <a:t>To predict emotions based on the statistical likelihood of words and features in the text and assumes feature independence, which doesn’t hold true for complex language data.</a:t>
            </a:r>
          </a:p>
          <a:p>
            <a:pPr marL="0" indent="0">
              <a:lnSpc>
                <a:spcPct val="160000"/>
              </a:lnSpc>
              <a:buNone/>
            </a:pPr>
            <a:r>
              <a:rPr lang="en-US" sz="2000" b="1" dirty="0">
                <a:latin typeface="Times New Roman" panose="02020603050405020304" pitchFamily="18" charset="0"/>
                <a:cs typeface="Times New Roman" panose="02020603050405020304" pitchFamily="18" charset="0"/>
              </a:rPr>
              <a:t>Mechanism:</a:t>
            </a:r>
          </a:p>
          <a:p>
            <a:pPr>
              <a:lnSpc>
                <a:spcPct val="160000"/>
              </a:lnSpc>
            </a:pPr>
            <a:r>
              <a:rPr lang="en-US" sz="2000" dirty="0">
                <a:latin typeface="Times New Roman" panose="02020603050405020304" pitchFamily="18" charset="0"/>
                <a:cs typeface="Times New Roman" panose="02020603050405020304" pitchFamily="18" charset="0"/>
              </a:rPr>
              <a:t>Applies Bayes’ theorem assuming all features are independent.</a:t>
            </a:r>
          </a:p>
          <a:p>
            <a:pPr>
              <a:lnSpc>
                <a:spcPct val="160000"/>
              </a:lnSpc>
            </a:pPr>
            <a:r>
              <a:rPr lang="en-US" sz="2000" dirty="0">
                <a:latin typeface="Times New Roman" panose="02020603050405020304" pitchFamily="18" charset="0"/>
                <a:cs typeface="Times New Roman" panose="02020603050405020304" pitchFamily="18" charset="0"/>
              </a:rPr>
              <a:t>Calculates the probability of each emotion given the input text and selects the highest probability.</a:t>
            </a:r>
          </a:p>
          <a:p>
            <a:pPr marL="0" indent="0">
              <a:lnSpc>
                <a:spcPct val="160000"/>
              </a:lnSpc>
              <a:buNone/>
            </a:pPr>
            <a:r>
              <a:rPr lang="en-US" sz="2000" b="1" dirty="0">
                <a:latin typeface="Times New Roman" panose="02020603050405020304" pitchFamily="18" charset="0"/>
                <a:cs typeface="Times New Roman" panose="02020603050405020304" pitchFamily="18" charset="0"/>
              </a:rPr>
              <a:t>Advantages:</a:t>
            </a:r>
          </a:p>
          <a:p>
            <a:pPr>
              <a:lnSpc>
                <a:spcPct val="160000"/>
              </a:lnSpc>
            </a:pPr>
            <a:r>
              <a:rPr lang="en-US" sz="2000" dirty="0">
                <a:latin typeface="Times New Roman" panose="02020603050405020304" pitchFamily="18" charset="0"/>
                <a:cs typeface="Times New Roman" panose="02020603050405020304" pitchFamily="18" charset="0"/>
              </a:rPr>
              <a:t>Simple and fast, even on large datasets.</a:t>
            </a:r>
          </a:p>
          <a:p>
            <a:pPr>
              <a:lnSpc>
                <a:spcPct val="160000"/>
              </a:lnSpc>
            </a:pPr>
            <a:r>
              <a:rPr lang="en-US" sz="2000" dirty="0">
                <a:latin typeface="Times New Roman" panose="02020603050405020304" pitchFamily="18" charset="0"/>
                <a:cs typeface="Times New Roman" panose="02020603050405020304" pitchFamily="18" charset="0"/>
              </a:rPr>
              <a:t>Performs well with small or sparse data.</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CE7C67F-9FF8-27F9-26D3-22C3385A56EE}"/>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5F4850B2-BD84-059E-BFE8-424BF3D18C40}"/>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DF5D81EB-ABA3-0096-94ED-D0BB50B4A151}"/>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232045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70038-EE0F-C664-7B2B-CC57277C5F26}"/>
              </a:ext>
            </a:extLst>
          </p:cNvPr>
          <p:cNvSpPr>
            <a:spLocks noGrp="1"/>
          </p:cNvSpPr>
          <p:nvPr>
            <p:ph idx="1"/>
          </p:nvPr>
        </p:nvSpPr>
        <p:spPr>
          <a:xfrm>
            <a:off x="838200" y="904240"/>
            <a:ext cx="10515600" cy="5272723"/>
          </a:xfrm>
        </p:spPr>
        <p:txBody>
          <a:bodyPr>
            <a:normAutofit fontScale="70000" lnSpcReduction="20000"/>
          </a:bodyPr>
          <a:lstStyle/>
          <a:p>
            <a:pPr marL="0" indent="0" algn="just">
              <a:lnSpc>
                <a:spcPct val="150000"/>
              </a:lnSpc>
              <a:buNone/>
            </a:pPr>
            <a:r>
              <a:rPr lang="en-IN" sz="4000" b="1" u="sng" dirty="0">
                <a:latin typeface="Times New Roman" panose="02020603050405020304" pitchFamily="18" charset="0"/>
                <a:cs typeface="Times New Roman" panose="02020603050405020304" pitchFamily="18" charset="0"/>
              </a:rPr>
              <a:t>Support Vector Machine (SVM):</a:t>
            </a:r>
          </a:p>
          <a:p>
            <a:pPr marL="0" indent="0" algn="just">
              <a:lnSpc>
                <a:spcPct val="150000"/>
              </a:lnSpc>
              <a:buNone/>
            </a:pPr>
            <a:r>
              <a:rPr lang="en-IN" b="1" dirty="0">
                <a:latin typeface="Times New Roman" panose="02020603050405020304" pitchFamily="18" charset="0"/>
                <a:cs typeface="Times New Roman" panose="02020603050405020304" pitchFamily="18" charset="0"/>
              </a:rPr>
              <a:t>Purpose: </a:t>
            </a:r>
            <a:r>
              <a:rPr lang="en-IN" dirty="0">
                <a:latin typeface="Times New Roman" panose="02020603050405020304" pitchFamily="18" charset="0"/>
                <a:cs typeface="Times New Roman" panose="02020603050405020304" pitchFamily="18" charset="0"/>
              </a:rPr>
              <a:t>Classify data into categories by finding the optimal boundary (hyperplane) between different classes.</a:t>
            </a:r>
          </a:p>
          <a:p>
            <a:pPr marL="0" indent="0" algn="just">
              <a:lnSpc>
                <a:spcPct val="150000"/>
              </a:lnSpc>
              <a:buNone/>
            </a:pPr>
            <a:r>
              <a:rPr lang="en-IN" b="1" dirty="0">
                <a:latin typeface="Times New Roman" panose="02020603050405020304" pitchFamily="18" charset="0"/>
                <a:cs typeface="Times New Roman" panose="02020603050405020304" pitchFamily="18" charset="0"/>
              </a:rPr>
              <a:t>Mechanism:</a:t>
            </a:r>
          </a:p>
          <a:p>
            <a:pPr algn="just">
              <a:lnSpc>
                <a:spcPct val="150000"/>
              </a:lnSpc>
            </a:pPr>
            <a:r>
              <a:rPr lang="en-IN" dirty="0">
                <a:latin typeface="Times New Roman" panose="02020603050405020304" pitchFamily="18" charset="0"/>
                <a:cs typeface="Times New Roman" panose="02020603050405020304" pitchFamily="18" charset="0"/>
              </a:rPr>
              <a:t>Maps data into a higher-dimensional space using kernel functions.</a:t>
            </a:r>
          </a:p>
          <a:p>
            <a:pPr algn="just">
              <a:lnSpc>
                <a:spcPct val="150000"/>
              </a:lnSpc>
            </a:pPr>
            <a:r>
              <a:rPr lang="en-IN" dirty="0">
                <a:latin typeface="Times New Roman" panose="02020603050405020304" pitchFamily="18" charset="0"/>
                <a:cs typeface="Times New Roman" panose="02020603050405020304" pitchFamily="18" charset="0"/>
              </a:rPr>
              <a:t>Separates classes by maximizing the margin between data points from different categories. </a:t>
            </a:r>
          </a:p>
          <a:p>
            <a:pPr marL="0" indent="0" algn="just">
              <a:lnSpc>
                <a:spcPct val="150000"/>
              </a:lnSpc>
              <a:buNone/>
            </a:pPr>
            <a:r>
              <a:rPr lang="en-IN" b="1" dirty="0">
                <a:latin typeface="Times New Roman" panose="02020603050405020304" pitchFamily="18" charset="0"/>
                <a:cs typeface="Times New Roman" panose="02020603050405020304" pitchFamily="18" charset="0"/>
              </a:rPr>
              <a:t>Advantages:</a:t>
            </a:r>
          </a:p>
          <a:p>
            <a:pPr algn="just">
              <a:lnSpc>
                <a:spcPct val="150000"/>
              </a:lnSpc>
            </a:pPr>
            <a:r>
              <a:rPr lang="en-IN" dirty="0">
                <a:latin typeface="Times New Roman" panose="02020603050405020304" pitchFamily="18" charset="0"/>
                <a:cs typeface="Times New Roman" panose="02020603050405020304" pitchFamily="18" charset="0"/>
              </a:rPr>
              <a:t>Works well with high-dimensional data.</a:t>
            </a:r>
          </a:p>
          <a:p>
            <a:pPr algn="just">
              <a:lnSpc>
                <a:spcPct val="150000"/>
              </a:lnSpc>
            </a:pPr>
            <a:r>
              <a:rPr lang="en-IN" dirty="0">
                <a:latin typeface="Times New Roman" panose="02020603050405020304" pitchFamily="18" charset="0"/>
                <a:cs typeface="Times New Roman" panose="02020603050405020304" pitchFamily="18" charset="0"/>
              </a:rPr>
              <a:t>Effective at handling larger datasets with clear separations. </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8B159F-EACE-EFDB-7D39-3544F95757D8}"/>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73DB69CD-B8B9-FE12-DCDF-253C1B0C6C07}"/>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91D13A1E-D749-E67A-1B6A-00CB8111FAFF}"/>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278554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7D06-B8B0-DBC0-2940-16947484B868}"/>
              </a:ext>
            </a:extLst>
          </p:cNvPr>
          <p:cNvSpPr>
            <a:spLocks noGrp="1"/>
          </p:cNvSpPr>
          <p:nvPr>
            <p:ph type="title"/>
          </p:nvPr>
        </p:nvSpPr>
        <p:spPr>
          <a:xfrm>
            <a:off x="838200" y="233046"/>
            <a:ext cx="10515600" cy="1060768"/>
          </a:xfrm>
        </p:spPr>
        <p:txBody>
          <a:bodyPr>
            <a:normAutofit/>
          </a:bodyPr>
          <a:lstStyle/>
          <a:p>
            <a:r>
              <a:rPr lang="en-US" sz="3200" b="1" u="sng" dirty="0">
                <a:latin typeface="Times New Roman" panose="02020603050405020304" pitchFamily="18" charset="0"/>
                <a:cs typeface="Times New Roman" panose="02020603050405020304" pitchFamily="18" charset="0"/>
              </a:rPr>
              <a:t>Gated Recurrent Unit (GRU):</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19D239-E54C-8A58-5136-456023A9CDDE}"/>
              </a:ext>
            </a:extLst>
          </p:cNvPr>
          <p:cNvSpPr>
            <a:spLocks noGrp="1"/>
          </p:cNvSpPr>
          <p:nvPr>
            <p:ph idx="1"/>
          </p:nvPr>
        </p:nvSpPr>
        <p:spPr>
          <a:xfrm>
            <a:off x="838200" y="1066800"/>
            <a:ext cx="10734040" cy="5191760"/>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Purpose:</a:t>
            </a:r>
          </a:p>
          <a:p>
            <a:pPr marL="0" indent="0">
              <a:lnSpc>
                <a:spcPct val="150000"/>
              </a:lnSpc>
              <a:buNone/>
            </a:pPr>
            <a:r>
              <a:rPr lang="en-US" sz="2000" dirty="0">
                <a:latin typeface="Times New Roman" panose="02020603050405020304" pitchFamily="18" charset="0"/>
                <a:cs typeface="Times New Roman" panose="02020603050405020304" pitchFamily="18" charset="0"/>
              </a:rPr>
              <a:t>To capture sequential dependencies in text, understanding how word order affects emotional meaning and GRU alone might miss local text patterns that CNN captures effectively.</a:t>
            </a:r>
          </a:p>
          <a:p>
            <a:pPr marL="0" indent="0">
              <a:lnSpc>
                <a:spcPct val="150000"/>
              </a:lnSpc>
              <a:buNone/>
            </a:pPr>
            <a:r>
              <a:rPr lang="en-US" sz="2000" b="1" dirty="0">
                <a:latin typeface="Times New Roman" panose="02020603050405020304" pitchFamily="18" charset="0"/>
                <a:cs typeface="Times New Roman" panose="02020603050405020304" pitchFamily="18" charset="0"/>
              </a:rPr>
              <a:t>Mechanism:</a:t>
            </a:r>
          </a:p>
          <a:p>
            <a:pPr>
              <a:lnSpc>
                <a:spcPct val="150000"/>
              </a:lnSpc>
            </a:pPr>
            <a:r>
              <a:rPr lang="en-US" sz="2000" dirty="0">
                <a:latin typeface="Times New Roman" panose="02020603050405020304" pitchFamily="18" charset="0"/>
                <a:cs typeface="Times New Roman" panose="02020603050405020304" pitchFamily="18" charset="0"/>
              </a:rPr>
              <a:t>Uses update and reset gates to control the flow of information.</a:t>
            </a:r>
          </a:p>
          <a:p>
            <a:pPr>
              <a:lnSpc>
                <a:spcPct val="150000"/>
              </a:lnSpc>
            </a:pPr>
            <a:r>
              <a:rPr lang="en-US" sz="2000" dirty="0">
                <a:latin typeface="Times New Roman" panose="02020603050405020304" pitchFamily="18" charset="0"/>
                <a:cs typeface="Times New Roman" panose="02020603050405020304" pitchFamily="18" charset="0"/>
              </a:rPr>
              <a:t>Maintains memory of past data while focusing on relevant new information.</a:t>
            </a:r>
          </a:p>
          <a:p>
            <a:pPr marL="0" indent="0">
              <a:lnSpc>
                <a:spcPct val="150000"/>
              </a:lnSpc>
              <a:buNone/>
            </a:pPr>
            <a:r>
              <a:rPr lang="en-US" sz="2000" b="1" dirty="0">
                <a:latin typeface="Times New Roman" panose="02020603050405020304" pitchFamily="18" charset="0"/>
                <a:cs typeface="Times New Roman" panose="02020603050405020304" pitchFamily="18" charset="0"/>
              </a:rPr>
              <a:t>Advantages:</a:t>
            </a:r>
          </a:p>
          <a:p>
            <a:pPr>
              <a:lnSpc>
                <a:spcPct val="150000"/>
              </a:lnSpc>
            </a:pPr>
            <a:r>
              <a:rPr lang="en-US" sz="2000" dirty="0">
                <a:latin typeface="Times New Roman" panose="02020603050405020304" pitchFamily="18" charset="0"/>
                <a:cs typeface="Times New Roman" panose="02020603050405020304" pitchFamily="18" charset="0"/>
              </a:rPr>
              <a:t>Efficient for modeling long-term dependencies in text.</a:t>
            </a:r>
          </a:p>
          <a:p>
            <a:pPr>
              <a:lnSpc>
                <a:spcPct val="150000"/>
              </a:lnSpc>
            </a:pPr>
            <a:r>
              <a:rPr lang="en-US" sz="2000" dirty="0">
                <a:latin typeface="Times New Roman" panose="02020603050405020304" pitchFamily="18" charset="0"/>
                <a:cs typeface="Times New Roman" panose="02020603050405020304" pitchFamily="18" charset="0"/>
              </a:rPr>
              <a:t>Handles variable-length input sequences effectively.</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8018CEE-B562-D619-8413-5E0CD40C3698}"/>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C2EAF5D5-A601-C0EE-3846-A3E2B30545F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E8C88399-087C-6E38-B4A5-A5F8D8AC2B7E}"/>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2161217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26505-A118-16F5-A4AA-C31486BB226B}"/>
              </a:ext>
            </a:extLst>
          </p:cNvPr>
          <p:cNvSpPr>
            <a:spLocks noGrp="1"/>
          </p:cNvSpPr>
          <p:nvPr>
            <p:ph idx="1"/>
          </p:nvPr>
        </p:nvSpPr>
        <p:spPr>
          <a:xfrm>
            <a:off x="838200" y="1465007"/>
            <a:ext cx="10515600" cy="4711956"/>
          </a:xfrm>
        </p:spPr>
        <p:txBody>
          <a:bodyPr>
            <a:normAutofit fontScale="92500" lnSpcReduction="10000"/>
          </a:bodyPr>
          <a:lstStyle/>
          <a:p>
            <a:pPr marL="0" indent="0" algn="just">
              <a:lnSpc>
                <a:spcPct val="170000"/>
              </a:lnSpc>
              <a:buNone/>
            </a:pPr>
            <a:r>
              <a:rPr lang="en-US" sz="2000" b="1" dirty="0">
                <a:latin typeface="Times New Roman" panose="02020603050405020304" pitchFamily="18" charset="0"/>
                <a:cs typeface="Times New Roman" panose="02020603050405020304" pitchFamily="18" charset="0"/>
              </a:rPr>
              <a:t>Purpose: </a:t>
            </a:r>
            <a:r>
              <a:rPr lang="en-US" sz="2000" dirty="0">
                <a:latin typeface="Times New Roman" panose="02020603050405020304" pitchFamily="18" charset="0"/>
                <a:cs typeface="Times New Roman" panose="02020603050405020304" pitchFamily="18" charset="0"/>
              </a:rPr>
              <a:t>Understand sequences of text by capturing both past (previous words) and future (subsequent words) context.</a:t>
            </a:r>
          </a:p>
          <a:p>
            <a:pPr marL="0" indent="0" algn="just">
              <a:lnSpc>
                <a:spcPct val="170000"/>
              </a:lnSpc>
              <a:buNone/>
            </a:pPr>
            <a:r>
              <a:rPr lang="en-US" sz="2000" b="1" dirty="0">
                <a:latin typeface="Times New Roman" panose="02020603050405020304" pitchFamily="18" charset="0"/>
                <a:cs typeface="Times New Roman" panose="02020603050405020304" pitchFamily="18" charset="0"/>
              </a:rPr>
              <a:t>Mechanism:</a:t>
            </a:r>
          </a:p>
          <a:p>
            <a:pPr algn="just">
              <a:lnSpc>
                <a:spcPct val="170000"/>
              </a:lnSpc>
            </a:pPr>
            <a:r>
              <a:rPr lang="en-US" sz="2000" dirty="0">
                <a:latin typeface="Times New Roman" panose="02020603050405020304" pitchFamily="18" charset="0"/>
                <a:cs typeface="Times New Roman" panose="02020603050405020304" pitchFamily="18" charset="0"/>
              </a:rPr>
              <a:t>Processes text bidirectionally to capture forward and backward dependencies.</a:t>
            </a:r>
          </a:p>
          <a:p>
            <a:pPr algn="just">
              <a:lnSpc>
                <a:spcPct val="170000"/>
              </a:lnSpc>
            </a:pPr>
            <a:r>
              <a:rPr lang="en-US" sz="2000" dirty="0">
                <a:latin typeface="Times New Roman" panose="02020603050405020304" pitchFamily="18" charset="0"/>
                <a:cs typeface="Times New Roman" panose="02020603050405020304" pitchFamily="18" charset="0"/>
              </a:rPr>
              <a:t>Uses gating mechanisms to regulate information flow, avoiding issues like vanishing gradients.</a:t>
            </a:r>
          </a:p>
          <a:p>
            <a:pPr marL="0" indent="0" algn="just">
              <a:lnSpc>
                <a:spcPct val="170000"/>
              </a:lnSpc>
              <a:buNone/>
            </a:pPr>
            <a:r>
              <a:rPr lang="en-US" sz="2000" b="1" dirty="0">
                <a:latin typeface="Times New Roman" panose="02020603050405020304" pitchFamily="18" charset="0"/>
                <a:cs typeface="Times New Roman" panose="02020603050405020304" pitchFamily="18" charset="0"/>
              </a:rPr>
              <a:t>Advantages:</a:t>
            </a:r>
          </a:p>
          <a:p>
            <a:pPr algn="just">
              <a:lnSpc>
                <a:spcPct val="170000"/>
              </a:lnSpc>
            </a:pPr>
            <a:r>
              <a:rPr lang="en-US" sz="2000" dirty="0">
                <a:latin typeface="Times New Roman" panose="02020603050405020304" pitchFamily="18" charset="0"/>
                <a:cs typeface="Times New Roman" panose="02020603050405020304" pitchFamily="18" charset="0"/>
              </a:rPr>
              <a:t>Improves comprehension of contextual relationships between words.</a:t>
            </a:r>
          </a:p>
          <a:p>
            <a:pPr algn="just">
              <a:lnSpc>
                <a:spcPct val="170000"/>
              </a:lnSpc>
            </a:pPr>
            <a:r>
              <a:rPr lang="en-US" sz="2000" dirty="0">
                <a:latin typeface="Times New Roman" panose="02020603050405020304" pitchFamily="18" charset="0"/>
                <a:cs typeface="Times New Roman" panose="02020603050405020304" pitchFamily="18" charset="0"/>
              </a:rPr>
              <a:t>Handles long-term dependencies better than traditional RNNs.</a:t>
            </a:r>
          </a:p>
          <a:p>
            <a:pPr marL="0" indent="0" algn="just">
              <a:lnSpc>
                <a:spcPct val="170000"/>
              </a:lnSpc>
              <a:buNone/>
            </a:pPr>
            <a:endParaRPr lang="en-US" sz="1800" dirty="0">
              <a:latin typeface="Times New Roman" panose="02020603050405020304" pitchFamily="18" charset="0"/>
              <a:cs typeface="Times New Roman" panose="02020603050405020304" pitchFamily="18" charset="0"/>
            </a:endParaRPr>
          </a:p>
          <a:p>
            <a:pPr algn="just">
              <a:lnSpc>
                <a:spcPct val="170000"/>
              </a:lnSpc>
            </a:pPr>
            <a:endParaRPr lang="en-US" sz="1800" dirty="0">
              <a:latin typeface="Times New Roman" panose="02020603050405020304" pitchFamily="18" charset="0"/>
              <a:cs typeface="Times New Roman" panose="02020603050405020304" pitchFamily="18" charset="0"/>
            </a:endParaRPr>
          </a:p>
          <a:p>
            <a:pPr algn="just">
              <a:lnSpc>
                <a:spcPct val="170000"/>
              </a:lnSpc>
            </a:pPr>
            <a:endParaRPr lang="en-US" sz="1800" dirty="0">
              <a:latin typeface="Times New Roman" panose="02020603050405020304" pitchFamily="18" charset="0"/>
              <a:cs typeface="Times New Roman" panose="02020603050405020304" pitchFamily="18" charset="0"/>
            </a:endParaRPr>
          </a:p>
          <a:p>
            <a:pPr algn="just">
              <a:lnSpc>
                <a:spcPct val="170000"/>
              </a:lnSpc>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FA15F4-FDEA-3689-B329-50090C756C29}"/>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75345E82-F218-F4A0-BEC6-10B940D907DC}"/>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8942FC08-0C20-391C-23DB-4AE87341531A}"/>
              </a:ext>
            </a:extLst>
          </p:cNvPr>
          <p:cNvSpPr>
            <a:spLocks noGrp="1"/>
          </p:cNvSpPr>
          <p:nvPr>
            <p:ph type="sldNum" sz="quarter" idx="12"/>
          </p:nvPr>
        </p:nvSpPr>
        <p:spPr/>
        <p:txBody>
          <a:bodyPr/>
          <a:lstStyle/>
          <a:p>
            <a:fld id="{65DCBD69-296B-4D7C-AF62-9B588FC78772}" type="slidenum">
              <a:rPr lang="en-IN" smtClean="0"/>
              <a:t>21</a:t>
            </a:fld>
            <a:endParaRPr lang="en-IN"/>
          </a:p>
        </p:txBody>
      </p:sp>
      <p:sp>
        <p:nvSpPr>
          <p:cNvPr id="7" name="TextBox 6">
            <a:extLst>
              <a:ext uri="{FF2B5EF4-FFF2-40B4-BE49-F238E27FC236}">
                <a16:creationId xmlns:a16="http://schemas.microsoft.com/office/drawing/2014/main" id="{A619EBC4-647C-8FE4-6597-CD4E2AA99D32}"/>
              </a:ext>
            </a:extLst>
          </p:cNvPr>
          <p:cNvSpPr txBox="1"/>
          <p:nvPr/>
        </p:nvSpPr>
        <p:spPr>
          <a:xfrm>
            <a:off x="838200" y="681038"/>
            <a:ext cx="10429568" cy="646331"/>
          </a:xfrm>
          <a:prstGeom prst="rect">
            <a:avLst/>
          </a:prstGeom>
          <a:noFill/>
        </p:spPr>
        <p:txBody>
          <a:bodyPr wrap="square">
            <a:spAutoFit/>
          </a:bodyPr>
          <a:lstStyle/>
          <a:p>
            <a:r>
              <a:rPr lang="en-US" sz="3600" b="1" u="sng" dirty="0">
                <a:latin typeface="Times New Roman" panose="02020603050405020304" pitchFamily="18" charset="0"/>
                <a:cs typeface="Times New Roman" panose="02020603050405020304" pitchFamily="18" charset="0"/>
              </a:rPr>
              <a:t>Bi directional Gated Recurrent Unit (GRU):</a:t>
            </a:r>
            <a:endParaRPr lang="en-IN" sz="3600" dirty="0"/>
          </a:p>
        </p:txBody>
      </p:sp>
    </p:spTree>
    <p:extLst>
      <p:ext uri="{BB962C8B-B14F-4D97-AF65-F5344CB8AC3E}">
        <p14:creationId xmlns:p14="http://schemas.microsoft.com/office/powerpoint/2010/main" val="3653339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62E31-8F7C-7365-1EA3-CAB95D8D0AED}"/>
              </a:ext>
            </a:extLst>
          </p:cNvPr>
          <p:cNvSpPr>
            <a:spLocks noGrp="1"/>
          </p:cNvSpPr>
          <p:nvPr>
            <p:ph idx="1"/>
          </p:nvPr>
        </p:nvSpPr>
        <p:spPr>
          <a:xfrm>
            <a:off x="838200" y="690880"/>
            <a:ext cx="10515600" cy="5486084"/>
          </a:xfrm>
        </p:spPr>
        <p:txBody>
          <a:bodyPr>
            <a:normAutofit fontScale="92500"/>
          </a:bodyPr>
          <a:lstStyle/>
          <a:p>
            <a:pPr marL="0" indent="0" algn="just">
              <a:lnSpc>
                <a:spcPct val="150000"/>
              </a:lnSpc>
              <a:buNone/>
            </a:pPr>
            <a:r>
              <a:rPr lang="en-US" sz="3000" b="1" u="sng" dirty="0">
                <a:latin typeface="Times New Roman" panose="02020603050405020304" pitchFamily="18" charset="0"/>
                <a:cs typeface="Times New Roman" panose="02020603050405020304" pitchFamily="18" charset="0"/>
              </a:rPr>
              <a:t>Convolutional Neural Networks (CNN):</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Purpose: </a:t>
            </a:r>
            <a:r>
              <a:rPr lang="en-US" sz="2000" dirty="0">
                <a:latin typeface="Times New Roman" panose="02020603050405020304" pitchFamily="18" charset="0"/>
                <a:cs typeface="Times New Roman" panose="02020603050405020304" pitchFamily="18" charset="0"/>
              </a:rPr>
              <a:t>Extract features from input data, typically used for image data but effective for text data as well.</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Mechanism:</a:t>
            </a:r>
          </a:p>
          <a:p>
            <a:pPr algn="just">
              <a:lnSpc>
                <a:spcPct val="150000"/>
              </a:lnSpc>
            </a:pPr>
            <a:r>
              <a:rPr lang="en-US" sz="2000" dirty="0">
                <a:latin typeface="Times New Roman" panose="02020603050405020304" pitchFamily="18" charset="0"/>
                <a:cs typeface="Times New Roman" panose="02020603050405020304" pitchFamily="18" charset="0"/>
              </a:rPr>
              <a:t>Applies convolutional filters to input text represented as word embeddings.</a:t>
            </a:r>
          </a:p>
          <a:p>
            <a:pPr algn="just">
              <a:lnSpc>
                <a:spcPct val="150000"/>
              </a:lnSpc>
            </a:pPr>
            <a:r>
              <a:rPr lang="en-US" sz="2000" dirty="0">
                <a:latin typeface="Times New Roman" panose="02020603050405020304" pitchFamily="18" charset="0"/>
                <a:cs typeface="Times New Roman" panose="02020603050405020304" pitchFamily="18" charset="0"/>
              </a:rPr>
              <a:t>Captures local dependencies (e.g., n-grams) in the text.</a:t>
            </a:r>
          </a:p>
          <a:p>
            <a:pPr algn="just">
              <a:lnSpc>
                <a:spcPct val="150000"/>
              </a:lnSpc>
            </a:pPr>
            <a:r>
              <a:rPr lang="en-US" sz="2000" dirty="0">
                <a:latin typeface="Times New Roman" panose="02020603050405020304" pitchFamily="18" charset="0"/>
                <a:cs typeface="Times New Roman" panose="02020603050405020304" pitchFamily="18" charset="0"/>
              </a:rPr>
              <a:t>Uses pooling layers to down-sample data, reducing its size while retaining essential features.</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Advantages:</a:t>
            </a:r>
          </a:p>
          <a:p>
            <a:pPr algn="just">
              <a:lnSpc>
                <a:spcPct val="150000"/>
              </a:lnSpc>
            </a:pPr>
            <a:r>
              <a:rPr lang="en-US" sz="2000" dirty="0">
                <a:latin typeface="Times New Roman" panose="02020603050405020304" pitchFamily="18" charset="0"/>
                <a:cs typeface="Times New Roman" panose="02020603050405020304" pitchFamily="18" charset="0"/>
              </a:rPr>
              <a:t>Effective at detecting patterns in text, such as key phrases.</a:t>
            </a:r>
          </a:p>
          <a:p>
            <a:pPr algn="just">
              <a:lnSpc>
                <a:spcPct val="150000"/>
              </a:lnSpc>
            </a:pPr>
            <a:r>
              <a:rPr lang="en-US" sz="2000" dirty="0">
                <a:latin typeface="Times New Roman" panose="02020603050405020304" pitchFamily="18" charset="0"/>
                <a:cs typeface="Times New Roman" panose="02020603050405020304" pitchFamily="18" charset="0"/>
              </a:rPr>
              <a:t>Learns hierarchical structures, which are useful for emotion classification.</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21D1711-95EA-9235-B706-31510002CF78}"/>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2150DCD0-CD65-C6C2-2440-286C8B0EE170}"/>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9B854DEB-4E11-F1B4-9D7A-5D2A2FB76069}"/>
              </a:ext>
            </a:extLst>
          </p:cNvPr>
          <p:cNvSpPr>
            <a:spLocks noGrp="1"/>
          </p:cNvSpPr>
          <p:nvPr>
            <p:ph type="sldNum" sz="quarter" idx="12"/>
          </p:nvPr>
        </p:nvSpPr>
        <p:spPr/>
        <p:txBody>
          <a:bodyPr/>
          <a:lstStyle/>
          <a:p>
            <a:fld id="{65DCBD69-296B-4D7C-AF62-9B588FC78772}" type="slidenum">
              <a:rPr lang="en-IN" smtClean="0"/>
              <a:t>22</a:t>
            </a:fld>
            <a:endParaRPr lang="en-IN"/>
          </a:p>
        </p:txBody>
      </p:sp>
    </p:spTree>
    <p:extLst>
      <p:ext uri="{BB962C8B-B14F-4D97-AF65-F5344CB8AC3E}">
        <p14:creationId xmlns:p14="http://schemas.microsoft.com/office/powerpoint/2010/main" val="270656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27142-0E2D-7810-02B8-B4AE3C961CD7}"/>
              </a:ext>
            </a:extLst>
          </p:cNvPr>
          <p:cNvSpPr>
            <a:spLocks noGrp="1"/>
          </p:cNvSpPr>
          <p:nvPr>
            <p:ph idx="1"/>
          </p:nvPr>
        </p:nvSpPr>
        <p:spPr>
          <a:xfrm>
            <a:off x="838200" y="825910"/>
            <a:ext cx="10515600" cy="5351053"/>
          </a:xfrm>
        </p:spPr>
        <p:txBody>
          <a:bodyPr>
            <a:normAutofit/>
          </a:bodyPr>
          <a:lstStyle/>
          <a:p>
            <a:pPr marL="0" indent="0" algn="just">
              <a:lnSpc>
                <a:spcPct val="150000"/>
              </a:lnSpc>
              <a:buNone/>
            </a:pPr>
            <a:r>
              <a:rPr lang="en-US" sz="3000" b="1" u="sng" dirty="0">
                <a:latin typeface="Times New Roman" panose="02020603050405020304" pitchFamily="18" charset="0"/>
                <a:cs typeface="Times New Roman" panose="02020603050405020304" pitchFamily="18" charset="0"/>
              </a:rPr>
              <a:t>Hybrid Approach (CNN + BiGRU + SVM):</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Integration:</a:t>
            </a:r>
          </a:p>
          <a:p>
            <a:pPr algn="just">
              <a:lnSpc>
                <a:spcPct val="150000"/>
              </a:lnSpc>
            </a:pPr>
            <a:r>
              <a:rPr lang="en-US" sz="2000" dirty="0">
                <a:latin typeface="Times New Roman" panose="02020603050405020304" pitchFamily="18" charset="0"/>
                <a:cs typeface="Times New Roman" panose="02020603050405020304" pitchFamily="18" charset="0"/>
              </a:rPr>
              <a:t>CNN extracts local text features.</a:t>
            </a:r>
          </a:p>
          <a:p>
            <a:pPr algn="just">
              <a:lnSpc>
                <a:spcPct val="150000"/>
              </a:lnSpc>
            </a:pPr>
            <a:r>
              <a:rPr lang="en-US" sz="2000" dirty="0">
                <a:latin typeface="Times New Roman" panose="02020603050405020304" pitchFamily="18" charset="0"/>
                <a:cs typeface="Times New Roman" panose="02020603050405020304" pitchFamily="18" charset="0"/>
              </a:rPr>
              <a:t>BiGRU enhances feature understanding by capturing sequence context.</a:t>
            </a:r>
          </a:p>
          <a:p>
            <a:pPr algn="just">
              <a:lnSpc>
                <a:spcPct val="150000"/>
              </a:lnSpc>
            </a:pPr>
            <a:r>
              <a:rPr lang="en-US" sz="2000" dirty="0">
                <a:latin typeface="Times New Roman" panose="02020603050405020304" pitchFamily="18" charset="0"/>
                <a:cs typeface="Times New Roman" panose="02020603050405020304" pitchFamily="18" charset="0"/>
              </a:rPr>
              <a:t>SVM acts as the final classifier for robust and precise categorization.</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Advantages:</a:t>
            </a:r>
          </a:p>
          <a:p>
            <a:pPr algn="just">
              <a:lnSpc>
                <a:spcPct val="150000"/>
              </a:lnSpc>
            </a:pPr>
            <a:r>
              <a:rPr lang="en-US" sz="2000" dirty="0">
                <a:latin typeface="Times New Roman" panose="02020603050405020304" pitchFamily="18" charset="0"/>
                <a:cs typeface="Times New Roman" panose="02020603050405020304" pitchFamily="18" charset="0"/>
              </a:rPr>
              <a:t>Combines strengths of DL and ML models.</a:t>
            </a:r>
          </a:p>
          <a:p>
            <a:pPr algn="just">
              <a:lnSpc>
                <a:spcPct val="150000"/>
              </a:lnSpc>
            </a:pPr>
            <a:r>
              <a:rPr lang="en-US" sz="2000" dirty="0">
                <a:latin typeface="Times New Roman" panose="02020603050405020304" pitchFamily="18" charset="0"/>
                <a:cs typeface="Times New Roman" panose="02020603050405020304" pitchFamily="18" charset="0"/>
              </a:rPr>
              <a:t>Achieves better accuracy by leveraging diverse techniques.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D69476-44D6-156C-C08F-582968709032}"/>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8069A99E-8662-0C1D-6C5D-D520F6705A87}"/>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F127123F-BDB7-A20C-35D7-D9C7F6D2207F}"/>
              </a:ext>
            </a:extLst>
          </p:cNvPr>
          <p:cNvSpPr>
            <a:spLocks noGrp="1"/>
          </p:cNvSpPr>
          <p:nvPr>
            <p:ph type="sldNum" sz="quarter" idx="12"/>
          </p:nvPr>
        </p:nvSpPr>
        <p:spPr/>
        <p:txBody>
          <a:bodyPr/>
          <a:lstStyle/>
          <a:p>
            <a:fld id="{65DCBD69-296B-4D7C-AF62-9B588FC78772}" type="slidenum">
              <a:rPr lang="en-IN" smtClean="0"/>
              <a:t>23</a:t>
            </a:fld>
            <a:endParaRPr lang="en-IN"/>
          </a:p>
        </p:txBody>
      </p:sp>
    </p:spTree>
    <p:extLst>
      <p:ext uri="{BB962C8B-B14F-4D97-AF65-F5344CB8AC3E}">
        <p14:creationId xmlns:p14="http://schemas.microsoft.com/office/powerpoint/2010/main" val="4079396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5302-9CD9-3C57-DBD0-8D9C777D677B}"/>
              </a:ext>
            </a:extLst>
          </p:cNvPr>
          <p:cNvSpPr>
            <a:spLocks noGrp="1"/>
          </p:cNvSpPr>
          <p:nvPr>
            <p:ph type="title"/>
          </p:nvPr>
        </p:nvSpPr>
        <p:spPr>
          <a:xfrm>
            <a:off x="838200" y="365125"/>
            <a:ext cx="10515600" cy="1090049"/>
          </a:xfrm>
        </p:spPr>
        <p:txBody>
          <a:bodyPr/>
          <a:lstStyle/>
          <a:p>
            <a:r>
              <a:rPr lang="en-IN" b="1" dirty="0">
                <a:latin typeface="Times New Roman" panose="02020603050405020304" pitchFamily="18" charset="0"/>
                <a:cs typeface="Times New Roman" panose="02020603050405020304" pitchFamily="18" charset="0"/>
              </a:rPr>
              <a:t>Model Performance :</a:t>
            </a:r>
          </a:p>
        </p:txBody>
      </p:sp>
      <p:sp>
        <p:nvSpPr>
          <p:cNvPr id="3" name="Content Placeholder 2">
            <a:extLst>
              <a:ext uri="{FF2B5EF4-FFF2-40B4-BE49-F238E27FC236}">
                <a16:creationId xmlns:a16="http://schemas.microsoft.com/office/drawing/2014/main" id="{11303FF9-3209-E231-8A59-65C85E5BEE0C}"/>
              </a:ext>
            </a:extLst>
          </p:cNvPr>
          <p:cNvSpPr>
            <a:spLocks noGrp="1"/>
          </p:cNvSpPr>
          <p:nvPr>
            <p:ph idx="1"/>
          </p:nvPr>
        </p:nvSpPr>
        <p:spPr>
          <a:xfrm>
            <a:off x="838201" y="1376516"/>
            <a:ext cx="5955890" cy="4434349"/>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Comparison of Models:</a:t>
            </a:r>
          </a:p>
          <a:p>
            <a:pPr algn="just">
              <a:lnSpc>
                <a:spcPct val="150000"/>
              </a:lnSpc>
            </a:pPr>
            <a:r>
              <a:rPr lang="en-IN" sz="2000" dirty="0">
                <a:latin typeface="Times New Roman" panose="02020603050405020304" pitchFamily="18" charset="0"/>
                <a:cs typeface="Times New Roman" panose="02020603050405020304" pitchFamily="18" charset="0"/>
              </a:rPr>
              <a:t>Hybrid Model: Achieves highest accuracy (86%).</a:t>
            </a:r>
          </a:p>
          <a:p>
            <a:pPr algn="just">
              <a:lnSpc>
                <a:spcPct val="150000"/>
              </a:lnSpc>
            </a:pPr>
            <a:r>
              <a:rPr lang="en-IN" sz="2000" dirty="0">
                <a:latin typeface="Times New Roman" panose="02020603050405020304" pitchFamily="18" charset="0"/>
                <a:cs typeface="Times New Roman" panose="02020603050405020304" pitchFamily="18" charset="0"/>
              </a:rPr>
              <a:t>DL Models (CNN, GRU, BiGRU): Moderate accuracy, effective for patterns and context.</a:t>
            </a:r>
          </a:p>
          <a:p>
            <a:pPr algn="just">
              <a:lnSpc>
                <a:spcPct val="150000"/>
              </a:lnSpc>
            </a:pPr>
            <a:r>
              <a:rPr lang="en-IN" sz="2000" dirty="0">
                <a:latin typeface="Times New Roman" panose="02020603050405020304" pitchFamily="18" charset="0"/>
                <a:cs typeface="Times New Roman" panose="02020603050405020304" pitchFamily="18" charset="0"/>
              </a:rPr>
              <a:t>ML Models (Naive Bayes, SVM): Lower accuracy, limited feature extraction capabilities.</a:t>
            </a:r>
          </a:p>
          <a:p>
            <a:pPr algn="just">
              <a:lnSpc>
                <a:spcPct val="150000"/>
              </a:lnSpc>
            </a:pPr>
            <a:r>
              <a:rPr lang="en-IN" sz="2000" dirty="0">
                <a:latin typeface="Times New Roman" panose="02020603050405020304" pitchFamily="18" charset="0"/>
                <a:cs typeface="Times New Roman" panose="02020603050405020304" pitchFamily="18" charset="0"/>
              </a:rPr>
              <a:t>Hybrid approach significantly outperforms individual techniques.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BBCACCC-B036-7EA6-70DE-B64B1D1B5015}"/>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09ACFEAA-C088-13FA-21CE-BE459964B427}"/>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CB8EA2E9-8A0B-8E5F-374C-BEE785632271}"/>
              </a:ext>
            </a:extLst>
          </p:cNvPr>
          <p:cNvSpPr>
            <a:spLocks noGrp="1"/>
          </p:cNvSpPr>
          <p:nvPr>
            <p:ph type="sldNum" sz="quarter" idx="12"/>
          </p:nvPr>
        </p:nvSpPr>
        <p:spPr/>
        <p:txBody>
          <a:bodyPr/>
          <a:lstStyle/>
          <a:p>
            <a:fld id="{65DCBD69-296B-4D7C-AF62-9B588FC78772}" type="slidenum">
              <a:rPr lang="en-IN" smtClean="0"/>
              <a:t>24</a:t>
            </a:fld>
            <a:endParaRPr lang="en-IN"/>
          </a:p>
        </p:txBody>
      </p:sp>
      <p:pic>
        <p:nvPicPr>
          <p:cNvPr id="8" name="Picture 7">
            <a:extLst>
              <a:ext uri="{FF2B5EF4-FFF2-40B4-BE49-F238E27FC236}">
                <a16:creationId xmlns:a16="http://schemas.microsoft.com/office/drawing/2014/main" id="{BE0BEEED-1E8D-B70D-2A77-2E4BD287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903" y="1376515"/>
            <a:ext cx="4562168" cy="4434349"/>
          </a:xfrm>
          <a:prstGeom prst="rect">
            <a:avLst/>
          </a:prstGeom>
          <a:ln>
            <a:solidFill>
              <a:schemeClr val="tx1">
                <a:lumMod val="95000"/>
                <a:lumOff val="5000"/>
              </a:schemeClr>
            </a:solidFill>
          </a:ln>
        </p:spPr>
      </p:pic>
    </p:spTree>
    <p:extLst>
      <p:ext uri="{BB962C8B-B14F-4D97-AF65-F5344CB8AC3E}">
        <p14:creationId xmlns:p14="http://schemas.microsoft.com/office/powerpoint/2010/main" val="1507329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C855-57ED-ABFB-FFC8-408B4AAC8077}"/>
              </a:ext>
            </a:extLst>
          </p:cNvPr>
          <p:cNvSpPr>
            <a:spLocks noGrp="1"/>
          </p:cNvSpPr>
          <p:nvPr>
            <p:ph type="title"/>
          </p:nvPr>
        </p:nvSpPr>
        <p:spPr>
          <a:xfrm>
            <a:off x="403123" y="365125"/>
            <a:ext cx="10950677" cy="1080217"/>
          </a:xfrm>
        </p:spPr>
        <p:txBody>
          <a:bodyPr/>
          <a:lstStyle/>
          <a:p>
            <a:r>
              <a:rPr lang="en-US" b="1" dirty="0">
                <a:latin typeface="Times New Roman" panose="02020603050405020304" pitchFamily="18" charset="0"/>
                <a:cs typeface="Times New Roman" panose="02020603050405020304" pitchFamily="18" charset="0"/>
              </a:rPr>
              <a:t>Evaluation Metrics of ML &amp; DL Models:</a:t>
            </a:r>
            <a:endParaRPr lang="en-IN" b="1"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2349C6A2-8805-96CC-1EE2-3B361B371F8E}"/>
              </a:ext>
            </a:extLst>
          </p:cNvPr>
          <p:cNvGraphicFramePr>
            <a:graphicFrameLocks noGrp="1"/>
          </p:cNvGraphicFramePr>
          <p:nvPr>
            <p:ph idx="1"/>
            <p:extLst>
              <p:ext uri="{D42A27DB-BD31-4B8C-83A1-F6EECF244321}">
                <p14:modId xmlns:p14="http://schemas.microsoft.com/office/powerpoint/2010/main" val="2332129870"/>
              </p:ext>
            </p:extLst>
          </p:nvPr>
        </p:nvGraphicFramePr>
        <p:xfrm>
          <a:off x="403123" y="1673518"/>
          <a:ext cx="5692877" cy="2055495"/>
        </p:xfrm>
        <a:graphic>
          <a:graphicData uri="http://schemas.openxmlformats.org/drawingml/2006/table">
            <a:tbl>
              <a:tblPr firstRow="1" bandRow="1"/>
              <a:tblGrid>
                <a:gridCol w="1329577">
                  <a:extLst>
                    <a:ext uri="{9D8B030D-6E8A-4147-A177-3AD203B41FA5}">
                      <a16:colId xmlns:a16="http://schemas.microsoft.com/office/drawing/2014/main" val="213062918"/>
                    </a:ext>
                  </a:extLst>
                </a:gridCol>
                <a:gridCol w="1225914">
                  <a:extLst>
                    <a:ext uri="{9D8B030D-6E8A-4147-A177-3AD203B41FA5}">
                      <a16:colId xmlns:a16="http://schemas.microsoft.com/office/drawing/2014/main" val="4214794828"/>
                    </a:ext>
                  </a:extLst>
                </a:gridCol>
                <a:gridCol w="1123754">
                  <a:extLst>
                    <a:ext uri="{9D8B030D-6E8A-4147-A177-3AD203B41FA5}">
                      <a16:colId xmlns:a16="http://schemas.microsoft.com/office/drawing/2014/main" val="3527059948"/>
                    </a:ext>
                  </a:extLst>
                </a:gridCol>
                <a:gridCol w="912419">
                  <a:extLst>
                    <a:ext uri="{9D8B030D-6E8A-4147-A177-3AD203B41FA5}">
                      <a16:colId xmlns:a16="http://schemas.microsoft.com/office/drawing/2014/main" val="3683221239"/>
                    </a:ext>
                  </a:extLst>
                </a:gridCol>
                <a:gridCol w="1101213">
                  <a:extLst>
                    <a:ext uri="{9D8B030D-6E8A-4147-A177-3AD203B41FA5}">
                      <a16:colId xmlns:a16="http://schemas.microsoft.com/office/drawing/2014/main" val="3460975827"/>
                    </a:ext>
                  </a:extLst>
                </a:gridCol>
              </a:tblGrid>
              <a:tr h="543306">
                <a:tc>
                  <a:txBody>
                    <a:bodyPr/>
                    <a:lstStyle/>
                    <a:p>
                      <a:pPr marL="0" algn="l" rtl="0" eaLnBrk="1" fontAlgn="ctr" latinLnBrk="0" hangingPunct="1"/>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ML Models</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Recall</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F1 Score</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3829232055"/>
                  </a:ext>
                </a:extLst>
              </a:tr>
              <a:tr h="504063">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SVM</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0.5658</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0.5633</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0.5658</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0.5637</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1011982275"/>
                  </a:ext>
                </a:extLst>
              </a:tr>
              <a:tr h="504063">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NB</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0.5545</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0.5385</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0.5372</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0.5304</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2880962839"/>
                  </a:ext>
                </a:extLst>
              </a:tr>
              <a:tr h="504063">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RF</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0.5545</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0.5525</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0.5545</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0.5501</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2781754891"/>
                  </a:ext>
                </a:extLst>
              </a:tr>
            </a:tbl>
          </a:graphicData>
        </a:graphic>
      </p:graphicFrame>
      <p:sp>
        <p:nvSpPr>
          <p:cNvPr id="4" name="Date Placeholder 3">
            <a:extLst>
              <a:ext uri="{FF2B5EF4-FFF2-40B4-BE49-F238E27FC236}">
                <a16:creationId xmlns:a16="http://schemas.microsoft.com/office/drawing/2014/main" id="{BD3D74EB-E3A1-8A51-CAB8-C1D6B7780C1A}"/>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413A2A49-345A-A58F-1747-6F285BA8B1CB}"/>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D2A670B5-52E2-7110-BAF3-24EC587654AD}"/>
              </a:ext>
            </a:extLst>
          </p:cNvPr>
          <p:cNvSpPr>
            <a:spLocks noGrp="1"/>
          </p:cNvSpPr>
          <p:nvPr>
            <p:ph type="sldNum" sz="quarter" idx="12"/>
          </p:nvPr>
        </p:nvSpPr>
        <p:spPr/>
        <p:txBody>
          <a:bodyPr/>
          <a:lstStyle/>
          <a:p>
            <a:fld id="{65DCBD69-296B-4D7C-AF62-9B588FC78772}" type="slidenum">
              <a:rPr lang="en-IN" smtClean="0"/>
              <a:t>25</a:t>
            </a:fld>
            <a:endParaRPr lang="en-IN"/>
          </a:p>
        </p:txBody>
      </p:sp>
      <p:graphicFrame>
        <p:nvGraphicFramePr>
          <p:cNvPr id="10" name="Table 9">
            <a:extLst>
              <a:ext uri="{FF2B5EF4-FFF2-40B4-BE49-F238E27FC236}">
                <a16:creationId xmlns:a16="http://schemas.microsoft.com/office/drawing/2014/main" id="{95DA4804-28BB-79EF-A271-6ACC004B0719}"/>
              </a:ext>
            </a:extLst>
          </p:cNvPr>
          <p:cNvGraphicFramePr>
            <a:graphicFrameLocks noGrp="1"/>
          </p:cNvGraphicFramePr>
          <p:nvPr>
            <p:extLst>
              <p:ext uri="{D42A27DB-BD31-4B8C-83A1-F6EECF244321}">
                <p14:modId xmlns:p14="http://schemas.microsoft.com/office/powerpoint/2010/main" val="2050241139"/>
              </p:ext>
            </p:extLst>
          </p:nvPr>
        </p:nvGraphicFramePr>
        <p:xfrm>
          <a:off x="6233652" y="1673518"/>
          <a:ext cx="5594556" cy="2055494"/>
        </p:xfrm>
        <a:graphic>
          <a:graphicData uri="http://schemas.openxmlformats.org/drawingml/2006/table">
            <a:tbl>
              <a:tblPr firstRow="1" bandRow="1"/>
              <a:tblGrid>
                <a:gridCol w="1315174">
                  <a:extLst>
                    <a:ext uri="{9D8B030D-6E8A-4147-A177-3AD203B41FA5}">
                      <a16:colId xmlns:a16="http://schemas.microsoft.com/office/drawing/2014/main" val="1504286115"/>
                    </a:ext>
                  </a:extLst>
                </a:gridCol>
                <a:gridCol w="1155517">
                  <a:extLst>
                    <a:ext uri="{9D8B030D-6E8A-4147-A177-3AD203B41FA5}">
                      <a16:colId xmlns:a16="http://schemas.microsoft.com/office/drawing/2014/main" val="2691038349"/>
                    </a:ext>
                  </a:extLst>
                </a:gridCol>
                <a:gridCol w="1135950">
                  <a:extLst>
                    <a:ext uri="{9D8B030D-6E8A-4147-A177-3AD203B41FA5}">
                      <a16:colId xmlns:a16="http://schemas.microsoft.com/office/drawing/2014/main" val="296088360"/>
                    </a:ext>
                  </a:extLst>
                </a:gridCol>
                <a:gridCol w="940803">
                  <a:extLst>
                    <a:ext uri="{9D8B030D-6E8A-4147-A177-3AD203B41FA5}">
                      <a16:colId xmlns:a16="http://schemas.microsoft.com/office/drawing/2014/main" val="219654327"/>
                    </a:ext>
                  </a:extLst>
                </a:gridCol>
                <a:gridCol w="1047112">
                  <a:extLst>
                    <a:ext uri="{9D8B030D-6E8A-4147-A177-3AD203B41FA5}">
                      <a16:colId xmlns:a16="http://schemas.microsoft.com/office/drawing/2014/main" val="3335548363"/>
                    </a:ext>
                  </a:extLst>
                </a:gridCol>
              </a:tblGrid>
              <a:tr h="651752">
                <a:tc>
                  <a:txBody>
                    <a:bodyPr/>
                    <a:lstStyle/>
                    <a:p>
                      <a:pPr marL="0" algn="l" rtl="0" eaLnBrk="1" fontAlgn="ctr" latinLnBrk="0" hangingPunct="1"/>
                      <a:r>
                        <a:rPr lang="en-US" sz="1800" b="1"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DL Models</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Recall</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1800" b="1"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F1 Score</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997831604"/>
                  </a:ext>
                </a:extLst>
              </a:tr>
              <a:tr h="467914">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GRU</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0.4873</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0.4900</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0.4873</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0.4790</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1410968713"/>
                  </a:ext>
                </a:extLst>
              </a:tr>
              <a:tr h="467914">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Bi-GRU</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0.5046</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0.5062</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0.5046</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0.5048</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4063005364"/>
                  </a:ext>
                </a:extLst>
              </a:tr>
              <a:tr h="467914">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CNN</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0.5066</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0.5098</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0.5066</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0.5027</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2944193206"/>
                  </a:ext>
                </a:extLst>
              </a:tr>
            </a:tbl>
          </a:graphicData>
        </a:graphic>
      </p:graphicFrame>
      <p:graphicFrame>
        <p:nvGraphicFramePr>
          <p:cNvPr id="11" name="Table 10">
            <a:extLst>
              <a:ext uri="{FF2B5EF4-FFF2-40B4-BE49-F238E27FC236}">
                <a16:creationId xmlns:a16="http://schemas.microsoft.com/office/drawing/2014/main" id="{BBBBC12F-A615-FC41-3B53-727F81995C40}"/>
              </a:ext>
            </a:extLst>
          </p:cNvPr>
          <p:cNvGraphicFramePr>
            <a:graphicFrameLocks noGrp="1"/>
          </p:cNvGraphicFramePr>
          <p:nvPr>
            <p:extLst>
              <p:ext uri="{D42A27DB-BD31-4B8C-83A1-F6EECF244321}">
                <p14:modId xmlns:p14="http://schemas.microsoft.com/office/powerpoint/2010/main" val="121089486"/>
              </p:ext>
            </p:extLst>
          </p:nvPr>
        </p:nvGraphicFramePr>
        <p:xfrm>
          <a:off x="2477727" y="4334123"/>
          <a:ext cx="7197215" cy="1359789"/>
        </p:xfrm>
        <a:graphic>
          <a:graphicData uri="http://schemas.openxmlformats.org/drawingml/2006/table">
            <a:tbl>
              <a:tblPr firstRow="1" bandRow="1"/>
              <a:tblGrid>
                <a:gridCol w="2418735">
                  <a:extLst>
                    <a:ext uri="{9D8B030D-6E8A-4147-A177-3AD203B41FA5}">
                      <a16:colId xmlns:a16="http://schemas.microsoft.com/office/drawing/2014/main" val="44766045"/>
                    </a:ext>
                  </a:extLst>
                </a:gridCol>
                <a:gridCol w="1327355">
                  <a:extLst>
                    <a:ext uri="{9D8B030D-6E8A-4147-A177-3AD203B41FA5}">
                      <a16:colId xmlns:a16="http://schemas.microsoft.com/office/drawing/2014/main" val="3066127909"/>
                    </a:ext>
                  </a:extLst>
                </a:gridCol>
                <a:gridCol w="1209368">
                  <a:extLst>
                    <a:ext uri="{9D8B030D-6E8A-4147-A177-3AD203B41FA5}">
                      <a16:colId xmlns:a16="http://schemas.microsoft.com/office/drawing/2014/main" val="400825395"/>
                    </a:ext>
                  </a:extLst>
                </a:gridCol>
                <a:gridCol w="1130709">
                  <a:extLst>
                    <a:ext uri="{9D8B030D-6E8A-4147-A177-3AD203B41FA5}">
                      <a16:colId xmlns:a16="http://schemas.microsoft.com/office/drawing/2014/main" val="471879038"/>
                    </a:ext>
                  </a:extLst>
                </a:gridCol>
                <a:gridCol w="1111048">
                  <a:extLst>
                    <a:ext uri="{9D8B030D-6E8A-4147-A177-3AD203B41FA5}">
                      <a16:colId xmlns:a16="http://schemas.microsoft.com/office/drawing/2014/main" val="1746971529"/>
                    </a:ext>
                  </a:extLst>
                </a:gridCol>
              </a:tblGrid>
              <a:tr h="593725">
                <a:tc>
                  <a:txBody>
                    <a:bodyPr/>
                    <a:lstStyle/>
                    <a:p>
                      <a:pPr marL="0" algn="l" rtl="0" eaLnBrk="1" fontAlgn="ctr" latinLnBrk="0" hangingPunct="1">
                        <a:lnSpc>
                          <a:spcPct val="150000"/>
                        </a:lnSpc>
                      </a:pPr>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Hybrid Model</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lnSpc>
                          <a:spcPct val="150000"/>
                        </a:lnSpc>
                      </a:pPr>
                      <a:r>
                        <a:rPr lang="en-US" sz="1800" b="1"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lnSpc>
                          <a:spcPct val="150000"/>
                        </a:lnSpc>
                      </a:pPr>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lnSpc>
                          <a:spcPct val="150000"/>
                        </a:lnSpc>
                      </a:pPr>
                      <a:r>
                        <a:rPr lang="en-US" sz="1800" b="1"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Recall</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lnSpc>
                          <a:spcPct val="150000"/>
                        </a:lnSpc>
                      </a:pPr>
                      <a:r>
                        <a:rPr lang="en-US" sz="1800" b="1"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F1 Score</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2435477061"/>
                  </a:ext>
                </a:extLst>
              </a:tr>
              <a:tr h="766064">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CNN-BiGRU+SVM</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0.8650</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0.8670</a:t>
                      </a:r>
                      <a:endParaRPr lang="en-US" sz="1800" b="0" i="0" u="none" strike="noStrike">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0.8650</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tc>
                  <a:txBody>
                    <a:bodyPr/>
                    <a:lstStyle/>
                    <a:p>
                      <a:pPr marL="0" algn="l" rtl="0" eaLnBrk="1" fontAlgn="ctr" latinLnBrk="0" hangingPunct="1"/>
                      <a:r>
                        <a:rPr lang="en-US" sz="2000" b="0" i="0" u="none" strike="noStrike"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0.8650</a:t>
                      </a:r>
                      <a:endParaRPr lang="en-US" sz="18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lnL w="12700" cap="flat" cmpd="sng" algn="ctr">
                      <a:solidFill>
                        <a:srgbClr val="A09D79"/>
                      </a:solidFill>
                      <a:prstDash val="solid"/>
                      <a:round/>
                      <a:headEnd type="none" w="med" len="med"/>
                      <a:tailEnd type="none" w="med" len="med"/>
                    </a:lnL>
                    <a:lnR w="12700" cap="flat" cmpd="sng" algn="ctr">
                      <a:solidFill>
                        <a:srgbClr val="A09D79"/>
                      </a:solidFill>
                      <a:prstDash val="solid"/>
                      <a:round/>
                      <a:headEnd type="none" w="med" len="med"/>
                      <a:tailEnd type="none" w="med" len="med"/>
                    </a:lnR>
                    <a:lnT w="12700" cap="flat" cmpd="sng" algn="ctr">
                      <a:solidFill>
                        <a:srgbClr val="A09D79"/>
                      </a:solidFill>
                      <a:prstDash val="solid"/>
                      <a:round/>
                      <a:headEnd type="none" w="med" len="med"/>
                      <a:tailEnd type="none" w="med" len="med"/>
                    </a:lnT>
                    <a:lnB w="12700" cap="flat" cmpd="sng" algn="ctr">
                      <a:solidFill>
                        <a:srgbClr val="A09D79"/>
                      </a:solidFill>
                      <a:prstDash val="solid"/>
                      <a:round/>
                      <a:headEnd type="none" w="med" len="med"/>
                      <a:tailEnd type="none" w="med" len="med"/>
                    </a:lnB>
                    <a:noFill/>
                  </a:tcPr>
                </a:tc>
                <a:extLst>
                  <a:ext uri="{0D108BD9-81ED-4DB2-BD59-A6C34878D82A}">
                    <a16:rowId xmlns:a16="http://schemas.microsoft.com/office/drawing/2014/main" val="3742802976"/>
                  </a:ext>
                </a:extLst>
              </a:tr>
            </a:tbl>
          </a:graphicData>
        </a:graphic>
      </p:graphicFrame>
    </p:spTree>
    <p:extLst>
      <p:ext uri="{BB962C8B-B14F-4D97-AF65-F5344CB8AC3E}">
        <p14:creationId xmlns:p14="http://schemas.microsoft.com/office/powerpoint/2010/main" val="858002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BEA2-93B1-DF39-0613-6C6B3D86267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Confusion Matrix :</a:t>
            </a:r>
          </a:p>
        </p:txBody>
      </p:sp>
      <p:sp>
        <p:nvSpPr>
          <p:cNvPr id="3" name="Content Placeholder 2">
            <a:extLst>
              <a:ext uri="{FF2B5EF4-FFF2-40B4-BE49-F238E27FC236}">
                <a16:creationId xmlns:a16="http://schemas.microsoft.com/office/drawing/2014/main" id="{9D59B1B9-D274-CDFD-DD14-FA9E3111D2E1}"/>
              </a:ext>
            </a:extLst>
          </p:cNvPr>
          <p:cNvSpPr>
            <a:spLocks noGrp="1"/>
          </p:cNvSpPr>
          <p:nvPr>
            <p:ph idx="1"/>
          </p:nvPr>
        </p:nvSpPr>
        <p:spPr>
          <a:xfrm>
            <a:off x="766916" y="1533832"/>
            <a:ext cx="5938684" cy="4434349"/>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Visualize true positives, false positives, and misclassifications.</a:t>
            </a:r>
          </a:p>
          <a:p>
            <a:pPr algn="just">
              <a:lnSpc>
                <a:spcPct val="150000"/>
              </a:lnSpc>
            </a:pPr>
            <a:r>
              <a:rPr lang="en-US" sz="2000" dirty="0">
                <a:latin typeface="Times New Roman" panose="02020603050405020304" pitchFamily="18" charset="0"/>
                <a:cs typeface="Times New Roman" panose="02020603050405020304" pitchFamily="18" charset="0"/>
              </a:rPr>
              <a:t>Highlights specific emotion categories prone to confusion.</a:t>
            </a:r>
          </a:p>
          <a:p>
            <a:pPr algn="just">
              <a:lnSpc>
                <a:spcPct val="150000"/>
              </a:lnSpc>
            </a:pPr>
            <a:r>
              <a:rPr lang="en-US" sz="2000" dirty="0">
                <a:latin typeface="Times New Roman" panose="02020603050405020304" pitchFamily="18" charset="0"/>
                <a:cs typeface="Times New Roman" panose="02020603050405020304" pitchFamily="18" charset="0"/>
              </a:rPr>
              <a:t>Identifies areas for further improvement in model design.</a:t>
            </a:r>
          </a:p>
          <a:p>
            <a:pPr algn="just">
              <a:lnSpc>
                <a:spcPct val="150000"/>
              </a:lnSpc>
            </a:pPr>
            <a:r>
              <a:rPr lang="en-US" sz="2000" dirty="0">
                <a:latin typeface="Times New Roman" panose="02020603050405020304" pitchFamily="18" charset="0"/>
                <a:cs typeface="Times New Roman" panose="02020603050405020304" pitchFamily="18" charset="0"/>
              </a:rPr>
              <a:t>Provides deeper insight into prediction accuracy for each emotion.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EF4F96-F627-3E12-543A-3EA854FBC73E}"/>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1BB296BA-063F-B79C-4CD5-F1860AC1EDE0}"/>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36BE163A-1ECD-6860-C237-2C6D6B2DDE1A}"/>
              </a:ext>
            </a:extLst>
          </p:cNvPr>
          <p:cNvSpPr>
            <a:spLocks noGrp="1"/>
          </p:cNvSpPr>
          <p:nvPr>
            <p:ph type="sldNum" sz="quarter" idx="12"/>
          </p:nvPr>
        </p:nvSpPr>
        <p:spPr/>
        <p:txBody>
          <a:bodyPr/>
          <a:lstStyle/>
          <a:p>
            <a:fld id="{65DCBD69-296B-4D7C-AF62-9B588FC78772}" type="slidenum">
              <a:rPr lang="en-IN" smtClean="0"/>
              <a:t>26</a:t>
            </a:fld>
            <a:endParaRPr lang="en-IN"/>
          </a:p>
        </p:txBody>
      </p:sp>
      <p:pic>
        <p:nvPicPr>
          <p:cNvPr id="8" name="Picture 7">
            <a:extLst>
              <a:ext uri="{FF2B5EF4-FFF2-40B4-BE49-F238E27FC236}">
                <a16:creationId xmlns:a16="http://schemas.microsoft.com/office/drawing/2014/main" id="{98F40CA1-B743-98CC-3DD0-BC8EB0C62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884" y="1533832"/>
            <a:ext cx="4952999" cy="4434349"/>
          </a:xfrm>
          <a:prstGeom prst="rect">
            <a:avLst/>
          </a:prstGeom>
          <a:ln w="9525">
            <a:solidFill>
              <a:schemeClr val="tx1"/>
            </a:solidFill>
          </a:ln>
        </p:spPr>
      </p:pic>
    </p:spTree>
    <p:extLst>
      <p:ext uri="{BB962C8B-B14F-4D97-AF65-F5344CB8AC3E}">
        <p14:creationId xmlns:p14="http://schemas.microsoft.com/office/powerpoint/2010/main" val="191469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157800"/>
            <a:ext cx="10515600" cy="5019163"/>
          </a:xfrm>
        </p:spPr>
        <p:txBody>
          <a:bodyPr>
            <a:normAutofit fontScale="85000" lnSpcReduction="20000"/>
          </a:bodyPr>
          <a:lstStyle/>
          <a:p>
            <a:pPr marL="0" indent="0">
              <a:lnSpc>
                <a:spcPct val="150000"/>
              </a:lnSpc>
              <a:buNone/>
            </a:pPr>
            <a:r>
              <a:rPr lang="en-US" b="1" dirty="0">
                <a:latin typeface="Times New Roman" panose="02020603050405020304" pitchFamily="18" charset="0"/>
                <a:cs typeface="Times New Roman" panose="02020603050405020304" pitchFamily="18" charset="0"/>
              </a:rPr>
              <a:t>Software Specifications:</a:t>
            </a:r>
          </a:p>
          <a:p>
            <a:pPr>
              <a:lnSpc>
                <a:spcPct val="150000"/>
              </a:lnSpc>
            </a:pPr>
            <a:r>
              <a:rPr lang="en-US" sz="2000" dirty="0">
                <a:latin typeface="Times New Roman" panose="02020603050405020304" pitchFamily="18" charset="0"/>
                <a:cs typeface="Times New Roman" panose="02020603050405020304" pitchFamily="18" charset="0"/>
              </a:rPr>
              <a:t>Programming Language: Python</a:t>
            </a:r>
          </a:p>
          <a:p>
            <a:pPr>
              <a:lnSpc>
                <a:spcPct val="150000"/>
              </a:lnSpc>
            </a:pPr>
            <a:r>
              <a:rPr lang="en-US" sz="2000" dirty="0">
                <a:latin typeface="Times New Roman" panose="02020603050405020304" pitchFamily="18" charset="0"/>
                <a:cs typeface="Times New Roman" panose="02020603050405020304" pitchFamily="18" charset="0"/>
              </a:rPr>
              <a:t>Libraries Used: TensorFlow, Keras, Scikit-learn, NLTK for preprocessing, and Matplotlib for visualizations.</a:t>
            </a:r>
          </a:p>
          <a:p>
            <a:pPr>
              <a:lnSpc>
                <a:spcPct val="150000"/>
              </a:lnSpc>
            </a:pPr>
            <a:r>
              <a:rPr lang="en-US" sz="2000" dirty="0">
                <a:latin typeface="Times New Roman" panose="02020603050405020304" pitchFamily="18" charset="0"/>
                <a:cs typeface="Times New Roman" panose="02020603050405020304" pitchFamily="18" charset="0"/>
              </a:rPr>
              <a:t>Data Storage: ISEAR dataset in CSV format processed using Pandas.</a:t>
            </a:r>
          </a:p>
          <a:p>
            <a:pPr>
              <a:lnSpc>
                <a:spcPct val="150000"/>
              </a:lnSpc>
            </a:pPr>
            <a:r>
              <a:rPr lang="en-US" sz="2000" dirty="0">
                <a:latin typeface="Times New Roman" panose="02020603050405020304" pitchFamily="18" charset="0"/>
                <a:cs typeface="Times New Roman" panose="02020603050405020304" pitchFamily="18" charset="0"/>
              </a:rPr>
              <a:t>Development Environment: Google Colab for model training and testing.</a:t>
            </a:r>
          </a:p>
          <a:p>
            <a:pPr marL="0" indent="0">
              <a:lnSpc>
                <a:spcPct val="150000"/>
              </a:lnSpc>
              <a:buNone/>
            </a:pPr>
            <a:r>
              <a:rPr lang="en-US" b="1" dirty="0">
                <a:latin typeface="Times New Roman" panose="02020603050405020304" pitchFamily="18" charset="0"/>
                <a:cs typeface="Times New Roman" panose="02020603050405020304" pitchFamily="18" charset="0"/>
              </a:rPr>
              <a:t>Hardware Specifications:</a:t>
            </a:r>
          </a:p>
          <a:p>
            <a:pPr>
              <a:lnSpc>
                <a:spcPct val="150000"/>
              </a:lnSpc>
            </a:pPr>
            <a:r>
              <a:rPr lang="en-US" sz="2000" dirty="0">
                <a:latin typeface="Times New Roman" panose="02020603050405020304" pitchFamily="18" charset="0"/>
                <a:cs typeface="Times New Roman" panose="02020603050405020304" pitchFamily="18" charset="0"/>
              </a:rPr>
              <a:t>System: NVIDIA GPU-enabled machine for accelerated training.</a:t>
            </a:r>
          </a:p>
          <a:p>
            <a:pPr>
              <a:lnSpc>
                <a:spcPct val="150000"/>
              </a:lnSpc>
            </a:pPr>
            <a:r>
              <a:rPr lang="en-US" sz="2000" dirty="0">
                <a:latin typeface="Times New Roman" panose="02020603050405020304" pitchFamily="18" charset="0"/>
                <a:cs typeface="Times New Roman" panose="02020603050405020304" pitchFamily="18" charset="0"/>
              </a:rPr>
              <a:t>Processor: Intel Core i7 or equivalent.</a:t>
            </a:r>
          </a:p>
          <a:p>
            <a:pPr>
              <a:lnSpc>
                <a:spcPct val="150000"/>
              </a:lnSpc>
            </a:pPr>
            <a:r>
              <a:rPr lang="en-US" sz="2000" dirty="0">
                <a:latin typeface="Times New Roman" panose="02020603050405020304" pitchFamily="18" charset="0"/>
                <a:cs typeface="Times New Roman" panose="02020603050405020304" pitchFamily="18" charset="0"/>
              </a:rPr>
              <a:t>RAM: Minimum 16GB for handling dataset and model complexity.</a:t>
            </a:r>
          </a:p>
          <a:p>
            <a:pPr>
              <a:lnSpc>
                <a:spcPct val="150000"/>
              </a:lnSpc>
            </a:pPr>
            <a:r>
              <a:rPr lang="en-US" sz="2000" dirty="0">
                <a:latin typeface="Times New Roman" panose="02020603050405020304" pitchFamily="18" charset="0"/>
                <a:cs typeface="Times New Roman" panose="02020603050405020304" pitchFamily="18" charset="0"/>
              </a:rPr>
              <a:t>Storage: SSD for faster data access and storage.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792675"/>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725540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8BBD6-7E5D-DEE1-7724-12146691995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0C94410-26D0-189D-D342-36F10A0F62AC}"/>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C6FD1131-B319-1E2D-1D49-34A1F869FA8D}"/>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C85B09AC-1539-25C9-C0E0-6FC9D83732E7}"/>
              </a:ext>
            </a:extLst>
          </p:cNvPr>
          <p:cNvSpPr>
            <a:spLocks noGrp="1"/>
          </p:cNvSpPr>
          <p:nvPr>
            <p:ph type="sldNum" sz="quarter" idx="12"/>
          </p:nvPr>
        </p:nvSpPr>
        <p:spPr/>
        <p:txBody>
          <a:bodyPr/>
          <a:lstStyle/>
          <a:p>
            <a:fld id="{65DCBD69-296B-4D7C-AF62-9B588FC78772}" type="slidenum">
              <a:rPr lang="en-IN" smtClean="0"/>
              <a:t>28</a:t>
            </a:fld>
            <a:endParaRPr lang="en-IN"/>
          </a:p>
        </p:txBody>
      </p:sp>
      <p:pic>
        <p:nvPicPr>
          <p:cNvPr id="7" name="Picture 6">
            <a:extLst>
              <a:ext uri="{FF2B5EF4-FFF2-40B4-BE49-F238E27FC236}">
                <a16:creationId xmlns:a16="http://schemas.microsoft.com/office/drawing/2014/main" id="{7D507794-980B-41E4-221F-1950D89587CB}"/>
              </a:ext>
            </a:extLst>
          </p:cNvPr>
          <p:cNvPicPr>
            <a:picLocks noChangeAspect="1"/>
          </p:cNvPicPr>
          <p:nvPr/>
        </p:nvPicPr>
        <p:blipFill rotWithShape="1">
          <a:blip r:embed="rId2"/>
          <a:srcRect t="10713" r="1025" b="5641"/>
          <a:stretch/>
        </p:blipFill>
        <p:spPr bwMode="auto">
          <a:xfrm>
            <a:off x="838200" y="884903"/>
            <a:ext cx="10515600" cy="5292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00654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C67B-CC3F-BF1C-0475-0177B7022AB7}"/>
              </a:ext>
            </a:extLst>
          </p:cNvPr>
          <p:cNvSpPr>
            <a:spLocks noGrp="1"/>
          </p:cNvSpPr>
          <p:nvPr>
            <p:ph type="title"/>
          </p:nvPr>
        </p:nvSpPr>
        <p:spPr>
          <a:xfrm>
            <a:off x="838200" y="845572"/>
            <a:ext cx="10515600" cy="845116"/>
          </a:xfrm>
        </p:spPr>
        <p:txBody>
          <a:bodyPr/>
          <a:lstStyle/>
          <a:p>
            <a:endParaRPr lang="en-IN" dirty="0"/>
          </a:p>
        </p:txBody>
      </p:sp>
      <p:sp>
        <p:nvSpPr>
          <p:cNvPr id="3" name="Content Placeholder 2">
            <a:extLst>
              <a:ext uri="{FF2B5EF4-FFF2-40B4-BE49-F238E27FC236}">
                <a16:creationId xmlns:a16="http://schemas.microsoft.com/office/drawing/2014/main" id="{16A96DD7-32B8-A58C-E503-FBB68F9A179E}"/>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1BBD1BD-ECCB-8A99-778F-F14556333F13}"/>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7BAB7134-6A67-51EC-DCFB-53C348FAAEC1}"/>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D1C62C1C-02B8-DA25-3A75-03DE03B9AF9C}"/>
              </a:ext>
            </a:extLst>
          </p:cNvPr>
          <p:cNvSpPr>
            <a:spLocks noGrp="1"/>
          </p:cNvSpPr>
          <p:nvPr>
            <p:ph type="sldNum" sz="quarter" idx="12"/>
          </p:nvPr>
        </p:nvSpPr>
        <p:spPr/>
        <p:txBody>
          <a:bodyPr/>
          <a:lstStyle/>
          <a:p>
            <a:fld id="{65DCBD69-296B-4D7C-AF62-9B588FC78772}" type="slidenum">
              <a:rPr lang="en-IN" smtClean="0"/>
              <a:t>29</a:t>
            </a:fld>
            <a:endParaRPr lang="en-IN"/>
          </a:p>
        </p:txBody>
      </p:sp>
      <p:pic>
        <p:nvPicPr>
          <p:cNvPr id="9" name="Picture 8">
            <a:extLst>
              <a:ext uri="{FF2B5EF4-FFF2-40B4-BE49-F238E27FC236}">
                <a16:creationId xmlns:a16="http://schemas.microsoft.com/office/drawing/2014/main" id="{26FFD181-520A-9941-74CA-9F3D84F99D5B}"/>
              </a:ext>
            </a:extLst>
          </p:cNvPr>
          <p:cNvPicPr>
            <a:picLocks noChangeAspect="1"/>
          </p:cNvPicPr>
          <p:nvPr/>
        </p:nvPicPr>
        <p:blipFill>
          <a:blip r:embed="rId2"/>
          <a:srcRect t="9931" r="1209" b="5663"/>
          <a:stretch/>
        </p:blipFill>
        <p:spPr>
          <a:xfrm>
            <a:off x="838199" y="845571"/>
            <a:ext cx="10515601" cy="5331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183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1" y="365125"/>
            <a:ext cx="10515600"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7419" y="1493134"/>
            <a:ext cx="10766323" cy="4683829"/>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Emotions have an effect on human conduct, affecting interactions, choices, and ordinary functioning. Emotion detection can help businesses personalize services and help in diagnosing intellectual fitness problems. This challenge makes utilization the ISEAR dataset, which incorporates seven emotion classes, to detect emotions from textual information. We integrate Convolutional Neural Networks (CNN), Bidirectional Gated Recurrent Units (BiGRU), and Support Vector Machines (SVM) to deal with the complexity of emotion expression in text. Our version achieves an 86% accuracy rate. The outcomes highlight the model’s effectiveness and its capacity programs in improving purchaser interactions and intellectual health diagnostics. This work advances natural language processing techniques for real world applications.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365125"/>
            <a:ext cx="10515600"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15845"/>
            <a:ext cx="10515600" cy="4761118"/>
          </a:xfrm>
        </p:spPr>
        <p:txBody>
          <a:bodyPr>
            <a:normAutofit fontScale="77500" lnSpcReduction="20000"/>
          </a:bodyPr>
          <a:lstStyle/>
          <a:p>
            <a:pPr marL="228600" indent="-228600" algn="just" rtl="0" eaLnBrk="1" latinLnBrk="0" hangingPunct="1">
              <a:lnSpc>
                <a:spcPct val="150000"/>
              </a:lnSpc>
              <a:spcBef>
                <a:spcPts val="1000"/>
              </a:spcBef>
            </a:pPr>
            <a:r>
              <a:rPr lang="en-IN" sz="2800"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Hybrid model achieved 86% accuracy, outperforming individual ML and DL models.</a:t>
            </a:r>
            <a:endParaRPr lang="en-IN" sz="4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50000"/>
              </a:lnSpc>
              <a:spcBef>
                <a:spcPts val="1000"/>
              </a:spcBef>
            </a:pPr>
            <a:r>
              <a:rPr lang="en-IN" sz="2800"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Combines CNN for features, BiGRU for context, and SVM for classification.</a:t>
            </a:r>
            <a:endParaRPr lang="en-IN" sz="4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50000"/>
              </a:lnSpc>
              <a:spcBef>
                <a:spcPts val="1000"/>
              </a:spcBef>
            </a:pPr>
            <a:r>
              <a:rPr lang="en-IN" sz="2800"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DL models (CNN, BiGRU) showed moderate accuracy but lacked standalone sufficiency.</a:t>
            </a:r>
            <a:endParaRPr lang="en-IN" sz="4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50000"/>
              </a:lnSpc>
              <a:spcBef>
                <a:spcPts val="1000"/>
              </a:spcBef>
            </a:pPr>
            <a:r>
              <a:rPr lang="en-IN" sz="2800"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Traditional ML models (Naive Bayes, Random Forest) underperformed, limited in complex patterns.</a:t>
            </a:r>
            <a:endParaRPr lang="en-IN" sz="4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50000"/>
              </a:lnSpc>
              <a:spcBef>
                <a:spcPts val="1000"/>
              </a:spcBef>
            </a:pPr>
            <a:r>
              <a:rPr lang="en-IN" sz="2800"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Demonstrated robustness across metrics: precision, recall, F1 score and Accuracy.</a:t>
            </a:r>
            <a:endParaRPr lang="en-IN" sz="4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28600" indent="-228600" algn="just" rtl="0" eaLnBrk="1" latinLnBrk="0" hangingPunct="1">
              <a:lnSpc>
                <a:spcPct val="150000"/>
              </a:lnSpc>
              <a:spcBef>
                <a:spcPts val="1000"/>
              </a:spcBef>
            </a:pPr>
            <a:r>
              <a:rPr lang="en-IN" sz="2800"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Confusion matrix showed strengths in detecting "joy" and "sadness," with refinement needed for "shame" and "guilt."</a:t>
            </a:r>
            <a:endParaRPr lang="en-IN" sz="40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90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365125"/>
            <a:ext cx="10515600"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15845"/>
            <a:ext cx="10515600" cy="476111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hybrid model achieved high accuracy (86%) by combining CNN, BiGRU, and SVM, demonstrating its robustness in text-based emotion detection.</a:t>
            </a:r>
          </a:p>
          <a:p>
            <a:pPr algn="just">
              <a:lnSpc>
                <a:spcPct val="150000"/>
              </a:lnSpc>
            </a:pPr>
            <a:r>
              <a:rPr lang="en-US" sz="2000" dirty="0">
                <a:latin typeface="Times New Roman" panose="02020603050405020304" pitchFamily="18" charset="0"/>
                <a:cs typeface="Times New Roman" panose="02020603050405020304" pitchFamily="18" charset="0"/>
              </a:rPr>
              <a:t>This approach successfully integrates feature extraction, contextual understanding, and classification techniques, making it a significant advancement over standalone models.</a:t>
            </a:r>
          </a:p>
          <a:p>
            <a:pPr algn="just">
              <a:lnSpc>
                <a:spcPct val="150000"/>
              </a:lnSpc>
            </a:pPr>
            <a:r>
              <a:rPr lang="en-US" sz="2000" dirty="0">
                <a:latin typeface="Times New Roman" panose="02020603050405020304" pitchFamily="18" charset="0"/>
                <a:cs typeface="Times New Roman" panose="02020603050405020304" pitchFamily="18" charset="0"/>
              </a:rPr>
              <a:t>The results highlight the potential of the hybrid model in applications like customer service, sentiment analysis, and mental health monitoring.</a:t>
            </a:r>
          </a:p>
          <a:p>
            <a:pPr algn="just">
              <a:lnSpc>
                <a:spcPct val="150000"/>
              </a:lnSpc>
            </a:pPr>
            <a:r>
              <a:rPr lang="en-US" sz="2000" dirty="0">
                <a:latin typeface="Times New Roman" panose="02020603050405020304" pitchFamily="18" charset="0"/>
                <a:cs typeface="Times New Roman" panose="02020603050405020304" pitchFamily="18" charset="0"/>
              </a:rPr>
              <a:t>It addresses critical challenges in emotion detection, such as handling ambiguous language and improving prediction accuracy.</a:t>
            </a:r>
          </a:p>
          <a:p>
            <a:pPr algn="just"/>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ECD9A-7329-081B-7AAB-E4BB3455F0C5}"/>
              </a:ext>
            </a:extLst>
          </p:cNvPr>
          <p:cNvSpPr>
            <a:spLocks noGrp="1"/>
          </p:cNvSpPr>
          <p:nvPr>
            <p:ph idx="1"/>
          </p:nvPr>
        </p:nvSpPr>
        <p:spPr>
          <a:xfrm>
            <a:off x="838200" y="570272"/>
            <a:ext cx="10515600" cy="5606692"/>
          </a:xfrm>
        </p:spPr>
        <p:txBody>
          <a:bodyPr>
            <a:normAutofit fontScale="85000" lnSpcReduction="10000"/>
          </a:bodyPr>
          <a:lstStyle/>
          <a:p>
            <a:pPr marL="0" indent="0" algn="just">
              <a:lnSpc>
                <a:spcPct val="160000"/>
              </a:lnSpc>
              <a:buNone/>
            </a:pPr>
            <a:r>
              <a:rPr lang="en-US" b="1" dirty="0">
                <a:latin typeface="Times New Roman" panose="02020603050405020304" pitchFamily="18" charset="0"/>
                <a:cs typeface="Times New Roman" panose="02020603050405020304" pitchFamily="18" charset="0"/>
              </a:rPr>
              <a:t>Future Scope:</a:t>
            </a:r>
          </a:p>
          <a:p>
            <a:pPr algn="just">
              <a:lnSpc>
                <a:spcPct val="160000"/>
              </a:lnSpc>
            </a:pPr>
            <a:r>
              <a:rPr lang="en-US" sz="2000" dirty="0">
                <a:latin typeface="Times New Roman" panose="02020603050405020304" pitchFamily="18" charset="0"/>
                <a:cs typeface="Times New Roman" panose="02020603050405020304" pitchFamily="18" charset="0"/>
              </a:rPr>
              <a:t>Dataset Expansion: Extend the study to include multilingual datasets and domain-specific corpora for broader applicability.</a:t>
            </a:r>
          </a:p>
          <a:p>
            <a:pPr algn="just">
              <a:lnSpc>
                <a:spcPct val="160000"/>
              </a:lnSpc>
            </a:pPr>
            <a:r>
              <a:rPr lang="en-US" sz="2000" dirty="0">
                <a:latin typeface="Times New Roman" panose="02020603050405020304" pitchFamily="18" charset="0"/>
                <a:cs typeface="Times New Roman" panose="02020603050405020304" pitchFamily="18" charset="0"/>
              </a:rPr>
              <a:t>Model Optimization: Develop lighter, more computationally efficient architectures suitable for real-time emotion detection.</a:t>
            </a:r>
          </a:p>
          <a:p>
            <a:pPr>
              <a:lnSpc>
                <a:spcPct val="160000"/>
              </a:lnSpc>
            </a:pPr>
            <a:r>
              <a:rPr lang="en-US" sz="2000" dirty="0">
                <a:latin typeface="Times New Roman" panose="02020603050405020304" pitchFamily="18" charset="0"/>
                <a:cs typeface="Times New Roman" panose="02020603050405020304" pitchFamily="18" charset="0"/>
              </a:rPr>
              <a:t>The results highlight the potential of the hybrid model in applications like customer service, sentiment analysis, and mental health monitoring.</a:t>
            </a:r>
          </a:p>
          <a:p>
            <a:pPr marL="0" indent="0" algn="just">
              <a:lnSpc>
                <a:spcPct val="160000"/>
              </a:lnSpc>
              <a:buNone/>
            </a:pPr>
            <a:r>
              <a:rPr lang="en-US" b="1" dirty="0">
                <a:latin typeface="Times New Roman" panose="02020603050405020304" pitchFamily="18" charset="0"/>
                <a:cs typeface="Times New Roman" panose="02020603050405020304" pitchFamily="18" charset="0"/>
              </a:rPr>
              <a:t>Limitations:</a:t>
            </a:r>
          </a:p>
          <a:p>
            <a:pPr algn="just">
              <a:lnSpc>
                <a:spcPct val="160000"/>
              </a:lnSpc>
            </a:pPr>
            <a:r>
              <a:rPr lang="en-US" sz="2000" dirty="0">
                <a:latin typeface="Times New Roman" panose="02020603050405020304" pitchFamily="18" charset="0"/>
                <a:cs typeface="Times New Roman" panose="02020603050405020304" pitchFamily="18" charset="0"/>
              </a:rPr>
              <a:t>Dataset Dependency: The model’s performance heavily depends on the quality and size of the dataset. Limited datasets, like ISEAR, may not capture all nuances of human emotions.</a:t>
            </a:r>
          </a:p>
          <a:p>
            <a:pPr algn="just">
              <a:lnSpc>
                <a:spcPct val="160000"/>
              </a:lnSpc>
            </a:pPr>
            <a:r>
              <a:rPr lang="en-US" sz="2000" dirty="0">
                <a:latin typeface="Times New Roman" panose="02020603050405020304" pitchFamily="18" charset="0"/>
                <a:cs typeface="Times New Roman" panose="02020603050405020304" pitchFamily="18" charset="0"/>
              </a:rPr>
              <a:t>Subtle Emotions: Difficulty in distinguishing between closely related emotions, such as "shame" and "guilt."</a:t>
            </a:r>
          </a:p>
          <a:p>
            <a:pPr>
              <a:lnSpc>
                <a:spcPct val="16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E63DAC-EB31-3A66-D9D0-07B05B508CF5}"/>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201DED9C-B4AB-03A4-E836-FFEA798EC52A}"/>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46CD5722-DC63-286F-9ED5-8AB6DDA6805A}"/>
              </a:ext>
            </a:extLst>
          </p:cNvPr>
          <p:cNvSpPr>
            <a:spLocks noGrp="1"/>
          </p:cNvSpPr>
          <p:nvPr>
            <p:ph type="sldNum" sz="quarter" idx="12"/>
          </p:nvPr>
        </p:nvSpPr>
        <p:spPr/>
        <p:txBody>
          <a:bodyPr/>
          <a:lstStyle/>
          <a:p>
            <a:fld id="{65DCBD69-296B-4D7C-AF62-9B588FC78772}" type="slidenum">
              <a:rPr lang="en-IN" smtClean="0"/>
              <a:t>32</a:t>
            </a:fld>
            <a:endParaRPr lang="en-IN"/>
          </a:p>
        </p:txBody>
      </p:sp>
    </p:spTree>
    <p:extLst>
      <p:ext uri="{BB962C8B-B14F-4D97-AF65-F5344CB8AC3E}">
        <p14:creationId xmlns:p14="http://schemas.microsoft.com/office/powerpoint/2010/main" val="92450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726256"/>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091382"/>
            <a:ext cx="10515600" cy="5264968"/>
          </a:xfrm>
        </p:spPr>
        <p:txBody>
          <a:bodyPr>
            <a:normAutofit/>
          </a:bodyPr>
          <a:lstStyle/>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Alrasheedy, </a:t>
            </a:r>
            <a:r>
              <a:rPr lang="en-US" sz="1200" dirty="0" err="1">
                <a:latin typeface="Times New Roman" panose="02020603050405020304" pitchFamily="18" charset="0"/>
                <a:cs typeface="Times New Roman" panose="02020603050405020304" pitchFamily="18" charset="0"/>
              </a:rPr>
              <a:t>Mashary</a:t>
            </a:r>
            <a:r>
              <a:rPr lang="en-US" sz="1200" dirty="0">
                <a:latin typeface="Times New Roman" panose="02020603050405020304" pitchFamily="18" charset="0"/>
                <a:cs typeface="Times New Roman" panose="02020603050405020304" pitchFamily="18" charset="0"/>
              </a:rPr>
              <a:t>, Ravie </a:t>
            </a:r>
            <a:r>
              <a:rPr lang="en-US" sz="1200" dirty="0" err="1">
                <a:latin typeface="Times New Roman" panose="02020603050405020304" pitchFamily="18" charset="0"/>
                <a:cs typeface="Times New Roman" panose="02020603050405020304" pitchFamily="18" charset="0"/>
              </a:rPr>
              <a:t>Muniyandi</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Fariza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Fauzi</a:t>
            </a:r>
            <a:r>
              <a:rPr lang="en-US" sz="1200" dirty="0">
                <a:latin typeface="Times New Roman" panose="02020603050405020304" pitchFamily="18" charset="0"/>
                <a:cs typeface="Times New Roman" panose="02020603050405020304" pitchFamily="18" charset="0"/>
              </a:rPr>
              <a:t>. Text-Based Emotion Detection and Applications: A Literature Review. 6 Oct. 2022, pp. 1-9. doi:10.1109/ICCR56254.2022.9995902.</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Kumar S., S. A. ., &amp; Geetha , A. . (2024). Emotion Detection from Text using Natural Language Processing and Neural Networks. International Journal of Intelligent Systems and Applications in Engineering, 12(14s), 609–615. Retrieved from https://ijisae.org/index.php/IJISAE/article/view/4707</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Daniel Yohanesa, Jessen Surya Putraa, Kenneth </a:t>
            </a:r>
            <a:r>
              <a:rPr lang="en-US" sz="1200" dirty="0" err="1">
                <a:latin typeface="Times New Roman" panose="02020603050405020304" pitchFamily="18" charset="0"/>
                <a:cs typeface="Times New Roman" panose="02020603050405020304" pitchFamily="18" charset="0"/>
              </a:rPr>
              <a:t>Filberta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Kristien</a:t>
            </a:r>
            <a:r>
              <a:rPr lang="en-US" sz="1200" dirty="0">
                <a:latin typeface="Times New Roman" panose="02020603050405020304" pitchFamily="18" charset="0"/>
                <a:cs typeface="Times New Roman" panose="02020603050405020304" pitchFamily="18" charset="0"/>
              </a:rPr>
              <a:t> Margi Suryaningruma, </a:t>
            </a:r>
            <a:r>
              <a:rPr lang="en-US" sz="1200" dirty="0" err="1">
                <a:latin typeface="Times New Roman" panose="02020603050405020304" pitchFamily="18" charset="0"/>
                <a:cs typeface="Times New Roman" panose="02020603050405020304" pitchFamily="18" charset="0"/>
              </a:rPr>
              <a:t>Hanis</a:t>
            </a:r>
            <a:r>
              <a:rPr lang="en-US" sz="1200" dirty="0">
                <a:latin typeface="Times New Roman" panose="02020603050405020304" pitchFamily="18" charset="0"/>
                <a:cs typeface="Times New Roman" panose="02020603050405020304" pitchFamily="18" charset="0"/>
              </a:rPr>
              <a:t> Amalia Saputri 2023 Emotion Detection in Textual Data using Deep Learning Elsevier, vol 227, Pages 464-473</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Santosh Kumar </a:t>
            </a:r>
            <a:r>
              <a:rPr lang="en-US" sz="1200" dirty="0" err="1">
                <a:latin typeface="Times New Roman" panose="02020603050405020304" pitchFamily="18" charset="0"/>
                <a:cs typeface="Times New Roman" panose="02020603050405020304" pitchFamily="18" charset="0"/>
              </a:rPr>
              <a:t>Bharti,S</a:t>
            </a:r>
            <a:r>
              <a:rPr lang="en-US" sz="1200" dirty="0">
                <a:latin typeface="Times New Roman" panose="02020603050405020304" pitchFamily="18" charset="0"/>
                <a:cs typeface="Times New Roman" panose="02020603050405020304" pitchFamily="18" charset="0"/>
              </a:rPr>
              <a:t> Varadhaganapathy, Rajeev Kumar Gupta, Prashant Kumar Shukla, Mohamed Bouye, Simon Karanja </a:t>
            </a:r>
            <a:r>
              <a:rPr lang="en-US" sz="1200" dirty="0" err="1">
                <a:latin typeface="Times New Roman" panose="02020603050405020304" pitchFamily="18" charset="0"/>
                <a:cs typeface="Times New Roman" panose="02020603050405020304" pitchFamily="18" charset="0"/>
              </a:rPr>
              <a:t>Hingaa</a:t>
            </a:r>
            <a:r>
              <a:rPr lang="en-US" sz="1200" dirty="0">
                <a:latin typeface="Times New Roman" panose="02020603050405020304" pitchFamily="18" charset="0"/>
                <a:cs typeface="Times New Roman" panose="02020603050405020304" pitchFamily="18" charset="0"/>
              </a:rPr>
              <a:t>, Amena Mahmoud ,2022, Text-Based Emotion Recognition Using Deep Learning Approach </a:t>
            </a:r>
            <a:r>
              <a:rPr lang="en-US" sz="1200" dirty="0" err="1">
                <a:latin typeface="Times New Roman" panose="02020603050405020304" pitchFamily="18" charset="0"/>
                <a:cs typeface="Times New Roman" panose="02020603050405020304" pitchFamily="18" charset="0"/>
              </a:rPr>
              <a:t>Hindawi</a:t>
            </a:r>
            <a:r>
              <a:rPr lang="en-US" sz="1200" dirty="0">
                <a:latin typeface="Times New Roman" panose="02020603050405020304" pitchFamily="18" charset="0"/>
                <a:cs typeface="Times New Roman" panose="02020603050405020304" pitchFamily="18" charset="0"/>
              </a:rPr>
              <a:t> Computational Intelligence and Neuroscience  Volume 2022, Article ID 2645381, 8 pages  https://doi.org/10.1155/2022/2645381</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Ab. Nasir, A. F., Nee, E., Choong, C. S., Abdul Ghani, A. S., P </a:t>
            </a:r>
            <a:r>
              <a:rPr lang="en-US" sz="1200" dirty="0" err="1">
                <a:latin typeface="Times New Roman" panose="02020603050405020304" pitchFamily="18" charset="0"/>
                <a:cs typeface="Times New Roman" panose="02020603050405020304" pitchFamily="18" charset="0"/>
              </a:rPr>
              <a:t>P</a:t>
            </a:r>
            <a:r>
              <a:rPr lang="en-US" sz="1200" dirty="0">
                <a:latin typeface="Times New Roman" panose="02020603050405020304" pitchFamily="18" charset="0"/>
                <a:cs typeface="Times New Roman" panose="02020603050405020304" pitchFamily="18" charset="0"/>
              </a:rPr>
              <a:t> Abdul Majeed, A., Adam, A., &amp; Furqan, M. (2020). Text-based emotion prediction system using machine learning approach. IOP Conference Series: Materials Science and Engineering, 769(1), 012022. https://doi.org/10.1088/1757-899X/769/1/012022</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Patel, P., Patel, D., Patel, D., &amp; Bera, M. (2023). Emotion detection in text: A deep learning approach for sentiment analysis. International Journal of Novel Research and Development, 8(10), 506-516.</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Balapuri Shiva Sundar, Vadlakonda Rohith, </a:t>
            </a:r>
            <a:r>
              <a:rPr lang="en-US" sz="1200" dirty="0" err="1">
                <a:latin typeface="Times New Roman" panose="02020603050405020304" pitchFamily="18" charset="0"/>
                <a:cs typeface="Times New Roman" panose="02020603050405020304" pitchFamily="18" charset="0"/>
              </a:rPr>
              <a:t>Bhukya</a:t>
            </a:r>
            <a:r>
              <a:rPr lang="en-US" sz="1200" dirty="0">
                <a:latin typeface="Times New Roman" panose="02020603050405020304" pitchFamily="18" charset="0"/>
                <a:cs typeface="Times New Roman" panose="02020603050405020304" pitchFamily="18" charset="0"/>
              </a:rPr>
              <a:t> Suman, Kottoju Nagendra Chary. "Emotion Detection on text using Machine Learning and Deep Learning Techniques." International Journal for Research in Applied Science &amp; Engineering Technology (IJRASET), Volume 10, Issue VI, June 2022. DOI: 10.22214/ijraset.2022.44293</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9922D-43C0-860F-E6E9-6DFF6B51D7BA}"/>
              </a:ext>
            </a:extLst>
          </p:cNvPr>
          <p:cNvSpPr>
            <a:spLocks noGrp="1"/>
          </p:cNvSpPr>
          <p:nvPr>
            <p:ph idx="1"/>
          </p:nvPr>
        </p:nvSpPr>
        <p:spPr>
          <a:xfrm>
            <a:off x="838200" y="786581"/>
            <a:ext cx="10515600" cy="5390382"/>
          </a:xfrm>
        </p:spPr>
        <p:txBody>
          <a:bodyPr>
            <a:normAutofit fontScale="92500"/>
          </a:bodyPr>
          <a:lstStyle/>
          <a:p>
            <a:pPr algn="just">
              <a:lnSpc>
                <a:spcPct val="170000"/>
              </a:lnSpc>
              <a:buFont typeface="+mj-lt"/>
              <a:buAutoNum type="arabicPeriod" startAt="8"/>
            </a:pPr>
            <a:r>
              <a:rPr lang="en-US" sz="1200" dirty="0">
                <a:latin typeface="Times New Roman" panose="02020603050405020304" pitchFamily="18" charset="0"/>
                <a:cs typeface="Times New Roman" panose="02020603050405020304" pitchFamily="18" charset="0"/>
              </a:rPr>
              <a:t>Zidan, M. M. S., Elhenawy, I., Abas, A. R., &amp; Othman, M. (2022). Textual Emotion Detection Approaches: A Survey. Future Computing and Informatics Journal, 7(1), Article 3. https://doi.org/10.54623/fue.fcij.7.1.3</a:t>
            </a:r>
          </a:p>
          <a:p>
            <a:pPr algn="just">
              <a:lnSpc>
                <a:spcPct val="170000"/>
              </a:lnSpc>
              <a:buFont typeface="+mj-lt"/>
              <a:buAutoNum type="arabicPeriod" startAt="8"/>
            </a:pPr>
            <a:r>
              <a:rPr lang="en-US" sz="1200" dirty="0">
                <a:latin typeface="Times New Roman" panose="02020603050405020304" pitchFamily="18" charset="0"/>
                <a:cs typeface="Times New Roman" panose="02020603050405020304" pitchFamily="18" charset="0"/>
              </a:rPr>
              <a:t>Arya, P., &amp; Jain, S. (2018). Text-based emotion detection. International Journal of Computer Engineering &amp; Technology (IJCET), 9(3), 95–104. Retrieved from http://iaeme.com/Home/issue/IJCET?Volume=9&amp;Issue=3.</a:t>
            </a:r>
          </a:p>
          <a:p>
            <a:pPr algn="just">
              <a:lnSpc>
                <a:spcPct val="170000"/>
              </a:lnSpc>
              <a:buFont typeface="+mj-lt"/>
              <a:buAutoNum type="arabicPeriod" startAt="8"/>
            </a:pPr>
            <a:r>
              <a:rPr lang="en-US" sz="1200" dirty="0">
                <a:latin typeface="Times New Roman" panose="02020603050405020304" pitchFamily="18" charset="0"/>
                <a:cs typeface="Times New Roman" panose="02020603050405020304" pitchFamily="18" charset="0"/>
              </a:rPr>
              <a:t>Sohan Sai, P. (2023). ISEAR dataset [Data set]. Kaggle. https://www.kaggle.com/code/psohansai/isear/notebook</a:t>
            </a:r>
          </a:p>
          <a:p>
            <a:pPr algn="just">
              <a:lnSpc>
                <a:spcPct val="170000"/>
              </a:lnSpc>
              <a:buFont typeface="+mj-lt"/>
              <a:buAutoNum type="arabicPeriod" startAt="8"/>
            </a:pPr>
            <a:r>
              <a:rPr lang="en-US" sz="1200" dirty="0" err="1">
                <a:latin typeface="Times New Roman" panose="02020603050405020304" pitchFamily="18" charset="0"/>
                <a:cs typeface="Times New Roman" panose="02020603050405020304" pitchFamily="18" charset="0"/>
              </a:rPr>
              <a:t>Nandwani</a:t>
            </a:r>
            <a:r>
              <a:rPr lang="en-US" sz="1200" dirty="0">
                <a:latin typeface="Times New Roman" panose="02020603050405020304" pitchFamily="18" charset="0"/>
                <a:cs typeface="Times New Roman" panose="02020603050405020304" pitchFamily="18" charset="0"/>
              </a:rPr>
              <a:t>, P., Verma, R. A review on sentiment analysis and emotion detection from text. Soc. </a:t>
            </a:r>
            <a:r>
              <a:rPr lang="en-US" sz="1200" dirty="0" err="1">
                <a:latin typeface="Times New Roman" panose="02020603050405020304" pitchFamily="18" charset="0"/>
                <a:cs typeface="Times New Roman" panose="02020603050405020304" pitchFamily="18" charset="0"/>
              </a:rPr>
              <a:t>Netw</a:t>
            </a:r>
            <a:r>
              <a:rPr lang="en-US" sz="1200" dirty="0">
                <a:latin typeface="Times New Roman" panose="02020603050405020304" pitchFamily="18" charset="0"/>
                <a:cs typeface="Times New Roman" panose="02020603050405020304" pitchFamily="18" charset="0"/>
              </a:rPr>
              <a:t>. Anal. Min. 11, 81 (2021). https://doi.org/10.1007/s13278-021-00776-6</a:t>
            </a:r>
          </a:p>
          <a:p>
            <a:pPr algn="just">
              <a:lnSpc>
                <a:spcPct val="170000"/>
              </a:lnSpc>
              <a:buFont typeface="+mj-lt"/>
              <a:buAutoNum type="arabicPeriod" startAt="8"/>
            </a:pPr>
            <a:r>
              <a:rPr lang="en-US" sz="1200" dirty="0">
                <a:latin typeface="Times New Roman" panose="02020603050405020304" pitchFamily="18" charset="0"/>
                <a:cs typeface="Times New Roman" panose="02020603050405020304" pitchFamily="18" charset="0"/>
              </a:rPr>
              <a:t>Goru Swathi, </a:t>
            </a:r>
            <a:r>
              <a:rPr lang="en-US" sz="1200" dirty="0" err="1">
                <a:latin typeface="Times New Roman" panose="02020603050405020304" pitchFamily="18" charset="0"/>
                <a:cs typeface="Times New Roman" panose="02020603050405020304" pitchFamily="18" charset="0"/>
              </a:rPr>
              <a:t>Behara</a:t>
            </a:r>
            <a:r>
              <a:rPr lang="en-US" sz="1200" dirty="0">
                <a:latin typeface="Times New Roman" panose="02020603050405020304" pitchFamily="18" charset="0"/>
                <a:cs typeface="Times New Roman" panose="02020603050405020304" pitchFamily="18" charset="0"/>
              </a:rPr>
              <a:t> Meghana Patnaik, </a:t>
            </a:r>
            <a:r>
              <a:rPr lang="en-US" sz="1200" dirty="0" err="1">
                <a:latin typeface="Times New Roman" panose="02020603050405020304" pitchFamily="18" charset="0"/>
                <a:cs typeface="Times New Roman" panose="02020603050405020304" pitchFamily="18" charset="0"/>
              </a:rPr>
              <a:t>Arjala</a:t>
            </a:r>
            <a:r>
              <a:rPr lang="en-US" sz="1200" dirty="0">
                <a:latin typeface="Times New Roman" panose="02020603050405020304" pitchFamily="18" charset="0"/>
                <a:cs typeface="Times New Roman" panose="02020603050405020304" pitchFamily="18" charset="0"/>
              </a:rPr>
              <a:t> Janani, </a:t>
            </a:r>
            <a:r>
              <a:rPr lang="en-US" sz="1200" dirty="0" err="1">
                <a:latin typeface="Times New Roman" panose="02020603050405020304" pitchFamily="18" charset="0"/>
                <a:cs typeface="Times New Roman" panose="02020603050405020304" pitchFamily="18" charset="0"/>
              </a:rPr>
              <a:t>Kanithi</a:t>
            </a:r>
            <a:r>
              <a:rPr lang="en-US" sz="1200" dirty="0">
                <a:latin typeface="Times New Roman" panose="02020603050405020304" pitchFamily="18" charset="0"/>
                <a:cs typeface="Times New Roman" panose="02020603050405020304" pitchFamily="18" charset="0"/>
              </a:rPr>
              <a:t> Karthik, </a:t>
            </a:r>
            <a:r>
              <a:rPr lang="en-US" sz="1200" dirty="0" err="1">
                <a:latin typeface="Times New Roman" panose="02020603050405020304" pitchFamily="18" charset="0"/>
                <a:cs typeface="Times New Roman" panose="02020603050405020304" pitchFamily="18" charset="0"/>
              </a:rPr>
              <a:t>Janni</a:t>
            </a:r>
            <a:r>
              <a:rPr lang="en-US" sz="1200" dirty="0">
                <a:latin typeface="Times New Roman" panose="02020603050405020304" pitchFamily="18" charset="0"/>
                <a:cs typeface="Times New Roman" panose="02020603050405020304" pitchFamily="18" charset="0"/>
              </a:rPr>
              <a:t> Divya (2022) EMOTION RECOGNITION FROM TEXT USING MACHINE  UGC CARE Listed ( Group -I) Journal Volume 11, </a:t>
            </a:r>
            <a:r>
              <a:rPr lang="en-US" sz="1200" dirty="0" err="1">
                <a:latin typeface="Times New Roman" panose="02020603050405020304" pitchFamily="18" charset="0"/>
                <a:cs typeface="Times New Roman" panose="02020603050405020304" pitchFamily="18" charset="0"/>
              </a:rPr>
              <a:t>Iss</a:t>
            </a:r>
            <a:r>
              <a:rPr lang="en-US" sz="1200" dirty="0">
                <a:latin typeface="Times New Roman" panose="02020603050405020304" pitchFamily="18" charset="0"/>
                <a:cs typeface="Times New Roman" panose="02020603050405020304" pitchFamily="18" charset="0"/>
              </a:rPr>
              <a:t> 12</a:t>
            </a:r>
          </a:p>
          <a:p>
            <a:pPr algn="just">
              <a:lnSpc>
                <a:spcPct val="170000"/>
              </a:lnSpc>
              <a:buFont typeface="+mj-lt"/>
              <a:buAutoNum type="arabicPeriod" startAt="8"/>
            </a:pPr>
            <a:r>
              <a:rPr lang="en-US" sz="1200" dirty="0">
                <a:latin typeface="Times New Roman" panose="02020603050405020304" pitchFamily="18" charset="0"/>
                <a:cs typeface="Times New Roman" panose="02020603050405020304" pitchFamily="18" charset="0"/>
              </a:rPr>
              <a:t>D. E. </a:t>
            </a:r>
            <a:r>
              <a:rPr lang="en-US" sz="1200" dirty="0" err="1">
                <a:latin typeface="Times New Roman" panose="02020603050405020304" pitchFamily="18" charset="0"/>
                <a:cs typeface="Times New Roman" panose="02020603050405020304" pitchFamily="18" charset="0"/>
              </a:rPr>
              <a:t>Cahyani</a:t>
            </a:r>
            <a:r>
              <a:rPr lang="en-US" sz="1200" dirty="0">
                <a:latin typeface="Times New Roman" panose="02020603050405020304" pitchFamily="18" charset="0"/>
                <a:cs typeface="Times New Roman" panose="02020603050405020304" pitchFamily="18" charset="0"/>
              </a:rPr>
              <a:t>, A. P. </a:t>
            </a:r>
            <a:r>
              <a:rPr lang="en-US" sz="1200" dirty="0" err="1">
                <a:latin typeface="Times New Roman" panose="02020603050405020304" pitchFamily="18" charset="0"/>
                <a:cs typeface="Times New Roman" panose="02020603050405020304" pitchFamily="18" charset="0"/>
              </a:rPr>
              <a:t>Wibawa</a:t>
            </a:r>
            <a:r>
              <a:rPr lang="en-US" sz="1200" dirty="0">
                <a:latin typeface="Times New Roman" panose="02020603050405020304" pitchFamily="18" charset="0"/>
                <a:cs typeface="Times New Roman" panose="02020603050405020304" pitchFamily="18" charset="0"/>
              </a:rPr>
              <a:t>, D. D. </a:t>
            </a:r>
            <a:r>
              <a:rPr lang="en-US" sz="1200" dirty="0" err="1">
                <a:latin typeface="Times New Roman" panose="02020603050405020304" pitchFamily="18" charset="0"/>
                <a:cs typeface="Times New Roman" panose="02020603050405020304" pitchFamily="18" charset="0"/>
              </a:rPr>
              <a:t>Prasetya</a:t>
            </a:r>
            <a:r>
              <a:rPr lang="en-US" sz="1200" dirty="0">
                <a:latin typeface="Times New Roman" panose="02020603050405020304" pitchFamily="18" charset="0"/>
                <a:cs typeface="Times New Roman" panose="02020603050405020304" pitchFamily="18" charset="0"/>
              </a:rPr>
              <a:t>, L. </a:t>
            </a:r>
            <a:r>
              <a:rPr lang="en-US" sz="1200" dirty="0" err="1">
                <a:latin typeface="Times New Roman" panose="02020603050405020304" pitchFamily="18" charset="0"/>
                <a:cs typeface="Times New Roman" panose="02020603050405020304" pitchFamily="18" charset="0"/>
              </a:rPr>
              <a:t>Gumilar</a:t>
            </a:r>
            <a:r>
              <a:rPr lang="en-US" sz="1200" dirty="0">
                <a:latin typeface="Times New Roman" panose="02020603050405020304" pitchFamily="18" charset="0"/>
                <a:cs typeface="Times New Roman" panose="02020603050405020304" pitchFamily="18" charset="0"/>
              </a:rPr>
              <a:t>, F. Akhbar and E. R. </a:t>
            </a:r>
            <a:r>
              <a:rPr lang="en-US" sz="1200" dirty="0" err="1">
                <a:latin typeface="Times New Roman" panose="02020603050405020304" pitchFamily="18" charset="0"/>
                <a:cs typeface="Times New Roman" panose="02020603050405020304" pitchFamily="18" charset="0"/>
              </a:rPr>
              <a:t>Triyulinar</a:t>
            </a:r>
            <a:r>
              <a:rPr lang="en-US" sz="1200" dirty="0">
                <a:latin typeface="Times New Roman" panose="02020603050405020304" pitchFamily="18" charset="0"/>
                <a:cs typeface="Times New Roman" panose="02020603050405020304" pitchFamily="18" charset="0"/>
              </a:rPr>
              <a:t>, "Emotion Detection in Text Using Convolutional Neural Network," 2022 International Conference on Electrical and Information Technology (IEIT), Malang, Indonesia, 2022, pp. 372-376,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10.1109/IEIT56384.2022.9967913. keywords: {Deep </a:t>
            </a:r>
            <a:r>
              <a:rPr lang="en-US" sz="1200" dirty="0" err="1">
                <a:latin typeface="Times New Roman" panose="02020603050405020304" pitchFamily="18" charset="0"/>
                <a:cs typeface="Times New Roman" panose="02020603050405020304" pitchFamily="18" charset="0"/>
              </a:rPr>
              <a:t>learning;Emotion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recognition;Bit</a:t>
            </a:r>
            <a:r>
              <a:rPr lang="en-US" sz="1200" dirty="0">
                <a:latin typeface="Times New Roman" panose="02020603050405020304" pitchFamily="18" charset="0"/>
                <a:cs typeface="Times New Roman" panose="02020603050405020304" pitchFamily="18" charset="0"/>
              </a:rPr>
              <a:t> error </a:t>
            </a:r>
            <a:r>
              <a:rPr lang="en-US" sz="1200" dirty="0" err="1">
                <a:latin typeface="Times New Roman" panose="02020603050405020304" pitchFamily="18" charset="0"/>
                <a:cs typeface="Times New Roman" panose="02020603050405020304" pitchFamily="18" charset="0"/>
              </a:rPr>
              <a:t>rate;Text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categorization;Data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models;Convolutional</a:t>
            </a:r>
            <a:r>
              <a:rPr lang="en-US" sz="1200" dirty="0">
                <a:latin typeface="Times New Roman" panose="02020603050405020304" pitchFamily="18" charset="0"/>
                <a:cs typeface="Times New Roman" panose="02020603050405020304" pitchFamily="18" charset="0"/>
              </a:rPr>
              <a:t> neural </a:t>
            </a:r>
            <a:r>
              <a:rPr lang="en-US" sz="1200" dirty="0" err="1">
                <a:latin typeface="Times New Roman" panose="02020603050405020304" pitchFamily="18" charset="0"/>
                <a:cs typeface="Times New Roman" panose="02020603050405020304" pitchFamily="18" charset="0"/>
              </a:rPr>
              <a:t>networks;Information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technology;Emotion</a:t>
            </a:r>
            <a:r>
              <a:rPr lang="en-US" sz="1200" dirty="0">
                <a:latin typeface="Times New Roman" panose="02020603050405020304" pitchFamily="18" charset="0"/>
                <a:cs typeface="Times New Roman" panose="02020603050405020304" pitchFamily="18" charset="0"/>
              </a:rPr>
              <a:t> Detection;CNN;BERT;Word2Vec;GloVe},</a:t>
            </a:r>
          </a:p>
          <a:p>
            <a:pPr algn="just">
              <a:lnSpc>
                <a:spcPct val="170000"/>
              </a:lnSpc>
              <a:buFont typeface="+mj-lt"/>
              <a:buAutoNum type="arabicPeriod" startAt="8"/>
            </a:pPr>
            <a:r>
              <a:rPr lang="en-US" sz="1200" dirty="0" err="1">
                <a:latin typeface="Times New Roman" panose="02020603050405020304" pitchFamily="18" charset="0"/>
                <a:cs typeface="Times New Roman" panose="02020603050405020304" pitchFamily="18" charset="0"/>
              </a:rPr>
              <a:t>Sailunaz</a:t>
            </a:r>
            <a:r>
              <a:rPr lang="en-US" sz="1200" dirty="0">
                <a:latin typeface="Times New Roman" panose="02020603050405020304" pitchFamily="18" charset="0"/>
                <a:cs typeface="Times New Roman" panose="02020603050405020304" pitchFamily="18" charset="0"/>
              </a:rPr>
              <a:t>, K., Dhaliwal, M., </a:t>
            </a:r>
            <a:r>
              <a:rPr lang="en-US" sz="1200" dirty="0" err="1">
                <a:latin typeface="Times New Roman" panose="02020603050405020304" pitchFamily="18" charset="0"/>
                <a:cs typeface="Times New Roman" panose="02020603050405020304" pitchFamily="18" charset="0"/>
              </a:rPr>
              <a:t>Rokne</a:t>
            </a:r>
            <a:r>
              <a:rPr lang="en-US" sz="1200" dirty="0">
                <a:latin typeface="Times New Roman" panose="02020603050405020304" pitchFamily="18" charset="0"/>
                <a:cs typeface="Times New Roman" panose="02020603050405020304" pitchFamily="18" charset="0"/>
              </a:rPr>
              <a:t>, J. et al. Emotion detection from text and speech: a survey. Soc. </a:t>
            </a:r>
            <a:r>
              <a:rPr lang="en-US" sz="1200" dirty="0" err="1">
                <a:latin typeface="Times New Roman" panose="02020603050405020304" pitchFamily="18" charset="0"/>
                <a:cs typeface="Times New Roman" panose="02020603050405020304" pitchFamily="18" charset="0"/>
              </a:rPr>
              <a:t>Netw</a:t>
            </a:r>
            <a:r>
              <a:rPr lang="en-US" sz="1200" dirty="0">
                <a:latin typeface="Times New Roman" panose="02020603050405020304" pitchFamily="18" charset="0"/>
                <a:cs typeface="Times New Roman" panose="02020603050405020304" pitchFamily="18" charset="0"/>
              </a:rPr>
              <a:t>. Anal. Min. 8, 28 (2018). https://doi.org/10.1007/s13278-018-0505-2</a:t>
            </a:r>
          </a:p>
          <a:p>
            <a:pPr algn="just">
              <a:lnSpc>
                <a:spcPct val="170000"/>
              </a:lnSpc>
              <a:buFont typeface="+mj-lt"/>
              <a:buAutoNum type="arabicPeriod" startAt="8"/>
            </a:pPr>
            <a:r>
              <a:rPr lang="en-US" sz="1200" dirty="0">
                <a:latin typeface="Times New Roman" panose="02020603050405020304" pitchFamily="18" charset="0"/>
                <a:cs typeface="Times New Roman" panose="02020603050405020304" pitchFamily="18" charset="0"/>
              </a:rPr>
              <a:t>Daniel </a:t>
            </a:r>
            <a:r>
              <a:rPr lang="en-US" sz="1200" dirty="0" err="1">
                <a:latin typeface="Times New Roman" panose="02020603050405020304" pitchFamily="18" charset="0"/>
                <a:cs typeface="Times New Roman" panose="02020603050405020304" pitchFamily="18" charset="0"/>
              </a:rPr>
              <a:t>Haryadi</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Gede</a:t>
            </a:r>
            <a:r>
              <a:rPr lang="en-US" sz="1200" dirty="0">
                <a:latin typeface="Times New Roman" panose="02020603050405020304" pitchFamily="18" charset="0"/>
                <a:cs typeface="Times New Roman" panose="02020603050405020304" pitchFamily="18" charset="0"/>
              </a:rPr>
              <a:t> Putra Kusuma, “Emotion Detection in Text using Nested Long Short-Term Memory” International Journal of Advanced Computer Science and Applications(IJACSA), 10(6), 2019. http://dx.doi.org/10.14569/IJACSA.2019.0100645</a:t>
            </a:r>
          </a:p>
        </p:txBody>
      </p:sp>
      <p:sp>
        <p:nvSpPr>
          <p:cNvPr id="4" name="Date Placeholder 3">
            <a:extLst>
              <a:ext uri="{FF2B5EF4-FFF2-40B4-BE49-F238E27FC236}">
                <a16:creationId xmlns:a16="http://schemas.microsoft.com/office/drawing/2014/main" id="{3EED77D7-C60F-F436-938E-2AE1A3951FD5}"/>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78FD14F3-8E50-D7B5-131C-2A6E2AEA1B29}"/>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BB6A4B86-A8BE-51CB-C4AF-AAFB4A1DE77D}"/>
              </a:ext>
            </a:extLst>
          </p:cNvPr>
          <p:cNvSpPr>
            <a:spLocks noGrp="1"/>
          </p:cNvSpPr>
          <p:nvPr>
            <p:ph type="sldNum" sz="quarter" idx="12"/>
          </p:nvPr>
        </p:nvSpPr>
        <p:spPr/>
        <p:txBody>
          <a:bodyPr/>
          <a:lstStyle/>
          <a:p>
            <a:fld id="{65DCBD69-296B-4D7C-AF62-9B588FC78772}" type="slidenum">
              <a:rPr lang="en-IN" smtClean="0"/>
              <a:t>34</a:t>
            </a:fld>
            <a:endParaRPr lang="en-IN"/>
          </a:p>
        </p:txBody>
      </p:sp>
    </p:spTree>
    <p:extLst>
      <p:ext uri="{BB962C8B-B14F-4D97-AF65-F5344CB8AC3E}">
        <p14:creationId xmlns:p14="http://schemas.microsoft.com/office/powerpoint/2010/main" val="232287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365125"/>
            <a:ext cx="10515600"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37188"/>
            <a:ext cx="10515600" cy="4810279"/>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Emotions play a crucial role in human interactions, decision-making, and mental health.</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focuses on detecting emotions from text using a hybrid model that combines machine learning (ML) and deep learning (DL) techniques.</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approach integrates Convolutional Neural Networks (CNN), Bidirectional Gated Recurrent Units (BiGRU), and Support Vector Machines (SVM) to improve accuracy and reliability.</a:t>
            </a:r>
          </a:p>
          <a:p>
            <a:pPr algn="just">
              <a:lnSpc>
                <a:spcPct val="150000"/>
              </a:lnSpc>
            </a:pPr>
            <a:r>
              <a:rPr lang="en-US" sz="2400" dirty="0">
                <a:latin typeface="Times New Roman" panose="02020603050405020304" pitchFamily="18" charset="0"/>
                <a:cs typeface="Times New Roman" panose="02020603050405020304" pitchFamily="18" charset="0"/>
              </a:rPr>
              <a:t>The rise of digital communication has created a need for automated systems to analyze emotions in textual data, such as social media posts, customer reviews, and emails.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70EE9-B936-EE84-7858-9EA130392F0E}"/>
              </a:ext>
            </a:extLst>
          </p:cNvPr>
          <p:cNvSpPr>
            <a:spLocks noGrp="1"/>
          </p:cNvSpPr>
          <p:nvPr>
            <p:ph idx="1"/>
          </p:nvPr>
        </p:nvSpPr>
        <p:spPr>
          <a:xfrm>
            <a:off x="690716" y="1032386"/>
            <a:ext cx="10663084" cy="4798143"/>
          </a:xfrm>
        </p:spPr>
        <p:txBody>
          <a:bodyPr>
            <a:normAutofit fontScale="92500" lnSpcReduction="10000"/>
          </a:bodyPr>
          <a:lstStyle/>
          <a:p>
            <a:pPr algn="just">
              <a:lnSpc>
                <a:spcPct val="160000"/>
              </a:lnSpc>
            </a:pPr>
            <a:r>
              <a:rPr lang="en-US" sz="2600" kern="1200" dirty="0">
                <a:solidFill>
                  <a:srgbClr val="000000"/>
                </a:solidFill>
                <a:effectLst/>
                <a:latin typeface="Times New Roman" panose="02020603050405020304" pitchFamily="18" charset="0"/>
                <a:cs typeface="Times New Roman" panose="02020603050405020304" pitchFamily="18" charset="0"/>
              </a:rPr>
              <a:t>Existing models often struggle with the complexity and ambiguity of language,         necessitating advanced hybrid approaches.</a:t>
            </a:r>
            <a:endParaRPr lang="en-IN" sz="2600" dirty="0">
              <a:effectLst/>
              <a:latin typeface="Times New Roman" panose="02020603050405020304" pitchFamily="18" charset="0"/>
              <a:cs typeface="Times New Roman" panose="02020603050405020304" pitchFamily="18" charset="0"/>
            </a:endParaRPr>
          </a:p>
          <a:p>
            <a:pPr algn="just">
              <a:lnSpc>
                <a:spcPct val="150000"/>
              </a:lnSpc>
            </a:pPr>
            <a:r>
              <a:rPr lang="en-US" sz="2600" dirty="0">
                <a:effectLst/>
                <a:latin typeface="Times New Roman" panose="02020603050405020304" pitchFamily="18" charset="0"/>
                <a:cs typeface="Times New Roman" panose="02020603050405020304" pitchFamily="18" charset="0"/>
              </a:rPr>
              <a:t>Emotion detection has applications in diverse fields, including customer service, mental health diagnostics, and education.</a:t>
            </a:r>
          </a:p>
          <a:p>
            <a:pPr algn="just">
              <a:lnSpc>
                <a:spcPct val="150000"/>
              </a:lnSpc>
            </a:pPr>
            <a:r>
              <a:rPr lang="en-US" sz="2600" dirty="0">
                <a:effectLst/>
                <a:latin typeface="Times New Roman" panose="02020603050405020304" pitchFamily="18" charset="0"/>
                <a:cs typeface="Times New Roman" panose="02020603050405020304" pitchFamily="18" charset="0"/>
              </a:rPr>
              <a:t>It enables organizations to understand user sentiment, tailor services, and make data-driven decisions.</a:t>
            </a:r>
          </a:p>
          <a:p>
            <a:pPr algn="just">
              <a:lnSpc>
                <a:spcPct val="150000"/>
              </a:lnSpc>
            </a:pPr>
            <a:r>
              <a:rPr lang="en-US" sz="2600" dirty="0">
                <a:effectLst/>
                <a:latin typeface="Times New Roman" panose="02020603050405020304" pitchFamily="18" charset="0"/>
                <a:cs typeface="Times New Roman" panose="02020603050405020304" pitchFamily="18" charset="0"/>
              </a:rPr>
              <a:t>The hybrid model’s innovative design addresses key challenges, offering a significant contribution to the field of Natural Language Processing (NLP).</a:t>
            </a:r>
            <a:endParaRPr lang="en-IN" sz="260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D7D33CA-D20F-F9F1-9CD0-A07CCAD32733}"/>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09A7DB5-81CC-554B-043F-D0F726515846}"/>
              </a:ext>
            </a:extLst>
          </p:cNvPr>
          <p:cNvSpPr>
            <a:spLocks noGrp="1"/>
          </p:cNvSpPr>
          <p:nvPr>
            <p:ph type="ftr" sz="quarter" idx="11"/>
          </p:nvPr>
        </p:nvSpPr>
        <p:spPr/>
        <p:txBody>
          <a:bodyPr/>
          <a:lstStyle/>
          <a:p>
            <a:r>
              <a:rPr lang="en-US" dirty="0"/>
              <a:t>Review No.         Batch No. CG7           Department of CSE</a:t>
            </a:r>
            <a:endParaRPr lang="en-IN" dirty="0"/>
          </a:p>
        </p:txBody>
      </p:sp>
      <p:sp>
        <p:nvSpPr>
          <p:cNvPr id="6" name="Slide Number Placeholder 5">
            <a:extLst>
              <a:ext uri="{FF2B5EF4-FFF2-40B4-BE49-F238E27FC236}">
                <a16:creationId xmlns:a16="http://schemas.microsoft.com/office/drawing/2014/main" id="{35B07801-AF4D-8AD8-E1EF-E39421F06CF5}"/>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274475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685800" y="452283"/>
            <a:ext cx="10820400" cy="67612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952841914"/>
              </p:ext>
            </p:extLst>
          </p:nvPr>
        </p:nvGraphicFramePr>
        <p:xfrm>
          <a:off x="685800" y="1179871"/>
          <a:ext cx="10820400" cy="4945626"/>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700287">
                <a:tc>
                  <a:txBody>
                    <a:bodyPr/>
                    <a:lstStyle/>
                    <a:p>
                      <a:pPr algn="just"/>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492502">
                <a:tc>
                  <a:txBody>
                    <a:bodyPr/>
                    <a:lstStyle/>
                    <a:p>
                      <a:pPr algn="just"/>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Emotion Detection from Text using Natural Language Processing and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 </a:t>
                      </a:r>
                      <a:r>
                        <a:rPr lang="pt-BR" sz="1400" dirty="0"/>
                        <a:t>Kumar S., S. A., &amp; Geetha, 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u="sng" dirty="0"/>
                        <a:t>2022</a:t>
                      </a:r>
                    </a:p>
                    <a:p>
                      <a:pPr algn="just"/>
                      <a:r>
                        <a:rPr lang="en-US" sz="1400" u="sng" dirty="0">
                          <a:solidFill>
                            <a:srgbClr val="0563C1"/>
                          </a:solidFill>
                          <a:hlinkClick r:id="rId2">
                            <a:extLst>
                              <a:ext uri="{A12FA001-AC4F-418D-AE19-62706E023703}">
                                <ahyp:hlinkClr xmlns:ahyp="http://schemas.microsoft.com/office/drawing/2018/hyperlinkcolor" val="tx"/>
                              </a:ext>
                            </a:extLst>
                          </a:hlinkClick>
                        </a:rPr>
                        <a:t>https</a:t>
                      </a:r>
                      <a:r>
                        <a:rPr lang="en-US" sz="1400" u="sng" dirty="0">
                          <a:solidFill>
                            <a:schemeClr val="accent1">
                              <a:lumMod val="75000"/>
                            </a:schemeClr>
                          </a:solidFill>
                          <a:hlinkClick r:id="rId2">
                            <a:extLst>
                              <a:ext uri="{A12FA001-AC4F-418D-AE19-62706E023703}">
                                <ahyp:hlinkClr xmlns:ahyp="http://schemas.microsoft.com/office/drawing/2018/hyperlinkcolor" val="tx"/>
                              </a:ext>
                            </a:extLst>
                          </a:hlinkClick>
                        </a:rPr>
                        <a:t>://ijisae.org/index.php/IJISAE/article/view/4707</a:t>
                      </a:r>
                      <a:endParaRPr lang="en-US" sz="1400" u="sng"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Natural Language Processing (NLP) and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Uses of NLP techniques combined with neural networks for emotion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Limited focus on the evaluation metrics and real-world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260335">
                <a:tc>
                  <a:txBody>
                    <a:bodyPr/>
                    <a:lstStyle/>
                    <a:p>
                      <a:pPr algn="just"/>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Emotion Detection in Textual Data using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t>Daniel Yohanesa, Jessen Surya Putraa, Kenneth Filberta, Kristien Margi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u="sng" dirty="0"/>
                        <a:t>2021</a:t>
                      </a:r>
                    </a:p>
                    <a:p>
                      <a:pPr algn="just"/>
                      <a:r>
                        <a:rPr lang="en-US" sz="1400" u="sng" dirty="0">
                          <a:solidFill>
                            <a:schemeClr val="accent1">
                              <a:lumMod val="75000"/>
                            </a:schemeClr>
                          </a:solidFill>
                        </a:rPr>
                        <a:t>https://www.sciencedirect.com/science/article/pii/S1877050923017143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Deep Learning techniques like CNN, RNN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Deep learning models provide high accuracy for emotion detection in textual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Lack of comparative analysis with other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492502">
                <a:tc>
                  <a:txBody>
                    <a:bodyPr/>
                    <a:lstStyle/>
                    <a:p>
                      <a:pPr algn="just"/>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Text-Based Emotion Recognition Using Deep Learning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Santosh Kumar Bharti, S Varadhaganapathy, Rajeev Kumar Gupta, Prashant Kumar Shukla,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u="sng" dirty="0"/>
                        <a:t>2023</a:t>
                      </a:r>
                    </a:p>
                    <a:p>
                      <a:pPr algn="just"/>
                      <a:r>
                        <a:rPr lang="en-US" sz="1400" u="sng" dirty="0">
                          <a:solidFill>
                            <a:schemeClr val="accent1">
                              <a:lumMod val="75000"/>
                            </a:schemeClr>
                          </a:solidFill>
                          <a:hlinkClick r:id="rId3"/>
                        </a:rPr>
                        <a:t>https://pmc.ncbi.nlm.nih.gov/articles/PMC9427219/#B1</a:t>
                      </a:r>
                      <a:endParaRPr lang="en-US" sz="1400" u="sng"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Deep Learning approaches, including CNN and Bi-GRU</a:t>
                      </a:r>
                    </a:p>
                    <a:p>
                      <a:pPr algn="just"/>
                      <a:r>
                        <a:rPr lang="en-US" sz="1400" dirty="0"/>
                        <a:t>Machine Learning approaches, including</a:t>
                      </a:r>
                    </a:p>
                    <a:p>
                      <a:pPr algn="just"/>
                      <a:r>
                        <a:rPr lang="en-US" sz="1400" dirty="0"/>
                        <a:t>RF,SVM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Combines deep learning and machine learning approaches, demonstrating high effectiveness.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More focus needed on handling imbalanced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750E1-E5FD-3E4F-20BB-5526C87F36E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8D15681-56C7-21F4-8384-31F26CF08EC0}"/>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2A792C2B-E1F2-0654-104F-7F412C3C0C62}"/>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63B9CBD-4417-E873-F5C6-64B8AB82189B}"/>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98FC7DB-685F-DE53-5CCD-60B5325C39A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A5E7C01-A370-D200-DA61-682F9B7E7DE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C894FD86-07DF-FC18-FC7B-67E34B8ACF2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75F50F1-3FDE-CF8F-3896-5BB116C525C7}"/>
              </a:ext>
            </a:extLst>
          </p:cNvPr>
          <p:cNvGraphicFramePr>
            <a:graphicFrameLocks noGrp="1"/>
          </p:cNvGraphicFramePr>
          <p:nvPr>
            <p:extLst>
              <p:ext uri="{D42A27DB-BD31-4B8C-83A1-F6EECF244321}">
                <p14:modId xmlns:p14="http://schemas.microsoft.com/office/powerpoint/2010/main" val="949858807"/>
              </p:ext>
            </p:extLst>
          </p:nvPr>
        </p:nvGraphicFramePr>
        <p:xfrm>
          <a:off x="685800" y="957911"/>
          <a:ext cx="10820400" cy="5398439"/>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65084">
                  <a:extLst>
                    <a:ext uri="{9D8B030D-6E8A-4147-A177-3AD203B41FA5}">
                      <a16:colId xmlns:a16="http://schemas.microsoft.com/office/drawing/2014/main" val="3853106642"/>
                    </a:ext>
                  </a:extLst>
                </a:gridCol>
                <a:gridCol w="1526458">
                  <a:extLst>
                    <a:ext uri="{9D8B030D-6E8A-4147-A177-3AD203B41FA5}">
                      <a16:colId xmlns:a16="http://schemas.microsoft.com/office/drawing/2014/main" val="1601472594"/>
                    </a:ext>
                  </a:extLst>
                </a:gridCol>
              </a:tblGrid>
              <a:tr h="643559">
                <a:tc>
                  <a:txBody>
                    <a:bodyPr/>
                    <a:lstStyle/>
                    <a:p>
                      <a:pPr algn="just"/>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859246">
                <a:tc>
                  <a:txBody>
                    <a:bodyPr/>
                    <a:lstStyle/>
                    <a:p>
                      <a:pPr algn="just"/>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Text-based Emotion Prediction System using Machine Learning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t>Ab. Nasir, A. F., Nee, E., Choong, C. S., Abdul Ghani, A. S., P </a:t>
                      </a:r>
                      <a:r>
                        <a:rPr lang="en-IN" sz="1400" dirty="0" err="1"/>
                        <a:t>P</a:t>
                      </a:r>
                      <a:r>
                        <a:rPr lang="en-IN" sz="1400" dirty="0"/>
                        <a:t> Abdul Majeed, A., Adam, A., &amp; Furqan, 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u="none" dirty="0">
                          <a:solidFill>
                            <a:schemeClr val="tx1">
                              <a:lumMod val="95000"/>
                              <a:lumOff val="5000"/>
                            </a:schemeClr>
                          </a:solidFill>
                        </a:rPr>
                        <a:t>2022</a:t>
                      </a:r>
                    </a:p>
                    <a:p>
                      <a:pPr algn="just"/>
                      <a:r>
                        <a:rPr lang="en-US" sz="1400" u="sng" dirty="0">
                          <a:solidFill>
                            <a:schemeClr val="accent1">
                              <a:lumMod val="75000"/>
                            </a:schemeClr>
                          </a:solidFill>
                        </a:rPr>
                        <a:t>https://www.researchgate.net/publication/342051182_Text-based_emotion_prediction_system_using_machine_learning_approach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Machine learning methods (SVM, Decision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Demonstrated the use of ML algorithms to predict emotions from text with reasonable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Limited exploration of neural network-based 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pPr algn="just"/>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Emotion Detection in Text: A Deep Learning Approach for Sentiment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it-IT" sz="1400" dirty="0"/>
                        <a:t>Patel, P., Patel, D., Patel, D., &amp; Bera, 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u="none" dirty="0">
                          <a:solidFill>
                            <a:schemeClr val="tx1">
                              <a:lumMod val="95000"/>
                              <a:lumOff val="5000"/>
                            </a:schemeClr>
                          </a:solidFill>
                        </a:rPr>
                        <a:t>2021</a:t>
                      </a:r>
                    </a:p>
                    <a:p>
                      <a:pPr algn="just"/>
                      <a:r>
                        <a:rPr lang="en-US" sz="1400" u="sng" dirty="0">
                          <a:solidFill>
                            <a:schemeClr val="accent1">
                              <a:lumMod val="75000"/>
                            </a:schemeClr>
                          </a:solidFill>
                        </a:rPr>
                        <a:t>https://www.ijnrd.org/papers/IJNRD2310156.pdf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t>Deep learning-based sentiment analysis and uses BERT analysis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Highlighted efficiency of deep learning models in sentiment and emotion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Need for improvements in model scalability for large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905715">
                <a:tc>
                  <a:txBody>
                    <a:bodyPr/>
                    <a:lstStyle/>
                    <a:p>
                      <a:pPr algn="just"/>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Emotion Detection on Text Using Machine Learning and Deep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t>Balapuri Shiva Sundar, Vadlakonda Rohith, </a:t>
                      </a:r>
                      <a:r>
                        <a:rPr lang="en-IN" sz="1400" dirty="0" err="1"/>
                        <a:t>Bhukya</a:t>
                      </a:r>
                      <a:r>
                        <a:rPr lang="en-IN" sz="1400" dirty="0"/>
                        <a:t> Suman, Kottoju Nagendra Chary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u="none" dirty="0">
                          <a:solidFill>
                            <a:schemeClr val="tx1">
                              <a:lumMod val="95000"/>
                              <a:lumOff val="5000"/>
                            </a:schemeClr>
                          </a:solidFill>
                        </a:rPr>
                        <a:t>2023</a:t>
                      </a:r>
                    </a:p>
                    <a:p>
                      <a:pPr algn="just"/>
                      <a:r>
                        <a:rPr lang="en-US" sz="1400" u="sng" dirty="0">
                          <a:solidFill>
                            <a:schemeClr val="accent1">
                              <a:lumMod val="75000"/>
                            </a:schemeClr>
                          </a:solidFill>
                          <a:hlinkClick r:id="rId2"/>
                        </a:rPr>
                        <a:t>https://www.ijraset.com/research-paper/emotion-detection-on-text-using-machine-learning</a:t>
                      </a:r>
                      <a:endParaRPr lang="en-US" sz="1400" u="sng"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t>Machine Learning(logistic regression &amp; Random Forest) , Deep Learning(LSTM &amp; GRU)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Applied ML and DL techniques for emotion detection with high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Need for larger datasets and more diverse emotion categories.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422660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424157"/>
            <a:ext cx="10173182" cy="981855"/>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327355"/>
            <a:ext cx="10515600" cy="5028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latin typeface="Times New Roman" panose="02020603050405020304" pitchFamily="18" charset="0"/>
                <a:cs typeface="Times New Roman" panose="02020603050405020304" pitchFamily="18" charset="0"/>
              </a:rPr>
              <a:t>The studies collectively validate the use of deep learning and machine learning techniques for emotion detection in text, aligning closely with your model’s focus on CNN, BiGRU, and SVM.</a:t>
            </a:r>
          </a:p>
          <a:p>
            <a:pPr>
              <a:lnSpc>
                <a:spcPct val="150000"/>
              </a:lnSpc>
            </a:pPr>
            <a:r>
              <a:rPr lang="en-US" sz="2000" dirty="0">
                <a:latin typeface="Times New Roman" panose="02020603050405020304" pitchFamily="18" charset="0"/>
                <a:cs typeface="Times New Roman" panose="02020603050405020304" pitchFamily="18" charset="0"/>
              </a:rPr>
              <a:t>Combining different techniques, such as CNN with Support Vector Machines (SVM) or BiGRU, leads to better performance in emotion detection. The complementary strengths of these models enhance the overall predictive power.</a:t>
            </a:r>
          </a:p>
          <a:p>
            <a:pPr>
              <a:lnSpc>
                <a:spcPct val="150000"/>
              </a:lnSpc>
            </a:pPr>
            <a:r>
              <a:rPr lang="en-US" sz="2000" dirty="0">
                <a:latin typeface="Times New Roman" panose="02020603050405020304" pitchFamily="18" charset="0"/>
                <a:cs typeface="Times New Roman" panose="02020603050405020304" pitchFamily="18" charset="0"/>
              </a:rPr>
              <a:t>These models excel in distinguishing subtle differences between emotions like joy, sadness, anger, and fear, making them suitable for applications in sentiment analysis and emotional tone detection.</a:t>
            </a:r>
          </a:p>
          <a:p>
            <a:pPr>
              <a:lnSpc>
                <a:spcPct val="150000"/>
              </a:lnSpc>
            </a:pPr>
            <a:r>
              <a:rPr lang="en-US" sz="2000" dirty="0">
                <a:latin typeface="Times New Roman" panose="02020603050405020304" pitchFamily="18" charset="0"/>
                <a:cs typeface="Times New Roman" panose="02020603050405020304" pitchFamily="18" charset="0"/>
              </a:rPr>
              <a:t>Models like BiGRU and LSTM can capture long-range dependencies in text, which is essential for understanding the context and nuances of emotions in longer sentences or paragraphs.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953729" y="365125"/>
            <a:ext cx="10400071"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583201"/>
          </a:xfrm>
        </p:spPr>
        <p:txBody>
          <a:bodyPr>
            <a:normAutofit lnSpcReduction="10000"/>
          </a:bodyPr>
          <a:lstStyle/>
          <a:p>
            <a:pPr algn="just">
              <a:lnSpc>
                <a:spcPct val="150000"/>
              </a:lnSpc>
            </a:pPr>
            <a:r>
              <a:rPr lang="en-US" sz="2200" b="1" dirty="0">
                <a:latin typeface="Times New Roman" panose="02020603050405020304" pitchFamily="18" charset="0"/>
                <a:cs typeface="Times New Roman" panose="02020603050405020304" pitchFamily="18" charset="0"/>
              </a:rPr>
              <a:t>Limited Dataset Diversity: </a:t>
            </a:r>
            <a:r>
              <a:rPr lang="en-US" sz="2200" dirty="0">
                <a:latin typeface="Times New Roman" panose="02020603050405020304" pitchFamily="18" charset="0"/>
                <a:cs typeface="Times New Roman" panose="02020603050405020304" pitchFamily="18" charset="0"/>
              </a:rPr>
              <a:t>Most studies use well-known datasets that lack linguistic and cultural diversity, limiting the generalizability of models across different languages and cultural contexts​.</a:t>
            </a:r>
          </a:p>
          <a:p>
            <a:pPr algn="just">
              <a:lnSpc>
                <a:spcPct val="150000"/>
              </a:lnSpc>
            </a:pPr>
            <a:r>
              <a:rPr lang="en-US" sz="2200" b="1" dirty="0">
                <a:latin typeface="Times New Roman" panose="02020603050405020304" pitchFamily="18" charset="0"/>
                <a:cs typeface="Times New Roman" panose="02020603050405020304" pitchFamily="18" charset="0"/>
              </a:rPr>
              <a:t>Challenge with Subtle Emotions: </a:t>
            </a:r>
            <a:r>
              <a:rPr lang="en-US" sz="2200" dirty="0">
                <a:latin typeface="Times New Roman" panose="02020603050405020304" pitchFamily="18" charset="0"/>
                <a:cs typeface="Times New Roman" panose="02020603050405020304" pitchFamily="18" charset="0"/>
              </a:rPr>
              <a:t>Existing models often struggle to detect subtle or complex emotions like guilt, shame, or mixed emotions due to limited contextual understanding​​.</a:t>
            </a:r>
          </a:p>
          <a:p>
            <a:pPr algn="just">
              <a:lnSpc>
                <a:spcPct val="150000"/>
              </a:lnSpc>
            </a:pPr>
            <a:r>
              <a:rPr lang="en-US" sz="2200" b="1" dirty="0">
                <a:latin typeface="Times New Roman" panose="02020603050405020304" pitchFamily="18" charset="0"/>
                <a:cs typeface="Times New Roman" panose="02020603050405020304" pitchFamily="18" charset="0"/>
              </a:rPr>
              <a:t>Insufficient Model Interpretability: </a:t>
            </a:r>
            <a:r>
              <a:rPr lang="en-US" sz="2200" dirty="0">
                <a:latin typeface="Times New Roman" panose="02020603050405020304" pitchFamily="18" charset="0"/>
                <a:cs typeface="Times New Roman" panose="02020603050405020304" pitchFamily="18" charset="0"/>
              </a:rPr>
              <a:t>The interpretability of deep learning models remains a challenge, making it difficult to understand how specific features contribute to emotion classification​.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3995</Words>
  <Application>Microsoft Office PowerPoint</Application>
  <PresentationFormat>Widescreen</PresentationFormat>
  <Paragraphs>428</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PowerPoint Presentation</vt:lpstr>
      <vt:lpstr>LITERATURE SURVEY</vt:lpstr>
      <vt:lpstr>LITERATURE SURVEY</vt:lpstr>
      <vt:lpstr>LITERATURE SURVEY</vt:lpstr>
      <vt:lpstr>RESEARCH GAPS</vt:lpstr>
      <vt:lpstr>PROBLEM STATEMENT</vt:lpstr>
      <vt:lpstr>OBJECTIVES</vt:lpstr>
      <vt:lpstr>FLOW CHART</vt:lpstr>
      <vt:lpstr>METHODOLOGY</vt:lpstr>
      <vt:lpstr>Preprocessing Steps:</vt:lpstr>
      <vt:lpstr>Feature Extraction :</vt:lpstr>
      <vt:lpstr>Preprocessing Result:</vt:lpstr>
      <vt:lpstr>ML &amp; DL Models :</vt:lpstr>
      <vt:lpstr>Naive Bayes Classifier</vt:lpstr>
      <vt:lpstr>PowerPoint Presentation</vt:lpstr>
      <vt:lpstr>Gated Recurrent Unit (GRU):</vt:lpstr>
      <vt:lpstr>PowerPoint Presentation</vt:lpstr>
      <vt:lpstr>PowerPoint Presentation</vt:lpstr>
      <vt:lpstr>PowerPoint Presentation</vt:lpstr>
      <vt:lpstr>Model Performance :</vt:lpstr>
      <vt:lpstr>Evaluation Metrics of ML &amp; DL Models:</vt:lpstr>
      <vt:lpstr>Confusion Matrix :</vt:lpstr>
      <vt:lpstr>IMPLEMENTATION</vt:lpstr>
      <vt:lpstr>PowerPoint Presentation</vt:lpstr>
      <vt:lpstr>PowerPoint Presentation</vt:lpstr>
      <vt:lpstr>RESULTS &amp; ANALYSIS</vt:lpstr>
      <vt:lpstr>CONCLUSION and FUTURE SCOPE</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Kothamasu Thrylokya</cp:lastModifiedBy>
  <cp:revision>80</cp:revision>
  <dcterms:created xsi:type="dcterms:W3CDTF">2023-12-22T11:34:02Z</dcterms:created>
  <dcterms:modified xsi:type="dcterms:W3CDTF">2025-03-11T06:35:06Z</dcterms:modified>
</cp:coreProperties>
</file>