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9" r:id="rId2"/>
    <p:sldId id="257" r:id="rId3"/>
    <p:sldId id="258" r:id="rId4"/>
    <p:sldId id="259" r:id="rId5"/>
    <p:sldId id="260" r:id="rId6"/>
    <p:sldId id="274" r:id="rId7"/>
    <p:sldId id="275" r:id="rId8"/>
    <p:sldId id="261" r:id="rId9"/>
    <p:sldId id="276" r:id="rId10"/>
    <p:sldId id="277" r:id="rId11"/>
    <p:sldId id="262" r:id="rId12"/>
    <p:sldId id="278" r:id="rId13"/>
    <p:sldId id="279" r:id="rId14"/>
    <p:sldId id="263" r:id="rId15"/>
    <p:sldId id="280" r:id="rId16"/>
    <p:sldId id="264" r:id="rId17"/>
    <p:sldId id="265" r:id="rId18"/>
    <p:sldId id="266" r:id="rId19"/>
    <p:sldId id="267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72" r:id="rId39"/>
    <p:sldId id="273" r:id="rId4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>
      <p:cViewPr varScale="1">
        <p:scale>
          <a:sx n="78" d="100"/>
          <a:sy n="78" d="100"/>
        </p:scale>
        <p:origin x="71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19-12-</a:t>
            </a: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19-12-</a:t>
            </a: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19-12-</a:t>
            </a:r>
            <a:r>
              <a:rPr spc="-20" dirty="0"/>
              <a:t>2024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19-12-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19-12-</a:t>
            </a:r>
            <a:r>
              <a:rPr spc="-20" dirty="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150" y="38100"/>
            <a:ext cx="3667124" cy="5048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5463" y="283463"/>
            <a:ext cx="10101072" cy="1200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730872"/>
            <a:ext cx="8149590" cy="3088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05148" y="6451049"/>
            <a:ext cx="64452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19-12-</a:t>
            </a: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04626" y="6451049"/>
            <a:ext cx="2159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EF1ACE-3F9D-ACCB-78B2-B3F4EB8C6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9846" y="782486"/>
            <a:ext cx="8792308" cy="5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0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D8BB4-7F53-1071-7F5A-A73AA1BAC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497668-767A-D3B6-11E6-D5E9D945E5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9865" y="283463"/>
            <a:ext cx="55448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LITERATURE</a:t>
            </a:r>
            <a:r>
              <a:rPr sz="3950" spc="-185" dirty="0"/>
              <a:t> </a:t>
            </a:r>
            <a:r>
              <a:rPr sz="3950" spc="-10" dirty="0"/>
              <a:t>SURVEY</a:t>
            </a:r>
            <a:endParaRPr sz="395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0301943-390E-81D8-398C-5D2AD8D7C1E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3F8000F-D251-E634-B309-09DEFC22E9C0}"/>
              </a:ext>
            </a:extLst>
          </p:cNvPr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9C3919D-9DB4-7DAB-C66F-F80BC748C20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A38DFB-CFE7-5EC4-1498-4C17E49B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13632"/>
              </p:ext>
            </p:extLst>
          </p:nvPr>
        </p:nvGraphicFramePr>
        <p:xfrm>
          <a:off x="268262" y="827489"/>
          <a:ext cx="11369424" cy="5623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2824">
                  <a:extLst>
                    <a:ext uri="{9D8B030D-6E8A-4147-A177-3AD203B41FA5}">
                      <a16:colId xmlns:a16="http://schemas.microsoft.com/office/drawing/2014/main" val="318640376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09321961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406457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6270902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54325168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876703562"/>
                    </a:ext>
                  </a:extLst>
                </a:gridCol>
              </a:tblGrid>
              <a:tr h="548446">
                <a:tc>
                  <a:txBody>
                    <a:bodyPr/>
                    <a:lstStyle/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N" sz="15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IN" sz="15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IN" sz="15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Methodology</a:t>
                      </a:r>
                    </a:p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Adapted</a:t>
                      </a:r>
                      <a:endParaRPr lang="en-IN" sz="15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Key Findings</a:t>
                      </a:r>
                      <a:endParaRPr lang="en-IN" sz="15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Gaps</a:t>
                      </a:r>
                      <a:endParaRPr lang="en-IN" sz="15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430974"/>
                  </a:ext>
                </a:extLst>
              </a:tr>
              <a:tr h="13340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Deep Learning Model Integrating </a:t>
                      </a:r>
                      <a:r>
                        <a:rPr lang="en-US" sz="1400" dirty="0" err="1"/>
                        <a:t>FrCN</a:t>
                      </a:r>
                      <a:r>
                        <a:rPr lang="en-US" sz="1400" dirty="0"/>
                        <a:t> and Residual Convolutional Networks for Skin Lesion Segmentation and 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Mohammed A. Al-</a:t>
                      </a:r>
                      <a:r>
                        <a:rPr lang="en-IN" sz="1400" dirty="0" err="1"/>
                        <a:t>masni</a:t>
                      </a:r>
                      <a:r>
                        <a:rPr lang="en-IN" sz="1400" dirty="0"/>
                        <a:t>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Combined Full Resolution Convolutional Network (</a:t>
                      </a:r>
                      <a:r>
                        <a:rPr lang="en-US" sz="1400" dirty="0" err="1"/>
                        <a:t>FrCN</a:t>
                      </a:r>
                      <a:r>
                        <a:rPr lang="en-US" sz="1400" dirty="0"/>
                        <a:t>) for segmentation and ResNet-50 for classification.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Achieved 94.03% accuracy in segmentation and 81.57% in classification using ISIC 2017 dataset.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Challenges in handling low-contrast and complex skin lesions.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62519"/>
                  </a:ext>
                </a:extLst>
              </a:tr>
              <a:tr h="11265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Automated Deep Learning Based Melanoma Detection and Classification Using Biomedical Dermoscopic Images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Amani Abdulrahman </a:t>
                      </a:r>
                      <a:r>
                        <a:rPr lang="en-IN" sz="1400" dirty="0" err="1"/>
                        <a:t>Albraikan</a:t>
                      </a:r>
                      <a:r>
                        <a:rPr lang="en-IN" sz="1400" dirty="0"/>
                        <a:t>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Used k-means clustering for segmentation, Capsule Network (</a:t>
                      </a:r>
                      <a:r>
                        <a:rPr lang="en-US" sz="1400" dirty="0" err="1"/>
                        <a:t>CapsNet</a:t>
                      </a:r>
                      <a:r>
                        <a:rPr lang="en-US" sz="1400" dirty="0"/>
                        <a:t>) for feature extraction, and CSO for classification.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Effective classification with improved accuracy and balanced performance on </a:t>
                      </a:r>
                      <a:r>
                        <a:rPr lang="en-US" sz="1400" dirty="0" err="1"/>
                        <a:t>dermoscopic</a:t>
                      </a:r>
                      <a:r>
                        <a:rPr lang="en-US" sz="1400" dirty="0"/>
                        <a:t> image datasets.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 computational cost; sensitivity to noisy and low-resolution images.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821640"/>
                  </a:ext>
                </a:extLst>
              </a:tr>
              <a:tr h="13340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Melanoma Diagnosis Using Deep Learning Techniques on </a:t>
                      </a:r>
                      <a:r>
                        <a:rPr lang="en-US" sz="1400" dirty="0" err="1"/>
                        <a:t>Dermatoscopic</a:t>
                      </a:r>
                      <a:r>
                        <a:rPr lang="en-US" sz="1400" dirty="0"/>
                        <a:t> Images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Mario Fernando </a:t>
                      </a:r>
                      <a:r>
                        <a:rPr lang="en-IN" sz="1400" dirty="0" err="1"/>
                        <a:t>Jojoa</a:t>
                      </a:r>
                      <a:r>
                        <a:rPr lang="en-IN" sz="1400" dirty="0"/>
                        <a:t> Acosta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Mask R-CNN for ROI extraction and ResNet152 for classification, with data augmentation to handle imbalance.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Improved sensitivity and specificity (both &gt; 80%) for melanoma detection in ISIC 2017 challenge dataset.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Limited dataset size for training; imbalance in benign and malignant classes.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013833"/>
                  </a:ext>
                </a:extLst>
              </a:tr>
              <a:tr h="11265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Skin Cancer Detection Using Deep 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C. Kavitha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Used convolutional neural networks (CNNs) and ResNet50 models; pre-processed images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Improved classification accuracy to 89.03% with ResNet50 for skin cancer detection and classification across nine types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Limited dataset size; higher variety of images needed; patient demographics not considered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397139"/>
                  </a:ext>
                </a:extLst>
              </a:tr>
            </a:tbl>
          </a:graphicData>
        </a:graphic>
      </p:graphicFrame>
      <p:sp>
        <p:nvSpPr>
          <p:cNvPr id="3" name="object 5">
            <a:extLst>
              <a:ext uri="{FF2B5EF4-FFF2-40B4-BE49-F238E27FC236}">
                <a16:creationId xmlns:a16="http://schemas.microsoft.com/office/drawing/2014/main" id="{FA406E49-D66C-9848-D9BB-AD8D8DC96618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FAD9857-AE33-5306-30B0-BE9798C49A7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  <a:r>
              <a:rPr lang="en-US" spc="-25" dirty="0"/>
              <a:t>DB1</a:t>
            </a:r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54659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188210">
              <a:lnSpc>
                <a:spcPct val="100000"/>
              </a:lnSpc>
              <a:spcBef>
                <a:spcPts val="130"/>
              </a:spcBef>
            </a:pPr>
            <a:r>
              <a:rPr spc="-35" dirty="0"/>
              <a:t>LITERATURE</a:t>
            </a:r>
            <a:r>
              <a:rPr spc="-204" dirty="0"/>
              <a:t> </a:t>
            </a:r>
            <a:r>
              <a:rPr spc="-10" dirty="0"/>
              <a:t>SURVEY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93775" y="1578419"/>
            <a:ext cx="10326751" cy="7764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"A Comparative Study of Deep Learning Architectures on Melanoma Detection" </a:t>
            </a:r>
            <a:r>
              <a:rPr lang="en-US" sz="2200" dirty="0">
                <a:latin typeface="Times New Roman"/>
                <a:cs typeface="Times New Roman"/>
              </a:rPr>
              <a:t>(2019)-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 deep learning models for accurate melanoma classification.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E2E4D-65A0-167C-93EA-90438D038DCC}"/>
              </a:ext>
            </a:extLst>
          </p:cNvPr>
          <p:cNvSpPr txBox="1"/>
          <p:nvPr/>
        </p:nvSpPr>
        <p:spPr>
          <a:xfrm>
            <a:off x="304800" y="1116754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papers related to Objectives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AC25C-0A3D-1253-F157-7C61EC7C3CB1}"/>
              </a:ext>
            </a:extLst>
          </p:cNvPr>
          <p:cNvSpPr txBox="1"/>
          <p:nvPr/>
        </p:nvSpPr>
        <p:spPr>
          <a:xfrm>
            <a:off x="908459" y="3042620"/>
            <a:ext cx="10476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"Melanoma Skin Cancer Detection Using Ensemble of Machine Learning Models"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(2024)-Develops an ensemble approach integrating deep and machine learning for reliable melanoma detection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5B0BE-42F2-12E0-7AC6-0F1F43EDFBE5}"/>
              </a:ext>
            </a:extLst>
          </p:cNvPr>
          <p:cNvSpPr txBox="1"/>
          <p:nvPr/>
        </p:nvSpPr>
        <p:spPr>
          <a:xfrm>
            <a:off x="974827" y="4133147"/>
            <a:ext cx="10278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DermaDL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Advanced CNNs for Automated Melanoma Detection"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(2020)- Introduces a specialized CNN for efficient and precise melanoma detection.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FBC2E3-40C0-080E-4D7F-5DAB32F75286}"/>
              </a:ext>
            </a:extLst>
          </p:cNvPr>
          <p:cNvSpPr txBox="1"/>
          <p:nvPr/>
        </p:nvSpPr>
        <p:spPr>
          <a:xfrm>
            <a:off x="918698" y="4916327"/>
            <a:ext cx="104769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“Melanoma Skin Cancer Detection Using Hybrid Deep and Classical Techniques"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(2020)- Integrates CNN and classical models (SVM, KNN) for better diagnostic accuracy.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2D292B-7F8A-6243-FBF7-273AF3388A97}"/>
              </a:ext>
            </a:extLst>
          </p:cNvPr>
          <p:cNvSpPr txBox="1"/>
          <p:nvPr/>
        </p:nvSpPr>
        <p:spPr>
          <a:xfrm>
            <a:off x="863439" y="2276909"/>
            <a:ext cx="10877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 Deep Learning Model Integrating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FrCN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Residual Convolutional Networks”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(2019)- Combines segmentation and classification to enhance skin lesion detection.</a:t>
            </a: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312A927C-79BF-B940-CD13-CF8483241C1E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F9B33B05-1113-D771-8062-725DF50A00A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  <a:r>
              <a:rPr lang="en-US" spc="-25" dirty="0"/>
              <a:t>DB1</a:t>
            </a:r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2EE64-0597-DEF6-10F3-44BCA2EF5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14BDE9D-A7F7-2421-0E6E-BC123494A3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188210">
              <a:lnSpc>
                <a:spcPct val="100000"/>
              </a:lnSpc>
              <a:spcBef>
                <a:spcPts val="130"/>
              </a:spcBef>
            </a:pPr>
            <a:r>
              <a:rPr spc="-35" dirty="0"/>
              <a:t>LITERATURE</a:t>
            </a:r>
            <a:r>
              <a:rPr spc="-204" dirty="0"/>
              <a:t> </a:t>
            </a:r>
            <a:r>
              <a:rPr spc="-10" dirty="0"/>
              <a:t>SURVEY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8F9E284-A213-B5B2-22DE-A5E614C2E56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77EFA08-2106-9083-7BB3-F220D85CC6DE}"/>
              </a:ext>
            </a:extLst>
          </p:cNvPr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FC8009C-F006-B6F1-D3FF-A210E767F30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BEE3CCD-7C38-0F51-5B4E-BF3EE22B83AA}"/>
              </a:ext>
            </a:extLst>
          </p:cNvPr>
          <p:cNvSpPr txBox="1"/>
          <p:nvPr/>
        </p:nvSpPr>
        <p:spPr>
          <a:xfrm>
            <a:off x="777875" y="1534958"/>
            <a:ext cx="10326751" cy="432618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75"/>
              </a:spcBef>
              <a:buFont typeface="Wingdings" panose="05000000000000000000" pitchFamily="2" charset="2"/>
              <a:buChar char="Ø"/>
              <a:tabLst>
                <a:tab pos="240665" algn="l"/>
              </a:tabLst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162DB-67E9-3CB4-F74C-50C330FA993B}"/>
              </a:ext>
            </a:extLst>
          </p:cNvPr>
          <p:cNvSpPr txBox="1"/>
          <p:nvPr/>
        </p:nvSpPr>
        <p:spPr>
          <a:xfrm>
            <a:off x="304800" y="1116754"/>
            <a:ext cx="662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Literature Summary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06B9F0E7-32D5-4AFE-D18C-F96D8B0A30F5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20369EB-85BE-324C-D6F4-69D422CF576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  <a:r>
              <a:rPr lang="en-US" spc="-25" dirty="0"/>
              <a:t>DB1</a:t>
            </a:r>
            <a:endParaRPr spc="-2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FF0CC3-D05A-33C3-BBD8-3173FD92058C}"/>
              </a:ext>
            </a:extLst>
          </p:cNvPr>
          <p:cNvSpPr txBox="1"/>
          <p:nvPr/>
        </p:nvSpPr>
        <p:spPr>
          <a:xfrm>
            <a:off x="1181100" y="1956425"/>
            <a:ext cx="101010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like CNN, ResNet50,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CapsNet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Vision Transformers 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approaches combining CNNs with classical models (SVM, KNN) and ensemble methods (e.g., majority voting).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techniques such as segmentation and feature extraction.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14F22-94C6-B856-1E87-FD3D1BBF455F}"/>
              </a:ext>
            </a:extLst>
          </p:cNvPr>
          <p:cNvSpPr txBox="1"/>
          <p:nvPr/>
        </p:nvSpPr>
        <p:spPr>
          <a:xfrm>
            <a:off x="1182005" y="4009023"/>
            <a:ext cx="10108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datasets like ISIC and Kaggle melanoma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noted in data diversity and the need for high-quality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dermoscopic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868704-855A-2C40-2818-4BFFFD0C783D}"/>
              </a:ext>
            </a:extLst>
          </p:cNvPr>
          <p:cNvSpPr txBox="1"/>
          <p:nvPr/>
        </p:nvSpPr>
        <p:spPr>
          <a:xfrm>
            <a:off x="1181100" y="5386818"/>
            <a:ext cx="988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melanoma detection and classification of skin lesions.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Highlighted potential for scalable diagnostic systems in real-world clinical settings.</a:t>
            </a:r>
          </a:p>
        </p:txBody>
      </p:sp>
    </p:spTree>
    <p:extLst>
      <p:ext uri="{BB962C8B-B14F-4D97-AF65-F5344CB8AC3E}">
        <p14:creationId xmlns:p14="http://schemas.microsoft.com/office/powerpoint/2010/main" val="305001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DAF4E-A53B-3466-EA42-A871207A7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26B02BE-7E44-80A7-CF62-7D054528FC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188210">
              <a:lnSpc>
                <a:spcPct val="100000"/>
              </a:lnSpc>
              <a:spcBef>
                <a:spcPts val="130"/>
              </a:spcBef>
            </a:pPr>
            <a:r>
              <a:rPr spc="-35" dirty="0"/>
              <a:t>LITERATURE</a:t>
            </a:r>
            <a:r>
              <a:rPr spc="-204" dirty="0"/>
              <a:t> </a:t>
            </a:r>
            <a:r>
              <a:rPr spc="-10" dirty="0"/>
              <a:t>SURVEY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6786CC7-A781-1018-AD2C-6B9980A56F7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1000340-36B2-A242-897D-D4665A6E35A4}"/>
              </a:ext>
            </a:extLst>
          </p:cNvPr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593C283-F416-DFDA-0CA0-9ABB6ADA88D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36EA9-FA26-7826-5490-3310132D4A73}"/>
              </a:ext>
            </a:extLst>
          </p:cNvPr>
          <p:cNvSpPr txBox="1"/>
          <p:nvPr/>
        </p:nvSpPr>
        <p:spPr>
          <a:xfrm>
            <a:off x="459658" y="1318266"/>
            <a:ext cx="1048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AEAE-8503-9A1F-A7CF-F297F0D23438}"/>
              </a:ext>
            </a:extLst>
          </p:cNvPr>
          <p:cNvSpPr txBox="1"/>
          <p:nvPr/>
        </p:nvSpPr>
        <p:spPr>
          <a:xfrm>
            <a:off x="912658" y="1848751"/>
            <a:ext cx="10191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Techniques: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techniques (CNNs,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CapsNet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machine learning improve detection accuracy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&amp; Data Challenges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often achieve over 90% accuracy but face dataset diversity and scalability challenges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Practicality: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implementation remains limited.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CBF66-3F32-FF14-B4FA-6457B1248FE8}"/>
              </a:ext>
            </a:extLst>
          </p:cNvPr>
          <p:cNvSpPr txBox="1"/>
          <p:nvPr/>
        </p:nvSpPr>
        <p:spPr>
          <a:xfrm>
            <a:off x="459658" y="3764231"/>
            <a:ext cx="10482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to Project: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D50AA9-B84D-2058-B273-6D3192A92B47}"/>
              </a:ext>
            </a:extLst>
          </p:cNvPr>
          <p:cNvSpPr txBox="1"/>
          <p:nvPr/>
        </p:nvSpPr>
        <p:spPr>
          <a:xfrm>
            <a:off x="915116" y="4294716"/>
            <a:ext cx="108983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using hybrid methods for accurate melanoma detection.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robust data preprocessing, aligning with our objectives.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need for scalable, real-time clinical solutions.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046D6DA4-6DE7-340F-5F4A-9C6E6C886CD0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690B770F-4959-F7DE-023B-C829D665D6C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  <a:r>
              <a:rPr lang="en-US" spc="-25" dirty="0"/>
              <a:t>DB1</a:t>
            </a:r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632500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856230">
              <a:lnSpc>
                <a:spcPct val="100000"/>
              </a:lnSpc>
              <a:spcBef>
                <a:spcPts val="130"/>
              </a:spcBef>
            </a:pPr>
            <a:r>
              <a:rPr dirty="0"/>
              <a:t>RESEARCH</a:t>
            </a:r>
            <a:r>
              <a:rPr spc="-140" dirty="0"/>
              <a:t> </a:t>
            </a:r>
            <a:r>
              <a:rPr spc="-20" dirty="0"/>
              <a:t>GAPS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1814105"/>
            <a:ext cx="10296208" cy="4306307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lvl="3" indent="-228600" algn="just"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200" b="1" dirty="0">
                <a:latin typeface="Times New Roman"/>
                <a:cs typeface="Times New Roman"/>
              </a:rPr>
              <a:t>Issue: </a:t>
            </a:r>
            <a:r>
              <a:rPr lang="en-IN" sz="2200" dirty="0">
                <a:latin typeface="Times New Roman"/>
                <a:cs typeface="Times New Roman"/>
              </a:rPr>
              <a:t>Focus on standalone models limits robustness.</a:t>
            </a:r>
          </a:p>
          <a:p>
            <a:pPr marL="241300" indent="-228600" algn="just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200" b="1" dirty="0">
                <a:latin typeface="Times New Roman"/>
                <a:cs typeface="Times New Roman"/>
              </a:rPr>
              <a:t>Solution: </a:t>
            </a:r>
            <a:r>
              <a:rPr lang="en-IN" sz="2200" dirty="0">
                <a:latin typeface="Times New Roman"/>
                <a:cs typeface="Times New Roman"/>
              </a:rPr>
              <a:t>Combined multiple models (</a:t>
            </a:r>
            <a:r>
              <a:rPr lang="en-IN" sz="2200" dirty="0" err="1">
                <a:latin typeface="Times New Roman"/>
                <a:cs typeface="Times New Roman"/>
              </a:rPr>
              <a:t>ViT</a:t>
            </a:r>
            <a:r>
              <a:rPr lang="en-IN" sz="2200" dirty="0">
                <a:latin typeface="Times New Roman"/>
                <a:cs typeface="Times New Roman"/>
              </a:rPr>
              <a:t>, CNNs, </a:t>
            </a:r>
            <a:r>
              <a:rPr lang="en-IN" sz="2200" dirty="0" err="1">
                <a:latin typeface="Times New Roman"/>
                <a:cs typeface="Times New Roman"/>
              </a:rPr>
              <a:t>CapsNet</a:t>
            </a:r>
            <a:r>
              <a:rPr lang="en-IN" sz="2200" dirty="0">
                <a:latin typeface="Times New Roman"/>
                <a:cs typeface="Times New Roman"/>
              </a:rPr>
              <a:t>) for enhanced accuracy.</a:t>
            </a:r>
          </a:p>
          <a:p>
            <a:pPr marL="12700" algn="just">
              <a:lnSpc>
                <a:spcPct val="100000"/>
              </a:lnSpc>
              <a:spcBef>
                <a:spcPts val="780"/>
              </a:spcBef>
              <a:tabLst>
                <a:tab pos="241300" algn="l"/>
              </a:tabLst>
            </a:pPr>
            <a:endParaRPr lang="en-IN" sz="2200" dirty="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200" b="1" dirty="0">
                <a:latin typeface="Times New Roman"/>
                <a:cs typeface="Times New Roman"/>
              </a:rPr>
              <a:t>Issue: </a:t>
            </a:r>
            <a:r>
              <a:rPr lang="en-IN" sz="2200" dirty="0">
                <a:latin typeface="Times New Roman"/>
                <a:cs typeface="Times New Roman"/>
              </a:rPr>
              <a:t>Limited dataset variety and preprocessing lead to overfitting.</a:t>
            </a:r>
          </a:p>
          <a:p>
            <a:pPr marL="241300" indent="-228600" algn="just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200" b="1" dirty="0">
                <a:latin typeface="Times New Roman"/>
                <a:cs typeface="Times New Roman"/>
              </a:rPr>
              <a:t>Solution: </a:t>
            </a:r>
            <a:r>
              <a:rPr lang="en-IN" sz="2200" dirty="0">
                <a:latin typeface="Times New Roman"/>
                <a:cs typeface="Times New Roman"/>
              </a:rPr>
              <a:t>Used Kaggle melanoma dataset with advanced preprocessing to ensure diversity.</a:t>
            </a:r>
          </a:p>
          <a:p>
            <a:pPr marL="12700" algn="just">
              <a:lnSpc>
                <a:spcPct val="100000"/>
              </a:lnSpc>
              <a:spcBef>
                <a:spcPts val="780"/>
              </a:spcBef>
              <a:tabLst>
                <a:tab pos="241300" algn="l"/>
              </a:tabLst>
            </a:pPr>
            <a:endParaRPr lang="en-IN" sz="2200" dirty="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Issue:</a:t>
            </a:r>
            <a:r>
              <a:rPr lang="en-US" sz="2200" dirty="0">
                <a:latin typeface="Times New Roman"/>
                <a:cs typeface="Times New Roman"/>
              </a:rPr>
              <a:t> Lack of scalability for clinical use.</a:t>
            </a:r>
          </a:p>
          <a:p>
            <a:pPr marL="241300" indent="-228600" algn="just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Solution: </a:t>
            </a:r>
            <a:r>
              <a:rPr lang="en-US" sz="2200" dirty="0">
                <a:latin typeface="Times New Roman"/>
                <a:cs typeface="Times New Roman"/>
              </a:rPr>
              <a:t>Implemented an ensemble model optimized for real-time clinical integration.</a:t>
            </a:r>
          </a:p>
          <a:p>
            <a:pPr marL="241300" indent="-228600" algn="just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endParaRPr lang="en-IN" sz="2200" dirty="0">
              <a:latin typeface="Times New Roman"/>
              <a:cs typeface="Times New Roman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0C4AD27-87CC-4BEE-07C0-4D018C0C512D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583DCE3C-AC1C-CC3D-4776-25D4D03AEDD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  <a:r>
              <a:rPr lang="en-US" spc="-25" dirty="0"/>
              <a:t>DB1</a:t>
            </a:r>
            <a:endParaRPr spc="-2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7787E-CC8F-4740-8709-BB97F08DF0B4}"/>
              </a:ext>
            </a:extLst>
          </p:cNvPr>
          <p:cNvSpPr txBox="1"/>
          <p:nvPr/>
        </p:nvSpPr>
        <p:spPr>
          <a:xfrm>
            <a:off x="557534" y="1340480"/>
            <a:ext cx="58432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/>
                <a:cs typeface="Times New Roman"/>
              </a:rPr>
              <a:t>Limited Generalization of Single Models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1C46E-0DA3-E1DE-EBD2-BC9AD61377F5}"/>
              </a:ext>
            </a:extLst>
          </p:cNvPr>
          <p:cNvSpPr txBox="1"/>
          <p:nvPr/>
        </p:nvSpPr>
        <p:spPr>
          <a:xfrm>
            <a:off x="552618" y="2736051"/>
            <a:ext cx="5304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IN" sz="2400" b="1" dirty="0">
                <a:latin typeface="Times New Roman"/>
                <a:cs typeface="Times New Roman"/>
              </a:rPr>
              <a:t>Dataset Diversity and Preprocessing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66F29-E692-A8AA-AFE6-C813509EEBAA}"/>
              </a:ext>
            </a:extLst>
          </p:cNvPr>
          <p:cNvSpPr txBox="1"/>
          <p:nvPr/>
        </p:nvSpPr>
        <p:spPr>
          <a:xfrm>
            <a:off x="552618" y="4317192"/>
            <a:ext cx="63001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/>
                <a:cs typeface="Times New Roman"/>
              </a:rPr>
              <a:t>Scalability and Real-World Implementation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F77DC-2AA7-755A-6624-D047D693F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9EC299F-9D40-AA61-3CE8-E5C81C5DD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856230">
              <a:lnSpc>
                <a:spcPct val="100000"/>
              </a:lnSpc>
              <a:spcBef>
                <a:spcPts val="130"/>
              </a:spcBef>
            </a:pPr>
            <a:r>
              <a:rPr dirty="0"/>
              <a:t>RESEARCH</a:t>
            </a:r>
            <a:r>
              <a:rPr spc="-140" dirty="0"/>
              <a:t> </a:t>
            </a:r>
            <a:r>
              <a:rPr spc="-20" dirty="0"/>
              <a:t>GAPS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B864AC8-2AC4-11E5-AF07-6FFA613DE7D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6022716-86E6-4F89-80C3-280353BC001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77227FB-CFF7-D74E-03D3-44370562078F}"/>
              </a:ext>
            </a:extLst>
          </p:cNvPr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B813E94-DFA0-B75E-AE99-DAE505D014A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F159463-5C6C-574E-A74E-0A16B2DBC5A5}"/>
              </a:ext>
            </a:extLst>
          </p:cNvPr>
          <p:cNvSpPr txBox="1"/>
          <p:nvPr/>
        </p:nvSpPr>
        <p:spPr>
          <a:xfrm>
            <a:off x="1371600" y="1524000"/>
            <a:ext cx="9733026" cy="342401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241300" algn="l"/>
              </a:tabLst>
            </a:pPr>
            <a:endParaRPr lang="en-IN" sz="2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200" b="1" dirty="0">
                <a:latin typeface="Times New Roman"/>
                <a:cs typeface="Times New Roman"/>
              </a:rPr>
              <a:t>Issue: </a:t>
            </a:r>
            <a:r>
              <a:rPr lang="en-IN" sz="2200" dirty="0">
                <a:latin typeface="Times New Roman"/>
                <a:cs typeface="Times New Roman"/>
              </a:rPr>
              <a:t>Ineffective feature extraction causes errors.</a:t>
            </a: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200" b="1" dirty="0">
                <a:latin typeface="Times New Roman"/>
                <a:cs typeface="Times New Roman"/>
              </a:rPr>
              <a:t>Solution: </a:t>
            </a:r>
            <a:r>
              <a:rPr lang="en-IN" sz="2200" dirty="0">
                <a:latin typeface="Times New Roman"/>
                <a:cs typeface="Times New Roman"/>
              </a:rPr>
              <a:t>Used </a:t>
            </a:r>
            <a:r>
              <a:rPr lang="en-IN" sz="2200" dirty="0" err="1">
                <a:latin typeface="Times New Roman"/>
                <a:cs typeface="Times New Roman"/>
              </a:rPr>
              <a:t>ViT</a:t>
            </a:r>
            <a:r>
              <a:rPr lang="en-IN" sz="2200" dirty="0">
                <a:latin typeface="Times New Roman"/>
                <a:cs typeface="Times New Roman"/>
              </a:rPr>
              <a:t> and </a:t>
            </a:r>
            <a:r>
              <a:rPr lang="en-IN" sz="2200" dirty="0" err="1">
                <a:latin typeface="Times New Roman"/>
                <a:cs typeface="Times New Roman"/>
              </a:rPr>
              <a:t>CapsNet</a:t>
            </a:r>
            <a:r>
              <a:rPr lang="en-IN" sz="2200" dirty="0">
                <a:latin typeface="Times New Roman"/>
                <a:cs typeface="Times New Roman"/>
              </a:rPr>
              <a:t> for comprehensive feature extraction.</a:t>
            </a: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endParaRPr lang="en-IN" sz="2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endParaRPr lang="en-IN" sz="2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200" b="1" dirty="0">
                <a:latin typeface="Times New Roman"/>
                <a:cs typeface="Times New Roman"/>
              </a:rPr>
              <a:t>Issue: </a:t>
            </a:r>
            <a:r>
              <a:rPr lang="en-IN" sz="2200" dirty="0">
                <a:latin typeface="Times New Roman"/>
                <a:cs typeface="Times New Roman"/>
              </a:rPr>
              <a:t>Underutilization of ensemble methods.</a:t>
            </a: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200" b="1" dirty="0">
                <a:latin typeface="Times New Roman"/>
                <a:cs typeface="Times New Roman"/>
              </a:rPr>
              <a:t>Solution: </a:t>
            </a:r>
            <a:r>
              <a:rPr lang="en-IN" sz="2200" dirty="0">
                <a:latin typeface="Times New Roman"/>
                <a:cs typeface="Times New Roman"/>
              </a:rPr>
              <a:t>Combined DL models with ML classifiers (SVM, </a:t>
            </a:r>
            <a:r>
              <a:rPr lang="en-IN" sz="2200" dirty="0" err="1">
                <a:latin typeface="Times New Roman"/>
                <a:cs typeface="Times New Roman"/>
              </a:rPr>
              <a:t>XGBoost</a:t>
            </a:r>
            <a:r>
              <a:rPr lang="en-IN" sz="2200" dirty="0">
                <a:latin typeface="Times New Roman"/>
                <a:cs typeface="Times New Roman"/>
              </a:rPr>
              <a:t>, KNN) for improved performance.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0F1E06F7-38F5-F3FE-BBE7-DD2A52289B65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45B45C35-9CE8-DB12-A75E-7BF46E5C38FA}"/>
              </a:ext>
            </a:extLst>
          </p:cNvPr>
          <p:cNvSpPr txBox="1">
            <a:spLocks/>
          </p:cNvSpPr>
          <p:nvPr/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/>
              <a:t>Batch</a:t>
            </a:r>
            <a:r>
              <a:rPr lang="en-IN" spc="-55"/>
              <a:t> </a:t>
            </a:r>
            <a:r>
              <a:rPr lang="en-IN" spc="-25"/>
              <a:t>No.DB1</a:t>
            </a:r>
            <a:endParaRPr lang="en-IN" spc="-2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2560B-3FD4-7D09-3630-06AC7BCE8B63}"/>
              </a:ext>
            </a:extLst>
          </p:cNvPr>
          <p:cNvSpPr txBox="1"/>
          <p:nvPr/>
        </p:nvSpPr>
        <p:spPr>
          <a:xfrm>
            <a:off x="713452" y="1418599"/>
            <a:ext cx="464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IN" sz="2400" b="1" dirty="0">
                <a:latin typeface="Times New Roman"/>
                <a:cs typeface="Times New Roman"/>
              </a:rPr>
              <a:t>Feature Extraction Limitations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04B0F-0DE1-BEDC-D357-572157D7ED3E}"/>
              </a:ext>
            </a:extLst>
          </p:cNvPr>
          <p:cNvSpPr txBox="1"/>
          <p:nvPr/>
        </p:nvSpPr>
        <p:spPr>
          <a:xfrm>
            <a:off x="713452" y="3231091"/>
            <a:ext cx="4791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IN" sz="2400" b="1" dirty="0">
                <a:latin typeface="Times New Roman"/>
                <a:cs typeface="Times New Roman"/>
              </a:rPr>
              <a:t> Ensemble Method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84272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027555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spc="-170" dirty="0"/>
              <a:t> </a:t>
            </a:r>
            <a:r>
              <a:rPr spc="-50" dirty="0"/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01675" y="1125029"/>
            <a:ext cx="10402951" cy="4029308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The Challenge:</a:t>
            </a:r>
          </a:p>
          <a:p>
            <a:pPr marL="355600" indent="-342900" algn="just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endParaRPr lang="en-US" sz="2200" b="1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80"/>
              </a:spcBef>
              <a:tabLst>
                <a:tab pos="241300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Key Issues:</a:t>
            </a:r>
          </a:p>
          <a:p>
            <a:pPr marL="355600" indent="-342900" algn="just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endParaRPr lang="en-US" sz="2200" b="1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endParaRPr lang="en-US" sz="2200" b="1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endParaRPr lang="en-US" sz="2200" b="1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Significance:</a:t>
            </a:r>
          </a:p>
          <a:p>
            <a:pPr marL="355600" indent="-342900" algn="just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endParaRPr lang="en-US" sz="2200" b="1" dirty="0">
              <a:latin typeface="Times New Roman"/>
              <a:cs typeface="Times New Roman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5779309-B181-98C4-E632-D845AD64FE1C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8143ED1A-2252-8F9D-9AE6-A8A245F9594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  <a:r>
              <a:rPr lang="en-US" spc="-25" dirty="0"/>
              <a:t>DB1</a:t>
            </a:r>
            <a:endParaRPr spc="-2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89298-4866-34A5-394D-33A31C903B2E}"/>
              </a:ext>
            </a:extLst>
          </p:cNvPr>
          <p:cNvSpPr txBox="1"/>
          <p:nvPr/>
        </p:nvSpPr>
        <p:spPr>
          <a:xfrm>
            <a:off x="1461814" y="2962716"/>
            <a:ext cx="9623147" cy="1313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Lack of scalability and generalization in standalone diagnostic models.</a:t>
            </a:r>
          </a:p>
          <a:p>
            <a:pPr marL="241300" indent="-228600" algn="just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Inefficient feature extraction, resulting in reduced diagnostic accuracy.</a:t>
            </a:r>
          </a:p>
          <a:p>
            <a:pPr marL="241300" indent="-228600" algn="just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Limited dataset diversity, leading to overfitting and poor real-world applicability.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35361-F183-8FC0-35EA-45F7EC1840D7}"/>
              </a:ext>
            </a:extLst>
          </p:cNvPr>
          <p:cNvSpPr txBox="1"/>
          <p:nvPr/>
        </p:nvSpPr>
        <p:spPr>
          <a:xfrm>
            <a:off x="1461814" y="4757662"/>
            <a:ext cx="9494492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Addressing these gaps can save lives by enabling early intervention.</a:t>
            </a:r>
          </a:p>
          <a:p>
            <a:pPr marL="241300" indent="-228600" algn="just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Developing a hybrid model combining advanced deep learning techniques and machine learning classifiers promises a faster, more reliable, and scalable diagnostic solution.</a:t>
            </a:r>
          </a:p>
          <a:p>
            <a:pPr algn="just"/>
            <a:endParaRPr lang="en-IN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69091-BBAE-C9BE-9165-1D61DF5D50EA}"/>
              </a:ext>
            </a:extLst>
          </p:cNvPr>
          <p:cNvSpPr txBox="1"/>
          <p:nvPr/>
        </p:nvSpPr>
        <p:spPr>
          <a:xfrm>
            <a:off x="1682508" y="1536246"/>
            <a:ext cx="9647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Times New Roman"/>
                <a:cs typeface="Times New Roman"/>
              </a:rPr>
              <a:t>Accurate and early detection of melanoma remains a critical medical challenge. Traditional diagnostic methods are time-consuming, invasive, and prone to human error.</a:t>
            </a:r>
          </a:p>
          <a:p>
            <a:endParaRPr lang="en-IN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34544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30063" y="1676400"/>
            <a:ext cx="10439220" cy="3793346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527050" indent="-514350" algn="just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527050" algn="l"/>
              </a:tabLst>
            </a:pPr>
            <a:r>
              <a:rPr lang="en-IN" sz="2200" b="1" dirty="0">
                <a:latin typeface="Times New Roman"/>
                <a:cs typeface="Times New Roman"/>
              </a:rPr>
              <a:t>Develop a Robust Diagnostic System: </a:t>
            </a:r>
            <a:r>
              <a:rPr lang="en-IN" sz="2200" dirty="0">
                <a:latin typeface="Times New Roman"/>
                <a:cs typeface="Times New Roman"/>
              </a:rPr>
              <a:t>Design a hybrid model combining deep learning and machine learning techniques to enhance melanoma detection accuracy.</a:t>
            </a:r>
          </a:p>
          <a:p>
            <a:pPr marL="527050" indent="-514350" algn="just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527050" algn="l"/>
              </a:tabLst>
            </a:pPr>
            <a:r>
              <a:rPr lang="en-IN" sz="2200" b="1" dirty="0">
                <a:latin typeface="Times New Roman"/>
                <a:cs typeface="Times New Roman"/>
              </a:rPr>
              <a:t>Leverage Advanced Architectures: </a:t>
            </a:r>
            <a:r>
              <a:rPr lang="en-IN" sz="2200" dirty="0">
                <a:latin typeface="Times New Roman"/>
                <a:cs typeface="Times New Roman"/>
              </a:rPr>
              <a:t>Utilize models like Vision Transformers (</a:t>
            </a:r>
            <a:r>
              <a:rPr lang="en-IN" sz="2200" dirty="0" err="1">
                <a:latin typeface="Times New Roman"/>
                <a:cs typeface="Times New Roman"/>
              </a:rPr>
              <a:t>ViT</a:t>
            </a:r>
            <a:r>
              <a:rPr lang="en-IN" sz="2200" dirty="0">
                <a:latin typeface="Times New Roman"/>
                <a:cs typeface="Times New Roman"/>
              </a:rPr>
              <a:t>), CNNs (VGG16, VGG19, ResNet50), and </a:t>
            </a:r>
            <a:r>
              <a:rPr lang="en-IN" sz="2200" dirty="0" err="1">
                <a:latin typeface="Times New Roman"/>
                <a:cs typeface="Times New Roman"/>
              </a:rPr>
              <a:t>CapsNet</a:t>
            </a:r>
            <a:r>
              <a:rPr lang="en-IN" sz="2200" dirty="0">
                <a:latin typeface="Times New Roman"/>
                <a:cs typeface="Times New Roman"/>
              </a:rPr>
              <a:t> for comprehensive feature extraction.</a:t>
            </a:r>
          </a:p>
          <a:p>
            <a:pPr marL="527050" indent="-514350" algn="just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527050" algn="l"/>
              </a:tabLst>
            </a:pPr>
            <a:r>
              <a:rPr lang="en-IN" sz="2200" b="1" dirty="0">
                <a:latin typeface="Times New Roman"/>
                <a:cs typeface="Times New Roman"/>
              </a:rPr>
              <a:t>Enhance Model Reliability: </a:t>
            </a:r>
            <a:r>
              <a:rPr lang="en-IN" sz="2200" dirty="0">
                <a:latin typeface="Times New Roman"/>
                <a:cs typeface="Times New Roman"/>
              </a:rPr>
              <a:t>Implement an ensemble approach integrating classifiers (e.g., SVC, </a:t>
            </a:r>
            <a:r>
              <a:rPr lang="en-IN" sz="2200" dirty="0" err="1">
                <a:latin typeface="Times New Roman"/>
                <a:cs typeface="Times New Roman"/>
              </a:rPr>
              <a:t>XGBoost</a:t>
            </a:r>
            <a:r>
              <a:rPr lang="en-IN" sz="2200" dirty="0">
                <a:latin typeface="Times New Roman"/>
                <a:cs typeface="Times New Roman"/>
              </a:rPr>
              <a:t>, Random Forest) for improved performance.</a:t>
            </a:r>
          </a:p>
          <a:p>
            <a:pPr marL="527050" indent="-514350" algn="just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527050" algn="l"/>
              </a:tabLst>
            </a:pPr>
            <a:r>
              <a:rPr lang="en-IN" sz="2200" b="1" dirty="0">
                <a:latin typeface="Times New Roman"/>
                <a:cs typeface="Times New Roman"/>
              </a:rPr>
              <a:t>Ensure Real-World Applicability: </a:t>
            </a:r>
            <a:r>
              <a:rPr lang="en-IN" sz="2200" dirty="0">
                <a:latin typeface="Times New Roman"/>
                <a:cs typeface="Times New Roman"/>
              </a:rPr>
              <a:t>Optimize the system for scalability and effectiveness in clinical settings by addressing dataset diversity and preprocessing challenges.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2A100884-621C-A710-504E-73C42A24BEE5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688C1B40-5755-1982-6D33-2985783705E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  <a:r>
              <a:rPr lang="en-US" spc="-25" dirty="0"/>
              <a:t>DB1</a:t>
            </a:r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BLOCK</a:t>
            </a:r>
            <a:r>
              <a:rPr sz="3950" spc="60" dirty="0"/>
              <a:t> </a:t>
            </a:r>
            <a:r>
              <a:rPr sz="3950" dirty="0"/>
              <a:t>DIAGRAM</a:t>
            </a:r>
            <a:r>
              <a:rPr sz="3950" spc="90" dirty="0"/>
              <a:t> </a:t>
            </a:r>
            <a:r>
              <a:rPr sz="3950" dirty="0"/>
              <a:t>OR</a:t>
            </a:r>
            <a:r>
              <a:rPr sz="3950" spc="70" dirty="0"/>
              <a:t> </a:t>
            </a:r>
            <a:r>
              <a:rPr sz="3950" dirty="0"/>
              <a:t>FLOW</a:t>
            </a:r>
            <a:r>
              <a:rPr sz="3950" spc="-60" dirty="0"/>
              <a:t> </a:t>
            </a:r>
            <a:r>
              <a:rPr sz="3950" spc="-10" dirty="0"/>
              <a:t>DIAGRAM</a:t>
            </a:r>
            <a:endParaRPr sz="395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930C4B-54F5-E27A-C2C5-73B912E6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05" y="1066331"/>
            <a:ext cx="8690610" cy="5410669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60926ADE-5F4B-3D69-195C-9166AEA1A134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C16C6BBD-A63D-BDEF-F229-B99CA63D14F4}"/>
              </a:ext>
            </a:extLst>
          </p:cNvPr>
          <p:cNvSpPr txBox="1">
            <a:spLocks/>
          </p:cNvSpPr>
          <p:nvPr/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/>
              <a:t>Batch</a:t>
            </a:r>
            <a:r>
              <a:rPr lang="en-IN" spc="-55"/>
              <a:t> </a:t>
            </a:r>
            <a:r>
              <a:rPr lang="en-IN" spc="-25"/>
              <a:t>No.DB1</a:t>
            </a:r>
            <a:endParaRPr lang="en-IN" spc="-2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16767-8374-E21E-8C53-37EDC91D0D47}"/>
              </a:ext>
            </a:extLst>
          </p:cNvPr>
          <p:cNvSpPr txBox="1"/>
          <p:nvPr/>
        </p:nvSpPr>
        <p:spPr>
          <a:xfrm>
            <a:off x="1286192" y="4114800"/>
            <a:ext cx="154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Melanoma skin cancer dataset of 10000 images</a:t>
            </a:r>
            <a:endParaRPr lang="en-IN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91020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METHODOLOGY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15966" y="1658794"/>
            <a:ext cx="9283065" cy="44627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290195" indent="-342900">
              <a:lnSpc>
                <a:spcPts val="3000"/>
              </a:lnSpc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85A98-41BF-028E-28D5-091F5760E4AF}"/>
              </a:ext>
            </a:extLst>
          </p:cNvPr>
          <p:cNvSpPr txBox="1"/>
          <p:nvPr/>
        </p:nvSpPr>
        <p:spPr>
          <a:xfrm>
            <a:off x="1625313" y="2413127"/>
            <a:ext cx="4881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Sourced the "Melanoma Skin Cancer Dataset of 10,000 Images" from Kaggle.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includes 9,605 training images and 1,000 testing images, categorized as benign and malignant.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5B2EA52-2BD1-0C4F-DA65-3994FF517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882">
            <a:off x="6781800" y="2531335"/>
            <a:ext cx="5048250" cy="2390775"/>
          </a:xfrm>
          <a:prstGeom prst="rect">
            <a:avLst/>
          </a:prstGeom>
        </p:spPr>
      </p:pic>
      <p:sp>
        <p:nvSpPr>
          <p:cNvPr id="22" name="object 5">
            <a:extLst>
              <a:ext uri="{FF2B5EF4-FFF2-40B4-BE49-F238E27FC236}">
                <a16:creationId xmlns:a16="http://schemas.microsoft.com/office/drawing/2014/main" id="{DE7F83FA-B68E-FCE7-1A1A-5FCA5E3BD876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73C89B2B-DAB2-4E4D-405E-199AE56DC92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  <a:r>
              <a:rPr lang="en-US" spc="-25" dirty="0"/>
              <a:t>DB1</a:t>
            </a:r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5463" y="283463"/>
            <a:ext cx="10101072" cy="759677"/>
          </a:xfrm>
          <a:prstGeom prst="rect">
            <a:avLst/>
          </a:prstGeom>
        </p:spPr>
        <p:txBody>
          <a:bodyPr vert="horz" wrap="square" lIns="0" tIns="478010" rIns="0" bIns="0" rtlCol="0">
            <a:spAutoFit/>
          </a:bodyPr>
          <a:lstStyle/>
          <a:p>
            <a:pPr marL="248285" algn="ctr">
              <a:lnSpc>
                <a:spcPct val="100000"/>
              </a:lnSpc>
              <a:spcBef>
                <a:spcPts val="509"/>
              </a:spcBef>
            </a:pPr>
            <a:r>
              <a:rPr sz="1800" dirty="0"/>
              <a:t>Department</a:t>
            </a:r>
            <a:r>
              <a:rPr sz="1800" spc="-20" dirty="0"/>
              <a:t> </a:t>
            </a:r>
            <a:r>
              <a:rPr sz="1800" dirty="0"/>
              <a:t>of</a:t>
            </a:r>
            <a:r>
              <a:rPr sz="1800" spc="-5" dirty="0"/>
              <a:t> </a:t>
            </a:r>
            <a:r>
              <a:rPr sz="1800" dirty="0"/>
              <a:t>Computer</a:t>
            </a:r>
            <a:r>
              <a:rPr sz="1800" spc="-60" dirty="0"/>
              <a:t> </a:t>
            </a:r>
            <a:r>
              <a:rPr sz="1800" dirty="0"/>
              <a:t>Science</a:t>
            </a:r>
            <a:r>
              <a:rPr sz="1800" spc="15" dirty="0"/>
              <a:t> </a:t>
            </a:r>
            <a:r>
              <a:rPr sz="1800" dirty="0"/>
              <a:t>and</a:t>
            </a:r>
            <a:r>
              <a:rPr sz="1800" spc="40" dirty="0"/>
              <a:t> </a:t>
            </a:r>
            <a:r>
              <a:rPr sz="1800" spc="-10" dirty="0"/>
              <a:t>Engineering</a:t>
            </a:r>
            <a:endParaRPr lang="en-IN" sz="1800"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465443" y="1920811"/>
            <a:ext cx="150304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Times New Roman"/>
                <a:cs typeface="Times New Roman"/>
              </a:rPr>
              <a:t>PRESENTED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BY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4634" y="2206937"/>
            <a:ext cx="2304748" cy="9830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7300"/>
              </a:lnSpc>
              <a:spcBef>
                <a:spcPts val="95"/>
              </a:spcBef>
            </a:pPr>
            <a:r>
              <a:rPr lang="en-US" sz="1550" dirty="0">
                <a:solidFill>
                  <a:srgbClr val="0070C0"/>
                </a:solidFill>
                <a:latin typeface="Times New Roman"/>
                <a:cs typeface="Times New Roman"/>
              </a:rPr>
              <a:t>Bellamkonda Nanda Krishna</a:t>
            </a:r>
          </a:p>
          <a:p>
            <a:pPr marL="12700" marR="5080" algn="just">
              <a:lnSpc>
                <a:spcPct val="137300"/>
              </a:lnSpc>
              <a:spcBef>
                <a:spcPts val="95"/>
              </a:spcBef>
            </a:pPr>
            <a:r>
              <a:rPr lang="en-US" sz="1550" dirty="0" err="1">
                <a:solidFill>
                  <a:srgbClr val="0070C0"/>
                </a:solidFill>
                <a:latin typeface="Times New Roman"/>
                <a:cs typeface="Times New Roman"/>
              </a:rPr>
              <a:t>Kalva</a:t>
            </a:r>
            <a:r>
              <a:rPr lang="en-US" sz="1550" dirty="0">
                <a:solidFill>
                  <a:srgbClr val="0070C0"/>
                </a:solidFill>
                <a:latin typeface="Times New Roman"/>
                <a:cs typeface="Times New Roman"/>
              </a:rPr>
              <a:t> Adi Babu</a:t>
            </a:r>
            <a:endParaRPr lang="en-US" sz="1550" spc="-1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ct val="137300"/>
              </a:lnSpc>
              <a:spcBef>
                <a:spcPts val="95"/>
              </a:spcBef>
            </a:pPr>
            <a:r>
              <a:rPr lang="en-US" sz="1550" dirty="0" err="1">
                <a:solidFill>
                  <a:srgbClr val="0070C0"/>
                </a:solidFill>
                <a:latin typeface="Times New Roman"/>
                <a:cs typeface="Times New Roman"/>
              </a:rPr>
              <a:t>Kurra</a:t>
            </a:r>
            <a:r>
              <a:rPr lang="en-US" sz="1550" dirty="0">
                <a:solidFill>
                  <a:srgbClr val="0070C0"/>
                </a:solidFill>
                <a:latin typeface="Times New Roman"/>
                <a:cs typeface="Times New Roman"/>
              </a:rPr>
              <a:t> Venkatesh</a:t>
            </a:r>
            <a:endParaRPr sz="155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1800" y="2171654"/>
            <a:ext cx="1365154" cy="99578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550" dirty="0">
                <a:solidFill>
                  <a:srgbClr val="0070C0"/>
                </a:solidFill>
                <a:latin typeface="Times New Roman"/>
                <a:cs typeface="Times New Roman"/>
              </a:rPr>
              <a:t>(</a:t>
            </a:r>
            <a:r>
              <a:rPr lang="en-US" sz="1550" dirty="0">
                <a:solidFill>
                  <a:srgbClr val="0070C0"/>
                </a:solidFill>
                <a:latin typeface="Times New Roman"/>
                <a:cs typeface="Times New Roman"/>
              </a:rPr>
              <a:t>21471A05L8)</a:t>
            </a:r>
            <a:endParaRPr sz="155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550" dirty="0">
                <a:solidFill>
                  <a:srgbClr val="0070C0"/>
                </a:solidFill>
                <a:latin typeface="Times New Roman"/>
                <a:cs typeface="Times New Roman"/>
              </a:rPr>
              <a:t>(</a:t>
            </a:r>
            <a:r>
              <a:rPr lang="en-US" sz="1550" dirty="0">
                <a:solidFill>
                  <a:srgbClr val="0070C0"/>
                </a:solidFill>
                <a:latin typeface="Times New Roman"/>
                <a:cs typeface="Times New Roman"/>
              </a:rPr>
              <a:t>21471A05M8</a:t>
            </a:r>
            <a:r>
              <a:rPr sz="1550" spc="-20" dirty="0">
                <a:solidFill>
                  <a:srgbClr val="0070C0"/>
                </a:solidFill>
                <a:latin typeface="Times New Roman"/>
                <a:cs typeface="Times New Roman"/>
              </a:rPr>
              <a:t>)</a:t>
            </a:r>
            <a:endParaRPr sz="155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550" dirty="0">
                <a:solidFill>
                  <a:srgbClr val="0070C0"/>
                </a:solidFill>
                <a:latin typeface="Times New Roman"/>
                <a:cs typeface="Times New Roman"/>
              </a:rPr>
              <a:t>(</a:t>
            </a:r>
            <a:r>
              <a:rPr lang="en-US" sz="1550" dirty="0">
                <a:solidFill>
                  <a:srgbClr val="0070C0"/>
                </a:solidFill>
                <a:latin typeface="Times New Roman"/>
                <a:cs typeface="Times New Roman"/>
              </a:rPr>
              <a:t>21471A05N4</a:t>
            </a:r>
            <a:r>
              <a:rPr sz="1550" spc="-20" dirty="0">
                <a:solidFill>
                  <a:srgbClr val="0070C0"/>
                </a:solidFill>
                <a:latin typeface="Times New Roman"/>
                <a:cs typeface="Times New Roman"/>
              </a:rPr>
              <a:t>)</a:t>
            </a:r>
            <a:endParaRPr sz="155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4634" y="3599878"/>
            <a:ext cx="4304665" cy="224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600"/>
                </a:solidFill>
                <a:latin typeface="Times New Roman"/>
                <a:cs typeface="Times New Roman"/>
              </a:rPr>
              <a:t>Under</a:t>
            </a:r>
            <a:r>
              <a:rPr sz="1800" spc="2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600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600"/>
                </a:solidFill>
                <a:latin typeface="Times New Roman"/>
                <a:cs typeface="Times New Roman"/>
              </a:rPr>
              <a:t>Guidance</a:t>
            </a:r>
            <a:r>
              <a:rPr sz="1800" spc="-25" dirty="0">
                <a:solidFill>
                  <a:srgbClr val="006600"/>
                </a:solidFill>
                <a:latin typeface="Times New Roman"/>
                <a:cs typeface="Times New Roman"/>
              </a:rPr>
              <a:t> of,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lang="en-US" sz="1550" b="1" dirty="0">
                <a:latin typeface="Times New Roman"/>
                <a:cs typeface="Times New Roman"/>
              </a:rPr>
              <a:t>Dr. S. V. N. </a:t>
            </a:r>
            <a:r>
              <a:rPr lang="en-US" sz="1550" b="1" dirty="0" err="1">
                <a:latin typeface="Times New Roman"/>
                <a:cs typeface="Times New Roman"/>
              </a:rPr>
              <a:t>Sreenivasu</a:t>
            </a:r>
            <a:r>
              <a:rPr lang="en-US" sz="1550" b="1" dirty="0">
                <a:latin typeface="Times New Roman"/>
                <a:cs typeface="Times New Roman"/>
              </a:rPr>
              <a:t> </a:t>
            </a:r>
            <a:r>
              <a:rPr lang="en-US" sz="1575" b="1" spc="-15" baseline="-15873" dirty="0" err="1">
                <a:latin typeface="Times New Roman"/>
                <a:cs typeface="Times New Roman"/>
              </a:rPr>
              <a:t>Mtech</a:t>
            </a:r>
            <a:r>
              <a:rPr lang="en-US" sz="1575" b="1" spc="-15" baseline="-15873" dirty="0">
                <a:latin typeface="Times New Roman"/>
                <a:cs typeface="Times New Roman"/>
              </a:rPr>
              <a:t>.,</a:t>
            </a:r>
            <a:r>
              <a:rPr lang="en-US" sz="1550" b="1" spc="-10" baseline="-15873" dirty="0" err="1">
                <a:latin typeface="Times New Roman"/>
                <a:cs typeface="Times New Roman"/>
              </a:rPr>
              <a:t>Phd</a:t>
            </a:r>
            <a:r>
              <a:rPr lang="en-US" sz="1550" b="1" spc="-10" baseline="-15873" dirty="0">
                <a:latin typeface="Times New Roman"/>
                <a:cs typeface="Times New Roman"/>
              </a:rPr>
              <a:t>.,</a:t>
            </a:r>
            <a:endParaRPr sz="15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lang="en-US" sz="1550" spc="-10" dirty="0">
                <a:solidFill>
                  <a:srgbClr val="888888"/>
                </a:solidFill>
                <a:latin typeface="Times New Roman"/>
                <a:cs typeface="Times New Roman"/>
              </a:rPr>
              <a:t>Professor</a:t>
            </a:r>
            <a:r>
              <a:rPr sz="1550" spc="-10" dirty="0">
                <a:solidFill>
                  <a:srgbClr val="888888"/>
                </a:solidFill>
                <a:latin typeface="Times New Roman"/>
                <a:cs typeface="Times New Roman"/>
              </a:rPr>
              <a:t>,</a:t>
            </a:r>
            <a:endParaRPr sz="15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95"/>
              </a:spcBef>
            </a:pPr>
            <a:r>
              <a:rPr sz="155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550" spc="9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550" spc="18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888888"/>
                </a:solidFill>
                <a:latin typeface="Times New Roman"/>
                <a:cs typeface="Times New Roman"/>
              </a:rPr>
              <a:t>Computer</a:t>
            </a:r>
            <a:r>
              <a:rPr sz="1550" spc="8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888888"/>
                </a:solidFill>
                <a:latin typeface="Times New Roman"/>
                <a:cs typeface="Times New Roman"/>
              </a:rPr>
              <a:t>Science</a:t>
            </a:r>
            <a:r>
              <a:rPr sz="1550" spc="14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888888"/>
                </a:solidFill>
                <a:latin typeface="Times New Roman"/>
                <a:cs typeface="Times New Roman"/>
              </a:rPr>
              <a:t>and</a:t>
            </a:r>
            <a:r>
              <a:rPr sz="1550" spc="1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888888"/>
                </a:solidFill>
                <a:latin typeface="Times New Roman"/>
                <a:cs typeface="Times New Roman"/>
              </a:rPr>
              <a:t>Engineering,</a:t>
            </a:r>
            <a:endParaRPr sz="1550" dirty="0">
              <a:latin typeface="Times New Roman"/>
              <a:cs typeface="Times New Roman"/>
            </a:endParaRPr>
          </a:p>
          <a:p>
            <a:pPr marL="57785" marR="61594" algn="ctr">
              <a:lnSpc>
                <a:spcPct val="173700"/>
              </a:lnSpc>
              <a:spcBef>
                <a:spcPts val="70"/>
              </a:spcBef>
            </a:pPr>
            <a:r>
              <a:rPr sz="1550" dirty="0">
                <a:solidFill>
                  <a:srgbClr val="888888"/>
                </a:solidFill>
                <a:latin typeface="Times New Roman"/>
                <a:cs typeface="Times New Roman"/>
              </a:rPr>
              <a:t>Narasaraopeta</a:t>
            </a:r>
            <a:r>
              <a:rPr sz="1550" spc="20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888888"/>
                </a:solidFill>
                <a:latin typeface="Times New Roman"/>
                <a:cs typeface="Times New Roman"/>
              </a:rPr>
              <a:t>Engineering</a:t>
            </a:r>
            <a:r>
              <a:rPr sz="1550" spc="18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888888"/>
                </a:solidFill>
                <a:latin typeface="Times New Roman"/>
                <a:cs typeface="Times New Roman"/>
              </a:rPr>
              <a:t>College</a:t>
            </a:r>
            <a:r>
              <a:rPr sz="1550" spc="204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888888"/>
                </a:solidFill>
                <a:latin typeface="Times New Roman"/>
                <a:cs typeface="Times New Roman"/>
              </a:rPr>
              <a:t>(Autonomous), </a:t>
            </a:r>
            <a:r>
              <a:rPr sz="1550" dirty="0">
                <a:solidFill>
                  <a:srgbClr val="888888"/>
                </a:solidFill>
                <a:latin typeface="Times New Roman"/>
                <a:cs typeface="Times New Roman"/>
              </a:rPr>
              <a:t>Narasaraopet-</a:t>
            </a:r>
            <a:r>
              <a:rPr sz="1550" spc="1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888888"/>
                </a:solidFill>
                <a:latin typeface="Times New Roman"/>
                <a:cs typeface="Times New Roman"/>
              </a:rPr>
              <a:t>522</a:t>
            </a:r>
            <a:r>
              <a:rPr sz="1550" spc="1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550" spc="-20" dirty="0">
                <a:solidFill>
                  <a:srgbClr val="888888"/>
                </a:solidFill>
                <a:latin typeface="Times New Roman"/>
                <a:cs typeface="Times New Roman"/>
              </a:rPr>
              <a:t>601.</a:t>
            </a:r>
            <a:endParaRPr sz="155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131344"/>
            <a:ext cx="3648074" cy="50532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91000" y="6451049"/>
            <a:ext cx="99720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784597" y="6436275"/>
            <a:ext cx="99720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  <a:r>
              <a:rPr lang="en-US" spc="-25" dirty="0"/>
              <a:t>DB1</a:t>
            </a:r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8131598" y="6436275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2A2CE-36DF-276E-599F-891A94DBAEC4}"/>
              </a:ext>
            </a:extLst>
          </p:cNvPr>
          <p:cNvSpPr txBox="1"/>
          <p:nvPr/>
        </p:nvSpPr>
        <p:spPr>
          <a:xfrm>
            <a:off x="1349073" y="1043140"/>
            <a:ext cx="9601200" cy="83099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Universal Approach expanding the diagnostic power of this model beyond skin cancer</a:t>
            </a:r>
            <a:endParaRPr lang="en-IN" sz="2400" dirty="0">
              <a:ln w="0"/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E0F1B-7E7A-0B90-C656-E2377262E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ABC0CDD-70D2-DE02-C827-4CC3BA08F5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91020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METHODOLOGY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92C603-588B-4A5E-600D-CB11BA500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08048"/>
            <a:ext cx="6400800" cy="5078313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dirty="0"/>
              <a:t>Resizing: </a:t>
            </a:r>
            <a:r>
              <a:rPr lang="en-US" sz="2200" dirty="0"/>
              <a:t>Images resized to 128x128 pixels for uniformity and reduced computational complexity.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dirty="0" err="1"/>
              <a:t>Colorspace</a:t>
            </a:r>
            <a:r>
              <a:rPr lang="en-US" sz="2200" b="1" dirty="0"/>
              <a:t> Conversion: </a:t>
            </a:r>
            <a:r>
              <a:rPr lang="en-US" sz="2200" dirty="0"/>
              <a:t>Converted images from BGR to RGB format using OpenCV for compatibility with deep learning models.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dirty="0"/>
              <a:t>Shuffling: </a:t>
            </a:r>
            <a:r>
              <a:rPr lang="en-US" sz="2200" dirty="0"/>
              <a:t>Randomized image presentation to reduce bias and improve model generalization.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dirty="0"/>
              <a:t>Normalization: </a:t>
            </a:r>
            <a:r>
              <a:rPr lang="en-US" sz="2200" dirty="0"/>
              <a:t>Scaled pixel values to the range [0,1] for faster and consistent model training.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dirty="0"/>
              <a:t>Label Encoding: </a:t>
            </a:r>
            <a:r>
              <a:rPr lang="en-US" sz="2200" dirty="0"/>
              <a:t>Categorical labels ('benign', 'malignant') converted to numerical values (0, 1) for compatibility with machine learning algorithms.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dirty="0"/>
              <a:t>Train-Test Split: </a:t>
            </a:r>
            <a:r>
              <a:rPr lang="en-US" sz="2200" dirty="0"/>
              <a:t>Divided dataset into 80% training and 20% testing to ensure effective training and validation.</a:t>
            </a:r>
            <a:endParaRPr lang="en-IN" sz="22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674983-DCFA-5764-0418-82FAD15EC199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63" y="1265246"/>
            <a:ext cx="3818351" cy="1891188"/>
          </a:xfr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13656B47-F0DC-3590-1D05-20B81B58A2A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5621881-C2E5-1350-A255-63A3CE1A22B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AB01C59-931F-86B4-F3D4-92E35F59D7A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CD0C72F-BBDA-311F-7102-2D3A706AF920}"/>
              </a:ext>
            </a:extLst>
          </p:cNvPr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FA8AE8C-CAD6-6184-C7F0-3B6ADCA43A5C}"/>
              </a:ext>
            </a:extLst>
          </p:cNvPr>
          <p:cNvSpPr txBox="1"/>
          <p:nvPr/>
        </p:nvSpPr>
        <p:spPr>
          <a:xfrm>
            <a:off x="187704" y="995288"/>
            <a:ext cx="2934212" cy="44627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290195" indent="-342900">
              <a:lnSpc>
                <a:spcPts val="3000"/>
              </a:lnSpc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39437-A043-647E-02B6-EB7D79E3EF55}"/>
              </a:ext>
            </a:extLst>
          </p:cNvPr>
          <p:cNvSpPr txBox="1"/>
          <p:nvPr/>
        </p:nvSpPr>
        <p:spPr>
          <a:xfrm>
            <a:off x="7543800" y="3244334"/>
            <a:ext cx="3720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Before Conversion</a:t>
            </a:r>
          </a:p>
        </p:txBody>
      </p:sp>
      <p:pic>
        <p:nvPicPr>
          <p:cNvPr id="17" name="Content Placeholder 12">
            <a:extLst>
              <a:ext uri="{FF2B5EF4-FFF2-40B4-BE49-F238E27FC236}">
                <a16:creationId xmlns:a16="http://schemas.microsoft.com/office/drawing/2014/main" id="{DC032CE5-5E15-A8E3-4630-898134CACE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6263" y="3864695"/>
            <a:ext cx="3818351" cy="15845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C95F06-8B88-99E1-2BD8-49EB075A78B3}"/>
              </a:ext>
            </a:extLst>
          </p:cNvPr>
          <p:cNvSpPr txBox="1"/>
          <p:nvPr/>
        </p:nvSpPr>
        <p:spPr>
          <a:xfrm>
            <a:off x="7508968" y="5726665"/>
            <a:ext cx="3720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After Conversion</a:t>
            </a: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093B514A-EF9E-9D9C-B486-C8C0DE46CA7A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973C80C7-F595-58AC-2022-0B3C6D6937AE}"/>
              </a:ext>
            </a:extLst>
          </p:cNvPr>
          <p:cNvSpPr txBox="1">
            <a:spLocks/>
          </p:cNvSpPr>
          <p:nvPr/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/>
              <a:t>Batch</a:t>
            </a:r>
            <a:r>
              <a:rPr lang="en-IN" spc="-55"/>
              <a:t> </a:t>
            </a:r>
            <a:r>
              <a:rPr lang="en-IN" spc="-25"/>
              <a:t>No.DB1</a:t>
            </a:r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15503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442BA-643D-20CA-DED2-862314A98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D138F8C-C5C7-46E1-7593-B31FED2D09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91020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METHODOLOGY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0B4082A-FEB3-3AE6-2BF9-DF1F0708628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AE978C0-4BE6-55FE-E8C7-A095B61E2F1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BDC253B-350A-9026-969A-6B2ACF118F6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D710659-20BD-BA36-AD1A-EB280343FE24}"/>
              </a:ext>
            </a:extLst>
          </p:cNvPr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4F6F643-4B19-300D-55CE-66217E545E58}"/>
              </a:ext>
            </a:extLst>
          </p:cNvPr>
          <p:cNvSpPr txBox="1"/>
          <p:nvPr/>
        </p:nvSpPr>
        <p:spPr>
          <a:xfrm>
            <a:off x="260571" y="1143000"/>
            <a:ext cx="9032496" cy="42184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290195" indent="-342900">
              <a:lnSpc>
                <a:spcPts val="3000"/>
              </a:lnSpc>
              <a:spcBef>
                <a:spcPts val="480"/>
              </a:spcBef>
              <a:buFont typeface="Wingdings" panose="05000000000000000000" pitchFamily="2" charset="2"/>
              <a:buChar char="q"/>
              <a:tabLst>
                <a:tab pos="2413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Deep Learning Models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9F197F04-2327-9FDE-5DC8-910575A7F9FA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FCDA8BBD-8F95-8929-FC6E-7266439B321D}"/>
              </a:ext>
            </a:extLst>
          </p:cNvPr>
          <p:cNvSpPr txBox="1">
            <a:spLocks/>
          </p:cNvSpPr>
          <p:nvPr/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/>
              <a:t>Batch</a:t>
            </a:r>
            <a:r>
              <a:rPr lang="en-IN" spc="-55"/>
              <a:t> </a:t>
            </a:r>
            <a:r>
              <a:rPr lang="en-IN" spc="-25"/>
              <a:t>No.DB1</a:t>
            </a:r>
            <a:endParaRPr lang="en-IN"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52DBB9-8DAE-3D63-ACB3-1DA678F08779}"/>
              </a:ext>
            </a:extLst>
          </p:cNvPr>
          <p:cNvSpPr txBox="1"/>
          <p:nvPr/>
        </p:nvSpPr>
        <p:spPr>
          <a:xfrm>
            <a:off x="523763" y="1564847"/>
            <a:ext cx="27414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VGG16 &amp; VGG19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CF71B9-DEA8-472D-0C3F-7C79BFEA46CD}"/>
              </a:ext>
            </a:extLst>
          </p:cNvPr>
          <p:cNvSpPr txBox="1"/>
          <p:nvPr/>
        </p:nvSpPr>
        <p:spPr>
          <a:xfrm>
            <a:off x="998966" y="1995734"/>
            <a:ext cx="1266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FFBB7-15D1-5FD0-3433-8D239D620050}"/>
              </a:ext>
            </a:extLst>
          </p:cNvPr>
          <p:cNvSpPr txBox="1"/>
          <p:nvPr/>
        </p:nvSpPr>
        <p:spPr>
          <a:xfrm>
            <a:off x="1000376" y="3106392"/>
            <a:ext cx="1814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EAB77C-5489-6515-67D8-16F0863B7777}"/>
              </a:ext>
            </a:extLst>
          </p:cNvPr>
          <p:cNvSpPr txBox="1"/>
          <p:nvPr/>
        </p:nvSpPr>
        <p:spPr>
          <a:xfrm>
            <a:off x="997132" y="4791327"/>
            <a:ext cx="16898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8B8AD0-1CFD-FB91-BF10-A6FA71E8A0E4}"/>
              </a:ext>
            </a:extLst>
          </p:cNvPr>
          <p:cNvSpPr txBox="1"/>
          <p:nvPr/>
        </p:nvSpPr>
        <p:spPr>
          <a:xfrm>
            <a:off x="1309127" y="2373776"/>
            <a:ext cx="10349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16 and 19 layers, respectively, stacked in a sequential architecture.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Convolutional Neural Networks (CNNs) designed for hierarchical feature extraction.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50D953-C575-0F78-E32C-45E0709C4D81}"/>
              </a:ext>
            </a:extLst>
          </p:cNvPr>
          <p:cNvSpPr txBox="1"/>
          <p:nvPr/>
        </p:nvSpPr>
        <p:spPr>
          <a:xfrm>
            <a:off x="1309127" y="3459705"/>
            <a:ext cx="102421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small 3×3 convolutional filters to extract low-level and high-level features from images.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Max-Pooling Layers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feature maps while preserving essential information.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 at the end output a feature vector, which is used for classification.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E8663E-38FA-AC20-67F3-E90075D75560}"/>
              </a:ext>
            </a:extLst>
          </p:cNvPr>
          <p:cNvSpPr txBox="1"/>
          <p:nvPr/>
        </p:nvSpPr>
        <p:spPr>
          <a:xfrm>
            <a:off x="1309127" y="5218171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texture and shape-related features critical for melanoma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architecture enables capturing complex patterns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dermoscopic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079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6F04A-8EE5-90CE-A2F6-90DB19B2C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92AEF51-3752-1C73-079A-703235F9E4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91020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METHODOLOGY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8428643-A555-DD2D-23F8-4A94DE4A614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9D3DD6A-5561-0DFD-D611-355F55BD1C4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7424587-519F-CDC4-A23B-49A20A2EEEB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1C616A9-E25A-41CF-7F56-F0600C58957D}"/>
              </a:ext>
            </a:extLst>
          </p:cNvPr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592F269E-AE5F-177A-76A3-0C81DA11F909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AEB93BBE-237E-A330-197F-9903DBA9D5E9}"/>
              </a:ext>
            </a:extLst>
          </p:cNvPr>
          <p:cNvSpPr txBox="1">
            <a:spLocks/>
          </p:cNvSpPr>
          <p:nvPr/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/>
              <a:t>Batch</a:t>
            </a:r>
            <a:r>
              <a:rPr lang="en-IN" spc="-55"/>
              <a:t> </a:t>
            </a:r>
            <a:r>
              <a:rPr lang="en-IN" spc="-25"/>
              <a:t>No.DB1</a:t>
            </a:r>
            <a:endParaRPr lang="en-IN"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118DD-0707-EF2C-468C-87B3F9937E47}"/>
              </a:ext>
            </a:extLst>
          </p:cNvPr>
          <p:cNvSpPr txBox="1"/>
          <p:nvPr/>
        </p:nvSpPr>
        <p:spPr>
          <a:xfrm>
            <a:off x="471347" y="1320669"/>
            <a:ext cx="40398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ResNet50 (Residual Network)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E5548-6782-3F0E-8892-35EB3C5B4C7E}"/>
              </a:ext>
            </a:extLst>
          </p:cNvPr>
          <p:cNvSpPr txBox="1"/>
          <p:nvPr/>
        </p:nvSpPr>
        <p:spPr>
          <a:xfrm>
            <a:off x="997132" y="1713178"/>
            <a:ext cx="1266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388C7-1E4A-330E-F249-F395939964CC}"/>
              </a:ext>
            </a:extLst>
          </p:cNvPr>
          <p:cNvSpPr txBox="1"/>
          <p:nvPr/>
        </p:nvSpPr>
        <p:spPr>
          <a:xfrm>
            <a:off x="997738" y="2787910"/>
            <a:ext cx="1814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934DD-0E0D-6126-6D19-8A3C995533D1}"/>
              </a:ext>
            </a:extLst>
          </p:cNvPr>
          <p:cNvSpPr txBox="1"/>
          <p:nvPr/>
        </p:nvSpPr>
        <p:spPr>
          <a:xfrm>
            <a:off x="997132" y="4552921"/>
            <a:ext cx="16898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3B2BCB-E489-381C-8DE7-FE16623C7F24}"/>
              </a:ext>
            </a:extLst>
          </p:cNvPr>
          <p:cNvSpPr txBox="1"/>
          <p:nvPr/>
        </p:nvSpPr>
        <p:spPr>
          <a:xfrm>
            <a:off x="1309127" y="2149712"/>
            <a:ext cx="10349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deep CNN model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layers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designed to overcome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vanishing gradient 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deep networks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A900C8-30FD-E2F3-511D-DE4B135B0FC1}"/>
              </a:ext>
            </a:extLst>
          </p:cNvPr>
          <p:cNvSpPr txBox="1"/>
          <p:nvPr/>
        </p:nvSpPr>
        <p:spPr>
          <a:xfrm>
            <a:off x="1309127" y="3205392"/>
            <a:ext cx="102421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skip connections (Residual Blocks) to allow gradients to flow smoothly, making training more efficient.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better feature propagation across deep layers.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both local and global features from melanoma images.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05B2B-DCA8-D70D-DC71-8F472C84D68B}"/>
              </a:ext>
            </a:extLst>
          </p:cNvPr>
          <p:cNvSpPr txBox="1"/>
          <p:nvPr/>
        </p:nvSpPr>
        <p:spPr>
          <a:xfrm>
            <a:off x="1309127" y="5009542"/>
            <a:ext cx="7528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feature retention over very deep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 in classifying fine-grained details in skin lesions.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01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F26DE-84CE-1012-705E-F33386677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75EB24D-4B07-5199-7A19-8B0554D9E1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91020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METHODOLOGY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BFA1FB8-95AD-92E9-B16F-482BBA3F36B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024F03E-7659-4945-B38F-ADDCDDD0E21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7FB4824-E92D-9ABD-5796-F898FC18CA4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7903D31-88C9-092A-F2E6-78EA2A992744}"/>
              </a:ext>
            </a:extLst>
          </p:cNvPr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21E6F1CF-2499-9B43-57A6-A6402181237A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8F1F5AC6-CA7C-E9D5-9360-A4582CA0EC67}"/>
              </a:ext>
            </a:extLst>
          </p:cNvPr>
          <p:cNvSpPr txBox="1">
            <a:spLocks/>
          </p:cNvSpPr>
          <p:nvPr/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/>
              <a:t>Batch</a:t>
            </a:r>
            <a:r>
              <a:rPr lang="en-IN" spc="-55"/>
              <a:t> </a:t>
            </a:r>
            <a:r>
              <a:rPr lang="en-IN" spc="-25"/>
              <a:t>No.DB1</a:t>
            </a:r>
            <a:endParaRPr lang="en-IN"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F6C78-69DC-04CD-B27C-F1820AD2C890}"/>
              </a:ext>
            </a:extLst>
          </p:cNvPr>
          <p:cNvSpPr txBox="1"/>
          <p:nvPr/>
        </p:nvSpPr>
        <p:spPr>
          <a:xfrm>
            <a:off x="471347" y="1320669"/>
            <a:ext cx="4309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Capsule Networks (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CapsNet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48709-2E4D-0E14-844C-F8BE5C9422A0}"/>
              </a:ext>
            </a:extLst>
          </p:cNvPr>
          <p:cNvSpPr txBox="1"/>
          <p:nvPr/>
        </p:nvSpPr>
        <p:spPr>
          <a:xfrm>
            <a:off x="997132" y="1713178"/>
            <a:ext cx="1266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A437E7-3ECE-262B-2237-BEAC382102B9}"/>
              </a:ext>
            </a:extLst>
          </p:cNvPr>
          <p:cNvSpPr txBox="1"/>
          <p:nvPr/>
        </p:nvSpPr>
        <p:spPr>
          <a:xfrm>
            <a:off x="997738" y="2787910"/>
            <a:ext cx="1814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084C8D-4189-4EF0-FAC0-291A3BD55A64}"/>
              </a:ext>
            </a:extLst>
          </p:cNvPr>
          <p:cNvSpPr txBox="1"/>
          <p:nvPr/>
        </p:nvSpPr>
        <p:spPr>
          <a:xfrm>
            <a:off x="997132" y="4772531"/>
            <a:ext cx="16898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60917A-EDE0-284C-667B-2325AE40541D}"/>
              </a:ext>
            </a:extLst>
          </p:cNvPr>
          <p:cNvSpPr txBox="1"/>
          <p:nvPr/>
        </p:nvSpPr>
        <p:spPr>
          <a:xfrm>
            <a:off x="1309127" y="2149712"/>
            <a:ext cx="10349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capsules, which are groups of neurons that capture spatial hierarchies in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CNNs, which discard positional relationships,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CapsNet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preserves these relationships.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D4363-1970-5350-E76E-38FF5F841EF1}"/>
              </a:ext>
            </a:extLst>
          </p:cNvPr>
          <p:cNvSpPr txBox="1"/>
          <p:nvPr/>
        </p:nvSpPr>
        <p:spPr>
          <a:xfrm>
            <a:off x="1309127" y="3205392"/>
            <a:ext cx="102421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Dynamic Routing Algorithm to adjust feature weights based on spatial patterns.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Encodes part-whole relationships crucial for distinguishing between benign and malignant melanoma.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Squash Activation Function ensures that output vectors are normalized for accurate representation.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07930E-6566-A3A8-3B1E-BA1D4E147EF2}"/>
              </a:ext>
            </a:extLst>
          </p:cNvPr>
          <p:cNvSpPr txBox="1"/>
          <p:nvPr/>
        </p:nvSpPr>
        <p:spPr>
          <a:xfrm>
            <a:off x="1309127" y="5225541"/>
            <a:ext cx="9528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spatial hierarchies better than CNNs.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robust to rotation and viewpoint changes, making it effective for medical imaging.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77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A4D82-6242-F4C3-49C3-2F07B880F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682D349-9A94-BC0D-FE2D-E5F3972502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91020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METHODOLOGY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3F597B0-8250-4FE9-B4C3-6A89A3AB4A1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F5F5E6D-5D10-316C-BA4E-F5CE03590BF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DF56D81-47E7-5844-35E4-1DD8872EA0B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511CEA1-229E-BFFF-ECF6-8128B6C8F0DA}"/>
              </a:ext>
            </a:extLst>
          </p:cNvPr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5D5F1B1E-C15A-B520-81F8-DBA3DFB10616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97B5A97F-C6DB-904A-6C82-C696B6CC109F}"/>
              </a:ext>
            </a:extLst>
          </p:cNvPr>
          <p:cNvSpPr txBox="1">
            <a:spLocks/>
          </p:cNvSpPr>
          <p:nvPr/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/>
              <a:t>Batch</a:t>
            </a:r>
            <a:r>
              <a:rPr lang="en-IN" spc="-55"/>
              <a:t> </a:t>
            </a:r>
            <a:r>
              <a:rPr lang="en-IN" spc="-25"/>
              <a:t>No.DB1</a:t>
            </a:r>
            <a:endParaRPr lang="en-IN"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4D0D2-7C31-972A-221E-07E5D2EE50D8}"/>
              </a:ext>
            </a:extLst>
          </p:cNvPr>
          <p:cNvSpPr txBox="1"/>
          <p:nvPr/>
        </p:nvSpPr>
        <p:spPr>
          <a:xfrm>
            <a:off x="471347" y="1320669"/>
            <a:ext cx="4115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4. Vision Transformer (</a:t>
            </a:r>
            <a:r>
              <a:rPr lang="en-IN" sz="2400" b="1" dirty="0" err="1"/>
              <a:t>ViT</a:t>
            </a:r>
            <a:r>
              <a:rPr lang="en-IN" sz="2400" b="1" dirty="0"/>
              <a:t>)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81A2F-EA04-0AF2-60F4-D21BBB820379}"/>
              </a:ext>
            </a:extLst>
          </p:cNvPr>
          <p:cNvSpPr txBox="1"/>
          <p:nvPr/>
        </p:nvSpPr>
        <p:spPr>
          <a:xfrm>
            <a:off x="997132" y="1713178"/>
            <a:ext cx="12666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4FE801-5F96-CD09-F8AE-99F85654407C}"/>
              </a:ext>
            </a:extLst>
          </p:cNvPr>
          <p:cNvSpPr txBox="1"/>
          <p:nvPr/>
        </p:nvSpPr>
        <p:spPr>
          <a:xfrm>
            <a:off x="997738" y="2787910"/>
            <a:ext cx="1814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E9FD4-5647-98E6-0055-2A03CDD36E53}"/>
              </a:ext>
            </a:extLst>
          </p:cNvPr>
          <p:cNvSpPr txBox="1"/>
          <p:nvPr/>
        </p:nvSpPr>
        <p:spPr>
          <a:xfrm>
            <a:off x="997132" y="4242478"/>
            <a:ext cx="16898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5E72C8-6D20-F9FB-F9A5-BE8F7F38222E}"/>
              </a:ext>
            </a:extLst>
          </p:cNvPr>
          <p:cNvSpPr txBox="1"/>
          <p:nvPr/>
        </p:nvSpPr>
        <p:spPr>
          <a:xfrm>
            <a:off x="1309127" y="2149712"/>
            <a:ext cx="10349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self-attention mechanisms to capture long-range dependencies in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CNNs,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divides images into patches and processes them as a sequence.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C0A43A-5DB1-5D25-809C-C4A667AE4CED}"/>
              </a:ext>
            </a:extLst>
          </p:cNvPr>
          <p:cNvSpPr txBox="1"/>
          <p:nvPr/>
        </p:nvSpPr>
        <p:spPr>
          <a:xfrm>
            <a:off x="1323875" y="3240920"/>
            <a:ext cx="10242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Splits the image into 16×16 patches and embeds them into a lower-dimensional space.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patch passes through Multi-Head Self-Attention (MHSA) layers.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a feature vector that represents the entire image holistically.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04FC5F-8E34-3D59-ACCF-C39DE51A538F}"/>
              </a:ext>
            </a:extLst>
          </p:cNvPr>
          <p:cNvSpPr txBox="1"/>
          <p:nvPr/>
        </p:nvSpPr>
        <p:spPr>
          <a:xfrm>
            <a:off x="1309127" y="4668431"/>
            <a:ext cx="9254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global context better than CNNs.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well even with limited training data, making it suitable for medical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highest accuracy (92.4%) in melanoma detection among all tested models.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78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C2E86-629A-9EBF-DEDD-EBAC68BD5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06D4E9-9380-084C-657C-441BB0BDF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91020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METHODOLOGY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FC53135-9322-5273-8EE4-DEAFA36E494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1EF6784-F5EF-9F75-B2D9-CA709699422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DA71A47-C8D0-3405-31AD-8AFECDC44D8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ED5A9D0-0E59-DFC7-993A-3A3AD4AE2E56}"/>
              </a:ext>
            </a:extLst>
          </p:cNvPr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53764D5B-071C-B4EA-D83A-44262F8F27A6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982DCE59-1695-EB0B-1D2B-581B7FC4CA7E}"/>
              </a:ext>
            </a:extLst>
          </p:cNvPr>
          <p:cNvSpPr txBox="1">
            <a:spLocks/>
          </p:cNvSpPr>
          <p:nvPr/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/>
              <a:t>Batch</a:t>
            </a:r>
            <a:r>
              <a:rPr lang="en-IN" spc="-55"/>
              <a:t> </a:t>
            </a:r>
            <a:r>
              <a:rPr lang="en-IN" spc="-25"/>
              <a:t>No.DB1</a:t>
            </a:r>
            <a:endParaRPr lang="en-IN"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91065-F8D0-51D4-9E15-183E56C8D0D4}"/>
              </a:ext>
            </a:extLst>
          </p:cNvPr>
          <p:cNvSpPr txBox="1"/>
          <p:nvPr/>
        </p:nvSpPr>
        <p:spPr>
          <a:xfrm>
            <a:off x="471347" y="1320669"/>
            <a:ext cx="6684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Using Machine Learning Models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6E7DB-6631-CA8C-C510-977989A30291}"/>
              </a:ext>
            </a:extLst>
          </p:cNvPr>
          <p:cNvSpPr txBox="1"/>
          <p:nvPr/>
        </p:nvSpPr>
        <p:spPr>
          <a:xfrm>
            <a:off x="917575" y="1782334"/>
            <a:ext cx="10893425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Simple &amp; fast, good for linear separability.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Combines multiple trees, reduces overfitting, handles high-dimensional data.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Distance-based, real-time learning, good for well-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Classifier (SVC)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Maximum margin hyperplane, works well in high-dimensional spaces.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Boosting algorithm, fast &amp; great at complex patterns in medical data.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Voting Classifier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Combines all models, balances bias &amp; variance, best accuracy (92.3%).</a:t>
            </a:r>
          </a:p>
        </p:txBody>
      </p:sp>
    </p:spTree>
    <p:extLst>
      <p:ext uri="{BB962C8B-B14F-4D97-AF65-F5344CB8AC3E}">
        <p14:creationId xmlns:p14="http://schemas.microsoft.com/office/powerpoint/2010/main" val="2589641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03B69-9A39-6FE9-736A-75F6B956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0F8FC4-07CC-4A60-2B06-DC6D14A679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91020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METHODOLOGY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10790B3-614C-0830-B6C7-33E5B984BCC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6F700CE-F987-50F3-00D5-6EE5F127A3C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07888E1-9E63-741A-C7E6-CAEA842465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6300E02-41BB-64E8-4C10-A9E6FEF0B2EE}"/>
              </a:ext>
            </a:extLst>
          </p:cNvPr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1F919F6B-80E3-F723-D464-405810AFE27A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33FABB70-82C6-4A67-4F2D-7C8D3EE5D32C}"/>
              </a:ext>
            </a:extLst>
          </p:cNvPr>
          <p:cNvSpPr txBox="1">
            <a:spLocks/>
          </p:cNvSpPr>
          <p:nvPr/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/>
              <a:t>Batch</a:t>
            </a:r>
            <a:r>
              <a:rPr lang="en-IN" spc="-55"/>
              <a:t> </a:t>
            </a:r>
            <a:r>
              <a:rPr lang="en-IN" spc="-25"/>
              <a:t>No.DB1</a:t>
            </a:r>
            <a:endParaRPr lang="en-IN"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07A44-95E6-C70B-6200-94D2F58F6BFF}"/>
              </a:ext>
            </a:extLst>
          </p:cNvPr>
          <p:cNvSpPr txBox="1"/>
          <p:nvPr/>
        </p:nvSpPr>
        <p:spPr>
          <a:xfrm>
            <a:off x="471347" y="1320669"/>
            <a:ext cx="416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Pipeline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19761-A8E4-9D21-9AFC-2D1245E28BDC}"/>
              </a:ext>
            </a:extLst>
          </p:cNvPr>
          <p:cNvSpPr txBox="1"/>
          <p:nvPr/>
        </p:nvSpPr>
        <p:spPr>
          <a:xfrm>
            <a:off x="917575" y="1782334"/>
            <a:ext cx="108934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 (128×128×3)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Passes through Pre-Trained Models (VGG16, VGG19, ResNet50,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CapsNet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Vectors Extracted (High-dimensional representations of melanoma images).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Concatenated and Passed to Machine Learning Classifiers (SVC,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Forest, etc.).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Prediction using Ensemble Voting Classifier.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894CF-8AE9-1633-D2BE-306186542BCE}"/>
              </a:ext>
            </a:extLst>
          </p:cNvPr>
          <p:cNvSpPr txBox="1"/>
          <p:nvPr/>
        </p:nvSpPr>
        <p:spPr>
          <a:xfrm>
            <a:off x="471347" y="3920362"/>
            <a:ext cx="6325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Hyperparameter Optimization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5E0E1C-53A6-80DF-00C2-D8D61A472428}"/>
              </a:ext>
            </a:extLst>
          </p:cNvPr>
          <p:cNvSpPr txBox="1"/>
          <p:nvPr/>
        </p:nvSpPr>
        <p:spPr>
          <a:xfrm>
            <a:off x="917575" y="4416465"/>
            <a:ext cx="89675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 with a learning rate of 0.0001.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Size: 32 per epoch.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Regularization: L2 regularization with dropout (0.1) to prevent overfitting.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42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CAA01-1F8F-FDE1-964B-AF786EBC3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73CE551-2BD1-A5FA-2187-59FC5781616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B651833-CA44-A96B-176C-62B52932B37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5B152AF-4EB4-B5A7-CCF6-A91C486D3DA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1A2B4FE-28E4-49F6-5A72-2273DD9535ED}"/>
              </a:ext>
            </a:extLst>
          </p:cNvPr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8205A36E-DA31-A3C3-D37E-1BA33C9F30AF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094A9692-5A69-3B50-4B31-F6890F7EDF99}"/>
              </a:ext>
            </a:extLst>
          </p:cNvPr>
          <p:cNvSpPr txBox="1">
            <a:spLocks/>
          </p:cNvSpPr>
          <p:nvPr/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/>
              <a:t>Batch</a:t>
            </a:r>
            <a:r>
              <a:rPr lang="en-IN" spc="-55"/>
              <a:t> </a:t>
            </a:r>
            <a:r>
              <a:rPr lang="en-IN" spc="-25"/>
              <a:t>No.DB1</a:t>
            </a:r>
            <a:endParaRPr lang="en-IN"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158D0-6FFB-DE6D-886E-B6E7A4DC4358}"/>
              </a:ext>
            </a:extLst>
          </p:cNvPr>
          <p:cNvSpPr txBox="1"/>
          <p:nvPr/>
        </p:nvSpPr>
        <p:spPr>
          <a:xfrm>
            <a:off x="360362" y="580597"/>
            <a:ext cx="6003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the Proposed Methodology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86165-A8A8-EDF4-D076-60A992DDAA52}"/>
              </a:ext>
            </a:extLst>
          </p:cNvPr>
          <p:cNvSpPr txBox="1"/>
          <p:nvPr/>
        </p:nvSpPr>
        <p:spPr>
          <a:xfrm>
            <a:off x="990600" y="1046262"/>
            <a:ext cx="40158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High Accuracy &amp; Robustness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B1B99-7C47-4BDF-C878-0F60B7AF5A93}"/>
              </a:ext>
            </a:extLst>
          </p:cNvPr>
          <p:cNvSpPr txBox="1"/>
          <p:nvPr/>
        </p:nvSpPr>
        <p:spPr>
          <a:xfrm>
            <a:off x="1482081" y="1442609"/>
            <a:ext cx="7048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92.4% accuracy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Vision Transformer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 improves performance over individual models.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2558C-5C95-A991-1876-E8732597F5E4}"/>
              </a:ext>
            </a:extLst>
          </p:cNvPr>
          <p:cNvSpPr txBox="1"/>
          <p:nvPr/>
        </p:nvSpPr>
        <p:spPr>
          <a:xfrm>
            <a:off x="990600" y="2144821"/>
            <a:ext cx="7096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Hybrid Deep Learning &amp; Machine Learning Approach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B76C4-0B69-D134-DF3D-6351E66F17BA}"/>
              </a:ext>
            </a:extLst>
          </p:cNvPr>
          <p:cNvSpPr txBox="1"/>
          <p:nvPr/>
        </p:nvSpPr>
        <p:spPr>
          <a:xfrm>
            <a:off x="1482081" y="2533245"/>
            <a:ext cx="9777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CNNs,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ResNet50, and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CapsNet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feature extraction.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Random Forest,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SVC, and KNN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classification.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F30E77-B330-1EBF-EFFC-4C7F6BFAD643}"/>
              </a:ext>
            </a:extLst>
          </p:cNvPr>
          <p:cNvSpPr txBox="1"/>
          <p:nvPr/>
        </p:nvSpPr>
        <p:spPr>
          <a:xfrm>
            <a:off x="990600" y="3213556"/>
            <a:ext cx="35670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3.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IN" b="1" dirty="0"/>
              <a:t> Feature Extraction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90499-D0FF-F245-673B-C60F84EFBF48}"/>
              </a:ext>
            </a:extLst>
          </p:cNvPr>
          <p:cNvSpPr txBox="1"/>
          <p:nvPr/>
        </p:nvSpPr>
        <p:spPr>
          <a:xfrm>
            <a:off x="1482081" y="3606879"/>
            <a:ext cx="8052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learning models extract </a:t>
            </a:r>
            <a:r>
              <a:rPr lang="en-US" b="1" dirty="0"/>
              <a:t>rich spatial &amp; hierarchical features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CapsNet</a:t>
            </a:r>
            <a:r>
              <a:rPr lang="en-US" dirty="0"/>
              <a:t> maintains </a:t>
            </a:r>
            <a:r>
              <a:rPr lang="en-US" b="1" dirty="0"/>
              <a:t>spatial relationships</a:t>
            </a:r>
            <a:r>
              <a:rPr lang="en-US" dirty="0"/>
              <a:t>, improving melanoma detection.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9206C0-A086-24B5-FF2D-0A9A75460A24}"/>
              </a:ext>
            </a:extLst>
          </p:cNvPr>
          <p:cNvSpPr txBox="1"/>
          <p:nvPr/>
        </p:nvSpPr>
        <p:spPr>
          <a:xfrm>
            <a:off x="990600" y="4253210"/>
            <a:ext cx="3781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Reduces Overfitting &amp; Bias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8459D0-DAC5-9451-0153-1AD54B8FBE8E}"/>
              </a:ext>
            </a:extLst>
          </p:cNvPr>
          <p:cNvSpPr txBox="1"/>
          <p:nvPr/>
        </p:nvSpPr>
        <p:spPr>
          <a:xfrm>
            <a:off x="1482081" y="4618958"/>
            <a:ext cx="9980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techniques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(flipping, rotation, zooming) enhance model generalization.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voting in ensemble classifier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balances model predictions.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5EA95D-6A30-37B9-7ECD-9BAA976B2C34}"/>
              </a:ext>
            </a:extLst>
          </p:cNvPr>
          <p:cNvSpPr txBox="1"/>
          <p:nvPr/>
        </p:nvSpPr>
        <p:spPr>
          <a:xfrm>
            <a:off x="961488" y="5277094"/>
            <a:ext cx="48013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Generalization Beyond Skin Cancer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37F6B3-FEEB-A88D-3E8D-5B1B33BD38E2}"/>
              </a:ext>
            </a:extLst>
          </p:cNvPr>
          <p:cNvSpPr txBox="1"/>
          <p:nvPr/>
        </p:nvSpPr>
        <p:spPr>
          <a:xfrm>
            <a:off x="1482081" y="5707981"/>
            <a:ext cx="9022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model can be adapted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medical image classification tasks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883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BF101-1A65-25CC-B5C1-7869AB1E7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9C16CC-D74F-2215-EFE3-C38D56ABA8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438" y="137654"/>
            <a:ext cx="10101072" cy="942565"/>
          </a:xfrm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910205" algn="l">
              <a:lnSpc>
                <a:spcPct val="100000"/>
              </a:lnSpc>
              <a:spcBef>
                <a:spcPts val="130"/>
              </a:spcBef>
            </a:pPr>
            <a:r>
              <a:rPr lang="en-US" spc="-10" dirty="0"/>
              <a:t>IMPLEMENTATION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13FFE1B-3634-FD4F-476B-1CA4A4601EE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626BD39-9807-F2DA-3429-5936C05BF1B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7266A5A-56CF-B1D8-5ADF-0D7237A9934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306604F-0B37-1B58-4A9D-C55F5CC71B69}"/>
              </a:ext>
            </a:extLst>
          </p:cNvPr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F63DAB26-AB20-8E15-3726-02F37FF81A8A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D2E6E50B-6A18-1A3A-A97D-511CA9F6FE38}"/>
              </a:ext>
            </a:extLst>
          </p:cNvPr>
          <p:cNvSpPr txBox="1">
            <a:spLocks/>
          </p:cNvSpPr>
          <p:nvPr/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/>
              <a:t>Batch</a:t>
            </a:r>
            <a:r>
              <a:rPr lang="en-IN" spc="-55"/>
              <a:t> </a:t>
            </a:r>
            <a:r>
              <a:rPr lang="en-IN" spc="-25"/>
              <a:t>No.DB1</a:t>
            </a:r>
            <a:endParaRPr lang="en-IN"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9DCC3-D6B4-809A-D3B5-FA03784AC82D}"/>
              </a:ext>
            </a:extLst>
          </p:cNvPr>
          <p:cNvSpPr txBox="1"/>
          <p:nvPr/>
        </p:nvSpPr>
        <p:spPr>
          <a:xfrm>
            <a:off x="228600" y="1219200"/>
            <a:ext cx="113538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buSzPts val="1200"/>
              <a:tabLst>
                <a:tab pos="828040" algn="l"/>
              </a:tabLst>
            </a:pPr>
            <a:r>
              <a:rPr lang="en-US" sz="20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  Hardware</a:t>
            </a:r>
            <a:r>
              <a:rPr lang="en-US" sz="2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Requirements: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buSzPts val="1200"/>
              <a:buFont typeface="Symbol" panose="05050102010706020507" pitchFamily="18" charset="2"/>
              <a:buChar char=""/>
              <a:tabLst>
                <a:tab pos="770255" algn="l"/>
                <a:tab pos="2145665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System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Type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           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:</a:t>
            </a:r>
            <a:r>
              <a:rPr lang="en-US" sz="2400" spc="7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Intel\u00ae Core\u2122 i5 or higher, 64-bit processor</a:t>
            </a:r>
          </a:p>
          <a:p>
            <a:pPr marL="1143000" lvl="2" indent="-228600">
              <a:spcBef>
                <a:spcPts val="5"/>
              </a:spcBef>
              <a:buSzPts val="1200"/>
              <a:buFont typeface="Symbol" panose="05050102010706020507" pitchFamily="18" charset="2"/>
              <a:buChar char=""/>
              <a:tabLst>
                <a:tab pos="770255" algn="l"/>
                <a:tab pos="2145665" algn="l"/>
              </a:tabLst>
            </a:pPr>
            <a:r>
              <a:rPr lang="en-US" sz="24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Cache</a:t>
            </a:r>
            <a:r>
              <a:rPr lang="en-US" sz="2400" spc="-1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memory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: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 MB or higher</a:t>
            </a:r>
          </a:p>
          <a:p>
            <a:pPr marL="1143000" lvl="2" indent="-228600">
              <a:spcBef>
                <a:spcPts val="5"/>
              </a:spcBef>
              <a:buSzPts val="1200"/>
              <a:buFont typeface="Symbol" panose="05050102010706020507" pitchFamily="18" charset="2"/>
              <a:buChar char=""/>
              <a:tabLst>
                <a:tab pos="770255" algn="l"/>
                <a:tab pos="2145665" algn="l"/>
              </a:tabLst>
            </a:pPr>
            <a:r>
              <a:rPr lang="en-US" sz="24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RAM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                    :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Minimum 8GB (16GB recommended )</a:t>
            </a:r>
          </a:p>
          <a:p>
            <a:pPr marL="1143000" lvl="2" indent="-228600">
              <a:spcBef>
                <a:spcPts val="5"/>
              </a:spcBef>
              <a:buSzPts val="1200"/>
              <a:buFont typeface="Symbol" panose="05050102010706020507" pitchFamily="18" charset="2"/>
              <a:buChar char=""/>
              <a:tabLst>
                <a:tab pos="770255" algn="l"/>
                <a:tab pos="2145665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Hard</a:t>
            </a:r>
            <a:r>
              <a:rPr lang="en-US" sz="2400" spc="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Disk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            :</a:t>
            </a:r>
            <a:r>
              <a:rPr lang="en-US" sz="2400" spc="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512 GB (SSD recommended for faster read/write )</a:t>
            </a:r>
            <a:endParaRPr lang="en-IN" sz="24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5"/>
              </a:spcBef>
              <a:buSzPts val="1200"/>
              <a:tabLst>
                <a:tab pos="866140" algn="l"/>
              </a:tabLst>
            </a:pPr>
            <a:r>
              <a:rPr lang="en-US" sz="24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    </a:t>
            </a:r>
            <a:r>
              <a:rPr lang="en-US" sz="2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26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Requirements: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buSzPts val="1200"/>
              <a:buFont typeface="Symbol" panose="05050102010706020507" pitchFamily="18" charset="2"/>
              <a:buChar char=""/>
              <a:tabLst>
                <a:tab pos="770255" algn="l"/>
                <a:tab pos="2145665" algn="l"/>
              </a:tabLst>
            </a:pPr>
            <a:r>
              <a:rPr lang="en-US" sz="24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Operating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System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: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Windows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11,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64-bit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Operating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System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buSzPts val="1200"/>
              <a:buFont typeface="Symbol" panose="05050102010706020507" pitchFamily="18" charset="2"/>
              <a:buChar char=""/>
              <a:tabLst>
                <a:tab pos="770255" algn="l"/>
                <a:tab pos="2145665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Coding</a:t>
            </a:r>
            <a:r>
              <a:rPr lang="en-US" sz="2400" spc="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Language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: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Python 3.8+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spcBef>
                <a:spcPts val="5"/>
              </a:spcBef>
              <a:buSzPts val="1200"/>
              <a:buFont typeface="Symbol" panose="05050102010706020507" pitchFamily="18" charset="2"/>
              <a:buChar char=""/>
              <a:tabLst>
                <a:tab pos="770255" algn="l"/>
                <a:tab pos="2145665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Python</a:t>
            </a:r>
            <a:r>
              <a:rPr lang="en-US" sz="2400" spc="-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Libraries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: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OpenCV, NumPy, Pandas, Matplotlib, 			  Scikit-learn,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SzPts val="1200"/>
              <a:buFont typeface="Symbol" panose="05050102010706020507" pitchFamily="18" charset="2"/>
              <a:buChar char=""/>
              <a:tabLst>
                <a:tab pos="770255" algn="l"/>
                <a:tab pos="2134870" algn="l"/>
              </a:tabLst>
            </a:pPr>
            <a:r>
              <a:rPr lang="en-US" sz="24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Browser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            :</a:t>
            </a:r>
            <a:r>
              <a:rPr lang="en-US" sz="2400" spc="-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Any</a:t>
            </a:r>
            <a:r>
              <a:rPr lang="en-US" sz="2400" spc="-7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Latest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Browser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like</a:t>
            </a:r>
            <a:r>
              <a:rPr lang="en-US" sz="2400" spc="-1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Chrome</a:t>
            </a:r>
            <a:endParaRPr lang="en-IN" sz="24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790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66811-FF20-4E45-DE39-3B3306619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C65CFE3-80FA-72C2-0FA9-E231BFA6DDD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07C302E-6F6B-CEA0-94C2-3A3A25109D3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FF7311A-B438-6227-837A-68BF2CCDF9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36ACE85-68AF-C916-E228-D59CEFB6F79F}"/>
              </a:ext>
            </a:extLst>
          </p:cNvPr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B107CB52-7A82-6241-9CAD-D7A0BA51DA35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964D6F13-B898-2A35-857B-4E22ED748FEF}"/>
              </a:ext>
            </a:extLst>
          </p:cNvPr>
          <p:cNvSpPr txBox="1">
            <a:spLocks/>
          </p:cNvSpPr>
          <p:nvPr/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/>
              <a:t>Batch</a:t>
            </a:r>
            <a:r>
              <a:rPr lang="en-IN" spc="-55"/>
              <a:t> </a:t>
            </a:r>
            <a:r>
              <a:rPr lang="en-IN" spc="-25"/>
              <a:t>No.DB1</a:t>
            </a:r>
            <a:endParaRPr lang="en-IN" spc="-25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7FDE9E-A988-24C0-8071-0A6733766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03440"/>
              </p:ext>
            </p:extLst>
          </p:nvPr>
        </p:nvGraphicFramePr>
        <p:xfrm>
          <a:off x="647700" y="762000"/>
          <a:ext cx="10896600" cy="5334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48300">
                  <a:extLst>
                    <a:ext uri="{9D8B030D-6E8A-4147-A177-3AD203B41FA5}">
                      <a16:colId xmlns:a16="http://schemas.microsoft.com/office/drawing/2014/main" val="2500094811"/>
                    </a:ext>
                  </a:extLst>
                </a:gridCol>
                <a:gridCol w="5448300">
                  <a:extLst>
                    <a:ext uri="{9D8B030D-6E8A-4147-A177-3AD203B41FA5}">
                      <a16:colId xmlns:a16="http://schemas.microsoft.com/office/drawing/2014/main" val="90950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</a:t>
                      </a:r>
                      <a:r>
                        <a:rPr lang="en-IN" dirty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 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Solutions Implemented</a:t>
                      </a:r>
                      <a:r>
                        <a:rPr lang="en-IN" sz="22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2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Imbalanced Dataset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(More benign images than malignant)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Augmentation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(Rotation, Flipping, Zooming) to balance classes.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064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Overfitting Issue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(Deep learning models learning noise)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Applied </a:t>
                      </a: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 (0.1), L2 Regularization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Stopping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201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High Computational Cost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(Deep learning models require high resources)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</a:t>
                      </a: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en-US" sz="2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Colab</a:t>
                      </a: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(GPU)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training and optimized models with </a:t>
                      </a: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size tuning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752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Difficulty in Capturing Spatial Features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Integrated </a:t>
                      </a:r>
                      <a:r>
                        <a:rPr lang="en-US" sz="2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CapsNet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preserve </a:t>
                      </a: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spatial relationships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627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Long-Range Dependencies in Images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Implemented </a:t>
                      </a: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Vision Transformer (</a:t>
                      </a:r>
                      <a:r>
                        <a:rPr lang="en-US" sz="2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ViT</a:t>
                      </a: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</a:t>
                      </a: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attention-based feature extraction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37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Model Generalization for Other Diseases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Designed </a:t>
                      </a: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scalable architecture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that can be adapted for other medical image classifications.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236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17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9255" y="529843"/>
            <a:ext cx="26130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505148" y="6436275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  <a:r>
              <a:rPr lang="en-US" spc="-25" dirty="0"/>
              <a:t>DB1</a:t>
            </a:r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7575" y="1173924"/>
            <a:ext cx="3450590" cy="4530727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527050" algn="l"/>
              </a:tabLst>
            </a:pPr>
            <a:r>
              <a:rPr sz="1800" spc="-10" dirty="0">
                <a:latin typeface="Times New Roman"/>
                <a:cs typeface="Times New Roman"/>
              </a:rPr>
              <a:t>Abstract</a:t>
            </a:r>
            <a:endParaRPr sz="18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527050" algn="l"/>
              </a:tabLst>
            </a:pPr>
            <a:r>
              <a:rPr sz="1800" spc="-10" dirty="0">
                <a:latin typeface="Times New Roman"/>
                <a:cs typeface="Times New Roman"/>
              </a:rPr>
              <a:t>Introduction</a:t>
            </a:r>
            <a:endParaRPr sz="18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527050" algn="l"/>
              </a:tabLst>
            </a:pPr>
            <a:r>
              <a:rPr sz="1800" dirty="0">
                <a:latin typeface="Times New Roman"/>
                <a:cs typeface="Times New Roman"/>
              </a:rPr>
              <a:t>Literature</a:t>
            </a:r>
            <a:r>
              <a:rPr sz="1800" spc="-10" dirty="0">
                <a:latin typeface="Times New Roman"/>
                <a:cs typeface="Times New Roman"/>
              </a:rPr>
              <a:t> Survey</a:t>
            </a:r>
            <a:endParaRPr sz="18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27050" algn="l"/>
              </a:tabLst>
            </a:pPr>
            <a:r>
              <a:rPr sz="1800" dirty="0">
                <a:latin typeface="Times New Roman"/>
                <a:cs typeface="Times New Roman"/>
              </a:rPr>
              <a:t>Research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Gaps</a:t>
            </a:r>
            <a:endParaRPr sz="18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527050" algn="l"/>
              </a:tabLst>
            </a:pPr>
            <a:r>
              <a:rPr sz="1800" dirty="0">
                <a:latin typeface="Times New Roman"/>
                <a:cs typeface="Times New Roman"/>
              </a:rPr>
              <a:t>Problem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Statement</a:t>
            </a:r>
            <a:endParaRPr sz="18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527050" algn="l"/>
              </a:tabLst>
            </a:pPr>
            <a:r>
              <a:rPr sz="1800" spc="-10" dirty="0">
                <a:latin typeface="Times New Roman"/>
                <a:cs typeface="Times New Roman"/>
              </a:rPr>
              <a:t>Objectives</a:t>
            </a:r>
            <a:endParaRPr sz="18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527050" algn="l"/>
              </a:tabLst>
            </a:pPr>
            <a:r>
              <a:rPr sz="1800" dirty="0">
                <a:latin typeface="Times New Roman"/>
                <a:cs typeface="Times New Roman"/>
              </a:rPr>
              <a:t>Block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Diagram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Flow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Diagram</a:t>
            </a:r>
            <a:endParaRPr sz="18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527050" algn="l"/>
              </a:tabLst>
            </a:pPr>
            <a:r>
              <a:rPr sz="1800" spc="-10" dirty="0">
                <a:latin typeface="Times New Roman"/>
                <a:cs typeface="Times New Roman"/>
              </a:rPr>
              <a:t>Methodology</a:t>
            </a:r>
            <a:endParaRPr sz="18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527050" algn="l"/>
              </a:tabLst>
            </a:pPr>
            <a:r>
              <a:rPr lang="en-US" sz="1800" spc="-10" dirty="0">
                <a:latin typeface="Times New Roman"/>
                <a:cs typeface="Times New Roman"/>
              </a:rPr>
              <a:t>Implementation</a:t>
            </a:r>
            <a:endParaRPr lang="en-US" sz="18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2705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Results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and</a:t>
            </a:r>
            <a:r>
              <a:rPr lang="en-US" sz="1800" spc="-9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Analysis</a:t>
            </a:r>
            <a:endParaRPr lang="en-US" sz="18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52705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Conclusion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&amp;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Future </a:t>
            </a:r>
            <a:r>
              <a:rPr lang="en-US" sz="1800" spc="-20" dirty="0">
                <a:latin typeface="Times New Roman"/>
                <a:cs typeface="Times New Roman"/>
              </a:rPr>
              <a:t>Scope</a:t>
            </a:r>
            <a:endParaRPr lang="en-US" sz="18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527050" algn="l"/>
              </a:tabLst>
            </a:pPr>
            <a:r>
              <a:rPr lang="en-US" sz="1800" spc="-10" dirty="0">
                <a:latin typeface="Times New Roman"/>
                <a:cs typeface="Times New Roman"/>
              </a:rPr>
              <a:t>References</a:t>
            </a:r>
            <a:endParaRPr lang="en-US" sz="18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52705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Question </a:t>
            </a:r>
            <a:r>
              <a:rPr lang="en-US" sz="1800" spc="-20" dirty="0">
                <a:latin typeface="Times New Roman"/>
                <a:cs typeface="Times New Roman"/>
              </a:rPr>
              <a:t>and</a:t>
            </a:r>
            <a:r>
              <a:rPr lang="en-US" sz="1800" spc="-7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Answers</a:t>
            </a:r>
            <a:endParaRPr lang="en-US" sz="1800" dirty="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27050" algn="l"/>
              </a:tabLst>
            </a:pPr>
            <a:r>
              <a:rPr lang="en-US" sz="1800" spc="-10" dirty="0">
                <a:latin typeface="Times New Roman"/>
                <a:cs typeface="Times New Roman"/>
              </a:rPr>
              <a:t>Acknowledgements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0F6BC7-62DE-A1A3-EDC5-1B7978F501EE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49" y="1905000"/>
            <a:ext cx="5643457" cy="3810000"/>
          </a:xfrm>
          <a:ln>
            <a:solidFill>
              <a:schemeClr val="tx1"/>
            </a:solidFill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D13DE1AA-EA79-5FE2-BE24-6D541732E4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2363" y="51629"/>
            <a:ext cx="10099675" cy="1198562"/>
          </a:xfrm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23139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</a:t>
            </a:r>
            <a:r>
              <a:rPr spc="75" dirty="0"/>
              <a:t>E</a:t>
            </a:r>
            <a:r>
              <a:rPr spc="-30" dirty="0"/>
              <a:t>S</a:t>
            </a:r>
            <a:r>
              <a:rPr spc="60" dirty="0"/>
              <a:t>U</a:t>
            </a:r>
            <a:r>
              <a:rPr spc="-445" dirty="0"/>
              <a:t>L</a:t>
            </a:r>
            <a:r>
              <a:rPr spc="5" dirty="0"/>
              <a:t>T</a:t>
            </a:r>
            <a:r>
              <a:rPr spc="35" dirty="0"/>
              <a:t>S</a:t>
            </a:r>
            <a:r>
              <a:rPr spc="-215" dirty="0"/>
              <a:t> </a:t>
            </a:r>
            <a:r>
              <a:rPr dirty="0"/>
              <a:t>&amp;</a:t>
            </a:r>
            <a:r>
              <a:rPr spc="-285" dirty="0"/>
              <a:t> </a:t>
            </a:r>
            <a:r>
              <a:rPr spc="-25" dirty="0"/>
              <a:t>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CE0B55-8959-153C-8361-E74E04989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6" y="1104900"/>
            <a:ext cx="5715000" cy="46482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BC480F3D-E219-14B5-2D5D-85024153A53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E3346702-FEA4-39BF-8E28-A496E6B8A5AE}"/>
              </a:ext>
            </a:extLst>
          </p:cNvPr>
          <p:cNvSpPr txBox="1"/>
          <p:nvPr/>
        </p:nvSpPr>
        <p:spPr>
          <a:xfrm>
            <a:off x="7753508" y="6436275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ABAAFE7D-CC16-9DC9-D330-987A95D09DA2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4B145A89-29D4-DF70-3A94-F57E1CF044C8}"/>
              </a:ext>
            </a:extLst>
          </p:cNvPr>
          <p:cNvSpPr txBox="1">
            <a:spLocks/>
          </p:cNvSpPr>
          <p:nvPr/>
        </p:nvSpPr>
        <p:spPr>
          <a:xfrm>
            <a:off x="6184749" y="646685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 dirty="0"/>
              <a:t>Batch</a:t>
            </a:r>
            <a:r>
              <a:rPr lang="en-IN" spc="-55" dirty="0"/>
              <a:t> </a:t>
            </a:r>
            <a:r>
              <a:rPr lang="en-IN" spc="-25" dirty="0"/>
              <a:t>No.DB1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359B9D-88D8-8728-CC6D-43F7ADA8A3F7}"/>
              </a:ext>
            </a:extLst>
          </p:cNvPr>
          <p:cNvSpPr txBox="1"/>
          <p:nvPr/>
        </p:nvSpPr>
        <p:spPr>
          <a:xfrm>
            <a:off x="796412" y="5775991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 1 : Comparison of Models Across Metrics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E9307-729A-2ABF-861C-FAF804C013A5}"/>
              </a:ext>
            </a:extLst>
          </p:cNvPr>
          <p:cNvSpPr txBox="1"/>
          <p:nvPr/>
        </p:nvSpPr>
        <p:spPr>
          <a:xfrm>
            <a:off x="6741751" y="5637492"/>
            <a:ext cx="440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 :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Model Architecture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00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DE800-CEEE-49A6-AD5C-1B309A90E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694708-136D-1FA2-33B8-1193D0B3DBEC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9945" y="1446889"/>
            <a:ext cx="5227655" cy="3734711"/>
          </a:xfrm>
          <a:ln>
            <a:solidFill>
              <a:schemeClr val="tx1"/>
            </a:solidFill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271828E0-D751-527F-BBAA-3907ED738B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2363" y="51629"/>
            <a:ext cx="10099675" cy="1198562"/>
          </a:xfrm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23139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</a:t>
            </a:r>
            <a:r>
              <a:rPr spc="75" dirty="0"/>
              <a:t>E</a:t>
            </a:r>
            <a:r>
              <a:rPr spc="-30" dirty="0"/>
              <a:t>S</a:t>
            </a:r>
            <a:r>
              <a:rPr spc="60" dirty="0"/>
              <a:t>U</a:t>
            </a:r>
            <a:r>
              <a:rPr spc="-445" dirty="0"/>
              <a:t>L</a:t>
            </a:r>
            <a:r>
              <a:rPr spc="5" dirty="0"/>
              <a:t>T</a:t>
            </a:r>
            <a:r>
              <a:rPr spc="35" dirty="0"/>
              <a:t>S</a:t>
            </a:r>
            <a:r>
              <a:rPr spc="-215" dirty="0"/>
              <a:t> </a:t>
            </a:r>
            <a:r>
              <a:rPr dirty="0"/>
              <a:t>&amp;</a:t>
            </a:r>
            <a:r>
              <a:rPr spc="-285" dirty="0"/>
              <a:t> </a:t>
            </a:r>
            <a:r>
              <a:rPr spc="-25" dirty="0"/>
              <a:t>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2EC79B-332B-0A31-A791-0D2F148563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00" y="1192684"/>
            <a:ext cx="4262828" cy="4163067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84F0FA5D-F316-81C4-F936-6E45084C961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6E75FF09-D16B-B927-851F-48E753F92BBE}"/>
              </a:ext>
            </a:extLst>
          </p:cNvPr>
          <p:cNvSpPr txBox="1"/>
          <p:nvPr/>
        </p:nvSpPr>
        <p:spPr>
          <a:xfrm>
            <a:off x="7753508" y="6436275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EE67C98C-4006-3D66-7DD3-2FED79773B4A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049E9A50-18A5-C93C-8BD1-1FDF35213CC6}"/>
              </a:ext>
            </a:extLst>
          </p:cNvPr>
          <p:cNvSpPr txBox="1">
            <a:spLocks/>
          </p:cNvSpPr>
          <p:nvPr/>
        </p:nvSpPr>
        <p:spPr>
          <a:xfrm>
            <a:off x="6184749" y="646685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 dirty="0"/>
              <a:t>Batch</a:t>
            </a:r>
            <a:r>
              <a:rPr lang="en-IN" spc="-55" dirty="0"/>
              <a:t> </a:t>
            </a:r>
            <a:r>
              <a:rPr lang="en-IN" spc="-25" dirty="0"/>
              <a:t>No.DB1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65B2E-9CD9-4E49-68F0-F35060AC0159}"/>
              </a:ext>
            </a:extLst>
          </p:cNvPr>
          <p:cNvSpPr txBox="1"/>
          <p:nvPr/>
        </p:nvSpPr>
        <p:spPr>
          <a:xfrm>
            <a:off x="944614" y="5465261"/>
            <a:ext cx="424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3:Training and Testing Accuracy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A6B74-42E7-F917-7A07-8C0B07DA0CCF}"/>
              </a:ext>
            </a:extLst>
          </p:cNvPr>
          <p:cNvSpPr txBox="1"/>
          <p:nvPr/>
        </p:nvSpPr>
        <p:spPr>
          <a:xfrm>
            <a:off x="6400800" y="5424119"/>
            <a:ext cx="494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4:Confusion Matrix of Ensemble Model</a:t>
            </a:r>
          </a:p>
        </p:txBody>
      </p:sp>
    </p:spTree>
    <p:extLst>
      <p:ext uri="{BB962C8B-B14F-4D97-AF65-F5344CB8AC3E}">
        <p14:creationId xmlns:p14="http://schemas.microsoft.com/office/powerpoint/2010/main" val="1804879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366F1-9445-E52D-F659-DEE8423B2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>
            <a:extLst>
              <a:ext uri="{FF2B5EF4-FFF2-40B4-BE49-F238E27FC236}">
                <a16:creationId xmlns:a16="http://schemas.microsoft.com/office/drawing/2014/main" id="{6D15697E-643A-435B-0BDD-A116F18ACFD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DE7B8EF-EE25-8895-A7E0-E49C466A2269}"/>
              </a:ext>
            </a:extLst>
          </p:cNvPr>
          <p:cNvSpPr txBox="1"/>
          <p:nvPr/>
        </p:nvSpPr>
        <p:spPr>
          <a:xfrm>
            <a:off x="7753508" y="6436275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D93A42FA-5E8C-8FA8-96D3-69407D25292F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C432ED10-5B7A-C159-1027-A6B06AC2CAE6}"/>
              </a:ext>
            </a:extLst>
          </p:cNvPr>
          <p:cNvSpPr txBox="1">
            <a:spLocks/>
          </p:cNvSpPr>
          <p:nvPr/>
        </p:nvSpPr>
        <p:spPr>
          <a:xfrm>
            <a:off x="6184749" y="646685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 dirty="0"/>
              <a:t>Batch</a:t>
            </a:r>
            <a:r>
              <a:rPr lang="en-IN" spc="-55" dirty="0"/>
              <a:t> </a:t>
            </a:r>
            <a:r>
              <a:rPr lang="en-IN" spc="-25" dirty="0"/>
              <a:t>No.DB1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F1E8F-D7EC-89A6-3D5F-2F06CD983AAC}"/>
              </a:ext>
            </a:extLst>
          </p:cNvPr>
          <p:cNvSpPr txBox="1"/>
          <p:nvPr/>
        </p:nvSpPr>
        <p:spPr>
          <a:xfrm>
            <a:off x="1654810" y="609600"/>
            <a:ext cx="9525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44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44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IN" sz="4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5BF4FB-1543-A44F-0208-6635497423D7}"/>
              </a:ext>
            </a:extLst>
          </p:cNvPr>
          <p:cNvSpPr txBox="1"/>
          <p:nvPr/>
        </p:nvSpPr>
        <p:spPr>
          <a:xfrm>
            <a:off x="838200" y="1594062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543F25-E434-E522-00C7-E6E713EC5231}"/>
              </a:ext>
            </a:extLst>
          </p:cNvPr>
          <p:cNvSpPr txBox="1"/>
          <p:nvPr/>
        </p:nvSpPr>
        <p:spPr>
          <a:xfrm>
            <a:off x="1066800" y="2251224"/>
            <a:ext cx="101130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enhances melanoma detection using deep learning models (VGG19, VGG16, ResNet50,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CapsNet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combined with ML classifiers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SVC).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achieved the highest accuracy (92.4%), excelling in capturing global image features critical for melanoma detection. Its self-attention mechanism improved precision, recall, and F1 scores, ensuring reliable early diagnosis. An ensemble approach combining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CNNs via majority voting further boosted robustness to 92.3%. This study highlights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 in medical imaging, suggesting hybrid CNN-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for improved diagnostics. Future research can adapt these methods to broader medical applications, fostering AI-driven clinical advancements.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29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918C-6077-CAF0-0157-1913A4EDA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>
            <a:extLst>
              <a:ext uri="{FF2B5EF4-FFF2-40B4-BE49-F238E27FC236}">
                <a16:creationId xmlns:a16="http://schemas.microsoft.com/office/drawing/2014/main" id="{93A27E3D-1D5F-88ED-4402-F356D6258D1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355F24A-B9BC-AAD3-17E5-1ED0C0EB4797}"/>
              </a:ext>
            </a:extLst>
          </p:cNvPr>
          <p:cNvSpPr txBox="1"/>
          <p:nvPr/>
        </p:nvSpPr>
        <p:spPr>
          <a:xfrm>
            <a:off x="7753508" y="6436275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55D438EE-5E6E-0698-ED61-BB0570052A1C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7252E31-81E4-D9A6-A6A5-C99682C914FF}"/>
              </a:ext>
            </a:extLst>
          </p:cNvPr>
          <p:cNvSpPr txBox="1">
            <a:spLocks/>
          </p:cNvSpPr>
          <p:nvPr/>
        </p:nvSpPr>
        <p:spPr>
          <a:xfrm>
            <a:off x="6184749" y="646685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 dirty="0"/>
              <a:t>Batch</a:t>
            </a:r>
            <a:r>
              <a:rPr lang="en-IN" spc="-55" dirty="0"/>
              <a:t> </a:t>
            </a:r>
            <a:r>
              <a:rPr lang="en-IN" spc="-25" dirty="0"/>
              <a:t>No.DB1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A48FD7-213C-A25E-E2DB-83091FB4FDB9}"/>
              </a:ext>
            </a:extLst>
          </p:cNvPr>
          <p:cNvSpPr txBox="1"/>
          <p:nvPr/>
        </p:nvSpPr>
        <p:spPr>
          <a:xfrm>
            <a:off x="1286192" y="1143000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CF2A4B-0AF3-ABC8-B778-94ED3C82997A}"/>
              </a:ext>
            </a:extLst>
          </p:cNvPr>
          <p:cNvSpPr txBox="1"/>
          <p:nvPr/>
        </p:nvSpPr>
        <p:spPr>
          <a:xfrm>
            <a:off x="1654810" y="1905000"/>
            <a:ext cx="92202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Model Application: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the architecture for diverse medical imaging tasks beyond skin cancer by identifying transferable features.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in New Contexts: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model on various medical datasets to assess accuracy and generalizability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Collaboration: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with medical specialists to ensure seamless integration into workflows, addressing clinical needs effectively.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53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93359-EABA-625C-070F-0928B69EC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>
            <a:extLst>
              <a:ext uri="{FF2B5EF4-FFF2-40B4-BE49-F238E27FC236}">
                <a16:creationId xmlns:a16="http://schemas.microsoft.com/office/drawing/2014/main" id="{B0516FE0-9E9F-8D08-C3EB-CD823792D52C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30DB26E6-F0A9-4125-CFB4-EA1DEB58DF69}"/>
              </a:ext>
            </a:extLst>
          </p:cNvPr>
          <p:cNvSpPr txBox="1"/>
          <p:nvPr/>
        </p:nvSpPr>
        <p:spPr>
          <a:xfrm>
            <a:off x="7753508" y="6436275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97A3469-7239-A242-0057-BF8AEFD3215F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DE022B59-6FCF-8588-0868-F688B73F09D1}"/>
              </a:ext>
            </a:extLst>
          </p:cNvPr>
          <p:cNvSpPr txBox="1">
            <a:spLocks/>
          </p:cNvSpPr>
          <p:nvPr/>
        </p:nvSpPr>
        <p:spPr>
          <a:xfrm>
            <a:off x="6184749" y="646685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 dirty="0"/>
              <a:t>Batch</a:t>
            </a:r>
            <a:r>
              <a:rPr lang="en-IN" spc="-55" dirty="0"/>
              <a:t> </a:t>
            </a:r>
            <a:r>
              <a:rPr lang="en-IN" spc="-25" dirty="0"/>
              <a:t>No.DB1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B126C3-29DF-4A50-7DB8-F7E2A567C5E5}"/>
              </a:ext>
            </a:extLst>
          </p:cNvPr>
          <p:cNvSpPr txBox="1"/>
          <p:nvPr/>
        </p:nvSpPr>
        <p:spPr>
          <a:xfrm>
            <a:off x="1286192" y="1143000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8CAEA2-7BAF-0F85-9A8E-AD52794479C0}"/>
              </a:ext>
            </a:extLst>
          </p:cNvPr>
          <p:cNvSpPr txBox="1"/>
          <p:nvPr/>
        </p:nvSpPr>
        <p:spPr>
          <a:xfrm>
            <a:off x="1654810" y="1905000"/>
            <a:ext cx="922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Constraints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dataset size, class imbalance.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Resources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training time, GPU/TPU required.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Risk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careful tuning, risk of overfitting.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Factors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data variations affect performance</a:t>
            </a:r>
          </a:p>
        </p:txBody>
      </p:sp>
    </p:spTree>
    <p:extLst>
      <p:ext uri="{BB962C8B-B14F-4D97-AF65-F5344CB8AC3E}">
        <p14:creationId xmlns:p14="http://schemas.microsoft.com/office/powerpoint/2010/main" val="387415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E835F-DD10-8E84-0FD6-85246DEC9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>
            <a:extLst>
              <a:ext uri="{FF2B5EF4-FFF2-40B4-BE49-F238E27FC236}">
                <a16:creationId xmlns:a16="http://schemas.microsoft.com/office/drawing/2014/main" id="{FF9CCF2E-85EE-B119-D60A-D39769CD4C3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E949A953-4DB5-EA65-A1FF-024537B11932}"/>
              </a:ext>
            </a:extLst>
          </p:cNvPr>
          <p:cNvSpPr txBox="1"/>
          <p:nvPr/>
        </p:nvSpPr>
        <p:spPr>
          <a:xfrm>
            <a:off x="7753508" y="6436275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594A464-BD46-8E18-F865-8A9315878B69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D03E274D-985C-8ECB-BB3A-1DE61ADF5E23}"/>
              </a:ext>
            </a:extLst>
          </p:cNvPr>
          <p:cNvSpPr txBox="1">
            <a:spLocks/>
          </p:cNvSpPr>
          <p:nvPr/>
        </p:nvSpPr>
        <p:spPr>
          <a:xfrm>
            <a:off x="6184749" y="646685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 dirty="0"/>
              <a:t>Batch</a:t>
            </a:r>
            <a:r>
              <a:rPr lang="en-IN" spc="-55" dirty="0"/>
              <a:t> </a:t>
            </a:r>
            <a:r>
              <a:rPr lang="en-IN" spc="-25" dirty="0"/>
              <a:t>No.DB1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7931A1E-5438-4E69-5283-6BCDFAC5FE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5463" y="76200"/>
            <a:ext cx="10101072" cy="1200005"/>
          </a:xfrm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334581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C2D2-5DB0-391E-68D2-221ABA7379EE}"/>
              </a:ext>
            </a:extLst>
          </p:cNvPr>
          <p:cNvSpPr txBox="1"/>
          <p:nvPr/>
        </p:nvSpPr>
        <p:spPr>
          <a:xfrm>
            <a:off x="1072504" y="1178681"/>
            <a:ext cx="102289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374650" lvl="0" algn="just">
              <a:buSzPts val="1200"/>
              <a:tabLst>
                <a:tab pos="546100" algn="l"/>
                <a:tab pos="548005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Kassani</a:t>
            </a:r>
            <a:r>
              <a:rPr lang="en-IN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H., &amp; </a:t>
            </a:r>
            <a:r>
              <a:rPr lang="en-IN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Kassani</a:t>
            </a:r>
            <a:r>
              <a:rPr lang="en-IN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H. (2019). A comparative study of deep learning architectures on melanoma detection. Tissue and Cell, 58, 76-83.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Al-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Masni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A., Al-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Antari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A., Park, H. M., Park, N. H., &amp; Kim, T. S. (2019, May). A deep learning model integrating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FrCN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residual convolutional networks for skin lesion segmentation and classification. In 2019 IEEE Eurasia conference on biomedical engineering, healthcare and sustainability (ECBIOS) (pp. 95-98). IEEE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74650" lvl="0" algn="just">
              <a:buSzPts val="1200"/>
              <a:tabLst>
                <a:tab pos="546100" algn="l"/>
                <a:tab pos="548005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Albraikan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A.,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Nemri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Alkhonaini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A., Hilal, A. M., Yaseen, I., &amp;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Motwakel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(2023). Automated Deep Learning Based Melanoma Detection and Classification Using Biomedical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Dermoscopic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Images. Computers, Materials &amp; Continua, 74(2).</a:t>
            </a:r>
            <a:endParaRPr lang="en-IN" sz="20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Jojoa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Acosta, M. F., Caballero Tovar, L. Y., Garcia-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Zapirain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B., &amp;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Percybrooks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W. S. (2021). Melanoma diagnosis using deep learning techniques on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dermatoscopic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images. BMC Medical Imaging, 21, 1-11.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Daghrir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J.,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Tlig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L.,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Bouchouicha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&amp;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Sayadi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(2020, September). Melanoma skin cancer detection using deep learning and classical machine learning techniques: A hybrid approach. In 2020 5th international conference on advanced technologies for signal and image processing (ATSIP) (pp. 1-5). IEEE.</a:t>
            </a:r>
            <a:endParaRPr lang="en-IN" sz="20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3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96AEC-D9E8-5849-24AC-9279245CA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>
            <a:extLst>
              <a:ext uri="{FF2B5EF4-FFF2-40B4-BE49-F238E27FC236}">
                <a16:creationId xmlns:a16="http://schemas.microsoft.com/office/drawing/2014/main" id="{F7FFADE9-3B78-C616-D577-6E01CF6FE32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82A830E-953D-45DB-B1FE-09A6A151E594}"/>
              </a:ext>
            </a:extLst>
          </p:cNvPr>
          <p:cNvSpPr txBox="1"/>
          <p:nvPr/>
        </p:nvSpPr>
        <p:spPr>
          <a:xfrm>
            <a:off x="7753508" y="6436275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FC1BFEC-608C-CB14-32BA-D3D2192C85B2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A622DC3B-818B-C336-8238-653C9348465A}"/>
              </a:ext>
            </a:extLst>
          </p:cNvPr>
          <p:cNvSpPr txBox="1">
            <a:spLocks/>
          </p:cNvSpPr>
          <p:nvPr/>
        </p:nvSpPr>
        <p:spPr>
          <a:xfrm>
            <a:off x="6184749" y="646685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 dirty="0"/>
              <a:t>Batch</a:t>
            </a:r>
            <a:r>
              <a:rPr lang="en-IN" spc="-55" dirty="0"/>
              <a:t> </a:t>
            </a:r>
            <a:r>
              <a:rPr lang="en-IN" spc="-25" dirty="0"/>
              <a:t>No.DB1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46A9EB8-D16E-FA2F-6D6F-D1D8CF0713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5463" y="76200"/>
            <a:ext cx="10101072" cy="1200005"/>
          </a:xfrm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334581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E3335-C006-7458-0DFA-CC2468EB9517}"/>
              </a:ext>
            </a:extLst>
          </p:cNvPr>
          <p:cNvSpPr txBox="1"/>
          <p:nvPr/>
        </p:nvSpPr>
        <p:spPr>
          <a:xfrm>
            <a:off x="1320605" y="1267058"/>
            <a:ext cx="1022896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04190" lvl="0" algn="just">
              <a:buSzPts val="1200"/>
              <a:tabLst>
                <a:tab pos="546100" algn="l"/>
                <a:tab pos="548005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IN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Sanketh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S., Bala, M. M., Reddy, P. V. N., &amp; Kumar, G. P. (2020, May). Melanoma disease detection using convolutional neural networks. In 2020 4th international conference on intelligent computing and control systems (ICICCS) (pp. 1031-1037). IEEE.</a:t>
            </a:r>
            <a:endParaRPr lang="en-IN" sz="20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04190" lvl="0" algn="just">
              <a:spcBef>
                <a:spcPts val="640"/>
              </a:spcBef>
              <a:buSzPts val="1200"/>
              <a:tabLst>
                <a:tab pos="546100" algn="l"/>
                <a:tab pos="548005" algn="l"/>
              </a:tabLs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Lembhe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Motarwar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P., Patil, R., &amp; Elias, S. (2023). Enhancement in Skin Cancer Detection using Image Super Resolution and Convolutional Neural Network. Procedia Computer Science, 218, 164-173</a:t>
            </a:r>
            <a:endParaRPr lang="en-IN" sz="20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374650" lvl="0" algn="just">
              <a:buSzPts val="1200"/>
              <a:tabLst>
                <a:tab pos="546100" algn="l"/>
                <a:tab pos="548005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Rodrigues, J. F.,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Brandoli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B., &amp; Amer-Yahia, S. (2020, July).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DermaDL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advanced convolutional neural networks for automated melanoma detection. In 2020 IEEE 33rd International Symposium on Computer-Based Medical Systems (CBMS) (pp. 504-509). IEEE.</a:t>
            </a:r>
          </a:p>
          <a:p>
            <a:pPr marR="504190" lvl="0" algn="just">
              <a:spcBef>
                <a:spcPts val="25"/>
              </a:spcBef>
              <a:buSzPts val="1200"/>
              <a:tabLst>
                <a:tab pos="546100" algn="l"/>
                <a:tab pos="548005" algn="l"/>
              </a:tabLs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Ghosh, S., Dhar, S.,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Yoddha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Kumar, S., Thakur, A. K., &amp; Jana, N. D. (2024). Melanoma Skin Cancer Detection Using Ensemble of Machine Learning Models Considering Deep Feature Embeddings. Procedia Computer Science, 235, 3007-3015.</a:t>
            </a:r>
            <a:endParaRPr lang="en-IN" sz="20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04190" lvl="0" algn="just">
              <a:spcBef>
                <a:spcPts val="25"/>
              </a:spcBef>
              <a:buSzPts val="1200"/>
              <a:tabLst>
                <a:tab pos="546100" algn="l"/>
                <a:tab pos="548005" algn="l"/>
              </a:tabLs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Kavitha, C., Priyanka, S., Kumar, M. P., &amp; Kusuma, V. (2024). Skin Cancer Detection and Classification using Deep Learning Techniques. Procedia Computer Science, 235, 2793-2802.</a:t>
            </a:r>
            <a:endParaRPr lang="en-IN" sz="20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12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C9C6D-0E1C-58F5-4B38-94BB9B622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>
            <a:extLst>
              <a:ext uri="{FF2B5EF4-FFF2-40B4-BE49-F238E27FC236}">
                <a16:creationId xmlns:a16="http://schemas.microsoft.com/office/drawing/2014/main" id="{E2C372AD-0923-79F9-6386-56D9AA59584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3F2B500-6A31-E8C2-B3BF-09368F9D4644}"/>
              </a:ext>
            </a:extLst>
          </p:cNvPr>
          <p:cNvSpPr txBox="1"/>
          <p:nvPr/>
        </p:nvSpPr>
        <p:spPr>
          <a:xfrm>
            <a:off x="7753508" y="6436275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19377378-5A66-9B7B-AC14-5AC2DDE487F8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0E7E6C0F-4FDC-21D8-43A1-0E8815BC3270}"/>
              </a:ext>
            </a:extLst>
          </p:cNvPr>
          <p:cNvSpPr txBox="1">
            <a:spLocks/>
          </p:cNvSpPr>
          <p:nvPr/>
        </p:nvSpPr>
        <p:spPr>
          <a:xfrm>
            <a:off x="6184749" y="646685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IN" dirty="0"/>
              <a:t>Batch</a:t>
            </a:r>
            <a:r>
              <a:rPr lang="en-IN" spc="-55" dirty="0"/>
              <a:t> </a:t>
            </a:r>
            <a:r>
              <a:rPr lang="en-IN" spc="-25" dirty="0"/>
              <a:t>No.DB1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3E905EC-23A0-4A9E-49FD-D37EC12F7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5463" y="76200"/>
            <a:ext cx="10101072" cy="1200005"/>
          </a:xfrm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334581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F98C8-C037-A4DD-ABA5-D550D4F1FFBE}"/>
              </a:ext>
            </a:extLst>
          </p:cNvPr>
          <p:cNvSpPr txBox="1"/>
          <p:nvPr/>
        </p:nvSpPr>
        <p:spPr>
          <a:xfrm>
            <a:off x="1249321" y="1268831"/>
            <a:ext cx="1022896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04190" lvl="0" algn="just">
              <a:spcBef>
                <a:spcPts val="25"/>
              </a:spcBef>
              <a:buSzPts val="1200"/>
              <a:tabLst>
                <a:tab pos="546100" algn="l"/>
                <a:tab pos="548005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</a:t>
            </a:r>
            <a:r>
              <a:rPr lang="en-IN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Kadampur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A., &amp; Al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Riyaee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(2020). Skin cancer detection: Applying a deep learning based model driven architecture in the cloud for classifying dermal cell images. Informatics in Medicine Unlocked, 18, 100282.</a:t>
            </a:r>
            <a:endParaRPr lang="en-IN" sz="20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04190" lvl="0" algn="just">
              <a:spcBef>
                <a:spcPts val="25"/>
              </a:spcBef>
              <a:buSzPts val="1200"/>
              <a:tabLst>
                <a:tab pos="546100" algn="l"/>
                <a:tab pos="548005" algn="l"/>
              </a:tabLs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Dildar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Akram, S., Irfan, M., Khan, H. U., Ramzan, M., Mahmood, A. R., ... &amp;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Mahnashi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H. (2021). Skin cancer detection: a review using deep learning techniques. International journal of environmental research and public health, 18(10), 5479.</a:t>
            </a:r>
            <a:endParaRPr lang="en-IN" sz="20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04190" lvl="0" algn="just">
              <a:spcBef>
                <a:spcPts val="25"/>
              </a:spcBef>
              <a:buSzPts val="1200"/>
              <a:tabLst>
                <a:tab pos="546100" algn="l"/>
                <a:tab pos="548005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Lee, V., Singh, G.,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Trasatti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 P., Bjornsson, C., Xu, X., Tran, T. N., ... &amp; </a:t>
            </a:r>
            <a:r>
              <a:rPr lang="en-US" sz="20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Karande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(2014). Design and fabrication of human skin by three-dimensional bioprinting. Tissue Engineering Part C: Methods, 20(6), 473-484.</a:t>
            </a:r>
            <a:endParaRPr lang="en-IN" sz="20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04190" lvl="0" algn="just">
              <a:spcBef>
                <a:spcPts val="25"/>
              </a:spcBef>
              <a:buSzPts val="1200"/>
              <a:tabLst>
                <a:tab pos="546100" algn="l"/>
                <a:tab pos="548005" algn="l"/>
              </a:tabLs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Mehr, R. A., &amp; Ameri, A. (2022). Skin cancer detection based on deep learning. Journal of biomedical physics &amp; engineering, 12(6), 559.</a:t>
            </a:r>
            <a:endParaRPr lang="en-IN" sz="20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04190" lvl="0" algn="just">
              <a:spcBef>
                <a:spcPts val="25"/>
              </a:spcBef>
              <a:buSzPts val="1200"/>
              <a:tabLst>
                <a:tab pos="546100" algn="l"/>
                <a:tab pos="548005" algn="l"/>
              </a:tabLs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https://www.kaggle.com/datasets/hasnainjaved/melanoma-skin-cancer-dataset-of-10000-images</a:t>
            </a:r>
            <a:endParaRPr lang="en-IN" sz="2000" spc="-1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05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1635125">
              <a:lnSpc>
                <a:spcPct val="100000"/>
              </a:lnSpc>
              <a:spcBef>
                <a:spcPts val="130"/>
              </a:spcBef>
            </a:pPr>
            <a:r>
              <a:rPr dirty="0"/>
              <a:t>QUESTIONS</a:t>
            </a:r>
            <a:r>
              <a:rPr spc="-150" dirty="0"/>
              <a:t> </a:t>
            </a:r>
            <a:r>
              <a:rPr spc="-20" dirty="0"/>
              <a:t>and</a:t>
            </a:r>
            <a:r>
              <a:rPr spc="-265" dirty="0"/>
              <a:t> </a:t>
            </a:r>
            <a:r>
              <a:rPr spc="-10" dirty="0"/>
              <a:t>ANSWERS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20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7575" y="1813305"/>
            <a:ext cx="106648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</a:tabLst>
            </a:pPr>
            <a:endParaRPr sz="2750" dirty="0">
              <a:latin typeface="Times New Roman"/>
              <a:cs typeface="Times New Roman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8FEBD8-8F32-DB77-D598-FEE0ECDCC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73" y="1219200"/>
            <a:ext cx="6858000" cy="5155878"/>
          </a:xfrm>
          <a:prstGeom prst="rect">
            <a:avLst/>
          </a:prstGeom>
        </p:spPr>
      </p:pic>
      <p:sp>
        <p:nvSpPr>
          <p:cNvPr id="17" name="object 5">
            <a:extLst>
              <a:ext uri="{FF2B5EF4-FFF2-40B4-BE49-F238E27FC236}">
                <a16:creationId xmlns:a16="http://schemas.microsoft.com/office/drawing/2014/main" id="{2300BAA9-C902-B399-CCCE-AA5E537961C5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9830232A-2E00-2F66-36BE-45D8DAA1F03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  <a:r>
              <a:rPr lang="en-US" spc="-25" dirty="0"/>
              <a:t>DB1</a:t>
            </a:r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1336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ACKNOWLEGEMENTS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  <a:r>
              <a:rPr lang="en-US" spc="-25" dirty="0"/>
              <a:t>DB1</a:t>
            </a:r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5D49B0-7033-5210-4926-25A6017EE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219200"/>
            <a:ext cx="4419600" cy="441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3049DA-84D1-7303-8E4B-3942373E8044}"/>
              </a:ext>
            </a:extLst>
          </p:cNvPr>
          <p:cNvSpPr txBox="1"/>
          <p:nvPr/>
        </p:nvSpPr>
        <p:spPr>
          <a:xfrm>
            <a:off x="7364572" y="4771072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  <a:cs typeface="Times New Roman" panose="02020603050405020304" pitchFamily="18" charset="0"/>
              </a:rPr>
              <a:t> Presented By</a:t>
            </a:r>
          </a:p>
          <a:p>
            <a:pPr algn="ctr"/>
            <a:endParaRPr lang="en-US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>
                <a:latin typeface="Aptos" panose="020B0004020202020204" pitchFamily="34" charset="0"/>
                <a:cs typeface="Times New Roman" panose="02020603050405020304" pitchFamily="18" charset="0"/>
              </a:rPr>
              <a:t>B.Nanda</a:t>
            </a:r>
            <a:r>
              <a:rPr lang="en-US" b="1" dirty="0">
                <a:latin typeface="Aptos" panose="020B0004020202020204" pitchFamily="34" charset="0"/>
                <a:cs typeface="Times New Roman" panose="02020603050405020304" pitchFamily="18" charset="0"/>
              </a:rPr>
              <a:t> krishna  	(21471A05L8</a:t>
            </a: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0070C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  </a:t>
            </a:r>
            <a:endParaRPr lang="en-US" b="1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K.Adi</a:t>
            </a: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Babu              (21471A05M8) </a:t>
            </a:r>
            <a:r>
              <a:rPr lang="en-US" b="1" dirty="0" err="1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S.Vasantha</a:t>
            </a: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            (21471A05N4)   </a:t>
            </a:r>
            <a:endParaRPr lang="en-IN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CB9456F2-562A-728F-5A40-C9FDD6566A7B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370332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ABSTRACT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7575" y="1258678"/>
            <a:ext cx="10228960" cy="44486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413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have revolutionized skin cancer detection, improving survival and early diagnosis rates. This Project presents a multiframework approach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melanoma detection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Deep Convolutional Neural Networks (VGG19, VGG16, ResNet50), Capsule Networks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CapsNet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Transformers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comprehensive feature extraction. These features are classified using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integrates five machine learning classifiers—Support Vector Classifier (SVC),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Forest, K-Nearest Neighbors (KNN), and Logistic Regression—via majority voting.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achieved a remarkable accuracy of 92.4%, while the ensemble model demonstrated robust performance with an accuracy of 92.3%. This Project validates the superior efficacy of hybrid models in enhancing skin cancer detection accuracy.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388D15C-6F02-424C-7863-DF8DB8D637BB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C62661C-B1A3-1547-19F9-19F6FCDE3B3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  <a:r>
              <a:rPr lang="en-US" spc="-25" dirty="0"/>
              <a:t>DB1</a:t>
            </a:r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98958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98516" y="1483468"/>
            <a:ext cx="9723316" cy="4101123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lvl="3" indent="-342900" algn="just"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Project Focus: </a:t>
            </a:r>
            <a:r>
              <a:rPr lang="en-US" sz="2400" dirty="0">
                <a:latin typeface="Times New Roman"/>
                <a:cs typeface="Times New Roman"/>
              </a:rPr>
              <a:t>Developing an advanced diagnostic system for melanoma detection using a hybrid deep learning and machine learning approach.</a:t>
            </a:r>
          </a:p>
          <a:p>
            <a:pPr marL="355600" indent="-342900" algn="just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Key Models Used: </a:t>
            </a:r>
            <a:r>
              <a:rPr lang="en-US" sz="2400" dirty="0">
                <a:latin typeface="Times New Roman"/>
                <a:cs typeface="Times New Roman"/>
              </a:rPr>
              <a:t>Combines Vision Transformers (</a:t>
            </a:r>
            <a:r>
              <a:rPr lang="en-US" sz="2400" dirty="0" err="1">
                <a:latin typeface="Times New Roman"/>
                <a:cs typeface="Times New Roman"/>
              </a:rPr>
              <a:t>ViT</a:t>
            </a:r>
            <a:r>
              <a:rPr lang="en-US" sz="2400" dirty="0">
                <a:latin typeface="Times New Roman"/>
                <a:cs typeface="Times New Roman"/>
              </a:rPr>
              <a:t>), CNNs (VGG16, VGG19, ResNet50), Capsule Networks (</a:t>
            </a:r>
            <a:r>
              <a:rPr lang="en-US" sz="2400" dirty="0" err="1">
                <a:latin typeface="Times New Roman"/>
                <a:cs typeface="Times New Roman"/>
              </a:rPr>
              <a:t>CapsNet</a:t>
            </a:r>
            <a:r>
              <a:rPr lang="en-US" sz="2400" dirty="0">
                <a:latin typeface="Times New Roman"/>
                <a:cs typeface="Times New Roman"/>
              </a:rPr>
              <a:t>), and ensemble machine learning classifiers.</a:t>
            </a:r>
          </a:p>
          <a:p>
            <a:pPr marL="355600" indent="-342900" algn="just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Objective: </a:t>
            </a:r>
            <a:r>
              <a:rPr lang="en-US" sz="2400" dirty="0">
                <a:latin typeface="Times New Roman"/>
                <a:cs typeface="Times New Roman"/>
              </a:rPr>
              <a:t>To enhance accuracy and reliability in detecting melanoma by leveraging the strengths of multiple models and techniques.</a:t>
            </a:r>
          </a:p>
          <a:p>
            <a:pPr marL="355600" indent="-342900" algn="just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Significance: </a:t>
            </a:r>
            <a:r>
              <a:rPr lang="en-US" sz="2400" dirty="0">
                <a:latin typeface="Times New Roman"/>
                <a:cs typeface="Times New Roman"/>
              </a:rPr>
              <a:t>Addresses limitations of traditional diagnostic methods by offering a faster, more precise, and scalable solution suitable for real-world medical applications.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32C2B8E-7BB9-DF9A-133C-B65DBA039B00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6A2DCB39-5850-8478-DED0-3622EF401E2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  <a:r>
              <a:rPr lang="en-US" spc="-25" dirty="0"/>
              <a:t>DB1</a:t>
            </a:r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3DAC0-2212-8261-E239-7DB46CCDA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5545528-0AED-E776-A89F-56A25CFD43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98958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603FA6A-AF46-253C-3F9A-B9BC3A3ED63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78273D8-FE69-6D34-879B-149D58BE6EF0}"/>
              </a:ext>
            </a:extLst>
          </p:cNvPr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6506207-5C94-DD61-AD27-DD721522558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8EC8795-4968-F303-8919-23552E32EC6E}"/>
              </a:ext>
            </a:extLst>
          </p:cNvPr>
          <p:cNvSpPr txBox="1"/>
          <p:nvPr/>
        </p:nvSpPr>
        <p:spPr>
          <a:xfrm>
            <a:off x="1295400" y="1676400"/>
            <a:ext cx="9979025" cy="3239348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lvl="3" indent="-342900" algn="just"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300" b="1" dirty="0">
                <a:latin typeface="Times New Roman"/>
                <a:cs typeface="Times New Roman"/>
              </a:rPr>
              <a:t>Rising Health Concern: </a:t>
            </a:r>
            <a:r>
              <a:rPr lang="en-US" sz="2300" dirty="0">
                <a:latin typeface="Times New Roman"/>
                <a:cs typeface="Times New Roman"/>
              </a:rPr>
              <a:t>Melanoma is among the most aggressive and fatal skin cancers, requiring early and accurate detection to improve survival rates.</a:t>
            </a:r>
          </a:p>
          <a:p>
            <a:pPr marL="355600" lvl="3" indent="-342900" algn="just"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300" b="1" dirty="0">
                <a:latin typeface="Times New Roman"/>
                <a:cs typeface="Times New Roman"/>
              </a:rPr>
              <a:t>Limitations of Traditional Methods:</a:t>
            </a:r>
            <a:r>
              <a:rPr lang="en-US" sz="2300" dirty="0">
                <a:latin typeface="Times New Roman"/>
                <a:cs typeface="Times New Roman"/>
              </a:rPr>
              <a:t> Diagnostic approaches such as imaging, observation, and biopsy are time-consuming, invasive, and prone to human error.</a:t>
            </a:r>
          </a:p>
          <a:p>
            <a:pPr marL="355600" lvl="3" indent="-342900" algn="just"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300" b="1" dirty="0">
                <a:latin typeface="Times New Roman"/>
                <a:cs typeface="Times New Roman"/>
              </a:rPr>
              <a:t>Advancements in AI and ML: </a:t>
            </a:r>
            <a:r>
              <a:rPr lang="en-US" sz="2300" dirty="0">
                <a:latin typeface="Times New Roman"/>
                <a:cs typeface="Times New Roman"/>
              </a:rPr>
              <a:t>Artificial intelligence (AI) and deep learning offer significant potential to revolutionize medical diagnostics by providing fast, accurate, and non-invasive solutions.</a:t>
            </a:r>
          </a:p>
          <a:p>
            <a:pPr marL="355600" lvl="3" indent="-342900" algn="just"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300" b="1" dirty="0">
                <a:latin typeface="Times New Roman"/>
                <a:cs typeface="Times New Roman"/>
              </a:rPr>
              <a:t>Need for Hybrid Solutions: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F083D-19AF-7477-EC62-E0AE5DB59C3A}"/>
              </a:ext>
            </a:extLst>
          </p:cNvPr>
          <p:cNvSpPr txBox="1"/>
          <p:nvPr/>
        </p:nvSpPr>
        <p:spPr>
          <a:xfrm>
            <a:off x="768165" y="1187342"/>
            <a:ext cx="6997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700" b="1" dirty="0">
                <a:latin typeface="Times New Roman"/>
                <a:cs typeface="Times New Roman"/>
              </a:rPr>
              <a:t>Motivation behind the Project:</a:t>
            </a:r>
            <a:endParaRPr lang="en-IN" sz="2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4C8FBD-B5DE-472B-C955-C36E515A759B}"/>
              </a:ext>
            </a:extLst>
          </p:cNvPr>
          <p:cNvSpPr txBox="1"/>
          <p:nvPr/>
        </p:nvSpPr>
        <p:spPr>
          <a:xfrm>
            <a:off x="1654811" y="4924014"/>
            <a:ext cx="95577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 often focus on single frameworks, limiting their robustness and generalizability.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hybrid approach integrating multiple models can overcome individual model limitations and improve diagnostic reliability.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473CC29-9C62-7196-063B-F351636828C6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B6C42E5-1D01-5C2E-CBA2-E692E5660E9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  <a:r>
              <a:rPr lang="en-US" spc="-25" dirty="0"/>
              <a:t>DB1</a:t>
            </a:r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54390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FFF37-171F-ADC8-0DF0-D0FF97637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944FB39-D782-7A39-9219-B7A0569FA1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2889" rIns="0" bIns="0" rtlCol="0">
            <a:spAutoFit/>
          </a:bodyPr>
          <a:lstStyle/>
          <a:p>
            <a:pPr marL="298958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50BA318-0C5B-1416-1F3D-37DBF1E63A3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0955F0D-4900-E001-F87B-58D3294453A9}"/>
              </a:ext>
            </a:extLst>
          </p:cNvPr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5F3EF4B-7C57-7911-8A26-E44720337A6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5575389-2639-B72B-E8DA-B75928B3821F}"/>
              </a:ext>
            </a:extLst>
          </p:cNvPr>
          <p:cNvSpPr txBox="1"/>
          <p:nvPr/>
        </p:nvSpPr>
        <p:spPr>
          <a:xfrm>
            <a:off x="1303398" y="1530057"/>
            <a:ext cx="9979025" cy="1556836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lvl="3" indent="-342900" algn="just"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Improved Diagnostic Accuracy: </a:t>
            </a:r>
            <a:r>
              <a:rPr lang="en-US" sz="2200" dirty="0">
                <a:latin typeface="Times New Roman"/>
                <a:cs typeface="Times New Roman"/>
              </a:rPr>
              <a:t>Deep learning models have demonstrated superior performance in identifying melanoma compared to traditional methods.</a:t>
            </a:r>
          </a:p>
          <a:p>
            <a:pPr marL="355600" lvl="3" indent="-342900" algn="just"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Enhanced Healthcare Outcomes: </a:t>
            </a:r>
            <a:r>
              <a:rPr lang="en-US" sz="2200" dirty="0">
                <a:latin typeface="Times New Roman"/>
                <a:cs typeface="Times New Roman"/>
              </a:rPr>
              <a:t>Early and precise detection significantly improves survival rates and reduces treatment costs.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F6EAD1-2A4C-F3A4-9ADC-EC3A574602C4}"/>
              </a:ext>
            </a:extLst>
          </p:cNvPr>
          <p:cNvSpPr txBox="1"/>
          <p:nvPr/>
        </p:nvSpPr>
        <p:spPr>
          <a:xfrm>
            <a:off x="768165" y="1086697"/>
            <a:ext cx="6997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700" b="1" dirty="0">
                <a:latin typeface="Times New Roman"/>
                <a:cs typeface="Times New Roman"/>
              </a:rPr>
              <a:t>Importance</a:t>
            </a:r>
            <a:endParaRPr lang="en-IN" sz="27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631E3-2218-0549-C4A2-8D1D23A5F9C1}"/>
              </a:ext>
            </a:extLst>
          </p:cNvPr>
          <p:cNvSpPr txBox="1"/>
          <p:nvPr/>
        </p:nvSpPr>
        <p:spPr>
          <a:xfrm>
            <a:off x="1286192" y="3806990"/>
            <a:ext cx="99790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 Medical Diagnostics: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Vision Transformers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ensemble learning enhances model reliability and adaptability in clinical settings.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can be extended to other medical imaging tasks, making it a valuable tool in healthcare.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Bridging Gaps: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limitations of existing single-model frameworks by combining deep and machine learning techniques for better performance.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5F2277-FEA7-A357-B560-6757FB52D230}"/>
              </a:ext>
            </a:extLst>
          </p:cNvPr>
          <p:cNvSpPr txBox="1"/>
          <p:nvPr/>
        </p:nvSpPr>
        <p:spPr>
          <a:xfrm>
            <a:off x="768165" y="3244496"/>
            <a:ext cx="30720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700" b="1" dirty="0">
                <a:latin typeface="Times New Roman"/>
                <a:cs typeface="Times New Roman"/>
              </a:rPr>
              <a:t>Relevance</a:t>
            </a:r>
            <a:endParaRPr lang="en-IN" sz="2700" dirty="0"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4C1D324E-4A67-4D40-8631-114E4BDF952F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937F0034-440E-2885-7C14-E0686748650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  <a:r>
              <a:rPr lang="en-US" spc="-25" dirty="0"/>
              <a:t>DB1</a:t>
            </a:r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61111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865" y="283463"/>
            <a:ext cx="55448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LITERATURE</a:t>
            </a:r>
            <a:r>
              <a:rPr sz="3950" spc="-185" dirty="0"/>
              <a:t> </a:t>
            </a:r>
            <a:r>
              <a:rPr sz="3950" spc="-10" dirty="0"/>
              <a:t>SURVEY</a:t>
            </a:r>
            <a:endParaRPr sz="395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337BA9-C012-D217-0E74-0194052D1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961178"/>
              </p:ext>
            </p:extLst>
          </p:nvPr>
        </p:nvGraphicFramePr>
        <p:xfrm>
          <a:off x="365376" y="990600"/>
          <a:ext cx="11369424" cy="5311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2824">
                  <a:extLst>
                    <a:ext uri="{9D8B030D-6E8A-4147-A177-3AD203B41FA5}">
                      <a16:colId xmlns:a16="http://schemas.microsoft.com/office/drawing/2014/main" val="318640376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09321961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406457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62709026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5432516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87670356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N" sz="15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IN" sz="15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IN" sz="15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Methodology</a:t>
                      </a:r>
                    </a:p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Adapted</a:t>
                      </a:r>
                      <a:endParaRPr lang="en-IN" sz="15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Key Findings</a:t>
                      </a:r>
                      <a:endParaRPr lang="en-IN" sz="15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Gaps</a:t>
                      </a:r>
                      <a:endParaRPr lang="en-IN" sz="15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430974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Enhancement in Skin Cancer Detection using Image Super Resolution and Convolutional Neural Network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Ashutosh </a:t>
                      </a:r>
                      <a:r>
                        <a:rPr lang="en-IN" sz="1400" dirty="0" err="1"/>
                        <a:t>Lembhe</a:t>
                      </a:r>
                      <a:r>
                        <a:rPr lang="en-IN" sz="1400" dirty="0"/>
                        <a:t>, Pranav </a:t>
                      </a:r>
                      <a:r>
                        <a:rPr lang="en-IN" sz="1400" dirty="0" err="1"/>
                        <a:t>Motarwar</a:t>
                      </a:r>
                      <a:r>
                        <a:rPr lang="en-IN" sz="1400" dirty="0"/>
                        <a:t>, Rudra Patil, Susan Elias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Utilizes Image Super Resolution (ISR) and CNN models (</a:t>
                      </a:r>
                      <a:r>
                        <a:rPr lang="en-IN" sz="1400" dirty="0" err="1"/>
                        <a:t>ResNet</a:t>
                      </a:r>
                      <a:r>
                        <a:rPr lang="en-IN" sz="1400" dirty="0"/>
                        <a:t>, </a:t>
                      </a:r>
                      <a:r>
                        <a:rPr lang="en-IN" sz="1400" dirty="0" err="1"/>
                        <a:t>VGGNet</a:t>
                      </a:r>
                      <a:r>
                        <a:rPr lang="en-IN" sz="1400" dirty="0"/>
                        <a:t>) for classification of skin lesion images.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ISR improved skin cancer detection accuracy; supports early diagnosis effectively.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Limited scalability in real-time diagnostic environments; needs further validation with diverse dataset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62519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Comparative Study of Deep Learning Architectures on Melanoma Detection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Sara </a:t>
                      </a:r>
                      <a:r>
                        <a:rPr lang="en-IN" sz="1400" dirty="0" err="1"/>
                        <a:t>Hosseinzadeh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Kassani</a:t>
                      </a:r>
                      <a:r>
                        <a:rPr lang="en-IN" sz="1400" dirty="0"/>
                        <a:t>, Peyman </a:t>
                      </a:r>
                      <a:r>
                        <a:rPr lang="en-IN" sz="1400" dirty="0" err="1"/>
                        <a:t>Hosseinzadeh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Kassani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Comparative evaluation of deep learning models (</a:t>
                      </a:r>
                      <a:r>
                        <a:rPr lang="en-IN" sz="1400" dirty="0" err="1"/>
                        <a:t>AlexNet</a:t>
                      </a:r>
                      <a:r>
                        <a:rPr lang="en-IN" sz="1400" dirty="0"/>
                        <a:t>, </a:t>
                      </a:r>
                      <a:r>
                        <a:rPr lang="en-IN" sz="1400" dirty="0" err="1"/>
                        <a:t>VGGNet</a:t>
                      </a:r>
                      <a:r>
                        <a:rPr lang="en-IN" sz="1400" dirty="0"/>
                        <a:t>, </a:t>
                      </a:r>
                      <a:r>
                        <a:rPr lang="en-IN" sz="1400" dirty="0" err="1"/>
                        <a:t>ResNet</a:t>
                      </a:r>
                      <a:r>
                        <a:rPr lang="en-IN" sz="1400" dirty="0"/>
                        <a:t>, </a:t>
                      </a:r>
                      <a:r>
                        <a:rPr lang="en-IN" sz="1400" dirty="0" err="1"/>
                        <a:t>Xception</a:t>
                      </a:r>
                      <a:r>
                        <a:rPr lang="en-IN" sz="1400" dirty="0"/>
                        <a:t>); employs data augmentation techniques.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ResNet50 performed best with 92% accuracy; augmentation improved results.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Dependence on pre-trained models; limited focus on computational efficiency for clinical application.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821640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Melanoma Skin Cancer Detection Using Ensemble of Machine Learning Models Considering Deep Feature Embeddings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Subhayu</a:t>
                      </a:r>
                      <a:r>
                        <a:rPr lang="en-IN" sz="1400" dirty="0"/>
                        <a:t> Ghosh, Sandipan Dhar, </a:t>
                      </a:r>
                      <a:r>
                        <a:rPr lang="en-IN" sz="1400" dirty="0" err="1"/>
                        <a:t>Raktim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Yoddha</a:t>
                      </a:r>
                      <a:r>
                        <a:rPr lang="en-IN" sz="1400" dirty="0"/>
                        <a:t>, Shivam Kumar, Abhinav Kumar Thakur, Nanda </a:t>
                      </a:r>
                      <a:r>
                        <a:rPr lang="en-IN" sz="1400" dirty="0" err="1"/>
                        <a:t>Dulal</a:t>
                      </a:r>
                      <a:r>
                        <a:rPr lang="en-IN" sz="1400" dirty="0"/>
                        <a:t> Jana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 study employs an ensemble of machine learning models that utilize deep feature embeddings to detect melanoma skin cancer. This approach combines multiple models to improve detection accuracy.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 ensemble method, leveraging deep features, enhances the accuracy of melanoma detection compared to individual models. This suggests that combining multiple models can lead to better diagnostic performance.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 study may not have addressed the computational complexity associated with ensemble methods, and the generalizability of the findings to diverse populations or datasets might require further validation.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013833"/>
                  </a:ext>
                </a:extLst>
              </a:tr>
            </a:tbl>
          </a:graphicData>
        </a:graphic>
      </p:graphicFrame>
      <p:sp>
        <p:nvSpPr>
          <p:cNvPr id="3" name="object 5">
            <a:extLst>
              <a:ext uri="{FF2B5EF4-FFF2-40B4-BE49-F238E27FC236}">
                <a16:creationId xmlns:a16="http://schemas.microsoft.com/office/drawing/2014/main" id="{36D814CA-2859-330A-BD3E-96EC886D9CFF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4FC7DC5-4233-C129-F279-161E9AD2835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  <a:r>
              <a:rPr lang="en-US" spc="-25" dirty="0"/>
              <a:t>DB1</a:t>
            </a:r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7920B-E6CE-5A5B-1F04-2B1455A8F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F2A5B6-1615-CCC9-7B7A-6BD9DAE89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9865" y="283463"/>
            <a:ext cx="55448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LITERATURE</a:t>
            </a:r>
            <a:r>
              <a:rPr sz="3950" spc="-185" dirty="0"/>
              <a:t> </a:t>
            </a:r>
            <a:r>
              <a:rPr sz="3950" spc="-10" dirty="0"/>
              <a:t>SURVEY</a:t>
            </a:r>
            <a:endParaRPr sz="395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0F808AF-510A-96AA-396E-B132A9DE7D8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17575" y="6451049"/>
            <a:ext cx="7372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spc="-10" dirty="0"/>
              <a:t>28</a:t>
            </a:r>
            <a:r>
              <a:rPr spc="-10" dirty="0"/>
              <a:t>-12-</a:t>
            </a:r>
            <a:r>
              <a:rPr spc="-20" dirty="0"/>
              <a:t>2024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50FB155-D19D-6883-6B3F-0C7603C9CD92}"/>
              </a:ext>
            </a:extLst>
          </p:cNvPr>
          <p:cNvSpPr txBox="1"/>
          <p:nvPr/>
        </p:nvSpPr>
        <p:spPr>
          <a:xfrm>
            <a:off x="6542944" y="6451049"/>
            <a:ext cx="12230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88888"/>
                </a:solidFill>
                <a:latin typeface="Times New Roman"/>
                <a:cs typeface="Times New Roman"/>
              </a:rPr>
              <a:t>Department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26B8939-7C97-4F43-A7C1-535E61F5482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376901-F029-2DF6-2F38-077BDDD6D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49114"/>
              </p:ext>
            </p:extLst>
          </p:nvPr>
        </p:nvGraphicFramePr>
        <p:xfrm>
          <a:off x="365376" y="990600"/>
          <a:ext cx="11369424" cy="45910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2824">
                  <a:extLst>
                    <a:ext uri="{9D8B030D-6E8A-4147-A177-3AD203B41FA5}">
                      <a16:colId xmlns:a16="http://schemas.microsoft.com/office/drawing/2014/main" val="3186403767"/>
                    </a:ext>
                  </a:extLst>
                </a:gridCol>
                <a:gridCol w="3316984">
                  <a:extLst>
                    <a:ext uri="{9D8B030D-6E8A-4147-A177-3AD203B41FA5}">
                      <a16:colId xmlns:a16="http://schemas.microsoft.com/office/drawing/2014/main" val="4093219618"/>
                    </a:ext>
                  </a:extLst>
                </a:gridCol>
                <a:gridCol w="1894904">
                  <a:extLst>
                    <a:ext uri="{9D8B030D-6E8A-4147-A177-3AD203B41FA5}">
                      <a16:colId xmlns:a16="http://schemas.microsoft.com/office/drawing/2014/main" val="314064573"/>
                    </a:ext>
                  </a:extLst>
                </a:gridCol>
                <a:gridCol w="1894904">
                  <a:extLst>
                    <a:ext uri="{9D8B030D-6E8A-4147-A177-3AD203B41FA5}">
                      <a16:colId xmlns:a16="http://schemas.microsoft.com/office/drawing/2014/main" val="1627090265"/>
                    </a:ext>
                  </a:extLst>
                </a:gridCol>
                <a:gridCol w="1894904">
                  <a:extLst>
                    <a:ext uri="{9D8B030D-6E8A-4147-A177-3AD203B41FA5}">
                      <a16:colId xmlns:a16="http://schemas.microsoft.com/office/drawing/2014/main" val="3754325168"/>
                    </a:ext>
                  </a:extLst>
                </a:gridCol>
                <a:gridCol w="1894904">
                  <a:extLst>
                    <a:ext uri="{9D8B030D-6E8A-4147-A177-3AD203B41FA5}">
                      <a16:colId xmlns:a16="http://schemas.microsoft.com/office/drawing/2014/main" val="387670356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IN" sz="15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IN" sz="15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IN" sz="15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Methodology</a:t>
                      </a:r>
                    </a:p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Adapted</a:t>
                      </a:r>
                      <a:endParaRPr lang="en-IN" sz="15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Key Findings</a:t>
                      </a:r>
                      <a:endParaRPr lang="en-IN" sz="15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50" dirty="0">
                          <a:solidFill>
                            <a:schemeClr val="tx1"/>
                          </a:solidFill>
                        </a:rPr>
                        <a:t>Gaps</a:t>
                      </a:r>
                      <a:endParaRPr lang="en-IN" sz="15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430974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Melanoma Skin Cancer Detection Using Deep Learning and Classical Machine Learning Techniques: A Hybrid Approach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Jinen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Daghrir</a:t>
                      </a:r>
                      <a:r>
                        <a:rPr lang="en-IN" sz="1400" dirty="0"/>
                        <a:t>, Lotfi </a:t>
                      </a:r>
                      <a:r>
                        <a:rPr lang="en-IN" sz="1400" dirty="0" err="1"/>
                        <a:t>Tlig</a:t>
                      </a:r>
                      <a:r>
                        <a:rPr lang="en-IN" sz="1400" dirty="0"/>
                        <a:t>, Moez </a:t>
                      </a:r>
                      <a:r>
                        <a:rPr lang="en-IN" sz="1400" dirty="0" err="1"/>
                        <a:t>Bouchouicha</a:t>
                      </a:r>
                      <a:r>
                        <a:rPr lang="en-IN" sz="1400" dirty="0"/>
                        <a:t>, Mounir </a:t>
                      </a:r>
                      <a:r>
                        <a:rPr lang="en-IN" sz="1400" dirty="0" err="1"/>
                        <a:t>Sayadi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Combines CNNs with SVM and KNN. Features like texture, borders, and color are merged using majority voting.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Combined methods improved accuracy to 88.4%. CNN alone achieved 85.5% accuracy.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Limited data used; didn’t explore anomaly detection features like comparing with surrounding moles.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62519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DermaDL</a:t>
                      </a:r>
                      <a:r>
                        <a:rPr lang="en-US" sz="1400" dirty="0"/>
                        <a:t>: Advanced Convolutional Neural Networks for Automated Melanoma Detection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Jose F Rodrigues-Jr, Bruno </a:t>
                      </a:r>
                      <a:r>
                        <a:rPr lang="en-IN" sz="1400" dirty="0" err="1"/>
                        <a:t>Brandoli</a:t>
                      </a:r>
                      <a:r>
                        <a:rPr lang="en-IN" sz="1400" dirty="0"/>
                        <a:t>, </a:t>
                      </a:r>
                      <a:r>
                        <a:rPr lang="en-IN" sz="1400" dirty="0" err="1"/>
                        <a:t>Sihem</a:t>
                      </a:r>
                      <a:r>
                        <a:rPr lang="en-IN" sz="1400" dirty="0"/>
                        <a:t> Amer-Yahia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Designed a new CNN model with features like Aggregated Transformations and Squeeze-and-Excite blocks.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Achieved 90.5% sensitivity and competitive accuracy with fewer model weights than standard architectures.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Performance dropped when tested on unrelated datasets. Suggested standardizing image collection processes.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821640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Melanoma Disease Detection Using Convolutional Neural Networks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/>
                        <a:t>Ravva</a:t>
                      </a:r>
                      <a:r>
                        <a:rPr lang="en-IN" sz="1400" dirty="0"/>
                        <a:t> Sai </a:t>
                      </a:r>
                      <a:r>
                        <a:rPr lang="en-IN" sz="1400" dirty="0" err="1"/>
                        <a:t>Sanketh</a:t>
                      </a:r>
                      <a:r>
                        <a:rPr lang="en-IN" sz="1400" dirty="0"/>
                        <a:t>, </a:t>
                      </a:r>
                      <a:r>
                        <a:rPr lang="en-IN" sz="1400" dirty="0" err="1"/>
                        <a:t>Dr.</a:t>
                      </a:r>
                      <a:r>
                        <a:rPr lang="en-IN" sz="1400" dirty="0"/>
                        <a:t> M Madhu Bala, </a:t>
                      </a:r>
                      <a:r>
                        <a:rPr lang="en-IN" sz="1400" dirty="0" err="1"/>
                        <a:t>Panati</a:t>
                      </a:r>
                      <a:r>
                        <a:rPr lang="en-IN" sz="1400" dirty="0"/>
                        <a:t> Viswa Narendra Reddy, G V S </a:t>
                      </a:r>
                      <a:r>
                        <a:rPr lang="en-IN" sz="1400" dirty="0" err="1"/>
                        <a:t>Phani</a:t>
                      </a:r>
                      <a:r>
                        <a:rPr lang="en-IN" sz="1400" dirty="0"/>
                        <a:t> 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Used CNNs with local and global texture analysis for classifying skin lesions into benign or malignant.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Reported high accuracy and reliability compared to manual methods.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Tested only on a single dataset (ISIC); needs validation with more diverse data.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013833"/>
                  </a:ext>
                </a:extLst>
              </a:tr>
            </a:tbl>
          </a:graphicData>
        </a:graphic>
      </p:graphicFrame>
      <p:sp>
        <p:nvSpPr>
          <p:cNvPr id="3" name="object 5">
            <a:extLst>
              <a:ext uri="{FF2B5EF4-FFF2-40B4-BE49-F238E27FC236}">
                <a16:creationId xmlns:a16="http://schemas.microsoft.com/office/drawing/2014/main" id="{D0CCAB94-3480-C087-75A0-A5E783EB6B35}"/>
              </a:ext>
            </a:extLst>
          </p:cNvPr>
          <p:cNvSpPr txBox="1"/>
          <p:nvPr/>
        </p:nvSpPr>
        <p:spPr>
          <a:xfrm>
            <a:off x="4295839" y="6451049"/>
            <a:ext cx="9619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No.</a:t>
            </a:r>
            <a:r>
              <a:rPr lang="en-US"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01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2D92DDB5-460E-C8AF-4EBA-5CC45DD2745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05148" y="6451049"/>
            <a:ext cx="8956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55" dirty="0"/>
              <a:t> </a:t>
            </a:r>
            <a:r>
              <a:rPr spc="-25" dirty="0"/>
              <a:t>No.</a:t>
            </a:r>
            <a:r>
              <a:rPr lang="en-US" spc="-25" dirty="0"/>
              <a:t>DB1</a:t>
            </a:r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28519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Words>4763</Words>
  <Application>Microsoft Office PowerPoint</Application>
  <PresentationFormat>Widescreen</PresentationFormat>
  <Paragraphs>582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Aptos</vt:lpstr>
      <vt:lpstr>Arial</vt:lpstr>
      <vt:lpstr>Arial MT</vt:lpstr>
      <vt:lpstr>Symbol</vt:lpstr>
      <vt:lpstr>Times New Roman</vt:lpstr>
      <vt:lpstr>Wingdings</vt:lpstr>
      <vt:lpstr>Office Theme</vt:lpstr>
      <vt:lpstr>PowerPoint Presentation</vt:lpstr>
      <vt:lpstr>Department of Computer Science and Engineering</vt:lpstr>
      <vt:lpstr>OUTLINE</vt:lpstr>
      <vt:lpstr>ABSTRACT</vt:lpstr>
      <vt:lpstr>INTRODUCTION</vt:lpstr>
      <vt:lpstr>INTRODUCTION</vt:lpstr>
      <vt:lpstr>INTRODUCTION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RESEARCH GAPS</vt:lpstr>
      <vt:lpstr>RESEARCH GAPS</vt:lpstr>
      <vt:lpstr>PROBLEM STATEMENT</vt:lpstr>
      <vt:lpstr>OBJECTIVES</vt:lpstr>
      <vt:lpstr>BLOCK DIAGRAM OR FLOW DIAGRAM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PowerPoint Presentation</vt:lpstr>
      <vt:lpstr>IMPLEMENTATION</vt:lpstr>
      <vt:lpstr>PowerPoint Presentation</vt:lpstr>
      <vt:lpstr>RESULTS &amp; ANALYSIS</vt:lpstr>
      <vt:lpstr>RESULTS &amp; ANALYSIS</vt:lpstr>
      <vt:lpstr>PowerPoint Presentation</vt:lpstr>
      <vt:lpstr>PowerPoint Presentation</vt:lpstr>
      <vt:lpstr>PowerPoint Presentation</vt:lpstr>
      <vt:lpstr>REFERENCES</vt:lpstr>
      <vt:lpstr>REFERENCES</vt:lpstr>
      <vt:lpstr>REFERENCES</vt:lpstr>
      <vt:lpstr>QUESTIONS and ANSWERS</vt:lpstr>
      <vt:lpstr>ACKNOWLEGEMENTS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Bellamkonda Nanda krishna</cp:lastModifiedBy>
  <cp:revision>11</cp:revision>
  <dcterms:created xsi:type="dcterms:W3CDTF">2024-12-27T10:37:39Z</dcterms:created>
  <dcterms:modified xsi:type="dcterms:W3CDTF">2025-02-09T10:28:11Z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2024-12-19T00:00:00Z</vt:filetime>
  </property>
  <property fmtid="{D5CDD505-2E9C-101B-9397-08002B2CF9AE}" pid="3" name="LastSaved">
    <vt:filetime>2024-12-27T00:00:00Z</vt:filetime>
  </property>
</Properties>
</file>