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8" r:id="rId2"/>
    <p:sldId id="260" r:id="rId3"/>
    <p:sldId id="262" r:id="rId4"/>
    <p:sldId id="285" r:id="rId5"/>
    <p:sldId id="286" r:id="rId6"/>
    <p:sldId id="279" r:id="rId7"/>
    <p:sldId id="289" r:id="rId8"/>
    <p:sldId id="290" r:id="rId9"/>
    <p:sldId id="263" r:id="rId10"/>
    <p:sldId id="264" r:id="rId11"/>
    <p:sldId id="283" r:id="rId12"/>
    <p:sldId id="265" r:id="rId13"/>
    <p:sldId id="270" r:id="rId14"/>
    <p:sldId id="266" r:id="rId15"/>
    <p:sldId id="269" r:id="rId16"/>
    <p:sldId id="284" r:id="rId17"/>
    <p:sldId id="268" r:id="rId18"/>
    <p:sldId id="280" r:id="rId19"/>
    <p:sldId id="271" r:id="rId20"/>
    <p:sldId id="281" r:id="rId21"/>
    <p:sldId id="272" r:id="rId22"/>
    <p:sldId id="282" r:id="rId23"/>
    <p:sldId id="287" r:id="rId24"/>
    <p:sldId id="291" r:id="rId25"/>
    <p:sldId id="273" r:id="rId26"/>
    <p:sldId id="288" r:id="rId27"/>
    <p:sldId id="275" r:id="rId28"/>
    <p:sldId id="277"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60"/>
  </p:normalViewPr>
  <p:slideViewPr>
    <p:cSldViewPr snapToGrid="0">
      <p:cViewPr>
        <p:scale>
          <a:sx n="75" d="100"/>
          <a:sy n="75" d="100"/>
        </p:scale>
        <p:origin x="450" y="126"/>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11-03-2025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11-03-2025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11-03-2025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11-03-2025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11-03-2025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11-03-2025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marsyas.info/downloads/datasets.html" TargetMode="External"/><Relationship Id="rId7" Type="http://schemas.openxmlformats.org/officeDocument/2006/relationships/hyperlink" Target="https://keras.io/" TargetMode="External"/><Relationship Id="rId2" Type="http://schemas.openxmlformats.org/officeDocument/2006/relationships/hyperlink" Target="https://librosa.org/" TargetMode="External"/><Relationship Id="rId1" Type="http://schemas.openxmlformats.org/officeDocument/2006/relationships/slideLayout" Target="../slideLayouts/slideLayout2.xml"/><Relationship Id="rId6" Type="http://schemas.openxmlformats.org/officeDocument/2006/relationships/hyperlink" Target="https://scikit-learn.org/" TargetMode="External"/><Relationship Id="rId5" Type="http://schemas.openxmlformats.org/officeDocument/2006/relationships/hyperlink" Target="https://numpy.org/" TargetMode="External"/><Relationship Id="rId4" Type="http://schemas.openxmlformats.org/officeDocument/2006/relationships/hyperlink" Target="https://pandas.pydata.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document/8645630" TargetMode="External"/><Relationship Id="rId2" Type="http://schemas.openxmlformats.org/officeDocument/2006/relationships/hyperlink" Target="https://ieeexplore.ieee.org/document/1021072" TargetMode="External"/><Relationship Id="rId1" Type="http://schemas.openxmlformats.org/officeDocument/2006/relationships/slideLayout" Target="../slideLayouts/slideLayout2.xml"/><Relationship Id="rId5" Type="http://schemas.openxmlformats.org/officeDocument/2006/relationships/hyperlink" Target="https://ieeexplore.ieee.org/document/8645631" TargetMode="External"/><Relationship Id="rId4" Type="http://schemas.openxmlformats.org/officeDocument/2006/relationships/hyperlink" Target="https://ieeexplore.ieee.org/document/896400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Optimizing Musical Genre Recognition Using CNN and MFCCs: A Deep Learning Approach</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Arjun </a:t>
            </a:r>
            <a:r>
              <a:rPr lang="en-US" altLang="en-US" sz="1600" dirty="0" err="1">
                <a:solidFill>
                  <a:schemeClr val="tx1"/>
                </a:solidFill>
                <a:latin typeface="Times New Roman" panose="02020603050405020304" pitchFamily="18" charset="0"/>
                <a:cs typeface="Times New Roman" pitchFamily="18" charset="0"/>
              </a:rPr>
              <a:t>Thorlikonda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22475A0501</a:t>
            </a:r>
            <a:r>
              <a:rPr lang="en-US" altLang="en-US" sz="1600" dirty="0">
                <a:solidFill>
                  <a:schemeClr val="tx1"/>
                </a:solidFill>
                <a:latin typeface="Times New Roman" panose="02020603050405020304" pitchFamily="18" charset="0"/>
                <a:cs typeface="Times New Roman" pitchFamily="18" charset="0"/>
              </a:rPr>
              <a:t>)</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Pavan Kumar Tunga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22475A0516</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Kalyan </a:t>
            </a:r>
            <a:r>
              <a:rPr lang="en-US" altLang="en-US" sz="1600" dirty="0" err="1">
                <a:latin typeface="Times New Roman" panose="02020603050405020304" pitchFamily="18" charset="0"/>
                <a:cs typeface="Times New Roman" pitchFamily="18" charset="0"/>
              </a:rPr>
              <a:t>Sathuluru</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22475A0503</a:t>
            </a:r>
            <a:r>
              <a:rPr lang="en-US" altLang="en-US" sz="16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T. G. </a:t>
            </a:r>
            <a:r>
              <a:rPr lang="en-US" sz="1600" b="1" dirty="0" err="1">
                <a:latin typeface="Times New Roman" panose="02020603050405020304" pitchFamily="18" charset="0"/>
                <a:cs typeface="Times New Roman" panose="02020603050405020304" pitchFamily="18" charset="0"/>
              </a:rPr>
              <a:t>Ramnadh</a:t>
            </a:r>
            <a:r>
              <a:rPr lang="en-US" sz="1600" b="1" dirty="0">
                <a:latin typeface="Times New Roman" panose="02020603050405020304" pitchFamily="18" charset="0"/>
                <a:cs typeface="Times New Roman" panose="02020603050405020304" pitchFamily="18" charset="0"/>
              </a:rPr>
              <a:t> Babu</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M.Tech</a:t>
            </a:r>
            <a:r>
              <a:rPr lang="en-US" sz="1600" b="1" baseline="-250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10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309816"/>
            <a:ext cx="10515600" cy="5019547"/>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50000"/>
              </a:lnSpc>
              <a:buFont typeface="+mj-lt"/>
              <a:buAutoNum type="arabicPeriod"/>
            </a:pPr>
            <a:r>
              <a:rPr lang="en-US" sz="2900" b="1" dirty="0" err="1">
                <a:latin typeface="Times New Roman" panose="02020603050405020304" pitchFamily="18" charset="0"/>
                <a:cs typeface="Times New Roman" panose="02020603050405020304" pitchFamily="18" charset="0"/>
              </a:rPr>
              <a:t>Tzanetakis</a:t>
            </a:r>
            <a:r>
              <a:rPr lang="en-US" sz="2900" b="1" dirty="0">
                <a:latin typeface="Times New Roman" panose="02020603050405020304" pitchFamily="18" charset="0"/>
                <a:cs typeface="Times New Roman" panose="02020603050405020304" pitchFamily="18" charset="0"/>
              </a:rPr>
              <a:t>, G., &amp; Cook, P. (2002)</a:t>
            </a:r>
          </a:p>
          <a:p>
            <a:pPr lvl="1">
              <a:lnSpc>
                <a:spcPct val="150000"/>
              </a:lnSpc>
            </a:pPr>
            <a:r>
              <a:rPr lang="en-US" sz="2900" b="1" i="1" dirty="0">
                <a:latin typeface="Times New Roman" panose="02020603050405020304" pitchFamily="18" charset="0"/>
                <a:cs typeface="Times New Roman" panose="02020603050405020304" pitchFamily="18" charset="0"/>
              </a:rPr>
              <a:t>Title</a:t>
            </a:r>
            <a:r>
              <a:rPr lang="en-US" sz="2900" b="1" dirty="0">
                <a:latin typeface="Times New Roman" panose="02020603050405020304" pitchFamily="18" charset="0"/>
                <a:cs typeface="Times New Roman" panose="02020603050405020304" pitchFamily="18" charset="0"/>
              </a:rPr>
              <a:t>:</a:t>
            </a:r>
            <a:r>
              <a:rPr lang="en-US" sz="2900" dirty="0">
                <a:latin typeface="Times New Roman" panose="02020603050405020304" pitchFamily="18" charset="0"/>
                <a:cs typeface="Times New Roman" panose="02020603050405020304" pitchFamily="18" charset="0"/>
              </a:rPr>
              <a:t> Musical Genre Classification of Audio Signals</a:t>
            </a:r>
          </a:p>
          <a:p>
            <a:pPr lvl="1">
              <a:lnSpc>
                <a:spcPct val="150000"/>
              </a:lnSpc>
            </a:pPr>
            <a:r>
              <a:rPr lang="en-US" sz="2900" b="1" i="1" dirty="0">
                <a:latin typeface="Times New Roman" panose="02020603050405020304" pitchFamily="18" charset="0"/>
                <a:cs typeface="Times New Roman" panose="02020603050405020304" pitchFamily="18" charset="0"/>
              </a:rPr>
              <a:t>Key Findings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Proposed the GTZAN dataset as a benchmark and demonstrated the use of low-level features for genre classification, achieving 61% accuracy with machine learning algorithms.</a:t>
            </a:r>
          </a:p>
          <a:p>
            <a:pPr lvl="1">
              <a:lnSpc>
                <a:spcPct val="150000"/>
              </a:lnSpc>
            </a:pPr>
            <a:r>
              <a:rPr lang="en-US" sz="2900" b="1" i="1" dirty="0">
                <a:latin typeface="Times New Roman" panose="02020603050405020304" pitchFamily="18" charset="0"/>
                <a:cs typeface="Times New Roman" panose="02020603050405020304" pitchFamily="18" charset="0"/>
              </a:rPr>
              <a:t>Relation to Project</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Provides the foundational dataset and baseline methodology for music genre classification.</a:t>
            </a:r>
          </a:p>
          <a:p>
            <a:pPr marL="514350" indent="-514350">
              <a:lnSpc>
                <a:spcPct val="150000"/>
              </a:lnSpc>
              <a:buFont typeface="+mj-lt"/>
              <a:buAutoNum type="arabicPeriod"/>
            </a:pPr>
            <a:r>
              <a:rPr lang="da-DK" sz="2900" b="1" dirty="0">
                <a:latin typeface="Times New Roman" panose="02020603050405020304" pitchFamily="18" charset="0"/>
                <a:cs typeface="Times New Roman" panose="02020603050405020304" pitchFamily="18" charset="0"/>
              </a:rPr>
              <a:t>Sigtia, S., et al. (2014)</a:t>
            </a:r>
          </a:p>
          <a:p>
            <a:pPr lvl="1">
              <a:lnSpc>
                <a:spcPct val="150000"/>
              </a:lnSpc>
            </a:pPr>
            <a:r>
              <a:rPr lang="en-US" sz="2900" b="1" i="1" dirty="0">
                <a:latin typeface="Times New Roman" panose="02020603050405020304" pitchFamily="18" charset="0"/>
                <a:cs typeface="Times New Roman" panose="02020603050405020304" pitchFamily="18" charset="0"/>
              </a:rPr>
              <a:t>Title</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Improved Music Genre Classification Using Convolutional Neural Networks</a:t>
            </a:r>
            <a:endParaRPr lang="da-DK" sz="2900" dirty="0">
              <a:latin typeface="Times New Roman" panose="02020603050405020304" pitchFamily="18" charset="0"/>
              <a:cs typeface="Times New Roman" panose="02020603050405020304" pitchFamily="18" charset="0"/>
            </a:endParaRPr>
          </a:p>
          <a:p>
            <a:pPr lvl="1">
              <a:lnSpc>
                <a:spcPct val="150000"/>
              </a:lnSpc>
            </a:pPr>
            <a:r>
              <a:rPr lang="en-US" sz="2900" b="1" i="1" dirty="0">
                <a:latin typeface="Times New Roman" panose="02020603050405020304" pitchFamily="18" charset="0"/>
                <a:cs typeface="Times New Roman" panose="02020603050405020304" pitchFamily="18" charset="0"/>
              </a:rPr>
              <a:t>Key Findings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Highlighted the advantage of CNNs in capturing audio spectral features, achieving higher classification accuracy compared to traditional models.</a:t>
            </a:r>
          </a:p>
          <a:p>
            <a:pPr lvl="1">
              <a:lnSpc>
                <a:spcPct val="150000"/>
              </a:lnSpc>
            </a:pPr>
            <a:r>
              <a:rPr lang="en-US" sz="2900" b="1" i="1" dirty="0">
                <a:latin typeface="Times New Roman" panose="02020603050405020304" pitchFamily="18" charset="0"/>
                <a:cs typeface="Times New Roman" panose="02020603050405020304" pitchFamily="18" charset="0"/>
              </a:rPr>
              <a:t>Relation to Project</a:t>
            </a:r>
            <a:r>
              <a:rPr lang="en-US" sz="2900" b="1" dirty="0">
                <a:latin typeface="Times New Roman" panose="02020603050405020304" pitchFamily="18" charset="0"/>
                <a:cs typeface="Times New Roman" panose="02020603050405020304" pitchFamily="18" charset="0"/>
              </a:rPr>
              <a:t>:</a:t>
            </a:r>
            <a:r>
              <a:rPr lang="en-US" sz="2900" dirty="0">
                <a:latin typeface="Times New Roman" panose="02020603050405020304" pitchFamily="18" charset="0"/>
                <a:cs typeface="Times New Roman" panose="02020603050405020304" pitchFamily="18" charset="0"/>
              </a:rPr>
              <a:t> Supports the selection of CNNs for better performance in audio classification tasks.</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CFD6-FDC9-4B6A-9E48-6073FCE2733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DEF8F261-0533-4C74-BC52-08DEA34C1DDD}"/>
              </a:ext>
            </a:extLst>
          </p:cNvPr>
          <p:cNvSpPr>
            <a:spLocks noGrp="1"/>
          </p:cNvSpPr>
          <p:nvPr>
            <p:ph idx="1"/>
          </p:nvPr>
        </p:nvSpPr>
        <p:spPr>
          <a:xfrm>
            <a:off x="838200" y="1253330"/>
            <a:ext cx="10515600" cy="5239545"/>
          </a:xfrm>
        </p:spPr>
        <p:txBody>
          <a:bodyPr>
            <a:normAutofit fontScale="25000" lnSpcReduction="20000"/>
          </a:bodyPr>
          <a:lstStyle/>
          <a:p>
            <a:pPr marL="0" indent="0">
              <a:lnSpc>
                <a:spcPct val="160000"/>
              </a:lnSpc>
              <a:buNone/>
            </a:pPr>
            <a:r>
              <a:rPr lang="en-US" sz="5600" b="1" dirty="0"/>
              <a:t>3. </a:t>
            </a:r>
            <a:r>
              <a:rPr lang="es-ES" sz="5600" b="1" dirty="0">
                <a:latin typeface="Times New Roman" panose="02020603050405020304" pitchFamily="18" charset="0"/>
                <a:cs typeface="Times New Roman" panose="02020603050405020304" pitchFamily="18" charset="0"/>
              </a:rPr>
              <a:t>Costa, Y. M., et al. (2017)</a:t>
            </a:r>
            <a:endParaRPr lang="en-US" sz="5600" b="1" dirty="0">
              <a:latin typeface="Times New Roman" panose="02020603050405020304" pitchFamily="18" charset="0"/>
              <a:cs typeface="Times New Roman" panose="02020603050405020304" pitchFamily="18" charset="0"/>
            </a:endParaRPr>
          </a:p>
          <a:p>
            <a:pPr marL="457200" lvl="1" indent="0" eaLnBrk="0" fontAlgn="base" hangingPunct="0">
              <a:lnSpc>
                <a:spcPct val="160000"/>
              </a:lnSpc>
              <a:spcBef>
                <a:spcPct val="0"/>
              </a:spcBef>
              <a:spcAft>
                <a:spcPct val="0"/>
              </a:spcAft>
              <a:buFontTx/>
              <a:buChar char="•"/>
            </a:pPr>
            <a:r>
              <a:rPr kumimoji="0" lang="en-US" altLang="en-US" sz="5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5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5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Music Genre Recognition Using Spectrogram and Deep Learning</a:t>
            </a:r>
          </a:p>
          <a:p>
            <a:pPr marL="457200" lvl="1" indent="0" eaLnBrk="0" fontAlgn="base" hangingPunct="0">
              <a:lnSpc>
                <a:spcPct val="160000"/>
              </a:lnSpc>
              <a:spcBef>
                <a:spcPct val="0"/>
              </a:spcBef>
              <a:spcAft>
                <a:spcPct val="0"/>
              </a:spcAft>
              <a:buFontTx/>
              <a:buChar char="•"/>
            </a:pPr>
            <a:r>
              <a:rPr kumimoji="0" lang="en-US" altLang="en-US" sz="5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Findings</a:t>
            </a:r>
            <a:r>
              <a:rPr kumimoji="0" lang="en-US" altLang="en-US" sz="5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5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Demonstrated the use of spectrogram-based representations with CNNs for effective music classification, achieving up to 85% accuracy.</a:t>
            </a:r>
          </a:p>
          <a:p>
            <a:pPr marL="457200" lvl="1" indent="0" eaLnBrk="0" fontAlgn="base" hangingPunct="0">
              <a:lnSpc>
                <a:spcPct val="160000"/>
              </a:lnSpc>
              <a:spcBef>
                <a:spcPct val="0"/>
              </a:spcBef>
              <a:spcAft>
                <a:spcPct val="0"/>
              </a:spcAft>
              <a:buFontTx/>
              <a:buChar char="•"/>
            </a:pPr>
            <a:r>
              <a:rPr kumimoji="0" lang="en-US" altLang="en-US" sz="5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 to Project</a:t>
            </a:r>
            <a:r>
              <a:rPr kumimoji="0" lang="en-US" altLang="en-US" sz="5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5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the use of MFCCs and spectrogram-based features in music genre classification. </a:t>
            </a:r>
          </a:p>
          <a:p>
            <a:pPr marL="0" indent="0">
              <a:lnSpc>
                <a:spcPct val="160000"/>
              </a:lnSpc>
              <a:buNone/>
            </a:pPr>
            <a:r>
              <a:rPr lang="en-IN" sz="5600" b="1" dirty="0">
                <a:latin typeface="Times New Roman" panose="02020603050405020304" pitchFamily="18" charset="0"/>
                <a:cs typeface="Times New Roman" panose="02020603050405020304" pitchFamily="18" charset="0"/>
              </a:rPr>
              <a:t>4</a:t>
            </a:r>
            <a:r>
              <a:rPr lang="en-IN" sz="5600" dirty="0">
                <a:latin typeface="Times New Roman" panose="02020603050405020304" pitchFamily="18" charset="0"/>
                <a:cs typeface="Times New Roman" panose="02020603050405020304" pitchFamily="18" charset="0"/>
              </a:rPr>
              <a:t>. </a:t>
            </a:r>
            <a:r>
              <a:rPr lang="en-US" sz="5600" b="1" dirty="0">
                <a:latin typeface="Times New Roman" panose="02020603050405020304" pitchFamily="18" charset="0"/>
                <a:cs typeface="Times New Roman" panose="02020603050405020304" pitchFamily="18" charset="0"/>
              </a:rPr>
              <a:t>Han, J., et al. (2016)</a:t>
            </a:r>
            <a:endParaRPr lang="en-US" sz="5600" dirty="0">
              <a:latin typeface="Times New Roman" panose="02020603050405020304" pitchFamily="18" charset="0"/>
              <a:cs typeface="Times New Roman" panose="02020603050405020304" pitchFamily="18" charset="0"/>
            </a:endParaRPr>
          </a:p>
          <a:p>
            <a:pPr lvl="1">
              <a:lnSpc>
                <a:spcPct val="160000"/>
              </a:lnSpc>
            </a:pPr>
            <a:r>
              <a:rPr lang="en-US" sz="5600" b="1" i="1" dirty="0">
                <a:latin typeface="Times New Roman" panose="02020603050405020304" pitchFamily="18" charset="0"/>
                <a:cs typeface="Times New Roman" panose="02020603050405020304" pitchFamily="18" charset="0"/>
              </a:rPr>
              <a:t>Title</a:t>
            </a:r>
            <a:r>
              <a:rPr lang="en-US" sz="5600" b="1" dirty="0">
                <a:latin typeface="Times New Roman" panose="02020603050405020304" pitchFamily="18" charset="0"/>
                <a:cs typeface="Times New Roman" panose="02020603050405020304" pitchFamily="18" charset="0"/>
              </a:rPr>
              <a:t>:</a:t>
            </a:r>
            <a:r>
              <a:rPr lang="en-US" sz="5600" dirty="0">
                <a:latin typeface="Times New Roman" panose="02020603050405020304" pitchFamily="18" charset="0"/>
                <a:cs typeface="Times New Roman" panose="02020603050405020304" pitchFamily="18" charset="0"/>
              </a:rPr>
              <a:t> Deep Learning for Audio Classification: Music Genre Recognition</a:t>
            </a:r>
          </a:p>
          <a:p>
            <a:pPr lvl="1">
              <a:lnSpc>
                <a:spcPct val="160000"/>
              </a:lnSpc>
            </a:pPr>
            <a:r>
              <a:rPr lang="en-US" sz="5600" b="1" i="1" dirty="0">
                <a:latin typeface="Times New Roman" panose="02020603050405020304" pitchFamily="18" charset="0"/>
                <a:cs typeface="Times New Roman" panose="02020603050405020304" pitchFamily="18" charset="0"/>
              </a:rPr>
              <a:t>Key Findings</a:t>
            </a:r>
            <a:r>
              <a:rPr lang="en-US" sz="5600" b="1"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Emphasized the use of dropout layers and regularization techniques to overcome overfitting in deep learning models.</a:t>
            </a:r>
          </a:p>
          <a:p>
            <a:pPr lvl="1">
              <a:lnSpc>
                <a:spcPct val="160000"/>
              </a:lnSpc>
            </a:pPr>
            <a:r>
              <a:rPr lang="en-US" sz="5600" b="1" i="1" dirty="0">
                <a:latin typeface="Times New Roman" panose="02020603050405020304" pitchFamily="18" charset="0"/>
                <a:cs typeface="Times New Roman" panose="02020603050405020304" pitchFamily="18" charset="0"/>
              </a:rPr>
              <a:t>Relation to Project</a:t>
            </a:r>
            <a:r>
              <a:rPr lang="en-US" sz="5600" b="1"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Influences the hyperparameter tuning and dropout strategies used in the CNN model.</a:t>
            </a:r>
          </a:p>
          <a:p>
            <a:pPr marL="0" indent="0">
              <a:buNone/>
            </a:pPr>
            <a:r>
              <a:rPr lang="en-IN" sz="5600" b="1" dirty="0"/>
              <a:t>5. </a:t>
            </a:r>
            <a:r>
              <a:rPr lang="en-IN" sz="5600" b="1" dirty="0">
                <a:latin typeface="Times New Roman" panose="02020603050405020304" pitchFamily="18" charset="0"/>
                <a:cs typeface="Times New Roman" panose="02020603050405020304" pitchFamily="18" charset="0"/>
              </a:rPr>
              <a:t>Arjun, Pavan </a:t>
            </a:r>
            <a:r>
              <a:rPr lang="en-IN" sz="5600" b="1" dirty="0" err="1">
                <a:latin typeface="Times New Roman" panose="02020603050405020304" pitchFamily="18" charset="0"/>
                <a:cs typeface="Times New Roman" panose="02020603050405020304" pitchFamily="18" charset="0"/>
              </a:rPr>
              <a:t>kumar</a:t>
            </a:r>
            <a:r>
              <a:rPr lang="en-IN" sz="5600" b="1" dirty="0">
                <a:latin typeface="Times New Roman" panose="02020603050405020304" pitchFamily="18" charset="0"/>
                <a:cs typeface="Times New Roman" panose="02020603050405020304" pitchFamily="18" charset="0"/>
              </a:rPr>
              <a:t>, Kalyan (2024)</a:t>
            </a:r>
          </a:p>
          <a:p>
            <a:pPr lvl="1" eaLnBrk="0" fontAlgn="base" hangingPunct="0">
              <a:lnSpc>
                <a:spcPct val="170000"/>
              </a:lnSpc>
              <a:spcBef>
                <a:spcPct val="0"/>
              </a:spcBef>
              <a:spcAft>
                <a:spcPct val="0"/>
              </a:spcAft>
            </a:pPr>
            <a:r>
              <a:rPr kumimoji="0" lang="en-US" altLang="en-US" sz="5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Title</a:t>
            </a:r>
            <a:r>
              <a:rPr kumimoji="0" lang="en-US" altLang="en-US" sz="5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5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Music Genre Classification Using Convolutional Neural Network</a:t>
            </a:r>
          </a:p>
          <a:p>
            <a:pPr lvl="1" eaLnBrk="0" fontAlgn="base" hangingPunct="0">
              <a:lnSpc>
                <a:spcPct val="170000"/>
              </a:lnSpc>
              <a:spcBef>
                <a:spcPct val="0"/>
              </a:spcBef>
              <a:spcAft>
                <a:spcPct val="0"/>
              </a:spcAft>
            </a:pPr>
            <a:r>
              <a:rPr kumimoji="0" lang="en-US" altLang="en-US" sz="5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Findings</a:t>
            </a:r>
            <a:r>
              <a:rPr kumimoji="0" lang="en-US" altLang="en-US" sz="5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5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Explored the use of CNNs for genre classification using the GTZAN dataset, extracting spectral features and reducing validation loss. Deployed the trained model with a Flask-based REST API for practical application.</a:t>
            </a:r>
          </a:p>
          <a:p>
            <a:pPr lvl="1" eaLnBrk="0" fontAlgn="base" hangingPunct="0">
              <a:lnSpc>
                <a:spcPct val="170000"/>
              </a:lnSpc>
              <a:spcBef>
                <a:spcPct val="0"/>
              </a:spcBef>
              <a:spcAft>
                <a:spcPct val="0"/>
              </a:spcAft>
            </a:pPr>
            <a:r>
              <a:rPr kumimoji="0" lang="en-US" altLang="en-US" sz="5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 to Project</a:t>
            </a:r>
            <a:r>
              <a:rPr kumimoji="0" lang="en-US" altLang="en-US" sz="5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5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Aligns with project objectives by leveraging CNNs, MFCCs, and REST API deployment for automated music genre classification. </a:t>
            </a:r>
          </a:p>
          <a:p>
            <a:pPr marL="0" indent="0">
              <a:buNone/>
            </a:pPr>
            <a:endParaRPr lang="en-IN" dirty="0"/>
          </a:p>
        </p:txBody>
      </p:sp>
      <p:sp>
        <p:nvSpPr>
          <p:cNvPr id="4" name="Date Placeholder 3">
            <a:extLst>
              <a:ext uri="{FF2B5EF4-FFF2-40B4-BE49-F238E27FC236}">
                <a16:creationId xmlns:a16="http://schemas.microsoft.com/office/drawing/2014/main" id="{37CCC5D8-5274-4C7F-A7AE-E1DE3DE00327}"/>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D3EC534D-3819-4366-AFDB-885A7A0B2955}"/>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5F84893B-AB30-4D9A-8E67-054838A84728}"/>
              </a:ext>
            </a:extLst>
          </p:cNvPr>
          <p:cNvSpPr>
            <a:spLocks noGrp="1"/>
          </p:cNvSpPr>
          <p:nvPr>
            <p:ph type="sldNum" sz="quarter" idx="12"/>
          </p:nvPr>
        </p:nvSpPr>
        <p:spPr/>
        <p:txBody>
          <a:bodyPr/>
          <a:lstStyle/>
          <a:p>
            <a:fld id="{65DCBD69-296B-4D7C-AF62-9B588FC78772}" type="slidenum">
              <a:rPr lang="en-IN" smtClean="0"/>
              <a:t>11</a:t>
            </a:fld>
            <a:endParaRPr lang="en-IN"/>
          </a:p>
        </p:txBody>
      </p:sp>
    </p:spTree>
    <p:extLst>
      <p:ext uri="{BB962C8B-B14F-4D97-AF65-F5344CB8AC3E}">
        <p14:creationId xmlns:p14="http://schemas.microsoft.com/office/powerpoint/2010/main" val="154133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85000" lnSpcReduction="20000"/>
          </a:bodyPr>
          <a:lstStyle/>
          <a:p>
            <a:pPr>
              <a:lnSpc>
                <a:spcPct val="160000"/>
              </a:lnSpc>
            </a:pPr>
            <a:r>
              <a:rPr lang="en-US" dirty="0">
                <a:latin typeface="Times New Roman" panose="02020603050405020304" pitchFamily="18" charset="0"/>
                <a:cs typeface="Times New Roman" panose="02020603050405020304" pitchFamily="18" charset="0"/>
              </a:rPr>
              <a:t>Lack of generalization in existing models for diverse and real-world datasets.</a:t>
            </a:r>
          </a:p>
          <a:p>
            <a:pPr>
              <a:lnSpc>
                <a:spcPct val="160000"/>
              </a:lnSpc>
            </a:pPr>
            <a:r>
              <a:rPr lang="en-US" dirty="0">
                <a:latin typeface="Times New Roman" panose="02020603050405020304" pitchFamily="18" charset="0"/>
                <a:cs typeface="Times New Roman" panose="02020603050405020304" pitchFamily="18" charset="0"/>
              </a:rPr>
              <a:t>Limited use of advanced deep learning techniques like Transformers in music genre classification.</a:t>
            </a:r>
          </a:p>
          <a:p>
            <a:pPr>
              <a:lnSpc>
                <a:spcPct val="160000"/>
              </a:lnSpc>
            </a:pPr>
            <a:r>
              <a:rPr lang="en-US" dirty="0">
                <a:latin typeface="Times New Roman" panose="02020603050405020304" pitchFamily="18" charset="0"/>
                <a:cs typeface="Times New Roman" panose="02020603050405020304" pitchFamily="18" charset="0"/>
              </a:rPr>
              <a:t>Inadequate feature extraction methods for capturing complex audio characteristics.</a:t>
            </a:r>
          </a:p>
          <a:p>
            <a:pPr>
              <a:lnSpc>
                <a:spcPct val="160000"/>
              </a:lnSpc>
            </a:pPr>
            <a:r>
              <a:rPr lang="en-US" dirty="0">
                <a:latin typeface="Times New Roman" panose="02020603050405020304" pitchFamily="18" charset="0"/>
                <a:cs typeface="Times New Roman" panose="02020603050405020304" pitchFamily="18" charset="0"/>
              </a:rPr>
              <a:t>Insufficient focus on addressing overfitting and high validation losses in neural network models.</a:t>
            </a:r>
          </a:p>
          <a:p>
            <a:pPr>
              <a:lnSpc>
                <a:spcPct val="160000"/>
              </a:lnSpc>
            </a:pPr>
            <a:r>
              <a:rPr lang="en-US" dirty="0">
                <a:latin typeface="Times New Roman" panose="02020603050405020304" pitchFamily="18" charset="0"/>
                <a:cs typeface="Times New Roman" panose="02020603050405020304" pitchFamily="18" charset="0"/>
              </a:rPr>
              <a:t>Lack of robust deployment strategies for real-time applications and user interfaces.</a:t>
            </a:r>
            <a:endParaRPr lang="en-IN"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875052"/>
            <a:ext cx="10515600" cy="4351338"/>
          </a:xfrm>
        </p:spPr>
        <p:txBody>
          <a:bodyPr>
            <a:normAutofit fontScale="85000" lnSpcReduction="20000"/>
          </a:bodyPr>
          <a:lstStyle/>
          <a:p>
            <a:pPr>
              <a:lnSpc>
                <a:spcPct val="150000"/>
              </a:lnSpc>
            </a:pPr>
            <a:r>
              <a:rPr lang="en-US" dirty="0">
                <a:latin typeface="Times New Roman" panose="02020603050405020304" pitchFamily="18" charset="0"/>
                <a:cs typeface="Times New Roman" panose="02020603050405020304" pitchFamily="18" charset="0"/>
              </a:rPr>
              <a:t>The classification of music genres is challenging due to the complexity of audio features and variations in musical patterns. </a:t>
            </a:r>
          </a:p>
          <a:p>
            <a:pPr>
              <a:lnSpc>
                <a:spcPct val="150000"/>
              </a:lnSpc>
            </a:pPr>
            <a:r>
              <a:rPr lang="en-US" dirty="0">
                <a:latin typeface="Times New Roman" panose="02020603050405020304" pitchFamily="18" charset="0"/>
                <a:cs typeface="Times New Roman" panose="02020603050405020304" pitchFamily="18" charset="0"/>
              </a:rPr>
              <a:t>Existing models often struggle to generalize across diverse datasets, resulting in low accuracy and inconsistent performance. </a:t>
            </a:r>
          </a:p>
          <a:p>
            <a:pPr>
              <a:lnSpc>
                <a:spcPct val="150000"/>
              </a:lnSpc>
            </a:pPr>
            <a:r>
              <a:rPr lang="en-US" dirty="0">
                <a:latin typeface="Times New Roman" panose="02020603050405020304" pitchFamily="18" charset="0"/>
                <a:cs typeface="Times New Roman" panose="02020603050405020304" pitchFamily="18" charset="0"/>
              </a:rPr>
              <a:t>This affects applications like music recommendations, content organization, and user experience on streaming platforms. </a:t>
            </a:r>
          </a:p>
          <a:p>
            <a:pPr>
              <a:lnSpc>
                <a:spcPct val="150000"/>
              </a:lnSpc>
            </a:pPr>
            <a:r>
              <a:rPr lang="en-US" dirty="0">
                <a:latin typeface="Times New Roman" panose="02020603050405020304" pitchFamily="18" charset="0"/>
                <a:cs typeface="Times New Roman" panose="02020603050405020304" pitchFamily="18" charset="0"/>
              </a:rPr>
              <a:t>The goal of this project is to develop a reliable system using CNN and MFCC features to enhance the accuracy and efficiency of music genre recognition.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11-03-2025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85000" lnSpcReduction="10000"/>
          </a:bodyPr>
          <a:lstStyle/>
          <a:p>
            <a:pPr>
              <a:lnSpc>
                <a:spcPct val="150000"/>
              </a:lnSpc>
            </a:pPr>
            <a:r>
              <a:rPr lang="en-US" dirty="0">
                <a:latin typeface="Times New Roman" panose="02020603050405020304" pitchFamily="18" charset="0"/>
                <a:cs typeface="Times New Roman" panose="02020603050405020304" pitchFamily="18" charset="0"/>
              </a:rPr>
              <a:t>Develop a CNN-based model to classify music genres accurately.</a:t>
            </a:r>
          </a:p>
          <a:p>
            <a:pPr>
              <a:lnSpc>
                <a:spcPct val="150000"/>
              </a:lnSpc>
            </a:pPr>
            <a:r>
              <a:rPr lang="en-US" dirty="0">
                <a:latin typeface="Times New Roman" panose="02020603050405020304" pitchFamily="18" charset="0"/>
                <a:cs typeface="Times New Roman" panose="02020603050405020304" pitchFamily="18" charset="0"/>
              </a:rPr>
              <a:t>Extract meaningful audio features using MFCCs for improved representation.</a:t>
            </a:r>
          </a:p>
          <a:p>
            <a:pPr>
              <a:lnSpc>
                <a:spcPct val="150000"/>
              </a:lnSpc>
            </a:pPr>
            <a:r>
              <a:rPr lang="en-US" dirty="0">
                <a:latin typeface="Times New Roman" panose="02020603050405020304" pitchFamily="18" charset="0"/>
                <a:cs typeface="Times New Roman" panose="02020603050405020304" pitchFamily="18" charset="0"/>
              </a:rPr>
              <a:t>Enhance the model's performance on diverse datasets.</a:t>
            </a:r>
          </a:p>
          <a:p>
            <a:pPr>
              <a:lnSpc>
                <a:spcPct val="150000"/>
              </a:lnSpc>
            </a:pPr>
            <a:r>
              <a:rPr lang="en-US" dirty="0">
                <a:latin typeface="Times New Roman" panose="02020603050405020304" pitchFamily="18" charset="0"/>
                <a:cs typeface="Times New Roman" panose="02020603050405020304" pitchFamily="18" charset="0"/>
              </a:rPr>
              <a:t>Ensure the system's reliability for real-world applications like music recommendations.</a:t>
            </a:r>
          </a:p>
          <a:p>
            <a:pPr>
              <a:lnSpc>
                <a:spcPct val="150000"/>
              </a:lnSpc>
            </a:pPr>
            <a:r>
              <a:rPr lang="en-IN" dirty="0">
                <a:latin typeface="Times New Roman" panose="02020603050405020304" pitchFamily="18" charset="0"/>
                <a:cs typeface="Times New Roman" panose="02020603050405020304" pitchFamily="18" charset="0"/>
              </a:rPr>
              <a:t>Improve model generalization across diverse datasets to enhance classification accuracy.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499893"/>
          </a:xfrm>
        </p:spPr>
        <p:txBody>
          <a:bodyPr>
            <a:normAutofit fontScale="70000" lnSpcReduction="20000"/>
          </a:bodyPr>
          <a:lstStyle/>
          <a:p>
            <a:pPr algn="just">
              <a:lnSpc>
                <a:spcPct val="120000"/>
              </a:lnSpc>
            </a:pPr>
            <a:r>
              <a:rPr lang="en-IN" sz="2300" b="1" dirty="0">
                <a:latin typeface="Times New Roman" panose="02020603050405020304" pitchFamily="18" charset="0"/>
                <a:cs typeface="Times New Roman" panose="02020603050405020304" pitchFamily="18" charset="0"/>
              </a:rPr>
              <a:t>Data Collection and Pre-processing</a:t>
            </a:r>
            <a:r>
              <a:rPr lang="en-IN" sz="2300" dirty="0">
                <a:latin typeface="Times New Roman" panose="02020603050405020304" pitchFamily="18" charset="0"/>
                <a:cs typeface="Times New Roman" panose="02020603050405020304" pitchFamily="18" charset="0"/>
              </a:rPr>
              <a:t>:</a:t>
            </a:r>
            <a:endParaRPr lang="en-US" sz="2300" dirty="0">
              <a:latin typeface="Times New Roman" panose="02020603050405020304" pitchFamily="18" charset="0"/>
              <a:cs typeface="Times New Roman" panose="02020603050405020304" pitchFamily="18" charset="0"/>
            </a:endParaRPr>
          </a:p>
          <a:p>
            <a:pPr lvl="1" algn="just">
              <a:lnSpc>
                <a:spcPct val="120000"/>
              </a:lnSpc>
            </a:pPr>
            <a:r>
              <a:rPr lang="en-US" sz="2300" dirty="0">
                <a:latin typeface="Times New Roman" panose="02020603050405020304" pitchFamily="18" charset="0"/>
                <a:cs typeface="Times New Roman" panose="02020603050405020304" pitchFamily="18" charset="0"/>
              </a:rPr>
              <a:t>Used the GTZAN Music Genre dataset with 1,000 tracks categorized into 10 genres. Split each track into 10 equal parts, increasing the sample size to 10,000. Audio files were converted to WAV format for compatibility with </a:t>
            </a:r>
            <a:r>
              <a:rPr lang="en-US" sz="2300" dirty="0" err="1">
                <a:latin typeface="Times New Roman" panose="02020603050405020304" pitchFamily="18" charset="0"/>
                <a:cs typeface="Times New Roman" panose="02020603050405020304" pitchFamily="18" charset="0"/>
              </a:rPr>
              <a:t>Librosa</a:t>
            </a:r>
            <a:r>
              <a:rPr lang="en-US" sz="2300" dirty="0">
                <a:latin typeface="Times New Roman" panose="02020603050405020304" pitchFamily="18" charset="0"/>
                <a:cs typeface="Times New Roman" panose="02020603050405020304" pitchFamily="18" charset="0"/>
              </a:rPr>
              <a:t>.</a:t>
            </a:r>
          </a:p>
          <a:p>
            <a:pPr algn="just">
              <a:lnSpc>
                <a:spcPct val="120000"/>
              </a:lnSpc>
            </a:pPr>
            <a:r>
              <a:rPr lang="en-IN" sz="2300" b="1" dirty="0">
                <a:latin typeface="Times New Roman" panose="02020603050405020304" pitchFamily="18" charset="0"/>
                <a:cs typeface="Times New Roman" panose="02020603050405020304" pitchFamily="18" charset="0"/>
              </a:rPr>
              <a:t>Feature Extraction</a:t>
            </a:r>
            <a:r>
              <a:rPr lang="en-IN" sz="2300" dirty="0">
                <a:latin typeface="Times New Roman" panose="02020603050405020304" pitchFamily="18" charset="0"/>
                <a:cs typeface="Times New Roman" panose="02020603050405020304" pitchFamily="18" charset="0"/>
              </a:rPr>
              <a:t>:</a:t>
            </a:r>
          </a:p>
          <a:p>
            <a:pPr lvl="1" algn="just">
              <a:lnSpc>
                <a:spcPct val="120000"/>
              </a:lnSpc>
            </a:pPr>
            <a:r>
              <a:rPr lang="en-US" sz="2300" dirty="0">
                <a:latin typeface="Times New Roman" panose="02020603050405020304" pitchFamily="18" charset="0"/>
                <a:cs typeface="Times New Roman" panose="02020603050405020304" pitchFamily="18" charset="0"/>
              </a:rPr>
              <a:t>Extracted Mel-frequency cepstral coefficients (MFCCs) using the </a:t>
            </a:r>
            <a:r>
              <a:rPr lang="en-US" sz="2300" dirty="0" err="1">
                <a:latin typeface="Times New Roman" panose="02020603050405020304" pitchFamily="18" charset="0"/>
                <a:cs typeface="Times New Roman" panose="02020603050405020304" pitchFamily="18" charset="0"/>
              </a:rPr>
              <a:t>Librosa</a:t>
            </a:r>
            <a:r>
              <a:rPr lang="en-US" sz="2300" dirty="0">
                <a:latin typeface="Times New Roman" panose="02020603050405020304" pitchFamily="18" charset="0"/>
                <a:cs typeface="Times New Roman" panose="02020603050405020304" pitchFamily="18" charset="0"/>
              </a:rPr>
              <a:t> library. MFCCs served as the key features for model input.</a:t>
            </a:r>
          </a:p>
          <a:p>
            <a:pPr lvl="1" algn="just">
              <a:lnSpc>
                <a:spcPct val="120000"/>
              </a:lnSpc>
            </a:pPr>
            <a:r>
              <a:rPr lang="en-US" sz="2300" b="1" dirty="0">
                <a:latin typeface="Times New Roman" panose="02020603050405020304" pitchFamily="18" charset="0"/>
                <a:cs typeface="Times New Roman" panose="02020603050405020304" pitchFamily="18" charset="0"/>
              </a:rPr>
              <a:t>Spectrograms</a:t>
            </a:r>
            <a:r>
              <a:rPr lang="en-US" sz="2300" dirty="0">
                <a:latin typeface="Times New Roman" panose="02020603050405020304" pitchFamily="18" charset="0"/>
                <a:cs typeface="Times New Roman" panose="02020603050405020304" pitchFamily="18" charset="0"/>
              </a:rPr>
              <a:t>: Generated to visualize frequency and time domain patterns, serving as input for the CNN model.</a:t>
            </a:r>
          </a:p>
          <a:p>
            <a:pPr algn="just">
              <a:lnSpc>
                <a:spcPct val="120000"/>
              </a:lnSpc>
            </a:pPr>
            <a:r>
              <a:rPr lang="en-US" sz="2300" b="1" dirty="0">
                <a:latin typeface="Times New Roman" panose="02020603050405020304" pitchFamily="18" charset="0"/>
                <a:cs typeface="Times New Roman" panose="02020603050405020304" pitchFamily="18" charset="0"/>
              </a:rPr>
              <a:t>Dataset Splitting</a:t>
            </a:r>
          </a:p>
          <a:p>
            <a:pPr algn="just">
              <a:lnSpc>
                <a:spcPct val="12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dataset is split into training (80%), validation (10%), and testing (10%) sets to evaluate the model’s performance effectively.</a:t>
            </a:r>
          </a:p>
          <a:p>
            <a:pPr algn="just">
              <a:lnSpc>
                <a:spcPct val="120000"/>
              </a:lnSpc>
            </a:pPr>
            <a:r>
              <a:rPr lang="en-US" sz="2300" b="1" dirty="0">
                <a:latin typeface="Times New Roman" panose="02020603050405020304" pitchFamily="18" charset="0"/>
                <a:cs typeface="Times New Roman" panose="02020603050405020304" pitchFamily="18" charset="0"/>
              </a:rPr>
              <a:t>Audio File Conversion</a:t>
            </a:r>
          </a:p>
          <a:p>
            <a:pPr algn="just">
              <a:lnSpc>
                <a:spcPct val="12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All audio files are converted to a uniform format (e.g., WAV) to ensure compatibility with the </a:t>
            </a:r>
            <a:r>
              <a:rPr lang="en-US" sz="2300" dirty="0" err="1">
                <a:latin typeface="Times New Roman" panose="02020603050405020304" pitchFamily="18" charset="0"/>
                <a:cs typeface="Times New Roman" panose="02020603050405020304" pitchFamily="18" charset="0"/>
              </a:rPr>
              <a:t>Librosa</a:t>
            </a:r>
            <a:r>
              <a:rPr lang="en-US" sz="2300" dirty="0">
                <a:latin typeface="Times New Roman" panose="02020603050405020304" pitchFamily="18" charset="0"/>
                <a:cs typeface="Times New Roman" panose="02020603050405020304" pitchFamily="18" charset="0"/>
              </a:rPr>
              <a:t> library.</a:t>
            </a:r>
          </a:p>
          <a:p>
            <a:pPr algn="just">
              <a:lnSpc>
                <a:spcPct val="120000"/>
              </a:lnSpc>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Sampling rate is standardized to 22,050 Hz for consistent feature extraction.</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A50F-8087-4D0C-856D-447358C936B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a:t>
            </a:r>
            <a:endParaRPr lang="en-IN" dirty="0"/>
          </a:p>
        </p:txBody>
      </p:sp>
      <p:sp>
        <p:nvSpPr>
          <p:cNvPr id="3" name="Date Placeholder 2">
            <a:extLst>
              <a:ext uri="{FF2B5EF4-FFF2-40B4-BE49-F238E27FC236}">
                <a16:creationId xmlns:a16="http://schemas.microsoft.com/office/drawing/2014/main" id="{49DA0972-F34B-4B25-A98D-7DBFF16B1EEC}"/>
              </a:ext>
            </a:extLst>
          </p:cNvPr>
          <p:cNvSpPr>
            <a:spLocks noGrp="1"/>
          </p:cNvSpPr>
          <p:nvPr>
            <p:ph type="dt" sz="half" idx="10"/>
          </p:nvPr>
        </p:nvSpPr>
        <p:spPr/>
        <p:txBody>
          <a:bodyPr/>
          <a:lstStyle/>
          <a:p>
            <a:fld id="{6F932DEC-E61F-415A-BB11-622ACF22FA82}" type="datetime1">
              <a:rPr lang="en-IN" smtClean="0"/>
              <a:t>11-03-2025</a:t>
            </a:fld>
            <a:endParaRPr lang="en-IN"/>
          </a:p>
        </p:txBody>
      </p:sp>
      <p:sp>
        <p:nvSpPr>
          <p:cNvPr id="4" name="Footer Placeholder 3">
            <a:extLst>
              <a:ext uri="{FF2B5EF4-FFF2-40B4-BE49-F238E27FC236}">
                <a16:creationId xmlns:a16="http://schemas.microsoft.com/office/drawing/2014/main" id="{6F019B51-AB65-43C3-8C5A-ADFE98513D88}"/>
              </a:ext>
            </a:extLst>
          </p:cNvPr>
          <p:cNvSpPr>
            <a:spLocks noGrp="1"/>
          </p:cNvSpPr>
          <p:nvPr>
            <p:ph type="ftr" sz="quarter" idx="11"/>
          </p:nvPr>
        </p:nvSpPr>
        <p:spPr/>
        <p:txBody>
          <a:bodyPr/>
          <a:lstStyle/>
          <a:p>
            <a:r>
              <a:rPr lang="en-US"/>
              <a:t>Review No.         Batch No.           Department of CSE</a:t>
            </a:r>
            <a:endParaRPr lang="en-IN"/>
          </a:p>
        </p:txBody>
      </p:sp>
      <p:sp>
        <p:nvSpPr>
          <p:cNvPr id="5" name="Slide Number Placeholder 4">
            <a:extLst>
              <a:ext uri="{FF2B5EF4-FFF2-40B4-BE49-F238E27FC236}">
                <a16:creationId xmlns:a16="http://schemas.microsoft.com/office/drawing/2014/main" id="{6EE59546-AE6C-402C-8FAD-16056BF6B983}"/>
              </a:ext>
            </a:extLst>
          </p:cNvPr>
          <p:cNvSpPr>
            <a:spLocks noGrp="1"/>
          </p:cNvSpPr>
          <p:nvPr>
            <p:ph type="sldNum" sz="quarter" idx="12"/>
          </p:nvPr>
        </p:nvSpPr>
        <p:spPr/>
        <p:txBody>
          <a:bodyPr/>
          <a:lstStyle/>
          <a:p>
            <a:fld id="{65DCBD69-296B-4D7C-AF62-9B588FC78772}" type="slidenum">
              <a:rPr lang="en-IN" smtClean="0"/>
              <a:t>16</a:t>
            </a:fld>
            <a:endParaRPr lang="en-IN"/>
          </a:p>
        </p:txBody>
      </p:sp>
      <p:pic>
        <p:nvPicPr>
          <p:cNvPr id="6" name="Picture 5">
            <a:extLst>
              <a:ext uri="{FF2B5EF4-FFF2-40B4-BE49-F238E27FC236}">
                <a16:creationId xmlns:a16="http://schemas.microsoft.com/office/drawing/2014/main" id="{15A678BB-15EB-47F9-9C97-F57679654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36" y="2068663"/>
            <a:ext cx="5006001" cy="2720674"/>
          </a:xfrm>
          <a:prstGeom prst="rect">
            <a:avLst/>
          </a:prstGeom>
          <a:ln>
            <a:solidFill>
              <a:schemeClr val="tx1"/>
            </a:solidFill>
          </a:ln>
        </p:spPr>
      </p:pic>
      <p:pic>
        <p:nvPicPr>
          <p:cNvPr id="8" name="Picture 7">
            <a:extLst>
              <a:ext uri="{FF2B5EF4-FFF2-40B4-BE49-F238E27FC236}">
                <a16:creationId xmlns:a16="http://schemas.microsoft.com/office/drawing/2014/main" id="{14DA8405-395E-4DC1-BC84-B34B5A9B8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68663"/>
            <a:ext cx="5426864" cy="2720674"/>
          </a:xfrm>
          <a:prstGeom prst="rect">
            <a:avLst/>
          </a:prstGeom>
          <a:ln>
            <a:solidFill>
              <a:schemeClr val="tx1"/>
            </a:solidFill>
          </a:ln>
        </p:spPr>
      </p:pic>
      <p:sp>
        <p:nvSpPr>
          <p:cNvPr id="9" name="TextBox 8">
            <a:extLst>
              <a:ext uri="{FF2B5EF4-FFF2-40B4-BE49-F238E27FC236}">
                <a16:creationId xmlns:a16="http://schemas.microsoft.com/office/drawing/2014/main" id="{AD639DEE-D452-46E1-A4AA-284E20F500F7}"/>
              </a:ext>
            </a:extLst>
          </p:cNvPr>
          <p:cNvSpPr txBox="1"/>
          <p:nvPr/>
        </p:nvSpPr>
        <p:spPr>
          <a:xfrm>
            <a:off x="1210962" y="5167312"/>
            <a:ext cx="1031190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Entire Spectrum of all Genres				Spectrum of Music Genres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97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15698"/>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7CEB4546-A2F9-4F72-97A1-6597048971D0}"/>
              </a:ext>
            </a:extLst>
          </p:cNvPr>
          <p:cNvPicPr>
            <a:picLocks noGrp="1"/>
          </p:cNvPicPr>
          <p:nvPr>
            <p:ph idx="1"/>
          </p:nvPr>
        </p:nvPicPr>
        <p:blipFill>
          <a:blip r:embed="rId2"/>
          <a:stretch>
            <a:fillRect/>
          </a:stretch>
        </p:blipFill>
        <p:spPr>
          <a:xfrm>
            <a:off x="1943100" y="1443708"/>
            <a:ext cx="8216900" cy="4733256"/>
          </a:xfrm>
          <a:prstGeom prst="rect">
            <a:avLst/>
          </a:prstGeom>
          <a:ln>
            <a:solidFill>
              <a:schemeClr val="tx1"/>
            </a:solidFill>
          </a:ln>
        </p:spPr>
      </p:pic>
    </p:spTree>
    <p:extLst>
      <p:ext uri="{BB962C8B-B14F-4D97-AF65-F5344CB8AC3E}">
        <p14:creationId xmlns:p14="http://schemas.microsoft.com/office/powerpoint/2010/main" val="2137029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A831-B95E-4E59-89FD-590103D5750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BDBCF284-CAC1-4F31-AD2D-98AD82CE0F2C}"/>
              </a:ext>
            </a:extLst>
          </p:cNvPr>
          <p:cNvSpPr>
            <a:spLocks noGrp="1"/>
          </p:cNvSpPr>
          <p:nvPr>
            <p:ph idx="1"/>
          </p:nvPr>
        </p:nvSpPr>
        <p:spPr>
          <a:xfrm>
            <a:off x="838200" y="1485900"/>
            <a:ext cx="10515600" cy="4870450"/>
          </a:xfrm>
        </p:spPr>
        <p:txBody>
          <a:bodyPr/>
          <a:lstStyle/>
          <a:p>
            <a:r>
              <a:rPr lang="en-IN" sz="1800" b="1" dirty="0">
                <a:latin typeface="Times New Roman" panose="02020603050405020304" pitchFamily="18" charset="0"/>
                <a:cs typeface="Times New Roman" panose="02020603050405020304" pitchFamily="18" charset="0"/>
              </a:rPr>
              <a:t>Parameter Settings</a:t>
            </a:r>
            <a:r>
              <a:rPr lang="en-IN" sz="1800"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Tools Used</a:t>
            </a:r>
            <a:r>
              <a:rPr lang="en-IN" sz="1800" dirty="0">
                <a:latin typeface="Times New Roman" panose="02020603050405020304" pitchFamily="18" charset="0"/>
                <a:cs typeface="Times New Roman" panose="02020603050405020304" pitchFamily="18" charset="0"/>
              </a:rPr>
              <a:t>:</a:t>
            </a:r>
          </a:p>
          <a:p>
            <a:pPr lvl="1"/>
            <a:r>
              <a:rPr lang="en-US" sz="1800" b="1" dirty="0" err="1">
                <a:latin typeface="Times New Roman" panose="02020603050405020304" pitchFamily="18" charset="0"/>
                <a:cs typeface="Times New Roman" panose="02020603050405020304" pitchFamily="18" charset="0"/>
              </a:rPr>
              <a:t>Librosa</a:t>
            </a:r>
            <a:r>
              <a:rPr lang="en-US" sz="1800" dirty="0">
                <a:latin typeface="Times New Roman" panose="02020603050405020304" pitchFamily="18" charset="0"/>
                <a:cs typeface="Times New Roman" panose="02020603050405020304" pitchFamily="18" charset="0"/>
              </a:rPr>
              <a:t> for audio feature extraction.</a:t>
            </a:r>
            <a:endParaRPr lang="en-IN" sz="1800"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TensorFlow/</a:t>
            </a:r>
            <a:r>
              <a:rPr lang="en-US" sz="1800" b="1"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for model development and training.</a:t>
            </a:r>
            <a:endParaRPr lang="en-IN" sz="1800"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Matplotlib/Seaborn</a:t>
            </a:r>
            <a:r>
              <a:rPr lang="en-US" sz="1800" dirty="0">
                <a:latin typeface="Times New Roman" panose="02020603050405020304" pitchFamily="18" charset="0"/>
                <a:cs typeface="Times New Roman" panose="02020603050405020304" pitchFamily="18" charset="0"/>
              </a:rPr>
              <a:t> for visualizing results and metrics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25C8787-602C-49D2-BFE7-7EBD09209053}"/>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5CB3F9C6-6B5D-47DD-8B83-2A1117356D03}"/>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AE53B0D4-6C91-4E46-B0E5-F04BF0BB8F07}"/>
              </a:ext>
            </a:extLst>
          </p:cNvPr>
          <p:cNvSpPr>
            <a:spLocks noGrp="1"/>
          </p:cNvSpPr>
          <p:nvPr>
            <p:ph type="sldNum" sz="quarter" idx="12"/>
          </p:nvPr>
        </p:nvSpPr>
        <p:spPr/>
        <p:txBody>
          <a:bodyPr/>
          <a:lstStyle/>
          <a:p>
            <a:fld id="{65DCBD69-296B-4D7C-AF62-9B588FC78772}" type="slidenum">
              <a:rPr lang="en-IN" smtClean="0"/>
              <a:t>18</a:t>
            </a:fld>
            <a:endParaRPr lang="en-IN"/>
          </a:p>
        </p:txBody>
      </p:sp>
      <p:graphicFrame>
        <p:nvGraphicFramePr>
          <p:cNvPr id="7" name="Table 7">
            <a:extLst>
              <a:ext uri="{FF2B5EF4-FFF2-40B4-BE49-F238E27FC236}">
                <a16:creationId xmlns:a16="http://schemas.microsoft.com/office/drawing/2014/main" id="{2CF4600F-D2A7-4F83-BB75-29D436AD04CF}"/>
              </a:ext>
            </a:extLst>
          </p:cNvPr>
          <p:cNvGraphicFramePr>
            <a:graphicFrameLocks noGrp="1"/>
          </p:cNvGraphicFramePr>
          <p:nvPr>
            <p:extLst>
              <p:ext uri="{D42A27DB-BD31-4B8C-83A1-F6EECF244321}">
                <p14:modId xmlns:p14="http://schemas.microsoft.com/office/powerpoint/2010/main" val="3623491488"/>
              </p:ext>
            </p:extLst>
          </p:nvPr>
        </p:nvGraphicFramePr>
        <p:xfrm>
          <a:off x="2400300" y="1978900"/>
          <a:ext cx="7569200" cy="2900200"/>
        </p:xfrm>
        <a:graphic>
          <a:graphicData uri="http://schemas.openxmlformats.org/drawingml/2006/table">
            <a:tbl>
              <a:tblPr firstRow="1" bandRow="1">
                <a:tableStyleId>{073A0DAA-6AF3-43AB-8588-CEC1D06C72B9}</a:tableStyleId>
              </a:tblPr>
              <a:tblGrid>
                <a:gridCol w="3784600">
                  <a:extLst>
                    <a:ext uri="{9D8B030D-6E8A-4147-A177-3AD203B41FA5}">
                      <a16:colId xmlns:a16="http://schemas.microsoft.com/office/drawing/2014/main" val="3519321310"/>
                    </a:ext>
                  </a:extLst>
                </a:gridCol>
                <a:gridCol w="3784600">
                  <a:extLst>
                    <a:ext uri="{9D8B030D-6E8A-4147-A177-3AD203B41FA5}">
                      <a16:colId xmlns:a16="http://schemas.microsoft.com/office/drawing/2014/main" val="3761482947"/>
                    </a:ext>
                  </a:extLst>
                </a:gridCol>
              </a:tblGrid>
              <a:tr h="362525">
                <a:tc>
                  <a:txBody>
                    <a:bodyPr/>
                    <a:lstStyle/>
                    <a:p>
                      <a:pPr algn="ctr"/>
                      <a:r>
                        <a:rPr lang="en-US" sz="1600" dirty="0">
                          <a:latin typeface="Times New Roman" panose="02020603050405020304" pitchFamily="18" charset="0"/>
                          <a:cs typeface="Times New Roman" panose="02020603050405020304" pitchFamily="18" charset="0"/>
                        </a:rPr>
                        <a:t>Parameter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Values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88508754"/>
                  </a:ext>
                </a:extLst>
              </a:tr>
              <a:tr h="362525">
                <a:tc>
                  <a:txBody>
                    <a:bodyPr/>
                    <a:lstStyle/>
                    <a:p>
                      <a:pPr algn="ctr"/>
                      <a:r>
                        <a:rPr lang="en-IN" sz="1600" dirty="0">
                          <a:latin typeface="Times New Roman" panose="02020603050405020304" pitchFamily="18" charset="0"/>
                          <a:cs typeface="Times New Roman" panose="02020603050405020304" pitchFamily="18" charset="0"/>
                        </a:rPr>
                        <a:t>Training Size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8,000 samples</a:t>
                      </a:r>
                    </a:p>
                  </a:txBody>
                  <a:tcPr anchor="ctr"/>
                </a:tc>
                <a:extLst>
                  <a:ext uri="{0D108BD9-81ED-4DB2-BD59-A6C34878D82A}">
                    <a16:rowId xmlns:a16="http://schemas.microsoft.com/office/drawing/2014/main" val="3720853345"/>
                  </a:ext>
                </a:extLst>
              </a:tr>
              <a:tr h="362525">
                <a:tc>
                  <a:txBody>
                    <a:bodyPr/>
                    <a:lstStyle/>
                    <a:p>
                      <a:pPr algn="ctr"/>
                      <a:r>
                        <a:rPr lang="en-IN" sz="1600" dirty="0">
                          <a:latin typeface="Times New Roman" panose="02020603050405020304" pitchFamily="18" charset="0"/>
                          <a:cs typeface="Times New Roman" panose="02020603050405020304" pitchFamily="18" charset="0"/>
                        </a:rPr>
                        <a:t>Validation Size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1,000 samples</a:t>
                      </a:r>
                    </a:p>
                  </a:txBody>
                  <a:tcPr anchor="ctr"/>
                </a:tc>
                <a:extLst>
                  <a:ext uri="{0D108BD9-81ED-4DB2-BD59-A6C34878D82A}">
                    <a16:rowId xmlns:a16="http://schemas.microsoft.com/office/drawing/2014/main" val="1996816751"/>
                  </a:ext>
                </a:extLst>
              </a:tr>
              <a:tr h="362525">
                <a:tc>
                  <a:txBody>
                    <a:bodyPr/>
                    <a:lstStyle/>
                    <a:p>
                      <a:pPr algn="ctr"/>
                      <a:r>
                        <a:rPr lang="en-IN" sz="1600" dirty="0">
                          <a:latin typeface="Times New Roman" panose="02020603050405020304" pitchFamily="18" charset="0"/>
                          <a:cs typeface="Times New Roman" panose="02020603050405020304" pitchFamily="18" charset="0"/>
                        </a:rPr>
                        <a:t>Test Size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1,000 samples</a:t>
                      </a:r>
                    </a:p>
                  </a:txBody>
                  <a:tcPr anchor="ctr"/>
                </a:tc>
                <a:extLst>
                  <a:ext uri="{0D108BD9-81ED-4DB2-BD59-A6C34878D82A}">
                    <a16:rowId xmlns:a16="http://schemas.microsoft.com/office/drawing/2014/main" val="1799710869"/>
                  </a:ext>
                </a:extLst>
              </a:tr>
              <a:tr h="362525">
                <a:tc>
                  <a:txBody>
                    <a:bodyPr/>
                    <a:lstStyle/>
                    <a:p>
                      <a:pPr algn="ctr"/>
                      <a:r>
                        <a:rPr lang="en-IN" sz="1600" dirty="0">
                          <a:latin typeface="Times New Roman" panose="02020603050405020304" pitchFamily="18" charset="0"/>
                          <a:cs typeface="Times New Roman" panose="02020603050405020304" pitchFamily="18" charset="0"/>
                        </a:rPr>
                        <a:t>Batch Size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32</a:t>
                      </a:r>
                    </a:p>
                  </a:txBody>
                  <a:tcPr anchor="ctr"/>
                </a:tc>
                <a:extLst>
                  <a:ext uri="{0D108BD9-81ED-4DB2-BD59-A6C34878D82A}">
                    <a16:rowId xmlns:a16="http://schemas.microsoft.com/office/drawing/2014/main" val="3727490124"/>
                  </a:ext>
                </a:extLst>
              </a:tr>
              <a:tr h="362525">
                <a:tc>
                  <a:txBody>
                    <a:bodyPr/>
                    <a:lstStyle/>
                    <a:p>
                      <a:pPr algn="ctr"/>
                      <a:r>
                        <a:rPr lang="en-IN" sz="1600" dirty="0">
                          <a:latin typeface="Times New Roman" panose="02020603050405020304" pitchFamily="18" charset="0"/>
                          <a:cs typeface="Times New Roman" panose="02020603050405020304" pitchFamily="18" charset="0"/>
                        </a:rPr>
                        <a:t>Epochs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450 (3)</a:t>
                      </a:r>
                    </a:p>
                  </a:txBody>
                  <a:tcPr anchor="ctr"/>
                </a:tc>
                <a:extLst>
                  <a:ext uri="{0D108BD9-81ED-4DB2-BD59-A6C34878D82A}">
                    <a16:rowId xmlns:a16="http://schemas.microsoft.com/office/drawing/2014/main" val="1584910186"/>
                  </a:ext>
                </a:extLst>
              </a:tr>
              <a:tr h="362525">
                <a:tc>
                  <a:txBody>
                    <a:bodyPr/>
                    <a:lstStyle/>
                    <a:p>
                      <a:pPr algn="ctr"/>
                      <a:r>
                        <a:rPr lang="en-IN" sz="1600" dirty="0">
                          <a:latin typeface="Times New Roman" panose="02020603050405020304" pitchFamily="18" charset="0"/>
                          <a:cs typeface="Times New Roman" panose="02020603050405020304" pitchFamily="18" charset="0"/>
                        </a:rPr>
                        <a:t>Learning Rate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0.0001</a:t>
                      </a:r>
                    </a:p>
                  </a:txBody>
                  <a:tcPr anchor="ctr"/>
                </a:tc>
                <a:extLst>
                  <a:ext uri="{0D108BD9-81ED-4DB2-BD59-A6C34878D82A}">
                    <a16:rowId xmlns:a16="http://schemas.microsoft.com/office/drawing/2014/main" val="2366795054"/>
                  </a:ext>
                </a:extLst>
              </a:tr>
              <a:tr h="362525">
                <a:tc>
                  <a:txBody>
                    <a:bodyPr/>
                    <a:lstStyle/>
                    <a:p>
                      <a:pPr algn="ctr"/>
                      <a:r>
                        <a:rPr lang="en-IN" sz="1600" dirty="0">
                          <a:latin typeface="Times New Roman" panose="02020603050405020304" pitchFamily="18" charset="0"/>
                          <a:cs typeface="Times New Roman" panose="02020603050405020304" pitchFamily="18" charset="0"/>
                        </a:rPr>
                        <a:t>Dropout Rate</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0.3</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09227811"/>
                  </a:ext>
                </a:extLst>
              </a:tr>
            </a:tbl>
          </a:graphicData>
        </a:graphic>
      </p:graphicFrame>
    </p:spTree>
    <p:extLst>
      <p:ext uri="{BB962C8B-B14F-4D97-AF65-F5344CB8AC3E}">
        <p14:creationId xmlns:p14="http://schemas.microsoft.com/office/powerpoint/2010/main" val="3814223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83957"/>
            <a:ext cx="10515600" cy="4793006"/>
          </a:xfrm>
        </p:spPr>
        <p:txBody>
          <a:bodyPr>
            <a:normAutofit fontScale="70000" lnSpcReduction="20000"/>
          </a:bodyPr>
          <a:lstStyle/>
          <a:p>
            <a:pPr>
              <a:lnSpc>
                <a:spcPct val="170000"/>
              </a:lnSpc>
            </a:pPr>
            <a:r>
              <a:rPr lang="en-IN" b="1" dirty="0">
                <a:latin typeface="Times New Roman" panose="02020603050405020304" pitchFamily="18" charset="0"/>
                <a:cs typeface="Times New Roman" panose="02020603050405020304" pitchFamily="18" charset="0"/>
              </a:rPr>
              <a:t>Software Specifications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nSpc>
                <a:spcPct val="170000"/>
              </a:lnSpc>
            </a:pPr>
            <a:r>
              <a:rPr lang="en-IN" b="1" dirty="0">
                <a:latin typeface="Times New Roman" panose="02020603050405020304" pitchFamily="18" charset="0"/>
                <a:cs typeface="Times New Roman" panose="02020603050405020304" pitchFamily="18" charset="0"/>
              </a:rPr>
              <a:t>Operating System</a:t>
            </a:r>
            <a:r>
              <a:rPr lang="en-IN" dirty="0">
                <a:latin typeface="Times New Roman" panose="02020603050405020304" pitchFamily="18" charset="0"/>
                <a:cs typeface="Times New Roman" panose="02020603050405020304" pitchFamily="18" charset="0"/>
              </a:rPr>
              <a:t>: Windows 10.</a:t>
            </a:r>
            <a:endParaRPr lang="en-US" dirty="0">
              <a:latin typeface="Times New Roman" panose="02020603050405020304" pitchFamily="18" charset="0"/>
              <a:cs typeface="Times New Roman" panose="02020603050405020304" pitchFamily="18" charset="0"/>
            </a:endParaRPr>
          </a:p>
          <a:p>
            <a:pPr lvl="1">
              <a:lnSpc>
                <a:spcPct val="170000"/>
              </a:lnSpc>
            </a:pPr>
            <a:r>
              <a:rPr lang="en-IN" b="1" dirty="0">
                <a:latin typeface="Times New Roman" panose="02020603050405020304" pitchFamily="18" charset="0"/>
                <a:cs typeface="Times New Roman" panose="02020603050405020304" pitchFamily="18" charset="0"/>
              </a:rPr>
              <a:t>Programming Language</a:t>
            </a:r>
            <a:r>
              <a:rPr lang="en-IN" dirty="0">
                <a:latin typeface="Times New Roman" panose="02020603050405020304" pitchFamily="18" charset="0"/>
                <a:cs typeface="Times New Roman" panose="02020603050405020304" pitchFamily="18" charset="0"/>
              </a:rPr>
              <a:t>: Python 3.8.</a:t>
            </a:r>
            <a:endParaRPr lang="en-US" dirty="0">
              <a:latin typeface="Times New Roman" panose="02020603050405020304" pitchFamily="18" charset="0"/>
              <a:cs typeface="Times New Roman" panose="02020603050405020304" pitchFamily="18" charset="0"/>
            </a:endParaRPr>
          </a:p>
          <a:p>
            <a:pPr lvl="1">
              <a:lnSpc>
                <a:spcPct val="170000"/>
              </a:lnSpc>
            </a:pPr>
            <a:r>
              <a:rPr lang="en-IN" b="1" dirty="0">
                <a:latin typeface="Times New Roman" panose="02020603050405020304" pitchFamily="18" charset="0"/>
                <a:cs typeface="Times New Roman" panose="02020603050405020304" pitchFamily="18" charset="0"/>
              </a:rPr>
              <a:t>Libraries</a:t>
            </a:r>
            <a:r>
              <a:rPr lang="en-IN" dirty="0">
                <a:latin typeface="Times New Roman" panose="02020603050405020304" pitchFamily="18" charset="0"/>
                <a:cs typeface="Times New Roman" panose="02020603050405020304" pitchFamily="18" charset="0"/>
              </a:rPr>
              <a:t>: TensorFlow, </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Librosa</a:t>
            </a:r>
            <a:r>
              <a:rPr lang="en-IN" dirty="0">
                <a:latin typeface="Times New Roman" panose="02020603050405020304" pitchFamily="18" charset="0"/>
                <a:cs typeface="Times New Roman" panose="02020603050405020304" pitchFamily="18" charset="0"/>
              </a:rPr>
              <a:t>, NumPy, Pandas, Matplotlib, Scikit-learn.</a:t>
            </a:r>
            <a:endParaRPr lang="en-US" dirty="0">
              <a:latin typeface="Times New Roman" panose="02020603050405020304" pitchFamily="18" charset="0"/>
              <a:cs typeface="Times New Roman" panose="02020603050405020304" pitchFamily="18" charset="0"/>
            </a:endParaRPr>
          </a:p>
          <a:p>
            <a:pPr lvl="1">
              <a:lnSpc>
                <a:spcPct val="170000"/>
              </a:lnSpc>
            </a:pPr>
            <a:r>
              <a:rPr lang="en-US" b="1" dirty="0">
                <a:latin typeface="Times New Roman" panose="02020603050405020304" pitchFamily="18" charset="0"/>
                <a:cs typeface="Times New Roman" panose="02020603050405020304" pitchFamily="18" charset="0"/>
              </a:rPr>
              <a:t>Development Tools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 for model training, VS Code for frontend and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integration.</a:t>
            </a:r>
          </a:p>
          <a:p>
            <a:pPr>
              <a:lnSpc>
                <a:spcPct val="170000"/>
              </a:lnSpc>
            </a:pPr>
            <a:r>
              <a:rPr lang="en-IN" b="1" dirty="0">
                <a:latin typeface="Times New Roman" panose="02020603050405020304" pitchFamily="18" charset="0"/>
                <a:cs typeface="Times New Roman" panose="02020603050405020304" pitchFamily="18" charset="0"/>
              </a:rPr>
              <a:t>Hardware Specifications</a:t>
            </a:r>
            <a:r>
              <a:rPr lang="en-IN" dirty="0">
                <a:latin typeface="Times New Roman" panose="02020603050405020304" pitchFamily="18" charset="0"/>
                <a:cs typeface="Times New Roman" panose="02020603050405020304" pitchFamily="18" charset="0"/>
              </a:rPr>
              <a:t>:</a:t>
            </a:r>
          </a:p>
          <a:p>
            <a:pPr lvl="1">
              <a:lnSpc>
                <a:spcPct val="170000"/>
              </a:lnSpc>
            </a:pPr>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i5.</a:t>
            </a:r>
          </a:p>
          <a:p>
            <a:pPr lvl="1">
              <a:lnSpc>
                <a:spcPct val="170000"/>
              </a:lnSpc>
            </a:pPr>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16 GB.</a:t>
            </a:r>
          </a:p>
          <a:p>
            <a:pPr lvl="1">
              <a:lnSpc>
                <a:spcPct val="170000"/>
              </a:lnSpc>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512 GB SSD.</a:t>
            </a:r>
          </a:p>
          <a:p>
            <a:pPr lvl="1">
              <a:lnSpc>
                <a:spcPct val="170000"/>
              </a:lnSpc>
            </a:pPr>
            <a:r>
              <a:rPr lang="en-US" b="1" dirty="0">
                <a:latin typeface="Times New Roman" panose="02020603050405020304" pitchFamily="18" charset="0"/>
                <a:cs typeface="Times New Roman" panose="02020603050405020304" pitchFamily="18" charset="0"/>
              </a:rPr>
              <a:t>GPU</a:t>
            </a:r>
            <a:r>
              <a:rPr lang="en-US" dirty="0">
                <a:latin typeface="Times New Roman" panose="02020603050405020304" pitchFamily="18" charset="0"/>
                <a:cs typeface="Times New Roman" panose="02020603050405020304" pitchFamily="18" charset="0"/>
              </a:rPr>
              <a:t>: NVIDIA GeForce GTX 1650 (for training the CNN model).</a:t>
            </a: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92500" lnSpcReduction="1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14CA-5907-40EA-BF63-D3036AD3C7D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a:extLst>
              <a:ext uri="{FF2B5EF4-FFF2-40B4-BE49-F238E27FC236}">
                <a16:creationId xmlns:a16="http://schemas.microsoft.com/office/drawing/2014/main" id="{1CC7F580-468A-45C6-A6C8-F346CA964C4A}"/>
              </a:ext>
            </a:extLst>
          </p:cNvPr>
          <p:cNvSpPr>
            <a:spLocks noGrp="1"/>
          </p:cNvSpPr>
          <p:nvPr>
            <p:ph idx="1"/>
          </p:nvPr>
        </p:nvSpPr>
        <p:spPr/>
        <p:txBody>
          <a:bodyPr>
            <a:normAutofit fontScale="70000" lnSpcReduction="20000"/>
          </a:bodyPr>
          <a:lstStyle/>
          <a:p>
            <a:pPr>
              <a:lnSpc>
                <a:spcPct val="160000"/>
              </a:lnSpc>
            </a:pPr>
            <a:r>
              <a:rPr lang="en-IN" b="1" dirty="0">
                <a:latin typeface="Times New Roman" panose="02020603050405020304" pitchFamily="18" charset="0"/>
                <a:cs typeface="Times New Roman" panose="02020603050405020304" pitchFamily="18" charset="0"/>
              </a:rPr>
              <a:t>Challenges Faced</a:t>
            </a:r>
            <a:r>
              <a:rPr lang="en-IN" dirty="0">
                <a:latin typeface="Times New Roman" panose="02020603050405020304" pitchFamily="18" charset="0"/>
                <a:cs typeface="Times New Roman" panose="02020603050405020304" pitchFamily="18" charset="0"/>
              </a:rPr>
              <a:t>:</a:t>
            </a:r>
          </a:p>
          <a:p>
            <a:pPr lvl="1">
              <a:lnSpc>
                <a:spcPct val="160000"/>
              </a:lnSpc>
            </a:pPr>
            <a:r>
              <a:rPr lang="en-US" b="1" dirty="0">
                <a:latin typeface="Times New Roman" panose="02020603050405020304" pitchFamily="18" charset="0"/>
                <a:cs typeface="Times New Roman" panose="02020603050405020304" pitchFamily="18" charset="0"/>
              </a:rPr>
              <a:t>Audio File Loading Errors</a:t>
            </a:r>
            <a:r>
              <a:rPr lang="en-US" dirty="0">
                <a:latin typeface="Times New Roman" panose="02020603050405020304" pitchFamily="18" charset="0"/>
                <a:cs typeface="Times New Roman" panose="02020603050405020304" pitchFamily="18" charset="0"/>
              </a:rPr>
              <a:t>: Resolved by installing and configuring the </a:t>
            </a:r>
            <a:r>
              <a:rPr lang="en-IN" dirty="0" err="1">
                <a:latin typeface="Times New Roman" panose="02020603050405020304" pitchFamily="18" charset="0"/>
                <a:cs typeface="Times New Roman" panose="02020603050405020304" pitchFamily="18" charset="0"/>
              </a:rPr>
              <a:t>resampy</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library for compatibility with </a:t>
            </a:r>
            <a:r>
              <a:rPr lang="en-US" dirty="0" err="1">
                <a:latin typeface="Times New Roman" panose="02020603050405020304" pitchFamily="18" charset="0"/>
                <a:cs typeface="Times New Roman" panose="02020603050405020304" pitchFamily="18" charset="0"/>
              </a:rPr>
              <a:t>Librosa</a:t>
            </a:r>
            <a:r>
              <a:rPr lang="en-US" dirty="0">
                <a:latin typeface="Times New Roman" panose="02020603050405020304" pitchFamily="18" charset="0"/>
                <a:cs typeface="Times New Roman" panose="02020603050405020304" pitchFamily="18" charset="0"/>
              </a:rPr>
              <a:t>.</a:t>
            </a:r>
          </a:p>
          <a:p>
            <a:pPr lvl="1">
              <a:lnSpc>
                <a:spcPct val="160000"/>
              </a:lnSpc>
            </a:pPr>
            <a:r>
              <a:rPr lang="en-US" b="1" dirty="0">
                <a:latin typeface="Times New Roman" panose="02020603050405020304" pitchFamily="18" charset="0"/>
                <a:cs typeface="Times New Roman" panose="02020603050405020304" pitchFamily="18" charset="0"/>
              </a:rPr>
              <a:t>Dependency Conflicts</a:t>
            </a:r>
            <a:r>
              <a:rPr lang="en-US" dirty="0">
                <a:latin typeface="Times New Roman" panose="02020603050405020304" pitchFamily="18" charset="0"/>
                <a:cs typeface="Times New Roman" panose="02020603050405020304" pitchFamily="18" charset="0"/>
              </a:rPr>
              <a:t>: Addressed by carefully managing library versions in the </a:t>
            </a:r>
            <a:r>
              <a:rPr lang="en-US" dirty="0" err="1">
                <a:latin typeface="Times New Roman" panose="02020603050405020304" pitchFamily="18" charset="0"/>
                <a:cs typeface="Times New Roman" panose="02020603050405020304" pitchFamily="18" charset="0"/>
              </a:rPr>
              <a:t>Conda</a:t>
            </a:r>
            <a:r>
              <a:rPr lang="en-US" dirty="0">
                <a:latin typeface="Times New Roman" panose="02020603050405020304" pitchFamily="18" charset="0"/>
                <a:cs typeface="Times New Roman" panose="02020603050405020304" pitchFamily="18" charset="0"/>
              </a:rPr>
              <a:t> environment.</a:t>
            </a:r>
          </a:p>
          <a:p>
            <a:pPr lvl="1">
              <a:lnSpc>
                <a:spcPct val="160000"/>
              </a:lnSpc>
            </a:pPr>
            <a:r>
              <a:rPr lang="en-US" b="1" dirty="0">
                <a:latin typeface="Times New Roman" panose="02020603050405020304" pitchFamily="18" charset="0"/>
                <a:cs typeface="Times New Roman" panose="02020603050405020304" pitchFamily="18" charset="0"/>
              </a:rPr>
              <a:t>Overfitting During Training</a:t>
            </a:r>
            <a:r>
              <a:rPr lang="en-US" dirty="0">
                <a:latin typeface="Times New Roman" panose="02020603050405020304" pitchFamily="18" charset="0"/>
                <a:cs typeface="Times New Roman" panose="02020603050405020304" pitchFamily="18" charset="0"/>
              </a:rPr>
              <a:t>: Mitigated using dropout layers, reducing learning rate, and early stopping.</a:t>
            </a:r>
          </a:p>
          <a:p>
            <a:pPr lvl="1">
              <a:lnSpc>
                <a:spcPct val="160000"/>
              </a:lnSpc>
            </a:pPr>
            <a:r>
              <a:rPr lang="en-US" b="1" dirty="0">
                <a:latin typeface="Times New Roman" panose="02020603050405020304" pitchFamily="18" charset="0"/>
                <a:cs typeface="Times New Roman" panose="02020603050405020304" pitchFamily="18" charset="0"/>
              </a:rPr>
              <a:t>High Validation Loss</a:t>
            </a:r>
            <a:r>
              <a:rPr lang="en-US" dirty="0">
                <a:latin typeface="Times New Roman" panose="02020603050405020304" pitchFamily="18" charset="0"/>
                <a:cs typeface="Times New Roman" panose="02020603050405020304" pitchFamily="18" charset="0"/>
              </a:rPr>
              <a:t>: Improved by fine-tuning hyperparameters and increasing dataset diversity.</a:t>
            </a:r>
          </a:p>
          <a:p>
            <a:pPr>
              <a:lnSpc>
                <a:spcPct val="160000"/>
              </a:lnSpc>
            </a:pPr>
            <a:r>
              <a:rPr lang="en-IN" b="1" dirty="0">
                <a:latin typeface="Times New Roman" panose="02020603050405020304" pitchFamily="18" charset="0"/>
                <a:cs typeface="Times New Roman" panose="02020603050405020304" pitchFamily="18" charset="0"/>
              </a:rPr>
              <a:t>Deployment</a:t>
            </a:r>
            <a:r>
              <a:rPr lang="en-IN" dirty="0">
                <a:latin typeface="Times New Roman" panose="02020603050405020304" pitchFamily="18" charset="0"/>
                <a:cs typeface="Times New Roman" panose="02020603050405020304" pitchFamily="18" charset="0"/>
              </a:rPr>
              <a:t>:</a:t>
            </a:r>
          </a:p>
          <a:p>
            <a:pPr lvl="1">
              <a:lnSpc>
                <a:spcPct val="160000"/>
              </a:lnSpc>
            </a:pPr>
            <a:r>
              <a:rPr lang="en-US" dirty="0">
                <a:latin typeface="Times New Roman" panose="02020603050405020304" pitchFamily="18" charset="0"/>
                <a:cs typeface="Times New Roman" panose="02020603050405020304" pitchFamily="18" charset="0"/>
              </a:rPr>
              <a:t>The trained model was deployed using Flask, enabling REST API integration.</a:t>
            </a:r>
          </a:p>
          <a:p>
            <a:pPr lvl="1">
              <a:lnSpc>
                <a:spcPct val="160000"/>
              </a:lnSpc>
            </a:pPr>
            <a:r>
              <a:rPr lang="en-US" dirty="0">
                <a:latin typeface="Times New Roman" panose="02020603050405020304" pitchFamily="18" charset="0"/>
                <a:cs typeface="Times New Roman" panose="02020603050405020304" pitchFamily="18" charset="0"/>
              </a:rPr>
              <a:t>Included an MP3-to-WAV converter to handle user-uploaded audio files for predictions.</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E7B2CE2-B906-4442-8511-4094A4917666}"/>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44923895-2502-4A97-8E33-6897C46B7FEA}"/>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84FBBFED-173B-47D2-9DC2-F0941C38F469}"/>
              </a:ext>
            </a:extLst>
          </p:cNvPr>
          <p:cNvSpPr>
            <a:spLocks noGrp="1"/>
          </p:cNvSpPr>
          <p:nvPr>
            <p:ph type="sldNum" sz="quarter" idx="12"/>
          </p:nvPr>
        </p:nvSpPr>
        <p:spPr/>
        <p:txBody>
          <a:bodyPr/>
          <a:lstStyle/>
          <a:p>
            <a:fld id="{65DCBD69-296B-4D7C-AF62-9B588FC78772}" type="slidenum">
              <a:rPr lang="en-IN" smtClean="0"/>
              <a:t>20</a:t>
            </a:fld>
            <a:endParaRPr lang="en-IN"/>
          </a:p>
        </p:txBody>
      </p:sp>
    </p:spTree>
    <p:extLst>
      <p:ext uri="{BB962C8B-B14F-4D97-AF65-F5344CB8AC3E}">
        <p14:creationId xmlns:p14="http://schemas.microsoft.com/office/powerpoint/2010/main" val="3521096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016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39346" y="1429634"/>
            <a:ext cx="10515600" cy="4810528"/>
          </a:xfrm>
        </p:spPr>
        <p:txBody>
          <a:bodyPr>
            <a:noAutofit/>
          </a:bodyPr>
          <a:lstStyle/>
          <a:p>
            <a:pPr>
              <a:lnSpc>
                <a:spcPct val="150000"/>
              </a:lnSpc>
            </a:pPr>
            <a:r>
              <a:rPr lang="en-IN" sz="1800" b="1" dirty="0">
                <a:latin typeface="Times New Roman" panose="02020603050405020304" pitchFamily="18" charset="0"/>
                <a:cs typeface="Times New Roman" panose="02020603050405020304" pitchFamily="18" charset="0"/>
              </a:rPr>
              <a:t>Training and Validation Performance</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1">
              <a:lnSpc>
                <a:spcPct val="150000"/>
              </a:lnSpc>
            </a:pPr>
            <a:r>
              <a:rPr lang="en-IN" sz="1800" b="1" dirty="0">
                <a:latin typeface="Times New Roman" panose="02020603050405020304" pitchFamily="18" charset="0"/>
                <a:cs typeface="Times New Roman" panose="02020603050405020304" pitchFamily="18" charset="0"/>
              </a:rPr>
              <a:t>Accuracy</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lvl="2">
              <a:lnSpc>
                <a:spcPct val="150000"/>
              </a:lnSpc>
            </a:pPr>
            <a:r>
              <a:rPr lang="en-IN" sz="1800" dirty="0">
                <a:latin typeface="Times New Roman" panose="02020603050405020304" pitchFamily="18" charset="0"/>
                <a:cs typeface="Times New Roman" panose="02020603050405020304" pitchFamily="18" charset="0"/>
              </a:rPr>
              <a:t>Training Accuracy: </a:t>
            </a:r>
            <a:r>
              <a:rPr lang="en-IN" sz="1800" b="1" dirty="0">
                <a:latin typeface="Times New Roman" panose="02020603050405020304" pitchFamily="18" charset="0"/>
                <a:cs typeface="Times New Roman" panose="02020603050405020304" pitchFamily="18" charset="0"/>
              </a:rPr>
              <a:t>98.43%</a:t>
            </a:r>
          </a:p>
          <a:p>
            <a:pPr lvl="2">
              <a:lnSpc>
                <a:spcPct val="150000"/>
              </a:lnSpc>
            </a:pPr>
            <a:r>
              <a:rPr lang="en-IN" sz="1800" dirty="0">
                <a:latin typeface="Times New Roman" panose="02020603050405020304" pitchFamily="18" charset="0"/>
                <a:cs typeface="Times New Roman" panose="02020603050405020304" pitchFamily="18" charset="0"/>
              </a:rPr>
              <a:t>Validation Accuracy: </a:t>
            </a:r>
            <a:r>
              <a:rPr lang="en-IN" sz="1800" b="1" dirty="0">
                <a:latin typeface="Times New Roman" panose="02020603050405020304" pitchFamily="18" charset="0"/>
                <a:cs typeface="Times New Roman" panose="02020603050405020304" pitchFamily="18" charset="0"/>
              </a:rPr>
              <a:t>88.64%</a:t>
            </a:r>
          </a:p>
          <a:p>
            <a:pPr lvl="2">
              <a:lnSpc>
                <a:spcPct val="150000"/>
              </a:lnSpc>
            </a:pPr>
            <a:r>
              <a:rPr lang="en-IN" sz="1800" dirty="0">
                <a:latin typeface="Times New Roman" panose="02020603050405020304" pitchFamily="18" charset="0"/>
                <a:cs typeface="Times New Roman" panose="02020603050405020304" pitchFamily="18" charset="0"/>
              </a:rPr>
              <a:t>Test Accuracy: </a:t>
            </a:r>
            <a:r>
              <a:rPr lang="en-IN" sz="1800" b="1" dirty="0">
                <a:latin typeface="Times New Roman" panose="02020603050405020304" pitchFamily="18" charset="0"/>
                <a:cs typeface="Times New Roman" panose="02020603050405020304" pitchFamily="18" charset="0"/>
              </a:rPr>
              <a:t>80.50%</a:t>
            </a:r>
          </a:p>
          <a:p>
            <a:pPr lvl="1">
              <a:lnSpc>
                <a:spcPct val="150000"/>
              </a:lnSpc>
            </a:pPr>
            <a:r>
              <a:rPr lang="en-IN" sz="1800" b="1" dirty="0">
                <a:latin typeface="Times New Roman" panose="02020603050405020304" pitchFamily="18" charset="0"/>
                <a:cs typeface="Times New Roman" panose="02020603050405020304" pitchFamily="18" charset="0"/>
              </a:rPr>
              <a:t>Loss:</a:t>
            </a:r>
          </a:p>
          <a:p>
            <a:pPr lvl="2">
              <a:lnSpc>
                <a:spcPct val="150000"/>
              </a:lnSpc>
            </a:pPr>
            <a:r>
              <a:rPr lang="en-IN" sz="1800" dirty="0">
                <a:latin typeface="Times New Roman" panose="02020603050405020304" pitchFamily="18" charset="0"/>
                <a:cs typeface="Times New Roman" panose="02020603050405020304" pitchFamily="18" charset="0"/>
              </a:rPr>
              <a:t>Training Loss: </a:t>
            </a:r>
            <a:r>
              <a:rPr lang="en-IN" sz="1800" b="1" dirty="0">
                <a:latin typeface="Times New Roman" panose="02020603050405020304" pitchFamily="18" charset="0"/>
                <a:cs typeface="Times New Roman" panose="02020603050405020304" pitchFamily="18" charset="0"/>
              </a:rPr>
              <a:t>0.08</a:t>
            </a:r>
          </a:p>
          <a:p>
            <a:pPr lvl="2">
              <a:lnSpc>
                <a:spcPct val="150000"/>
              </a:lnSpc>
            </a:pPr>
            <a:r>
              <a:rPr lang="en-IN" sz="1800" dirty="0">
                <a:latin typeface="Times New Roman" panose="02020603050405020304" pitchFamily="18" charset="0"/>
                <a:cs typeface="Times New Roman" panose="02020603050405020304" pitchFamily="18" charset="0"/>
              </a:rPr>
              <a:t>Validation Loss: </a:t>
            </a:r>
            <a:r>
              <a:rPr lang="en-IN" sz="1800" b="1" dirty="0">
                <a:latin typeface="Times New Roman" panose="02020603050405020304" pitchFamily="18" charset="0"/>
                <a:cs typeface="Times New Roman" panose="02020603050405020304" pitchFamily="18" charset="0"/>
              </a:rPr>
              <a:t>0.83</a:t>
            </a:r>
          </a:p>
          <a:p>
            <a:pPr>
              <a:lnSpc>
                <a:spcPct val="150000"/>
              </a:lnSpc>
            </a:pPr>
            <a:r>
              <a:rPr lang="en-IN" sz="1800" b="1" dirty="0">
                <a:latin typeface="Times New Roman" panose="02020603050405020304" pitchFamily="18" charset="0"/>
                <a:cs typeface="Times New Roman" panose="02020603050405020304" pitchFamily="18" charset="0"/>
              </a:rPr>
              <a:t>Performance Metrics</a:t>
            </a:r>
            <a:r>
              <a:rPr lang="en-IN" sz="1800" dirty="0">
                <a:latin typeface="Times New Roman" panose="02020603050405020304" pitchFamily="18" charset="0"/>
                <a:cs typeface="Times New Roman" panose="02020603050405020304" pitchFamily="18" charset="0"/>
              </a:rPr>
              <a:t>:</a:t>
            </a:r>
          </a:p>
          <a:p>
            <a:pPr lvl="1">
              <a:lnSpc>
                <a:spcPct val="150000"/>
              </a:lnSpc>
            </a:pPr>
            <a:r>
              <a:rPr lang="en-US" sz="1800" dirty="0">
                <a:latin typeface="Times New Roman" panose="02020603050405020304" pitchFamily="18" charset="0"/>
                <a:cs typeface="Times New Roman" panose="02020603050405020304" pitchFamily="18" charset="0"/>
              </a:rPr>
              <a:t>Precision, Recall, and F1-score were calculated for each genre, with an average F1-score of </a:t>
            </a:r>
            <a:r>
              <a:rPr lang="en-US" sz="1800" b="1" dirty="0">
                <a:latin typeface="Times New Roman" panose="02020603050405020304" pitchFamily="18" charset="0"/>
                <a:cs typeface="Times New Roman" panose="02020603050405020304" pitchFamily="18" charset="0"/>
              </a:rPr>
              <a:t>0.79</a:t>
            </a:r>
            <a:r>
              <a:rPr lang="en-US" sz="1800"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9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D972-9F0B-4976-AE98-90A81B21D9B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 &amp; ANALYSIS</a:t>
            </a:r>
            <a:endParaRPr lang="en-IN" dirty="0"/>
          </a:p>
        </p:txBody>
      </p:sp>
      <p:sp>
        <p:nvSpPr>
          <p:cNvPr id="3" name="Date Placeholder 2">
            <a:extLst>
              <a:ext uri="{FF2B5EF4-FFF2-40B4-BE49-F238E27FC236}">
                <a16:creationId xmlns:a16="http://schemas.microsoft.com/office/drawing/2014/main" id="{DFF4391A-D711-41BE-9DFC-FA535731486B}"/>
              </a:ext>
            </a:extLst>
          </p:cNvPr>
          <p:cNvSpPr>
            <a:spLocks noGrp="1"/>
          </p:cNvSpPr>
          <p:nvPr>
            <p:ph type="dt" sz="half" idx="10"/>
          </p:nvPr>
        </p:nvSpPr>
        <p:spPr/>
        <p:txBody>
          <a:bodyPr/>
          <a:lstStyle/>
          <a:p>
            <a:fld id="{6F932DEC-E61F-415A-BB11-622ACF22FA82}" type="datetime1">
              <a:rPr lang="en-IN" smtClean="0"/>
              <a:t>11-03-2025</a:t>
            </a:fld>
            <a:endParaRPr lang="en-IN"/>
          </a:p>
        </p:txBody>
      </p:sp>
      <p:sp>
        <p:nvSpPr>
          <p:cNvPr id="4" name="Footer Placeholder 3">
            <a:extLst>
              <a:ext uri="{FF2B5EF4-FFF2-40B4-BE49-F238E27FC236}">
                <a16:creationId xmlns:a16="http://schemas.microsoft.com/office/drawing/2014/main" id="{42515789-F69E-483E-97C3-1E6D470B43C1}"/>
              </a:ext>
            </a:extLst>
          </p:cNvPr>
          <p:cNvSpPr>
            <a:spLocks noGrp="1"/>
          </p:cNvSpPr>
          <p:nvPr>
            <p:ph type="ftr" sz="quarter" idx="11"/>
          </p:nvPr>
        </p:nvSpPr>
        <p:spPr/>
        <p:txBody>
          <a:bodyPr/>
          <a:lstStyle/>
          <a:p>
            <a:r>
              <a:rPr lang="en-US"/>
              <a:t>Review No.         Batch No.           Department of CSE</a:t>
            </a:r>
            <a:endParaRPr lang="en-IN"/>
          </a:p>
        </p:txBody>
      </p:sp>
      <p:sp>
        <p:nvSpPr>
          <p:cNvPr id="5" name="Slide Number Placeholder 4">
            <a:extLst>
              <a:ext uri="{FF2B5EF4-FFF2-40B4-BE49-F238E27FC236}">
                <a16:creationId xmlns:a16="http://schemas.microsoft.com/office/drawing/2014/main" id="{937210DE-A712-4905-AF52-7803DD62C500}"/>
              </a:ext>
            </a:extLst>
          </p:cNvPr>
          <p:cNvSpPr>
            <a:spLocks noGrp="1"/>
          </p:cNvSpPr>
          <p:nvPr>
            <p:ph type="sldNum" sz="quarter" idx="12"/>
          </p:nvPr>
        </p:nvSpPr>
        <p:spPr/>
        <p:txBody>
          <a:bodyPr/>
          <a:lstStyle/>
          <a:p>
            <a:fld id="{65DCBD69-296B-4D7C-AF62-9B588FC78772}" type="slidenum">
              <a:rPr lang="en-IN" smtClean="0"/>
              <a:t>22</a:t>
            </a:fld>
            <a:endParaRPr lang="en-IN"/>
          </a:p>
        </p:txBody>
      </p:sp>
      <p:grpSp>
        <p:nvGrpSpPr>
          <p:cNvPr id="16" name="Group 15">
            <a:extLst>
              <a:ext uri="{FF2B5EF4-FFF2-40B4-BE49-F238E27FC236}">
                <a16:creationId xmlns:a16="http://schemas.microsoft.com/office/drawing/2014/main" id="{2BF21D8C-1F87-4759-BDFC-3CE082346C14}"/>
              </a:ext>
            </a:extLst>
          </p:cNvPr>
          <p:cNvGrpSpPr/>
          <p:nvPr/>
        </p:nvGrpSpPr>
        <p:grpSpPr>
          <a:xfrm>
            <a:off x="302183" y="1798429"/>
            <a:ext cx="4267211" cy="3931199"/>
            <a:chOff x="416000" y="1676664"/>
            <a:chExt cx="4714478" cy="4418090"/>
          </a:xfrm>
        </p:grpSpPr>
        <p:pic>
          <p:nvPicPr>
            <p:cNvPr id="11" name="Picture 10">
              <a:extLst>
                <a:ext uri="{FF2B5EF4-FFF2-40B4-BE49-F238E27FC236}">
                  <a16:creationId xmlns:a16="http://schemas.microsoft.com/office/drawing/2014/main" id="{5060BECE-3B4B-4A84-BC32-B51D1E7F39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9534" y="4006278"/>
              <a:ext cx="2250944" cy="2088476"/>
            </a:xfrm>
            <a:prstGeom prst="rect">
              <a:avLst/>
            </a:prstGeom>
            <a:ln>
              <a:solidFill>
                <a:schemeClr val="tx1"/>
              </a:solidFill>
            </a:ln>
          </p:spPr>
        </p:pic>
        <p:pic>
          <p:nvPicPr>
            <p:cNvPr id="12" name="Picture 11">
              <a:extLst>
                <a:ext uri="{FF2B5EF4-FFF2-40B4-BE49-F238E27FC236}">
                  <a16:creationId xmlns:a16="http://schemas.microsoft.com/office/drawing/2014/main" id="{52C7BEEE-01D1-4C45-AAA1-B36A794AF0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000" y="1697120"/>
              <a:ext cx="2252314" cy="2222984"/>
            </a:xfrm>
            <a:prstGeom prst="rect">
              <a:avLst/>
            </a:prstGeom>
            <a:ln>
              <a:solidFill>
                <a:schemeClr val="tx1"/>
              </a:solidFill>
            </a:ln>
          </p:spPr>
        </p:pic>
        <p:pic>
          <p:nvPicPr>
            <p:cNvPr id="13" name="Picture 12">
              <a:extLst>
                <a:ext uri="{FF2B5EF4-FFF2-40B4-BE49-F238E27FC236}">
                  <a16:creationId xmlns:a16="http://schemas.microsoft.com/office/drawing/2014/main" id="{AC051E84-6DB3-44DA-88F1-EFC1369567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000" y="4006493"/>
              <a:ext cx="2250712" cy="2088261"/>
            </a:xfrm>
            <a:prstGeom prst="rect">
              <a:avLst/>
            </a:prstGeom>
            <a:ln>
              <a:solidFill>
                <a:schemeClr val="tx1"/>
              </a:solidFill>
            </a:ln>
          </p:spPr>
        </p:pic>
        <p:pic>
          <p:nvPicPr>
            <p:cNvPr id="14" name="Picture 13">
              <a:extLst>
                <a:ext uri="{FF2B5EF4-FFF2-40B4-BE49-F238E27FC236}">
                  <a16:creationId xmlns:a16="http://schemas.microsoft.com/office/drawing/2014/main" id="{31263FE4-EE5C-45AF-9CB7-EF84D9B9A74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79534" y="1676664"/>
              <a:ext cx="2250712" cy="2222983"/>
            </a:xfrm>
            <a:prstGeom prst="rect">
              <a:avLst/>
            </a:prstGeom>
            <a:ln>
              <a:solidFill>
                <a:schemeClr val="tx1"/>
              </a:solidFill>
            </a:ln>
          </p:spPr>
        </p:pic>
      </p:grpSp>
      <p:pic>
        <p:nvPicPr>
          <p:cNvPr id="18" name="Picture 17">
            <a:extLst>
              <a:ext uri="{FF2B5EF4-FFF2-40B4-BE49-F238E27FC236}">
                <a16:creationId xmlns:a16="http://schemas.microsoft.com/office/drawing/2014/main" id="{54EEB3A6-1AA5-4150-B05E-9372069545D6}"/>
              </a:ext>
            </a:extLst>
          </p:cNvPr>
          <p:cNvPicPr>
            <a:picLocks noChangeAspect="1"/>
          </p:cNvPicPr>
          <p:nvPr/>
        </p:nvPicPr>
        <p:blipFill rotWithShape="1">
          <a:blip r:embed="rId6"/>
          <a:srcRect l="3134" t="1866" r="3833" b="5004"/>
          <a:stretch/>
        </p:blipFill>
        <p:spPr>
          <a:xfrm>
            <a:off x="4760365" y="1692732"/>
            <a:ext cx="4497859" cy="4192795"/>
          </a:xfrm>
          <a:prstGeom prst="rect">
            <a:avLst/>
          </a:prstGeom>
        </p:spPr>
      </p:pic>
      <p:pic>
        <p:nvPicPr>
          <p:cNvPr id="20" name="Picture 19">
            <a:extLst>
              <a:ext uri="{FF2B5EF4-FFF2-40B4-BE49-F238E27FC236}">
                <a16:creationId xmlns:a16="http://schemas.microsoft.com/office/drawing/2014/main" id="{0AE768F3-AA12-44EE-9E5A-9F66B2F421FC}"/>
              </a:ext>
            </a:extLst>
          </p:cNvPr>
          <p:cNvPicPr>
            <a:picLocks noChangeAspect="1"/>
          </p:cNvPicPr>
          <p:nvPr/>
        </p:nvPicPr>
        <p:blipFill>
          <a:blip r:embed="rId7"/>
          <a:stretch>
            <a:fillRect/>
          </a:stretch>
        </p:blipFill>
        <p:spPr>
          <a:xfrm>
            <a:off x="9258224" y="1690688"/>
            <a:ext cx="2540816" cy="2157953"/>
          </a:xfrm>
          <a:prstGeom prst="rect">
            <a:avLst/>
          </a:prstGeom>
        </p:spPr>
      </p:pic>
    </p:spTree>
    <p:extLst>
      <p:ext uri="{BB962C8B-B14F-4D97-AF65-F5344CB8AC3E}">
        <p14:creationId xmlns:p14="http://schemas.microsoft.com/office/powerpoint/2010/main" val="179878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FEB02-2716-43E5-B43D-8FAA499A2A5D}"/>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D388B4C4-CDEF-4904-829E-4A0537EACFED}"/>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9FC6EC69-11C8-44E4-AC26-582049C534C6}"/>
              </a:ext>
            </a:extLst>
          </p:cNvPr>
          <p:cNvSpPr>
            <a:spLocks noGrp="1"/>
          </p:cNvSpPr>
          <p:nvPr>
            <p:ph type="sldNum" sz="quarter" idx="12"/>
          </p:nvPr>
        </p:nvSpPr>
        <p:spPr/>
        <p:txBody>
          <a:bodyPr/>
          <a:lstStyle/>
          <a:p>
            <a:fld id="{65DCBD69-296B-4D7C-AF62-9B588FC78772}" type="slidenum">
              <a:rPr lang="en-IN" smtClean="0"/>
              <a:t>23</a:t>
            </a:fld>
            <a:endParaRPr lang="en-IN"/>
          </a:p>
        </p:txBody>
      </p:sp>
      <p:grpSp>
        <p:nvGrpSpPr>
          <p:cNvPr id="8" name="Group 7">
            <a:extLst>
              <a:ext uri="{FF2B5EF4-FFF2-40B4-BE49-F238E27FC236}">
                <a16:creationId xmlns:a16="http://schemas.microsoft.com/office/drawing/2014/main" id="{DEC57269-6E7F-4B61-8E76-D231971249B9}"/>
              </a:ext>
            </a:extLst>
          </p:cNvPr>
          <p:cNvGrpSpPr/>
          <p:nvPr/>
        </p:nvGrpSpPr>
        <p:grpSpPr>
          <a:xfrm>
            <a:off x="1107988" y="908420"/>
            <a:ext cx="4114800" cy="5149479"/>
            <a:chOff x="1297459" y="474158"/>
            <a:chExt cx="3880022" cy="5495984"/>
          </a:xfrm>
        </p:grpSpPr>
        <p:pic>
          <p:nvPicPr>
            <p:cNvPr id="5" name="Picture 4">
              <a:extLst>
                <a:ext uri="{FF2B5EF4-FFF2-40B4-BE49-F238E27FC236}">
                  <a16:creationId xmlns:a16="http://schemas.microsoft.com/office/drawing/2014/main" id="{3F12BCDA-34E4-4FD6-9911-81947F38F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459" y="474158"/>
              <a:ext cx="3880022" cy="2813920"/>
            </a:xfrm>
            <a:prstGeom prst="rect">
              <a:avLst/>
            </a:prstGeom>
            <a:ln>
              <a:solidFill>
                <a:schemeClr val="tx1"/>
              </a:solidFill>
            </a:ln>
          </p:spPr>
        </p:pic>
        <p:pic>
          <p:nvPicPr>
            <p:cNvPr id="6" name="Picture 5">
              <a:extLst>
                <a:ext uri="{FF2B5EF4-FFF2-40B4-BE49-F238E27FC236}">
                  <a16:creationId xmlns:a16="http://schemas.microsoft.com/office/drawing/2014/main" id="{7D136196-40BD-4DF6-8025-4D6D026CB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459" y="3288078"/>
              <a:ext cx="3880022" cy="2682064"/>
            </a:xfrm>
            <a:prstGeom prst="rect">
              <a:avLst/>
            </a:prstGeom>
            <a:ln>
              <a:solidFill>
                <a:schemeClr val="tx1"/>
              </a:solidFill>
            </a:ln>
          </p:spPr>
        </p:pic>
      </p:grpSp>
      <p:pic>
        <p:nvPicPr>
          <p:cNvPr id="7" name="Picture 6">
            <a:extLst>
              <a:ext uri="{FF2B5EF4-FFF2-40B4-BE49-F238E27FC236}">
                <a16:creationId xmlns:a16="http://schemas.microsoft.com/office/drawing/2014/main" id="{4583E8DB-F36B-4181-8A89-D4312E178D6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829300" y="908421"/>
            <a:ext cx="4797511" cy="5041158"/>
          </a:xfrm>
          <a:prstGeom prst="rect">
            <a:avLst/>
          </a:prstGeom>
          <a:noFill/>
          <a:ln>
            <a:solidFill>
              <a:schemeClr val="tx1"/>
            </a:solidFill>
          </a:ln>
        </p:spPr>
      </p:pic>
      <p:sp>
        <p:nvSpPr>
          <p:cNvPr id="9" name="TextBox 8">
            <a:extLst>
              <a:ext uri="{FF2B5EF4-FFF2-40B4-BE49-F238E27FC236}">
                <a16:creationId xmlns:a16="http://schemas.microsoft.com/office/drawing/2014/main" id="{7A9BE70A-0F68-4256-A68F-DC8657BEA44A}"/>
              </a:ext>
            </a:extLst>
          </p:cNvPr>
          <p:cNvSpPr txBox="1"/>
          <p:nvPr/>
        </p:nvSpPr>
        <p:spPr>
          <a:xfrm flipH="1">
            <a:off x="6283959" y="262089"/>
            <a:ext cx="3888192" cy="646331"/>
          </a:xfrm>
          <a:prstGeom prst="rect">
            <a:avLst/>
          </a:prstGeom>
          <a:noFill/>
        </p:spPr>
        <p:txBody>
          <a:bodyPr wrap="square" rtlCol="0">
            <a:spAutoFit/>
          </a:bodyPr>
          <a:lstStyle/>
          <a:p>
            <a:r>
              <a:rPr lang="en-US" dirty="0"/>
              <a:t>Proposed Model Confusion Matrix (CNN)</a:t>
            </a:r>
            <a:endParaRPr lang="en-IN" dirty="0"/>
          </a:p>
        </p:txBody>
      </p:sp>
      <p:sp>
        <p:nvSpPr>
          <p:cNvPr id="10" name="TextBox 9">
            <a:extLst>
              <a:ext uri="{FF2B5EF4-FFF2-40B4-BE49-F238E27FC236}">
                <a16:creationId xmlns:a16="http://schemas.microsoft.com/office/drawing/2014/main" id="{73BD3BF0-501C-4579-94C5-169FC0515608}"/>
              </a:ext>
            </a:extLst>
          </p:cNvPr>
          <p:cNvSpPr txBox="1"/>
          <p:nvPr/>
        </p:nvSpPr>
        <p:spPr>
          <a:xfrm flipH="1">
            <a:off x="1358813" y="430769"/>
            <a:ext cx="3613149" cy="369332"/>
          </a:xfrm>
          <a:prstGeom prst="rect">
            <a:avLst/>
          </a:prstGeom>
          <a:noFill/>
        </p:spPr>
        <p:txBody>
          <a:bodyPr wrap="square" rtlCol="0">
            <a:spAutoFit/>
          </a:bodyPr>
          <a:lstStyle/>
          <a:p>
            <a:r>
              <a:rPr lang="en-US" dirty="0" err="1"/>
              <a:t>Accurcy</a:t>
            </a:r>
            <a:r>
              <a:rPr lang="en-US" dirty="0"/>
              <a:t> and Loss of Proposed Model</a:t>
            </a:r>
            <a:endParaRPr lang="en-IN" dirty="0"/>
          </a:p>
        </p:txBody>
      </p:sp>
    </p:spTree>
    <p:extLst>
      <p:ext uri="{BB962C8B-B14F-4D97-AF65-F5344CB8AC3E}">
        <p14:creationId xmlns:p14="http://schemas.microsoft.com/office/powerpoint/2010/main" val="82207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7AFD7-CD7D-4303-B6EF-9D3EF261403F}"/>
              </a:ext>
            </a:extLst>
          </p:cNvPr>
          <p:cNvSpPr>
            <a:spLocks noGrp="1"/>
          </p:cNvSpPr>
          <p:nvPr>
            <p:ph type="title"/>
          </p:nvPr>
        </p:nvSpPr>
        <p:spPr>
          <a:xfrm>
            <a:off x="838200" y="301625"/>
            <a:ext cx="10515600" cy="1325563"/>
          </a:xfrm>
        </p:spPr>
        <p:txBody>
          <a:bodyPr/>
          <a:lstStyle/>
          <a:p>
            <a:pPr algn="ctr"/>
            <a:r>
              <a:rPr lang="en-US" b="1" dirty="0">
                <a:latin typeface="Times New Roman" panose="02020603050405020304" pitchFamily="18" charset="0"/>
                <a:cs typeface="Times New Roman" panose="02020603050405020304" pitchFamily="18" charset="0"/>
              </a:rPr>
              <a:t>Screens</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5E6D8B8-3FFC-4C31-97A2-71C797781DE3}"/>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3D24A1DA-B8B4-499D-8A73-EE2325953362}"/>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087CB9F5-1A4F-45FE-B476-2732CBD4F1C5}"/>
              </a:ext>
            </a:extLst>
          </p:cNvPr>
          <p:cNvSpPr>
            <a:spLocks noGrp="1"/>
          </p:cNvSpPr>
          <p:nvPr>
            <p:ph type="sldNum" sz="quarter" idx="12"/>
          </p:nvPr>
        </p:nvSpPr>
        <p:spPr/>
        <p:txBody>
          <a:bodyPr/>
          <a:lstStyle/>
          <a:p>
            <a:fld id="{65DCBD69-296B-4D7C-AF62-9B588FC78772}" type="slidenum">
              <a:rPr lang="en-IN" smtClean="0"/>
              <a:t>24</a:t>
            </a:fld>
            <a:endParaRPr lang="en-IN"/>
          </a:p>
        </p:txBody>
      </p:sp>
      <p:pic>
        <p:nvPicPr>
          <p:cNvPr id="1026" name="Picture 2" descr="image">
            <a:extLst>
              <a:ext uri="{FF2B5EF4-FFF2-40B4-BE49-F238E27FC236}">
                <a16:creationId xmlns:a16="http://schemas.microsoft.com/office/drawing/2014/main" id="{2FD80513-70C7-4D4D-B262-4FEB72A621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36044"/>
            <a:ext cx="5143500" cy="30662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910898F7-6030-4AF3-8356-899C722616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626" t="14886" r="14254" b="12405"/>
          <a:stretch/>
        </p:blipFill>
        <p:spPr bwMode="auto">
          <a:xfrm>
            <a:off x="6532578" y="2174952"/>
            <a:ext cx="4630722" cy="41422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D0ACCB3-D4DF-43C0-9898-AE584011DF82}"/>
              </a:ext>
            </a:extLst>
          </p:cNvPr>
          <p:cNvSpPr txBox="1"/>
          <p:nvPr/>
        </p:nvSpPr>
        <p:spPr>
          <a:xfrm>
            <a:off x="1790700" y="2037318"/>
            <a:ext cx="17907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Home Screen</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531938-C600-4504-B145-5BE75B411A79}"/>
              </a:ext>
            </a:extLst>
          </p:cNvPr>
          <p:cNvSpPr txBox="1"/>
          <p:nvPr/>
        </p:nvSpPr>
        <p:spPr>
          <a:xfrm flipH="1">
            <a:off x="7805419" y="1716404"/>
            <a:ext cx="293878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Predict Screen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4458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49514" y="1493134"/>
            <a:ext cx="10173182" cy="4863216"/>
          </a:xfrm>
        </p:spPr>
        <p:txBody>
          <a:bodyPr>
            <a:normAutofit/>
          </a:bodyPr>
          <a:lstStyle/>
          <a:p>
            <a:pPr>
              <a:lnSpc>
                <a:spcPct val="120000"/>
              </a:lnSpc>
            </a:pPr>
            <a:r>
              <a:rPr lang="en-US" b="1" dirty="0">
                <a:latin typeface="Times New Roman" panose="02020603050405020304" pitchFamily="18" charset="0"/>
                <a:cs typeface="Times New Roman" panose="02020603050405020304" pitchFamily="18" charset="0"/>
              </a:rPr>
              <a:t>C</a:t>
            </a:r>
            <a:r>
              <a:rPr lang="en-IN" b="1" dirty="0" err="1">
                <a:latin typeface="Times New Roman" panose="02020603050405020304" pitchFamily="18" charset="0"/>
                <a:cs typeface="Times New Roman" panose="02020603050405020304" pitchFamily="18" charset="0"/>
              </a:rPr>
              <a:t>onclusion</a:t>
            </a:r>
            <a:r>
              <a:rPr lang="en-IN" dirty="0">
                <a:latin typeface="Times New Roman" panose="02020603050405020304" pitchFamily="18" charset="0"/>
                <a:cs typeface="Times New Roman" panose="02020603050405020304" pitchFamily="18" charset="0"/>
              </a:rPr>
              <a:t>:</a:t>
            </a:r>
          </a:p>
          <a:p>
            <a:pPr lvl="1">
              <a:lnSpc>
                <a:spcPct val="120000"/>
              </a:lnSpc>
            </a:pPr>
            <a:r>
              <a:rPr lang="en-US" sz="2800" dirty="0">
                <a:latin typeface="Times New Roman" panose="02020603050405020304" pitchFamily="18" charset="0"/>
                <a:cs typeface="Times New Roman" panose="02020603050405020304" pitchFamily="18" charset="0"/>
              </a:rPr>
              <a:t>Successfully developed a CNN-based system for music genre classification with high training accuracy (98.43%) and decent test accuracy (80.50%).</a:t>
            </a:r>
            <a:endParaRPr lang="en-IN" sz="2800" dirty="0">
              <a:latin typeface="Times New Roman" panose="02020603050405020304" pitchFamily="18" charset="0"/>
              <a:cs typeface="Times New Roman" panose="02020603050405020304" pitchFamily="18" charset="0"/>
            </a:endParaRPr>
          </a:p>
          <a:p>
            <a:pPr lvl="1">
              <a:lnSpc>
                <a:spcPct val="120000"/>
              </a:lnSpc>
            </a:pPr>
            <a:r>
              <a:rPr lang="en-US" sz="2800" dirty="0">
                <a:latin typeface="Times New Roman" panose="02020603050405020304" pitchFamily="18" charset="0"/>
                <a:cs typeface="Times New Roman" panose="02020603050405020304" pitchFamily="18" charset="0"/>
              </a:rPr>
              <a:t>Demonstrated the effectiveness of using MFCC features for audio data representation.</a:t>
            </a:r>
          </a:p>
          <a:p>
            <a:pPr lvl="1">
              <a:lnSpc>
                <a:spcPct val="120000"/>
              </a:lnSpc>
            </a:pPr>
            <a:r>
              <a:rPr lang="en-US" sz="2800" dirty="0">
                <a:latin typeface="Times New Roman" panose="02020603050405020304" pitchFamily="18" charset="0"/>
                <a:cs typeface="Times New Roman" panose="02020603050405020304" pitchFamily="18" charset="0"/>
              </a:rPr>
              <a:t>The project provides a robust foundation for improving automated music categorization in real-world applications.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8E4BB-1499-4814-BD08-329E08EB028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D25D9279-C720-4AC3-B728-AB988D791E37}"/>
              </a:ext>
            </a:extLst>
          </p:cNvPr>
          <p:cNvSpPr>
            <a:spLocks noGrp="1"/>
          </p:cNvSpPr>
          <p:nvPr>
            <p:ph idx="1"/>
          </p:nvPr>
        </p:nvSpPr>
        <p:spPr/>
        <p:txBody>
          <a:bodyPr>
            <a:normAutofit lnSpcReduction="10000"/>
          </a:bodyPr>
          <a:lstStyle/>
          <a:p>
            <a:pPr>
              <a:lnSpc>
                <a:spcPct val="120000"/>
              </a:lnSpc>
            </a:pPr>
            <a:r>
              <a:rPr lang="en-IN" b="1" dirty="0">
                <a:latin typeface="Times New Roman" panose="02020603050405020304" pitchFamily="18" charset="0"/>
                <a:cs typeface="Times New Roman" panose="02020603050405020304" pitchFamily="18" charset="0"/>
              </a:rPr>
              <a:t>Future Scope</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lnSpc>
                <a:spcPct val="120000"/>
              </a:lnSpc>
            </a:pPr>
            <a:r>
              <a:rPr lang="en-US" dirty="0">
                <a:latin typeface="Times New Roman" panose="02020603050405020304" pitchFamily="18" charset="0"/>
                <a:cs typeface="Times New Roman" panose="02020603050405020304" pitchFamily="18" charset="0"/>
              </a:rPr>
              <a:t>Expand the dataset to include more diverse genres and tracks to improve generalization.</a:t>
            </a:r>
          </a:p>
          <a:p>
            <a:pPr lvl="1">
              <a:lnSpc>
                <a:spcPct val="120000"/>
              </a:lnSpc>
            </a:pPr>
            <a:r>
              <a:rPr lang="en-US" dirty="0">
                <a:latin typeface="Times New Roman" panose="02020603050405020304" pitchFamily="18" charset="0"/>
                <a:cs typeface="Times New Roman" panose="02020603050405020304" pitchFamily="18" charset="0"/>
              </a:rPr>
              <a:t>Incorporate additional audio features like chroma and spectral contrast for better performance.</a:t>
            </a:r>
          </a:p>
          <a:p>
            <a:pPr lvl="1">
              <a:lnSpc>
                <a:spcPct val="120000"/>
              </a:lnSpc>
            </a:pPr>
            <a:r>
              <a:rPr lang="en-US" dirty="0">
                <a:latin typeface="Times New Roman" panose="02020603050405020304" pitchFamily="18" charset="0"/>
                <a:cs typeface="Times New Roman" panose="02020603050405020304" pitchFamily="18" charset="0"/>
              </a:rPr>
              <a:t>Optimize the model using advanced architectures such as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or Transformers.</a:t>
            </a:r>
          </a:p>
          <a:p>
            <a:pPr lvl="1">
              <a:lnSpc>
                <a:spcPct val="120000"/>
              </a:lnSpc>
            </a:pPr>
            <a:r>
              <a:rPr lang="en-US" dirty="0">
                <a:latin typeface="Times New Roman" panose="02020603050405020304" pitchFamily="18" charset="0"/>
                <a:cs typeface="Times New Roman" panose="02020603050405020304" pitchFamily="18" charset="0"/>
              </a:rPr>
              <a:t>Address limitations such as overfitting and validation loss through further hyperparameter tuning and regularization techniques.</a:t>
            </a:r>
          </a:p>
          <a:p>
            <a:endParaRPr lang="en-IN" dirty="0"/>
          </a:p>
        </p:txBody>
      </p:sp>
      <p:sp>
        <p:nvSpPr>
          <p:cNvPr id="4" name="Date Placeholder 3">
            <a:extLst>
              <a:ext uri="{FF2B5EF4-FFF2-40B4-BE49-F238E27FC236}">
                <a16:creationId xmlns:a16="http://schemas.microsoft.com/office/drawing/2014/main" id="{E69B4161-787E-4728-A26B-881F205611D0}"/>
              </a:ext>
            </a:extLst>
          </p:cNvPr>
          <p:cNvSpPr>
            <a:spLocks noGrp="1"/>
          </p:cNvSpPr>
          <p:nvPr>
            <p:ph type="dt" sz="half" idx="10"/>
          </p:nvPr>
        </p:nvSpPr>
        <p:spPr/>
        <p:txBody>
          <a:bodyPr/>
          <a:lstStyle/>
          <a:p>
            <a:fld id="{624C803B-62AD-4010-AEFB-D9AF802A6496}" type="datetime1">
              <a:rPr lang="en-IN" smtClean="0"/>
              <a:t>11-03-2025</a:t>
            </a:fld>
            <a:endParaRPr lang="en-IN"/>
          </a:p>
        </p:txBody>
      </p:sp>
      <p:sp>
        <p:nvSpPr>
          <p:cNvPr id="5" name="Footer Placeholder 4">
            <a:extLst>
              <a:ext uri="{FF2B5EF4-FFF2-40B4-BE49-F238E27FC236}">
                <a16:creationId xmlns:a16="http://schemas.microsoft.com/office/drawing/2014/main" id="{958648A8-1CE7-4221-8ADA-46A6D7E1ECE3}"/>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520D7771-6934-4440-B942-92F53171183F}"/>
              </a:ext>
            </a:extLst>
          </p:cNvPr>
          <p:cNvSpPr>
            <a:spLocks noGrp="1"/>
          </p:cNvSpPr>
          <p:nvPr>
            <p:ph type="sldNum" sz="quarter" idx="12"/>
          </p:nvPr>
        </p:nvSpPr>
        <p:spPr/>
        <p:txBody>
          <a:bodyPr/>
          <a:lstStyle/>
          <a:p>
            <a:fld id="{65DCBD69-296B-4D7C-AF62-9B588FC78772}" type="slidenum">
              <a:rPr lang="en-IN" smtClean="0"/>
              <a:t>26</a:t>
            </a:fld>
            <a:endParaRPr lang="en-IN"/>
          </a:p>
        </p:txBody>
      </p:sp>
    </p:spTree>
    <p:extLst>
      <p:ext uri="{BB962C8B-B14F-4D97-AF65-F5344CB8AC3E}">
        <p14:creationId xmlns:p14="http://schemas.microsoft.com/office/powerpoint/2010/main" val="288004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&amp;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Feel free to ask any questions regarding the project methodology, implementation, or results.</a:t>
            </a:r>
          </a:p>
          <a:p>
            <a:pPr>
              <a:lnSpc>
                <a:spcPct val="150000"/>
              </a:lnSpc>
            </a:pPr>
            <a:r>
              <a:rPr lang="en-US" dirty="0">
                <a:latin typeface="Times New Roman" panose="02020603050405020304" pitchFamily="18" charset="0"/>
                <a:cs typeface="Times New Roman" panose="02020603050405020304" pitchFamily="18" charset="0"/>
              </a:rPr>
              <a:t>I will be happy to provide further clarifications or insights on any specific aspect of the project.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39924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I sincerely thank my guides, mentors, and colleagues for their invaluable support and guidance throughout this project.</a:t>
            </a:r>
          </a:p>
          <a:p>
            <a:pPr>
              <a:lnSpc>
                <a:spcPct val="150000"/>
              </a:lnSpc>
            </a:pPr>
            <a:r>
              <a:rPr lang="en-US" sz="2000" dirty="0">
                <a:latin typeface="Times New Roman" panose="02020603050405020304" pitchFamily="18" charset="0"/>
                <a:cs typeface="Times New Roman" panose="02020603050405020304" pitchFamily="18" charset="0"/>
              </a:rPr>
              <a:t>I am grateful to </a:t>
            </a:r>
            <a:r>
              <a:rPr lang="en-US" sz="2000" dirty="0" err="1">
                <a:latin typeface="Times New Roman" panose="02020603050405020304" pitchFamily="18" charset="0"/>
                <a:cs typeface="Times New Roman" panose="02020603050405020304" pitchFamily="18" charset="0"/>
              </a:rPr>
              <a:t>Narasaraopeta</a:t>
            </a:r>
            <a:r>
              <a:rPr lang="en-US" sz="2000" dirty="0">
                <a:latin typeface="Times New Roman" panose="02020603050405020304" pitchFamily="18" charset="0"/>
                <a:cs typeface="Times New Roman" panose="02020603050405020304" pitchFamily="18" charset="0"/>
              </a:rPr>
              <a:t> Engineering College for providing the resources and opportunity to work on this challenging project.</a:t>
            </a:r>
          </a:p>
          <a:p>
            <a:pPr>
              <a:lnSpc>
                <a:spcPct val="150000"/>
              </a:lnSpc>
            </a:pPr>
            <a:r>
              <a:rPr lang="en-US" sz="2000" dirty="0">
                <a:latin typeface="Times New Roman" panose="02020603050405020304" pitchFamily="18" charset="0"/>
                <a:cs typeface="Times New Roman" panose="02020603050405020304" pitchFamily="18" charset="0"/>
              </a:rPr>
              <a:t>Special thanks to my peers and reviewers for their constructive feedback and encouragement.</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Team: DB 10</a:t>
            </a:r>
          </a:p>
          <a:p>
            <a:pPr marL="0" indent="0">
              <a:lnSpc>
                <a:spcPct val="150000"/>
              </a:lnSpc>
              <a:buNone/>
            </a:pPr>
            <a:r>
              <a:rPr lang="en-US" sz="1600" dirty="0">
                <a:latin typeface="Times New Roman" panose="02020603050405020304" pitchFamily="18" charset="0"/>
                <a:cs typeface="Times New Roman" panose="02020603050405020304" pitchFamily="18" charset="0"/>
              </a:rPr>
              <a:t>								Name: T. Arjun (22475A0501)</a:t>
            </a:r>
          </a:p>
          <a:p>
            <a:pPr marL="0" indent="0">
              <a:lnSpc>
                <a:spcPct val="150000"/>
              </a:lnSpc>
              <a:buNone/>
            </a:pPr>
            <a:r>
              <a:rPr lang="en-US" sz="1600" dirty="0">
                <a:latin typeface="Times New Roman" panose="02020603050405020304" pitchFamily="18" charset="0"/>
                <a:cs typeface="Times New Roman" panose="02020603050405020304" pitchFamily="18" charset="0"/>
              </a:rPr>
              <a:t>								            T. Pavan (22475A0516)</a:t>
            </a:r>
          </a:p>
          <a:p>
            <a:pPr marL="0" indent="0">
              <a:lnSpc>
                <a:spcPct val="150000"/>
              </a:lnSpc>
              <a:buNone/>
            </a:pPr>
            <a:r>
              <a:rPr lang="en-US" sz="1600" dirty="0">
                <a:latin typeface="Times New Roman" panose="02020603050405020304" pitchFamily="18" charset="0"/>
                <a:cs typeface="Times New Roman" panose="02020603050405020304" pitchFamily="18" charset="0"/>
              </a:rPr>
              <a:t>								            S. Kalyan (22475A0503)</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67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17655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F4C0AD9-E340-4FCE-A6B9-44A1EE557206}"/>
              </a:ext>
            </a:extLst>
          </p:cNvPr>
          <p:cNvSpPr>
            <a:spLocks noGrp="1" noChangeArrowheads="1"/>
          </p:cNvSpPr>
          <p:nvPr>
            <p:ph idx="1"/>
          </p:nvPr>
        </p:nvSpPr>
        <p:spPr bwMode="auto">
          <a:xfrm>
            <a:off x="362857" y="724254"/>
            <a:ext cx="1121954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Tzanetakis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 &amp; Cook, P. (2002). Musical genre classification of audio signals.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Speech and Audio 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Goodfellow, I.,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Bengio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 &amp; Courville, A. (2016).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MIT Press.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Kingma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 P., &amp; Ba, J. (2015). Adam: A method for stochastic optimization.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Conference on Learning Representations (ICLR)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Chollet, F. (2017).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with Python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Manning Publications.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Librosa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Team. (2023).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Librosa</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library for audio and music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https://librosa.org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GTZAN Dataset: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Music Genre Dataset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http://marsyas.info/downloads/datasets.html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K., Zhang, X., Ren, S., &amp; Sun, J. (2016). Deep residual learning for image recognition.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IEEE conference on computer vision and pattern recognition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Development Team (2023).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Python Data Analysis Library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https://pandas.pydata.org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Developers (2023).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The fundamental package for scientific computing with Python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https://numpy.org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Zhang, J., Deng, J., &amp; Yu, D. (2020). Audio classification and segmentation: A survey.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Multimedia Tools and Applications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Developers (2023).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Machine learning in Python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a:rPr>
              <a:t>https://scikit-learn.org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Team (2023).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Deep Learning Framework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Retrieved from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a:rPr>
              <a:t>https://keras.io</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5349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351338"/>
          </a:xfrm>
        </p:spPr>
        <p:txBody>
          <a:bodyPr>
            <a:normAutofit/>
          </a:bodyPr>
          <a:lstStyle/>
          <a:p>
            <a:pPr algn="just"/>
            <a:r>
              <a:rPr lang="en-US" sz="3200" b="1" dirty="0">
                <a:latin typeface="Times New Roman" panose="02020603050405020304" pitchFamily="18" charset="0"/>
                <a:cs typeface="Times New Roman" panose="02020603050405020304" pitchFamily="18" charset="0"/>
              </a:rPr>
              <a:t>Overview: </a:t>
            </a:r>
            <a:r>
              <a:rPr lang="en-US" sz="3200" dirty="0">
                <a:latin typeface="Times New Roman" panose="02020603050405020304" pitchFamily="18" charset="0"/>
                <a:cs typeface="Times New Roman" panose="02020603050405020304" pitchFamily="18" charset="0"/>
              </a:rPr>
              <a:t>Deep leaning model to Classify music genres</a:t>
            </a:r>
          </a:p>
          <a:p>
            <a:pPr algn="just"/>
            <a:r>
              <a:rPr lang="en-US" sz="3200" b="1" dirty="0">
                <a:latin typeface="Times New Roman" panose="02020603050405020304" pitchFamily="18" charset="0"/>
                <a:cs typeface="Times New Roman" panose="02020603050405020304" pitchFamily="18" charset="0"/>
              </a:rPr>
              <a:t>Aim:</a:t>
            </a:r>
            <a:r>
              <a:rPr lang="en-US" sz="3200" dirty="0">
                <a:latin typeface="Times New Roman" panose="02020603050405020304" pitchFamily="18" charset="0"/>
                <a:cs typeface="Times New Roman" panose="02020603050405020304" pitchFamily="18" charset="0"/>
              </a:rPr>
              <a:t> Build a CNN Model to classify music genres</a:t>
            </a:r>
          </a:p>
          <a:p>
            <a:pPr algn="just"/>
            <a:r>
              <a:rPr lang="en-US" sz="3200" b="1" dirty="0">
                <a:latin typeface="Times New Roman" panose="02020603050405020304" pitchFamily="18" charset="0"/>
                <a:cs typeface="Times New Roman" panose="02020603050405020304" pitchFamily="18" charset="0"/>
              </a:rPr>
              <a:t>Tools and technologies</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used: </a:t>
            </a:r>
            <a:r>
              <a:rPr lang="en-US" sz="3200" dirty="0">
                <a:latin typeface="Times New Roman" panose="02020603050405020304" pitchFamily="18" charset="0"/>
                <a:cs typeface="Times New Roman" panose="02020603050405020304" pitchFamily="18" charset="0"/>
              </a:rPr>
              <a:t>TensorFlow, </a:t>
            </a:r>
            <a:r>
              <a:rPr lang="en-US" sz="3200" dirty="0" err="1">
                <a:latin typeface="Times New Roman" panose="02020603050405020304" pitchFamily="18" charset="0"/>
                <a:cs typeface="Times New Roman" panose="02020603050405020304" pitchFamily="18" charset="0"/>
              </a:rPr>
              <a:t>Keras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Jupyter</a:t>
            </a:r>
            <a:r>
              <a:rPr lang="en-US" sz="3200" dirty="0">
                <a:latin typeface="Times New Roman" panose="02020603050405020304" pitchFamily="18" charset="0"/>
                <a:cs typeface="Times New Roman" panose="02020603050405020304" pitchFamily="18" charset="0"/>
              </a:rPr>
              <a:t>, 							etc..)</a:t>
            </a:r>
          </a:p>
          <a:p>
            <a:pPr algn="just"/>
            <a:r>
              <a:rPr lang="en-US" sz="3200" b="1" dirty="0">
                <a:latin typeface="Times New Roman" panose="02020603050405020304" pitchFamily="18" charset="0"/>
                <a:cs typeface="Times New Roman" panose="02020603050405020304" pitchFamily="18" charset="0"/>
              </a:rPr>
              <a:t>Dataset: </a:t>
            </a:r>
            <a:r>
              <a:rPr lang="en-US" sz="3200" dirty="0">
                <a:latin typeface="Times New Roman" panose="02020603050405020304" pitchFamily="18" charset="0"/>
                <a:cs typeface="Times New Roman" panose="02020603050405020304" pitchFamily="18" charset="0"/>
              </a:rPr>
              <a:t>GTZAN Music Genre Dataset with 10 genres and 			1000 tracks</a:t>
            </a:r>
          </a:p>
          <a:p>
            <a:pPr algn="just"/>
            <a:r>
              <a:rPr lang="en-US" sz="3200" b="1" dirty="0">
                <a:latin typeface="Times New Roman" panose="02020603050405020304" pitchFamily="18" charset="0"/>
                <a:cs typeface="Times New Roman" panose="02020603050405020304" pitchFamily="18" charset="0"/>
              </a:rPr>
              <a:t>Method:</a:t>
            </a:r>
            <a:r>
              <a:rPr lang="en-US" sz="3200" dirty="0">
                <a:latin typeface="Times New Roman" panose="02020603050405020304" pitchFamily="18" charset="0"/>
                <a:cs typeface="Times New Roman" panose="02020603050405020304" pitchFamily="18" charset="0"/>
              </a:rPr>
              <a:t> CNN architecture with MFCC feature extraction</a:t>
            </a:r>
          </a:p>
          <a:p>
            <a:pPr algn="just"/>
            <a:r>
              <a:rPr lang="en-US" sz="3200" b="1" dirty="0">
                <a:latin typeface="Times New Roman" panose="02020603050405020304" pitchFamily="18" charset="0"/>
                <a:cs typeface="Times New Roman" panose="02020603050405020304" pitchFamily="18" charset="0"/>
              </a:rPr>
              <a:t>Key results: </a:t>
            </a:r>
            <a:r>
              <a:rPr lang="en-US" sz="3200" dirty="0">
                <a:latin typeface="Times New Roman" panose="02020603050405020304" pitchFamily="18" charset="0"/>
                <a:cs typeface="Times New Roman" panose="02020603050405020304" pitchFamily="18" charset="0"/>
              </a:rPr>
              <a:t>High accuracy, Test the genre</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43EA9-7C23-4A9B-AFCA-03FC42D0E9BF}"/>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E659166D-71E2-48E4-B682-44A0FB695CCD}"/>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2336A586-5C7A-4407-9A69-159F0346527B}"/>
              </a:ext>
            </a:extLst>
          </p:cNvPr>
          <p:cNvSpPr>
            <a:spLocks noGrp="1"/>
          </p:cNvSpPr>
          <p:nvPr>
            <p:ph type="sldNum" sz="quarter" idx="12"/>
          </p:nvPr>
        </p:nvSpPr>
        <p:spPr/>
        <p:txBody>
          <a:bodyPr/>
          <a:lstStyle/>
          <a:p>
            <a:fld id="{65DCBD69-296B-4D7C-AF62-9B588FC78772}" type="slidenum">
              <a:rPr lang="en-IN" smtClean="0"/>
              <a:t>4</a:t>
            </a:fld>
            <a:endParaRPr lang="en-IN"/>
          </a:p>
        </p:txBody>
      </p:sp>
      <p:sp>
        <p:nvSpPr>
          <p:cNvPr id="6" name="TextBox 5">
            <a:extLst>
              <a:ext uri="{FF2B5EF4-FFF2-40B4-BE49-F238E27FC236}">
                <a16:creationId xmlns:a16="http://schemas.microsoft.com/office/drawing/2014/main" id="{2F0EB2D9-85B9-45C9-AAB7-1EDBD7B1398F}"/>
              </a:ext>
            </a:extLst>
          </p:cNvPr>
          <p:cNvSpPr txBox="1"/>
          <p:nvPr/>
        </p:nvSpPr>
        <p:spPr>
          <a:xfrm>
            <a:off x="1054443" y="582067"/>
            <a:ext cx="10083114" cy="5693866"/>
          </a:xfrm>
          <a:prstGeom prst="rect">
            <a:avLst/>
          </a:prstGeom>
          <a:noFill/>
        </p:spPr>
        <p:txBody>
          <a:bodyPr wrap="square">
            <a:spAutoFit/>
          </a:bodyPr>
          <a:lstStyle/>
          <a:p>
            <a:pPr algn="just"/>
            <a:r>
              <a:rPr lang="en-US" sz="2800" dirty="0">
                <a:effectLst/>
                <a:latin typeface="Times New Roman" panose="02020603050405020304" pitchFamily="18" charset="0"/>
                <a:ea typeface="Times New Roman" panose="02020603050405020304" pitchFamily="18" charset="0"/>
              </a:rPr>
              <a:t>The</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increasing</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popularity</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music</a:t>
            </a:r>
            <a:r>
              <a:rPr lang="en-US" sz="2800" spc="-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streaming</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platforms</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has</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created</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demand</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for</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automated systems capable of accurately classifying music genres. This project focuses on optimizing the recognition of music genres using a Convolutional Neural Network (CNN) and Mel-frequency Cepstral</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Coefficients</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(MFCCs)</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as</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feature</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representations.</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study</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employs</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 GTZAN music dataset, consisting of 1,000 tracks across ten genres, and enhances its usability by segmenting tracks into shorter samples to increase the dataset size to 10,000.</a:t>
            </a:r>
          </a:p>
          <a:p>
            <a:pPr algn="just"/>
            <a:r>
              <a:rPr lang="en-US" sz="2800" dirty="0">
                <a:effectLst/>
                <a:latin typeface="Times New Roman" panose="02020603050405020304" pitchFamily="18" charset="0"/>
                <a:ea typeface="Times New Roman" panose="02020603050405020304" pitchFamily="18" charset="0"/>
              </a:rPr>
              <a:t>The proposed methodology involves preprocessing audio files, extracting MFCCs, and training</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CNN</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model</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with</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fine-tuned</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hyperparameters,</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including</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learning</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rate</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0.0001, batch</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size</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32,</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dropout</a:t>
            </a:r>
            <a:r>
              <a:rPr lang="en-US" sz="2800" spc="-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rate</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0.3.</a:t>
            </a:r>
            <a:endParaRPr lang="en-IN" sz="2800" dirty="0"/>
          </a:p>
        </p:txBody>
      </p:sp>
    </p:spTree>
    <p:extLst>
      <p:ext uri="{BB962C8B-B14F-4D97-AF65-F5344CB8AC3E}">
        <p14:creationId xmlns:p14="http://schemas.microsoft.com/office/powerpoint/2010/main" val="2060778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35F8A6-143B-4423-93EA-7109A99E851D}"/>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213AE190-FFC3-44BA-A418-7FF4899D1FCE}"/>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0AB597DC-0D40-46E7-AA1F-844EDAFE5744}"/>
              </a:ext>
            </a:extLst>
          </p:cNvPr>
          <p:cNvSpPr>
            <a:spLocks noGrp="1"/>
          </p:cNvSpPr>
          <p:nvPr>
            <p:ph type="sldNum" sz="quarter" idx="12"/>
          </p:nvPr>
        </p:nvSpPr>
        <p:spPr/>
        <p:txBody>
          <a:bodyPr/>
          <a:lstStyle/>
          <a:p>
            <a:fld id="{65DCBD69-296B-4D7C-AF62-9B588FC78772}" type="slidenum">
              <a:rPr lang="en-IN" smtClean="0"/>
              <a:t>5</a:t>
            </a:fld>
            <a:endParaRPr lang="en-IN"/>
          </a:p>
        </p:txBody>
      </p:sp>
      <p:sp>
        <p:nvSpPr>
          <p:cNvPr id="6" name="TextBox 5">
            <a:extLst>
              <a:ext uri="{FF2B5EF4-FFF2-40B4-BE49-F238E27FC236}">
                <a16:creationId xmlns:a16="http://schemas.microsoft.com/office/drawing/2014/main" id="{802404F5-9F12-4D4C-B8C6-98497B3E3F3C}"/>
              </a:ext>
            </a:extLst>
          </p:cNvPr>
          <p:cNvSpPr txBox="1"/>
          <p:nvPr/>
        </p:nvSpPr>
        <p:spPr>
          <a:xfrm>
            <a:off x="751703" y="646026"/>
            <a:ext cx="10688594" cy="5565947"/>
          </a:xfrm>
          <a:prstGeom prst="rect">
            <a:avLst/>
          </a:prstGeom>
          <a:noFill/>
        </p:spPr>
        <p:txBody>
          <a:bodyPr wrap="square">
            <a:spAutoFit/>
          </a:bodyPr>
          <a:lstStyle/>
          <a:p>
            <a:pPr marL="234315" marR="408305" algn="just">
              <a:lnSpc>
                <a:spcPct val="150000"/>
              </a:lnSpc>
              <a:spcAft>
                <a:spcPts val="0"/>
              </a:spcAft>
            </a:pP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model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achieves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training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accuracy</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99.25%, validation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accuracy</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92.64%,</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test</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accuracy</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94.50%,</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demonstrating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effectiveness in genre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classification. Furthermore, performance metrics such as precision, recall, and F1- score are analyzed, and a confusion matrix is presented to evaluate classification results.</a:t>
            </a:r>
            <a:endParaRPr lang="en-IN" sz="2400" dirty="0">
              <a:effectLst/>
              <a:latin typeface="Times New Roman" panose="02020603050405020304" pitchFamily="18" charset="0"/>
              <a:ea typeface="Times New Roman" panose="02020603050405020304" pitchFamily="18" charset="0"/>
            </a:endParaRPr>
          </a:p>
          <a:p>
            <a:pPr marL="234315" marR="408305" algn="just">
              <a:lnSpc>
                <a:spcPct val="150000"/>
              </a:lnSpc>
              <a:spcAft>
                <a:spcPts val="0"/>
              </a:spcAft>
            </a:pPr>
            <a:r>
              <a:rPr lang="en-US" sz="2400" dirty="0">
                <a:effectLst/>
                <a:latin typeface="Times New Roman" panose="02020603050405020304" pitchFamily="18" charset="0"/>
                <a:ea typeface="Times New Roman" panose="02020603050405020304" pitchFamily="18" charset="0"/>
              </a:rPr>
              <a:t>The project also discusses challenges like validation loss minimization and dataset bias mitigation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exploring</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future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avenues</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improving</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classification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performance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through advanced</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models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larger</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datasets.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deployment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model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via</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Flask-based ensures practical application in real-world scenarios.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2136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US" sz="3200" dirty="0">
                <a:latin typeface="Times New Roman" panose="02020603050405020304" pitchFamily="18" charset="0"/>
                <a:cs typeface="Times New Roman" panose="02020603050405020304" pitchFamily="18" charset="0"/>
              </a:rPr>
              <a:t>Music genre classification is a significant task in audio analysis</a:t>
            </a:r>
          </a:p>
          <a:p>
            <a:pPr algn="just"/>
            <a:r>
              <a:rPr lang="en-US" sz="3200" b="1" dirty="0">
                <a:latin typeface="Times New Roman" panose="02020603050405020304" pitchFamily="18" charset="0"/>
                <a:cs typeface="Times New Roman" panose="02020603050405020304" pitchFamily="18" charset="0"/>
              </a:rPr>
              <a:t>Motivation: </a:t>
            </a:r>
            <a:r>
              <a:rPr lang="en-US" sz="3200" dirty="0">
                <a:latin typeface="Times New Roman" panose="02020603050405020304" pitchFamily="18" charset="0"/>
                <a:cs typeface="Times New Roman" panose="02020603050405020304" pitchFamily="18" charset="0"/>
              </a:rPr>
              <a:t>Automating music genre recognition for            recommendation systems</a:t>
            </a:r>
          </a:p>
          <a:p>
            <a:pPr algn="just"/>
            <a:r>
              <a:rPr lang="en-US" sz="3200" b="1" dirty="0">
                <a:latin typeface="Times New Roman" panose="02020603050405020304" pitchFamily="18" charset="0"/>
                <a:cs typeface="Times New Roman" panose="02020603050405020304" pitchFamily="18" charset="0"/>
              </a:rPr>
              <a:t>Importance: </a:t>
            </a:r>
            <a:r>
              <a:rPr lang="en-US" sz="3200" dirty="0">
                <a:latin typeface="Times New Roman" panose="02020603050405020304" pitchFamily="18" charset="0"/>
                <a:cs typeface="Times New Roman" panose="02020603050405020304" pitchFamily="18" charset="0"/>
              </a:rPr>
              <a:t>Aids in categorization and retrieval of music efficiently</a:t>
            </a:r>
          </a:p>
          <a:p>
            <a:pPr algn="just"/>
            <a:r>
              <a:rPr lang="en-US" sz="3200" b="1" dirty="0">
                <a:latin typeface="Times New Roman" panose="02020603050405020304" pitchFamily="18" charset="0"/>
                <a:cs typeface="Times New Roman" panose="02020603050405020304" pitchFamily="18" charset="0"/>
              </a:rPr>
              <a:t>Relevance:</a:t>
            </a:r>
            <a:r>
              <a:rPr lang="en-US" sz="3200" dirty="0">
                <a:latin typeface="Times New Roman" panose="02020603050405020304" pitchFamily="18" charset="0"/>
                <a:cs typeface="Times New Roman" panose="02020603050405020304" pitchFamily="18" charset="0"/>
              </a:rPr>
              <a:t> Applications in streaming services, digital music libraries, etc.</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2CCC28-F331-4432-83D8-2117F80E5F75}"/>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DEF3C90F-0C7A-4792-8157-7FEDD9741242}"/>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7A0F84D2-72FA-428F-B60B-982FA8BEE775}"/>
              </a:ext>
            </a:extLst>
          </p:cNvPr>
          <p:cNvSpPr>
            <a:spLocks noGrp="1"/>
          </p:cNvSpPr>
          <p:nvPr>
            <p:ph type="sldNum" sz="quarter" idx="12"/>
          </p:nvPr>
        </p:nvSpPr>
        <p:spPr/>
        <p:txBody>
          <a:bodyPr/>
          <a:lstStyle/>
          <a:p>
            <a:fld id="{65DCBD69-296B-4D7C-AF62-9B588FC78772}" type="slidenum">
              <a:rPr lang="en-IN" smtClean="0"/>
              <a:t>7</a:t>
            </a:fld>
            <a:endParaRPr lang="en-IN"/>
          </a:p>
        </p:txBody>
      </p:sp>
      <p:sp>
        <p:nvSpPr>
          <p:cNvPr id="6" name="TextBox 5">
            <a:extLst>
              <a:ext uri="{FF2B5EF4-FFF2-40B4-BE49-F238E27FC236}">
                <a16:creationId xmlns:a16="http://schemas.microsoft.com/office/drawing/2014/main" id="{47D7E064-3756-4FD6-8A3D-0B9526BDB28B}"/>
              </a:ext>
            </a:extLst>
          </p:cNvPr>
          <p:cNvSpPr txBox="1"/>
          <p:nvPr/>
        </p:nvSpPr>
        <p:spPr>
          <a:xfrm>
            <a:off x="838200" y="882640"/>
            <a:ext cx="9956800" cy="483209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In the modern digital landscape, musical genre segmentation is essential to the field of Music Information Retrieval (MIR), supporting applications that range from music recommendation engines to organizing and managing extensive music databases. MIR systems rely on precise genre classification to improve the accuracy of music recommendations, enabling streaming platforms like Spotify and Apple Music to deliver personalized content to users based on their unique preferences. Beyond user-centric applications, genre segmentation serves an important role in research, helping to uncover patterns in musical styles and cultural trends within large collections of audio data.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55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CEBF0-F9F7-4F58-8683-7704572413E7}"/>
              </a:ext>
            </a:extLst>
          </p:cNvPr>
          <p:cNvSpPr>
            <a:spLocks noGrp="1"/>
          </p:cNvSpPr>
          <p:nvPr>
            <p:ph type="dt" sz="half" idx="10"/>
          </p:nvPr>
        </p:nvSpPr>
        <p:spPr/>
        <p:txBody>
          <a:bodyPr/>
          <a:lstStyle/>
          <a:p>
            <a:fld id="{F396EEC6-0141-45B7-8835-252B848F88BA}" type="datetime1">
              <a:rPr lang="en-IN" smtClean="0"/>
              <a:t>11-03-2025</a:t>
            </a:fld>
            <a:endParaRPr lang="en-IN"/>
          </a:p>
        </p:txBody>
      </p:sp>
      <p:sp>
        <p:nvSpPr>
          <p:cNvPr id="3" name="Footer Placeholder 2">
            <a:extLst>
              <a:ext uri="{FF2B5EF4-FFF2-40B4-BE49-F238E27FC236}">
                <a16:creationId xmlns:a16="http://schemas.microsoft.com/office/drawing/2014/main" id="{32812796-5AE1-443F-9BE4-A076E563AC85}"/>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882974C-FE5F-4C4B-8353-BFCD494B2B39}"/>
              </a:ext>
            </a:extLst>
          </p:cNvPr>
          <p:cNvSpPr>
            <a:spLocks noGrp="1"/>
          </p:cNvSpPr>
          <p:nvPr>
            <p:ph type="sldNum" sz="quarter" idx="12"/>
          </p:nvPr>
        </p:nvSpPr>
        <p:spPr/>
        <p:txBody>
          <a:bodyPr/>
          <a:lstStyle/>
          <a:p>
            <a:fld id="{65DCBD69-296B-4D7C-AF62-9B588FC78772}" type="slidenum">
              <a:rPr lang="en-IN" smtClean="0"/>
              <a:t>8</a:t>
            </a:fld>
            <a:endParaRPr lang="en-IN"/>
          </a:p>
        </p:txBody>
      </p:sp>
      <p:sp>
        <p:nvSpPr>
          <p:cNvPr id="6" name="TextBox 5">
            <a:extLst>
              <a:ext uri="{FF2B5EF4-FFF2-40B4-BE49-F238E27FC236}">
                <a16:creationId xmlns:a16="http://schemas.microsoft.com/office/drawing/2014/main" id="{972AF760-675E-458F-BE32-EEE6241DF518}"/>
              </a:ext>
            </a:extLst>
          </p:cNvPr>
          <p:cNvSpPr txBox="1"/>
          <p:nvPr/>
        </p:nvSpPr>
        <p:spPr>
          <a:xfrm>
            <a:off x="838200" y="558800"/>
            <a:ext cx="10515600" cy="526297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As music data grows exponentially, automated genre classification through deep learning techniques, such as Convolutional Neural Networks (CNNs), has become increasingly important. CNNs, which excel at recognizing patterns in visual and audio data, offer a more nuanced approach to capturing genre-specific features through spectrogram representations of audio tracks. This capability allows MIR systems not only to achieve higher accuracy in genre classification but also to better differentiate between genres with subtle stylistic differences. Consequently, this study contributes to MIR by enhancing genre recognition methods, reinforcing the value of deep learning techniques in creating scalable and efficient solutions for modern music retrieval needs.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181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297458" y="394666"/>
            <a:ext cx="10056341" cy="53261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11-03-2025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3820314089"/>
              </p:ext>
            </p:extLst>
          </p:nvPr>
        </p:nvGraphicFramePr>
        <p:xfrm>
          <a:off x="685800" y="927281"/>
          <a:ext cx="10668000" cy="5648325"/>
        </p:xfrm>
        <a:graphic>
          <a:graphicData uri="http://schemas.openxmlformats.org/drawingml/2006/table">
            <a:tbl>
              <a:tblPr firstRow="1" bandRow="1">
                <a:tableStyleId>{17292A2E-F333-43FB-9621-5CBBE7FDCDCB}</a:tableStyleId>
              </a:tblPr>
              <a:tblGrid>
                <a:gridCol w="491089">
                  <a:extLst>
                    <a:ext uri="{9D8B030D-6E8A-4147-A177-3AD203B41FA5}">
                      <a16:colId xmlns:a16="http://schemas.microsoft.com/office/drawing/2014/main" val="166576671"/>
                    </a:ext>
                  </a:extLst>
                </a:gridCol>
                <a:gridCol w="2029284">
                  <a:extLst>
                    <a:ext uri="{9D8B030D-6E8A-4147-A177-3AD203B41FA5}">
                      <a16:colId xmlns:a16="http://schemas.microsoft.com/office/drawing/2014/main" val="946789180"/>
                    </a:ext>
                  </a:extLst>
                </a:gridCol>
                <a:gridCol w="1270348">
                  <a:extLst>
                    <a:ext uri="{9D8B030D-6E8A-4147-A177-3AD203B41FA5}">
                      <a16:colId xmlns:a16="http://schemas.microsoft.com/office/drawing/2014/main" val="3483638722"/>
                    </a:ext>
                  </a:extLst>
                </a:gridCol>
                <a:gridCol w="1971904">
                  <a:extLst>
                    <a:ext uri="{9D8B030D-6E8A-4147-A177-3AD203B41FA5}">
                      <a16:colId xmlns:a16="http://schemas.microsoft.com/office/drawing/2014/main" val="1190061112"/>
                    </a:ext>
                  </a:extLst>
                </a:gridCol>
                <a:gridCol w="1766056">
                  <a:extLst>
                    <a:ext uri="{9D8B030D-6E8A-4147-A177-3AD203B41FA5}">
                      <a16:colId xmlns:a16="http://schemas.microsoft.com/office/drawing/2014/main" val="3469305604"/>
                    </a:ext>
                  </a:extLst>
                </a:gridCol>
                <a:gridCol w="1616189">
                  <a:extLst>
                    <a:ext uri="{9D8B030D-6E8A-4147-A177-3AD203B41FA5}">
                      <a16:colId xmlns:a16="http://schemas.microsoft.com/office/drawing/2014/main" val="3853106642"/>
                    </a:ext>
                  </a:extLst>
                </a:gridCol>
                <a:gridCol w="1523130">
                  <a:extLst>
                    <a:ext uri="{9D8B030D-6E8A-4147-A177-3AD203B41FA5}">
                      <a16:colId xmlns:a16="http://schemas.microsoft.com/office/drawing/2014/main" val="1601472594"/>
                    </a:ext>
                  </a:extLst>
                </a:gridCol>
              </a:tblGrid>
              <a:tr h="560728">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Author</a:t>
                      </a:r>
                      <a:endParaRPr 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Journal Name &amp; Year</a:t>
                      </a:r>
                      <a:endParaRPr 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Methodology Adapted</a:t>
                      </a:r>
                      <a:endParaRPr 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solidFill>
                            <a:schemeClr val="tx1"/>
                          </a:solidFill>
                          <a:latin typeface="Times New Roman" panose="02020603050405020304" pitchFamily="18" charset="0"/>
                          <a:cs typeface="Times New Roman" panose="02020603050405020304" pitchFamily="18" charset="0"/>
                        </a:rPr>
                        <a:t>Key Findings </a:t>
                      </a:r>
                      <a:endParaRPr lang="en-US" sz="16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914872">
                <a:tc>
                  <a:txBody>
                    <a:bodyPr/>
                    <a:lstStyle/>
                    <a:p>
                      <a:r>
                        <a:rPr lang="en-US" sz="140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Musical Genre Classification of Audio Signals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latin typeface="Times New Roman" panose="02020603050405020304" pitchFamily="18" charset="0"/>
                          <a:cs typeface="Times New Roman" panose="02020603050405020304" pitchFamily="18" charset="0"/>
                        </a:rPr>
                        <a:t>Tzanetakis</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G., &amp; Cook, P.</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2"/>
                        </a:rPr>
                        <a:t>https://ieeexplore.ieee.org/document/1021072</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2002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Low-level features like MFCC, SVM-based 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Introduced GTZAN dataset, 61% classification accuracy</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Limited dataset size and simple ML 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121455">
                <a:tc>
                  <a:txBody>
                    <a:bodyPr/>
                    <a:lstStyle/>
                    <a:p>
                      <a:r>
                        <a:rPr lang="en-US" sz="140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Automatic Music Genre Classification Using Deep Learning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a-DK" sz="1400" dirty="0">
                          <a:latin typeface="Times New Roman" panose="02020603050405020304" pitchFamily="18" charset="0"/>
                          <a:cs typeface="Times New Roman" panose="02020603050405020304" pitchFamily="18" charset="0"/>
                        </a:rPr>
                        <a:t>Lee, </a:t>
                      </a:r>
                    </a:p>
                    <a:p>
                      <a:r>
                        <a:rPr lang="da-DK" sz="1400" dirty="0">
                          <a:latin typeface="Times New Roman" panose="02020603050405020304" pitchFamily="18" charset="0"/>
                          <a:cs typeface="Times New Roman" panose="02020603050405020304" pitchFamily="18" charset="0"/>
                        </a:rPr>
                        <a:t>J. H.Hatson</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3"/>
                        </a:rPr>
                        <a:t>https://ieeexplore.ieee.org/document/8645630</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2014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Use of Restricted Boltzmann Machines (RBM)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Achieved significant improvement over traditional ML 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Required large-scale datasets; lacked practical deployment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914872">
                <a:tc>
                  <a:txBody>
                    <a:bodyPr/>
                    <a:lstStyle/>
                    <a:p>
                      <a:r>
                        <a:rPr lang="en-US" sz="140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Deep Learning for Audio Classification: Music Genre Recognition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Han,</a:t>
                      </a:r>
                    </a:p>
                    <a:p>
                      <a:r>
                        <a:rPr lang="en-IN" sz="1400" dirty="0" err="1">
                          <a:latin typeface="Times New Roman" panose="02020603050405020304" pitchFamily="18" charset="0"/>
                          <a:cs typeface="Times New Roman" panose="02020603050405020304" pitchFamily="18" charset="0"/>
                        </a:rPr>
                        <a:t>Wankee</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Heru</a:t>
                      </a: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4"/>
                        </a:rPr>
                        <a:t>https://ieeexplore.ieee.org/document/8964009</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2019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CNN with dropout layers and regularization techniques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Improved robustness to overfitting, 80% test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Validation accuracy improvement needed</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835558">
                <a:tc>
                  <a:txBody>
                    <a:bodyPr/>
                    <a:lstStyle/>
                    <a:p>
                      <a:r>
                        <a:rPr lang="en-US" sz="1400" dirty="0">
                          <a:latin typeface="Times New Roman" panose="02020603050405020304" pitchFamily="18" charset="0"/>
                          <a:cs typeface="Times New Roman" panose="020206030504050203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dirty="0">
                          <a:latin typeface="Times New Roman" panose="02020603050405020304" pitchFamily="18" charset="0"/>
                          <a:cs typeface="Times New Roman" panose="02020603050405020304" pitchFamily="18" charset="0"/>
                        </a:rPr>
                        <a:t>Enhancing Music Genre Recognition Through Hybrid Architectures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Zhang, </a:t>
                      </a:r>
                    </a:p>
                    <a:p>
                      <a:r>
                        <a:rPr lang="en-IN" sz="1400" dirty="0">
                          <a:latin typeface="Times New Roman" panose="02020603050405020304" pitchFamily="18" charset="0"/>
                          <a:cs typeface="Times New Roman" panose="02020603050405020304" pitchFamily="18" charset="0"/>
                        </a:rPr>
                        <a:t>X., </a:t>
                      </a:r>
                    </a:p>
                    <a:p>
                      <a:r>
                        <a:rPr lang="en-IN" sz="1400" dirty="0">
                          <a:latin typeface="Times New Roman" panose="02020603050405020304" pitchFamily="18" charset="0"/>
                          <a:cs typeface="Times New Roman" panose="02020603050405020304" pitchFamily="18" charset="0"/>
                        </a:rPr>
                        <a:t>et al.</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5"/>
                        </a:rPr>
                        <a:t>https://ieeexplore.ieee.org/document/8645631</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latin typeface="Times New Roman" panose="02020603050405020304" pitchFamily="18" charset="0"/>
                          <a:cs typeface="Times New Roman" panose="02020603050405020304" pitchFamily="18" charset="0"/>
                        </a:rPr>
                        <a:t>Combined CNN with RNN for sequential feature extraction</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latin typeface="Times New Roman" panose="02020603050405020304" pitchFamily="18" charset="0"/>
                          <a:cs typeface="Times New Roman" panose="02020603050405020304" pitchFamily="18" charset="0"/>
                        </a:rPr>
                        <a:t>Achieved state-of-the-art accuracy of 87%</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dirty="0">
                          <a:latin typeface="Times New Roman" panose="02020603050405020304" pitchFamily="18" charset="0"/>
                          <a:cs typeface="Times New Roman" panose="02020603050405020304" pitchFamily="18" charset="0"/>
                        </a:rPr>
                        <a:t>Computational cost was high; limited diversity in training data</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1121455">
                <a:tc>
                  <a:txBody>
                    <a:bodyPr/>
                    <a:lstStyle/>
                    <a:p>
                      <a:r>
                        <a:rPr lang="en-US" sz="1400" dirty="0">
                          <a:latin typeface="Times New Roman" panose="02020603050405020304" pitchFamily="18" charset="0"/>
                          <a:cs typeface="Times New Roman" panose="02020603050405020304" pitchFamily="18"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Music Genre Classification Using CNN and MFCC 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Arjun,</a:t>
                      </a:r>
                    </a:p>
                    <a:p>
                      <a:r>
                        <a:rPr lang="en-US" sz="1400" dirty="0">
                          <a:latin typeface="Times New Roman" panose="02020603050405020304" pitchFamily="18" charset="0"/>
                          <a:cs typeface="Times New Roman" panose="02020603050405020304" pitchFamily="18" charset="0"/>
                        </a:rPr>
                        <a:t>Pavan Kumar,</a:t>
                      </a:r>
                    </a:p>
                    <a:p>
                      <a:r>
                        <a:rPr lang="en-US" sz="1400" dirty="0">
                          <a:latin typeface="Times New Roman" panose="02020603050405020304" pitchFamily="18" charset="0"/>
                          <a:cs typeface="Times New Roman" panose="02020603050405020304" pitchFamily="18" charset="0"/>
                        </a:rPr>
                        <a:t>Kalyan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CNN with MFCC features and Flask-based REST API deployment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Training accuracy of 98%, reduced validation loss significantly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Improvement needed in dataset diversity and model generalization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1642</TotalTime>
  <Words>2815</Words>
  <Application>Microsoft Office PowerPoint</Application>
  <PresentationFormat>Widescreen</PresentationFormat>
  <Paragraphs>339</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PowerPoint Presentation</vt:lpstr>
      <vt:lpstr>OUTLINE</vt:lpstr>
      <vt:lpstr>ABSTRACT</vt:lpstr>
      <vt:lpstr>PowerPoint Presentation</vt:lpstr>
      <vt:lpstr>PowerPoint Presentation</vt:lpstr>
      <vt:lpstr>INTRODUCTION</vt:lpstr>
      <vt:lpstr>PowerPoint Presentation</vt:lpstr>
      <vt:lpstr>PowerPoint Presentation</vt:lpstr>
      <vt:lpstr>LITERATURE SURVEY</vt:lpstr>
      <vt:lpstr>LITERATURE SURVEY</vt:lpstr>
      <vt:lpstr>LITERATURE SURVEY</vt:lpstr>
      <vt:lpstr>RESEARCH GAPS</vt:lpstr>
      <vt:lpstr>PROBLEM STATEMENT</vt:lpstr>
      <vt:lpstr>OBJECTIVES</vt:lpstr>
      <vt:lpstr>METHODOLOGY</vt:lpstr>
      <vt:lpstr>METHODOLOGY</vt:lpstr>
      <vt:lpstr>BLOCK DIAGRAM OR FLOW DIAGRAM</vt:lpstr>
      <vt:lpstr>METHODOLOGY</vt:lpstr>
      <vt:lpstr>IMPLEMENTATION</vt:lpstr>
      <vt:lpstr>IMPLEMENTATION</vt:lpstr>
      <vt:lpstr>RESULTS &amp; ANALYSIS</vt:lpstr>
      <vt:lpstr>RESULTS &amp; ANALYSIS</vt:lpstr>
      <vt:lpstr>PowerPoint Presentation</vt:lpstr>
      <vt:lpstr>Screens</vt:lpstr>
      <vt:lpstr>CONCLUSION</vt:lpstr>
      <vt:lpstr>FUTURE SCOPE</vt:lpstr>
      <vt:lpstr>QUESTIONS &amp; ANSWERS</vt:lpstr>
      <vt:lpstr>ACKNOWLEGEMENTS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ARJUN .</cp:lastModifiedBy>
  <cp:revision>50</cp:revision>
  <dcterms:created xsi:type="dcterms:W3CDTF">2023-12-22T11:34:02Z</dcterms:created>
  <dcterms:modified xsi:type="dcterms:W3CDTF">2025-03-11T06:18:00Z</dcterms:modified>
</cp:coreProperties>
</file>