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75" r:id="rId2"/>
    <p:sldId id="257" r:id="rId3"/>
    <p:sldId id="258" r:id="rId4"/>
    <p:sldId id="277" r:id="rId5"/>
    <p:sldId id="276" r:id="rId6"/>
    <p:sldId id="278" r:id="rId7"/>
    <p:sldId id="279" r:id="rId8"/>
    <p:sldId id="259" r:id="rId9"/>
    <p:sldId id="280" r:id="rId10"/>
    <p:sldId id="281" r:id="rId11"/>
    <p:sldId id="282" r:id="rId12"/>
    <p:sldId id="283" r:id="rId13"/>
    <p:sldId id="268" r:id="rId14"/>
    <p:sldId id="260" r:id="rId15"/>
    <p:sldId id="267" r:id="rId16"/>
    <p:sldId id="261" r:id="rId17"/>
    <p:sldId id="284" r:id="rId18"/>
    <p:sldId id="285" r:id="rId19"/>
    <p:sldId id="271" r:id="rId20"/>
    <p:sldId id="272" r:id="rId21"/>
    <p:sldId id="273" r:id="rId22"/>
    <p:sldId id="262" r:id="rId23"/>
    <p:sldId id="286" r:id="rId24"/>
    <p:sldId id="270" r:id="rId25"/>
    <p:sldId id="291" r:id="rId26"/>
    <p:sldId id="264" r:id="rId27"/>
    <p:sldId id="288" r:id="rId28"/>
    <p:sldId id="292" r:id="rId29"/>
    <p:sldId id="293" r:id="rId30"/>
    <p:sldId id="265" r:id="rId31"/>
    <p:sldId id="266" r:id="rId3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1" d="100"/>
          <a:sy n="81" d="100"/>
        </p:scale>
        <p:origin x="154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D95B5-F156-40C3-9CA2-90F0DB799C7B}" type="datetimeFigureOut">
              <a:rPr lang="en-GB" smtClean="0"/>
              <a:t>19/03/2025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C5572-B8CF-49F9-AC08-DA4291B4EB2C}" type="slidenum">
              <a:rPr lang="en-GB" smtClean="0"/>
              <a:t>‹#›</a:t>
            </a:fld>
            <a:endParaRPr lang="en-GB"/>
          </a:p>
        </p:txBody>
      </p:sp>
    </p:spTree>
    <p:extLst>
      <p:ext uri="{BB962C8B-B14F-4D97-AF65-F5344CB8AC3E}">
        <p14:creationId xmlns:p14="http://schemas.microsoft.com/office/powerpoint/2010/main" val="36422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16</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19</a:t>
            </a:fld>
            <a:endParaRPr lang="en-GB"/>
          </a:p>
        </p:txBody>
      </p:sp>
    </p:spTree>
    <p:extLst>
      <p:ext uri="{BB962C8B-B14F-4D97-AF65-F5344CB8AC3E}">
        <p14:creationId xmlns:p14="http://schemas.microsoft.com/office/powerpoint/2010/main" val="318020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20</a:t>
            </a:fld>
            <a:endParaRPr lang="en-GB"/>
          </a:p>
        </p:txBody>
      </p:sp>
    </p:spTree>
    <p:extLst>
      <p:ext uri="{BB962C8B-B14F-4D97-AF65-F5344CB8AC3E}">
        <p14:creationId xmlns:p14="http://schemas.microsoft.com/office/powerpoint/2010/main" val="108588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21</a:t>
            </a:fld>
            <a:endParaRPr lang="en-GB"/>
          </a:p>
        </p:txBody>
      </p:sp>
    </p:spTree>
    <p:extLst>
      <p:ext uri="{BB962C8B-B14F-4D97-AF65-F5344CB8AC3E}">
        <p14:creationId xmlns:p14="http://schemas.microsoft.com/office/powerpoint/2010/main" val="100037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22</a:t>
            </a:fld>
            <a:endParaRPr lang="en-GB"/>
          </a:p>
        </p:txBody>
      </p:sp>
    </p:spTree>
    <p:extLst>
      <p:ext uri="{BB962C8B-B14F-4D97-AF65-F5344CB8AC3E}">
        <p14:creationId xmlns:p14="http://schemas.microsoft.com/office/powerpoint/2010/main" val="124876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A62B0-642E-6BA4-972E-6B4F396CA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77B14-E9BF-41A2-F2B2-A49EBBFE2A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F516C4-7C87-2045-E847-95CA4A74328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68DCA32-AA83-F4F7-2385-7DCC18C04C63}"/>
              </a:ext>
            </a:extLst>
          </p:cNvPr>
          <p:cNvSpPr>
            <a:spLocks noGrp="1"/>
          </p:cNvSpPr>
          <p:nvPr>
            <p:ph type="sldNum" sz="quarter" idx="10"/>
          </p:nvPr>
        </p:nvSpPr>
        <p:spPr/>
        <p:txBody>
          <a:bodyPr/>
          <a:lstStyle/>
          <a:p>
            <a:fld id="{B22C5572-B8CF-49F9-AC08-DA4291B4EB2C}" type="slidenum">
              <a:rPr lang="en-GB" smtClean="0"/>
              <a:t>23</a:t>
            </a:fld>
            <a:endParaRPr lang="en-GB"/>
          </a:p>
        </p:txBody>
      </p:sp>
    </p:spTree>
    <p:extLst>
      <p:ext uri="{BB962C8B-B14F-4D97-AF65-F5344CB8AC3E}">
        <p14:creationId xmlns:p14="http://schemas.microsoft.com/office/powerpoint/2010/main" val="187444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26</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30</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31</a:t>
            </a:fld>
            <a:endParaRPr lang="en-GB"/>
          </a:p>
        </p:txBody>
      </p:sp>
    </p:spTree>
    <p:extLst>
      <p:ext uri="{BB962C8B-B14F-4D97-AF65-F5344CB8AC3E}">
        <p14:creationId xmlns:p14="http://schemas.microsoft.com/office/powerpoint/2010/main" val="209846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2</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3</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BACE7-E911-4454-FAFA-7FE88A673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EA98E5-DE58-3698-1A6A-403F89C3C6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256491-2283-9370-99CC-33EFFE971EC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C76544C-307C-EBCD-7350-9B9ADDCD813A}"/>
              </a:ext>
            </a:extLst>
          </p:cNvPr>
          <p:cNvSpPr>
            <a:spLocks noGrp="1"/>
          </p:cNvSpPr>
          <p:nvPr>
            <p:ph type="sldNum" sz="quarter" idx="10"/>
          </p:nvPr>
        </p:nvSpPr>
        <p:spPr/>
        <p:txBody>
          <a:bodyPr/>
          <a:lstStyle/>
          <a:p>
            <a:fld id="{B22C5572-B8CF-49F9-AC08-DA4291B4EB2C}" type="slidenum">
              <a:rPr lang="en-GB" smtClean="0"/>
              <a:t>4</a:t>
            </a:fld>
            <a:endParaRPr lang="en-GB"/>
          </a:p>
        </p:txBody>
      </p:sp>
    </p:spTree>
    <p:extLst>
      <p:ext uri="{BB962C8B-B14F-4D97-AF65-F5344CB8AC3E}">
        <p14:creationId xmlns:p14="http://schemas.microsoft.com/office/powerpoint/2010/main" val="273261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003DA-40A5-B748-B367-E2B8EE22B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1D402-25FF-EFDA-139A-35F941364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594E6B-BB74-948D-9A7F-18F2A05554C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5F40ADD-A670-30B4-03FB-8E606BF5D4D0}"/>
              </a:ext>
            </a:extLst>
          </p:cNvPr>
          <p:cNvSpPr>
            <a:spLocks noGrp="1"/>
          </p:cNvSpPr>
          <p:nvPr>
            <p:ph type="sldNum" sz="quarter" idx="10"/>
          </p:nvPr>
        </p:nvSpPr>
        <p:spPr/>
        <p:txBody>
          <a:bodyPr/>
          <a:lstStyle/>
          <a:p>
            <a:fld id="{B22C5572-B8CF-49F9-AC08-DA4291B4EB2C}" type="slidenum">
              <a:rPr lang="en-GB" smtClean="0"/>
              <a:t>5</a:t>
            </a:fld>
            <a:endParaRPr lang="en-GB"/>
          </a:p>
        </p:txBody>
      </p:sp>
    </p:spTree>
    <p:extLst>
      <p:ext uri="{BB962C8B-B14F-4D97-AF65-F5344CB8AC3E}">
        <p14:creationId xmlns:p14="http://schemas.microsoft.com/office/powerpoint/2010/main" val="76595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237CC-B49D-F563-FA0A-0D7A0DB52A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10DA33-02D7-9D63-94B4-35B7229112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98C51-D6B5-060B-835A-1E161EED6B4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4A17396-18AE-94B8-FBFE-93A66CC744D4}"/>
              </a:ext>
            </a:extLst>
          </p:cNvPr>
          <p:cNvSpPr>
            <a:spLocks noGrp="1"/>
          </p:cNvSpPr>
          <p:nvPr>
            <p:ph type="sldNum" sz="quarter" idx="10"/>
          </p:nvPr>
        </p:nvSpPr>
        <p:spPr/>
        <p:txBody>
          <a:bodyPr/>
          <a:lstStyle/>
          <a:p>
            <a:fld id="{B22C5572-B8CF-49F9-AC08-DA4291B4EB2C}" type="slidenum">
              <a:rPr lang="en-GB" smtClean="0"/>
              <a:t>6</a:t>
            </a:fld>
            <a:endParaRPr lang="en-GB"/>
          </a:p>
        </p:txBody>
      </p:sp>
    </p:spTree>
    <p:extLst>
      <p:ext uri="{BB962C8B-B14F-4D97-AF65-F5344CB8AC3E}">
        <p14:creationId xmlns:p14="http://schemas.microsoft.com/office/powerpoint/2010/main" val="381099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0EFED-E35A-FF95-3A2B-BE26D8A0AB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9D0B5-7F01-05C9-EA9B-A2F3E34C0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C4C5B9-5237-A7F4-DAB5-9F914ACFD53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77469B-826A-3B28-5EF0-0BBEC4378A4E}"/>
              </a:ext>
            </a:extLst>
          </p:cNvPr>
          <p:cNvSpPr>
            <a:spLocks noGrp="1"/>
          </p:cNvSpPr>
          <p:nvPr>
            <p:ph type="sldNum" sz="quarter" idx="10"/>
          </p:nvPr>
        </p:nvSpPr>
        <p:spPr/>
        <p:txBody>
          <a:bodyPr/>
          <a:lstStyle/>
          <a:p>
            <a:fld id="{B22C5572-B8CF-49F9-AC08-DA4291B4EB2C}" type="slidenum">
              <a:rPr lang="en-GB" smtClean="0"/>
              <a:t>7</a:t>
            </a:fld>
            <a:endParaRPr lang="en-GB"/>
          </a:p>
        </p:txBody>
      </p:sp>
    </p:spTree>
    <p:extLst>
      <p:ext uri="{BB962C8B-B14F-4D97-AF65-F5344CB8AC3E}">
        <p14:creationId xmlns:p14="http://schemas.microsoft.com/office/powerpoint/2010/main" val="213314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8</a:t>
            </a:fld>
            <a:endParaRPr lang="en-GB"/>
          </a:p>
        </p:txBody>
      </p:sp>
    </p:spTree>
    <p:extLst>
      <p:ext uri="{BB962C8B-B14F-4D97-AF65-F5344CB8AC3E}">
        <p14:creationId xmlns:p14="http://schemas.microsoft.com/office/powerpoint/2010/main" val="66801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22C5572-B8CF-49F9-AC08-DA4291B4EB2C}" type="slidenum">
              <a:rPr lang="en-GB" smtClean="0"/>
              <a:t>14</a:t>
            </a:fld>
            <a:endParaRPr lang="en-GB"/>
          </a:p>
        </p:txBody>
      </p:sp>
    </p:spTree>
    <p:extLst>
      <p:ext uri="{BB962C8B-B14F-4D97-AF65-F5344CB8AC3E}">
        <p14:creationId xmlns:p14="http://schemas.microsoft.com/office/powerpoint/2010/main" val="66801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0101CF4-2464-4816-9048-6468A6406B04}" type="datetime1">
              <a:rPr lang="en-GB" smtClean="0"/>
              <a:t>19/03/2025</a:t>
            </a:fld>
            <a:endParaRPr lang="en-GB"/>
          </a:p>
        </p:txBody>
      </p:sp>
      <p:sp>
        <p:nvSpPr>
          <p:cNvPr id="5" name="Footer Placeholder 4"/>
          <p:cNvSpPr>
            <a:spLocks noGrp="1"/>
          </p:cNvSpPr>
          <p:nvPr>
            <p:ph type="ftr" sz="quarter" idx="11"/>
          </p:nvPr>
        </p:nvSpPr>
        <p:spPr/>
        <p:txBody>
          <a:bodyPr/>
          <a:lstStyle/>
          <a:p>
            <a:r>
              <a:rPr lang="en-GB"/>
              <a:t>ICASMMT 2024</a:t>
            </a:r>
          </a:p>
        </p:txBody>
      </p:sp>
      <p:sp>
        <p:nvSpPr>
          <p:cNvPr id="6" name="Slide Number Placeholder 5"/>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145598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422845-43FD-4B7F-9AA1-B4EFCC59007D}" type="datetime1">
              <a:rPr lang="en-GB" smtClean="0"/>
              <a:t>19/03/2025</a:t>
            </a:fld>
            <a:endParaRPr lang="en-GB"/>
          </a:p>
        </p:txBody>
      </p:sp>
      <p:sp>
        <p:nvSpPr>
          <p:cNvPr id="5" name="Footer Placeholder 4"/>
          <p:cNvSpPr>
            <a:spLocks noGrp="1"/>
          </p:cNvSpPr>
          <p:nvPr>
            <p:ph type="ftr" sz="quarter" idx="11"/>
          </p:nvPr>
        </p:nvSpPr>
        <p:spPr/>
        <p:txBody>
          <a:bodyPr/>
          <a:lstStyle/>
          <a:p>
            <a:r>
              <a:rPr lang="en-GB"/>
              <a:t>ICASMMT 2024</a:t>
            </a:r>
          </a:p>
        </p:txBody>
      </p:sp>
      <p:sp>
        <p:nvSpPr>
          <p:cNvPr id="6" name="Slide Number Placeholder 5"/>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146166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DFA684-C83C-4B29-B170-7899C4AF5399}" type="datetime1">
              <a:rPr lang="en-GB" smtClean="0"/>
              <a:t>19/03/2025</a:t>
            </a:fld>
            <a:endParaRPr lang="en-GB"/>
          </a:p>
        </p:txBody>
      </p:sp>
      <p:sp>
        <p:nvSpPr>
          <p:cNvPr id="5" name="Footer Placeholder 4"/>
          <p:cNvSpPr>
            <a:spLocks noGrp="1"/>
          </p:cNvSpPr>
          <p:nvPr>
            <p:ph type="ftr" sz="quarter" idx="11"/>
          </p:nvPr>
        </p:nvSpPr>
        <p:spPr/>
        <p:txBody>
          <a:bodyPr/>
          <a:lstStyle/>
          <a:p>
            <a:r>
              <a:rPr lang="en-GB"/>
              <a:t>ICASMMT 2024</a:t>
            </a:r>
          </a:p>
        </p:txBody>
      </p:sp>
      <p:sp>
        <p:nvSpPr>
          <p:cNvPr id="6" name="Slide Number Placeholder 5"/>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5502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787153-ED02-44C6-A618-05986F3BBB61}" type="datetime1">
              <a:rPr lang="en-GB" smtClean="0"/>
              <a:t>19/03/2025</a:t>
            </a:fld>
            <a:endParaRPr lang="en-GB"/>
          </a:p>
        </p:txBody>
      </p:sp>
      <p:sp>
        <p:nvSpPr>
          <p:cNvPr id="5" name="Footer Placeholder 4"/>
          <p:cNvSpPr>
            <a:spLocks noGrp="1"/>
          </p:cNvSpPr>
          <p:nvPr>
            <p:ph type="ftr" sz="quarter" idx="11"/>
          </p:nvPr>
        </p:nvSpPr>
        <p:spPr/>
        <p:txBody>
          <a:bodyPr/>
          <a:lstStyle/>
          <a:p>
            <a:r>
              <a:rPr lang="en-GB"/>
              <a:t>ICASMMT 2024</a:t>
            </a:r>
          </a:p>
        </p:txBody>
      </p:sp>
      <p:sp>
        <p:nvSpPr>
          <p:cNvPr id="6" name="Slide Number Placeholder 5"/>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304642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1282A-E0B0-435E-9F03-C04E4F5C8226}" type="datetime1">
              <a:rPr lang="en-GB" smtClean="0"/>
              <a:t>19/03/2025</a:t>
            </a:fld>
            <a:endParaRPr lang="en-GB"/>
          </a:p>
        </p:txBody>
      </p:sp>
      <p:sp>
        <p:nvSpPr>
          <p:cNvPr id="5" name="Footer Placeholder 4"/>
          <p:cNvSpPr>
            <a:spLocks noGrp="1"/>
          </p:cNvSpPr>
          <p:nvPr>
            <p:ph type="ftr" sz="quarter" idx="11"/>
          </p:nvPr>
        </p:nvSpPr>
        <p:spPr/>
        <p:txBody>
          <a:bodyPr/>
          <a:lstStyle/>
          <a:p>
            <a:r>
              <a:rPr lang="en-GB"/>
              <a:t>ICASMMT 2024</a:t>
            </a:r>
          </a:p>
        </p:txBody>
      </p:sp>
      <p:sp>
        <p:nvSpPr>
          <p:cNvPr id="6" name="Slide Number Placeholder 5"/>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175360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F375DE5-3D4F-4E86-9206-0FB2232F3481}" type="datetime1">
              <a:rPr lang="en-GB" smtClean="0"/>
              <a:t>19/03/2025</a:t>
            </a:fld>
            <a:endParaRPr lang="en-GB"/>
          </a:p>
        </p:txBody>
      </p:sp>
      <p:sp>
        <p:nvSpPr>
          <p:cNvPr id="6" name="Footer Placeholder 5"/>
          <p:cNvSpPr>
            <a:spLocks noGrp="1"/>
          </p:cNvSpPr>
          <p:nvPr>
            <p:ph type="ftr" sz="quarter" idx="11"/>
          </p:nvPr>
        </p:nvSpPr>
        <p:spPr/>
        <p:txBody>
          <a:bodyPr/>
          <a:lstStyle/>
          <a:p>
            <a:r>
              <a:rPr lang="en-GB"/>
              <a:t>ICASMMT 2024</a:t>
            </a:r>
          </a:p>
        </p:txBody>
      </p:sp>
      <p:sp>
        <p:nvSpPr>
          <p:cNvPr id="7" name="Slide Number Placeholder 6"/>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137601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F0564A9-9833-4736-99E1-474013142BBE}" type="datetime1">
              <a:rPr lang="en-GB" smtClean="0"/>
              <a:t>19/03/2025</a:t>
            </a:fld>
            <a:endParaRPr lang="en-GB"/>
          </a:p>
        </p:txBody>
      </p:sp>
      <p:sp>
        <p:nvSpPr>
          <p:cNvPr id="8" name="Footer Placeholder 7"/>
          <p:cNvSpPr>
            <a:spLocks noGrp="1"/>
          </p:cNvSpPr>
          <p:nvPr>
            <p:ph type="ftr" sz="quarter" idx="11"/>
          </p:nvPr>
        </p:nvSpPr>
        <p:spPr/>
        <p:txBody>
          <a:bodyPr/>
          <a:lstStyle/>
          <a:p>
            <a:r>
              <a:rPr lang="en-GB"/>
              <a:t>ICASMMT 2024</a:t>
            </a:r>
          </a:p>
        </p:txBody>
      </p:sp>
      <p:sp>
        <p:nvSpPr>
          <p:cNvPr id="9" name="Slide Number Placeholder 8"/>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80842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C035848-8049-4DFD-949A-200E5D94A628}" type="datetime1">
              <a:rPr lang="en-GB" smtClean="0"/>
              <a:t>19/03/2025</a:t>
            </a:fld>
            <a:endParaRPr lang="en-GB"/>
          </a:p>
        </p:txBody>
      </p:sp>
      <p:sp>
        <p:nvSpPr>
          <p:cNvPr id="4" name="Footer Placeholder 3"/>
          <p:cNvSpPr>
            <a:spLocks noGrp="1"/>
          </p:cNvSpPr>
          <p:nvPr>
            <p:ph type="ftr" sz="quarter" idx="11"/>
          </p:nvPr>
        </p:nvSpPr>
        <p:spPr/>
        <p:txBody>
          <a:bodyPr/>
          <a:lstStyle/>
          <a:p>
            <a:r>
              <a:rPr lang="en-GB"/>
              <a:t>ICASMMT 2024</a:t>
            </a:r>
          </a:p>
        </p:txBody>
      </p:sp>
      <p:sp>
        <p:nvSpPr>
          <p:cNvPr id="5" name="Slide Number Placeholder 4"/>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295928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95875-BC03-422C-BE1B-45733B6C07ED}" type="datetime1">
              <a:rPr lang="en-GB" smtClean="0"/>
              <a:t>19/03/2025</a:t>
            </a:fld>
            <a:endParaRPr lang="en-GB"/>
          </a:p>
        </p:txBody>
      </p:sp>
      <p:sp>
        <p:nvSpPr>
          <p:cNvPr id="3" name="Footer Placeholder 2"/>
          <p:cNvSpPr>
            <a:spLocks noGrp="1"/>
          </p:cNvSpPr>
          <p:nvPr>
            <p:ph type="ftr" sz="quarter" idx="11"/>
          </p:nvPr>
        </p:nvSpPr>
        <p:spPr/>
        <p:txBody>
          <a:bodyPr/>
          <a:lstStyle/>
          <a:p>
            <a:r>
              <a:rPr lang="en-GB"/>
              <a:t>ICASMMT 2024</a:t>
            </a:r>
          </a:p>
        </p:txBody>
      </p:sp>
      <p:sp>
        <p:nvSpPr>
          <p:cNvPr id="4" name="Slide Number Placeholder 3"/>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347577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5AFF7-C2A4-4114-A0ED-24511592F5E0}" type="datetime1">
              <a:rPr lang="en-GB" smtClean="0"/>
              <a:t>19/03/2025</a:t>
            </a:fld>
            <a:endParaRPr lang="en-GB"/>
          </a:p>
        </p:txBody>
      </p:sp>
      <p:sp>
        <p:nvSpPr>
          <p:cNvPr id="6" name="Footer Placeholder 5"/>
          <p:cNvSpPr>
            <a:spLocks noGrp="1"/>
          </p:cNvSpPr>
          <p:nvPr>
            <p:ph type="ftr" sz="quarter" idx="11"/>
          </p:nvPr>
        </p:nvSpPr>
        <p:spPr/>
        <p:txBody>
          <a:bodyPr/>
          <a:lstStyle/>
          <a:p>
            <a:r>
              <a:rPr lang="en-GB"/>
              <a:t>ICASMMT 2024</a:t>
            </a:r>
          </a:p>
        </p:txBody>
      </p:sp>
      <p:sp>
        <p:nvSpPr>
          <p:cNvPr id="7" name="Slide Number Placeholder 6"/>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49236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43BC2-3EA6-464F-A90B-E118EF6EF3FB}" type="datetime1">
              <a:rPr lang="en-GB" smtClean="0"/>
              <a:t>19/03/2025</a:t>
            </a:fld>
            <a:endParaRPr lang="en-GB"/>
          </a:p>
        </p:txBody>
      </p:sp>
      <p:sp>
        <p:nvSpPr>
          <p:cNvPr id="6" name="Footer Placeholder 5"/>
          <p:cNvSpPr>
            <a:spLocks noGrp="1"/>
          </p:cNvSpPr>
          <p:nvPr>
            <p:ph type="ftr" sz="quarter" idx="11"/>
          </p:nvPr>
        </p:nvSpPr>
        <p:spPr/>
        <p:txBody>
          <a:bodyPr/>
          <a:lstStyle/>
          <a:p>
            <a:r>
              <a:rPr lang="en-GB"/>
              <a:t>ICASMMT 2024</a:t>
            </a:r>
          </a:p>
        </p:txBody>
      </p:sp>
      <p:sp>
        <p:nvSpPr>
          <p:cNvPr id="7" name="Slide Number Placeholder 6"/>
          <p:cNvSpPr>
            <a:spLocks noGrp="1"/>
          </p:cNvSpPr>
          <p:nvPr>
            <p:ph type="sldNum" sz="quarter" idx="12"/>
          </p:nvPr>
        </p:nvSpPr>
        <p:spPr/>
        <p:txBody>
          <a:bodyPr/>
          <a:lstStyle/>
          <a:p>
            <a:fld id="{90E29595-B33A-4262-99F4-6CA8A398248B}" type="slidenum">
              <a:rPr lang="en-GB" smtClean="0"/>
              <a:t>‹#›</a:t>
            </a:fld>
            <a:endParaRPr lang="en-GB"/>
          </a:p>
        </p:txBody>
      </p:sp>
    </p:spTree>
    <p:extLst>
      <p:ext uri="{BB962C8B-B14F-4D97-AF65-F5344CB8AC3E}">
        <p14:creationId xmlns:p14="http://schemas.microsoft.com/office/powerpoint/2010/main" val="21773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1E837-9DA1-4803-B914-19AE5EC56C81}" type="datetime1">
              <a:rPr lang="en-GB" smtClean="0"/>
              <a:t>19/03/2025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ICASMMT 2024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29595-B33A-4262-99F4-6CA8A398248B}" type="slidenum">
              <a:rPr lang="en-GB" smtClean="0"/>
              <a:t>‹#›</a:t>
            </a:fld>
            <a:endParaRPr lang="en-GB"/>
          </a:p>
        </p:txBody>
      </p:sp>
    </p:spTree>
    <p:extLst>
      <p:ext uri="{BB962C8B-B14F-4D97-AF65-F5344CB8AC3E}">
        <p14:creationId xmlns:p14="http://schemas.microsoft.com/office/powerpoint/2010/main" val="305700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p:cNvSpPr txBox="1">
            <a:spLocks/>
          </p:cNvSpPr>
          <p:nvPr/>
        </p:nvSpPr>
        <p:spPr bwMode="auto">
          <a:xfrm>
            <a:off x="2087141" y="3535844"/>
            <a:ext cx="5143500" cy="1716322"/>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sz="1350" dirty="0">
                <a:solidFill>
                  <a:srgbClr val="006600"/>
                </a:solidFill>
                <a:latin typeface="Times New Roman" panose="02020603050405020304" pitchFamily="18" charset="0"/>
                <a:cs typeface="Times New Roman" pitchFamily="18" charset="0"/>
              </a:rPr>
              <a:t>Under the Guidance of,</a:t>
            </a:r>
            <a:endParaRPr lang="en-US" altLang="en-US" sz="1350"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675" b="1" dirty="0">
              <a:solidFill>
                <a:schemeClr val="bg1"/>
              </a:solidFill>
              <a:latin typeface="Times New Roman" pitchFamily="18" charset="0"/>
              <a:cs typeface="Times New Roman" pitchFamily="18" charset="0"/>
            </a:endParaRPr>
          </a:p>
          <a:p>
            <a:pPr algn="ctr">
              <a:spcBef>
                <a:spcPct val="20000"/>
              </a:spcBef>
            </a:pPr>
            <a:r>
              <a:rPr lang="en-US" b="1" dirty="0">
                <a:latin typeface="Times New Roman"/>
                <a:cs typeface="Times New Roman"/>
              </a:rPr>
              <a:t> DR. K. Suresh Babu </a:t>
            </a:r>
            <a:r>
              <a:rPr lang="en-US" sz="750" b="1" dirty="0" err="1">
                <a:latin typeface="Times New Roman"/>
                <a:cs typeface="Times New Roman"/>
              </a:rPr>
              <a:t>Ph.D</a:t>
            </a:r>
            <a:endParaRPr lang="en-US" sz="750" b="1" dirty="0">
              <a:latin typeface="Times New Roman"/>
              <a:cs typeface="Times New Roman"/>
            </a:endParaRPr>
          </a:p>
          <a:p>
            <a:pPr algn="ctr">
              <a:spcBef>
                <a:spcPct val="20000"/>
              </a:spcBef>
            </a:pPr>
            <a:r>
              <a:rPr lang="en-US" altLang="en-US" sz="1200" dirty="0" err="1">
                <a:solidFill>
                  <a:srgbClr val="898989"/>
                </a:solidFill>
                <a:latin typeface="Times New Roman" pitchFamily="18" charset="0"/>
                <a:cs typeface="Times New Roman" pitchFamily="18" charset="0"/>
              </a:rPr>
              <a:t>Asst.Professor</a:t>
            </a:r>
            <a:r>
              <a:rPr lang="en-US" altLang="en-US" sz="1200" dirty="0">
                <a:solidFill>
                  <a:srgbClr val="898989"/>
                </a:solidFill>
                <a:latin typeface="Times New Roman"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2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200" dirty="0" err="1">
                <a:solidFill>
                  <a:srgbClr val="898989"/>
                </a:solidFill>
                <a:latin typeface="Times New Roman" pitchFamily="18" charset="0"/>
                <a:cs typeface="Times New Roman" pitchFamily="18" charset="0"/>
              </a:rPr>
              <a:t>Narasaraopeta</a:t>
            </a:r>
            <a:r>
              <a:rPr lang="en-US" altLang="en-US" sz="12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200" dirty="0" err="1">
                <a:solidFill>
                  <a:srgbClr val="898989"/>
                </a:solidFill>
                <a:latin typeface="Times New Roman" pitchFamily="18" charset="0"/>
                <a:cs typeface="Times New Roman" pitchFamily="18" charset="0"/>
              </a:rPr>
              <a:t>Narasaraopet</a:t>
            </a:r>
            <a:r>
              <a:rPr lang="en-US" altLang="en-US" sz="1200" dirty="0">
                <a:solidFill>
                  <a:srgbClr val="898989"/>
                </a:solidFill>
                <a:latin typeface="Times New Roman" pitchFamily="18" charset="0"/>
                <a:cs typeface="Times New Roman" pitchFamily="18" charset="0"/>
              </a:rPr>
              <a:t>- 522 601.</a:t>
            </a:r>
          </a:p>
        </p:txBody>
      </p:sp>
      <p:sp>
        <p:nvSpPr>
          <p:cNvPr id="12" name="Text Placeholder 7"/>
          <p:cNvSpPr txBox="1">
            <a:spLocks/>
          </p:cNvSpPr>
          <p:nvPr/>
        </p:nvSpPr>
        <p:spPr>
          <a:xfrm>
            <a:off x="1228725" y="1049577"/>
            <a:ext cx="6686550" cy="281944"/>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1350"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1350" b="1" dirty="0">
                <a:solidFill>
                  <a:srgbClr val="FF0000"/>
                </a:solidFill>
                <a:latin typeface="Times New Roman" panose="02020603050405020304" pitchFamily="18" charset="0"/>
                <a:ea typeface="Times New Roman" panose="02020603050405020304" pitchFamily="18" charset="0"/>
              </a:rPr>
              <a:t>Enhancing Security: A Deep Learning Approach for Automated Weapon Detection</a:t>
            </a:r>
            <a:endParaRPr lang="en-IN" sz="1350" b="1" dirty="0">
              <a:latin typeface="Times New Roman" panose="02020603050405020304" pitchFamily="18" charset="0"/>
              <a:ea typeface="Times New Roman" panose="02020603050405020304" pitchFamily="18" charset="0"/>
            </a:endParaRPr>
          </a:p>
          <a:p>
            <a:pPr algn="ctr">
              <a:spcBef>
                <a:spcPct val="20000"/>
              </a:spcBef>
              <a:defRPr/>
            </a:pPr>
            <a:endPar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20000"/>
              </a:spcBef>
              <a:defRPr/>
            </a:pP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042035" y="1969326"/>
            <a:ext cx="6858000" cy="1005794"/>
          </a:xfrm>
        </p:spPr>
        <p:txBody>
          <a:bodyPr>
            <a:normAutofit/>
          </a:bodyPr>
          <a:lstStyle/>
          <a:p>
            <a:pPr eaLnBrk="1" hangingPunct="1"/>
            <a:r>
              <a:rPr lang="en-US" altLang="en-US" sz="1200" dirty="0">
                <a:solidFill>
                  <a:schemeClr val="tx1"/>
                </a:solidFill>
                <a:latin typeface="Times New Roman" panose="02020603050405020304" pitchFamily="18" charset="0"/>
                <a:cs typeface="Times New Roman" pitchFamily="18" charset="0"/>
              </a:rPr>
              <a:t>PRESENTED BY</a:t>
            </a:r>
          </a:p>
          <a:p>
            <a:pPr algn="l" eaLnBrk="1" hangingPunct="1"/>
            <a:r>
              <a:rPr lang="en-US" altLang="en-US" sz="1200" dirty="0">
                <a:solidFill>
                  <a:schemeClr val="tx1"/>
                </a:solidFill>
                <a:latin typeface="Times New Roman" panose="02020603050405020304" pitchFamily="18" charset="0"/>
                <a:cs typeface="Times New Roman" pitchFamily="18" charset="0"/>
              </a:rPr>
              <a:t>		B. Pavan Dath	   	                  </a:t>
            </a:r>
            <a:r>
              <a:rPr lang="en-US" altLang="en-US" sz="1200" dirty="0">
                <a:latin typeface="Times New Roman" panose="02020603050405020304" pitchFamily="18" charset="0"/>
                <a:cs typeface="Times New Roman" pitchFamily="18" charset="0"/>
              </a:rPr>
              <a:t>22475A0517</a:t>
            </a:r>
            <a:endParaRPr lang="en-US" altLang="en-US" sz="1200" dirty="0">
              <a:solidFill>
                <a:schemeClr val="tx1"/>
              </a:solidFill>
              <a:latin typeface="Times New Roman" panose="02020603050405020304" pitchFamily="18" charset="0"/>
              <a:cs typeface="Times New Roman" pitchFamily="18" charset="0"/>
            </a:endParaRPr>
          </a:p>
          <a:p>
            <a:pPr algn="l"/>
            <a:r>
              <a:rPr lang="en-US" altLang="en-US" sz="1200" dirty="0">
                <a:solidFill>
                  <a:schemeClr val="tx1"/>
                </a:solidFill>
                <a:latin typeface="Times New Roman" panose="02020603050405020304" pitchFamily="18" charset="0"/>
                <a:cs typeface="Times New Roman" pitchFamily="18" charset="0"/>
              </a:rPr>
              <a:t>		A. </a:t>
            </a:r>
            <a:r>
              <a:rPr lang="en-US" altLang="en-US" sz="1200" dirty="0" err="1">
                <a:solidFill>
                  <a:schemeClr val="tx1"/>
                </a:solidFill>
                <a:latin typeface="Times New Roman" panose="02020603050405020304" pitchFamily="18" charset="0"/>
                <a:cs typeface="Times New Roman" pitchFamily="18" charset="0"/>
              </a:rPr>
              <a:t>RajaVamsi</a:t>
            </a:r>
            <a:r>
              <a:rPr lang="en-US" altLang="en-US" sz="1200" dirty="0">
                <a:solidFill>
                  <a:schemeClr val="tx1"/>
                </a:solidFill>
                <a:latin typeface="Times New Roman" panose="02020603050405020304" pitchFamily="18" charset="0"/>
                <a:cs typeface="Times New Roman" pitchFamily="18" charset="0"/>
              </a:rPr>
              <a:t>	   </a:t>
            </a:r>
            <a:r>
              <a:rPr lang="en-US" altLang="en-US" sz="1200" dirty="0">
                <a:latin typeface="Times New Roman" panose="02020603050405020304" pitchFamily="18" charset="0"/>
                <a:cs typeface="Times New Roman" pitchFamily="18" charset="0"/>
              </a:rPr>
              <a:t>                                       22475A0508</a:t>
            </a:r>
            <a:endParaRPr lang="en-US" altLang="en-US" sz="1200" dirty="0">
              <a:solidFill>
                <a:schemeClr val="tx1"/>
              </a:solidFill>
              <a:latin typeface="Times New Roman" panose="02020603050405020304" pitchFamily="18" charset="0"/>
              <a:cs typeface="Times New Roman" pitchFamily="18" charset="0"/>
            </a:endParaRPr>
          </a:p>
          <a:p>
            <a:pPr algn="l"/>
            <a:r>
              <a:rPr lang="en-US" altLang="en-US" sz="1200" dirty="0">
                <a:solidFill>
                  <a:schemeClr val="tx1"/>
                </a:solidFill>
                <a:latin typeface="Times New Roman" panose="02020603050405020304" pitchFamily="18" charset="0"/>
                <a:cs typeface="Times New Roman" pitchFamily="18" charset="0"/>
              </a:rPr>
              <a:t>		M. Venkata Sai                                         </a:t>
            </a:r>
            <a:r>
              <a:rPr lang="en-US" altLang="en-US" sz="1200" dirty="0">
                <a:latin typeface="Times New Roman" panose="02020603050405020304" pitchFamily="18" charset="0"/>
                <a:cs typeface="Times New Roman" pitchFamily="18" charset="0"/>
              </a:rPr>
              <a:t>21471A05N7</a:t>
            </a:r>
            <a:endParaRPr lang="en-US" altLang="en-US" sz="1200" dirty="0">
              <a:solidFill>
                <a:schemeClr val="tx1"/>
              </a:solidFill>
              <a:latin typeface="Times New Roman" panose="02020603050405020304" pitchFamily="18" charset="0"/>
              <a:cs typeface="Times New Roman" pitchFamily="18" charset="0"/>
            </a:endParaRPr>
          </a:p>
        </p:txBody>
      </p:sp>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628650" y="5624513"/>
            <a:ext cx="2057400" cy="273844"/>
          </a:xfrm>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3028950" y="5525453"/>
            <a:ext cx="3086100" cy="745807"/>
          </a:xfrm>
        </p:spPr>
        <p:txBody>
          <a:bodyPr/>
          <a:lstStyle/>
          <a:p>
            <a:r>
              <a:rPr lang="en-US" dirty="0">
                <a:latin typeface="Times New Roman" panose="02020603050405020304" pitchFamily="18" charset="0"/>
                <a:cs typeface="Times New Roman" panose="02020603050405020304" pitchFamily="18" charset="0"/>
              </a:rPr>
              <a:t>Review No. 2       Batch No. DB13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6457950" y="5624513"/>
            <a:ext cx="2057400" cy="273844"/>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04728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B53F2-4B9D-12B2-F793-B84EC0E35196}"/>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CFF07CC-491B-AC58-1F90-1E2712431CC1}"/>
              </a:ext>
            </a:extLst>
          </p:cNvPr>
          <p:cNvSpPr>
            <a:spLocks noGrp="1"/>
          </p:cNvSpPr>
          <p:nvPr>
            <p:ph idx="1"/>
          </p:nvPr>
        </p:nvSpPr>
        <p:spPr>
          <a:xfrm>
            <a:off x="319549" y="783917"/>
            <a:ext cx="8229600" cy="4879463"/>
          </a:xfrm>
        </p:spPr>
        <p:txBody>
          <a:bodyPr>
            <a:normAutofit fontScale="62500" lnSpcReduction="20000"/>
          </a:bodyPr>
          <a:lstStyle/>
          <a:p>
            <a:pPr>
              <a:buNone/>
            </a:pPr>
            <a:r>
              <a:rPr lang="en-US" sz="3200" dirty="0"/>
              <a:t> </a:t>
            </a:r>
            <a:r>
              <a:rPr lang="en-US" sz="3800" b="1" dirty="0"/>
              <a:t>Real-Time Processing Constraints:</a:t>
            </a:r>
            <a:endParaRPr lang="en-US" sz="3800" dirty="0"/>
          </a:p>
          <a:p>
            <a:pPr>
              <a:buFont typeface="Arial" panose="020B0604020202020204" pitchFamily="34" charset="0"/>
              <a:buChar char="•"/>
            </a:pPr>
            <a:r>
              <a:rPr lang="en-US" sz="3800" dirty="0"/>
              <a:t>High-accuracy deep learning models (e.g., </a:t>
            </a:r>
            <a:r>
              <a:rPr lang="en-US" sz="3800" dirty="0" err="1"/>
              <a:t>ResNet</a:t>
            </a:r>
            <a:r>
              <a:rPr lang="en-US" sz="3800" dirty="0"/>
              <a:t>, VGG) often require powerful hardware, making real-time processing difficult on edge devices or CCTV systems. There is a need for lightweight yet accurate models.</a:t>
            </a:r>
          </a:p>
          <a:p>
            <a:pPr>
              <a:buNone/>
            </a:pPr>
            <a:r>
              <a:rPr lang="en-US" sz="3800" dirty="0"/>
              <a:t> </a:t>
            </a:r>
            <a:r>
              <a:rPr lang="en-US" sz="3800" b="1" dirty="0"/>
              <a:t>Generalization Across Different Weapon Types:</a:t>
            </a:r>
            <a:endParaRPr lang="en-US" sz="3800" dirty="0"/>
          </a:p>
          <a:p>
            <a:pPr>
              <a:buFont typeface="Arial" panose="020B0604020202020204" pitchFamily="34" charset="0"/>
              <a:buChar char="•"/>
            </a:pPr>
            <a:r>
              <a:rPr lang="en-US" sz="3800" dirty="0"/>
              <a:t>Some models perform well for specific types of weapons (e.g., guns) but struggle to detect knives, blunt weapons, or concealed firearms. A more comprehensive approach is needed for multi-class weapon detection.</a:t>
            </a:r>
          </a:p>
          <a:p>
            <a:pPr>
              <a:buNone/>
            </a:pPr>
            <a:r>
              <a:rPr lang="en-US" sz="3800" dirty="0"/>
              <a:t> </a:t>
            </a:r>
            <a:r>
              <a:rPr lang="en-US" sz="3800" b="1" dirty="0"/>
              <a:t>Integration with Security Systems:</a:t>
            </a:r>
            <a:endParaRPr lang="en-US" sz="3800" dirty="0"/>
          </a:p>
          <a:p>
            <a:pPr>
              <a:buFont typeface="Arial" panose="020B0604020202020204" pitchFamily="34" charset="0"/>
              <a:buChar char="•"/>
            </a:pPr>
            <a:r>
              <a:rPr lang="en-US" sz="3800" dirty="0"/>
              <a:t>While weapon detection models exist, seamless integration with surveillance systems, law enforcement databases, and alert mechanisms is still underdeveloped. More research is needed on real-time alert systems.</a:t>
            </a:r>
          </a:p>
          <a:p>
            <a:pPr>
              <a:lnSpc>
                <a:spcPct val="160000"/>
              </a:lnSpc>
            </a:pP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D40128B-63FB-4B49-3A67-ED184DD48553}"/>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4CB5D7D-C2AC-D45E-12BD-41721817AE9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184423E2-4945-EA54-77FE-1EFAEB53FBBF}"/>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99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131094"/>
            <a:ext cx="7629887" cy="846007"/>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28650" y="2263539"/>
            <a:ext cx="7886700" cy="3263504"/>
          </a:xfrm>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Traditional security systems rely on human monitoring, leading to delays and errors in weapon detection.</a:t>
            </a:r>
          </a:p>
          <a:p>
            <a:pPr>
              <a:lnSpc>
                <a:spcPct val="150000"/>
              </a:lnSpc>
            </a:pPr>
            <a:r>
              <a:rPr lang="en-US" dirty="0">
                <a:latin typeface="Times New Roman" panose="02020603050405020304" pitchFamily="18" charset="0"/>
                <a:cs typeface="Times New Roman" panose="02020603050405020304" pitchFamily="18" charset="0"/>
              </a:rPr>
              <a:t>A deep learning-based system can enhance real-time identification and classification of weapons.</a:t>
            </a:r>
          </a:p>
          <a:p>
            <a:pPr>
              <a:lnSpc>
                <a:spcPct val="150000"/>
              </a:lnSpc>
            </a:pPr>
            <a:r>
              <a:rPr lang="en-US" dirty="0">
                <a:latin typeface="Times New Roman" panose="02020603050405020304" pitchFamily="18" charset="0"/>
                <a:cs typeface="Times New Roman" panose="02020603050405020304" pitchFamily="18" charset="0"/>
              </a:rPr>
              <a:t>Integrating CNN models ensures higher accuracy, reducing false alarms and enabling faster threat detection.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19-03-2025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131094"/>
            <a:ext cx="7629887" cy="846007"/>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57200" y="1830387"/>
            <a:ext cx="8229600" cy="452596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 with CNN architectures like VGG16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real-time detection accuracy in surveillance footage.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human intervention and response time in security threats.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classification of different weapon types in images. </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094024"/>
            <a:ext cx="7629887" cy="84600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DF180D23-F9CE-395E-2E81-060EED260F94}"/>
              </a:ext>
            </a:extLst>
          </p:cNvPr>
          <p:cNvPicPr>
            <a:picLocks noGrp="1" noChangeAspect="1"/>
          </p:cNvPicPr>
          <p:nvPr>
            <p:ph idx="1"/>
          </p:nvPr>
        </p:nvPicPr>
        <p:blipFill>
          <a:blip r:embed="rId2"/>
          <a:stretch>
            <a:fillRect/>
          </a:stretch>
        </p:blipFill>
        <p:spPr>
          <a:xfrm>
            <a:off x="457200" y="2350576"/>
            <a:ext cx="8229600" cy="3413400"/>
          </a:xfrm>
        </p:spPr>
      </p:pic>
    </p:spTree>
    <p:extLst>
      <p:ext uri="{BB962C8B-B14F-4D97-AF65-F5344CB8AC3E}">
        <p14:creationId xmlns:p14="http://schemas.microsoft.com/office/powerpoint/2010/main" val="119186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8349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Methodology</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fld id="{90E29595-B33A-4262-99F4-6CA8A398248B}" type="slidenum">
              <a:rPr lang="en-GB" b="1" smtClean="0"/>
              <a:t>14</a:t>
            </a:fld>
            <a:endParaRPr lang="en-GB" b="1" dirty="0"/>
          </a:p>
        </p:txBody>
      </p:sp>
      <p:sp>
        <p:nvSpPr>
          <p:cNvPr id="2" name="TextBox 1">
            <a:extLst>
              <a:ext uri="{FF2B5EF4-FFF2-40B4-BE49-F238E27FC236}">
                <a16:creationId xmlns:a16="http://schemas.microsoft.com/office/drawing/2014/main" id="{42E85419-C376-AEB5-F94D-EFE089C303B5}"/>
              </a:ext>
            </a:extLst>
          </p:cNvPr>
          <p:cNvSpPr txBox="1"/>
          <p:nvPr/>
        </p:nvSpPr>
        <p:spPr>
          <a:xfrm>
            <a:off x="556260" y="1100230"/>
            <a:ext cx="8130540" cy="5755422"/>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includes 1019 labelled images </a:t>
            </a:r>
          </a:p>
          <a:p>
            <a:pPr marL="285750" indent="-285750" algn="just">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across 8 weapon classes: Automatic Rifle, </a:t>
            </a:r>
          </a:p>
          <a:p>
            <a:pPr marL="285750" indent="-285750" algn="just">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Bazooka, Grenade Launcher, Handgun, </a:t>
            </a:r>
          </a:p>
          <a:p>
            <a:pPr marL="285750" indent="-285750" algn="just">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Shotgun, SMG, Sniper, and Sword.</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Images resized to 224x224 pixels for </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compatibility with CNN models </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(VGG16, ResNet50, ResNet101).</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Pixel values normalized to [0,1] range by dividing by 255 for faster model convergence.</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Pre-trained CNN models used: VGG16, ResNet50, and ResNet101,VGG fine-tuned for weapon detection.</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 CNN and VGG19 architecture designed with convolutional, max-pooling, and dense layers, followed by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output layer.</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 CNN architecture designed with convolutional, max-pooling, and dense layers, followed by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output layer.</a:t>
            </a:r>
          </a:p>
          <a:p>
            <a:pPr marL="285750" indent="-285750" algn="just">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evaluated on test set using accuracy and loss.</a:t>
            </a:r>
            <a:endParaRPr lang="en-US" sz="2000" dirty="0"/>
          </a:p>
          <a:p>
            <a:pPr marL="285750" indent="-285750">
              <a:buFont typeface="Arial" panose="020B0604020202020204" pitchFamily="34" charset="0"/>
              <a:buChar char="•"/>
            </a:pPr>
            <a:endParaRPr lang="en-IN" sz="2000" dirty="0"/>
          </a:p>
        </p:txBody>
      </p:sp>
      <p:pic>
        <p:nvPicPr>
          <p:cNvPr id="13" name="Picture 12">
            <a:extLst>
              <a:ext uri="{FF2B5EF4-FFF2-40B4-BE49-F238E27FC236}">
                <a16:creationId xmlns:a16="http://schemas.microsoft.com/office/drawing/2014/main" id="{2EEB93AE-9C3E-9D5F-65DB-03A87DC7B9B8}"/>
              </a:ext>
            </a:extLst>
          </p:cNvPr>
          <p:cNvPicPr>
            <a:picLocks noChangeAspect="1"/>
          </p:cNvPicPr>
          <p:nvPr/>
        </p:nvPicPr>
        <p:blipFill>
          <a:blip r:embed="rId3"/>
          <a:stretch>
            <a:fillRect/>
          </a:stretch>
        </p:blipFill>
        <p:spPr>
          <a:xfrm>
            <a:off x="4792134" y="1161729"/>
            <a:ext cx="3795606" cy="2123338"/>
          </a:xfrm>
          <a:prstGeom prst="rect">
            <a:avLst/>
          </a:prstGeom>
        </p:spPr>
      </p:pic>
    </p:spTree>
    <p:extLst>
      <p:ext uri="{BB962C8B-B14F-4D97-AF65-F5344CB8AC3E}">
        <p14:creationId xmlns:p14="http://schemas.microsoft.com/office/powerpoint/2010/main" val="216197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8472E-56E6-3DC5-16AA-887DFDC1556D}"/>
              </a:ext>
            </a:extLst>
          </p:cNvPr>
          <p:cNvSpPr>
            <a:spLocks noGrp="1"/>
          </p:cNvSpPr>
          <p:nvPr>
            <p:ph type="ftr" sz="quarter" idx="11"/>
          </p:nvPr>
        </p:nvSpPr>
        <p:spPr/>
        <p:txBody>
          <a:bodyPr/>
          <a:lstStyle/>
          <a:p>
            <a:endParaRPr lang="en-GB" b="1" dirty="0">
              <a:solidFill>
                <a:srgbClr val="FF0000"/>
              </a:solidFill>
            </a:endParaRPr>
          </a:p>
          <a:p>
            <a:endParaRPr lang="en-GB" b="1" dirty="0">
              <a:solidFill>
                <a:srgbClr val="FF0000"/>
              </a:solidFill>
            </a:endParaRPr>
          </a:p>
        </p:txBody>
      </p:sp>
      <p:sp>
        <p:nvSpPr>
          <p:cNvPr id="4" name="TextBox 3">
            <a:extLst>
              <a:ext uri="{FF2B5EF4-FFF2-40B4-BE49-F238E27FC236}">
                <a16:creationId xmlns:a16="http://schemas.microsoft.com/office/drawing/2014/main" id="{DD07E0F2-9575-A53A-7088-73F1911EE5D0}"/>
              </a:ext>
            </a:extLst>
          </p:cNvPr>
          <p:cNvSpPr txBox="1"/>
          <p:nvPr/>
        </p:nvSpPr>
        <p:spPr>
          <a:xfrm>
            <a:off x="0" y="234848"/>
            <a:ext cx="9143999" cy="584775"/>
          </a:xfrm>
          <a:prstGeom prst="rect">
            <a:avLst/>
          </a:prstGeom>
          <a:noFill/>
        </p:spPr>
        <p:txBody>
          <a:bodyPr wrap="square" rtlCol="0">
            <a:spAutoFit/>
          </a:bodyPr>
          <a:lstStyle/>
          <a:p>
            <a:pPr algn="ctr"/>
            <a:r>
              <a:rPr lang="en-US" sz="3200" b="1" dirty="0"/>
              <a:t>Media and Libraries used</a:t>
            </a:r>
            <a:endParaRPr lang="en-IN" sz="3200" b="1" dirty="0"/>
          </a:p>
        </p:txBody>
      </p:sp>
      <p:sp>
        <p:nvSpPr>
          <p:cNvPr id="5" name="TextBox 4">
            <a:extLst>
              <a:ext uri="{FF2B5EF4-FFF2-40B4-BE49-F238E27FC236}">
                <a16:creationId xmlns:a16="http://schemas.microsoft.com/office/drawing/2014/main" id="{B489E67A-181A-CBE6-318F-7B9E975EFE0E}"/>
              </a:ext>
            </a:extLst>
          </p:cNvPr>
          <p:cNvSpPr txBox="1"/>
          <p:nvPr/>
        </p:nvSpPr>
        <p:spPr>
          <a:xfrm>
            <a:off x="462114" y="1268362"/>
            <a:ext cx="8367253" cy="4247317"/>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000" b="1" dirty="0"/>
              <a:t>TensorFlow</a:t>
            </a:r>
            <a:r>
              <a:rPr lang="en-US" sz="2000" dirty="0"/>
              <a:t>: Used for building and training the Convolutional Neural Networks (CNNs).</a:t>
            </a:r>
          </a:p>
          <a:p>
            <a:pPr marL="285750" indent="-285750" algn="just">
              <a:spcAft>
                <a:spcPts val="600"/>
              </a:spcAft>
              <a:buFont typeface="Arial" panose="020B0604020202020204" pitchFamily="34" charset="0"/>
              <a:buChar char="•"/>
            </a:pPr>
            <a:r>
              <a:rPr lang="en-US" sz="2000" b="1" dirty="0" err="1"/>
              <a:t>Keras</a:t>
            </a:r>
            <a:r>
              <a:rPr lang="en-US" sz="2000" dirty="0"/>
              <a:t>: Simplified the use of pre-trained models like VGG16, ResNet50, and ResNet101.</a:t>
            </a:r>
            <a:r>
              <a:rPr lang="en-US" sz="2000" b="1" dirty="0"/>
              <a:t> </a:t>
            </a:r>
          </a:p>
          <a:p>
            <a:pPr marL="285750" indent="-285750" algn="just">
              <a:spcAft>
                <a:spcPts val="600"/>
              </a:spcAft>
              <a:buFont typeface="Arial" panose="020B0604020202020204" pitchFamily="34" charset="0"/>
              <a:buChar char="•"/>
            </a:pPr>
            <a:r>
              <a:rPr lang="en-US" sz="2000" b="1" dirty="0"/>
              <a:t>NumPy</a:t>
            </a:r>
            <a:r>
              <a:rPr lang="en-US" sz="2000" dirty="0"/>
              <a:t>: Supported numerical operations and array manipulations necessary for image processing and model inputs.</a:t>
            </a:r>
          </a:p>
          <a:p>
            <a:pPr marL="285750" indent="-285750" algn="just">
              <a:spcAft>
                <a:spcPts val="600"/>
              </a:spcAft>
              <a:buFont typeface="Arial" panose="020B0604020202020204" pitchFamily="34" charset="0"/>
              <a:buChar char="•"/>
            </a:pPr>
            <a:r>
              <a:rPr lang="en-US" sz="2000" b="1" dirty="0"/>
              <a:t>Scikit-learn</a:t>
            </a:r>
            <a:r>
              <a:rPr lang="en-US" sz="2000" dirty="0"/>
              <a:t>: Used for splitting the dataset into training and testing sets with </a:t>
            </a:r>
            <a:r>
              <a:rPr lang="en-US" sz="2000" dirty="0" err="1"/>
              <a:t>train_test_split</a:t>
            </a:r>
            <a:r>
              <a:rPr lang="en-US" sz="2000" dirty="0"/>
              <a:t> function.</a:t>
            </a:r>
          </a:p>
          <a:p>
            <a:pPr marL="285750" indent="-285750" algn="just">
              <a:spcAft>
                <a:spcPts val="600"/>
              </a:spcAft>
              <a:buFont typeface="Arial" panose="020B0604020202020204" pitchFamily="34" charset="0"/>
              <a:buChar char="•"/>
            </a:pPr>
            <a:r>
              <a:rPr lang="en-US" sz="2000" b="1" dirty="0"/>
              <a:t>Matplotlib</a:t>
            </a:r>
            <a:r>
              <a:rPr lang="en-US" sz="2000" dirty="0"/>
              <a:t>: Visualized training results, such as accuracy and loss over epochs.</a:t>
            </a:r>
          </a:p>
          <a:p>
            <a:pPr marL="285750" indent="-285750" algn="just">
              <a:spcAft>
                <a:spcPts val="600"/>
              </a:spcAft>
              <a:buFont typeface="Arial" panose="020B0604020202020204" pitchFamily="34" charset="0"/>
              <a:buChar char="•"/>
            </a:pPr>
            <a:r>
              <a:rPr lang="en-US" sz="2000" b="1" dirty="0"/>
              <a:t>JSON</a:t>
            </a:r>
            <a:r>
              <a:rPr lang="en-US" sz="2000" dirty="0"/>
              <a:t>: Handled parsing of label data stored in JSON format.</a:t>
            </a:r>
          </a:p>
          <a:p>
            <a:pPr marL="285750" indent="-285750" algn="just">
              <a:spcAft>
                <a:spcPts val="600"/>
              </a:spcAft>
              <a:buFont typeface="Arial" panose="020B0604020202020204" pitchFamily="34" charset="0"/>
              <a:buChar char="•"/>
            </a:pPr>
            <a:endParaRPr lang="en-US" sz="2000" dirty="0"/>
          </a:p>
        </p:txBody>
      </p:sp>
      <p:sp>
        <p:nvSpPr>
          <p:cNvPr id="8" name="Rectangle 3">
            <a:extLst>
              <a:ext uri="{FF2B5EF4-FFF2-40B4-BE49-F238E27FC236}">
                <a16:creationId xmlns:a16="http://schemas.microsoft.com/office/drawing/2014/main" id="{3761282D-EB47-3D16-F534-834C25EB240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TensorFlow</a:t>
            </a:r>
            <a:r>
              <a:rPr kumimoji="0" lang="en-US" altLang="en-US" sz="1800" b="0" i="0" u="none" strike="noStrike" cap="none" normalizeH="0" baseline="0">
                <a:ln>
                  <a:noFill/>
                </a:ln>
                <a:solidFill>
                  <a:schemeClr val="tx1"/>
                </a:solidFill>
                <a:effectLst/>
                <a:latin typeface="Arial" panose="020B0604020202020204" pitchFamily="34" charset="0"/>
              </a:rPr>
              <a:t>: Used for building and training the Convolutional Neural Networks (CNNs).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8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altLang="en-US" sz="3200" b="1" spc="-50" dirty="0">
                <a:latin typeface="Book Antiqua" panose="02040602050305030304" pitchFamily="18" charset="0"/>
              </a:rPr>
              <a:t>Model Architecture and Training</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solidFill>
                <a:srgbClr val="FF0000"/>
              </a:solidFill>
            </a:endParaRPr>
          </a:p>
          <a:p>
            <a:endParaRPr lang="en-GB" b="1" dirty="0">
              <a:solidFill>
                <a:srgbClr val="FF0000"/>
              </a:solidFill>
            </a:endParaRPr>
          </a:p>
        </p:txBody>
      </p:sp>
      <p:sp>
        <p:nvSpPr>
          <p:cNvPr id="2" name="TextBox 1">
            <a:extLst>
              <a:ext uri="{FF2B5EF4-FFF2-40B4-BE49-F238E27FC236}">
                <a16:creationId xmlns:a16="http://schemas.microsoft.com/office/drawing/2014/main" id="{8C3F021E-884C-AA13-27EB-9D0B460AC78C}"/>
              </a:ext>
            </a:extLst>
          </p:cNvPr>
          <p:cNvSpPr txBox="1"/>
          <p:nvPr/>
        </p:nvSpPr>
        <p:spPr>
          <a:xfrm>
            <a:off x="114300" y="1049832"/>
            <a:ext cx="8915400" cy="570925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VGG16, ResNet50, and ResNet101 pre-trained models were utilized. These models are widely recognized for their feature extraction capabilities, allowing efficient weapon detection in images.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addition to pre-trained models, a custom Convolutional Neural Network (CNN) architecture was developed. It included convolutional layers, max-pooling, and fully connected layers tailored for weapon detection.</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detection pipeline initiates by adjusting the image size to match the model's input requirements. Following this, the pixel values are transformed, ensuring uniform data formatting and enhancing the model's ability to recognize features accurately across varying images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Fine-tune the pre-trained models for weapon detection using transfer learning.</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models using accuracy and loss on the test set to measure how well the models detect weapons.</a:t>
            </a:r>
          </a:p>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compared pre-trained CNNs (VGG16, ResNet50, ResNet101) with a custom CNN for weapon detection in images. Custom CNN performed best, demonstrating the effectiveness of deep learning for automated weapon identification in security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41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131094"/>
            <a:ext cx="7629887" cy="846007"/>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28650" y="1895218"/>
            <a:ext cx="7886700" cy="4102459"/>
          </a:xfrm>
        </p:spPr>
        <p:txBody>
          <a:bodyPr>
            <a:normAutofit fontScale="25000" lnSpcReduction="20000"/>
          </a:bodyPr>
          <a:lstStyle/>
          <a:p>
            <a:pPr>
              <a:lnSpc>
                <a:spcPct val="170000"/>
              </a:lnSpc>
            </a:pPr>
            <a:r>
              <a:rPr lang="en-IN" sz="6400" b="1" dirty="0">
                <a:latin typeface="Times New Roman" panose="02020603050405020304" pitchFamily="18" charset="0"/>
                <a:cs typeface="Times New Roman" panose="02020603050405020304" pitchFamily="18" charset="0"/>
              </a:rPr>
              <a:t>Software Specifications</a:t>
            </a:r>
            <a:r>
              <a:rPr lang="en-IN" sz="6400" dirty="0">
                <a:latin typeface="Times New Roman" panose="02020603050405020304" pitchFamily="18" charset="0"/>
                <a:cs typeface="Times New Roman" panose="02020603050405020304" pitchFamily="18" charset="0"/>
              </a:rPr>
              <a:t>:</a:t>
            </a:r>
            <a:endParaRPr lang="en-US" sz="6400" dirty="0">
              <a:latin typeface="Times New Roman" panose="02020603050405020304" pitchFamily="18" charset="0"/>
              <a:cs typeface="Times New Roman" panose="02020603050405020304" pitchFamily="18" charset="0"/>
            </a:endParaRPr>
          </a:p>
          <a:p>
            <a:pPr lvl="1">
              <a:lnSpc>
                <a:spcPct val="170000"/>
              </a:lnSpc>
            </a:pPr>
            <a:r>
              <a:rPr lang="en-IN" sz="6400" b="1" dirty="0">
                <a:latin typeface="Times New Roman" panose="02020603050405020304" pitchFamily="18" charset="0"/>
                <a:cs typeface="Times New Roman" panose="02020603050405020304" pitchFamily="18" charset="0"/>
              </a:rPr>
              <a:t>Operating System</a:t>
            </a:r>
            <a:r>
              <a:rPr lang="en-IN" sz="6400" dirty="0">
                <a:latin typeface="Times New Roman" panose="02020603050405020304" pitchFamily="18" charset="0"/>
                <a:cs typeface="Times New Roman" panose="02020603050405020304" pitchFamily="18" charset="0"/>
              </a:rPr>
              <a:t>: Windows 10.</a:t>
            </a:r>
            <a:endParaRPr lang="en-US" sz="6400" dirty="0">
              <a:latin typeface="Times New Roman" panose="02020603050405020304" pitchFamily="18" charset="0"/>
              <a:cs typeface="Times New Roman" panose="02020603050405020304" pitchFamily="18" charset="0"/>
            </a:endParaRPr>
          </a:p>
          <a:p>
            <a:pPr lvl="1">
              <a:lnSpc>
                <a:spcPct val="170000"/>
              </a:lnSpc>
            </a:pPr>
            <a:r>
              <a:rPr lang="en-IN" sz="6400" b="1" dirty="0">
                <a:latin typeface="Times New Roman" panose="02020603050405020304" pitchFamily="18" charset="0"/>
                <a:cs typeface="Times New Roman" panose="02020603050405020304" pitchFamily="18" charset="0"/>
              </a:rPr>
              <a:t>Programming Language</a:t>
            </a:r>
            <a:r>
              <a:rPr lang="en-IN" sz="6400" dirty="0">
                <a:latin typeface="Times New Roman" panose="02020603050405020304" pitchFamily="18" charset="0"/>
                <a:cs typeface="Times New Roman" panose="02020603050405020304" pitchFamily="18" charset="0"/>
              </a:rPr>
              <a:t>: Python 3.8.</a:t>
            </a:r>
            <a:endParaRPr lang="en-US" sz="6400" dirty="0">
              <a:latin typeface="Times New Roman" panose="02020603050405020304" pitchFamily="18" charset="0"/>
              <a:cs typeface="Times New Roman" panose="02020603050405020304" pitchFamily="18" charset="0"/>
            </a:endParaRPr>
          </a:p>
          <a:p>
            <a:pPr lvl="1">
              <a:lnSpc>
                <a:spcPct val="170000"/>
              </a:lnSpc>
            </a:pPr>
            <a:r>
              <a:rPr lang="en-IN" sz="6400" b="1" dirty="0">
                <a:latin typeface="Times New Roman" panose="02020603050405020304" pitchFamily="18" charset="0"/>
                <a:cs typeface="Times New Roman" panose="02020603050405020304" pitchFamily="18" charset="0"/>
              </a:rPr>
              <a:t>Libraries</a:t>
            </a:r>
            <a:r>
              <a:rPr lang="en-IN" sz="6400" dirty="0">
                <a:latin typeface="Times New Roman" panose="02020603050405020304" pitchFamily="18" charset="0"/>
                <a:cs typeface="Times New Roman" panose="02020603050405020304" pitchFamily="18" charset="0"/>
              </a:rPr>
              <a:t>: TensorFlow, </a:t>
            </a:r>
            <a:r>
              <a:rPr lang="en-IN" sz="6400" dirty="0" err="1">
                <a:latin typeface="Times New Roman" panose="02020603050405020304" pitchFamily="18" charset="0"/>
                <a:cs typeface="Times New Roman" panose="02020603050405020304" pitchFamily="18" charset="0"/>
              </a:rPr>
              <a:t>Keras</a:t>
            </a:r>
            <a:r>
              <a:rPr lang="en-IN" sz="6400" dirty="0">
                <a:latin typeface="Times New Roman" panose="02020603050405020304" pitchFamily="18" charset="0"/>
                <a:cs typeface="Times New Roman" panose="02020603050405020304" pitchFamily="18" charset="0"/>
              </a:rPr>
              <a:t>, NumPy, Pandas, Matplotlib, Scikit-learn.</a:t>
            </a:r>
            <a:endParaRPr lang="en-US" sz="6400" dirty="0">
              <a:latin typeface="Times New Roman" panose="02020603050405020304" pitchFamily="18" charset="0"/>
              <a:cs typeface="Times New Roman" panose="02020603050405020304" pitchFamily="18" charset="0"/>
            </a:endParaRPr>
          </a:p>
          <a:p>
            <a:pPr lvl="1">
              <a:lnSpc>
                <a:spcPct val="170000"/>
              </a:lnSpc>
            </a:pPr>
            <a:r>
              <a:rPr lang="en-US" sz="6400" b="1" dirty="0">
                <a:latin typeface="Times New Roman" panose="02020603050405020304" pitchFamily="18" charset="0"/>
                <a:cs typeface="Times New Roman" panose="02020603050405020304" pitchFamily="18" charset="0"/>
              </a:rPr>
              <a:t>Development Tools</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Jupyter</a:t>
            </a:r>
            <a:r>
              <a:rPr lang="en-US" sz="6400" dirty="0">
                <a:latin typeface="Times New Roman" panose="02020603050405020304" pitchFamily="18" charset="0"/>
                <a:cs typeface="Times New Roman" panose="02020603050405020304" pitchFamily="18" charset="0"/>
              </a:rPr>
              <a:t> Notebook for model training, VS Code for frontend </a:t>
            </a:r>
          </a:p>
          <a:p>
            <a:pPr>
              <a:lnSpc>
                <a:spcPct val="170000"/>
              </a:lnSpc>
            </a:pPr>
            <a:r>
              <a:rPr lang="en-IN" sz="6400" b="1" dirty="0">
                <a:latin typeface="Times New Roman" panose="02020603050405020304" pitchFamily="18" charset="0"/>
                <a:cs typeface="Times New Roman" panose="02020603050405020304" pitchFamily="18" charset="0"/>
              </a:rPr>
              <a:t>Hardware Specifications</a:t>
            </a:r>
            <a:r>
              <a:rPr lang="en-IN" sz="6400" dirty="0">
                <a:latin typeface="Times New Roman" panose="02020603050405020304" pitchFamily="18" charset="0"/>
                <a:cs typeface="Times New Roman" panose="02020603050405020304" pitchFamily="18" charset="0"/>
              </a:rPr>
              <a:t>:</a:t>
            </a:r>
          </a:p>
          <a:p>
            <a:pPr lvl="1">
              <a:lnSpc>
                <a:spcPct val="170000"/>
              </a:lnSpc>
            </a:pPr>
            <a:r>
              <a:rPr lang="en-IN" sz="6400" b="1" dirty="0">
                <a:latin typeface="Times New Roman" panose="02020603050405020304" pitchFamily="18" charset="0"/>
                <a:cs typeface="Times New Roman" panose="02020603050405020304" pitchFamily="18" charset="0"/>
              </a:rPr>
              <a:t>Processor</a:t>
            </a:r>
            <a:r>
              <a:rPr lang="en-IN" sz="6400" dirty="0">
                <a:latin typeface="Times New Roman" panose="02020603050405020304" pitchFamily="18" charset="0"/>
                <a:cs typeface="Times New Roman" panose="02020603050405020304" pitchFamily="18" charset="0"/>
              </a:rPr>
              <a:t>: Intel Core i7.</a:t>
            </a:r>
          </a:p>
          <a:p>
            <a:pPr lvl="1">
              <a:lnSpc>
                <a:spcPct val="170000"/>
              </a:lnSpc>
            </a:pPr>
            <a:r>
              <a:rPr lang="en-IN" sz="6400" b="1" dirty="0">
                <a:latin typeface="Times New Roman" panose="02020603050405020304" pitchFamily="18" charset="0"/>
                <a:cs typeface="Times New Roman" panose="02020603050405020304" pitchFamily="18" charset="0"/>
              </a:rPr>
              <a:t>RAM</a:t>
            </a:r>
            <a:r>
              <a:rPr lang="en-IN" sz="6400" dirty="0">
                <a:latin typeface="Times New Roman" panose="02020603050405020304" pitchFamily="18" charset="0"/>
                <a:cs typeface="Times New Roman" panose="02020603050405020304" pitchFamily="18" charset="0"/>
              </a:rPr>
              <a:t>: 16 GB.</a:t>
            </a:r>
          </a:p>
          <a:p>
            <a:pPr lvl="1">
              <a:lnSpc>
                <a:spcPct val="170000"/>
              </a:lnSpc>
            </a:pPr>
            <a:r>
              <a:rPr lang="en-IN" sz="6400" b="1" dirty="0">
                <a:latin typeface="Times New Roman" panose="02020603050405020304" pitchFamily="18" charset="0"/>
                <a:cs typeface="Times New Roman" panose="02020603050405020304" pitchFamily="18" charset="0"/>
              </a:rPr>
              <a:t>Storage</a:t>
            </a:r>
            <a:r>
              <a:rPr lang="en-IN" sz="6400" dirty="0">
                <a:latin typeface="Times New Roman" panose="02020603050405020304" pitchFamily="18" charset="0"/>
                <a:cs typeface="Times New Roman" panose="02020603050405020304" pitchFamily="18" charset="0"/>
              </a:rPr>
              <a:t>: 512 GB SSD.</a:t>
            </a:r>
          </a:p>
          <a:p>
            <a:pPr lvl="1">
              <a:lnSpc>
                <a:spcPct val="170000"/>
              </a:lnSpc>
            </a:pPr>
            <a:r>
              <a:rPr lang="en-US" sz="6400" b="1" dirty="0">
                <a:latin typeface="Times New Roman" panose="02020603050405020304" pitchFamily="18" charset="0"/>
                <a:cs typeface="Times New Roman" panose="02020603050405020304" pitchFamily="18" charset="0"/>
              </a:rPr>
              <a:t>GPU</a:t>
            </a:r>
            <a:r>
              <a:rPr lang="en-US" sz="6400" dirty="0">
                <a:latin typeface="Times New Roman" panose="02020603050405020304" pitchFamily="18" charset="0"/>
                <a:cs typeface="Times New Roman" panose="02020603050405020304" pitchFamily="18" charset="0"/>
              </a:rPr>
              <a:t>: NVIDIA GeForce GTX 4060(for training the CNN model).</a:t>
            </a: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71760-2CF8-C2FE-3800-C54F098A4E9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ADA588B-FA56-B822-7144-FDDAB6BEC51F}"/>
              </a:ext>
            </a:extLst>
          </p:cNvPr>
          <p:cNvSpPr>
            <a:spLocks noGrp="1"/>
          </p:cNvSpPr>
          <p:nvPr>
            <p:ph type="title"/>
          </p:nvPr>
        </p:nvSpPr>
        <p:spPr>
          <a:xfrm>
            <a:off x="885463" y="1131094"/>
            <a:ext cx="7629887" cy="846007"/>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707A62C0-C6A9-9033-6F3F-4DE0C5B56C02}"/>
              </a:ext>
            </a:extLst>
          </p:cNvPr>
          <p:cNvSpPr>
            <a:spLocks noGrp="1"/>
          </p:cNvSpPr>
          <p:nvPr>
            <p:ph idx="1"/>
          </p:nvPr>
        </p:nvSpPr>
        <p:spPr>
          <a:xfrm>
            <a:off x="628650" y="2131192"/>
            <a:ext cx="7886700" cy="3758330"/>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Collected and preprocessed the dataset by resizing and normalizing images for consistency.</a:t>
            </a:r>
          </a:p>
          <a:p>
            <a:r>
              <a:rPr lang="en-US" dirty="0">
                <a:latin typeface="Times New Roman" panose="02020603050405020304" pitchFamily="18" charset="0"/>
                <a:cs typeface="Times New Roman" panose="02020603050405020304" pitchFamily="18" charset="0"/>
              </a:rPr>
              <a:t>Used data augmentation techniques to enhance model generalization.</a:t>
            </a:r>
          </a:p>
          <a:p>
            <a:r>
              <a:rPr lang="en-US" dirty="0">
                <a:latin typeface="Times New Roman" panose="02020603050405020304" pitchFamily="18" charset="0"/>
                <a:cs typeface="Times New Roman" panose="02020603050405020304" pitchFamily="18" charset="0"/>
              </a:rPr>
              <a:t>Trained a CNN-based model with TensorFlow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feature extraction.</a:t>
            </a:r>
          </a:p>
          <a:p>
            <a:r>
              <a:rPr lang="en-US" dirty="0">
                <a:latin typeface="Times New Roman" panose="02020603050405020304" pitchFamily="18" charset="0"/>
                <a:cs typeface="Times New Roman" panose="02020603050405020304" pitchFamily="18" charset="0"/>
              </a:rPr>
              <a:t>Fine-tuned the model using transfer learning with pre-trained architectures like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or VGG.</a:t>
            </a:r>
          </a:p>
          <a:p>
            <a:r>
              <a:rPr lang="en-US" dirty="0">
                <a:latin typeface="Times New Roman" panose="02020603050405020304" pitchFamily="18" charset="0"/>
                <a:cs typeface="Times New Roman" panose="02020603050405020304" pitchFamily="18" charset="0"/>
              </a:rPr>
              <a:t>Deployed the trained model using Flask, providing a REST API for real-time predictions.</a:t>
            </a:r>
          </a:p>
          <a:p>
            <a:r>
              <a:rPr lang="en-US" dirty="0">
                <a:latin typeface="Times New Roman" panose="02020603050405020304" pitchFamily="18" charset="0"/>
                <a:cs typeface="Times New Roman" panose="02020603050405020304" pitchFamily="18" charset="0"/>
              </a:rPr>
              <a:t>Integrated OpenCV for real-time video processing and object detection.</a:t>
            </a:r>
          </a:p>
          <a:p>
            <a:r>
              <a:rPr lang="en-US" dirty="0">
                <a:latin typeface="Times New Roman" panose="02020603050405020304" pitchFamily="18" charset="0"/>
                <a:cs typeface="Times New Roman" panose="02020603050405020304" pitchFamily="18" charset="0"/>
              </a:rPr>
              <a:t>Optimized the model for faster inference using </a:t>
            </a:r>
            <a:r>
              <a:rPr lang="en-US" dirty="0" err="1">
                <a:latin typeface="Times New Roman" panose="02020603050405020304" pitchFamily="18" charset="0"/>
                <a:cs typeface="Times New Roman" panose="02020603050405020304" pitchFamily="18" charset="0"/>
              </a:rPr>
              <a:t>TensorRT</a:t>
            </a:r>
            <a:r>
              <a:rPr lang="en-US" dirty="0">
                <a:latin typeface="Times New Roman" panose="02020603050405020304" pitchFamily="18" charset="0"/>
                <a:cs typeface="Times New Roman" panose="02020603050405020304" pitchFamily="18" charset="0"/>
              </a:rPr>
              <a:t> or ONNX for deployment.</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E75E7C4-F0CF-57B9-1FAE-91134DA27E19}"/>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746D602-0CDB-E17B-15BF-D273FBE6C49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E32B4F31-8137-E102-B7DB-867EB5C57B04}"/>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2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altLang="en-US" sz="3200" b="1" spc="-50" dirty="0">
                <a:latin typeface="Book Antiqua" panose="02040602050305030304" pitchFamily="18" charset="0"/>
              </a:rPr>
              <a:t>Model Evaluation</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solidFill>
                <a:srgbClr val="FF0000"/>
              </a:solidFill>
            </a:endParaRPr>
          </a:p>
          <a:p>
            <a:endParaRPr lang="en-GB" b="1" dirty="0">
              <a:solidFill>
                <a:srgbClr val="FF0000"/>
              </a:solidFill>
            </a:endParaRPr>
          </a:p>
        </p:txBody>
      </p:sp>
      <p:sp>
        <p:nvSpPr>
          <p:cNvPr id="2" name="TextBox 1">
            <a:extLst>
              <a:ext uri="{FF2B5EF4-FFF2-40B4-BE49-F238E27FC236}">
                <a16:creationId xmlns:a16="http://schemas.microsoft.com/office/drawing/2014/main" id="{8C3F021E-884C-AA13-27EB-9D0B460AC78C}"/>
              </a:ext>
            </a:extLst>
          </p:cNvPr>
          <p:cNvSpPr txBox="1"/>
          <p:nvPr/>
        </p:nvSpPr>
        <p:spPr>
          <a:xfrm>
            <a:off x="114300" y="1049832"/>
            <a:ext cx="8915400" cy="4909036"/>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models were evaluated using accuracy and loss.</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shows how many images were correctly classified and type of weapon.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Loss measures the error in predictions, with lower loss indicating better performance.</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Evaluate the models using accuracy and loss on the test set to measure how well the models detect weapons.</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 CNN  had the best performance compared to VGG16, ResNet50, and the ResNet101 .</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confusion matrix was used to check how well the models classified different types of weapons, with some challenges in distinguishing visually similar weapons.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84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man Old Style" panose="02050604050505020204" pitchFamily="18" charset="0"/>
              </a:rPr>
              <a:t>Content</a:t>
            </a:r>
            <a:endParaRPr lang="en-IN" sz="2800" b="1" dirty="0">
              <a:latin typeface="Bookman Old Style" panose="02050604050505020204" pitchFamily="18" charset="0"/>
            </a:endParaRPr>
          </a:p>
        </p:txBody>
      </p:sp>
      <p:sp>
        <p:nvSpPr>
          <p:cNvPr id="5" name="TextBox 4">
            <a:extLst>
              <a:ext uri="{FF2B5EF4-FFF2-40B4-BE49-F238E27FC236}">
                <a16:creationId xmlns:a16="http://schemas.microsoft.com/office/drawing/2014/main" id="{B69E6C16-9E37-43F3-ADD3-81DD977CC2E1}"/>
              </a:ext>
            </a:extLst>
          </p:cNvPr>
          <p:cNvSpPr txBox="1"/>
          <p:nvPr/>
        </p:nvSpPr>
        <p:spPr>
          <a:xfrm>
            <a:off x="481296" y="1247290"/>
            <a:ext cx="5703456" cy="4552593"/>
          </a:xfrm>
          <a:prstGeom prst="rect">
            <a:avLst/>
          </a:prstGeom>
          <a:noFill/>
        </p:spPr>
        <p:txBody>
          <a:bodyPr wrap="square">
            <a:spAutoFit/>
          </a:bodyPr>
          <a:lstStyle/>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Abstract</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Introduction</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Literature Survey</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Research Gaps</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Problem Statement</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Objectives</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Block Diagram</a:t>
            </a:r>
          </a:p>
          <a:p>
            <a:pPr marL="514363" indent="-514363">
              <a:lnSpc>
                <a:spcPct val="150000"/>
              </a:lnSpc>
              <a:spcBef>
                <a:spcPct val="0"/>
              </a:spcBef>
              <a:spcAft>
                <a:spcPts val="300"/>
              </a:spcAft>
              <a:buFontTx/>
              <a:buAutoNum type="arabicPeriod"/>
            </a:pPr>
            <a:r>
              <a:rPr lang="en-IN" spc="-50" dirty="0">
                <a:latin typeface="Book Antiqua" panose="02040602050305030304" pitchFamily="18" charset="0"/>
                <a:ea typeface="+mj-ea"/>
                <a:cs typeface="+mj-cs"/>
              </a:rPr>
              <a:t>Methodology</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Questions and Answers</a:t>
            </a:r>
          </a:p>
          <a:p>
            <a:pPr marL="514363" indent="-514363">
              <a:lnSpc>
                <a:spcPct val="150000"/>
              </a:lnSpc>
              <a:spcBef>
                <a:spcPct val="0"/>
              </a:spcBef>
              <a:spcAft>
                <a:spcPts val="300"/>
              </a:spcAft>
              <a:buFontTx/>
              <a:buAutoNum type="arabicPeriod"/>
            </a:pPr>
            <a:r>
              <a:rPr lang="en-US" altLang="en-US" spc="-50" dirty="0">
                <a:latin typeface="Book Antiqua" panose="02040602050305030304" pitchFamily="18" charset="0"/>
                <a:ea typeface="+mj-ea"/>
                <a:cs typeface="+mj-cs"/>
              </a:rPr>
              <a:t>Acknowledgement </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p>
          <a:p>
            <a:endParaRPr lang="en-GB" b="1" dirty="0"/>
          </a:p>
        </p:txBody>
      </p:sp>
    </p:spTree>
    <p:extLst>
      <p:ext uri="{BB962C8B-B14F-4D97-AF65-F5344CB8AC3E}">
        <p14:creationId xmlns:p14="http://schemas.microsoft.com/office/powerpoint/2010/main" val="31770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altLang="en-US" sz="3200" b="1" spc="-50" dirty="0">
                <a:latin typeface="Book Antiqua" panose="02040602050305030304" pitchFamily="18" charset="0"/>
              </a:rPr>
              <a:t>Weapon Detection</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solidFill>
                <a:srgbClr val="FF0000"/>
              </a:solidFill>
            </a:endParaRPr>
          </a:p>
          <a:p>
            <a:endParaRPr lang="en-GB" b="1" dirty="0">
              <a:solidFill>
                <a:srgbClr val="FF0000"/>
              </a:solidFill>
            </a:endParaRPr>
          </a:p>
        </p:txBody>
      </p:sp>
      <p:sp>
        <p:nvSpPr>
          <p:cNvPr id="2" name="TextBox 1">
            <a:extLst>
              <a:ext uri="{FF2B5EF4-FFF2-40B4-BE49-F238E27FC236}">
                <a16:creationId xmlns:a16="http://schemas.microsoft.com/office/drawing/2014/main" id="{8C3F021E-884C-AA13-27EB-9D0B460AC78C}"/>
              </a:ext>
            </a:extLst>
          </p:cNvPr>
          <p:cNvSpPr txBox="1"/>
          <p:nvPr/>
        </p:nvSpPr>
        <p:spPr>
          <a:xfrm>
            <a:off x="114300" y="1049832"/>
            <a:ext cx="8915400" cy="527836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Weapon detection involves using trained Convolutional Neural Networks (CNNs) to classify type of weapon.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detection process starts with resizing the image to 224x224 pixels, followed by normalization (scaling pixel values to the range [0,1]) to ensure consistent input for the models.</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preprocessing, the image is fed into the trained CNN models (VGG16, ResNet50, ResNet101, or the custom CNN).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generates a probability score indicating the likelihood of the image containing a weapon.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probability exceeds a specified threshold, the image is classified as containing a weapon and type of weapon.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helps automate weapon detection and enhances security by providing quick and accurate classification of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00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altLang="en-US" sz="3200" b="1" spc="-50" dirty="0">
                <a:latin typeface="Book Antiqua" panose="02040602050305030304" pitchFamily="18" charset="0"/>
              </a:rPr>
              <a:t>Ethical Consideration</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solidFill>
                <a:srgbClr val="FF0000"/>
              </a:solidFill>
            </a:endParaRPr>
          </a:p>
          <a:p>
            <a:endParaRPr lang="en-GB" b="1" dirty="0">
              <a:solidFill>
                <a:srgbClr val="FF0000"/>
              </a:solidFill>
            </a:endParaRPr>
          </a:p>
        </p:txBody>
      </p:sp>
      <p:sp>
        <p:nvSpPr>
          <p:cNvPr id="2" name="TextBox 1">
            <a:extLst>
              <a:ext uri="{FF2B5EF4-FFF2-40B4-BE49-F238E27FC236}">
                <a16:creationId xmlns:a16="http://schemas.microsoft.com/office/drawing/2014/main" id="{8C3F021E-884C-AA13-27EB-9D0B460AC78C}"/>
              </a:ext>
            </a:extLst>
          </p:cNvPr>
          <p:cNvSpPr txBox="1"/>
          <p:nvPr/>
        </p:nvSpPr>
        <p:spPr>
          <a:xfrm>
            <a:off x="114300" y="1049832"/>
            <a:ext cx="8915400" cy="5062924"/>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Ethical considerations were prioritized throughout the model development process.</a:t>
            </a:r>
          </a:p>
          <a:p>
            <a:pPr marL="285750" indent="-28575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dataset was designed to be inclusive and unbiased, minimizing any discriminatory impact or biased results.</a:t>
            </a:r>
          </a:p>
          <a:p>
            <a:pPr marL="285750" indent="-28575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primary goal of this system is to promote the responsible use of technology for safety and surveillance purposes.</a:t>
            </a:r>
          </a:p>
          <a:p>
            <a:pPr marL="285750" indent="-28575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study took into account the potential social implications of weapon detection technology, aiming to enhance public and private security without infringing on privacy or personal freedoms.</a:t>
            </a:r>
          </a:p>
        </p:txBody>
      </p:sp>
    </p:spTree>
    <p:extLst>
      <p:ext uri="{BB962C8B-B14F-4D97-AF65-F5344CB8AC3E}">
        <p14:creationId xmlns:p14="http://schemas.microsoft.com/office/powerpoint/2010/main" val="61628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7678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sz="3200" b="1" dirty="0">
                <a:latin typeface="Book Antiqua" panose="02040602050305030304" pitchFamily="18" charset="0"/>
              </a:rPr>
              <a:t>Results and Analysis </a:t>
            </a:r>
          </a:p>
        </p:txBody>
      </p:sp>
      <p:pic>
        <p:nvPicPr>
          <p:cNvPr id="2" name="Picture 1">
            <a:extLst>
              <a:ext uri="{FF2B5EF4-FFF2-40B4-BE49-F238E27FC236}">
                <a16:creationId xmlns:a16="http://schemas.microsoft.com/office/drawing/2014/main" id="{7A61C5B7-B023-0C25-D8AA-28FB9F7444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88" y="1587778"/>
            <a:ext cx="4027686" cy="2765938"/>
          </a:xfrm>
          <a:prstGeom prst="rect">
            <a:avLst/>
          </a:prstGeom>
          <a:noFill/>
          <a:ln>
            <a:noFill/>
          </a:ln>
        </p:spPr>
      </p:pic>
      <p:pic>
        <p:nvPicPr>
          <p:cNvPr id="9" name="Picture 8" descr="A graph with blue squares&#10;&#10;Description automatically generated">
            <a:extLst>
              <a:ext uri="{FF2B5EF4-FFF2-40B4-BE49-F238E27FC236}">
                <a16:creationId xmlns:a16="http://schemas.microsoft.com/office/drawing/2014/main" id="{DE1E56EC-0E9F-3227-0C42-27A10FEC81F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1" y="1587778"/>
            <a:ext cx="3499038" cy="2827635"/>
          </a:xfrm>
          <a:prstGeom prst="rect">
            <a:avLst/>
          </a:prstGeom>
          <a:noFill/>
          <a:ln>
            <a:noFill/>
          </a:ln>
        </p:spPr>
      </p:pic>
      <p:sp>
        <p:nvSpPr>
          <p:cNvPr id="6" name="TextBox 5">
            <a:extLst>
              <a:ext uri="{FF2B5EF4-FFF2-40B4-BE49-F238E27FC236}">
                <a16:creationId xmlns:a16="http://schemas.microsoft.com/office/drawing/2014/main" id="{FD7AC2F2-612A-5C35-50A4-B0111B8B527B}"/>
              </a:ext>
            </a:extLst>
          </p:cNvPr>
          <p:cNvSpPr txBox="1"/>
          <p:nvPr/>
        </p:nvSpPr>
        <p:spPr>
          <a:xfrm>
            <a:off x="672133" y="4673097"/>
            <a:ext cx="290728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 Accuracy Graph for </a:t>
            </a:r>
            <a:r>
              <a:rPr lang="en-US" sz="1400" dirty="0" err="1">
                <a:latin typeface="Times New Roman" panose="02020603050405020304" pitchFamily="18" charset="0"/>
                <a:cs typeface="Times New Roman" panose="02020603050405020304" pitchFamily="18" charset="0"/>
              </a:rPr>
              <a:t>Cusom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Cnn</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BDB70B3-8932-0016-D829-9AB990A963DA}"/>
              </a:ext>
            </a:extLst>
          </p:cNvPr>
          <p:cNvSpPr txBox="1"/>
          <p:nvPr/>
        </p:nvSpPr>
        <p:spPr>
          <a:xfrm>
            <a:off x="5287941" y="4673097"/>
            <a:ext cx="286175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2: Confusion Matrix of Custom CNN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223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91EB1-F3ED-9A7F-863D-E2092A8047F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4EC672E-74C3-95B9-0D46-31CB5C804DCB}"/>
              </a:ext>
            </a:extLst>
          </p:cNvPr>
          <p:cNvSpPr txBox="1">
            <a:spLocks/>
          </p:cNvSpPr>
          <p:nvPr/>
        </p:nvSpPr>
        <p:spPr>
          <a:xfrm>
            <a:off x="-21704" y="1793"/>
            <a:ext cx="8915400" cy="7678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Aft>
                <a:spcPts val="300"/>
              </a:spcAft>
            </a:pPr>
            <a:r>
              <a:rPr lang="en-US" sz="3200" b="1" dirty="0">
                <a:latin typeface="Book Antiqua" panose="02040602050305030304" pitchFamily="18" charset="0"/>
              </a:rPr>
              <a:t>Results and Discussions</a:t>
            </a:r>
          </a:p>
        </p:txBody>
      </p:sp>
      <p:pic>
        <p:nvPicPr>
          <p:cNvPr id="15" name="Picture 14">
            <a:extLst>
              <a:ext uri="{FF2B5EF4-FFF2-40B4-BE49-F238E27FC236}">
                <a16:creationId xmlns:a16="http://schemas.microsoft.com/office/drawing/2014/main" id="{37FDE746-1DA0-2F4E-22A2-EB88EA95B90C}"/>
              </a:ext>
            </a:extLst>
          </p:cNvPr>
          <p:cNvPicPr>
            <a:picLocks noChangeAspect="1"/>
          </p:cNvPicPr>
          <p:nvPr/>
        </p:nvPicPr>
        <p:blipFill>
          <a:blip r:embed="rId3"/>
          <a:stretch>
            <a:fillRect/>
          </a:stretch>
        </p:blipFill>
        <p:spPr>
          <a:xfrm>
            <a:off x="715995" y="1337948"/>
            <a:ext cx="7712010" cy="3954465"/>
          </a:xfrm>
          <a:prstGeom prst="rect">
            <a:avLst/>
          </a:prstGeom>
        </p:spPr>
      </p:pic>
      <p:sp>
        <p:nvSpPr>
          <p:cNvPr id="17" name="TextBox 16">
            <a:extLst>
              <a:ext uri="{FF2B5EF4-FFF2-40B4-BE49-F238E27FC236}">
                <a16:creationId xmlns:a16="http://schemas.microsoft.com/office/drawing/2014/main" id="{CE475BD8-D0AC-7A99-4FAB-5AD49843EEDF}"/>
              </a:ext>
            </a:extLst>
          </p:cNvPr>
          <p:cNvSpPr txBox="1"/>
          <p:nvPr/>
        </p:nvSpPr>
        <p:spPr>
          <a:xfrm>
            <a:off x="3165987" y="5491409"/>
            <a:ext cx="458183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Table 1: Results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736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B82C9A-E3E5-E1EA-D6F5-DBE369CB8224}"/>
              </a:ext>
            </a:extLst>
          </p:cNvPr>
          <p:cNvSpPr>
            <a:spLocks noGrp="1"/>
          </p:cNvSpPr>
          <p:nvPr>
            <p:ph type="ftr" sz="quarter" idx="11"/>
          </p:nvPr>
        </p:nvSpPr>
        <p:spPr/>
        <p:txBody>
          <a:bodyPr/>
          <a:lstStyle/>
          <a:p>
            <a:r>
              <a:rPr lang="en-GB" b="1" dirty="0">
                <a:solidFill>
                  <a:srgbClr val="FF0000"/>
                </a:solidFill>
              </a:rPr>
              <a:t>ICASMMT 2024</a:t>
            </a:r>
          </a:p>
        </p:txBody>
      </p:sp>
      <p:sp>
        <p:nvSpPr>
          <p:cNvPr id="3" name="Slide Number Placeholder 2">
            <a:extLst>
              <a:ext uri="{FF2B5EF4-FFF2-40B4-BE49-F238E27FC236}">
                <a16:creationId xmlns:a16="http://schemas.microsoft.com/office/drawing/2014/main" id="{DD86C884-B37A-2F47-03E8-C0D348BBF155}"/>
              </a:ext>
            </a:extLst>
          </p:cNvPr>
          <p:cNvSpPr>
            <a:spLocks noGrp="1"/>
          </p:cNvSpPr>
          <p:nvPr>
            <p:ph type="sldNum" sz="quarter" idx="12"/>
          </p:nvPr>
        </p:nvSpPr>
        <p:spPr/>
        <p:txBody>
          <a:bodyPr/>
          <a:lstStyle/>
          <a:p>
            <a:fld id="{90E29595-B33A-4262-99F4-6CA8A398248B}" type="slidenum">
              <a:rPr lang="en-GB" b="1" smtClean="0"/>
              <a:t>24</a:t>
            </a:fld>
            <a:endParaRPr lang="en-GB" b="1" dirty="0"/>
          </a:p>
        </p:txBody>
      </p:sp>
      <p:sp>
        <p:nvSpPr>
          <p:cNvPr id="7" name="TextBox 6">
            <a:extLst>
              <a:ext uri="{FF2B5EF4-FFF2-40B4-BE49-F238E27FC236}">
                <a16:creationId xmlns:a16="http://schemas.microsoft.com/office/drawing/2014/main" id="{660C86F3-7F09-10E8-DAC1-F011356D25F3}"/>
              </a:ext>
            </a:extLst>
          </p:cNvPr>
          <p:cNvSpPr txBox="1"/>
          <p:nvPr/>
        </p:nvSpPr>
        <p:spPr>
          <a:xfrm>
            <a:off x="339211" y="1113192"/>
            <a:ext cx="4572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3CF124-02D1-2802-2EA1-C6EEE3A0D204}"/>
              </a:ext>
            </a:extLst>
          </p:cNvPr>
          <p:cNvPicPr>
            <a:picLocks noChangeAspect="1"/>
          </p:cNvPicPr>
          <p:nvPr/>
        </p:nvPicPr>
        <p:blipFill>
          <a:blip r:embed="rId2"/>
          <a:stretch>
            <a:fillRect/>
          </a:stretch>
        </p:blipFill>
        <p:spPr>
          <a:xfrm>
            <a:off x="876825" y="1916831"/>
            <a:ext cx="3036534" cy="2193052"/>
          </a:xfrm>
          <a:prstGeom prst="rect">
            <a:avLst/>
          </a:prstGeom>
        </p:spPr>
      </p:pic>
      <p:pic>
        <p:nvPicPr>
          <p:cNvPr id="10" name="Picture 9">
            <a:extLst>
              <a:ext uri="{FF2B5EF4-FFF2-40B4-BE49-F238E27FC236}">
                <a16:creationId xmlns:a16="http://schemas.microsoft.com/office/drawing/2014/main" id="{E5CC221E-2581-D5F8-7374-6E971E1C1E09}"/>
              </a:ext>
            </a:extLst>
          </p:cNvPr>
          <p:cNvPicPr>
            <a:picLocks noChangeAspect="1"/>
          </p:cNvPicPr>
          <p:nvPr/>
        </p:nvPicPr>
        <p:blipFill>
          <a:blip r:embed="rId3"/>
          <a:stretch>
            <a:fillRect/>
          </a:stretch>
        </p:blipFill>
        <p:spPr>
          <a:xfrm>
            <a:off x="4414925" y="2021008"/>
            <a:ext cx="2949196" cy="2141406"/>
          </a:xfrm>
          <a:prstGeom prst="rect">
            <a:avLst/>
          </a:prstGeom>
        </p:spPr>
      </p:pic>
      <p:pic>
        <p:nvPicPr>
          <p:cNvPr id="12" name="Picture 11">
            <a:extLst>
              <a:ext uri="{FF2B5EF4-FFF2-40B4-BE49-F238E27FC236}">
                <a16:creationId xmlns:a16="http://schemas.microsoft.com/office/drawing/2014/main" id="{AAEF15BB-EB59-60FF-DCA5-3521B2BD7BC0}"/>
              </a:ext>
            </a:extLst>
          </p:cNvPr>
          <p:cNvPicPr>
            <a:picLocks noChangeAspect="1"/>
          </p:cNvPicPr>
          <p:nvPr/>
        </p:nvPicPr>
        <p:blipFill>
          <a:blip r:embed="rId4"/>
          <a:stretch>
            <a:fillRect/>
          </a:stretch>
        </p:blipFill>
        <p:spPr>
          <a:xfrm>
            <a:off x="964163" y="4200517"/>
            <a:ext cx="2949196" cy="2103302"/>
          </a:xfrm>
          <a:prstGeom prst="rect">
            <a:avLst/>
          </a:prstGeom>
        </p:spPr>
      </p:pic>
      <p:pic>
        <p:nvPicPr>
          <p:cNvPr id="14" name="Picture 13">
            <a:extLst>
              <a:ext uri="{FF2B5EF4-FFF2-40B4-BE49-F238E27FC236}">
                <a16:creationId xmlns:a16="http://schemas.microsoft.com/office/drawing/2014/main" id="{5C669727-468E-F315-3E89-656862789963}"/>
              </a:ext>
            </a:extLst>
          </p:cNvPr>
          <p:cNvPicPr>
            <a:picLocks noChangeAspect="1"/>
          </p:cNvPicPr>
          <p:nvPr/>
        </p:nvPicPr>
        <p:blipFill>
          <a:blip r:embed="rId5"/>
          <a:stretch>
            <a:fillRect/>
          </a:stretch>
        </p:blipFill>
        <p:spPr>
          <a:xfrm>
            <a:off x="4552097" y="4200517"/>
            <a:ext cx="2674852" cy="2057578"/>
          </a:xfrm>
          <a:prstGeom prst="rect">
            <a:avLst/>
          </a:prstGeom>
        </p:spPr>
      </p:pic>
    </p:spTree>
    <p:extLst>
      <p:ext uri="{BB962C8B-B14F-4D97-AF65-F5344CB8AC3E}">
        <p14:creationId xmlns:p14="http://schemas.microsoft.com/office/powerpoint/2010/main" val="45182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AFD7-CD7D-4303-B6EF-9D3EF261403F}"/>
              </a:ext>
            </a:extLst>
          </p:cNvPr>
          <p:cNvSpPr>
            <a:spLocks noGrp="1"/>
          </p:cNvSpPr>
          <p:nvPr>
            <p:ph type="title"/>
          </p:nvPr>
        </p:nvSpPr>
        <p:spPr>
          <a:xfrm>
            <a:off x="628650" y="1083469"/>
            <a:ext cx="7886700" cy="994172"/>
          </a:xfrm>
        </p:spPr>
        <p:txBody>
          <a:bodyPr/>
          <a:lstStyle/>
          <a:p>
            <a:pPr algn="ctr"/>
            <a:r>
              <a:rPr lang="en-US" b="1" dirty="0">
                <a:latin typeface="Times New Roman" panose="02020603050405020304" pitchFamily="18" charset="0"/>
                <a:cs typeface="Times New Roman" panose="02020603050405020304" pitchFamily="18" charset="0"/>
              </a:rPr>
              <a:t>Screens</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5E6D8B8-3FFC-4C31-97A2-71C797781DE3}"/>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3D24A1DA-B8B4-499D-8A73-EE2325953362}"/>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087CB9F5-1A4F-45FE-B476-2732CBD4F1C5}"/>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7" name="TextBox 6">
            <a:extLst>
              <a:ext uri="{FF2B5EF4-FFF2-40B4-BE49-F238E27FC236}">
                <a16:creationId xmlns:a16="http://schemas.microsoft.com/office/drawing/2014/main" id="{8D0ACCB3-D4DF-43C0-9898-AE584011DF82}"/>
              </a:ext>
            </a:extLst>
          </p:cNvPr>
          <p:cNvSpPr txBox="1"/>
          <p:nvPr/>
        </p:nvSpPr>
        <p:spPr>
          <a:xfrm>
            <a:off x="1343025" y="2385238"/>
            <a:ext cx="1343025" cy="300082"/>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Home Screen</a:t>
            </a:r>
            <a:endParaRPr lang="en-IN" sz="135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531938-C600-4504-B145-5BE75B411A79}"/>
              </a:ext>
            </a:extLst>
          </p:cNvPr>
          <p:cNvSpPr txBox="1"/>
          <p:nvPr/>
        </p:nvSpPr>
        <p:spPr>
          <a:xfrm flipH="1">
            <a:off x="5854065" y="2144553"/>
            <a:ext cx="2204086" cy="300082"/>
          </a:xfrm>
          <a:prstGeom prst="rect">
            <a:avLst/>
          </a:prstGeom>
          <a:noFill/>
        </p:spPr>
        <p:txBody>
          <a:bodyPr wrap="square" rtlCol="0">
            <a:spAutoFit/>
          </a:bodyPr>
          <a:lstStyle/>
          <a:p>
            <a:r>
              <a:rPr lang="en-US" sz="1350" b="1" dirty="0">
                <a:latin typeface="Times New Roman" panose="02020603050405020304" pitchFamily="18" charset="0"/>
                <a:cs typeface="Times New Roman" panose="02020603050405020304" pitchFamily="18" charset="0"/>
              </a:rPr>
              <a:t>Predict Screen</a:t>
            </a:r>
            <a:endParaRPr lang="en-IN" sz="135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7717DCB-A9CF-CD86-406B-450E0C6F98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28651" y="2906503"/>
            <a:ext cx="3727039" cy="2710704"/>
          </a:xfrm>
          <a:prstGeom prst="rect">
            <a:avLst/>
          </a:prstGeom>
          <a:noFill/>
          <a:ln>
            <a:noFill/>
          </a:ln>
        </p:spPr>
      </p:pic>
      <p:pic>
        <p:nvPicPr>
          <p:cNvPr id="10" name="Picture 9">
            <a:extLst>
              <a:ext uri="{FF2B5EF4-FFF2-40B4-BE49-F238E27FC236}">
                <a16:creationId xmlns:a16="http://schemas.microsoft.com/office/drawing/2014/main" id="{FAB0F862-FEE7-6344-15E1-25AD3F104F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73106" y="2762247"/>
            <a:ext cx="4187190" cy="2854959"/>
          </a:xfrm>
          <a:prstGeom prst="rect">
            <a:avLst/>
          </a:prstGeom>
          <a:noFill/>
          <a:ln>
            <a:noFill/>
          </a:ln>
        </p:spPr>
      </p:pic>
    </p:spTree>
    <p:extLst>
      <p:ext uri="{BB962C8B-B14F-4D97-AF65-F5344CB8AC3E}">
        <p14:creationId xmlns:p14="http://schemas.microsoft.com/office/powerpoint/2010/main" val="2174458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Conclusion</a:t>
            </a:r>
          </a:p>
        </p:txBody>
      </p:sp>
      <p:sp>
        <p:nvSpPr>
          <p:cNvPr id="6" name="Footer Placeholder 5"/>
          <p:cNvSpPr>
            <a:spLocks noGrp="1"/>
          </p:cNvSpPr>
          <p:nvPr>
            <p:ph type="ftr" sz="quarter" idx="11"/>
          </p:nvPr>
        </p:nvSpPr>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7" name="Slide Number Placeholder 6"/>
          <p:cNvSpPr>
            <a:spLocks noGrp="1"/>
          </p:cNvSpPr>
          <p:nvPr>
            <p:ph type="sldNum" sz="quarter" idx="12"/>
          </p:nvPr>
        </p:nvSpPr>
        <p:spPr/>
        <p:txBody>
          <a:bodyPr/>
          <a:lstStyle/>
          <a:p>
            <a:endParaRPr lang="en-GB" b="1" dirty="0"/>
          </a:p>
          <a:p>
            <a:endParaRPr lang="en-GB" b="1" dirty="0"/>
          </a:p>
        </p:txBody>
      </p:sp>
      <p:sp>
        <p:nvSpPr>
          <p:cNvPr id="2" name="TextBox 1">
            <a:extLst>
              <a:ext uri="{FF2B5EF4-FFF2-40B4-BE49-F238E27FC236}">
                <a16:creationId xmlns:a16="http://schemas.microsoft.com/office/drawing/2014/main" id="{E2D74FCB-C452-D081-F795-FD7795514847}"/>
              </a:ext>
            </a:extLst>
          </p:cNvPr>
          <p:cNvSpPr txBox="1"/>
          <p:nvPr/>
        </p:nvSpPr>
        <p:spPr>
          <a:xfrm>
            <a:off x="762000" y="1144793"/>
            <a:ext cx="7620000" cy="4185761"/>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demonstrated high accuracy in weapon detection using custom CNNs outperforming other models, achieving 99.77% accuracy.</a:t>
            </a:r>
          </a:p>
          <a:p>
            <a:pPr marL="285750" indent="-285750" algn="just">
              <a:spcAft>
                <a:spcPts val="6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 CNN generally performed better than the Pre-trained models (VGG16, ResNet50, ResNet101), highlighting the benefits of transfer learning.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shows promise for enhancing security in various settings through automated weapon detection in images</a:t>
            </a:r>
            <a:r>
              <a:rPr lang="en-US" sz="2000" b="0" i="0" dirty="0">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improvements include expanding the dataset, optimizing for real-time detection, developing multi-class weapon classification, and deploying the system in real-world security environments.</a:t>
            </a:r>
          </a:p>
          <a:p>
            <a:endParaRPr lang="en-US" dirty="0"/>
          </a:p>
          <a:p>
            <a:endParaRPr lang="en-IN" dirty="0"/>
          </a:p>
        </p:txBody>
      </p:sp>
    </p:spTree>
    <p:extLst>
      <p:ext uri="{BB962C8B-B14F-4D97-AF65-F5344CB8AC3E}">
        <p14:creationId xmlns:p14="http://schemas.microsoft.com/office/powerpoint/2010/main" val="407741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E4BB-1499-4814-BD08-329E08EB02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D25D9279-C720-4AC3-B728-AB988D791E37}"/>
              </a:ext>
            </a:extLst>
          </p:cNvPr>
          <p:cNvSpPr>
            <a:spLocks noGrp="1"/>
          </p:cNvSpPr>
          <p:nvPr>
            <p:ph idx="1"/>
          </p:nvPr>
        </p:nvSpPr>
        <p:spPr/>
        <p:txBody>
          <a:bodyPr>
            <a:normAutofit fontScale="85000" lnSpcReduction="20000"/>
          </a:bodyPr>
          <a:lstStyle/>
          <a:p>
            <a:pPr>
              <a:lnSpc>
                <a:spcPct val="120000"/>
              </a:lnSpc>
            </a:pPr>
            <a:r>
              <a:rPr lang="en-IN" b="1" dirty="0">
                <a:latin typeface="Times New Roman" panose="02020603050405020304" pitchFamily="18" charset="0"/>
                <a:cs typeface="Times New Roman" panose="02020603050405020304" pitchFamily="18" charset="0"/>
              </a:rPr>
              <a:t>Future Scope</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a:t>Expanding the dataset with more diverse genres and real-world music samples can improve the model's generalization. Incorporating advanced audio features like spectral contrast, chroma features, and </a:t>
            </a:r>
            <a:r>
              <a:rPr lang="en-US" dirty="0" err="1"/>
              <a:t>tonnetz</a:t>
            </a:r>
            <a:r>
              <a:rPr lang="en-US" dirty="0"/>
              <a:t> can enhance classification accuracy.</a:t>
            </a:r>
          </a:p>
          <a:p>
            <a:pPr lvl="1">
              <a:lnSpc>
                <a:spcPct val="120000"/>
              </a:lnSpc>
            </a:pPr>
            <a:r>
              <a:rPr lang="en-US" dirty="0"/>
              <a:t> Optimizing the model using deep learning architectures such as </a:t>
            </a:r>
            <a:r>
              <a:rPr lang="en-US" dirty="0" err="1"/>
              <a:t>ResNet</a:t>
            </a:r>
            <a:r>
              <a:rPr lang="en-US" dirty="0"/>
              <a:t>, Transformers, or CNN may further improve performance. </a:t>
            </a:r>
          </a:p>
          <a:p>
            <a:pPr lvl="1">
              <a:lnSpc>
                <a:spcPct val="120000"/>
              </a:lnSpc>
            </a:pPr>
            <a:r>
              <a:rPr lang="en-US" dirty="0"/>
              <a:t>Implementing real-time classification in a music streaming application can make the model more practical. </a:t>
            </a:r>
            <a:endParaRPr lang="en-IN" dirty="0"/>
          </a:p>
        </p:txBody>
      </p:sp>
      <p:sp>
        <p:nvSpPr>
          <p:cNvPr id="4" name="Date Placeholder 3">
            <a:extLst>
              <a:ext uri="{FF2B5EF4-FFF2-40B4-BE49-F238E27FC236}">
                <a16:creationId xmlns:a16="http://schemas.microsoft.com/office/drawing/2014/main" id="{E69B4161-787E-4728-A26B-881F205611D0}"/>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958648A8-1CE7-4221-8ADA-46A6D7E1ECE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20D7771-6934-4440-B942-92F53171183F}"/>
              </a:ext>
            </a:extLst>
          </p:cNvPr>
          <p:cNvSpPr>
            <a:spLocks noGrp="1"/>
          </p:cNvSpPr>
          <p:nvPr>
            <p:ph type="sldNum" sz="quarter" idx="12"/>
          </p:nvPr>
        </p:nvSpPr>
        <p:spPr/>
        <p:txBody>
          <a:bodyPr/>
          <a:lstStyle/>
          <a:p>
            <a:fld id="{65DCBD69-296B-4D7C-AF62-9B588FC78772}" type="slidenum">
              <a:rPr lang="en-IN" smtClean="0"/>
              <a:t>27</a:t>
            </a:fld>
            <a:endParaRPr lang="en-IN"/>
          </a:p>
        </p:txBody>
      </p:sp>
    </p:spTree>
    <p:extLst>
      <p:ext uri="{BB962C8B-B14F-4D97-AF65-F5344CB8AC3E}">
        <p14:creationId xmlns:p14="http://schemas.microsoft.com/office/powerpoint/2010/main" val="288004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95296" y="754193"/>
            <a:ext cx="7629887" cy="846007"/>
          </a:xfrm>
        </p:spPr>
        <p:txBody>
          <a:bodyPr/>
          <a:lstStyle/>
          <a:p>
            <a:pPr algn="ctr"/>
            <a:r>
              <a:rPr lang="en-IN" b="1" dirty="0">
                <a:latin typeface="Times New Roman" panose="02020603050405020304" pitchFamily="18" charset="0"/>
                <a:cs typeface="Times New Roman" panose="02020603050405020304" pitchFamily="18" charset="0"/>
              </a:rPr>
              <a:t>QUESTIONS &amp;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Feel free to ask any questions regarding the project methodology, implementation, or results.</a:t>
            </a:r>
          </a:p>
          <a:p>
            <a:pPr>
              <a:lnSpc>
                <a:spcPct val="150000"/>
              </a:lnSpc>
            </a:pPr>
            <a:r>
              <a:rPr lang="en-US" sz="2800" dirty="0">
                <a:latin typeface="Times New Roman" panose="02020603050405020304" pitchFamily="18" charset="0"/>
                <a:cs typeface="Times New Roman" panose="02020603050405020304" pitchFamily="18" charset="0"/>
              </a:rPr>
              <a:t>I will be happy to provide further clarifications or insights on any specific aspect of the project.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9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131094"/>
            <a:ext cx="7629887" cy="846007"/>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28650" y="1977101"/>
            <a:ext cx="7886700" cy="3512872"/>
          </a:xfrm>
        </p:spPr>
        <p:txBody>
          <a:bodyPr>
            <a:normAutofit/>
          </a:bodyPr>
          <a:lstStyle/>
          <a:p>
            <a:pPr>
              <a:lnSpc>
                <a:spcPct val="150000"/>
              </a:lnSpc>
            </a:pPr>
            <a:r>
              <a:rPr lang="en-US" sz="1500" dirty="0">
                <a:latin typeface="Times New Roman" panose="02020603050405020304" pitchFamily="18" charset="0"/>
                <a:cs typeface="Times New Roman" panose="02020603050405020304" pitchFamily="18" charset="0"/>
              </a:rPr>
              <a:t>I sincerely thank my guides, mentors, and colleagues for their invaluable support and guidance throughout this project.</a:t>
            </a:r>
          </a:p>
          <a:p>
            <a:pPr>
              <a:lnSpc>
                <a:spcPct val="150000"/>
              </a:lnSpc>
            </a:pPr>
            <a:r>
              <a:rPr lang="en-US" sz="1500" dirty="0">
                <a:latin typeface="Times New Roman" panose="02020603050405020304" pitchFamily="18" charset="0"/>
                <a:cs typeface="Times New Roman" panose="02020603050405020304" pitchFamily="18" charset="0"/>
              </a:rPr>
              <a:t>I am grateful to </a:t>
            </a:r>
            <a:r>
              <a:rPr lang="en-US" sz="1500" dirty="0" err="1">
                <a:latin typeface="Times New Roman" panose="02020603050405020304" pitchFamily="18" charset="0"/>
                <a:cs typeface="Times New Roman" panose="02020603050405020304" pitchFamily="18" charset="0"/>
              </a:rPr>
              <a:t>Narasaraopeta</a:t>
            </a:r>
            <a:r>
              <a:rPr lang="en-US" sz="1500" dirty="0">
                <a:latin typeface="Times New Roman" panose="02020603050405020304" pitchFamily="18" charset="0"/>
                <a:cs typeface="Times New Roman" panose="02020603050405020304" pitchFamily="18" charset="0"/>
              </a:rPr>
              <a:t> Engineering College for providing the resources and opportunity to work on this challenging project.</a:t>
            </a:r>
          </a:p>
          <a:p>
            <a:pPr>
              <a:lnSpc>
                <a:spcPct val="150000"/>
              </a:lnSpc>
            </a:pPr>
            <a:r>
              <a:rPr lang="en-US" sz="1500" dirty="0">
                <a:latin typeface="Times New Roman" panose="02020603050405020304" pitchFamily="18" charset="0"/>
                <a:cs typeface="Times New Roman" panose="02020603050405020304" pitchFamily="18" charset="0"/>
              </a:rPr>
              <a:t>Special thanks to my peers and reviewers for their constructive feedback and encouragement.</a:t>
            </a:r>
          </a:p>
          <a:p>
            <a:pPr marL="0" indent="0">
              <a:lnSpc>
                <a:spcPct val="150000"/>
              </a:lnSpc>
              <a:buNone/>
            </a:pPr>
            <a:r>
              <a:rPr lang="en-US" sz="135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Team:</a:t>
            </a:r>
            <a:r>
              <a:rPr lang="en-US" sz="1400" dirty="0" err="1">
                <a:latin typeface="Times New Roman" panose="02020603050405020304" pitchFamily="18" charset="0"/>
                <a:cs typeface="Times New Roman" panose="02020603050405020304" pitchFamily="18" charset="0"/>
              </a:rPr>
              <a:t>DB</a:t>
            </a:r>
            <a:r>
              <a:rPr lang="en-US" sz="1400" dirty="0">
                <a:latin typeface="Times New Roman" panose="02020603050405020304" pitchFamily="18" charset="0"/>
                <a:cs typeface="Times New Roman" panose="02020603050405020304" pitchFamily="18" charset="0"/>
              </a:rPr>
              <a:t> 13							Name: </a:t>
            </a:r>
            <a:r>
              <a:rPr lang="en-US" altLang="en-US" sz="1400" dirty="0">
                <a:solidFill>
                  <a:schemeClr val="tx1"/>
                </a:solidFill>
                <a:latin typeface="Times New Roman" panose="02020603050405020304" pitchFamily="18" charset="0"/>
                <a:cs typeface="Times New Roman" pitchFamily="18" charset="0"/>
              </a:rPr>
              <a:t>B. Pavan Dath  ( </a:t>
            </a:r>
            <a:r>
              <a:rPr lang="en-US" altLang="en-US" sz="1400" dirty="0">
                <a:latin typeface="Times New Roman" panose="02020603050405020304" pitchFamily="18" charset="0"/>
                <a:cs typeface="Times New Roman" pitchFamily="18" charset="0"/>
              </a:rPr>
              <a:t>22475A0517)</a:t>
            </a:r>
            <a:r>
              <a:rPr lang="en-US" altLang="en-US" sz="1400" dirty="0">
                <a:solidFill>
                  <a:schemeClr val="tx1"/>
                </a:solidFill>
                <a:latin typeface="Times New Roman" panose="02020603050405020304" pitchFamily="18" charset="0"/>
                <a:cs typeface="Times New Roman" pitchFamily="18" charset="0"/>
              </a:rPr>
              <a:t>						            A. </a:t>
            </a:r>
            <a:r>
              <a:rPr lang="en-US" altLang="en-US" sz="1400" dirty="0" err="1">
                <a:solidFill>
                  <a:schemeClr val="tx1"/>
                </a:solidFill>
                <a:latin typeface="Times New Roman" panose="02020603050405020304" pitchFamily="18" charset="0"/>
                <a:cs typeface="Times New Roman" pitchFamily="18" charset="0"/>
              </a:rPr>
              <a:t>RajaVamsi</a:t>
            </a:r>
            <a:r>
              <a:rPr lang="en-US" altLang="en-US" sz="1400" dirty="0">
                <a:solidFill>
                  <a:schemeClr val="tx1"/>
                </a:solidFill>
                <a:latin typeface="Times New Roman" panose="02020603050405020304" pitchFamily="18" charset="0"/>
                <a:cs typeface="Times New Roman" pitchFamily="18" charset="0"/>
              </a:rPr>
              <a:t>    (</a:t>
            </a:r>
            <a:r>
              <a:rPr lang="en-US" altLang="en-US" sz="1400" dirty="0">
                <a:latin typeface="Times New Roman" panose="02020603050405020304" pitchFamily="18" charset="0"/>
                <a:cs typeface="Times New Roman" pitchFamily="18" charset="0"/>
              </a:rPr>
              <a:t>22475A0508)</a:t>
            </a:r>
            <a:r>
              <a:rPr lang="en-US" altLang="en-US" sz="1400" dirty="0">
                <a:solidFill>
                  <a:schemeClr val="tx1"/>
                </a:solidFill>
                <a:latin typeface="Times New Roman" panose="02020603050405020304" pitchFamily="18" charset="0"/>
                <a:cs typeface="Times New Roman" pitchFamily="18" charset="0"/>
              </a:rPr>
              <a:t>						           M. Venkata Sai   (</a:t>
            </a:r>
            <a:r>
              <a:rPr lang="en-US" altLang="en-US" sz="1400" dirty="0">
                <a:latin typeface="Times New Roman" panose="02020603050405020304" pitchFamily="18" charset="0"/>
                <a:cs typeface="Times New Roman" pitchFamily="18" charset="0"/>
              </a:rPr>
              <a:t>21471A05N7)</a:t>
            </a:r>
            <a:endParaRPr lang="en-US" altLang="en-US" sz="1400" dirty="0">
              <a:solidFill>
                <a:schemeClr val="tx1"/>
              </a:solidFill>
              <a:latin typeface="Times New Roman" panose="02020603050405020304" pitchFamily="18" charset="0"/>
              <a:cs typeface="Times New Roman" pitchFamily="18" charset="0"/>
            </a:endParaRPr>
          </a:p>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67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0" y="1793"/>
            <a:ext cx="889369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Abstract</a:t>
            </a:r>
            <a:endParaRPr lang="en-IN" sz="2800" b="1" dirty="0">
              <a:latin typeface="Book Antiqua" panose="02040602050305030304" pitchFamily="18" charset="0"/>
            </a:endParaRPr>
          </a:p>
        </p:txBody>
      </p:sp>
      <p:sp>
        <p:nvSpPr>
          <p:cNvPr id="2" name="TextBox 1">
            <a:extLst>
              <a:ext uri="{FF2B5EF4-FFF2-40B4-BE49-F238E27FC236}">
                <a16:creationId xmlns:a16="http://schemas.microsoft.com/office/drawing/2014/main" id="{14EF956D-4B45-33D1-744A-EA01345AD62E}"/>
              </a:ext>
            </a:extLst>
          </p:cNvPr>
          <p:cNvSpPr txBox="1"/>
          <p:nvPr/>
        </p:nvSpPr>
        <p:spPr>
          <a:xfrm>
            <a:off x="250304" y="996570"/>
            <a:ext cx="8643392" cy="5616922"/>
          </a:xfrm>
          <a:prstGeom prst="rect">
            <a:avLst/>
          </a:prstGeom>
          <a:noFill/>
        </p:spPr>
        <p:txBody>
          <a:bodyPr wrap="square" rtlCol="0">
            <a:spAutoFit/>
          </a:bodyPr>
          <a:lstStyle/>
          <a:p>
            <a:pPr>
              <a:buNone/>
            </a:pPr>
            <a:r>
              <a:rPr lang="en-IN" sz="2000" b="1" dirty="0"/>
              <a:t>Aim:</a:t>
            </a:r>
            <a:r>
              <a:rPr lang="en-IN" sz="2000" dirty="0"/>
              <a:t> Develop a CNN-based model for automated weapon detection to enhance security applications.</a:t>
            </a:r>
          </a:p>
          <a:p>
            <a:pPr>
              <a:buNone/>
            </a:pPr>
            <a:endParaRPr lang="en-IN" sz="2000" dirty="0"/>
          </a:p>
          <a:p>
            <a:pPr>
              <a:buNone/>
            </a:pPr>
            <a:r>
              <a:rPr lang="en-IN" sz="2000" b="1" dirty="0"/>
              <a:t>Tools and Technologies Used:</a:t>
            </a:r>
            <a:r>
              <a:rPr lang="en-IN" sz="2000" dirty="0"/>
              <a:t> TensorFlow, </a:t>
            </a:r>
            <a:r>
              <a:rPr lang="en-IN" sz="2000" dirty="0" err="1"/>
              <a:t>Keras</a:t>
            </a:r>
            <a:r>
              <a:rPr lang="en-IN" sz="2000" dirty="0"/>
              <a:t>, OpenCV, </a:t>
            </a:r>
            <a:r>
              <a:rPr lang="en-IN" sz="2000" dirty="0" err="1"/>
              <a:t>Jupyter</a:t>
            </a:r>
            <a:r>
              <a:rPr lang="en-IN" sz="2000" dirty="0"/>
              <a:t> Notebook, and GPU acceleration for faster training.</a:t>
            </a:r>
          </a:p>
          <a:p>
            <a:pPr>
              <a:buNone/>
            </a:pPr>
            <a:endParaRPr lang="en-IN" sz="2000" dirty="0"/>
          </a:p>
          <a:p>
            <a:pPr>
              <a:buNone/>
            </a:pPr>
            <a:r>
              <a:rPr lang="en-IN" sz="2000" b="1" dirty="0"/>
              <a:t>Dataset:</a:t>
            </a:r>
            <a:r>
              <a:rPr lang="en-IN" sz="2000" dirty="0"/>
              <a:t> A curated dataset containing 1,019 </a:t>
            </a:r>
            <a:r>
              <a:rPr lang="en-IN" sz="2000" dirty="0" err="1"/>
              <a:t>labeled</a:t>
            </a:r>
            <a:r>
              <a:rPr lang="en-IN" sz="2000" dirty="0"/>
              <a:t> weapon images across eight categories, including rifles, handguns, and grenades.</a:t>
            </a:r>
          </a:p>
          <a:p>
            <a:pPr>
              <a:buNone/>
            </a:pPr>
            <a:r>
              <a:rPr lang="en-IN" sz="2000" b="1" dirty="0"/>
              <a:t>Method:</a:t>
            </a:r>
            <a:endParaRPr lang="en-IN" sz="2000" dirty="0"/>
          </a:p>
          <a:p>
            <a:pPr>
              <a:buFont typeface="Arial" panose="020B0604020202020204" pitchFamily="34" charset="0"/>
              <a:buChar char="•"/>
            </a:pPr>
            <a:r>
              <a:rPr lang="en-IN" sz="2000" dirty="0"/>
              <a:t>Preprocessing: Image normalization and augmentation.</a:t>
            </a:r>
          </a:p>
          <a:p>
            <a:pPr>
              <a:buFont typeface="Arial" panose="020B0604020202020204" pitchFamily="34" charset="0"/>
              <a:buChar char="•"/>
            </a:pPr>
            <a:r>
              <a:rPr lang="en-IN" sz="2000" dirty="0"/>
              <a:t>Feature Extraction: Pre-trained models (VGG16, ResNet50, ResNet101) alongside a proposed CNN architecture incorporating VGG19.</a:t>
            </a:r>
          </a:p>
          <a:p>
            <a:pPr>
              <a:buFont typeface="Arial" panose="020B0604020202020204" pitchFamily="34" charset="0"/>
              <a:buChar char="•"/>
            </a:pPr>
            <a:r>
              <a:rPr lang="en-IN" sz="2000" dirty="0"/>
              <a:t>Model Training: Fine-tuning with transfer learning techniques.</a:t>
            </a:r>
          </a:p>
          <a:p>
            <a:r>
              <a:rPr lang="en-IN" sz="2000" b="1" dirty="0"/>
              <a:t>Key Results:</a:t>
            </a:r>
            <a:r>
              <a:rPr lang="en-IN" sz="2000" dirty="0"/>
              <a:t> Achieved </a:t>
            </a:r>
            <a:r>
              <a:rPr lang="en-IN" sz="2000" b="1" dirty="0"/>
              <a:t>99.77% accuracy</a:t>
            </a:r>
            <a:r>
              <a:rPr lang="en-IN" sz="2000" dirty="0"/>
              <a:t>, demonstrating superior performance in weapon classification.</a:t>
            </a:r>
            <a:br>
              <a:rPr lang="en-IN" sz="2000" dirty="0"/>
            </a:br>
            <a:r>
              <a:rPr lang="en-IN" sz="2000" dirty="0"/>
              <a:t>The model offers real-time detection capabilities, contributing to enhanced public safety and surveillance systems.</a:t>
            </a:r>
          </a:p>
          <a:p>
            <a:pPr marL="342900" indent="-342900" algn="just">
              <a:buFont typeface="Arial" panose="020B0604020202020204" pitchFamily="34" charset="0"/>
              <a:buChar char="•"/>
            </a:pP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785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References</a:t>
            </a:r>
          </a:p>
        </p:txBody>
      </p:sp>
      <p:sp>
        <p:nvSpPr>
          <p:cNvPr id="2" name="TextBox 1">
            <a:extLst>
              <a:ext uri="{FF2B5EF4-FFF2-40B4-BE49-F238E27FC236}">
                <a16:creationId xmlns:a16="http://schemas.microsoft.com/office/drawing/2014/main" id="{F42E51FB-3CCC-3332-D575-C57B8726E0FE}"/>
              </a:ext>
            </a:extLst>
          </p:cNvPr>
          <p:cNvSpPr txBox="1"/>
          <p:nvPr/>
        </p:nvSpPr>
        <p:spPr>
          <a:xfrm>
            <a:off x="250304" y="1043371"/>
            <a:ext cx="8643392" cy="6432530"/>
          </a:xfrm>
          <a:prstGeom prst="rect">
            <a:avLst/>
          </a:prstGeom>
          <a:noFill/>
        </p:spPr>
        <p:txBody>
          <a:bodyPr wrap="square" rtlCol="0">
            <a:spAutoFit/>
          </a:bodyPr>
          <a:lstStyle/>
          <a:p>
            <a:pPr marL="342900" indent="-342900" algn="just">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Raturi</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P. Rani, S. Madan and S. Dosanjh,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ADoCW</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 Automated method for Detection of Concealed Weapon, 2019 Fifth International Conference on Image Information Processing (ICIIP), Shimla, India, pp. 181-186 (2019). </a:t>
            </a:r>
          </a:p>
          <a:p>
            <a:pPr marL="342900" lvl="0" indent="-342900" algn="just">
              <a:buFont typeface="+mj-lt"/>
              <a:buAutoNum type="arabicPeriod"/>
              <a:tabLst>
                <a:tab pos="989330" algn="l"/>
              </a:tabLst>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 Warsi, M. Abdullah, M. N.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Husen</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M. Yahya, Automatic Handgun and Knife Detection Algorithms: A Review, 2020 14th International Conference on Ubiquitous Information Management and Communication (IMCOM), Taichung, Taiwan, pp. 1-9 (2020).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lvl="0" indent="-342900" algn="l">
              <a:spcAft>
                <a:spcPts val="0"/>
              </a:spcAft>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Z. Gong, P. Zhong, Y. Yu, W. Hu and S. Li, "A CNN With Multiscale Convolution and Diversified Metric for Hyperspectral Image Classification," in </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Geoscience and Remote Sensing</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57</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pp. 3599-3618, June (2019).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lvl="0" indent="-342900" algn="l">
              <a:spcAft>
                <a:spcPts val="0"/>
              </a:spcAft>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J. Tao, Y. Gu, J. Sun, Y.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Bie</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H. Wang, "Research on vgg16 convolutional neural network feature classification algorithm based on Transfer Learning," </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2021 2nd China International SAR Symposium (CISS)</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Shanghai, China, pp. 1-3, (2021).</a:t>
            </a:r>
          </a:p>
          <a:p>
            <a:pPr marL="342900" marR="160655" indent="-342900">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 Shorten, Introduction to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Towards Data Science, A Medium publication sharing concepts, ideas, and codes</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lvl="0" indent="-342900" algn="l">
              <a:spcAft>
                <a:spcPts val="0"/>
              </a:spcAft>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Molinier</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J.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Kilpi</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"Avoiding Overfitting When Applying Spectral-Spatial Deep Learning Methods on Hyperspectral Images with Limited Labels," IGARSS</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2019 - 2019 IEEE International Geoscience and</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Remote Sensing</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Symposium, Yokohama, Japan, pp. 5049-5052 (2019).</a:t>
            </a:r>
          </a:p>
          <a:p>
            <a:pPr marL="342900" marR="160655" indent="-342900">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Molinier</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J. </a:t>
            </a:r>
            <a:r>
              <a:rPr lang="en-IN" sz="14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Kilpi</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"Avoiding Overfitting When Applying Spectral-Spatial Deep Learning Methods on Hyperspectral Images with Limited Labels," IGARSS</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2019 - 2019 IEEE International Geoscience and</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Remote Sensing</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Symposium, Yokohama, Japan, pp. 5049-5052 (2019).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indent="-342900">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N. Dwivedi, D. K. Singh and D. S. Kushwaha, Weapon Classification using Deep Convolutional Neural Network, 2019 IEEE Conference on Information and Communication Technology, Allahabad, India, pp. 1-5 (2019). </a:t>
            </a:r>
          </a:p>
          <a:p>
            <a:pPr marL="342900" marR="160655" indent="-342900">
              <a:buFont typeface="+mj-lt"/>
              <a:buAutoNum type="arabicPeriod"/>
            </a:pP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Y. Aslam and S. N, "A Review of Deep Learning Approaches for Image Analysis," 2019</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International Conference on Smart Systems and Inventive</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IN" sz="14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(ICSSIT), Tirunelveli, India, pp. 709-714, (2019).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indent="-342900">
              <a:buFont typeface="+mj-lt"/>
              <a:buAutoNum type="arabicPeriod"/>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60655" lvl="0" indent="-342900" algn="l">
              <a:spcAft>
                <a:spcPts val="0"/>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342900" indent="-342900">
              <a:buAutoNum type="arabicPeriod"/>
            </a:pPr>
            <a:endParaRPr lang="en-IN" dirty="0"/>
          </a:p>
        </p:txBody>
      </p:sp>
    </p:spTree>
    <p:extLst>
      <p:ext uri="{BB962C8B-B14F-4D97-AF65-F5344CB8AC3E}">
        <p14:creationId xmlns:p14="http://schemas.microsoft.com/office/powerpoint/2010/main" val="2161973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4DD902C-2CC1-45CE-A495-C660BF3513B2}"/>
              </a:ext>
            </a:extLst>
          </p:cNvPr>
          <p:cNvSpPr txBox="1">
            <a:spLocks/>
          </p:cNvSpPr>
          <p:nvPr/>
        </p:nvSpPr>
        <p:spPr>
          <a:xfrm>
            <a:off x="103137" y="2348880"/>
            <a:ext cx="9144000" cy="22231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latin typeface="Bookman Old Style" panose="02050604050505020204" pitchFamily="18" charset="0"/>
              </a:rPr>
              <a:t>Thank You…</a:t>
            </a:r>
          </a:p>
          <a:p>
            <a:endParaRPr lang="en-US" sz="4000" b="1" dirty="0">
              <a:latin typeface="Bookman Old Style" panose="02050604050505020204" pitchFamily="18" charset="0"/>
            </a:endParaRPr>
          </a:p>
        </p:txBody>
      </p:sp>
      <p:sp>
        <p:nvSpPr>
          <p:cNvPr id="2" name="Footer Placeholder 1"/>
          <p:cNvSpPr>
            <a:spLocks noGrp="1"/>
          </p:cNvSpPr>
          <p:nvPr>
            <p:ph type="ftr" sz="quarter" idx="11"/>
          </p:nvPr>
        </p:nvSpPr>
        <p:spPr/>
        <p:txBody>
          <a:bodyPr/>
          <a:lstStyle/>
          <a:p>
            <a:endParaRPr lang="en-GB" b="1" dirty="0">
              <a:solidFill>
                <a:srgbClr val="FF0000"/>
              </a:solidFill>
            </a:endParaRPr>
          </a:p>
          <a:p>
            <a:endParaRPr lang="en-GB" b="1" dirty="0">
              <a:solidFill>
                <a:srgbClr val="FF0000"/>
              </a:solidFill>
            </a:endParaRPr>
          </a:p>
        </p:txBody>
      </p:sp>
      <p:sp>
        <p:nvSpPr>
          <p:cNvPr id="3" name="Slide Number Placeholder 2"/>
          <p:cNvSpPr>
            <a:spLocks noGrp="1"/>
          </p:cNvSpPr>
          <p:nvPr>
            <p:ph type="sldNum" sz="quarter" idx="12"/>
          </p:nvPr>
        </p:nvSpPr>
        <p:spPr/>
        <p:txBody>
          <a:bodyPr/>
          <a:lstStyle/>
          <a:p>
            <a:endParaRPr lang="en-GB" b="1" dirty="0"/>
          </a:p>
          <a:p>
            <a:endParaRPr lang="en-GB" b="1" dirty="0"/>
          </a:p>
          <a:p>
            <a:endParaRPr lang="en-GB" b="1" dirty="0"/>
          </a:p>
        </p:txBody>
      </p:sp>
      <p:sp>
        <p:nvSpPr>
          <p:cNvPr id="11" name="TextBox 4">
            <a:extLst>
              <a:ext uri="{FF2B5EF4-FFF2-40B4-BE49-F238E27FC236}">
                <a16:creationId xmlns:a16="http://schemas.microsoft.com/office/drawing/2014/main" id="{B9AC4E16-3C30-414D-BC87-8190D62982A0}"/>
              </a:ext>
            </a:extLst>
          </p:cNvPr>
          <p:cNvSpPr txBox="1">
            <a:spLocks noChangeArrowheads="1"/>
          </p:cNvSpPr>
          <p:nvPr/>
        </p:nvSpPr>
        <p:spPr bwMode="auto">
          <a:xfrm>
            <a:off x="-18445" y="20696"/>
            <a:ext cx="9143999" cy="538609"/>
          </a:xfrm>
          <a:prstGeom prst="rect">
            <a:avLst/>
          </a:prstGeom>
          <a:noFill/>
          <a:ln>
            <a:noFill/>
          </a:ln>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Calibri" panose="020F050202020403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Calibri" panose="020F050202020403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Calibri" panose="020F050202020403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Calibri" panose="020F050202020403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Calibri" panose="020F0502020204030204" pitchFamily="34" charset="0"/>
              </a:defRPr>
            </a:lvl9pPr>
          </a:lstStyle>
          <a:p>
            <a:pPr algn="ctr">
              <a:spcBef>
                <a:spcPts val="0"/>
              </a:spcBef>
              <a:buClrTx/>
              <a:buSzTx/>
              <a:buNone/>
            </a:pPr>
            <a:endParaRPr lang="en-US" b="1" dirty="0">
              <a:latin typeface="Book Antiqua" panose="02040602050305030304" pitchFamily="18" charset="0"/>
            </a:endParaRPr>
          </a:p>
        </p:txBody>
      </p:sp>
    </p:spTree>
    <p:extLst>
      <p:ext uri="{BB962C8B-B14F-4D97-AF65-F5344CB8AC3E}">
        <p14:creationId xmlns:p14="http://schemas.microsoft.com/office/powerpoint/2010/main" val="343613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E342E-6C5A-E790-8BB6-DE89CBB1EFD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6BC88D-C729-81DA-3B84-DA7D1AEC0801}"/>
              </a:ext>
            </a:extLst>
          </p:cNvPr>
          <p:cNvSpPr txBox="1">
            <a:spLocks/>
          </p:cNvSpPr>
          <p:nvPr/>
        </p:nvSpPr>
        <p:spPr>
          <a:xfrm>
            <a:off x="0" y="1793"/>
            <a:ext cx="889369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b="1" dirty="0">
              <a:latin typeface="Book Antiqua" panose="02040602050305030304" pitchFamily="18" charset="0"/>
            </a:endParaRPr>
          </a:p>
        </p:txBody>
      </p:sp>
      <p:sp>
        <p:nvSpPr>
          <p:cNvPr id="2" name="TextBox 1">
            <a:extLst>
              <a:ext uri="{FF2B5EF4-FFF2-40B4-BE49-F238E27FC236}">
                <a16:creationId xmlns:a16="http://schemas.microsoft.com/office/drawing/2014/main" id="{26B00E25-1AE6-4165-C4D5-DC7C887ABF27}"/>
              </a:ext>
            </a:extLst>
          </p:cNvPr>
          <p:cNvSpPr txBox="1"/>
          <p:nvPr/>
        </p:nvSpPr>
        <p:spPr>
          <a:xfrm>
            <a:off x="250304" y="996570"/>
            <a:ext cx="864339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This project presents a deep learning approach to automated weapon detection, leveraging Convolutional Neural Networks (CNNs) for enhanced security applications.</a:t>
            </a:r>
          </a:p>
          <a:p>
            <a:pPr marL="342900" indent="-342900" algn="just">
              <a:buFont typeface="Arial" panose="020B0604020202020204" pitchFamily="34" charset="0"/>
              <a:buChar char="•"/>
            </a:pPr>
            <a:r>
              <a:rPr lang="en-US" sz="2000" dirty="0"/>
              <a:t>The system employs pre-trained models (VGG16, ResNet50, and ResNet101) for feature extraction, alongside a proposed custom CNN architecture incorporating VGG19, enabling accurate classification of eight weapon categories, including rifles, handguns, and grenades.</a:t>
            </a:r>
          </a:p>
          <a:p>
            <a:pPr marL="342900" indent="-342900" algn="just">
              <a:buFont typeface="Arial" panose="020B0604020202020204" pitchFamily="34" charset="0"/>
              <a:buChar char="•"/>
            </a:pPr>
            <a:r>
              <a:rPr lang="en-US" sz="2000" dirty="0"/>
              <a:t>The dataset consists of 1,019 labeled images, preprocessed and normalized for efficient model training. By fine-tuning pre-trained models and integrating transfer learning techniques, the custom CNN with VGG19 achieved superior performance, demonstrating 99.77% accuracy.</a:t>
            </a:r>
          </a:p>
          <a:p>
            <a:pPr marL="342900" indent="-342900" algn="just">
              <a:buFont typeface="Arial" panose="020B0604020202020204" pitchFamily="34" charset="0"/>
              <a:buChar char="•"/>
            </a:pPr>
            <a:r>
              <a:rPr lang="en-US" sz="2000" dirty="0"/>
              <a:t>The study highlights the potential of deep learning for real-time weapon detection, offering significant advancements in public and private safety through scalable and efficient surveillance solutions. Ethical considerations are prioritized to ensure unbiased and responsible application of this technology.</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2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CC810-CA62-1F49-314B-0E3D7111B40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C13BEFD-4930-821F-1D84-5B2CD2C64D2F}"/>
              </a:ext>
            </a:extLst>
          </p:cNvPr>
          <p:cNvSpPr txBox="1">
            <a:spLocks/>
          </p:cNvSpPr>
          <p:nvPr/>
        </p:nvSpPr>
        <p:spPr>
          <a:xfrm>
            <a:off x="0" y="1793"/>
            <a:ext cx="889369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Introduction</a:t>
            </a:r>
            <a:endParaRPr lang="en-IN" sz="2800" b="1" dirty="0">
              <a:latin typeface="Book Antiqua" panose="02040602050305030304" pitchFamily="18" charset="0"/>
            </a:endParaRPr>
          </a:p>
        </p:txBody>
      </p:sp>
      <p:sp>
        <p:nvSpPr>
          <p:cNvPr id="2" name="TextBox 1">
            <a:extLst>
              <a:ext uri="{FF2B5EF4-FFF2-40B4-BE49-F238E27FC236}">
                <a16:creationId xmlns:a16="http://schemas.microsoft.com/office/drawing/2014/main" id="{B826F0AB-1830-D9C2-8A05-069BD12F062E}"/>
              </a:ext>
            </a:extLst>
          </p:cNvPr>
          <p:cNvSpPr txBox="1"/>
          <p:nvPr/>
        </p:nvSpPr>
        <p:spPr>
          <a:xfrm>
            <a:off x="250304" y="1566841"/>
            <a:ext cx="8643392"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Weapon Detection is a crucial task in security and surveillance.</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Motivation:</a:t>
            </a:r>
            <a:r>
              <a:rPr lang="en-US" sz="2400" dirty="0"/>
              <a:t> Automating weapon recognition to enhance security and threat prevention.</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Importance:</a:t>
            </a:r>
            <a:r>
              <a:rPr lang="en-US" sz="2400" dirty="0"/>
              <a:t> Helps in real-time threat detection and response, reducing risks in public spaces.</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Relevance:</a:t>
            </a:r>
            <a:r>
              <a:rPr lang="en-US" sz="2400" dirty="0"/>
              <a:t> Applications in law enforcement, surveillance systems, and public safety monitoring.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9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071D7-436C-F814-1839-3BC3D6EC95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5DB41-136B-07C8-7B26-33550F723C69}"/>
              </a:ext>
            </a:extLst>
          </p:cNvPr>
          <p:cNvSpPr txBox="1">
            <a:spLocks/>
          </p:cNvSpPr>
          <p:nvPr/>
        </p:nvSpPr>
        <p:spPr>
          <a:xfrm>
            <a:off x="0" y="1793"/>
            <a:ext cx="889369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b="1" dirty="0">
              <a:latin typeface="Book Antiqua" panose="02040602050305030304" pitchFamily="18" charset="0"/>
            </a:endParaRPr>
          </a:p>
        </p:txBody>
      </p:sp>
      <p:sp>
        <p:nvSpPr>
          <p:cNvPr id="2" name="TextBox 1">
            <a:extLst>
              <a:ext uri="{FF2B5EF4-FFF2-40B4-BE49-F238E27FC236}">
                <a16:creationId xmlns:a16="http://schemas.microsoft.com/office/drawing/2014/main" id="{C4234AC3-B858-45A5-180B-5118CEF17568}"/>
              </a:ext>
            </a:extLst>
          </p:cNvPr>
          <p:cNvSpPr txBox="1"/>
          <p:nvPr/>
        </p:nvSpPr>
        <p:spPr>
          <a:xfrm>
            <a:off x="250304" y="996570"/>
            <a:ext cx="8643392"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project explores a deep learning approach to enhance weapon detection in images using Convolutional Neural Networks (CNNs).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enhanced detection system can be integrated into existing CCTV or security monitoring systems, offering a scalable and efficient way to monitor environments for potential threats.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system enhances public and private security by enabling real-time weapon detection, reducing response times in critical situations.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can accurately identify weapons in images.</a:t>
            </a:r>
          </a:p>
        </p:txBody>
      </p:sp>
    </p:spTree>
    <p:extLst>
      <p:ext uri="{BB962C8B-B14F-4D97-AF65-F5344CB8AC3E}">
        <p14:creationId xmlns:p14="http://schemas.microsoft.com/office/powerpoint/2010/main" val="394275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350B8-7094-A068-CD20-E4996D584B5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8D64336-E65E-4140-351A-E051EE1355F9}"/>
              </a:ext>
            </a:extLst>
          </p:cNvPr>
          <p:cNvSpPr txBox="1">
            <a:spLocks/>
          </p:cNvSpPr>
          <p:nvPr/>
        </p:nvSpPr>
        <p:spPr>
          <a:xfrm>
            <a:off x="0" y="1793"/>
            <a:ext cx="889369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b="1" dirty="0">
              <a:latin typeface="Book Antiqua" panose="02040602050305030304" pitchFamily="18" charset="0"/>
            </a:endParaRPr>
          </a:p>
        </p:txBody>
      </p:sp>
      <p:sp>
        <p:nvSpPr>
          <p:cNvPr id="2" name="TextBox 1">
            <a:extLst>
              <a:ext uri="{FF2B5EF4-FFF2-40B4-BE49-F238E27FC236}">
                <a16:creationId xmlns:a16="http://schemas.microsoft.com/office/drawing/2014/main" id="{C9BDB8F6-33F8-FC18-1239-5FC57C455E4F}"/>
              </a:ext>
            </a:extLst>
          </p:cNvPr>
          <p:cNvSpPr txBox="1"/>
          <p:nvPr/>
        </p:nvSpPr>
        <p:spPr>
          <a:xfrm>
            <a:off x="250304" y="996570"/>
            <a:ext cx="864339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Our model provides a image classification job with type of weapon.</a:t>
            </a:r>
          </a:p>
          <a:p>
            <a:pPr marL="342900" indent="-3429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By training the model on the generated dataset, we can learn from it and use it to detect weapons.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utilize pre-trained models (VGG16, ResNet50, ResNet101) along with a custom-designed CNN to classify images as containing weapons or not.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eliminating manual monitoring, it increases accuracy and consistency, minimizing human error and ensuring faster threat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detection.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75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D902C-2CC1-45CE-A495-C660BF3513B2}"/>
              </a:ext>
            </a:extLst>
          </p:cNvPr>
          <p:cNvSpPr txBox="1">
            <a:spLocks/>
          </p:cNvSpPr>
          <p:nvPr/>
        </p:nvSpPr>
        <p:spPr>
          <a:xfrm>
            <a:off x="-21704" y="1793"/>
            <a:ext cx="8910065" cy="8615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 Antiqua" panose="02040602050305030304" pitchFamily="18" charset="0"/>
              </a:rPr>
              <a:t>Literature Review</a:t>
            </a:r>
          </a:p>
        </p:txBody>
      </p:sp>
      <p:sp>
        <p:nvSpPr>
          <p:cNvPr id="6" name="Footer Placeholder 5"/>
          <p:cNvSpPr>
            <a:spLocks noGrp="1"/>
          </p:cNvSpPr>
          <p:nvPr>
            <p:ph type="ftr" sz="quarter" idx="11"/>
          </p:nvPr>
        </p:nvSpPr>
        <p:spPr>
          <a:xfrm flipH="1">
            <a:off x="-4489704" y="6530402"/>
            <a:ext cx="557784" cy="365125"/>
          </a:xfrm>
        </p:spPr>
        <p:txBody>
          <a:bodyPr/>
          <a:lstStyle/>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a:p>
            <a:endParaRPr lang="en-US" altLang="en-US" b="1" dirty="0">
              <a:solidFill>
                <a:srgbClr val="FF0000"/>
              </a:solidFill>
              <a:latin typeface="Gill Sans MT" pitchFamily="34" charset="0"/>
            </a:endParaRPr>
          </a:p>
        </p:txBody>
      </p:sp>
      <p:sp>
        <p:nvSpPr>
          <p:cNvPr id="2" name="TextBox 1">
            <a:extLst>
              <a:ext uri="{FF2B5EF4-FFF2-40B4-BE49-F238E27FC236}">
                <a16:creationId xmlns:a16="http://schemas.microsoft.com/office/drawing/2014/main" id="{C31CA3C3-3C53-1E86-5AB1-7280CD1BDC2F}"/>
              </a:ext>
            </a:extLst>
          </p:cNvPr>
          <p:cNvSpPr txBox="1"/>
          <p:nvPr/>
        </p:nvSpPr>
        <p:spPr>
          <a:xfrm>
            <a:off x="0" y="863319"/>
            <a:ext cx="9144000" cy="369332"/>
          </a:xfrm>
          <a:prstGeom prst="rect">
            <a:avLst/>
          </a:prstGeom>
          <a:noFill/>
        </p:spPr>
        <p:txBody>
          <a:bodyPr wrap="square" rtlCol="0">
            <a:spAutoFit/>
          </a:bodyPr>
          <a:lstStyle/>
          <a:p>
            <a:endParaRPr lang="en-US" dirty="0"/>
          </a:p>
        </p:txBody>
      </p:sp>
      <p:graphicFrame>
        <p:nvGraphicFramePr>
          <p:cNvPr id="3" name="Table 2">
            <a:extLst>
              <a:ext uri="{FF2B5EF4-FFF2-40B4-BE49-F238E27FC236}">
                <a16:creationId xmlns:a16="http://schemas.microsoft.com/office/drawing/2014/main" id="{A18620B7-F2BC-39F5-71A6-2F75C06AB93D}"/>
              </a:ext>
            </a:extLst>
          </p:cNvPr>
          <p:cNvGraphicFramePr>
            <a:graphicFrameLocks noGrp="1"/>
          </p:cNvGraphicFramePr>
          <p:nvPr>
            <p:extLst>
              <p:ext uri="{D42A27DB-BD31-4B8C-83A1-F6EECF244321}">
                <p14:modId xmlns:p14="http://schemas.microsoft.com/office/powerpoint/2010/main" val="226052213"/>
              </p:ext>
            </p:extLst>
          </p:nvPr>
        </p:nvGraphicFramePr>
        <p:xfrm>
          <a:off x="21709" y="722376"/>
          <a:ext cx="9039995" cy="5938594"/>
        </p:xfrm>
        <a:graphic>
          <a:graphicData uri="http://schemas.openxmlformats.org/drawingml/2006/table">
            <a:tbl>
              <a:tblPr firstRow="1" bandRow="1">
                <a:tableStyleId>{5C22544A-7EE6-4342-B048-85BDC9FD1C3A}</a:tableStyleId>
              </a:tblPr>
              <a:tblGrid>
                <a:gridCol w="412955">
                  <a:extLst>
                    <a:ext uri="{9D8B030D-6E8A-4147-A177-3AD203B41FA5}">
                      <a16:colId xmlns:a16="http://schemas.microsoft.com/office/drawing/2014/main" val="193989283"/>
                    </a:ext>
                  </a:extLst>
                </a:gridCol>
                <a:gridCol w="1740310">
                  <a:extLst>
                    <a:ext uri="{9D8B030D-6E8A-4147-A177-3AD203B41FA5}">
                      <a16:colId xmlns:a16="http://schemas.microsoft.com/office/drawing/2014/main" val="760067763"/>
                    </a:ext>
                  </a:extLst>
                </a:gridCol>
                <a:gridCol w="1120877">
                  <a:extLst>
                    <a:ext uri="{9D8B030D-6E8A-4147-A177-3AD203B41FA5}">
                      <a16:colId xmlns:a16="http://schemas.microsoft.com/office/drawing/2014/main" val="4223954277"/>
                    </a:ext>
                  </a:extLst>
                </a:gridCol>
                <a:gridCol w="1691148">
                  <a:extLst>
                    <a:ext uri="{9D8B030D-6E8A-4147-A177-3AD203B41FA5}">
                      <a16:colId xmlns:a16="http://schemas.microsoft.com/office/drawing/2014/main" val="1717671538"/>
                    </a:ext>
                  </a:extLst>
                </a:gridCol>
                <a:gridCol w="1566135">
                  <a:extLst>
                    <a:ext uri="{9D8B030D-6E8A-4147-A177-3AD203B41FA5}">
                      <a16:colId xmlns:a16="http://schemas.microsoft.com/office/drawing/2014/main" val="2256697109"/>
                    </a:ext>
                  </a:extLst>
                </a:gridCol>
                <a:gridCol w="1462201">
                  <a:extLst>
                    <a:ext uri="{9D8B030D-6E8A-4147-A177-3AD203B41FA5}">
                      <a16:colId xmlns:a16="http://schemas.microsoft.com/office/drawing/2014/main" val="4195564105"/>
                    </a:ext>
                  </a:extLst>
                </a:gridCol>
                <a:gridCol w="1046369">
                  <a:extLst>
                    <a:ext uri="{9D8B030D-6E8A-4147-A177-3AD203B41FA5}">
                      <a16:colId xmlns:a16="http://schemas.microsoft.com/office/drawing/2014/main" val="841364282"/>
                    </a:ext>
                  </a:extLst>
                </a:gridCol>
              </a:tblGrid>
              <a:tr h="604065">
                <a:tc>
                  <a:txBody>
                    <a:bodyPr/>
                    <a:lstStyle/>
                    <a:p>
                      <a:pPr algn="ctr"/>
                      <a:r>
                        <a:rPr lang="en-US" sz="900" dirty="0"/>
                        <a:t>No</a:t>
                      </a:r>
                      <a:endParaRPr lang="en-IN" sz="900" dirty="0"/>
                    </a:p>
                  </a:txBody>
                  <a:tcPr/>
                </a:tc>
                <a:tc>
                  <a:txBody>
                    <a:bodyPr/>
                    <a:lstStyle/>
                    <a:p>
                      <a:pPr algn="ctr"/>
                      <a:r>
                        <a:rPr lang="en-US" sz="900" dirty="0"/>
                        <a:t>Title</a:t>
                      </a:r>
                      <a:endParaRPr lang="en-IN" sz="900" dirty="0"/>
                    </a:p>
                  </a:txBody>
                  <a:tcPr/>
                </a:tc>
                <a:tc>
                  <a:txBody>
                    <a:bodyPr/>
                    <a:lstStyle/>
                    <a:p>
                      <a:pPr algn="ctr"/>
                      <a:r>
                        <a:rPr lang="en-US" sz="900" dirty="0"/>
                        <a:t>Author</a:t>
                      </a:r>
                      <a:endParaRPr lang="en-IN" sz="900" dirty="0"/>
                    </a:p>
                  </a:txBody>
                  <a:tcPr/>
                </a:tc>
                <a:tc>
                  <a:txBody>
                    <a:bodyPr/>
                    <a:lstStyle/>
                    <a:p>
                      <a:pPr algn="ctr"/>
                      <a:r>
                        <a:rPr lang="en-US" sz="900" dirty="0"/>
                        <a:t>Journal Name &amp; year</a:t>
                      </a:r>
                      <a:endParaRPr lang="en-IN" sz="900" dirty="0"/>
                    </a:p>
                  </a:txBody>
                  <a:tcPr/>
                </a:tc>
                <a:tc>
                  <a:txBody>
                    <a:bodyPr/>
                    <a:lstStyle/>
                    <a:p>
                      <a:pPr algn="ctr"/>
                      <a:r>
                        <a:rPr lang="en-US" sz="900" dirty="0"/>
                        <a:t>Methodology Adopted</a:t>
                      </a:r>
                      <a:endParaRPr lang="en-IN" sz="900" dirty="0"/>
                    </a:p>
                  </a:txBody>
                  <a:tcPr/>
                </a:tc>
                <a:tc>
                  <a:txBody>
                    <a:bodyPr/>
                    <a:lstStyle/>
                    <a:p>
                      <a:pPr algn="ctr"/>
                      <a:r>
                        <a:rPr lang="en-US" sz="900" dirty="0"/>
                        <a:t>Key Findings</a:t>
                      </a:r>
                      <a:endParaRPr lang="en-IN" sz="900" dirty="0"/>
                    </a:p>
                  </a:txBody>
                  <a:tcPr/>
                </a:tc>
                <a:tc>
                  <a:txBody>
                    <a:bodyPr/>
                    <a:lstStyle/>
                    <a:p>
                      <a:pPr algn="ctr"/>
                      <a:r>
                        <a:rPr lang="en-US" sz="900" dirty="0"/>
                        <a:t>Gaps</a:t>
                      </a:r>
                      <a:endParaRPr lang="en-IN" sz="900" dirty="0"/>
                    </a:p>
                  </a:txBody>
                  <a:tcPr/>
                </a:tc>
                <a:extLst>
                  <a:ext uri="{0D108BD9-81ED-4DB2-BD59-A6C34878D82A}">
                    <a16:rowId xmlns:a16="http://schemas.microsoft.com/office/drawing/2014/main" val="3526318331"/>
                  </a:ext>
                </a:extLst>
              </a:tr>
              <a:tr h="776679">
                <a:tc>
                  <a:txBody>
                    <a:bodyPr/>
                    <a:lstStyle/>
                    <a:p>
                      <a:pPr algn="ctr"/>
                      <a:r>
                        <a:rPr lang="en-US" sz="1000" b="0" dirty="0">
                          <a:latin typeface="Times New Roman" panose="02020603050405020304" pitchFamily="18" charset="0"/>
                          <a:cs typeface="Times New Roman" panose="02020603050405020304" pitchFamily="18" charset="0"/>
                        </a:rPr>
                        <a:t>1</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Malik, Rich Feature Hierarchies for Accurate Object Detection and Semantic Segmentation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R. </a:t>
                      </a:r>
                      <a:r>
                        <a:rPr lang="en-IN" sz="1000" b="0" dirty="0" err="1">
                          <a:latin typeface="Times New Roman" panose="02020603050405020304" pitchFamily="18" charset="0"/>
                          <a:cs typeface="Times New Roman" panose="02020603050405020304" pitchFamily="18" charset="0"/>
                        </a:rPr>
                        <a:t>Girshick</a:t>
                      </a:r>
                      <a:r>
                        <a:rPr lang="en-IN" sz="1000" b="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 J. Donahue,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 T. Darrell,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 J. Malik.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sng" dirty="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sng" dirty="0">
                          <a:latin typeface="Times New Roman" panose="02020603050405020304" pitchFamily="18" charset="0"/>
                          <a:cs typeface="Times New Roman" panose="02020603050405020304" pitchFamily="18" charset="0"/>
                        </a:rPr>
                        <a:t>https://doi.org/10.1109/CVPR.2014.81 </a:t>
                      </a:r>
                    </a:p>
                  </a:txBody>
                  <a:tcPr/>
                </a:tc>
                <a:tc>
                  <a:txBody>
                    <a:bodyPr/>
                    <a:lstStyle/>
                    <a:p>
                      <a:pPr algn="ctr"/>
                      <a:r>
                        <a:rPr lang="en-US" sz="1000" b="0" dirty="0">
                          <a:latin typeface="Times New Roman" panose="02020603050405020304" pitchFamily="18" charset="0"/>
                          <a:cs typeface="Times New Roman" panose="02020603050405020304" pitchFamily="18" charset="0"/>
                        </a:rPr>
                        <a:t>R-CNN (Regions with Convolutional Neural Networks).</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High-capacity CNNs</a:t>
                      </a:r>
                      <a:r>
                        <a:rPr lang="en-US" sz="1000" b="0" dirty="0">
                          <a:latin typeface="Times New Roman" panose="02020603050405020304" pitchFamily="18" charset="0"/>
                          <a:cs typeface="Times New Roman" panose="02020603050405020304" pitchFamily="18" charset="0"/>
                        </a:rPr>
                        <a:t>, </a:t>
                      </a:r>
                      <a:r>
                        <a:rPr lang="en-IN" sz="1000" b="0" dirty="0">
                          <a:latin typeface="Times New Roman" panose="02020603050405020304" pitchFamily="18" charset="0"/>
                          <a:cs typeface="Times New Roman" panose="02020603050405020304" pitchFamily="18" charset="0"/>
                        </a:rPr>
                        <a:t>Significant </a:t>
                      </a:r>
                      <a:r>
                        <a:rPr lang="en-IN" sz="1000" b="0" dirty="0" err="1">
                          <a:latin typeface="Times New Roman" panose="02020603050405020304" pitchFamily="18" charset="0"/>
                          <a:cs typeface="Times New Roman" panose="02020603050405020304" pitchFamily="18" charset="0"/>
                        </a:rPr>
                        <a:t>mAP</a:t>
                      </a:r>
                      <a:r>
                        <a:rPr lang="en-IN" sz="1000" b="0" dirty="0">
                          <a:latin typeface="Times New Roman" panose="02020603050405020304" pitchFamily="18" charset="0"/>
                          <a:cs typeface="Times New Roman" panose="02020603050405020304" pitchFamily="18" charset="0"/>
                        </a:rPr>
                        <a:t>, Pre-training and Fine-tuning, Rich Hierarchy of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Slow detection speed</a:t>
                      </a:r>
                    </a:p>
                  </a:txBody>
                  <a:tcPr/>
                </a:tc>
                <a:extLst>
                  <a:ext uri="{0D108BD9-81ED-4DB2-BD59-A6C34878D82A}">
                    <a16:rowId xmlns:a16="http://schemas.microsoft.com/office/drawing/2014/main" val="1855494496"/>
                  </a:ext>
                </a:extLst>
              </a:tr>
              <a:tr h="676656">
                <a:tc>
                  <a:txBody>
                    <a:bodyPr/>
                    <a:lstStyle/>
                    <a:p>
                      <a:pPr algn="ctr"/>
                      <a:r>
                        <a:rPr lang="en-US" sz="1000" b="0" dirty="0">
                          <a:latin typeface="Times New Roman" panose="02020603050405020304" pitchFamily="18" charset="0"/>
                          <a:cs typeface="Times New Roman" panose="02020603050405020304" pitchFamily="18" charset="0"/>
                        </a:rPr>
                        <a:t>2</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Faster R-CNN: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Towards Real-Time Object Detection with Region Proposal Networks</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S. Ren, K. He, R. </a:t>
                      </a:r>
                      <a:r>
                        <a:rPr lang="en-IN" sz="1000" b="0" kern="1200" dirty="0" err="1">
                          <a:solidFill>
                            <a:schemeClr val="dk1"/>
                          </a:solidFill>
                          <a:effectLst/>
                          <a:latin typeface="Times New Roman" panose="02020603050405020304" pitchFamily="18" charset="0"/>
                          <a:ea typeface="+mn-ea"/>
                          <a:cs typeface="Times New Roman" panose="02020603050405020304" pitchFamily="18" charset="0"/>
                        </a:rPr>
                        <a:t>Girshick</a:t>
                      </a:r>
                      <a:r>
                        <a:rPr lang="en-IN" sz="1000" b="0" kern="1200" dirty="0">
                          <a:solidFill>
                            <a:schemeClr val="dk1"/>
                          </a:solidFill>
                          <a:effectLst/>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 J. Sun.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0" u="sng"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u="sng" dirty="0">
                          <a:latin typeface="Times New Roman" panose="02020603050405020304" pitchFamily="18" charset="0"/>
                          <a:cs typeface="Times New Roman" panose="02020603050405020304" pitchFamily="18" charset="0"/>
                        </a:rPr>
                        <a:t>https://doi.org/10.1109/TPAMI.2016.2577031</a:t>
                      </a:r>
                      <a:endParaRPr lang="en-IN" sz="1000" b="0" u="sng" dirty="0">
                        <a:latin typeface="Times New Roman" panose="02020603050405020304" pitchFamily="18" charset="0"/>
                        <a:cs typeface="Times New Roman" panose="02020603050405020304" pitchFamily="18" charset="0"/>
                      </a:endParaRPr>
                    </a:p>
                  </a:txBody>
                  <a:tcPr/>
                </a:tc>
                <a:tc>
                  <a:txBody>
                    <a:bodyPr/>
                    <a:lstStyle/>
                    <a:p>
                      <a:pPr algn="ctr"/>
                      <a:r>
                        <a:rPr lang="en-IN" sz="1000" b="0" dirty="0">
                          <a:latin typeface="Times New Roman" panose="02020603050405020304" pitchFamily="18" charset="0"/>
                          <a:cs typeface="Times New Roman" panose="02020603050405020304" pitchFamily="18" charset="0"/>
                        </a:rPr>
                        <a:t>Region Proposal Network (RPN), R-CNN, VGG-16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RPN generates efficient region proposals, improving Faster R-CNN's speed and accuracy.</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Reliance on a fixed number of region proposals </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6375797"/>
                  </a:ext>
                </a:extLst>
              </a:tr>
              <a:tr h="658368">
                <a:tc>
                  <a:txBody>
                    <a:bodyPr/>
                    <a:lstStyle/>
                    <a:p>
                      <a:pPr algn="ctr"/>
                      <a:r>
                        <a:rPr lang="en-US" sz="1000" b="0" dirty="0">
                          <a:latin typeface="Times New Roman" panose="02020603050405020304" pitchFamily="18" charset="0"/>
                          <a:cs typeface="Times New Roman" panose="02020603050405020304" pitchFamily="18" charset="0"/>
                        </a:rPr>
                        <a:t>3</a:t>
                      </a:r>
                      <a:endParaRPr lang="en-IN" sz="1000" b="0" dirty="0">
                        <a:latin typeface="Times New Roman" panose="02020603050405020304" pitchFamily="18" charset="0"/>
                        <a:cs typeface="Times New Roman" panose="02020603050405020304" pitchFamily="18" charset="0"/>
                      </a:endParaRPr>
                    </a:p>
                  </a:txBody>
                  <a:tcPr/>
                </a:tc>
                <a:tc>
                  <a:txBody>
                    <a:bodyPr/>
                    <a:lstStyle/>
                    <a:p>
                      <a:pPr algn="ct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You Only Look Once: Unified, Real-Time Object Detection</a:t>
                      </a:r>
                    </a:p>
                    <a:p>
                      <a:pPr algn="ct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J. Redmon,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S. </a:t>
                      </a:r>
                      <a:r>
                        <a:rPr lang="en-IN" sz="1000" b="0" dirty="0" err="1">
                          <a:latin typeface="Times New Roman" panose="02020603050405020304" pitchFamily="18" charset="0"/>
                          <a:cs typeface="Times New Roman" panose="02020603050405020304" pitchFamily="18" charset="0"/>
                        </a:rPr>
                        <a:t>Divvala</a:t>
                      </a:r>
                      <a:r>
                        <a:rPr lang="en-IN" sz="1000" b="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R. </a:t>
                      </a:r>
                      <a:r>
                        <a:rPr lang="en-IN" sz="1000" b="0" dirty="0" err="1">
                          <a:latin typeface="Times New Roman" panose="02020603050405020304" pitchFamily="18" charset="0"/>
                          <a:cs typeface="Times New Roman" panose="02020603050405020304" pitchFamily="18" charset="0"/>
                        </a:rPr>
                        <a:t>Girshick</a:t>
                      </a:r>
                      <a:r>
                        <a:rPr lang="en-IN" sz="1000" b="0" dirty="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A. Farhadi,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0" u="sng"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u="sng" dirty="0">
                          <a:latin typeface="Times New Roman" panose="02020603050405020304" pitchFamily="18" charset="0"/>
                          <a:cs typeface="Times New Roman" panose="02020603050405020304" pitchFamily="18" charset="0"/>
                        </a:rPr>
                        <a:t>https://doi.org/10.48550/arXiv.1506.02640</a:t>
                      </a:r>
                      <a:endParaRPr lang="en-IN" sz="1000" b="0" u="sng" dirty="0">
                        <a:latin typeface="Times New Roman" panose="02020603050405020304" pitchFamily="18" charset="0"/>
                        <a:cs typeface="Times New Roman" panose="02020603050405020304" pitchFamily="18" charset="0"/>
                      </a:endParaRPr>
                    </a:p>
                  </a:txBody>
                  <a:tcPr/>
                </a:tc>
                <a:tc>
                  <a:txBody>
                    <a:bodyPr/>
                    <a:lstStyle/>
                    <a:p>
                      <a:pPr algn="ctr"/>
                      <a:r>
                        <a:rPr lang="en-US" sz="1000" b="0" dirty="0">
                          <a:latin typeface="Times New Roman" panose="02020603050405020304" pitchFamily="18" charset="0"/>
                          <a:cs typeface="Times New Roman" panose="02020603050405020304" pitchFamily="18" charset="0"/>
                        </a:rPr>
                        <a:t>Unified Architecture, Grid Division,</a:t>
                      </a:r>
                    </a:p>
                    <a:p>
                      <a:pPr algn="ctr"/>
                      <a:r>
                        <a:rPr lang="en-US" sz="1000" b="0" dirty="0">
                          <a:latin typeface="Times New Roman" panose="02020603050405020304" pitchFamily="18" charset="0"/>
                          <a:cs typeface="Times New Roman" panose="02020603050405020304" pitchFamily="18" charset="0"/>
                        </a:rPr>
                        <a:t>Bounding Box Prediction,</a:t>
                      </a:r>
                    </a:p>
                    <a:p>
                      <a:pPr algn="ctr"/>
                      <a:r>
                        <a:rPr lang="en-US" sz="1000" b="0" dirty="0">
                          <a:latin typeface="Times New Roman" panose="02020603050405020304" pitchFamily="18" charset="0"/>
                          <a:cs typeface="Times New Roman" panose="02020603050405020304" pitchFamily="18" charset="0"/>
                        </a:rPr>
                        <a:t>Non-Maximum Suppression.</a:t>
                      </a:r>
                      <a:endParaRPr lang="en-IN" sz="1000" b="0" dirty="0">
                        <a:latin typeface="Times New Roman" panose="02020603050405020304" pitchFamily="18" charset="0"/>
                        <a:cs typeface="Times New Roman" panose="02020603050405020304" pitchFamily="18" charset="0"/>
                      </a:endParaRPr>
                    </a:p>
                  </a:txBody>
                  <a:tcPr/>
                </a:tc>
                <a:tc>
                  <a:txBody>
                    <a:bodyPr/>
                    <a:lstStyle/>
                    <a:p>
                      <a:pPr algn="ctr"/>
                      <a:r>
                        <a:rPr lang="en-US" sz="1000" b="0" dirty="0">
                          <a:latin typeface="Times New Roman" panose="02020603050405020304" pitchFamily="18" charset="0"/>
                          <a:cs typeface="Times New Roman" panose="02020603050405020304" pitchFamily="18" charset="0"/>
                        </a:rPr>
                        <a:t>Real-time speed, Unified model, Contextual reasoning, High </a:t>
                      </a:r>
                      <a:r>
                        <a:rPr lang="en-US" sz="1000" b="0" dirty="0" err="1">
                          <a:latin typeface="Times New Roman" panose="02020603050405020304" pitchFamily="18" charset="0"/>
                          <a:cs typeface="Times New Roman" panose="02020603050405020304" pitchFamily="18" charset="0"/>
                        </a:rPr>
                        <a:t>mAP</a:t>
                      </a:r>
                      <a:r>
                        <a:rPr lang="en-US" sz="1000" b="0" dirty="0">
                          <a:latin typeface="Times New Roman" panose="02020603050405020304" pitchFamily="18" charset="0"/>
                          <a:cs typeface="Times New Roman" panose="02020603050405020304" pitchFamily="18" charset="0"/>
                        </a:rPr>
                        <a:t>.</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Struggles with accurately localizing small objects in images.</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149082"/>
                  </a:ext>
                </a:extLst>
              </a:tr>
              <a:tr h="740664">
                <a:tc>
                  <a:txBody>
                    <a:bodyPr/>
                    <a:lstStyle/>
                    <a:p>
                      <a:pPr algn="ctr"/>
                      <a:r>
                        <a:rPr lang="en-US" sz="1000" b="0" dirty="0">
                          <a:latin typeface="Times New Roman" panose="02020603050405020304" pitchFamily="18" charset="0"/>
                          <a:cs typeface="Times New Roman" panose="02020603050405020304" pitchFamily="18" charset="0"/>
                        </a:rPr>
                        <a:t>4</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Deep Residual Learning for Image Recognition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K. He, X. Zhang, S. Ren, J. Sun.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0" u="sng"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u="sng" dirty="0">
                          <a:latin typeface="Times New Roman" panose="02020603050405020304" pitchFamily="18" charset="0"/>
                          <a:cs typeface="Times New Roman" panose="02020603050405020304" pitchFamily="18" charset="0"/>
                        </a:rPr>
                        <a:t>https://doi.org/10.1109/CVPR.2016.90</a:t>
                      </a:r>
                      <a:endParaRPr lang="en-IN" sz="1000" b="0" u="sng"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Residual learning framework for deep networks, residual function reformulation.</a:t>
                      </a:r>
                      <a:endParaRPr lang="en-IN" sz="1000" b="0" dirty="0">
                        <a:latin typeface="Times New Roman" panose="02020603050405020304" pitchFamily="18" charset="0"/>
                        <a:cs typeface="Times New Roman" panose="02020603050405020304" pitchFamily="18" charset="0"/>
                      </a:endParaRPr>
                    </a:p>
                  </a:txBody>
                  <a:tcPr/>
                </a:tc>
                <a:tc>
                  <a:txBody>
                    <a:bodyPr/>
                    <a:lstStyle/>
                    <a:p>
                      <a:pPr algn="ctr"/>
                      <a:r>
                        <a:rPr lang="en-IN" sz="1000" b="0" dirty="0">
                          <a:latin typeface="Times New Roman" panose="02020603050405020304" pitchFamily="18" charset="0"/>
                          <a:cs typeface="Times New Roman" panose="02020603050405020304" pitchFamily="18" charset="0"/>
                        </a:rPr>
                        <a:t>Residual networks, ImageNet, ILSVRC,  COCO detection.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Needing a lot of resources to train and run.</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5548542"/>
                  </a:ext>
                </a:extLst>
              </a:tr>
              <a:tr h="875305">
                <a:tc>
                  <a:txBody>
                    <a:bodyPr/>
                    <a:lstStyle/>
                    <a:p>
                      <a:pPr algn="ctr"/>
                      <a:r>
                        <a:rPr lang="en-US" sz="1000" b="0" dirty="0">
                          <a:latin typeface="Times New Roman" panose="02020603050405020304" pitchFamily="18" charset="0"/>
                          <a:cs typeface="Times New Roman" panose="02020603050405020304" pitchFamily="18" charset="0"/>
                        </a:rPr>
                        <a:t>5</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Pedestrian detection with a Large-Field-Of-View deep network</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A. </a:t>
                      </a:r>
                      <a:r>
                        <a:rPr lang="en-IN" sz="1000" b="0" kern="1200" dirty="0" err="1">
                          <a:solidFill>
                            <a:schemeClr val="dk1"/>
                          </a:solidFill>
                          <a:effectLst/>
                          <a:latin typeface="Times New Roman" panose="02020603050405020304" pitchFamily="18" charset="0"/>
                          <a:ea typeface="+mn-ea"/>
                          <a:cs typeface="Times New Roman" panose="02020603050405020304" pitchFamily="18" charset="0"/>
                        </a:rPr>
                        <a:t>Angelova</a:t>
                      </a:r>
                      <a:r>
                        <a:rPr lang="en-IN" sz="1000" b="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1000" b="0" kern="1200" dirty="0" err="1">
                          <a:solidFill>
                            <a:schemeClr val="dk1"/>
                          </a:solidFill>
                          <a:effectLst/>
                          <a:latin typeface="Times New Roman" panose="02020603050405020304" pitchFamily="18" charset="0"/>
                          <a:ea typeface="+mn-ea"/>
                          <a:cs typeface="Times New Roman" panose="02020603050405020304" pitchFamily="18" charset="0"/>
                        </a:rPr>
                        <a:t>Krizhevsky</a:t>
                      </a:r>
                      <a:r>
                        <a:rPr lang="en-IN" sz="1000" b="0" kern="1200" dirty="0">
                          <a:solidFill>
                            <a:schemeClr val="dk1"/>
                          </a:solidFill>
                          <a:effectLst/>
                          <a:latin typeface="Times New Roman" panose="02020603050405020304" pitchFamily="18" charset="0"/>
                          <a:ea typeface="+mn-ea"/>
                          <a:cs typeface="Times New Roman" panose="02020603050405020304" pitchFamily="18" charset="0"/>
                        </a:rPr>
                        <a:t> and V. </a:t>
                      </a:r>
                      <a:r>
                        <a:rPr lang="en-IN" sz="1000" b="0" kern="1200" dirty="0" err="1">
                          <a:solidFill>
                            <a:schemeClr val="dk1"/>
                          </a:solidFill>
                          <a:effectLst/>
                          <a:latin typeface="Times New Roman" panose="02020603050405020304" pitchFamily="18" charset="0"/>
                          <a:ea typeface="+mn-ea"/>
                          <a:cs typeface="Times New Roman" panose="02020603050405020304" pitchFamily="18" charset="0"/>
                        </a:rPr>
                        <a:t>Vanhoucke</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sng" dirty="0">
                          <a:latin typeface="Times New Roman" panose="02020603050405020304" pitchFamily="18" charset="0"/>
                          <a:cs typeface="Times New Roman" panose="02020603050405020304" pitchFamily="18" charset="0"/>
                        </a:rPr>
                        <a:t>https://doi.org/10.1109/ICRA.2015.7139256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Large-Field-Of-View (LFOV), Convolutional Architecture, Cascading Detection, Training and Proposal Generation.</a:t>
                      </a:r>
                    </a:p>
                  </a:txBody>
                  <a:tcPr/>
                </a:tc>
                <a:tc>
                  <a:txBody>
                    <a:bodyPr/>
                    <a:lstStyle/>
                    <a:p>
                      <a:pPr algn="ctr"/>
                      <a:r>
                        <a:rPr lang="en-IN" sz="1000" b="0" dirty="0">
                          <a:latin typeface="Times New Roman" panose="02020603050405020304" pitchFamily="18" charset="0"/>
                          <a:cs typeface="Times New Roman" panose="02020603050405020304" pitchFamily="18" charset="0"/>
                        </a:rPr>
                        <a:t>Speed Improvement, High accuracy and Simultaneous Detection.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LFOV network is not yet real-time.</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5877720"/>
                  </a:ext>
                </a:extLst>
              </a:tr>
              <a:tr h="875305">
                <a:tc>
                  <a:txBody>
                    <a:bodyPr/>
                    <a:lstStyle/>
                    <a:p>
                      <a:pPr algn="ctr"/>
                      <a:r>
                        <a:rPr lang="en-US" sz="1000" b="0" dirty="0">
                          <a:latin typeface="Times New Roman" panose="02020603050405020304" pitchFamily="18" charset="0"/>
                          <a:cs typeface="Times New Roman" panose="02020603050405020304" pitchFamily="18" charset="0"/>
                        </a:rPr>
                        <a:t>6</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Deep Residual Learning for Image Recognition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effectLst/>
                          <a:latin typeface="Times New Roman" panose="02020603050405020304" pitchFamily="18" charset="0"/>
                          <a:ea typeface="+mn-ea"/>
                          <a:cs typeface="Times New Roman" panose="02020603050405020304" pitchFamily="18" charset="0"/>
                        </a:rPr>
                        <a:t>K. He, X. Zhang, S. Ren and J. Sun.</a:t>
                      </a:r>
                      <a:endParaRPr lang="en-IN" sz="1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sng" dirty="0">
                          <a:latin typeface="Times New Roman" panose="02020603050405020304" pitchFamily="18" charset="0"/>
                          <a:cs typeface="Times New Roman" panose="02020603050405020304" pitchFamily="18" charset="0"/>
                        </a:rPr>
                        <a:t>https://doi.org/10.1109/CVPR.2016.90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dirty="0">
                          <a:latin typeface="Times New Roman" panose="02020603050405020304" pitchFamily="18" charset="0"/>
                          <a:cs typeface="Times New Roman" panose="02020603050405020304" pitchFamily="18" charset="0"/>
                        </a:rPr>
                        <a:t>Residual Learning Framework, Residual Block and Architecture.</a:t>
                      </a:r>
                    </a:p>
                  </a:txBody>
                  <a:tcPr/>
                </a:tc>
                <a:tc>
                  <a:txBody>
                    <a:bodyPr/>
                    <a:lstStyle/>
                    <a:p>
                      <a:pPr algn="ctr"/>
                      <a:r>
                        <a:rPr lang="en-IN" sz="1000" b="0" dirty="0">
                          <a:latin typeface="Times New Roman" panose="02020603050405020304" pitchFamily="18" charset="0"/>
                          <a:cs typeface="Times New Roman" panose="02020603050405020304" pitchFamily="18" charset="0"/>
                        </a:rPr>
                        <a:t>Residual Learning Addresses Degradation, </a:t>
                      </a:r>
                      <a:r>
                        <a:rPr lang="en-US" sz="1000" b="0" dirty="0">
                          <a:latin typeface="Times New Roman" panose="02020603050405020304" pitchFamily="18" charset="0"/>
                          <a:cs typeface="Times New Roman" panose="02020603050405020304" pitchFamily="18" charset="0"/>
                        </a:rPr>
                        <a:t>Deeper Networks are More Effective and </a:t>
                      </a:r>
                      <a:r>
                        <a:rPr lang="en-IN" sz="1000" b="0" dirty="0">
                          <a:latin typeface="Times New Roman" panose="02020603050405020304" pitchFamily="18" charset="0"/>
                          <a:cs typeface="Times New Roman" panose="02020603050405020304" pitchFamily="18" charset="0"/>
                        </a:rPr>
                        <a:t>Improved Performance.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increasing network depth beyond a certain point can lead to diminishing performance gains</a:t>
                      </a:r>
                      <a:endParaRPr lang="en-IN"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3267324"/>
                  </a:ext>
                </a:extLst>
              </a:tr>
            </a:tbl>
          </a:graphicData>
        </a:graphic>
      </p:graphicFrame>
      <p:sp>
        <p:nvSpPr>
          <p:cNvPr id="8" name="TextBox 7">
            <a:extLst>
              <a:ext uri="{FF2B5EF4-FFF2-40B4-BE49-F238E27FC236}">
                <a16:creationId xmlns:a16="http://schemas.microsoft.com/office/drawing/2014/main" id="{DAFE47C7-03E9-2543-28DC-68636490DD2A}"/>
              </a:ext>
            </a:extLst>
          </p:cNvPr>
          <p:cNvSpPr txBox="1"/>
          <p:nvPr/>
        </p:nvSpPr>
        <p:spPr>
          <a:xfrm>
            <a:off x="4041058" y="6582975"/>
            <a:ext cx="4645742" cy="276999"/>
          </a:xfrm>
          <a:prstGeom prst="rect">
            <a:avLst/>
          </a:prstGeom>
          <a:noFill/>
        </p:spPr>
        <p:txBody>
          <a:bodyPr wrap="square">
            <a:spAutoFit/>
          </a:bodyPr>
          <a:lstStyle/>
          <a:p>
            <a:endParaRPr lang="en-US" altLang="en-US" sz="1200" b="1" dirty="0">
              <a:solidFill>
                <a:srgbClr val="FF0000"/>
              </a:solidFill>
              <a:latin typeface="Gill Sans MT" pitchFamily="34" charset="0"/>
            </a:endParaRPr>
          </a:p>
        </p:txBody>
      </p:sp>
    </p:spTree>
    <p:extLst>
      <p:ext uri="{BB962C8B-B14F-4D97-AF65-F5344CB8AC3E}">
        <p14:creationId xmlns:p14="http://schemas.microsoft.com/office/powerpoint/2010/main" val="208003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85463" y="1131094"/>
            <a:ext cx="7629887" cy="846007"/>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57200" y="2012949"/>
            <a:ext cx="8229600" cy="4525963"/>
          </a:xfrm>
        </p:spPr>
        <p:txBody>
          <a:bodyPr>
            <a:normAutofit/>
          </a:bodyPr>
          <a:lstStyle/>
          <a:p>
            <a:pPr>
              <a:buNone/>
            </a:pPr>
            <a:r>
              <a:rPr lang="en-US" sz="1800" dirty="0"/>
              <a:t> </a:t>
            </a:r>
            <a:r>
              <a:rPr lang="en-US" sz="2000" b="1" dirty="0"/>
              <a:t>Limited Real-World Datasets:</a:t>
            </a:r>
            <a:endParaRPr lang="en-US" sz="2000" dirty="0"/>
          </a:p>
          <a:p>
            <a:pPr>
              <a:buFont typeface="Arial" panose="020B0604020202020204" pitchFamily="34" charset="0"/>
              <a:buChar char="•"/>
            </a:pPr>
            <a:r>
              <a:rPr lang="en-US" sz="2000" dirty="0"/>
              <a:t>Most existing weapon detection models rely on synthetic or limited datasets. There is a need for large-scale, diverse datasets that capture real-world variations in lighting, angles, and occlusions.</a:t>
            </a:r>
          </a:p>
          <a:p>
            <a:pPr>
              <a:buNone/>
            </a:pPr>
            <a:r>
              <a:rPr lang="en-US" sz="2000" dirty="0"/>
              <a:t> </a:t>
            </a:r>
            <a:r>
              <a:rPr lang="en-US" sz="2000" b="1" dirty="0"/>
              <a:t>False Positives and False Negatives:</a:t>
            </a:r>
            <a:endParaRPr lang="en-US" sz="2000" dirty="0"/>
          </a:p>
          <a:p>
            <a:pPr>
              <a:buFont typeface="Arial" panose="020B0604020202020204" pitchFamily="34" charset="0"/>
              <a:buChar char="•"/>
            </a:pPr>
            <a:r>
              <a:rPr lang="en-US" sz="2000" dirty="0"/>
              <a:t>Current deep learning models sometimes misclassify objects (e.g., detecting toy guns as real weapons or missing concealed weapons). More robust techniques are required to reduce misclassification rates.</a:t>
            </a:r>
          </a:p>
          <a:p>
            <a:pPr>
              <a:buNone/>
            </a:pPr>
            <a:r>
              <a:rPr lang="en-US" sz="2000" dirty="0"/>
              <a:t> </a:t>
            </a:r>
            <a:r>
              <a:rPr lang="en-US" sz="2000" b="1" dirty="0"/>
              <a:t>Detection in Crowded and Low-Visibility Environments:</a:t>
            </a:r>
            <a:endParaRPr lang="en-US" sz="2000" dirty="0"/>
          </a:p>
          <a:p>
            <a:pPr>
              <a:buFont typeface="Arial" panose="020B0604020202020204" pitchFamily="34" charset="0"/>
              <a:buChar char="•"/>
            </a:pPr>
            <a:r>
              <a:rPr lang="en-US" sz="2000" dirty="0"/>
              <a:t>Many weapon detection systems struggle in dense crowds, poor lighting, and occlusions (e.g., people partially covering weapons). Enhancing model robustness in such conditions is a challenge.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3158</Words>
  <Application>Microsoft Office PowerPoint</Application>
  <PresentationFormat>On-screen Show (4:3)</PresentationFormat>
  <Paragraphs>309</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 Antiqua</vt:lpstr>
      <vt:lpstr>Bookman Old Style</vt:lpstr>
      <vt:lpstr>Calibri</vt:lpstr>
      <vt:lpstr>Gill Sans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GAPS</vt:lpstr>
      <vt:lpstr>PowerPoint Presentation</vt:lpstr>
      <vt:lpstr>PROBLEM STATEMENT</vt:lpstr>
      <vt:lpstr>OBJECTIVES</vt:lpstr>
      <vt:lpstr>BLOCK DIAGRAM OR FLOW DIAGRAM</vt:lpstr>
      <vt:lpstr>PowerPoint Presentation</vt:lpstr>
      <vt:lpstr>PowerPoint Presentation</vt:lpstr>
      <vt:lpstr>PowerPoint Presentation</vt:lpstr>
      <vt:lpstr>IMPLEMENTATION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Screens</vt:lpstr>
      <vt:lpstr>PowerPoint Presentation</vt:lpstr>
      <vt:lpstr>FUTURE SCOPE</vt:lpstr>
      <vt:lpstr>QUESTIONS &amp; ANSWERS</vt:lpstr>
      <vt:lpstr>ACKNOWLEGEMENTS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Srinivas Vallepu</dc:creator>
  <cp:lastModifiedBy>kavyasri bachala</cp:lastModifiedBy>
  <cp:revision>16</cp:revision>
  <dcterms:modified xsi:type="dcterms:W3CDTF">2025-03-19T07:43:52Z</dcterms:modified>
</cp:coreProperties>
</file>