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258" r:id="rId3"/>
    <p:sldId id="259" r:id="rId4"/>
    <p:sldId id="260" r:id="rId5"/>
    <p:sldId id="261" r:id="rId6"/>
    <p:sldId id="262" r:id="rId7"/>
    <p:sldId id="263" r:id="rId8"/>
    <p:sldId id="264" r:id="rId9"/>
    <p:sldId id="265" r:id="rId10"/>
    <p:sldId id="266" r:id="rId11"/>
    <p:sldId id="275" r:id="rId12"/>
    <p:sldId id="267" r:id="rId13"/>
    <p:sldId id="280" r:id="rId14"/>
    <p:sldId id="268" r:id="rId15"/>
    <p:sldId id="269" r:id="rId16"/>
    <p:sldId id="279" r:id="rId17"/>
    <p:sldId id="270" r:id="rId18"/>
    <p:sldId id="271" r:id="rId19"/>
    <p:sldId id="277" r:id="rId20"/>
    <p:sldId id="278" r:id="rId21"/>
    <p:sldId id="276" r:id="rId22"/>
    <p:sldId id="273" r:id="rId23"/>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22B4F197-C387-4AD4-840A-A5D83B6A139D}">
          <p14:sldIdLst>
            <p14:sldId id="274"/>
            <p14:sldId id="258"/>
            <p14:sldId id="259"/>
            <p14:sldId id="260"/>
            <p14:sldId id="261"/>
            <p14:sldId id="262"/>
            <p14:sldId id="263"/>
            <p14:sldId id="264"/>
            <p14:sldId id="265"/>
            <p14:sldId id="266"/>
            <p14:sldId id="275"/>
            <p14:sldId id="267"/>
            <p14:sldId id="280"/>
            <p14:sldId id="268"/>
            <p14:sldId id="269"/>
            <p14:sldId id="279"/>
            <p14:sldId id="270"/>
            <p14:sldId id="271"/>
            <p14:sldId id="277"/>
            <p14:sldId id="278"/>
            <p14:sldId id="276"/>
            <p14:sldId id="27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ACE7A-0489-4DEB-A9FA-C24075D49497}" v="246" dt="2024-12-28T03:54:05.94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6" name="Holder 6"/>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4" name="Holder 4"/>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3" name="Holder 3"/>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7150" y="38100"/>
            <a:ext cx="3667124" cy="504825"/>
          </a:xfrm>
          <a:prstGeom prst="rect">
            <a:avLst/>
          </a:prstGeom>
        </p:spPr>
      </p:pic>
      <p:sp>
        <p:nvSpPr>
          <p:cNvPr id="2" name="Holder 2"/>
          <p:cNvSpPr>
            <a:spLocks noGrp="1"/>
          </p:cNvSpPr>
          <p:nvPr>
            <p:ph type="title"/>
          </p:nvPr>
        </p:nvSpPr>
        <p:spPr>
          <a:xfrm>
            <a:off x="1045463" y="283463"/>
            <a:ext cx="10101072" cy="120000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730872"/>
            <a:ext cx="8149590" cy="3088004"/>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05148" y="6451049"/>
            <a:ext cx="64452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a:xfrm>
            <a:off x="917575" y="6451049"/>
            <a:ext cx="73723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10" dirty="0"/>
              <a:t>22-12-</a:t>
            </a:r>
            <a:r>
              <a:rPr spc="-20" dirty="0"/>
              <a:t>2024</a:t>
            </a:r>
          </a:p>
        </p:txBody>
      </p:sp>
      <p:sp>
        <p:nvSpPr>
          <p:cNvPr id="6" name="Holder 6"/>
          <p:cNvSpPr>
            <a:spLocks noGrp="1"/>
          </p:cNvSpPr>
          <p:nvPr>
            <p:ph type="sldNum" sz="quarter" idx="7"/>
          </p:nvPr>
        </p:nvSpPr>
        <p:spPr>
          <a:xfrm>
            <a:off x="11104626" y="6451049"/>
            <a:ext cx="2159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code/abdallahwagih/plant-village-disease-classification-acc-99-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10238702" TargetMode="External"/><Relationship Id="rId2" Type="http://schemas.openxmlformats.org/officeDocument/2006/relationships/hyperlink" Target="https://ieeexplore.ieee.org/document/10342713" TargetMode="External"/><Relationship Id="rId1" Type="http://schemas.openxmlformats.org/officeDocument/2006/relationships/slideLayout" Target="../slideLayouts/slideLayout2.xml"/><Relationship Id="rId4" Type="http://schemas.openxmlformats.org/officeDocument/2006/relationships/hyperlink" Target="https://ieeexplore.ieee.org/document/948192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086516" TargetMode="External"/><Relationship Id="rId2" Type="http://schemas.openxmlformats.org/officeDocument/2006/relationships/hyperlink" Target="https://ieeexplore.ieee.org/document/947505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4B7B-C137-794B-0635-6C617BFFB481}"/>
              </a:ext>
            </a:extLst>
          </p:cNvPr>
          <p:cNvSpPr>
            <a:spLocks noGrp="1"/>
          </p:cNvSpPr>
          <p:nvPr>
            <p:ph type="title"/>
          </p:nvPr>
        </p:nvSpPr>
        <p:spPr>
          <a:xfrm>
            <a:off x="1045464" y="609600"/>
            <a:ext cx="10101072" cy="1107996"/>
          </a:xfrm>
        </p:spPr>
        <p:txBody>
          <a:bodyPr/>
          <a:lstStyle/>
          <a:p>
            <a:pPr algn="ctr"/>
            <a:r>
              <a:rPr lang="en-US" sz="2400" dirty="0"/>
              <a:t>Department</a:t>
            </a:r>
            <a:r>
              <a:rPr lang="en-US" sz="2400" spc="-20" dirty="0"/>
              <a:t> </a:t>
            </a:r>
            <a:r>
              <a:rPr lang="en-US" sz="2400" dirty="0"/>
              <a:t>of</a:t>
            </a:r>
            <a:r>
              <a:rPr lang="en-US" sz="2400" spc="-5" dirty="0"/>
              <a:t> </a:t>
            </a:r>
            <a:r>
              <a:rPr lang="en-US" sz="2400" dirty="0"/>
              <a:t>Computer</a:t>
            </a:r>
            <a:r>
              <a:rPr lang="en-US" sz="2400" spc="-60" dirty="0"/>
              <a:t> </a:t>
            </a:r>
            <a:r>
              <a:rPr lang="en-US" sz="2400" dirty="0"/>
              <a:t>Science</a:t>
            </a:r>
            <a:r>
              <a:rPr lang="en-US" sz="2400" spc="15" dirty="0"/>
              <a:t> </a:t>
            </a:r>
            <a:r>
              <a:rPr lang="en-US" sz="2400" dirty="0"/>
              <a:t>and</a:t>
            </a:r>
            <a:r>
              <a:rPr lang="en-US" sz="2400" spc="40" dirty="0"/>
              <a:t> </a:t>
            </a:r>
            <a:r>
              <a:rPr lang="en-US" sz="2400" spc="-10" dirty="0"/>
              <a:t>Engineering</a:t>
            </a:r>
            <a:br>
              <a:rPr lang="en-US" sz="2400" spc="-10" dirty="0"/>
            </a:br>
            <a:r>
              <a:rPr lang="en-US" sz="2400" dirty="0">
                <a:solidFill>
                  <a:srgbClr val="FF0000"/>
                </a:solidFill>
              </a:rPr>
              <a:t>Optimized Deep Learning Framework for Fruit Disease Detection Using Feature Fusion and Neural Network Architectures</a:t>
            </a:r>
            <a:endParaRPr lang="en-IN" sz="2400" dirty="0">
              <a:solidFill>
                <a:srgbClr val="FF0000"/>
              </a:solidFill>
            </a:endParaRPr>
          </a:p>
        </p:txBody>
      </p:sp>
      <p:sp>
        <p:nvSpPr>
          <p:cNvPr id="5" name="Text Placeholder 4">
            <a:extLst>
              <a:ext uri="{FF2B5EF4-FFF2-40B4-BE49-F238E27FC236}">
                <a16:creationId xmlns:a16="http://schemas.microsoft.com/office/drawing/2014/main" id="{0DCABCE1-455F-C793-91FB-86DD82A05B4E}"/>
              </a:ext>
            </a:extLst>
          </p:cNvPr>
          <p:cNvSpPr>
            <a:spLocks noGrp="1"/>
          </p:cNvSpPr>
          <p:nvPr>
            <p:ph type="body" idx="1"/>
          </p:nvPr>
        </p:nvSpPr>
        <p:spPr>
          <a:xfrm>
            <a:off x="2362200" y="2414724"/>
            <a:ext cx="2971800" cy="954107"/>
          </a:xfrm>
        </p:spPr>
        <p:txBody>
          <a:bodyPr/>
          <a:lstStyle/>
          <a:p>
            <a:r>
              <a:rPr lang="en-US" sz="1550" dirty="0"/>
              <a:t>Shaik Jaleel</a:t>
            </a:r>
          </a:p>
          <a:p>
            <a:r>
              <a:rPr lang="en-US" sz="1550" dirty="0"/>
              <a:t>Puli Sai Lokesh Reddy</a:t>
            </a:r>
          </a:p>
          <a:p>
            <a:r>
              <a:rPr lang="en-US" sz="1550" dirty="0"/>
              <a:t>Tirupathi Eswar Vara Prasad</a:t>
            </a:r>
          </a:p>
          <a:p>
            <a:r>
              <a:rPr lang="en-US" sz="1550" dirty="0"/>
              <a:t>Vemula Rajesh</a:t>
            </a:r>
            <a:endParaRPr lang="en-IN" sz="1550" dirty="0"/>
          </a:p>
        </p:txBody>
      </p:sp>
      <p:sp>
        <p:nvSpPr>
          <p:cNvPr id="7" name="Text Placeholder 4">
            <a:extLst>
              <a:ext uri="{FF2B5EF4-FFF2-40B4-BE49-F238E27FC236}">
                <a16:creationId xmlns:a16="http://schemas.microsoft.com/office/drawing/2014/main" id="{32472A44-9B20-4584-2F73-6684AAE71E88}"/>
              </a:ext>
            </a:extLst>
          </p:cNvPr>
          <p:cNvSpPr txBox="1">
            <a:spLocks/>
          </p:cNvSpPr>
          <p:nvPr/>
        </p:nvSpPr>
        <p:spPr>
          <a:xfrm>
            <a:off x="3429000" y="3429000"/>
            <a:ext cx="5334000" cy="2933239"/>
          </a:xfrm>
          <a:prstGeom prst="rect">
            <a:avLst/>
          </a:prstGeom>
        </p:spPr>
        <p:txBody>
          <a:bodyPr wrap="square" lIns="0" tIns="0" rIns="0" bIns="0">
            <a:spAutoFit/>
          </a:bodyPr>
          <a:lstStyle>
            <a:lvl1pPr marL="0">
              <a:defRPr sz="275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00000"/>
              </a:lnSpc>
              <a:spcBef>
                <a:spcPts val="100"/>
              </a:spcBef>
            </a:pPr>
            <a:r>
              <a:rPr lang="en-US" sz="1550" dirty="0">
                <a:solidFill>
                  <a:srgbClr val="006600"/>
                </a:solidFill>
                <a:latin typeface="Times New Roman"/>
                <a:cs typeface="Times New Roman"/>
              </a:rPr>
              <a:t>Under</a:t>
            </a:r>
            <a:r>
              <a:rPr lang="en-US" sz="1550" spc="20" dirty="0">
                <a:solidFill>
                  <a:srgbClr val="006600"/>
                </a:solidFill>
                <a:latin typeface="Times New Roman"/>
                <a:cs typeface="Times New Roman"/>
              </a:rPr>
              <a:t> </a:t>
            </a:r>
            <a:r>
              <a:rPr lang="en-US" sz="1550" dirty="0">
                <a:solidFill>
                  <a:srgbClr val="006600"/>
                </a:solidFill>
                <a:latin typeface="Times New Roman"/>
                <a:cs typeface="Times New Roman"/>
              </a:rPr>
              <a:t>the</a:t>
            </a:r>
            <a:r>
              <a:rPr lang="en-US" sz="1550" spc="-30" dirty="0">
                <a:solidFill>
                  <a:srgbClr val="006600"/>
                </a:solidFill>
                <a:latin typeface="Times New Roman"/>
                <a:cs typeface="Times New Roman"/>
              </a:rPr>
              <a:t> </a:t>
            </a:r>
            <a:r>
              <a:rPr lang="en-US" sz="1550" dirty="0">
                <a:solidFill>
                  <a:srgbClr val="006600"/>
                </a:solidFill>
                <a:latin typeface="Times New Roman"/>
                <a:cs typeface="Times New Roman"/>
              </a:rPr>
              <a:t>Guidance</a:t>
            </a:r>
            <a:r>
              <a:rPr lang="en-US" sz="1550" spc="-25" dirty="0">
                <a:solidFill>
                  <a:srgbClr val="006600"/>
                </a:solidFill>
                <a:latin typeface="Times New Roman"/>
                <a:cs typeface="Times New Roman"/>
              </a:rPr>
              <a:t> of,</a:t>
            </a:r>
            <a:endParaRPr lang="en-US" sz="1550" dirty="0">
              <a:latin typeface="Times New Roman"/>
              <a:cs typeface="Times New Roman"/>
            </a:endParaRPr>
          </a:p>
          <a:p>
            <a:pPr algn="ctr">
              <a:lnSpc>
                <a:spcPct val="100000"/>
              </a:lnSpc>
              <a:spcBef>
                <a:spcPts val="1770"/>
              </a:spcBef>
            </a:pPr>
            <a:r>
              <a:rPr lang="en-US" sz="1550" b="1">
                <a:latin typeface="Times New Roman"/>
                <a:cs typeface="Times New Roman"/>
              </a:rPr>
              <a:t>Mr</a:t>
            </a:r>
            <a:r>
              <a:rPr lang="en-US" sz="1550" b="1"/>
              <a:t>.</a:t>
            </a:r>
            <a:r>
              <a:rPr lang="en-US" sz="1550" b="1">
                <a:latin typeface="Times New Roman"/>
                <a:cs typeface="Times New Roman"/>
              </a:rPr>
              <a:t>K</a:t>
            </a:r>
            <a:r>
              <a:rPr lang="en-US" sz="1550" b="1" dirty="0">
                <a:latin typeface="Times New Roman"/>
                <a:cs typeface="Times New Roman"/>
              </a:rPr>
              <a:t> .V. Narasimha Reddy</a:t>
            </a:r>
            <a:r>
              <a:rPr lang="en-US" sz="1550" b="1" spc="-15" baseline="-15873" dirty="0"/>
              <a:t> </a:t>
            </a:r>
            <a:r>
              <a:rPr lang="en-US" sz="1550" b="1" spc="-15" baseline="-15873" dirty="0" err="1"/>
              <a:t>M.Tech</a:t>
            </a:r>
            <a:r>
              <a:rPr lang="en-US" sz="1550" b="1" spc="-10" dirty="0">
                <a:latin typeface="Times New Roman"/>
                <a:cs typeface="Times New Roman"/>
              </a:rPr>
              <a:t>,</a:t>
            </a:r>
            <a:endParaRPr lang="en-US" sz="1550" dirty="0">
              <a:latin typeface="Times New Roman"/>
              <a:cs typeface="Times New Roman"/>
            </a:endParaRPr>
          </a:p>
          <a:p>
            <a:pPr algn="ctr">
              <a:lnSpc>
                <a:spcPct val="100000"/>
              </a:lnSpc>
              <a:spcBef>
                <a:spcPts val="470"/>
              </a:spcBef>
            </a:pPr>
            <a:r>
              <a:rPr lang="en-US" sz="1550" spc="-10" dirty="0" err="1">
                <a:solidFill>
                  <a:srgbClr val="888888"/>
                </a:solidFill>
                <a:latin typeface="Times New Roman"/>
                <a:cs typeface="Times New Roman"/>
              </a:rPr>
              <a:t>Asst.Professor</a:t>
            </a:r>
            <a:r>
              <a:rPr lang="en-US" sz="1550" spc="-10" dirty="0">
                <a:solidFill>
                  <a:srgbClr val="888888"/>
                </a:solidFill>
                <a:latin typeface="Times New Roman"/>
                <a:cs typeface="Times New Roman"/>
              </a:rPr>
              <a:t>,</a:t>
            </a:r>
            <a:endParaRPr lang="en-US" sz="1550" dirty="0">
              <a:latin typeface="Times New Roman"/>
              <a:cs typeface="Times New Roman"/>
            </a:endParaRPr>
          </a:p>
          <a:p>
            <a:pPr algn="ctr">
              <a:lnSpc>
                <a:spcPct val="100000"/>
              </a:lnSpc>
              <a:spcBef>
                <a:spcPts val="995"/>
              </a:spcBef>
            </a:pPr>
            <a:r>
              <a:rPr lang="en-US" sz="1550" dirty="0">
                <a:solidFill>
                  <a:srgbClr val="888888"/>
                </a:solidFill>
                <a:latin typeface="Times New Roman"/>
                <a:cs typeface="Times New Roman"/>
              </a:rPr>
              <a:t>Department</a:t>
            </a:r>
            <a:r>
              <a:rPr lang="en-US" sz="1550" spc="90" dirty="0">
                <a:solidFill>
                  <a:srgbClr val="888888"/>
                </a:solidFill>
                <a:latin typeface="Times New Roman"/>
                <a:cs typeface="Times New Roman"/>
              </a:rPr>
              <a:t> </a:t>
            </a:r>
            <a:r>
              <a:rPr lang="en-US" sz="1550" dirty="0">
                <a:solidFill>
                  <a:srgbClr val="888888"/>
                </a:solidFill>
                <a:latin typeface="Times New Roman"/>
                <a:cs typeface="Times New Roman"/>
              </a:rPr>
              <a:t>of</a:t>
            </a:r>
            <a:r>
              <a:rPr lang="en-US" sz="1550" spc="180" dirty="0">
                <a:solidFill>
                  <a:srgbClr val="888888"/>
                </a:solidFill>
                <a:latin typeface="Times New Roman"/>
                <a:cs typeface="Times New Roman"/>
              </a:rPr>
              <a:t> </a:t>
            </a:r>
            <a:r>
              <a:rPr lang="en-US" sz="1550" dirty="0">
                <a:solidFill>
                  <a:srgbClr val="888888"/>
                </a:solidFill>
                <a:latin typeface="Times New Roman"/>
                <a:cs typeface="Times New Roman"/>
              </a:rPr>
              <a:t>Computer</a:t>
            </a:r>
            <a:r>
              <a:rPr lang="en-US" sz="1550" spc="80" dirty="0">
                <a:solidFill>
                  <a:srgbClr val="888888"/>
                </a:solidFill>
                <a:latin typeface="Times New Roman"/>
                <a:cs typeface="Times New Roman"/>
              </a:rPr>
              <a:t> </a:t>
            </a:r>
            <a:r>
              <a:rPr lang="en-US" sz="1550" dirty="0">
                <a:solidFill>
                  <a:srgbClr val="888888"/>
                </a:solidFill>
                <a:latin typeface="Times New Roman"/>
                <a:cs typeface="Times New Roman"/>
              </a:rPr>
              <a:t>Science</a:t>
            </a:r>
            <a:r>
              <a:rPr lang="en-US" sz="1550" spc="145" dirty="0">
                <a:solidFill>
                  <a:srgbClr val="888888"/>
                </a:solidFill>
                <a:latin typeface="Times New Roman"/>
                <a:cs typeface="Times New Roman"/>
              </a:rPr>
              <a:t> </a:t>
            </a:r>
            <a:r>
              <a:rPr lang="en-US" sz="1550" dirty="0">
                <a:solidFill>
                  <a:srgbClr val="888888"/>
                </a:solidFill>
                <a:latin typeface="Times New Roman"/>
                <a:cs typeface="Times New Roman"/>
              </a:rPr>
              <a:t>and</a:t>
            </a:r>
            <a:r>
              <a:rPr lang="en-US" sz="1550" spc="135" dirty="0">
                <a:solidFill>
                  <a:srgbClr val="888888"/>
                </a:solidFill>
                <a:latin typeface="Times New Roman"/>
                <a:cs typeface="Times New Roman"/>
              </a:rPr>
              <a:t> </a:t>
            </a:r>
            <a:r>
              <a:rPr lang="en-US" sz="1550" spc="-10" dirty="0">
                <a:solidFill>
                  <a:srgbClr val="888888"/>
                </a:solidFill>
                <a:latin typeface="Times New Roman"/>
                <a:cs typeface="Times New Roman"/>
              </a:rPr>
              <a:t>Engineering,</a:t>
            </a:r>
            <a:endParaRPr lang="en-US" sz="1550" dirty="0">
              <a:latin typeface="Times New Roman"/>
              <a:cs typeface="Times New Roman"/>
            </a:endParaRPr>
          </a:p>
          <a:p>
            <a:pPr marL="57785" marR="61594" algn="ctr">
              <a:lnSpc>
                <a:spcPct val="173700"/>
              </a:lnSpc>
              <a:spcBef>
                <a:spcPts val="70"/>
              </a:spcBef>
            </a:pPr>
            <a:r>
              <a:rPr lang="en-US" sz="1550" dirty="0" err="1">
                <a:solidFill>
                  <a:srgbClr val="888888"/>
                </a:solidFill>
                <a:latin typeface="Times New Roman"/>
                <a:cs typeface="Times New Roman"/>
              </a:rPr>
              <a:t>Narasaraopeta</a:t>
            </a:r>
            <a:r>
              <a:rPr lang="en-US" sz="1550" spc="200" dirty="0">
                <a:solidFill>
                  <a:srgbClr val="888888"/>
                </a:solidFill>
                <a:latin typeface="Times New Roman"/>
                <a:cs typeface="Times New Roman"/>
              </a:rPr>
              <a:t> </a:t>
            </a:r>
            <a:r>
              <a:rPr lang="en-US" sz="1550" dirty="0">
                <a:solidFill>
                  <a:srgbClr val="888888"/>
                </a:solidFill>
                <a:latin typeface="Times New Roman"/>
                <a:cs typeface="Times New Roman"/>
              </a:rPr>
              <a:t>Engineering</a:t>
            </a:r>
            <a:r>
              <a:rPr lang="en-US" sz="1550" spc="185" dirty="0">
                <a:solidFill>
                  <a:srgbClr val="888888"/>
                </a:solidFill>
                <a:latin typeface="Times New Roman"/>
                <a:cs typeface="Times New Roman"/>
              </a:rPr>
              <a:t> </a:t>
            </a:r>
            <a:r>
              <a:rPr lang="en-US" sz="1550" dirty="0">
                <a:solidFill>
                  <a:srgbClr val="888888"/>
                </a:solidFill>
                <a:latin typeface="Times New Roman"/>
                <a:cs typeface="Times New Roman"/>
              </a:rPr>
              <a:t>College</a:t>
            </a:r>
            <a:r>
              <a:rPr lang="en-US" sz="1550" spc="204" dirty="0">
                <a:solidFill>
                  <a:srgbClr val="888888"/>
                </a:solidFill>
                <a:latin typeface="Times New Roman"/>
                <a:cs typeface="Times New Roman"/>
              </a:rPr>
              <a:t> </a:t>
            </a:r>
            <a:r>
              <a:rPr lang="en-US" sz="1550" spc="-10" dirty="0">
                <a:solidFill>
                  <a:srgbClr val="888888"/>
                </a:solidFill>
                <a:latin typeface="Times New Roman"/>
                <a:cs typeface="Times New Roman"/>
              </a:rPr>
              <a:t>(Autonomous),</a:t>
            </a:r>
          </a:p>
          <a:p>
            <a:pPr marL="57785" marR="61594" algn="ctr">
              <a:lnSpc>
                <a:spcPct val="173700"/>
              </a:lnSpc>
              <a:spcBef>
                <a:spcPts val="70"/>
              </a:spcBef>
            </a:pPr>
            <a:r>
              <a:rPr lang="en-US" sz="1550" spc="-10" dirty="0">
                <a:solidFill>
                  <a:srgbClr val="888888"/>
                </a:solidFill>
                <a:latin typeface="Times New Roman"/>
                <a:cs typeface="Times New Roman"/>
              </a:rPr>
              <a:t> </a:t>
            </a:r>
            <a:r>
              <a:rPr lang="en-US" sz="1550" dirty="0">
                <a:solidFill>
                  <a:srgbClr val="888888"/>
                </a:solidFill>
                <a:latin typeface="Times New Roman"/>
                <a:cs typeface="Times New Roman"/>
              </a:rPr>
              <a:t>Narasaraopet-</a:t>
            </a:r>
            <a:r>
              <a:rPr lang="en-US" sz="1550" spc="150" dirty="0">
                <a:solidFill>
                  <a:srgbClr val="888888"/>
                </a:solidFill>
                <a:latin typeface="Times New Roman"/>
                <a:cs typeface="Times New Roman"/>
              </a:rPr>
              <a:t> </a:t>
            </a:r>
            <a:r>
              <a:rPr lang="en-US" sz="1550" dirty="0">
                <a:solidFill>
                  <a:srgbClr val="888888"/>
                </a:solidFill>
                <a:latin typeface="Times New Roman"/>
                <a:cs typeface="Times New Roman"/>
              </a:rPr>
              <a:t>522</a:t>
            </a:r>
            <a:r>
              <a:rPr lang="en-US" sz="1550" spc="150" dirty="0">
                <a:solidFill>
                  <a:srgbClr val="888888"/>
                </a:solidFill>
                <a:latin typeface="Times New Roman"/>
                <a:cs typeface="Times New Roman"/>
              </a:rPr>
              <a:t> </a:t>
            </a:r>
            <a:r>
              <a:rPr lang="en-US" sz="1550" spc="-20" dirty="0">
                <a:solidFill>
                  <a:srgbClr val="888888"/>
                </a:solidFill>
                <a:latin typeface="Times New Roman"/>
                <a:cs typeface="Times New Roman"/>
              </a:rPr>
              <a:t>601.</a:t>
            </a:r>
            <a:endParaRPr lang="en-US" sz="1550" dirty="0">
              <a:latin typeface="Times New Roman"/>
              <a:cs typeface="Times New Roman"/>
            </a:endParaRPr>
          </a:p>
          <a:p>
            <a:pPr algn="ctr"/>
            <a:endParaRPr lang="en-IN" sz="1800" dirty="0"/>
          </a:p>
          <a:p>
            <a:endParaRPr lang="en-IN" dirty="0"/>
          </a:p>
        </p:txBody>
      </p:sp>
      <p:sp>
        <p:nvSpPr>
          <p:cNvPr id="8" name="Text Placeholder 4">
            <a:extLst>
              <a:ext uri="{FF2B5EF4-FFF2-40B4-BE49-F238E27FC236}">
                <a16:creationId xmlns:a16="http://schemas.microsoft.com/office/drawing/2014/main" id="{273B0CEF-F6E9-1ED1-B199-BE27F900A36E}"/>
              </a:ext>
            </a:extLst>
          </p:cNvPr>
          <p:cNvSpPr txBox="1">
            <a:spLocks/>
          </p:cNvSpPr>
          <p:nvPr/>
        </p:nvSpPr>
        <p:spPr>
          <a:xfrm>
            <a:off x="6553200" y="2435570"/>
            <a:ext cx="2590800" cy="1377300"/>
          </a:xfrm>
          <a:prstGeom prst="rect">
            <a:avLst/>
          </a:prstGeom>
        </p:spPr>
        <p:txBody>
          <a:bodyPr wrap="square" lIns="0" tIns="0" rIns="0" bIns="0">
            <a:spAutoFit/>
          </a:bodyPr>
          <a:lstStyle>
            <a:lvl1pPr marL="0">
              <a:defRPr sz="275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IN" sz="1550" dirty="0"/>
              <a:t>(21471A05Q0)</a:t>
            </a:r>
          </a:p>
          <a:p>
            <a:pPr algn="ctr"/>
            <a:r>
              <a:rPr lang="en-IN" sz="1550" dirty="0"/>
              <a:t>(21471A05O6)</a:t>
            </a:r>
          </a:p>
          <a:p>
            <a:pPr algn="ctr"/>
            <a:r>
              <a:rPr lang="en-IN" sz="1550" dirty="0"/>
              <a:t>(22475A0512)</a:t>
            </a:r>
          </a:p>
          <a:p>
            <a:pPr algn="ctr"/>
            <a:r>
              <a:rPr lang="en-IN" sz="1550" dirty="0"/>
              <a:t>(22475A0520)</a:t>
            </a:r>
          </a:p>
          <a:p>
            <a:endParaRPr lang="en-IN" dirty="0"/>
          </a:p>
        </p:txBody>
      </p:sp>
      <p:sp>
        <p:nvSpPr>
          <p:cNvPr id="9" name="Text Placeholder 4">
            <a:extLst>
              <a:ext uri="{FF2B5EF4-FFF2-40B4-BE49-F238E27FC236}">
                <a16:creationId xmlns:a16="http://schemas.microsoft.com/office/drawing/2014/main" id="{0FB79380-ED53-5A70-F884-43487094316F}"/>
              </a:ext>
            </a:extLst>
          </p:cNvPr>
          <p:cNvSpPr txBox="1">
            <a:spLocks/>
          </p:cNvSpPr>
          <p:nvPr/>
        </p:nvSpPr>
        <p:spPr>
          <a:xfrm>
            <a:off x="4800600" y="1954591"/>
            <a:ext cx="2590800" cy="700192"/>
          </a:xfrm>
          <a:prstGeom prst="rect">
            <a:avLst/>
          </a:prstGeom>
        </p:spPr>
        <p:txBody>
          <a:bodyPr wrap="square" lIns="0" tIns="0" rIns="0" bIns="0">
            <a:spAutoFit/>
          </a:bodyPr>
          <a:lstStyle>
            <a:lvl1pPr marL="0">
              <a:defRPr sz="275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IN" sz="1800" dirty="0"/>
              <a:t>PRESENTED</a:t>
            </a:r>
            <a:r>
              <a:rPr lang="en-IN" sz="1800" spc="175" dirty="0"/>
              <a:t> </a:t>
            </a:r>
            <a:r>
              <a:rPr lang="en-IN" sz="1800" spc="-25" dirty="0"/>
              <a:t>BY</a:t>
            </a:r>
            <a:endParaRPr lang="en-IN" sz="1800" dirty="0"/>
          </a:p>
          <a:p>
            <a:endParaRPr lang="en-IN" dirty="0"/>
          </a:p>
        </p:txBody>
      </p:sp>
      <p:sp>
        <p:nvSpPr>
          <p:cNvPr id="10" name="object 9"/>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17" name="object 11"/>
          <p:cNvSpPr txBox="1">
            <a:spLocks noGrp="1"/>
          </p:cNvSpPr>
          <p:nvPr>
            <p:ph type="ftr" sz="quarter" idx="5"/>
          </p:nvPr>
        </p:nvSpPr>
        <p:spPr>
          <a:xfrm>
            <a:off x="5334000" y="6451049"/>
            <a:ext cx="1066800"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US" spc="-25" dirty="0"/>
              <a:t>-DB16</a:t>
            </a:r>
            <a:endParaRPr spc="-25" dirty="0"/>
          </a:p>
        </p:txBody>
      </p:sp>
      <p:sp>
        <p:nvSpPr>
          <p:cNvPr id="18" name="object 8">
            <a:extLst>
              <a:ext uri="{FF2B5EF4-FFF2-40B4-BE49-F238E27FC236}">
                <a16:creationId xmlns:a16="http://schemas.microsoft.com/office/drawing/2014/main" id="{413D3FBF-D83E-21B4-E617-7FEB504BEA4A}"/>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
        <p:nvSpPr>
          <p:cNvPr id="19" name="object 12"/>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dirty="0">
              <a:latin typeface="Times New Roman"/>
              <a:cs typeface="Times New Roman"/>
            </a:endParaRPr>
          </a:p>
        </p:txBody>
      </p:sp>
      <p:sp>
        <p:nvSpPr>
          <p:cNvPr id="3" name="object 5">
            <a:extLst>
              <a:ext uri="{FF2B5EF4-FFF2-40B4-BE49-F238E27FC236}">
                <a16:creationId xmlns:a16="http://schemas.microsoft.com/office/drawing/2014/main" id="{0AC2D10B-1E1A-A211-D85E-F33C3410C156}"/>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424328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9720" rIns="0" bIns="0" rtlCol="0">
            <a:spAutoFit/>
          </a:bodyPr>
          <a:lstStyle/>
          <a:p>
            <a:pPr marL="360045">
              <a:lnSpc>
                <a:spcPct val="100000"/>
              </a:lnSpc>
              <a:spcBef>
                <a:spcPts val="130"/>
              </a:spcBef>
            </a:pPr>
            <a:r>
              <a:rPr sz="3950" dirty="0"/>
              <a:t>BLOCK</a:t>
            </a:r>
            <a:r>
              <a:rPr sz="3950" spc="60" dirty="0"/>
              <a:t> </a:t>
            </a:r>
            <a:r>
              <a:rPr sz="3950" dirty="0"/>
              <a:t>DIAGRAM</a:t>
            </a:r>
            <a:r>
              <a:rPr sz="3950" spc="90" dirty="0"/>
              <a:t> </a:t>
            </a:r>
            <a:r>
              <a:rPr sz="3950" dirty="0"/>
              <a:t>OR</a:t>
            </a:r>
            <a:r>
              <a:rPr sz="3950" spc="70" dirty="0"/>
              <a:t> </a:t>
            </a:r>
            <a:r>
              <a:rPr sz="3950" dirty="0"/>
              <a:t>FLOW</a:t>
            </a:r>
            <a:r>
              <a:rPr sz="3950" spc="-60" dirty="0"/>
              <a:t> </a:t>
            </a:r>
            <a:r>
              <a:rPr sz="3950" spc="-10" dirty="0"/>
              <a:t>DIAGRAM</a:t>
            </a:r>
            <a:endParaRPr sz="3950"/>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A59C0C82-2ED2-61E3-A4B5-90DB4C0ED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95400"/>
            <a:ext cx="8915400" cy="4191000"/>
          </a:xfrm>
          <a:prstGeom prst="rect">
            <a:avLst/>
          </a:prstGeom>
        </p:spPr>
      </p:pic>
      <p:sp>
        <p:nvSpPr>
          <p:cNvPr id="9" name="TextBox 8">
            <a:extLst>
              <a:ext uri="{FF2B5EF4-FFF2-40B4-BE49-F238E27FC236}">
                <a16:creationId xmlns:a16="http://schemas.microsoft.com/office/drawing/2014/main" id="{1F981EFB-7C25-84B3-C1C8-CA1964C3820B}"/>
              </a:ext>
            </a:extLst>
          </p:cNvPr>
          <p:cNvSpPr txBox="1"/>
          <p:nvPr/>
        </p:nvSpPr>
        <p:spPr>
          <a:xfrm>
            <a:off x="2933700" y="5715000"/>
            <a:ext cx="6743700" cy="400110"/>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Fig. 1</a:t>
            </a:r>
            <a:r>
              <a:rPr lang="en-US" sz="2000" dirty="0">
                <a:latin typeface="Times New Roman" panose="02020603050405020304" pitchFamily="18" charset="0"/>
                <a:cs typeface="Times New Roman" panose="02020603050405020304" pitchFamily="18" charset="0"/>
              </a:rPr>
              <a:t>. Proposed flow diagram for fruit disease recognition</a:t>
            </a:r>
            <a:r>
              <a:rPr lang="en-US" dirty="0"/>
              <a:t>.</a:t>
            </a:r>
            <a:endParaRPr lang="en-IN" dirty="0"/>
          </a:p>
        </p:txBody>
      </p:sp>
      <p:sp>
        <p:nvSpPr>
          <p:cNvPr id="11" name="object 6">
            <a:extLst>
              <a:ext uri="{FF2B5EF4-FFF2-40B4-BE49-F238E27FC236}">
                <a16:creationId xmlns:a16="http://schemas.microsoft.com/office/drawing/2014/main" id="{54647946-1E77-3418-FAC9-FEA1094E50B0}"/>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2" name="object 5">
            <a:extLst>
              <a:ext uri="{FF2B5EF4-FFF2-40B4-BE49-F238E27FC236}">
                <a16:creationId xmlns:a16="http://schemas.microsoft.com/office/drawing/2014/main" id="{7CE57887-0F6A-99A7-3D3D-025D20D565C3}"/>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D5DC2-730D-B622-55DA-8A156FE52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685800"/>
            <a:ext cx="2884625" cy="5181600"/>
          </a:xfrm>
          <a:prstGeom prst="rect">
            <a:avLst/>
          </a:prstGeom>
        </p:spPr>
      </p:pic>
      <p:pic>
        <p:nvPicPr>
          <p:cNvPr id="5" name="Picture 4">
            <a:extLst>
              <a:ext uri="{FF2B5EF4-FFF2-40B4-BE49-F238E27FC236}">
                <a16:creationId xmlns:a16="http://schemas.microsoft.com/office/drawing/2014/main" id="{5B308AD2-4765-260F-8AFE-765DCB784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831" y="533400"/>
            <a:ext cx="4775969" cy="5029200"/>
          </a:xfrm>
          <a:prstGeom prst="rect">
            <a:avLst/>
          </a:prstGeom>
        </p:spPr>
      </p:pic>
      <p:sp>
        <p:nvSpPr>
          <p:cNvPr id="7" name="TextBox 6">
            <a:extLst>
              <a:ext uri="{FF2B5EF4-FFF2-40B4-BE49-F238E27FC236}">
                <a16:creationId xmlns:a16="http://schemas.microsoft.com/office/drawing/2014/main" id="{B86AD05B-30E3-10F1-9B32-6731B064F3D9}"/>
              </a:ext>
            </a:extLst>
          </p:cNvPr>
          <p:cNvSpPr txBox="1"/>
          <p:nvPr/>
        </p:nvSpPr>
        <p:spPr>
          <a:xfrm>
            <a:off x="3017931" y="5987534"/>
            <a:ext cx="6096000" cy="400110"/>
          </a:xfrm>
          <a:prstGeom prst="rect">
            <a:avLst/>
          </a:prstGeom>
          <a:noFill/>
        </p:spPr>
        <p:txBody>
          <a:bodyPr wrap="square">
            <a:spAutoFit/>
          </a:bodyPr>
          <a:lstStyle/>
          <a:p>
            <a:r>
              <a:rPr lang="en-US" sz="2000" dirty="0">
                <a:solidFill>
                  <a:srgbClr val="FF0000"/>
                </a:solidFill>
              </a:rPr>
              <a:t>Fig. 2 .</a:t>
            </a:r>
            <a:r>
              <a:rPr lang="en-US" sz="2000" dirty="0"/>
              <a:t>Inception-ResNet-v2 model architecture </a:t>
            </a:r>
            <a:endParaRPr lang="en-IN" sz="2000" dirty="0"/>
          </a:p>
        </p:txBody>
      </p:sp>
      <p:sp>
        <p:nvSpPr>
          <p:cNvPr id="8" name="object 4">
            <a:extLst>
              <a:ext uri="{FF2B5EF4-FFF2-40B4-BE49-F238E27FC236}">
                <a16:creationId xmlns:a16="http://schemas.microsoft.com/office/drawing/2014/main" id="{D820A5A0-C8AD-52F2-FAFF-D685DF3639CF}"/>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11" name="object 7">
            <a:extLst>
              <a:ext uri="{FF2B5EF4-FFF2-40B4-BE49-F238E27FC236}">
                <a16:creationId xmlns:a16="http://schemas.microsoft.com/office/drawing/2014/main" id="{3E98C09F-7E6B-8DAF-47B3-2847FC4166C9}"/>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12" name="object 8">
            <a:extLst>
              <a:ext uri="{FF2B5EF4-FFF2-40B4-BE49-F238E27FC236}">
                <a16:creationId xmlns:a16="http://schemas.microsoft.com/office/drawing/2014/main" id="{A7C5F4ED-1971-D75D-5245-7A2BBEBB9F46}"/>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13" name="object 6">
            <a:extLst>
              <a:ext uri="{FF2B5EF4-FFF2-40B4-BE49-F238E27FC236}">
                <a16:creationId xmlns:a16="http://schemas.microsoft.com/office/drawing/2014/main" id="{B27DF88E-9326-5D10-5195-2431BE417D0F}"/>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4" name="object 5">
            <a:extLst>
              <a:ext uri="{FF2B5EF4-FFF2-40B4-BE49-F238E27FC236}">
                <a16:creationId xmlns:a16="http://schemas.microsoft.com/office/drawing/2014/main" id="{78D13A1D-1CBD-4020-948D-4D2C7DB55558}"/>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371042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10" name="Rectangle 2">
            <a:extLst>
              <a:ext uri="{FF2B5EF4-FFF2-40B4-BE49-F238E27FC236}">
                <a16:creationId xmlns:a16="http://schemas.microsoft.com/office/drawing/2014/main" id="{51D9E10B-9A9D-96E9-B9D4-8242134A8D18}"/>
              </a:ext>
            </a:extLst>
          </p:cNvPr>
          <p:cNvSpPr>
            <a:spLocks noChangeArrowheads="1"/>
          </p:cNvSpPr>
          <p:nvPr/>
        </p:nvSpPr>
        <p:spPr bwMode="auto">
          <a:xfrm>
            <a:off x="932815" y="1129525"/>
            <a:ext cx="108966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begins with the collection of images of Apples and Grapes exhibiting healthy and diseased conditions. The dataset is </a:t>
            </a:r>
            <a:r>
              <a:rPr lang="en-US" altLang="en-US" sz="2200" dirty="0">
                <a:solidFill>
                  <a:schemeClr val="tx1"/>
                </a:solidFill>
                <a:latin typeface="Times New Roman" panose="02020603050405020304" pitchFamily="18" charset="0"/>
                <a:cs typeface="Times New Roman" panose="02020603050405020304" pitchFamily="18" charset="0"/>
              </a:rPr>
              <a:t>obtained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https://www.kaggle.com/code/abdallahwagih/plant-village-disease-classification-acc-99-6</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200" dirty="0" err="1">
                <a:solidFill>
                  <a:schemeClr val="tx1"/>
                </a:solidFill>
                <a:latin typeface="Times New Roman" panose="02020603050405020304" pitchFamily="18" charset="0"/>
                <a:cs typeface="Times New Roman" panose="02020603050405020304" pitchFamily="18" charset="0"/>
              </a:rPr>
              <a:t>wedsite</a:t>
            </a:r>
            <a:r>
              <a:rPr lang="en-US" altLang="en-US" sz="2200" dirty="0">
                <a:solidFill>
                  <a:schemeClr val="tx1"/>
                </a:solidFill>
                <a:latin typeface="Times New Roman" panose="02020603050405020304" pitchFamily="18"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collected images dataset undergo preprocessing techniques such as resizing, normalization, and augmentation to prepare them for model training. This step ensures that the dataset is uniform and enhances the model's generalization capabilities.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machine learning or deep learning models, convolutional neural networks (CNNs)and </a:t>
            </a:r>
            <a:r>
              <a:rPr lang="en-IN" sz="2200" dirty="0">
                <a:latin typeface="Times New Roman" panose="02020603050405020304" pitchFamily="18" charset="0"/>
                <a:cs typeface="Times New Roman" panose="02020603050405020304" pitchFamily="18" charset="0"/>
              </a:rPr>
              <a:t>Inception-ResNet-V2</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developed and trained the processed dataset. The model is designed to classify the images into different categories (e.g., healthy or specific diseases).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and Optimization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model's performance is evaluated using metrics like accuracy, precision, recall, and F1-score. Hyperparameter tuning and optimization techniques are applied to improve the model's accuracy and robustness.</a:t>
            </a:r>
          </a:p>
        </p:txBody>
      </p:sp>
      <p:sp>
        <p:nvSpPr>
          <p:cNvPr id="3" name="object 6">
            <a:extLst>
              <a:ext uri="{FF2B5EF4-FFF2-40B4-BE49-F238E27FC236}">
                <a16:creationId xmlns:a16="http://schemas.microsoft.com/office/drawing/2014/main" id="{FE77AE9B-BE88-B024-7894-74266BC74EDC}"/>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9" name="object 5">
            <a:extLst>
              <a:ext uri="{FF2B5EF4-FFF2-40B4-BE49-F238E27FC236}">
                <a16:creationId xmlns:a16="http://schemas.microsoft.com/office/drawing/2014/main" id="{3A44BEFC-5814-9C5C-6912-2293EB9ED07B}"/>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4D95-49FA-EA4C-59BC-200191303A37}"/>
              </a:ext>
            </a:extLst>
          </p:cNvPr>
          <p:cNvSpPr>
            <a:spLocks noGrp="1"/>
          </p:cNvSpPr>
          <p:nvPr>
            <p:ph type="title"/>
          </p:nvPr>
        </p:nvSpPr>
        <p:spPr>
          <a:xfrm>
            <a:off x="1045463" y="283463"/>
            <a:ext cx="10101072" cy="677108"/>
          </a:xfrm>
        </p:spPr>
        <p:txBody>
          <a:bodyPr/>
          <a:lstStyle/>
          <a:p>
            <a:pPr algn="ctr"/>
            <a:r>
              <a:rPr lang="en-IN" spc="-10" dirty="0"/>
              <a:t>METHODOLOGY</a:t>
            </a:r>
            <a:endParaRPr lang="en-IN" dirty="0"/>
          </a:p>
        </p:txBody>
      </p:sp>
      <p:sp>
        <p:nvSpPr>
          <p:cNvPr id="6" name="TextBox 5">
            <a:extLst>
              <a:ext uri="{FF2B5EF4-FFF2-40B4-BE49-F238E27FC236}">
                <a16:creationId xmlns:a16="http://schemas.microsoft.com/office/drawing/2014/main" id="{4C9F85C8-1287-488F-1F49-27B3057EB28D}"/>
              </a:ext>
            </a:extLst>
          </p:cNvPr>
          <p:cNvSpPr txBox="1"/>
          <p:nvPr/>
        </p:nvSpPr>
        <p:spPr>
          <a:xfrm>
            <a:off x="1045463" y="1524000"/>
            <a:ext cx="10232134" cy="4154984"/>
          </a:xfrm>
          <a:prstGeom prst="rect">
            <a:avLst/>
          </a:prstGeom>
          <a:noFill/>
        </p:spPr>
        <p:txBody>
          <a:bodyPr wrap="square">
            <a:spAutoFit/>
          </a:bodyPr>
          <a:lstStyle/>
          <a:p>
            <a:r>
              <a:rPr lang="en-IN" dirty="0"/>
              <a:t>1. </a:t>
            </a:r>
            <a:r>
              <a:rPr lang="en-IN" sz="2400" dirty="0"/>
              <a:t>Data Preprocessing Techniques:</a:t>
            </a:r>
          </a:p>
          <a:p>
            <a:r>
              <a:rPr lang="en-IN" sz="2000" dirty="0"/>
              <a:t>    These methods prepare the input data for effective training and classification:</a:t>
            </a:r>
          </a:p>
          <a:p>
            <a:pPr marL="285750" indent="-285750">
              <a:buFont typeface="Arial" panose="020B0604020202020204" pitchFamily="34" charset="0"/>
              <a:buChar char="•"/>
            </a:pPr>
            <a:r>
              <a:rPr lang="en-IN" sz="2000" b="1" dirty="0"/>
              <a:t>Image Resizing</a:t>
            </a:r>
            <a:r>
              <a:rPr lang="en-IN" sz="2000" dirty="0"/>
              <a:t>: Standardizes all images to a fixed size (256 × 256 pixels) to maintain consistency across inputs.</a:t>
            </a:r>
          </a:p>
          <a:p>
            <a:pPr marL="285750" indent="-285750">
              <a:buFont typeface="Arial" panose="020B0604020202020204" pitchFamily="34" charset="0"/>
              <a:buChar char="•"/>
            </a:pPr>
            <a:r>
              <a:rPr lang="en-IN" sz="2000" b="1" dirty="0"/>
              <a:t>Data Augmentation</a:t>
            </a:r>
            <a:r>
              <a:rPr lang="en-IN" sz="2000" dirty="0"/>
              <a:t>: Introduces diversity in the dataset through flipping, rotation, zooming, and other transformations, helping the model generalize better to unseen data.</a:t>
            </a:r>
          </a:p>
          <a:p>
            <a:pPr marL="285750" indent="-285750">
              <a:buFont typeface="Arial" panose="020B0604020202020204" pitchFamily="34" charset="0"/>
              <a:buChar char="•"/>
            </a:pPr>
            <a:r>
              <a:rPr lang="en-IN" sz="2000" b="1" dirty="0"/>
              <a:t>Contrast Enhancement</a:t>
            </a:r>
            <a:r>
              <a:rPr lang="en-IN" sz="2000" dirty="0"/>
              <a:t>: Highlights diseased regions in leaf images, improving the clarity of critical features.</a:t>
            </a:r>
          </a:p>
          <a:p>
            <a:pPr marL="285750" indent="-285750">
              <a:buFont typeface="Arial" panose="020B0604020202020204" pitchFamily="34" charset="0"/>
              <a:buChar char="•"/>
            </a:pPr>
            <a:r>
              <a:rPr lang="en-IN" sz="2000" b="1" dirty="0"/>
              <a:t>Noise Reduction</a:t>
            </a:r>
            <a:r>
              <a:rPr lang="en-IN" sz="2000" dirty="0"/>
              <a:t>: Uses Gaussian filtering to smooth images and eliminate random noise, enhancing feature extraction.</a:t>
            </a:r>
          </a:p>
          <a:p>
            <a:pPr marL="285750" indent="-285750">
              <a:buFont typeface="Arial" panose="020B0604020202020204" pitchFamily="34" charset="0"/>
              <a:buChar char="•"/>
            </a:pPr>
            <a:r>
              <a:rPr lang="en-IN" sz="2000" b="1" dirty="0"/>
              <a:t>Normalization</a:t>
            </a:r>
            <a:r>
              <a:rPr lang="en-IN" sz="2000" dirty="0"/>
              <a:t>: Scales pixel values to a standard range, improving learning efficiency and stability.</a:t>
            </a:r>
          </a:p>
        </p:txBody>
      </p:sp>
    </p:spTree>
    <p:extLst>
      <p:ext uri="{BB962C8B-B14F-4D97-AF65-F5344CB8AC3E}">
        <p14:creationId xmlns:p14="http://schemas.microsoft.com/office/powerpoint/2010/main" val="389952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595880">
              <a:lnSpc>
                <a:spcPct val="100000"/>
              </a:lnSpc>
              <a:spcBef>
                <a:spcPts val="130"/>
              </a:spcBef>
            </a:pPr>
            <a:r>
              <a:rPr spc="-45" dirty="0"/>
              <a:t>IMPLEMENTATION</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14</a:t>
            </a:fld>
            <a:endParaRPr spc="-25" dirty="0"/>
          </a:p>
        </p:txBody>
      </p:sp>
      <p:sp>
        <p:nvSpPr>
          <p:cNvPr id="3" name="object 3"/>
          <p:cNvSpPr txBox="1"/>
          <p:nvPr/>
        </p:nvSpPr>
        <p:spPr>
          <a:xfrm>
            <a:off x="917575" y="1813305"/>
            <a:ext cx="9834245" cy="4603824"/>
          </a:xfrm>
          <a:prstGeom prst="rect">
            <a:avLst/>
          </a:prstGeom>
        </p:spPr>
        <p:txBody>
          <a:bodyPr vert="horz" wrap="square" lIns="0" tIns="60960" rIns="0" bIns="0" rtlCol="0">
            <a:spAutoFit/>
          </a:bodyPr>
          <a:lstStyle/>
          <a:p>
            <a:pPr marL="285750" indent="-285750" algn="just">
              <a:lnSpc>
                <a:spcPct val="15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Software Specifications: </a:t>
            </a:r>
          </a:p>
          <a:p>
            <a:pPr marL="457200" lvl="1" algn="just">
              <a:lnSpc>
                <a:spcPct val="150000"/>
              </a:lnSpc>
            </a:pPr>
            <a:r>
              <a:rPr lang="en-IN" sz="1400" b="1" dirty="0">
                <a:latin typeface="Times New Roman" panose="02020603050405020304" pitchFamily="18" charset="0"/>
                <a:cs typeface="Times New Roman" panose="02020603050405020304" pitchFamily="18" charset="0"/>
              </a:rPr>
              <a:t>1. Programming Language:</a:t>
            </a:r>
            <a:r>
              <a:rPr lang="en-IN" sz="1400" dirty="0">
                <a:latin typeface="Times New Roman" panose="02020603050405020304" pitchFamily="18" charset="0"/>
                <a:cs typeface="Times New Roman" panose="02020603050405020304" pitchFamily="18" charset="0"/>
              </a:rPr>
              <a:t> Python</a:t>
            </a:r>
          </a:p>
          <a:p>
            <a:pPr marL="457200" lvl="1" algn="just">
              <a:lnSpc>
                <a:spcPct val="150000"/>
              </a:lnSpc>
            </a:pPr>
            <a:r>
              <a:rPr lang="en-IN" sz="1400" b="1" dirty="0">
                <a:latin typeface="Times New Roman" panose="02020603050405020304" pitchFamily="18" charset="0"/>
                <a:cs typeface="Times New Roman" panose="02020603050405020304" pitchFamily="18" charset="0"/>
              </a:rPr>
              <a:t>2. Libraries/Frameworks:</a:t>
            </a:r>
            <a:r>
              <a:rPr lang="en-IN" sz="1400" dirty="0">
                <a:latin typeface="Times New Roman" panose="02020603050405020304" pitchFamily="18" charset="0"/>
                <a:cs typeface="Times New Roman" panose="02020603050405020304" pitchFamily="18" charset="0"/>
              </a:rPr>
              <a:t> Scikit-learn, Pandas, NumPy, Matplotlib</a:t>
            </a:r>
          </a:p>
          <a:p>
            <a:pPr marL="457200" lvl="1" algn="just">
              <a:lnSpc>
                <a:spcPct val="150000"/>
              </a:lnSpc>
            </a:pPr>
            <a:r>
              <a:rPr lang="en-IN" sz="1400" b="1" dirty="0">
                <a:latin typeface="Times New Roman" panose="02020603050405020304" pitchFamily="18" charset="0"/>
                <a:cs typeface="Times New Roman" panose="02020603050405020304" pitchFamily="18" charset="0"/>
              </a:rPr>
              <a:t>3. Operating System:</a:t>
            </a:r>
            <a:r>
              <a:rPr lang="en-IN" sz="1400" dirty="0">
                <a:latin typeface="Times New Roman" panose="02020603050405020304" pitchFamily="18" charset="0"/>
                <a:cs typeface="Times New Roman" panose="02020603050405020304" pitchFamily="18" charset="0"/>
              </a:rPr>
              <a:t> Windows 10 / Linux (Ubuntu)</a:t>
            </a:r>
          </a:p>
          <a:p>
            <a:pPr marL="457200" lvl="1" algn="just">
              <a:lnSpc>
                <a:spcPct val="150000"/>
              </a:lnSpc>
            </a:pPr>
            <a:r>
              <a:rPr lang="en-IN" sz="1400" b="1" dirty="0">
                <a:latin typeface="Times New Roman" panose="02020603050405020304" pitchFamily="18" charset="0"/>
                <a:cs typeface="Times New Roman" panose="02020603050405020304" pitchFamily="18" charset="0"/>
              </a:rPr>
              <a:t>4. IDE/Editor: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Jupyter</a:t>
            </a:r>
            <a:r>
              <a:rPr lang="en-IN" sz="1400" dirty="0">
                <a:latin typeface="Times New Roman" panose="02020603050405020304" pitchFamily="18" charset="0"/>
                <a:cs typeface="Times New Roman" panose="02020603050405020304" pitchFamily="18" charset="0"/>
              </a:rPr>
              <a:t> Notebook / PyCharm / VS Code / Google </a:t>
            </a:r>
            <a:r>
              <a:rPr lang="en-IN" sz="1400" dirty="0" err="1">
                <a:latin typeface="Times New Roman" panose="02020603050405020304" pitchFamily="18" charset="0"/>
                <a:cs typeface="Times New Roman" panose="02020603050405020304" pitchFamily="18" charset="0"/>
              </a:rPr>
              <a:t>colab</a:t>
            </a:r>
            <a:endParaRPr lang="en-IN" sz="1400" dirty="0">
              <a:latin typeface="Times New Roman" panose="02020603050405020304" pitchFamily="18" charset="0"/>
              <a:cs typeface="Times New Roman" panose="02020603050405020304" pitchFamily="18" charset="0"/>
            </a:endParaRPr>
          </a:p>
          <a:p>
            <a:pPr marL="457200" lvl="1" algn="just">
              <a:lnSpc>
                <a:spcPct val="150000"/>
              </a:lnSpc>
            </a:pPr>
            <a:r>
              <a:rPr lang="en-IN" sz="1400" b="1" dirty="0">
                <a:latin typeface="Times New Roman" panose="02020603050405020304" pitchFamily="18" charset="0"/>
                <a:cs typeface="Times New Roman" panose="02020603050405020304" pitchFamily="18" charset="0"/>
              </a:rPr>
              <a:t>5. Data Source:</a:t>
            </a:r>
            <a:r>
              <a:rPr lang="en-IN" sz="1400" dirty="0">
                <a:latin typeface="Times New Roman" panose="02020603050405020304" pitchFamily="18" charset="0"/>
                <a:cs typeface="Times New Roman" panose="02020603050405020304" pitchFamily="18" charset="0"/>
              </a:rPr>
              <a:t> Plant village dataset from </a:t>
            </a:r>
            <a:r>
              <a:rPr lang="en-IN" sz="1400" dirty="0" err="1">
                <a:latin typeface="Times New Roman" panose="02020603050405020304" pitchFamily="18" charset="0"/>
                <a:cs typeface="Times New Roman" panose="02020603050405020304" pitchFamily="18" charset="0"/>
              </a:rPr>
              <a:t>kaggle</a:t>
            </a:r>
            <a:endParaRPr lang="en-IN"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Hardware Specifications</a:t>
            </a:r>
          </a:p>
          <a:p>
            <a:pPr marL="457200" lvl="1" algn="just">
              <a:lnSpc>
                <a:spcPct val="150000"/>
              </a:lnSpc>
            </a:pPr>
            <a:r>
              <a:rPr lang="en-IN" sz="1400" b="1" dirty="0">
                <a:latin typeface="Times New Roman" panose="02020603050405020304" pitchFamily="18" charset="0"/>
                <a:cs typeface="Times New Roman" panose="02020603050405020304" pitchFamily="18" charset="0"/>
              </a:rPr>
              <a:t>1. Processor:</a:t>
            </a:r>
            <a:r>
              <a:rPr lang="en-IN" sz="1400" dirty="0">
                <a:latin typeface="Times New Roman" panose="02020603050405020304" pitchFamily="18" charset="0"/>
                <a:cs typeface="Times New Roman" panose="02020603050405020304" pitchFamily="18" charset="0"/>
              </a:rPr>
              <a:t> Intel Core i5 12th Gen or equivalent</a:t>
            </a:r>
          </a:p>
          <a:p>
            <a:pPr marL="457200" lvl="1" algn="just">
              <a:lnSpc>
                <a:spcPct val="150000"/>
              </a:lnSpc>
            </a:pPr>
            <a:r>
              <a:rPr lang="en-IN" sz="1400" b="1" dirty="0">
                <a:latin typeface="Times New Roman" panose="02020603050405020304" pitchFamily="18" charset="0"/>
                <a:cs typeface="Times New Roman" panose="02020603050405020304" pitchFamily="18" charset="0"/>
              </a:rPr>
              <a:t>2. RAM:</a:t>
            </a:r>
            <a:r>
              <a:rPr lang="en-IN" sz="1400" dirty="0">
                <a:latin typeface="Times New Roman" panose="02020603050405020304" pitchFamily="18" charset="0"/>
                <a:cs typeface="Times New Roman" panose="02020603050405020304" pitchFamily="18" charset="0"/>
              </a:rPr>
              <a:t> 8 GB</a:t>
            </a:r>
          </a:p>
          <a:p>
            <a:pPr marL="457200" lvl="1" algn="just">
              <a:lnSpc>
                <a:spcPct val="150000"/>
              </a:lnSpc>
            </a:pPr>
            <a:r>
              <a:rPr lang="en-IN" sz="1400" b="1" dirty="0">
                <a:latin typeface="Times New Roman" panose="02020603050405020304" pitchFamily="18" charset="0"/>
                <a:cs typeface="Times New Roman" panose="02020603050405020304" pitchFamily="18" charset="0"/>
              </a:rPr>
              <a:t>3. Storage:</a:t>
            </a:r>
            <a:r>
              <a:rPr lang="en-IN" sz="1400" dirty="0">
                <a:latin typeface="Times New Roman" panose="02020603050405020304" pitchFamily="18" charset="0"/>
                <a:cs typeface="Times New Roman" panose="02020603050405020304" pitchFamily="18" charset="0"/>
              </a:rPr>
              <a:t> 512 GB SSD</a:t>
            </a:r>
          </a:p>
          <a:p>
            <a:pPr marL="457200" lvl="1" algn="just">
              <a:lnSpc>
                <a:spcPct val="150000"/>
              </a:lnSpc>
            </a:pPr>
            <a:r>
              <a:rPr lang="en-IN" sz="1400" b="1" dirty="0">
                <a:latin typeface="Times New Roman" panose="02020603050405020304" pitchFamily="18" charset="0"/>
                <a:cs typeface="Times New Roman" panose="02020603050405020304" pitchFamily="18" charset="0"/>
              </a:rPr>
              <a:t>4.GPU(Optional):</a:t>
            </a:r>
            <a:r>
              <a:rPr lang="en-IN" sz="1400" dirty="0">
                <a:latin typeface="Times New Roman" panose="02020603050405020304" pitchFamily="18" charset="0"/>
                <a:cs typeface="Times New Roman" panose="02020603050405020304" pitchFamily="18" charset="0"/>
              </a:rPr>
              <a:t> NVIDIA GTX 1650 or equivalent (for faster model training)</a:t>
            </a:r>
          </a:p>
          <a:p>
            <a:pPr marL="457200" lvl="1" algn="just">
              <a:lnSpc>
                <a:spcPct val="150000"/>
              </a:lnSpc>
            </a:pPr>
            <a:r>
              <a:rPr lang="en-IN" sz="1400" b="1" dirty="0">
                <a:latin typeface="Times New Roman" panose="02020603050405020304" pitchFamily="18" charset="0"/>
                <a:cs typeface="Times New Roman" panose="02020603050405020304" pitchFamily="18" charset="0"/>
              </a:rPr>
              <a:t>5. Other:</a:t>
            </a:r>
            <a:r>
              <a:rPr lang="en-IN" sz="1400" dirty="0">
                <a:latin typeface="Times New Roman" panose="02020603050405020304" pitchFamily="18" charset="0"/>
                <a:cs typeface="Times New Roman" panose="02020603050405020304" pitchFamily="18" charset="0"/>
              </a:rPr>
              <a:t> High-speed internet for dataset access and model training</a:t>
            </a:r>
            <a:endParaRPr lang="en-IN" sz="1400" dirty="0"/>
          </a:p>
          <a:p>
            <a:endParaRPr lang="en-IN" sz="1400" dirty="0">
              <a:latin typeface="Times New Roman" panose="02020603050405020304" pitchFamily="18" charset="0"/>
              <a:cs typeface="Times New Roman" panose="02020603050405020304" pitchFamily="18" charset="0"/>
            </a:endParaRPr>
          </a:p>
          <a:p>
            <a:pPr marL="241300" marR="5080" indent="-229235">
              <a:lnSpc>
                <a:spcPts val="3000"/>
              </a:lnSpc>
              <a:spcBef>
                <a:spcPts val="480"/>
              </a:spcBef>
              <a:buFont typeface="Arial MT"/>
              <a:buChar char="•"/>
              <a:tabLst>
                <a:tab pos="241300" algn="l"/>
              </a:tabLst>
            </a:pPr>
            <a:endParaRPr sz="2750" dirty="0">
              <a:latin typeface="Times New Roman"/>
              <a:cs typeface="Times New Roman"/>
            </a:endParaRPr>
          </a:p>
        </p:txBody>
      </p:sp>
      <p:sp>
        <p:nvSpPr>
          <p:cNvPr id="9" name="object 6">
            <a:extLst>
              <a:ext uri="{FF2B5EF4-FFF2-40B4-BE49-F238E27FC236}">
                <a16:creationId xmlns:a16="http://schemas.microsoft.com/office/drawing/2014/main" id="{79C28670-2258-C308-068F-2E7540A81CF1}"/>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A1E7F662-A306-2708-FCAF-60E957362853}"/>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231390">
              <a:lnSpc>
                <a:spcPct val="100000"/>
              </a:lnSpc>
              <a:spcBef>
                <a:spcPts val="130"/>
              </a:spcBef>
            </a:pPr>
            <a:r>
              <a:rPr spc="-10" dirty="0"/>
              <a:t>R</a:t>
            </a:r>
            <a:r>
              <a:rPr spc="75" dirty="0"/>
              <a:t>E</a:t>
            </a:r>
            <a:r>
              <a:rPr spc="-30" dirty="0"/>
              <a:t>S</a:t>
            </a:r>
            <a:r>
              <a:rPr spc="60" dirty="0"/>
              <a:t>U</a:t>
            </a:r>
            <a:r>
              <a:rPr spc="-445" dirty="0"/>
              <a:t>L</a:t>
            </a:r>
            <a:r>
              <a:rPr spc="5" dirty="0"/>
              <a:t>T</a:t>
            </a:r>
            <a:r>
              <a:rPr spc="35" dirty="0"/>
              <a:t>S</a:t>
            </a:r>
            <a:r>
              <a:rPr spc="-215" dirty="0"/>
              <a:t> </a:t>
            </a:r>
            <a:r>
              <a:rPr dirty="0"/>
              <a:t>&amp;</a:t>
            </a:r>
            <a:r>
              <a:rPr spc="-285" dirty="0"/>
              <a:t> </a:t>
            </a:r>
            <a:r>
              <a:rPr spc="-25" dirty="0"/>
              <a:t>ANALYSIS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15</a:t>
            </a:fld>
            <a:endParaRPr spc="-25" dirty="0"/>
          </a:p>
        </p:txBody>
      </p:sp>
      <p:sp>
        <p:nvSpPr>
          <p:cNvPr id="10" name="Rectangle 2">
            <a:extLst>
              <a:ext uri="{FF2B5EF4-FFF2-40B4-BE49-F238E27FC236}">
                <a16:creationId xmlns:a16="http://schemas.microsoft.com/office/drawing/2014/main" id="{9D184F62-B2B9-45F1-768D-516B2FEAF608}"/>
              </a:ext>
            </a:extLst>
          </p:cNvPr>
          <p:cNvSpPr>
            <a:spLocks noChangeArrowheads="1"/>
          </p:cNvSpPr>
          <p:nvPr/>
        </p:nvSpPr>
        <p:spPr bwMode="auto">
          <a:xfrm>
            <a:off x="1039676" y="1295400"/>
            <a:ext cx="100591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Achieved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Inception-ResNet-V2 model demonstrated superior performance with a classification accuracy of 99.9%, outperforming simpler neural network architectures.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Effectiveness of 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like data augmentation, contrast enhancement, and feature selection significantly improved the model’s ability to identify complex disease patterns accurately.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 Across Metrics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framework achieved high precision, recall, and F1-scores, indicating balanced and reliable classification performance, even across visually similar disease categories.</a:t>
            </a:r>
          </a:p>
        </p:txBody>
      </p:sp>
      <p:sp>
        <p:nvSpPr>
          <p:cNvPr id="3" name="object 6">
            <a:extLst>
              <a:ext uri="{FF2B5EF4-FFF2-40B4-BE49-F238E27FC236}">
                <a16:creationId xmlns:a16="http://schemas.microsoft.com/office/drawing/2014/main" id="{6F2B4CD7-F06E-AE3F-49BD-234CF9E6197E}"/>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9" name="object 5">
            <a:extLst>
              <a:ext uri="{FF2B5EF4-FFF2-40B4-BE49-F238E27FC236}">
                <a16:creationId xmlns:a16="http://schemas.microsoft.com/office/drawing/2014/main" id="{81937552-BB4A-73BC-EF0F-B06FC0088B0E}"/>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887EBAC-D145-A3D4-A478-DE549CBBD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724271"/>
            <a:ext cx="6705600" cy="1905000"/>
          </a:xfrm>
          <a:prstGeom prst="rect">
            <a:avLst/>
          </a:prstGeom>
        </p:spPr>
      </p:pic>
      <p:pic>
        <p:nvPicPr>
          <p:cNvPr id="9" name="Picture 8">
            <a:extLst>
              <a:ext uri="{FF2B5EF4-FFF2-40B4-BE49-F238E27FC236}">
                <a16:creationId xmlns:a16="http://schemas.microsoft.com/office/drawing/2014/main" id="{2E619A65-40F6-DCCD-3C5C-1B77B5271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92" y="724271"/>
            <a:ext cx="3019846" cy="1981200"/>
          </a:xfrm>
          <a:prstGeom prst="rect">
            <a:avLst/>
          </a:prstGeom>
        </p:spPr>
      </p:pic>
      <p:sp>
        <p:nvSpPr>
          <p:cNvPr id="11" name="TextBox 10">
            <a:extLst>
              <a:ext uri="{FF2B5EF4-FFF2-40B4-BE49-F238E27FC236}">
                <a16:creationId xmlns:a16="http://schemas.microsoft.com/office/drawing/2014/main" id="{AA1912D0-0AB5-B470-DA2A-EE523735E8ED}"/>
              </a:ext>
            </a:extLst>
          </p:cNvPr>
          <p:cNvSpPr txBox="1"/>
          <p:nvPr/>
        </p:nvSpPr>
        <p:spPr>
          <a:xfrm>
            <a:off x="919052" y="2782416"/>
            <a:ext cx="3358308" cy="523220"/>
          </a:xfrm>
          <a:prstGeom prst="rect">
            <a:avLst/>
          </a:prstGeom>
          <a:noFill/>
        </p:spPr>
        <p:txBody>
          <a:bodyPr wrap="square">
            <a:spAutoFit/>
          </a:bodyPr>
          <a:lstStyle/>
          <a:p>
            <a:r>
              <a:rPr lang="en-US" sz="1400" dirty="0">
                <a:solidFill>
                  <a:srgbClr val="FF0000"/>
                </a:solidFill>
                <a:latin typeface="Times New Roman" panose="02020603050405020304" pitchFamily="18" charset="0"/>
                <a:cs typeface="Times New Roman" panose="02020603050405020304" pitchFamily="18" charset="0"/>
              </a:rPr>
              <a:t>Table 1</a:t>
            </a:r>
            <a:r>
              <a:rPr lang="en-US" sz="1400" dirty="0">
                <a:latin typeface="Times New Roman" panose="02020603050405020304" pitchFamily="18" charset="0"/>
                <a:cs typeface="Times New Roman" panose="02020603050405020304" pitchFamily="18" charset="0"/>
              </a:rPr>
              <a:t>. Model Architectures and their corresponding Accuracies </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524FA7-795D-838B-38AC-30DD314BAB94}"/>
              </a:ext>
            </a:extLst>
          </p:cNvPr>
          <p:cNvSpPr txBox="1"/>
          <p:nvPr/>
        </p:nvSpPr>
        <p:spPr>
          <a:xfrm>
            <a:off x="5169574" y="2748923"/>
            <a:ext cx="6096000" cy="307777"/>
          </a:xfrm>
          <a:prstGeom prst="rect">
            <a:avLst/>
          </a:prstGeom>
          <a:noFill/>
        </p:spPr>
        <p:txBody>
          <a:bodyPr wrap="square">
            <a:spAutoFit/>
          </a:bodyPr>
          <a:lstStyle/>
          <a:p>
            <a:r>
              <a:rPr lang="en-IN" sz="1400" dirty="0">
                <a:solidFill>
                  <a:srgbClr val="FF0000"/>
                </a:solidFill>
                <a:latin typeface="Times New Roman" panose="02020603050405020304" pitchFamily="18" charset="0"/>
                <a:cs typeface="Times New Roman" panose="02020603050405020304" pitchFamily="18" charset="0"/>
              </a:rPr>
              <a:t>Table 2</a:t>
            </a:r>
            <a:r>
              <a:rPr lang="en-IN" sz="1400" dirty="0">
                <a:latin typeface="Times New Roman" panose="02020603050405020304" pitchFamily="18" charset="0"/>
                <a:cs typeface="Times New Roman" panose="02020603050405020304" pitchFamily="18" charset="0"/>
              </a:rPr>
              <a:t>. Performance metrics for different model architectures</a:t>
            </a:r>
          </a:p>
        </p:txBody>
      </p:sp>
      <p:pic>
        <p:nvPicPr>
          <p:cNvPr id="15" name="Picture 14">
            <a:extLst>
              <a:ext uri="{FF2B5EF4-FFF2-40B4-BE49-F238E27FC236}">
                <a16:creationId xmlns:a16="http://schemas.microsoft.com/office/drawing/2014/main" id="{C0B9C67F-3E01-5885-C415-5724D0759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9574" y="3176352"/>
            <a:ext cx="6553201" cy="2571750"/>
          </a:xfrm>
          <a:prstGeom prst="rect">
            <a:avLst/>
          </a:prstGeom>
        </p:spPr>
      </p:pic>
      <p:pic>
        <p:nvPicPr>
          <p:cNvPr id="17" name="Picture 16">
            <a:extLst>
              <a:ext uri="{FF2B5EF4-FFF2-40B4-BE49-F238E27FC236}">
                <a16:creationId xmlns:a16="http://schemas.microsoft.com/office/drawing/2014/main" id="{E6F5CA5D-B25E-18F2-5E34-8E02C5292D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81" y="3358114"/>
            <a:ext cx="3663107" cy="2362530"/>
          </a:xfrm>
          <a:prstGeom prst="rect">
            <a:avLst/>
          </a:prstGeom>
        </p:spPr>
      </p:pic>
      <p:sp>
        <p:nvSpPr>
          <p:cNvPr id="19" name="TextBox 18">
            <a:extLst>
              <a:ext uri="{FF2B5EF4-FFF2-40B4-BE49-F238E27FC236}">
                <a16:creationId xmlns:a16="http://schemas.microsoft.com/office/drawing/2014/main" id="{2B117B4C-1DE0-1F37-7A5A-1BCCFBEDA4F2}"/>
              </a:ext>
            </a:extLst>
          </p:cNvPr>
          <p:cNvSpPr txBox="1"/>
          <p:nvPr/>
        </p:nvSpPr>
        <p:spPr>
          <a:xfrm>
            <a:off x="6934200" y="5867754"/>
            <a:ext cx="3276600" cy="369332"/>
          </a:xfrm>
          <a:prstGeom prst="rect">
            <a:avLst/>
          </a:prstGeom>
          <a:noFill/>
        </p:spPr>
        <p:txBody>
          <a:bodyPr wrap="square">
            <a:spAutoFit/>
          </a:bodyPr>
          <a:lstStyle/>
          <a:p>
            <a:r>
              <a:rPr lang="en-US" sz="1400" dirty="0">
                <a:solidFill>
                  <a:srgbClr val="FF0000"/>
                </a:solidFill>
                <a:latin typeface="Times New Roman" panose="02020603050405020304" pitchFamily="18" charset="0"/>
                <a:cs typeface="Times New Roman" panose="02020603050405020304" pitchFamily="18" charset="0"/>
              </a:rPr>
              <a:t>Fig. 4</a:t>
            </a:r>
            <a:r>
              <a:rPr lang="en-US" sz="1400" dirty="0">
                <a:latin typeface="Times New Roman" panose="02020603050405020304" pitchFamily="18" charset="0"/>
                <a:cs typeface="Times New Roman" panose="02020603050405020304" pitchFamily="18" charset="0"/>
              </a:rPr>
              <a:t>. Visualization of Accuracy Result</a:t>
            </a:r>
            <a:r>
              <a:rPr lang="en-US" dirty="0"/>
              <a:t>.</a:t>
            </a:r>
            <a:endParaRPr lang="en-IN" dirty="0"/>
          </a:p>
        </p:txBody>
      </p:sp>
      <p:sp>
        <p:nvSpPr>
          <p:cNvPr id="21" name="TextBox 20">
            <a:extLst>
              <a:ext uri="{FF2B5EF4-FFF2-40B4-BE49-F238E27FC236}">
                <a16:creationId xmlns:a16="http://schemas.microsoft.com/office/drawing/2014/main" id="{1AD3C794-CFBA-C430-3D54-0FE660AC8E78}"/>
              </a:ext>
            </a:extLst>
          </p:cNvPr>
          <p:cNvSpPr txBox="1"/>
          <p:nvPr/>
        </p:nvSpPr>
        <p:spPr>
          <a:xfrm>
            <a:off x="872381" y="5881597"/>
            <a:ext cx="3881548" cy="369332"/>
          </a:xfrm>
          <a:prstGeom prst="rect">
            <a:avLst/>
          </a:prstGeom>
          <a:noFill/>
        </p:spPr>
        <p:txBody>
          <a:bodyPr wrap="square">
            <a:spAutoFit/>
          </a:bodyPr>
          <a:lstStyle/>
          <a:p>
            <a:r>
              <a:rPr lang="en-IN" sz="1400" dirty="0">
                <a:solidFill>
                  <a:srgbClr val="FF0000"/>
                </a:solidFill>
                <a:latin typeface="Times New Roman" panose="02020603050405020304" pitchFamily="18" charset="0"/>
                <a:cs typeface="Times New Roman" panose="02020603050405020304" pitchFamily="18" charset="0"/>
              </a:rPr>
              <a:t>Fig. 3</a:t>
            </a:r>
            <a:r>
              <a:rPr lang="en-IN" sz="1400" dirty="0">
                <a:latin typeface="Times New Roman" panose="02020603050405020304" pitchFamily="18" charset="0"/>
                <a:cs typeface="Times New Roman" panose="02020603050405020304" pitchFamily="18" charset="0"/>
              </a:rPr>
              <a:t>. Plant Disease Prediction Confusion matrix</a:t>
            </a:r>
            <a:r>
              <a:rPr lang="en-IN" dirty="0"/>
              <a:t>.</a:t>
            </a:r>
          </a:p>
        </p:txBody>
      </p:sp>
      <p:sp>
        <p:nvSpPr>
          <p:cNvPr id="2" name="object 4">
            <a:extLst>
              <a:ext uri="{FF2B5EF4-FFF2-40B4-BE49-F238E27FC236}">
                <a16:creationId xmlns:a16="http://schemas.microsoft.com/office/drawing/2014/main" id="{0DE2BE77-6A5F-A22D-FB70-E7458B488607}"/>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6" name="object 7">
            <a:extLst>
              <a:ext uri="{FF2B5EF4-FFF2-40B4-BE49-F238E27FC236}">
                <a16:creationId xmlns:a16="http://schemas.microsoft.com/office/drawing/2014/main" id="{8CE47D80-BF7A-7AF6-8683-5C8C536BE025}"/>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a:extLst>
              <a:ext uri="{FF2B5EF4-FFF2-40B4-BE49-F238E27FC236}">
                <a16:creationId xmlns:a16="http://schemas.microsoft.com/office/drawing/2014/main" id="{8CA95042-2449-533A-B2C6-2FC980AA0219}"/>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16</a:t>
            </a:fld>
            <a:endParaRPr spc="-25" dirty="0"/>
          </a:p>
        </p:txBody>
      </p:sp>
      <p:sp>
        <p:nvSpPr>
          <p:cNvPr id="10" name="object 6">
            <a:extLst>
              <a:ext uri="{FF2B5EF4-FFF2-40B4-BE49-F238E27FC236}">
                <a16:creationId xmlns:a16="http://schemas.microsoft.com/office/drawing/2014/main" id="{AB322AC0-6A36-866D-CC7F-6E7E95221DC4}"/>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4" name="object 5">
            <a:extLst>
              <a:ext uri="{FF2B5EF4-FFF2-40B4-BE49-F238E27FC236}">
                <a16:creationId xmlns:a16="http://schemas.microsoft.com/office/drawing/2014/main" id="{EE24731F-91A3-B50D-2192-3EF1C91E2CDC}"/>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333761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588010">
              <a:lnSpc>
                <a:spcPct val="100000"/>
              </a:lnSpc>
              <a:spcBef>
                <a:spcPts val="130"/>
              </a:spcBef>
            </a:pPr>
            <a:r>
              <a:rPr dirty="0"/>
              <a:t>CONCLUSION</a:t>
            </a:r>
            <a:r>
              <a:rPr spc="-140" dirty="0"/>
              <a:t> </a:t>
            </a:r>
            <a:r>
              <a:rPr dirty="0"/>
              <a:t>and</a:t>
            </a:r>
            <a:r>
              <a:rPr spc="-85" dirty="0"/>
              <a:t> </a:t>
            </a:r>
            <a:r>
              <a:rPr dirty="0"/>
              <a:t>FUTURE</a:t>
            </a:r>
            <a:r>
              <a:rPr spc="-120" dirty="0"/>
              <a:t> </a:t>
            </a:r>
            <a:r>
              <a:rPr spc="-10" dirty="0"/>
              <a:t>SCOPE</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17</a:t>
            </a:fld>
            <a:endParaRPr spc="-25" dirty="0"/>
          </a:p>
        </p:txBody>
      </p:sp>
      <p:sp>
        <p:nvSpPr>
          <p:cNvPr id="3" name="object 3"/>
          <p:cNvSpPr txBox="1">
            <a:spLocks noGrp="1"/>
          </p:cNvSpPr>
          <p:nvPr>
            <p:ph type="body" idx="1"/>
          </p:nvPr>
        </p:nvSpPr>
        <p:spPr>
          <a:xfrm>
            <a:off x="801686" y="1250585"/>
            <a:ext cx="10588625" cy="4347344"/>
          </a:xfrm>
          <a:prstGeom prst="rect">
            <a:avLst/>
          </a:prstGeom>
        </p:spPr>
        <p:txBody>
          <a:bodyPr vert="horz" wrap="square" lIns="0" tIns="99060" rIns="0" bIns="0" rtlCol="0">
            <a:spAutoFit/>
          </a:bodyPr>
          <a:lstStyle/>
          <a:p>
            <a:pPr marL="469900" indent="-457200">
              <a:lnSpc>
                <a:spcPct val="100000"/>
              </a:lnSpc>
              <a:spcBef>
                <a:spcPts val="780"/>
              </a:spcBef>
              <a:buFont typeface="+mj-lt"/>
              <a:buAutoNum type="arabicPeriod"/>
              <a:tabLst>
                <a:tab pos="241300" algn="l"/>
              </a:tabLst>
            </a:pPr>
            <a:r>
              <a:rPr lang="en-US" sz="2000" dirty="0"/>
              <a:t>Conclusion:</a:t>
            </a:r>
          </a:p>
          <a:p>
            <a:pPr marL="298450" indent="-285750">
              <a:lnSpc>
                <a:spcPct val="100000"/>
              </a:lnSpc>
              <a:spcBef>
                <a:spcPts val="780"/>
              </a:spcBef>
              <a:buFont typeface="Arial" panose="020B0604020202020204" pitchFamily="34" charset="0"/>
              <a:buChar char="•"/>
              <a:tabLst>
                <a:tab pos="241300" algn="l"/>
              </a:tabLst>
            </a:pPr>
            <a:r>
              <a:rPr lang="en-US" sz="1800" dirty="0"/>
              <a:t>We observed that our framework achieved an impressive accuracy of 99.9%, demonstrating its capability to detect complex disease patterns in fruit leaves. By employing advanced preprocessing techniques like data augmentation and feature fusion, we significantly enhanced model performance.</a:t>
            </a:r>
          </a:p>
          <a:p>
            <a:pPr marL="298450" indent="-285750">
              <a:lnSpc>
                <a:spcPct val="100000"/>
              </a:lnSpc>
              <a:spcBef>
                <a:spcPts val="780"/>
              </a:spcBef>
              <a:buFont typeface="Arial" panose="020B0604020202020204" pitchFamily="34" charset="0"/>
              <a:buChar char="•"/>
              <a:tabLst>
                <a:tab pos="241300" algn="l"/>
              </a:tabLst>
            </a:pPr>
            <a:r>
              <a:rPr lang="en-US" sz="1800" dirty="0"/>
              <a:t>Our results demonstrate the importance of advanced deep learning and preprocessing in achieving accurate, real-time fruit disease detection, enhancing agricultural productivity and management. </a:t>
            </a:r>
          </a:p>
          <a:p>
            <a:pPr marL="469900" indent="-457200">
              <a:lnSpc>
                <a:spcPct val="100000"/>
              </a:lnSpc>
              <a:spcBef>
                <a:spcPts val="780"/>
              </a:spcBef>
              <a:buFont typeface="+mj-lt"/>
              <a:buAutoNum type="arabicPeriod" startAt="2"/>
              <a:tabLst>
                <a:tab pos="241300" algn="l"/>
              </a:tabLst>
            </a:pPr>
            <a:r>
              <a:rPr lang="en-US" sz="2000" spc="-10" dirty="0"/>
              <a:t>Future Scope:</a:t>
            </a:r>
            <a:endParaRPr sz="2000" spc="-10" dirty="0"/>
          </a:p>
          <a:p>
            <a:pPr marL="241300" indent="-228600">
              <a:lnSpc>
                <a:spcPct val="100000"/>
              </a:lnSpc>
              <a:buFont typeface="Arial MT"/>
              <a:buChar char="•"/>
              <a:tabLst>
                <a:tab pos="241300" algn="l"/>
              </a:tabLst>
            </a:pPr>
            <a:r>
              <a:rPr lang="en-US" sz="1800" dirty="0"/>
              <a:t>To further enhance the fruit disease detection framework, future work will focus on optimizing preprocessing techniques to improve accuracy while reducing computational complexity. We can also use integrate IoT devices for large-scale monitoring.</a:t>
            </a:r>
          </a:p>
          <a:p>
            <a:pPr marL="241300" indent="-228600">
              <a:lnSpc>
                <a:spcPct val="100000"/>
              </a:lnSpc>
              <a:buFont typeface="Arial MT"/>
              <a:buChar char="•"/>
              <a:tabLst>
                <a:tab pos="241300" algn="l"/>
              </a:tabLst>
            </a:pPr>
            <a:r>
              <a:rPr lang="en-US" sz="1800" dirty="0"/>
              <a:t>Future work will explore integrating real-time monitoring capabilities to enable more efficient disease detection and management in dynamic agricultural environments.</a:t>
            </a:r>
          </a:p>
          <a:p>
            <a:pPr marL="241300" indent="-228600">
              <a:lnSpc>
                <a:spcPct val="100000"/>
              </a:lnSpc>
              <a:buFont typeface="Arial MT"/>
              <a:buChar char="•"/>
              <a:tabLst>
                <a:tab pos="241300" algn="l"/>
              </a:tabLst>
            </a:pPr>
            <a:r>
              <a:rPr lang="en-US" sz="1800" spc="-10" dirty="0"/>
              <a:t>Our project have some limitations like </a:t>
            </a:r>
            <a:r>
              <a:rPr lang="en-US" sz="1800" dirty="0"/>
              <a:t>potential lack of robustness in real-world scenarios due to dataset diversity and </a:t>
            </a:r>
            <a:r>
              <a:rPr lang="en-IN" sz="1800" dirty="0"/>
              <a:t>environmental variabilit</a:t>
            </a:r>
            <a:r>
              <a:rPr lang="en-US" sz="1800" dirty="0"/>
              <a:t>y</a:t>
            </a:r>
            <a:endParaRPr sz="1800" spc="-10" dirty="0"/>
          </a:p>
        </p:txBody>
      </p:sp>
      <p:sp>
        <p:nvSpPr>
          <p:cNvPr id="9" name="object 6">
            <a:extLst>
              <a:ext uri="{FF2B5EF4-FFF2-40B4-BE49-F238E27FC236}">
                <a16:creationId xmlns:a16="http://schemas.microsoft.com/office/drawing/2014/main" id="{D168B0BD-CE10-5032-7E8C-2566A9748C66}"/>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8F9044A4-501B-3FA5-488B-9BAD788F2B1E}"/>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345815">
              <a:lnSpc>
                <a:spcPct val="100000"/>
              </a:lnSpc>
              <a:spcBef>
                <a:spcPts val="130"/>
              </a:spcBef>
            </a:pPr>
            <a:r>
              <a:rPr spc="-10" dirty="0"/>
              <a:t>REFERENCES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18</a:t>
            </a:fld>
            <a:endParaRPr spc="-25" dirty="0"/>
          </a:p>
        </p:txBody>
      </p:sp>
      <p:sp>
        <p:nvSpPr>
          <p:cNvPr id="3" name="object 3"/>
          <p:cNvSpPr txBox="1"/>
          <p:nvPr/>
        </p:nvSpPr>
        <p:spPr>
          <a:xfrm>
            <a:off x="917575" y="1445280"/>
            <a:ext cx="10741025" cy="4807726"/>
          </a:xfrm>
          <a:prstGeom prst="rect">
            <a:avLst/>
          </a:prstGeom>
        </p:spPr>
        <p:txBody>
          <a:bodyPr vert="horz" wrap="square" lIns="0" tIns="16510" rIns="0" bIns="0" rtlCol="0">
            <a:spAutoFit/>
          </a:bodyPr>
          <a:lstStyle/>
          <a:p>
            <a:pPr marL="469900" indent="-457200">
              <a:lnSpc>
                <a:spcPct val="100000"/>
              </a:lnSpc>
              <a:spcBef>
                <a:spcPts val="130"/>
              </a:spcBef>
              <a:buFont typeface="+mj-lt"/>
              <a:buAutoNum type="arabicPeriod"/>
              <a:tabLst>
                <a:tab pos="241300" algn="l"/>
              </a:tabLst>
            </a:pPr>
            <a:r>
              <a:rPr lang="en-IN" sz="2200" dirty="0">
                <a:latin typeface="Times New Roman" panose="02020603050405020304" pitchFamily="18" charset="0"/>
                <a:cs typeface="Times New Roman" panose="02020603050405020304" pitchFamily="18" charset="0"/>
              </a:rPr>
              <a:t>Khan, M.A., Akram, T., Sharif, M., Saba, T.: Fruits diseases classification: Exploiting a hierarchical framework for deep features fusion and selection. Multimedia Tools Appl. 79, 25763–25783 (2020).</a:t>
            </a:r>
          </a:p>
          <a:p>
            <a:pPr marL="469900" indent="-457200">
              <a:lnSpc>
                <a:spcPct val="100000"/>
              </a:lnSpc>
              <a:spcBef>
                <a:spcPts val="130"/>
              </a:spcBef>
              <a:buFont typeface="+mj-lt"/>
              <a:buAutoNum type="arabicPeriod"/>
              <a:tabLst>
                <a:tab pos="241300" algn="l"/>
              </a:tabLst>
            </a:pPr>
            <a:r>
              <a:rPr lang="en-IN" sz="2200" dirty="0">
                <a:latin typeface="Times New Roman" panose="02020603050405020304" pitchFamily="18" charset="0"/>
                <a:cs typeface="Times New Roman" panose="02020603050405020304" pitchFamily="18" charset="0"/>
              </a:rPr>
              <a:t>Mohanty, M., Qureshi, M.A., Mannan, A., Awan, T.: An Improved Detection Method for Crop &amp; Fruit Leaf Disease under Real-Field Conditions. AgriEngineering 6(1), 344–360 (2024). </a:t>
            </a:r>
          </a:p>
          <a:p>
            <a:pPr marL="469900" indent="-457200">
              <a:lnSpc>
                <a:spcPct val="100000"/>
              </a:lnSpc>
              <a:spcBef>
                <a:spcPts val="130"/>
              </a:spcBef>
              <a:buFont typeface="+mj-lt"/>
              <a:buAutoNum type="arabicPeriod"/>
              <a:tabLst>
                <a:tab pos="241300" algn="l"/>
              </a:tabLst>
            </a:pPr>
            <a:r>
              <a:rPr lang="en-IN" sz="2200" dirty="0">
                <a:latin typeface="Times New Roman" panose="02020603050405020304" pitchFamily="18" charset="0"/>
                <a:cs typeface="Times New Roman" panose="02020603050405020304" pitchFamily="18" charset="0"/>
              </a:rPr>
              <a:t>Ali, M.M., Hashim, N., Zhang, et al.: Development of deep learning based userfriendly interface for fruit quality detection. Journal of Food Engineering 112165, (2020). </a:t>
            </a:r>
          </a:p>
          <a:p>
            <a:pPr marL="469900" indent="-457200">
              <a:lnSpc>
                <a:spcPct val="100000"/>
              </a:lnSpc>
              <a:spcBef>
                <a:spcPts val="130"/>
              </a:spcBef>
              <a:buFont typeface="+mj-lt"/>
              <a:buAutoNum type="arabicPeriod"/>
              <a:tabLst>
                <a:tab pos="241300" algn="l"/>
              </a:tabLst>
            </a:pPr>
            <a:r>
              <a:rPr lang="en-IN" sz="2200" dirty="0">
                <a:latin typeface="Times New Roman" panose="02020603050405020304" pitchFamily="18" charset="0"/>
                <a:cs typeface="Times New Roman" panose="02020603050405020304" pitchFamily="18" charset="0"/>
              </a:rPr>
              <a:t>Sharif, M., Khan, M.A., Iqbal, Z., Azam, M.F., Lali, M.I.U., Javed, M.Y.: Detection and classification of citrus diseases in agriculture based on optimized weighted segmentation and feature selection. Comput. Electron. Agriculture 150, 220–234 (2018). </a:t>
            </a:r>
          </a:p>
          <a:p>
            <a:pPr marL="469900" indent="-457200">
              <a:lnSpc>
                <a:spcPct val="100000"/>
              </a:lnSpc>
              <a:spcBef>
                <a:spcPts val="130"/>
              </a:spcBef>
              <a:buFont typeface="+mj-lt"/>
              <a:buAutoNum type="arabicPeriod"/>
              <a:tabLst>
                <a:tab pos="241300" algn="l"/>
              </a:tabLst>
            </a:pPr>
            <a:r>
              <a:rPr lang="en-IN" sz="2200" dirty="0">
                <a:latin typeface="Times New Roman" panose="02020603050405020304" pitchFamily="18" charset="0"/>
                <a:cs typeface="Times New Roman" panose="02020603050405020304" pitchFamily="18" charset="0"/>
              </a:rPr>
              <a:t>Al-bayati, J.S.H., Zhang et al., Üstündag, B.B.: Evolutionary feature optimization for plant leaf disease detection by deep neural networks. Int. J. Comput. Intell. Syst. 13, Article no. 12 (2020).</a:t>
            </a:r>
          </a:p>
        </p:txBody>
      </p:sp>
      <p:sp>
        <p:nvSpPr>
          <p:cNvPr id="9" name="object 6">
            <a:extLst>
              <a:ext uri="{FF2B5EF4-FFF2-40B4-BE49-F238E27FC236}">
                <a16:creationId xmlns:a16="http://schemas.microsoft.com/office/drawing/2014/main" id="{F3B6ED82-9239-CEC7-EB01-E6C5E3A49808}"/>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BC754317-48AD-9A40-6B41-6152458BEEF5}"/>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A3EF30-C3FE-4B00-7570-DCE3E793A2F4}"/>
              </a:ext>
            </a:extLst>
          </p:cNvPr>
          <p:cNvSpPr txBox="1"/>
          <p:nvPr/>
        </p:nvSpPr>
        <p:spPr>
          <a:xfrm>
            <a:off x="762000" y="1005588"/>
            <a:ext cx="10515600" cy="4988545"/>
          </a:xfrm>
          <a:prstGeom prst="rect">
            <a:avLst/>
          </a:prstGeom>
          <a:noFill/>
        </p:spPr>
        <p:txBody>
          <a:bodyPr wrap="square">
            <a:spAutoFit/>
          </a:bodyPr>
          <a:lstStyle/>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Rehman, S., Zhang et al.: Fruit leaf diseases classification: A hierarchical deep learning framework. Comput. Mater. Continua 75, 1179–1194 (2023). </a:t>
            </a:r>
          </a:p>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Wang, H., Shang, S., Wang, D., He, X., Feng, K., Zhu, H.: Plant disease detection and classification method based on the optimized lightweight YOLOv5 model. Agriculture 12, Article no. 931 (2022).</a:t>
            </a:r>
          </a:p>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 Chandrashekar, G., Sahin, F.: A survey on feature selection methods. Computer Electrical Engineering 40, 16–28 (2014).</a:t>
            </a:r>
          </a:p>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 Rehman, S., et al.: A framework of deep optimal features selection for Apple leaf diseases recognition. Comput. Mater. Continua 75, 697–714 (2023). </a:t>
            </a:r>
          </a:p>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 Zhu, J., Wu, A., Wang, X., Zhang, H.: Identification of grape diseases using image analysis and BP neural networks. Multimedia Tools Appl. 79, 14539–14551 (2020). </a:t>
            </a:r>
          </a:p>
          <a:p>
            <a:pPr marL="469900" indent="-457200">
              <a:lnSpc>
                <a:spcPct val="100000"/>
              </a:lnSpc>
              <a:spcBef>
                <a:spcPts val="130"/>
              </a:spcBef>
              <a:buFont typeface="+mj-lt"/>
              <a:buAutoNum type="arabicPeriod" startAt="6"/>
              <a:tabLst>
                <a:tab pos="241300" algn="l"/>
              </a:tabLst>
            </a:pPr>
            <a:r>
              <a:rPr lang="en-IN" sz="2200" dirty="0">
                <a:latin typeface="Times New Roman" panose="02020603050405020304" pitchFamily="18" charset="0"/>
                <a:cs typeface="Times New Roman" panose="02020603050405020304" pitchFamily="18" charset="0"/>
              </a:rPr>
              <a:t>Sladojevic, S., Arsenovic, M., Anderla, A., Culibrk, D., Stefanovic, D.: Deep neural networks based recognition of plant diseases by leaf image classification. Comput. Intell. Neurosci. 2016, Article no. 3289801 (2016).</a:t>
            </a:r>
          </a:p>
        </p:txBody>
      </p:sp>
      <p:sp>
        <p:nvSpPr>
          <p:cNvPr id="2" name="object 4">
            <a:extLst>
              <a:ext uri="{FF2B5EF4-FFF2-40B4-BE49-F238E27FC236}">
                <a16:creationId xmlns:a16="http://schemas.microsoft.com/office/drawing/2014/main" id="{4DD817C0-D734-488B-7BCB-3278657C320B}"/>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6" name="object 7">
            <a:extLst>
              <a:ext uri="{FF2B5EF4-FFF2-40B4-BE49-F238E27FC236}">
                <a16:creationId xmlns:a16="http://schemas.microsoft.com/office/drawing/2014/main" id="{BD429BB7-124D-4FC2-9B94-DB07E7B56DA0}"/>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7" name="object 8">
            <a:extLst>
              <a:ext uri="{FF2B5EF4-FFF2-40B4-BE49-F238E27FC236}">
                <a16:creationId xmlns:a16="http://schemas.microsoft.com/office/drawing/2014/main" id="{B49CE5ED-52B9-8BDB-3EEF-E3FA8A43990B}"/>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19</a:t>
            </a:fld>
            <a:endParaRPr spc="-25" dirty="0"/>
          </a:p>
        </p:txBody>
      </p:sp>
      <p:sp>
        <p:nvSpPr>
          <p:cNvPr id="8" name="object 6">
            <a:extLst>
              <a:ext uri="{FF2B5EF4-FFF2-40B4-BE49-F238E27FC236}">
                <a16:creationId xmlns:a16="http://schemas.microsoft.com/office/drawing/2014/main" id="{55903E77-139D-6FBC-206A-EBB6078F8E07}"/>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9" name="object 5">
            <a:extLst>
              <a:ext uri="{FF2B5EF4-FFF2-40B4-BE49-F238E27FC236}">
                <a16:creationId xmlns:a16="http://schemas.microsoft.com/office/drawing/2014/main" id="{11CDF0CF-54B4-4201-92D5-61C7E4199629}"/>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188561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255" y="529843"/>
            <a:ext cx="2613025" cy="701040"/>
          </a:xfrm>
          <a:prstGeom prst="rect">
            <a:avLst/>
          </a:prstGeom>
        </p:spPr>
        <p:txBody>
          <a:bodyPr vert="horz" wrap="square" lIns="0" tIns="16510" rIns="0" bIns="0" rtlCol="0">
            <a:spAutoFit/>
          </a:bodyPr>
          <a:lstStyle/>
          <a:p>
            <a:pPr marL="12700">
              <a:lnSpc>
                <a:spcPct val="100000"/>
              </a:lnSpc>
              <a:spcBef>
                <a:spcPts val="130"/>
              </a:spcBef>
            </a:pPr>
            <a:r>
              <a:rPr spc="-10" dirty="0"/>
              <a:t>OUTLINE</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6" name="object 6"/>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917575" y="1173924"/>
            <a:ext cx="3450590" cy="4508500"/>
          </a:xfrm>
          <a:prstGeom prst="rect">
            <a:avLst/>
          </a:prstGeom>
        </p:spPr>
        <p:txBody>
          <a:bodyPr vert="horz" wrap="square" lIns="0" tIns="62230" rIns="0" bIns="0" rtlCol="0">
            <a:spAutoFit/>
          </a:bodyPr>
          <a:lstStyle/>
          <a:p>
            <a:pPr marL="527050" indent="-514350">
              <a:lnSpc>
                <a:spcPct val="100000"/>
              </a:lnSpc>
              <a:spcBef>
                <a:spcPts val="490"/>
              </a:spcBef>
              <a:buAutoNum type="arabicPeriod"/>
              <a:tabLst>
                <a:tab pos="527050" algn="l"/>
              </a:tabLst>
            </a:pPr>
            <a:r>
              <a:rPr sz="1800" spc="-10" dirty="0">
                <a:latin typeface="Times New Roman"/>
                <a:cs typeface="Times New Roman"/>
              </a:rPr>
              <a:t>Abstract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Introduction</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Literature</a:t>
            </a:r>
            <a:r>
              <a:rPr sz="1800" spc="-10" dirty="0">
                <a:latin typeface="Times New Roman"/>
                <a:cs typeface="Times New Roman"/>
              </a:rPr>
              <a:t> Survey</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Research</a:t>
            </a:r>
            <a:r>
              <a:rPr sz="1800" spc="-40" dirty="0">
                <a:latin typeface="Times New Roman"/>
                <a:cs typeface="Times New Roman"/>
              </a:rPr>
              <a:t> </a:t>
            </a:r>
            <a:r>
              <a:rPr sz="1800" spc="-20" dirty="0">
                <a:latin typeface="Times New Roman"/>
                <a:cs typeface="Times New Roman"/>
              </a:rPr>
              <a:t>Gaps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Problem</a:t>
            </a:r>
            <a:r>
              <a:rPr sz="1800" spc="-50" dirty="0">
                <a:latin typeface="Times New Roman"/>
                <a:cs typeface="Times New Roman"/>
              </a:rPr>
              <a:t> </a:t>
            </a:r>
            <a:r>
              <a:rPr sz="1800" spc="-10" dirty="0">
                <a:latin typeface="Times New Roman"/>
                <a:cs typeface="Times New Roman"/>
              </a:rPr>
              <a:t>Statement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Objectives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Block</a:t>
            </a:r>
            <a:r>
              <a:rPr sz="1800" spc="-10" dirty="0">
                <a:latin typeface="Times New Roman"/>
                <a:cs typeface="Times New Roman"/>
              </a:rPr>
              <a:t> </a:t>
            </a:r>
            <a:r>
              <a:rPr sz="1800" dirty="0">
                <a:latin typeface="Times New Roman"/>
                <a:cs typeface="Times New Roman"/>
              </a:rPr>
              <a:t>Diagram</a:t>
            </a:r>
            <a:r>
              <a:rPr sz="1800" spc="-5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Flow</a:t>
            </a:r>
            <a:r>
              <a:rPr sz="1800" spc="-30" dirty="0">
                <a:latin typeface="Times New Roman"/>
                <a:cs typeface="Times New Roman"/>
              </a:rPr>
              <a:t> </a:t>
            </a:r>
            <a:r>
              <a:rPr sz="1800" spc="-10" dirty="0">
                <a:latin typeface="Times New Roman"/>
                <a:cs typeface="Times New Roman"/>
              </a:rPr>
              <a:t>Diagram</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Methodology</a:t>
            </a:r>
            <a:endParaRPr sz="1800">
              <a:latin typeface="Times New Roman"/>
              <a:cs typeface="Times New Roman"/>
            </a:endParaRPr>
          </a:p>
          <a:p>
            <a:pPr marL="527050" indent="-514350">
              <a:lnSpc>
                <a:spcPct val="100000"/>
              </a:lnSpc>
              <a:spcBef>
                <a:spcPts val="320"/>
              </a:spcBef>
              <a:buAutoNum type="arabicPeriod"/>
              <a:tabLst>
                <a:tab pos="527050" algn="l"/>
              </a:tabLst>
            </a:pPr>
            <a:r>
              <a:rPr sz="1800" spc="-10" dirty="0">
                <a:latin typeface="Times New Roman"/>
                <a:cs typeface="Times New Roman"/>
              </a:rPr>
              <a:t>Implementation</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Results</a:t>
            </a:r>
            <a:r>
              <a:rPr sz="1800" spc="10" dirty="0">
                <a:latin typeface="Times New Roman"/>
                <a:cs typeface="Times New Roman"/>
              </a:rPr>
              <a:t> </a:t>
            </a:r>
            <a:r>
              <a:rPr sz="1800" spc="-20" dirty="0">
                <a:latin typeface="Times New Roman"/>
                <a:cs typeface="Times New Roman"/>
              </a:rPr>
              <a:t>and</a:t>
            </a:r>
            <a:r>
              <a:rPr sz="1800" spc="-90"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Conclusion</a:t>
            </a:r>
            <a:r>
              <a:rPr sz="1800" spc="-20"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Future </a:t>
            </a:r>
            <a:r>
              <a:rPr sz="1800" spc="-20" dirty="0">
                <a:latin typeface="Times New Roman"/>
                <a:cs typeface="Times New Roman"/>
              </a:rPr>
              <a:t>Scope</a:t>
            </a:r>
            <a:endParaRPr sz="1800">
              <a:latin typeface="Times New Roman"/>
              <a:cs typeface="Times New Roman"/>
            </a:endParaRPr>
          </a:p>
          <a:p>
            <a:pPr marL="527050" indent="-514350">
              <a:lnSpc>
                <a:spcPct val="100000"/>
              </a:lnSpc>
              <a:spcBef>
                <a:spcPts val="400"/>
              </a:spcBef>
              <a:buAutoNum type="arabicPeriod"/>
              <a:tabLst>
                <a:tab pos="527050" algn="l"/>
              </a:tabLst>
            </a:pPr>
            <a:r>
              <a:rPr sz="1800" spc="-10" dirty="0">
                <a:latin typeface="Times New Roman"/>
                <a:cs typeface="Times New Roman"/>
              </a:rPr>
              <a:t>References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Question </a:t>
            </a:r>
            <a:r>
              <a:rPr sz="1800" spc="-20" dirty="0">
                <a:latin typeface="Times New Roman"/>
                <a:cs typeface="Times New Roman"/>
              </a:rPr>
              <a:t>and</a:t>
            </a:r>
            <a:r>
              <a:rPr sz="1800" spc="-75" dirty="0">
                <a:latin typeface="Times New Roman"/>
                <a:cs typeface="Times New Roman"/>
              </a:rPr>
              <a:t> </a:t>
            </a:r>
            <a:r>
              <a:rPr sz="1800" spc="-10" dirty="0">
                <a:latin typeface="Times New Roman"/>
                <a:cs typeface="Times New Roman"/>
              </a:rPr>
              <a:t>Answers</a:t>
            </a:r>
            <a:endParaRPr sz="1800">
              <a:latin typeface="Times New Roman"/>
              <a:cs typeface="Times New Roman"/>
            </a:endParaRPr>
          </a:p>
          <a:p>
            <a:pPr marL="527050" indent="-514350">
              <a:lnSpc>
                <a:spcPct val="100000"/>
              </a:lnSpc>
              <a:spcBef>
                <a:spcPts val="395"/>
              </a:spcBef>
              <a:buAutoNum type="arabicPeriod"/>
              <a:tabLst>
                <a:tab pos="527050" algn="l"/>
              </a:tabLst>
            </a:pPr>
            <a:r>
              <a:rPr sz="1800" spc="-10" dirty="0">
                <a:latin typeface="Times New Roman"/>
                <a:cs typeface="Times New Roman"/>
              </a:rPr>
              <a:t>Acknowledgements</a:t>
            </a:r>
            <a:endParaRPr sz="1800">
              <a:latin typeface="Times New Roman"/>
              <a:cs typeface="Times New Roman"/>
            </a:endParaRPr>
          </a:p>
        </p:txBody>
      </p:sp>
      <p:sp>
        <p:nvSpPr>
          <p:cNvPr id="9" name="object 5">
            <a:extLst>
              <a:ext uri="{FF2B5EF4-FFF2-40B4-BE49-F238E27FC236}">
                <a16:creationId xmlns:a16="http://schemas.microsoft.com/office/drawing/2014/main" id="{97636AB8-5856-2F73-0064-F11C2B28CA2F}"/>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E614F-CD23-0290-8EFA-0674A5CA3B44}"/>
              </a:ext>
            </a:extLst>
          </p:cNvPr>
          <p:cNvSpPr txBox="1"/>
          <p:nvPr/>
        </p:nvSpPr>
        <p:spPr>
          <a:xfrm>
            <a:off x="838200" y="990600"/>
            <a:ext cx="10744200" cy="4154984"/>
          </a:xfrm>
          <a:prstGeom prst="rect">
            <a:avLst/>
          </a:prstGeom>
          <a:noFill/>
        </p:spPr>
        <p:txBody>
          <a:bodyPr wrap="square">
            <a:spAutoFit/>
          </a:bodyPr>
          <a:lstStyle/>
          <a:p>
            <a:pPr marL="457200" indent="-457200">
              <a:buFont typeface="+mj-lt"/>
              <a:buAutoNum type="arabicPeriod" startAt="12"/>
            </a:pPr>
            <a:r>
              <a:rPr lang="en-IN" sz="2200" dirty="0">
                <a:latin typeface="Times New Roman" panose="02020603050405020304" pitchFamily="18" charset="0"/>
                <a:cs typeface="Times New Roman" panose="02020603050405020304" pitchFamily="18" charset="0"/>
              </a:rPr>
              <a:t>Jhuria, M., Zhang et al., Kumar, A., Borse, R.: Image processing for smart farming: Detection of disease and fruit grading. In: Proc. IEEE 2nd Int. Conf. Image Inf. Process., pp. 521–526 (2013). </a:t>
            </a:r>
          </a:p>
          <a:p>
            <a:pPr marL="457200" indent="-457200">
              <a:buFont typeface="+mj-lt"/>
              <a:buAutoNum type="arabicPeriod" startAt="12"/>
            </a:pPr>
            <a:r>
              <a:rPr lang="en-IN" sz="2200" dirty="0">
                <a:latin typeface="Times New Roman" panose="02020603050405020304" pitchFamily="18" charset="0"/>
                <a:cs typeface="Times New Roman" panose="02020603050405020304" pitchFamily="18" charset="0"/>
              </a:rPr>
              <a:t> Annabel, L.S.P., Annapoorani, T., Lakshmi, P.D.: Machine learning for plant leaf disease detection and classification—A review. In: Proc. Int. Conf. Commun. Signal Process., pp. 538–542 (2019). </a:t>
            </a:r>
          </a:p>
          <a:p>
            <a:pPr marL="457200" indent="-457200">
              <a:buFont typeface="+mj-lt"/>
              <a:buAutoNum type="arabicPeriod" startAt="12"/>
            </a:pPr>
            <a:r>
              <a:rPr lang="en-IN" sz="2200" dirty="0">
                <a:latin typeface="Times New Roman" panose="02020603050405020304" pitchFamily="18" charset="0"/>
                <a:cs typeface="Times New Roman" panose="02020603050405020304" pitchFamily="18" charset="0"/>
              </a:rPr>
              <a:t>Cheraghalipour, H., Hajiaghaei-Keshteli, M., Paydar, M.M.: Tree growth algorithm (TGA): A novel approach for solving optimization problems. Eng. Appl. Artif. Intell. 72, 393–414 (2018).</a:t>
            </a:r>
          </a:p>
          <a:p>
            <a:pPr marL="457200" indent="-457200">
              <a:buFont typeface="+mj-lt"/>
              <a:buAutoNum type="arabicPeriod" startAt="12"/>
            </a:pPr>
            <a:r>
              <a:rPr lang="en-IN" sz="2200" dirty="0">
                <a:latin typeface="Times New Roman" panose="02020603050405020304" pitchFamily="18" charset="0"/>
                <a:cs typeface="Times New Roman" panose="02020603050405020304" pitchFamily="18" charset="0"/>
              </a:rPr>
              <a:t>Szegedy, C., Ioffe, S., Vanhoucke, V., Alemi, A.A.: Inception-v4, inception-Resnet and the impact of residual connections on learning. In: Proc. 31st AAAI Conf. Artif. Intell., pp. 4278–4284 (2017)</a:t>
            </a:r>
          </a:p>
        </p:txBody>
      </p:sp>
      <p:sp>
        <p:nvSpPr>
          <p:cNvPr id="2" name="object 4">
            <a:extLst>
              <a:ext uri="{FF2B5EF4-FFF2-40B4-BE49-F238E27FC236}">
                <a16:creationId xmlns:a16="http://schemas.microsoft.com/office/drawing/2014/main" id="{61C9F85F-7AC3-8349-67E2-5491A73989BE}"/>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6" name="object 7">
            <a:extLst>
              <a:ext uri="{FF2B5EF4-FFF2-40B4-BE49-F238E27FC236}">
                <a16:creationId xmlns:a16="http://schemas.microsoft.com/office/drawing/2014/main" id="{418D4C23-7ABC-2661-9232-E5F116BB4B77}"/>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7" name="object 8">
            <a:extLst>
              <a:ext uri="{FF2B5EF4-FFF2-40B4-BE49-F238E27FC236}">
                <a16:creationId xmlns:a16="http://schemas.microsoft.com/office/drawing/2014/main" id="{B36A0FFD-927C-6AA9-F504-8CA0BA0E30EC}"/>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20</a:t>
            </a:fld>
            <a:endParaRPr spc="-25" dirty="0"/>
          </a:p>
        </p:txBody>
      </p:sp>
      <p:sp>
        <p:nvSpPr>
          <p:cNvPr id="8" name="object 6">
            <a:extLst>
              <a:ext uri="{FF2B5EF4-FFF2-40B4-BE49-F238E27FC236}">
                <a16:creationId xmlns:a16="http://schemas.microsoft.com/office/drawing/2014/main" id="{CDE821A7-B3B8-56C0-83DF-03CC665D72DA}"/>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9" name="object 5">
            <a:extLst>
              <a:ext uri="{FF2B5EF4-FFF2-40B4-BE49-F238E27FC236}">
                <a16:creationId xmlns:a16="http://schemas.microsoft.com/office/drawing/2014/main" id="{B04576AB-366A-8042-0C11-163A9022D4A5}"/>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45445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Any Questions PowerPoint template background in Symbols PowerPoint ppt  slide design category | The best PowerPoint templates and backgrounds at  PresentationPro.com">
            <a:extLst>
              <a:ext uri="{FF2B5EF4-FFF2-40B4-BE49-F238E27FC236}">
                <a16:creationId xmlns:a16="http://schemas.microsoft.com/office/drawing/2014/main" id="{CE45C8F5-6D97-FB54-2F8E-F8B984373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066800"/>
            <a:ext cx="8458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7">
            <a:extLst>
              <a:ext uri="{FF2B5EF4-FFF2-40B4-BE49-F238E27FC236}">
                <a16:creationId xmlns:a16="http://schemas.microsoft.com/office/drawing/2014/main" id="{F0733738-DCE8-5DBC-7D9C-55A7276A521E}"/>
              </a:ext>
            </a:extLst>
          </p:cNvPr>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5" name="object 8">
            <a:extLst>
              <a:ext uri="{FF2B5EF4-FFF2-40B4-BE49-F238E27FC236}">
                <a16:creationId xmlns:a16="http://schemas.microsoft.com/office/drawing/2014/main" id="{5611B791-53BC-6AF0-2255-7A266FD73139}"/>
              </a:ext>
            </a:extLst>
          </p:cNvPr>
          <p:cNvSpPr txBox="1">
            <a:spLocks noGrp="1"/>
          </p:cNvSpPr>
          <p:nvPr>
            <p:ph type="sldNum" sz="quarter" idx="7"/>
          </p:nvPr>
        </p:nvSpPr>
        <p:spPr>
          <a:xfrm>
            <a:off x="11104626" y="6451049"/>
            <a:ext cx="215900" cy="194309"/>
          </a:xfrm>
          <a:prstGeom prst="rect">
            <a:avLst/>
          </a:prstGeom>
        </p:spPr>
        <p:txBody>
          <a:bodyPr vert="horz" wrap="square" lIns="0" tIns="0" rIns="0" bIns="0" rtlCol="0">
            <a:spAutoFit/>
          </a:bodyPr>
          <a:lstStyle/>
          <a:p>
            <a:pPr marL="12700">
              <a:lnSpc>
                <a:spcPts val="1410"/>
              </a:lnSpc>
            </a:pPr>
            <a:fld id="{81D60167-4931-47E6-BA6A-407CBD079E47}" type="slidenum">
              <a:rPr spc="-25" dirty="0"/>
              <a:t>21</a:t>
            </a:fld>
            <a:endParaRPr spc="-25" dirty="0"/>
          </a:p>
        </p:txBody>
      </p:sp>
      <p:sp>
        <p:nvSpPr>
          <p:cNvPr id="6" name="object 4">
            <a:extLst>
              <a:ext uri="{FF2B5EF4-FFF2-40B4-BE49-F238E27FC236}">
                <a16:creationId xmlns:a16="http://schemas.microsoft.com/office/drawing/2014/main" id="{86084C97-D4FD-FDB5-8EC5-4321A4E6E2CD}"/>
              </a:ext>
            </a:extLst>
          </p:cNvPr>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6">
            <a:extLst>
              <a:ext uri="{FF2B5EF4-FFF2-40B4-BE49-F238E27FC236}">
                <a16:creationId xmlns:a16="http://schemas.microsoft.com/office/drawing/2014/main" id="{6153CCD3-A765-046A-EE0A-A2423B881CFF}"/>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8" name="object 5">
            <a:extLst>
              <a:ext uri="{FF2B5EF4-FFF2-40B4-BE49-F238E27FC236}">
                <a16:creationId xmlns:a16="http://schemas.microsoft.com/office/drawing/2014/main" id="{B709D0A4-74B5-0E21-C799-217F00D6AE60}"/>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extLst>
      <p:ext uri="{BB962C8B-B14F-4D97-AF65-F5344CB8AC3E}">
        <p14:creationId xmlns:p14="http://schemas.microsoft.com/office/powerpoint/2010/main" val="204551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a:extLst>
              <a:ext uri="{FF2B5EF4-FFF2-40B4-BE49-F238E27FC236}">
                <a16:creationId xmlns:a16="http://schemas.microsoft.com/office/drawing/2014/main" id="{F460D553-18BA-86E6-F40A-AAF6804CB59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22</a:t>
            </a:fld>
            <a:endParaRPr spc="-25" dirty="0"/>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11" name="object 5">
            <a:extLst>
              <a:ext uri="{FF2B5EF4-FFF2-40B4-BE49-F238E27FC236}">
                <a16:creationId xmlns:a16="http://schemas.microsoft.com/office/drawing/2014/main" id="{5FDB82B9-6800-F789-6436-947B477230D8}"/>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pic>
        <p:nvPicPr>
          <p:cNvPr id="1026" name="Picture 2" descr="Thank you 1080P, 2K, 4K, 5K HD wallpapers free download | Wallpaper Flare">
            <a:extLst>
              <a:ext uri="{FF2B5EF4-FFF2-40B4-BE49-F238E27FC236}">
                <a16:creationId xmlns:a16="http://schemas.microsoft.com/office/drawing/2014/main" id="{1DDF7F55-18A9-C4D2-01C9-231B1E61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9656826" cy="571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703320">
              <a:lnSpc>
                <a:spcPct val="100000"/>
              </a:lnSpc>
              <a:spcBef>
                <a:spcPts val="130"/>
              </a:spcBef>
            </a:pPr>
            <a:r>
              <a:rPr spc="-10" dirty="0"/>
              <a:t>ABSTRACT</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10" name="Rectangle 2">
            <a:extLst>
              <a:ext uri="{FF2B5EF4-FFF2-40B4-BE49-F238E27FC236}">
                <a16:creationId xmlns:a16="http://schemas.microsoft.com/office/drawing/2014/main" id="{7683B821-615E-574E-6A1A-D6A344DCEAC6}"/>
              </a:ext>
            </a:extLst>
          </p:cNvPr>
          <p:cNvSpPr>
            <a:spLocks noChangeArrowheads="1"/>
          </p:cNvSpPr>
          <p:nvPr/>
        </p:nvSpPr>
        <p:spPr bwMode="auto">
          <a:xfrm>
            <a:off x="1045463" y="1517881"/>
            <a:ext cx="10460738"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en-US" sz="1600" dirty="0"/>
              <a:t>Our project more advanced framework for fruit disease detection with special emphasis on apple and grape leaves using deep learning models. For this purpose, first, the Inception-ResNet-V2 model, pre-trained in ImageNet, was used because it has the ability to capture multi-scale patterns better, which are ultimately significant for detecting complex disease symptoms. Due to its inception modules’ residual connections, this model will work pretty well in processing complex visual data. What makes this study different is the fact that it used several architectures of neural networks for comparison: </a:t>
            </a:r>
            <a:r>
              <a:rPr lang="en-US" sz="1600" dirty="0" err="1"/>
              <a:t>Trilayered</a:t>
            </a:r>
            <a:r>
              <a:rPr lang="en-US" sz="1600" dirty="0"/>
              <a:t>, Bilayered, wide and medium-sized models. The interesting thing about this is that although the Inception- ResNet-V2 network model 90.1% classification accuracy, a wide neural network surprised this in doing 98.5%. It was seen that the Bilayered model showed the lowest accuracy at 94.8%, but this was a very simple network. A part from model selection, the study underlined dataset preprocessing for quality and diversity improvement. Techniques like contrast enhancement, data augmentation (flipping, rotation, and scaling), and entropy- based feature selection were used.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object 6">
            <a:extLst>
              <a:ext uri="{FF2B5EF4-FFF2-40B4-BE49-F238E27FC236}">
                <a16:creationId xmlns:a16="http://schemas.microsoft.com/office/drawing/2014/main" id="{B4EA65E8-DD96-3E79-D1C7-D8D1CBA37662}"/>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1" name="object 5">
            <a:extLst>
              <a:ext uri="{FF2B5EF4-FFF2-40B4-BE49-F238E27FC236}">
                <a16:creationId xmlns:a16="http://schemas.microsoft.com/office/drawing/2014/main" id="{85E9D8B3-7B78-100E-951F-9C0FEF9EA1DF}"/>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5620" y="280042"/>
            <a:ext cx="10101072" cy="1200005"/>
          </a:xfrm>
          <a:prstGeom prst="rect">
            <a:avLst/>
          </a:prstGeom>
        </p:spPr>
        <p:txBody>
          <a:bodyPr vert="horz" wrap="square" lIns="0" tIns="262889" rIns="0" bIns="0" rtlCol="0">
            <a:spAutoFit/>
          </a:bodyPr>
          <a:lstStyle/>
          <a:p>
            <a:pPr marL="2989580">
              <a:lnSpc>
                <a:spcPct val="100000"/>
              </a:lnSpc>
              <a:spcBef>
                <a:spcPts val="130"/>
              </a:spcBef>
            </a:pPr>
            <a:r>
              <a:rPr spc="-10" dirty="0"/>
              <a:t>INTRODUCTION</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rot="10800000" flipV="1">
            <a:off x="1286192" y="2382260"/>
            <a:ext cx="8023562" cy="872034"/>
          </a:xfrm>
          <a:prstGeom prst="rect">
            <a:avLst/>
          </a:prstGeom>
        </p:spPr>
        <p:txBody>
          <a:bodyPr vert="horz" wrap="square" lIns="0" tIns="99060" rIns="0" bIns="0" rtlCol="0">
            <a:spAutoFit/>
          </a:bodyPr>
          <a:lstStyle/>
          <a:p>
            <a:pPr marL="241300" indent="-228600" algn="l" rtl="0">
              <a:spcBef>
                <a:spcPts val="780"/>
              </a:spcBef>
              <a:buFont typeface="Arial MT"/>
              <a:buChar char="•"/>
              <a:tabLst>
                <a:tab pos="241300" algn="l"/>
              </a:tabLst>
            </a:pPr>
            <a:endParaRPr kumimoji="0" lang="en-US" altLang="en-US" sz="2750" b="0" i="0" u="none" strike="noStrike" cap="none" normalizeH="0" baseline="0" dirty="0">
              <a:ln>
                <a:noFill/>
              </a:ln>
              <a:solidFill>
                <a:schemeClr val="tx1"/>
              </a:solidFill>
              <a:effectLst/>
              <a:latin typeface="Times New Roman"/>
              <a:cs typeface="Times New Roman"/>
            </a:endParaRPr>
          </a:p>
          <a:p>
            <a:pPr marL="241300" indent="-228600" algn="l" rtl="0">
              <a:spcBef>
                <a:spcPts val="780"/>
              </a:spcBef>
              <a:buFont typeface="Arial MT"/>
              <a:buChar char="•"/>
              <a:tabLst>
                <a:tab pos="24130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4">
            <a:extLst>
              <a:ext uri="{FF2B5EF4-FFF2-40B4-BE49-F238E27FC236}">
                <a16:creationId xmlns:a16="http://schemas.microsoft.com/office/drawing/2014/main" id="{F8E7B960-E6EE-4365-D5FA-7158851395C3}"/>
              </a:ext>
            </a:extLst>
          </p:cNvPr>
          <p:cNvSpPr>
            <a:spLocks noChangeArrowheads="1"/>
          </p:cNvSpPr>
          <p:nvPr/>
        </p:nvSpPr>
        <p:spPr bwMode="auto">
          <a:xfrm rot="10800000" flipV="1">
            <a:off x="429545" y="915193"/>
            <a:ext cx="1144025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the impact of climate change on agriculture and the need for accessible</a:t>
            </a:r>
            <a:r>
              <a:rPr lang="en-US" altLang="en-US" sz="2800" dirty="0">
                <a:solidFill>
                  <a:schemeClr val="tx1"/>
                </a:solidFill>
                <a:latin typeface="Times New Roman" panose="02020603050405020304" pitchFamily="18" charset="0"/>
                <a:cs typeface="Times New Roman" panose="02020603050405020304" pitchFamily="18" charset="0"/>
              </a:rPr>
              <a:t> and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technologies in underdeveloped regions.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providing a lightweight, on-device deep learning solution for resource-constrained environments.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dirty="0">
                <a:latin typeface="Times New Roman" panose="02020603050405020304" pitchFamily="18" charset="0"/>
                <a:cs typeface="Times New Roman" panose="02020603050405020304" pitchFamily="18" charset="0"/>
              </a:rPr>
              <a:t>Our Approach Aims to classify apple and grapes crop diseases accurately using optimized Deep Neural Networks (DNNs), including CNNs and Inception-ResNet-V2.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800" kern="0" dirty="0">
                <a:effectLst/>
                <a:latin typeface="Times New Roman" panose="02020603050405020304" pitchFamily="18" charset="0"/>
                <a:ea typeface="Times New Roman" panose="02020603050405020304" pitchFamily="18" charset="0"/>
              </a:rPr>
              <a:t>To enhance model performance, the study incorporates preprocessing techniques such as contrast enhancement, data augmentation, and noise reduction.</a:t>
            </a:r>
            <a:endParaRPr lang="en-US" sz="2800" dirty="0">
              <a:latin typeface="Times New Roman" panose="02020603050405020304" pitchFamily="18" charset="0"/>
              <a:cs typeface="Times New Roman" panose="02020603050405020304" pitchFamily="18" charset="0"/>
            </a:endParaRPr>
          </a:p>
        </p:txBody>
      </p:sp>
      <p:sp>
        <p:nvSpPr>
          <p:cNvPr id="9" name="object 6">
            <a:extLst>
              <a:ext uri="{FF2B5EF4-FFF2-40B4-BE49-F238E27FC236}">
                <a16:creationId xmlns:a16="http://schemas.microsoft.com/office/drawing/2014/main" id="{CDE8F2AB-4372-04CA-46CB-F919284668C1}"/>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6ABA8463-696E-FA69-0211-2311E82DF193}"/>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865" y="283463"/>
            <a:ext cx="5544820" cy="632460"/>
          </a:xfrm>
          <a:prstGeom prst="rect">
            <a:avLst/>
          </a:prstGeom>
        </p:spPr>
        <p:txBody>
          <a:bodyPr vert="horz" wrap="square" lIns="0" tIns="16510" rIns="0" bIns="0" rtlCol="0">
            <a:spAutoFit/>
          </a:bodyPr>
          <a:lstStyle/>
          <a:p>
            <a:pPr marL="12700">
              <a:lnSpc>
                <a:spcPct val="100000"/>
              </a:lnSpc>
              <a:spcBef>
                <a:spcPts val="130"/>
              </a:spcBef>
            </a:pPr>
            <a:r>
              <a:rPr sz="3950" dirty="0"/>
              <a:t>LITERATURE</a:t>
            </a:r>
            <a:r>
              <a:rPr sz="3950" spc="-185" dirty="0"/>
              <a:t> </a:t>
            </a:r>
            <a:r>
              <a:rPr sz="3950" spc="-10" dirty="0"/>
              <a:t>SURVEY</a:t>
            </a:r>
            <a:endParaRPr sz="3950"/>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5</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1029151555"/>
              </p:ext>
            </p:extLst>
          </p:nvPr>
        </p:nvGraphicFramePr>
        <p:xfrm>
          <a:off x="679450" y="1066800"/>
          <a:ext cx="10822939" cy="5090160"/>
        </p:xfrm>
        <a:graphic>
          <a:graphicData uri="http://schemas.openxmlformats.org/drawingml/2006/table">
            <a:tbl>
              <a:tblPr firstRow="1" bandRow="1">
                <a:tableStyleId>{2D5ABB26-0587-4C30-8999-92F81FD0307C}</a:tableStyleId>
              </a:tblPr>
              <a:tblGrid>
                <a:gridCol w="608330">
                  <a:extLst>
                    <a:ext uri="{9D8B030D-6E8A-4147-A177-3AD203B41FA5}">
                      <a16:colId xmlns:a16="http://schemas.microsoft.com/office/drawing/2014/main" val="20000"/>
                    </a:ext>
                  </a:extLst>
                </a:gridCol>
                <a:gridCol w="1943735">
                  <a:extLst>
                    <a:ext uri="{9D8B030D-6E8A-4147-A177-3AD203B41FA5}">
                      <a16:colId xmlns:a16="http://schemas.microsoft.com/office/drawing/2014/main" val="20001"/>
                    </a:ext>
                  </a:extLst>
                </a:gridCol>
                <a:gridCol w="1619884">
                  <a:extLst>
                    <a:ext uri="{9D8B030D-6E8A-4147-A177-3AD203B41FA5}">
                      <a16:colId xmlns:a16="http://schemas.microsoft.com/office/drawing/2014/main" val="20002"/>
                    </a:ext>
                  </a:extLst>
                </a:gridCol>
                <a:gridCol w="1671320">
                  <a:extLst>
                    <a:ext uri="{9D8B030D-6E8A-4147-A177-3AD203B41FA5}">
                      <a16:colId xmlns:a16="http://schemas.microsoft.com/office/drawing/2014/main" val="20003"/>
                    </a:ext>
                  </a:extLst>
                </a:gridCol>
                <a:gridCol w="1887220">
                  <a:extLst>
                    <a:ext uri="{9D8B030D-6E8A-4147-A177-3AD203B41FA5}">
                      <a16:colId xmlns:a16="http://schemas.microsoft.com/office/drawing/2014/main" val="20004"/>
                    </a:ext>
                  </a:extLst>
                </a:gridCol>
                <a:gridCol w="1546225">
                  <a:extLst>
                    <a:ext uri="{9D8B030D-6E8A-4147-A177-3AD203B41FA5}">
                      <a16:colId xmlns:a16="http://schemas.microsoft.com/office/drawing/2014/main" val="20005"/>
                    </a:ext>
                  </a:extLst>
                </a:gridCol>
                <a:gridCol w="1546225">
                  <a:extLst>
                    <a:ext uri="{9D8B030D-6E8A-4147-A177-3AD203B41FA5}">
                      <a16:colId xmlns:a16="http://schemas.microsoft.com/office/drawing/2014/main" val="20006"/>
                    </a:ext>
                  </a:extLst>
                </a:gridCol>
              </a:tblGrid>
              <a:tr h="761722">
                <a:tc>
                  <a:txBody>
                    <a:bodyPr/>
                    <a:lstStyle/>
                    <a:p>
                      <a:pPr marL="182880">
                        <a:lnSpc>
                          <a:spcPct val="100000"/>
                        </a:lnSpc>
                        <a:spcBef>
                          <a:spcPts val="325"/>
                        </a:spcBef>
                      </a:pPr>
                      <a:r>
                        <a:rPr sz="1550" b="1" spc="-25" dirty="0">
                          <a:latin typeface="Times New Roman" panose="02020603050405020304" pitchFamily="18" charset="0"/>
                          <a:cs typeface="Times New Roman" panose="02020603050405020304" pitchFamily="18" charset="0"/>
                        </a:rPr>
                        <a:t>No</a:t>
                      </a:r>
                      <a:endParaRPr sz="155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Times New Roman" panose="02020603050405020304" pitchFamily="18" charset="0"/>
                          <a:cs typeface="Times New Roman" panose="02020603050405020304" pitchFamily="18" charset="0"/>
                        </a:rPr>
                        <a:t>Title</a:t>
                      </a:r>
                      <a:endParaRPr sz="155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Times New Roman" panose="02020603050405020304" pitchFamily="18" charset="0"/>
                          <a:cs typeface="Times New Roman" panose="02020603050405020304" pitchFamily="18" charset="0"/>
                        </a:rPr>
                        <a:t>Author</a:t>
                      </a:r>
                      <a:endParaRPr sz="155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Times New Roman" panose="02020603050405020304" pitchFamily="18" charset="0"/>
                          <a:cs typeface="Times New Roman" panose="02020603050405020304" pitchFamily="18" charset="0"/>
                        </a:rPr>
                        <a:t>Journal</a:t>
                      </a:r>
                      <a:r>
                        <a:rPr sz="1550" b="1" spc="130" dirty="0">
                          <a:latin typeface="Times New Roman" panose="02020603050405020304" pitchFamily="18" charset="0"/>
                          <a:cs typeface="Times New Roman" panose="02020603050405020304" pitchFamily="18" charset="0"/>
                        </a:rPr>
                        <a:t> </a:t>
                      </a:r>
                      <a:r>
                        <a:rPr sz="1550" b="1" dirty="0">
                          <a:latin typeface="Times New Roman" panose="02020603050405020304" pitchFamily="18" charset="0"/>
                          <a:cs typeface="Times New Roman" panose="02020603050405020304" pitchFamily="18" charset="0"/>
                        </a:rPr>
                        <a:t>Name</a:t>
                      </a:r>
                      <a:r>
                        <a:rPr sz="1550" b="1" spc="90" dirty="0">
                          <a:latin typeface="Times New Roman" panose="02020603050405020304" pitchFamily="18" charset="0"/>
                          <a:cs typeface="Times New Roman" panose="02020603050405020304" pitchFamily="18" charset="0"/>
                        </a:rPr>
                        <a:t> </a:t>
                      </a:r>
                      <a:r>
                        <a:rPr sz="1550" b="1" spc="-50" dirty="0">
                          <a:latin typeface="Times New Roman" panose="02020603050405020304" pitchFamily="18" charset="0"/>
                          <a:cs typeface="Times New Roman" panose="02020603050405020304" pitchFamily="18" charset="0"/>
                        </a:rPr>
                        <a:t>&amp; </a:t>
                      </a:r>
                      <a:r>
                        <a:rPr sz="1550" b="1" spc="-20" dirty="0">
                          <a:latin typeface="Times New Roman" panose="02020603050405020304" pitchFamily="18" charset="0"/>
                          <a:cs typeface="Times New Roman" panose="02020603050405020304" pitchFamily="18" charset="0"/>
                        </a:rPr>
                        <a:t>Year</a:t>
                      </a:r>
                      <a:endParaRPr sz="1550">
                        <a:latin typeface="Times New Roman" panose="02020603050405020304" pitchFamily="18" charset="0"/>
                        <a:cs typeface="Times New Roman" panose="02020603050405020304" pitchFamily="18" charset="0"/>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Times New Roman" panose="02020603050405020304" pitchFamily="18" charset="0"/>
                          <a:cs typeface="Times New Roman" panose="02020603050405020304" pitchFamily="18" charset="0"/>
                        </a:rPr>
                        <a:t>Methodology Adapted</a:t>
                      </a:r>
                      <a:endParaRPr sz="1550" dirty="0">
                        <a:latin typeface="Times New Roman" panose="02020603050405020304" pitchFamily="18" charset="0"/>
                        <a:cs typeface="Times New Roman" panose="02020603050405020304" pitchFamily="18" charset="0"/>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Times New Roman" panose="02020603050405020304" pitchFamily="18" charset="0"/>
                          <a:cs typeface="Times New Roman" panose="02020603050405020304" pitchFamily="18" charset="0"/>
                        </a:rPr>
                        <a:t>Key</a:t>
                      </a:r>
                      <a:r>
                        <a:rPr sz="1550" b="1" spc="45" dirty="0">
                          <a:latin typeface="Times New Roman" panose="02020603050405020304" pitchFamily="18" charset="0"/>
                          <a:cs typeface="Times New Roman" panose="02020603050405020304" pitchFamily="18" charset="0"/>
                        </a:rPr>
                        <a:t> </a:t>
                      </a:r>
                      <a:r>
                        <a:rPr sz="1550" b="1" spc="-10" dirty="0">
                          <a:latin typeface="Times New Roman" panose="02020603050405020304" pitchFamily="18" charset="0"/>
                          <a:cs typeface="Times New Roman" panose="02020603050405020304" pitchFamily="18" charset="0"/>
                        </a:rPr>
                        <a:t>Findings</a:t>
                      </a:r>
                      <a:endParaRPr sz="155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Times New Roman" panose="02020603050405020304" pitchFamily="18" charset="0"/>
                          <a:cs typeface="Times New Roman" panose="02020603050405020304" pitchFamily="18" charset="0"/>
                        </a:rPr>
                        <a:t>Gaps</a:t>
                      </a:r>
                      <a:endParaRPr sz="155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486493">
                <a:tc>
                  <a:txBody>
                    <a:bodyPr/>
                    <a:lstStyle/>
                    <a:p>
                      <a:pPr marL="92075">
                        <a:lnSpc>
                          <a:spcPct val="100000"/>
                        </a:lnSpc>
                        <a:spcBef>
                          <a:spcPts val="254"/>
                        </a:spcBef>
                      </a:pPr>
                      <a:r>
                        <a:rPr sz="1400" spc="-50" dirty="0">
                          <a:latin typeface="Times New Roman" panose="02020603050405020304" pitchFamily="18" charset="0"/>
                          <a:cs typeface="Times New Roman" panose="02020603050405020304" pitchFamily="18" charset="0"/>
                        </a:rPr>
                        <a:t>1</a:t>
                      </a:r>
                      <a:endParaRPr sz="140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4"/>
                        </a:spcBef>
                      </a:pPr>
                      <a:r>
                        <a:rPr lang="en-US" sz="1400" dirty="0">
                          <a:latin typeface="Times New Roman" panose="02020603050405020304" pitchFamily="18" charset="0"/>
                          <a:cs typeface="Times New Roman" panose="02020603050405020304" pitchFamily="18" charset="0"/>
                        </a:rPr>
                        <a:t>An Integrated Framework of Two-Stream Deep Learning Models: Optimal Information Fusion for Fruits Disease Recognition.</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a:latin typeface="Times New Roman" panose="02020603050405020304" pitchFamily="18" charset="0"/>
                          <a:cs typeface="Times New Roman" panose="02020603050405020304" pitchFamily="18" charset="0"/>
                        </a:rPr>
                        <a:t>Areej </a:t>
                      </a:r>
                      <a:r>
                        <a:rPr lang="en-IN" sz="1400" dirty="0" err="1">
                          <a:latin typeface="Times New Roman" panose="02020603050405020304" pitchFamily="18" charset="0"/>
                          <a:cs typeface="Times New Roman" panose="02020603050405020304" pitchFamily="18" charset="0"/>
                        </a:rPr>
                        <a:t>Alasiry</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Mehrez</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Marzougui</a:t>
                      </a:r>
                      <a:r>
                        <a:rPr lang="en-IN" sz="1400" dirty="0">
                          <a:latin typeface="Times New Roman" panose="02020603050405020304" pitchFamily="18" charset="0"/>
                          <a:cs typeface="Times New Roman" panose="02020603050405020304" pitchFamily="18" charset="0"/>
                        </a:rPr>
                        <a:t>, Anum Masood, </a:t>
                      </a:r>
                      <a:r>
                        <a:rPr lang="en-IN" sz="1400" dirty="0" err="1">
                          <a:latin typeface="Times New Roman" panose="02020603050405020304" pitchFamily="18" charset="0"/>
                          <a:cs typeface="Times New Roman" panose="02020603050405020304" pitchFamily="18" charset="0"/>
                        </a:rPr>
                        <a:t>Unber</a:t>
                      </a:r>
                      <a:r>
                        <a:rPr lang="en-IN" sz="1400" dirty="0">
                          <a:latin typeface="Times New Roman" panose="02020603050405020304" pitchFamily="18" charset="0"/>
                          <a:cs typeface="Times New Roman" panose="02020603050405020304" pitchFamily="18" charset="0"/>
                        </a:rPr>
                        <a:t> Zahra, Muhammad </a:t>
                      </a:r>
                      <a:r>
                        <a:rPr lang="en-IN" sz="1400" dirty="0" err="1">
                          <a:latin typeface="Times New Roman" panose="02020603050405020304" pitchFamily="18" charset="0"/>
                          <a:cs typeface="Times New Roman" panose="02020603050405020304" pitchFamily="18" charset="0"/>
                        </a:rPr>
                        <a:t>Attique</a:t>
                      </a:r>
                      <a:r>
                        <a:rPr lang="en-IN" sz="1400" dirty="0">
                          <a:latin typeface="Times New Roman" panose="02020603050405020304" pitchFamily="18" charset="0"/>
                          <a:cs typeface="Times New Roman" panose="02020603050405020304" pitchFamily="18" charset="0"/>
                        </a:rPr>
                        <a:t> Khan.</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54"/>
                        </a:spcBef>
                      </a:pPr>
                      <a:r>
                        <a:rPr lang="en-US" sz="1400" dirty="0">
                          <a:latin typeface="Times New Roman" panose="02020603050405020304" pitchFamily="18" charset="0"/>
                          <a:cs typeface="Times New Roman" panose="02020603050405020304" pitchFamily="18" charset="0"/>
                        </a:rPr>
                        <a:t>IEEE,2024</a:t>
                      </a:r>
                    </a:p>
                    <a:p>
                      <a:pPr marL="95250">
                        <a:lnSpc>
                          <a:spcPct val="100000"/>
                        </a:lnSpc>
                        <a:spcBef>
                          <a:spcPts val="254"/>
                        </a:spcBef>
                      </a:pPr>
                      <a:r>
                        <a:rPr lang="en-IN" sz="1400" dirty="0">
                          <a:latin typeface="Times New Roman" panose="02020603050405020304" pitchFamily="18" charset="0"/>
                          <a:cs typeface="Times New Roman" panose="02020603050405020304" pitchFamily="18" charset="0"/>
                          <a:hlinkClick r:id="rId2"/>
                        </a:rPr>
                        <a:t>https://ieeexplore.ieee.org/document/10342713</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IN" sz="1400" dirty="0">
                          <a:effectLst/>
                          <a:latin typeface="Times New Roman" panose="02020603050405020304" pitchFamily="18" charset="0"/>
                          <a:cs typeface="Times New Roman" panose="02020603050405020304" pitchFamily="18" charset="0"/>
                        </a:rPr>
                        <a:t>Used Hybrid contrast enhancement, Inception-ResNet-V2, entropy-based feature selection, intelligent fusion.</a:t>
                      </a:r>
                    </a:p>
                    <a:p>
                      <a:pPr>
                        <a:lnSpc>
                          <a:spcPct val="100000"/>
                        </a:lnSpc>
                      </a:pP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High accuracy achieved; effective feature selection and fusion improved disease classification performance..</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Generalization issues, reliance on handcrafted features, limited dataset diversity</a:t>
                      </a:r>
                      <a:r>
                        <a:rPr lang="en-US" sz="1600" dirty="0">
                          <a:effectLst/>
                          <a:latin typeface="Times New Roman" panose="02020603050405020304" pitchFamily="18" charset="0"/>
                          <a:cs typeface="Times New Roman" panose="02020603050405020304" pitchFamily="18" charset="0"/>
                        </a:rPr>
                        <a:t>.</a:t>
                      </a:r>
                    </a:p>
                    <a:p>
                      <a:pPr>
                        <a:lnSpc>
                          <a:spcPct val="100000"/>
                        </a:lnSpc>
                      </a:pP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61785">
                <a:tc>
                  <a:txBody>
                    <a:bodyPr/>
                    <a:lstStyle/>
                    <a:p>
                      <a:pPr marL="92075">
                        <a:lnSpc>
                          <a:spcPct val="100000"/>
                        </a:lnSpc>
                        <a:spcBef>
                          <a:spcPts val="265"/>
                        </a:spcBef>
                      </a:pPr>
                      <a:r>
                        <a:rPr sz="1400" spc="-50" dirty="0">
                          <a:latin typeface="Times New Roman" panose="02020603050405020304" pitchFamily="18" charset="0"/>
                          <a:cs typeface="Times New Roman" panose="02020603050405020304" pitchFamily="18" charset="0"/>
                        </a:rPr>
                        <a:t>2</a:t>
                      </a:r>
                      <a:endParaRPr sz="1400">
                        <a:latin typeface="Times New Roman" panose="02020603050405020304" pitchFamily="18" charset="0"/>
                        <a:cs typeface="Times New Roman" panose="02020603050405020304" pitchFamily="18" charset="0"/>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Constructing and Optimizing RNN Models to Predict Fruit Rot Disease Incidence in Areca Nut Crop Based on Weather Parameters</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err="1">
                          <a:latin typeface="Times New Roman" panose="02020603050405020304" pitchFamily="18" charset="0"/>
                          <a:cs typeface="Times New Roman" panose="02020603050405020304" pitchFamily="18" charset="0"/>
                        </a:rPr>
                        <a:t>Rajashree</a:t>
                      </a:r>
                      <a:r>
                        <a:rPr lang="en-IN" sz="1400" dirty="0">
                          <a:latin typeface="Times New Roman" panose="02020603050405020304" pitchFamily="18" charset="0"/>
                          <a:cs typeface="Times New Roman" panose="02020603050405020304" pitchFamily="18" charset="0"/>
                        </a:rPr>
                        <a:t> Krishna, K. V. Prema.</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IEEE,2023</a:t>
                      </a:r>
                    </a:p>
                    <a:p>
                      <a:pPr>
                        <a:lnSpc>
                          <a:spcPct val="100000"/>
                        </a:lnSpc>
                      </a:pPr>
                      <a:r>
                        <a:rPr lang="en-IN" sz="1400" dirty="0">
                          <a:latin typeface="Times New Roman" panose="02020603050405020304" pitchFamily="18" charset="0"/>
                          <a:cs typeface="Times New Roman" panose="02020603050405020304" pitchFamily="18" charset="0"/>
                          <a:hlinkClick r:id="rId3"/>
                        </a:rPr>
                        <a:t>https://ieeexplore.ieee.org/document/10238702</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dirty="0">
                          <a:latin typeface="Times New Roman" panose="02020603050405020304" pitchFamily="18" charset="0"/>
                          <a:cs typeface="Times New Roman" panose="02020603050405020304" pitchFamily="18" charset="0"/>
                        </a:rPr>
                        <a:t>Used Data preprocessing, RNN model establishment, optimization algorithms, performance comparison</a:t>
                      </a:r>
                      <a:r>
                        <a:rPr lang="en-IN" sz="1600" dirty="0"/>
                        <a:t>.</a:t>
                      </a: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Proposed model enhances disease prediction accuracy using weather data</a:t>
                      </a:r>
                      <a:r>
                        <a:rPr lang="en-US"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Limited studies on fruit rot disease prediction using deep learning.</a:t>
                      </a:r>
                    </a:p>
                    <a:p>
                      <a:pPr>
                        <a:lnSpc>
                          <a:spcPct val="100000"/>
                        </a:lnSpc>
                      </a:pP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17685">
                <a:tc>
                  <a:txBody>
                    <a:bodyPr/>
                    <a:lstStyle/>
                    <a:p>
                      <a:pPr marL="92075">
                        <a:lnSpc>
                          <a:spcPct val="100000"/>
                        </a:lnSpc>
                        <a:spcBef>
                          <a:spcPts val="275"/>
                        </a:spcBef>
                      </a:pPr>
                      <a:r>
                        <a:rPr sz="1400" spc="-50" dirty="0">
                          <a:latin typeface="Times New Roman" panose="02020603050405020304" pitchFamily="18" charset="0"/>
                          <a:cs typeface="Times New Roman" panose="02020603050405020304" pitchFamily="18" charset="0"/>
                        </a:rPr>
                        <a:t>3</a:t>
                      </a:r>
                      <a:endParaRPr sz="1400">
                        <a:latin typeface="Times New Roman" panose="02020603050405020304" pitchFamily="18" charset="0"/>
                        <a:cs typeface="Times New Roman" panose="02020603050405020304" pitchFamily="18" charset="0"/>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Automatic Detection of Citrus Fruit and Leaves Diseases Using Deep Neural Network Model</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Asad Khattak,</a:t>
                      </a:r>
                    </a:p>
                    <a:p>
                      <a:pPr>
                        <a:lnSpc>
                          <a:spcPct val="100000"/>
                        </a:lnSpc>
                      </a:pPr>
                      <a:r>
                        <a:rPr lang="en-US" sz="1400" dirty="0">
                          <a:latin typeface="Times New Roman" panose="02020603050405020304" pitchFamily="18" charset="0"/>
                          <a:cs typeface="Times New Roman" panose="02020603050405020304" pitchFamily="18" charset="0"/>
                        </a:rPr>
                        <a:t>Muhammad Usama </a:t>
                      </a:r>
                      <a:r>
                        <a:rPr lang="en-US" sz="1400" dirty="0" err="1">
                          <a:latin typeface="Times New Roman" panose="02020603050405020304" pitchFamily="18" charset="0"/>
                          <a:cs typeface="Times New Roman" panose="02020603050405020304" pitchFamily="18" charset="0"/>
                        </a:rPr>
                        <a:t>Asghar,Ulfat</a:t>
                      </a:r>
                      <a:r>
                        <a:rPr lang="en-US" sz="1400" dirty="0">
                          <a:latin typeface="Times New Roman" panose="02020603050405020304" pitchFamily="18" charset="0"/>
                          <a:cs typeface="Times New Roman" panose="02020603050405020304" pitchFamily="18" charset="0"/>
                        </a:rPr>
                        <a:t> Batool,</a:t>
                      </a:r>
                    </a:p>
                    <a:p>
                      <a:pPr>
                        <a:lnSpc>
                          <a:spcPct val="100000"/>
                        </a:lnSpc>
                      </a:pPr>
                      <a:r>
                        <a:rPr lang="en-US" sz="1400" dirty="0">
                          <a:latin typeface="Times New Roman" panose="02020603050405020304" pitchFamily="18" charset="0"/>
                          <a:cs typeface="Times New Roman" panose="02020603050405020304" pitchFamily="18" charset="0"/>
                        </a:rPr>
                        <a:t>Hayat Ullah</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IEEE,2021</a:t>
                      </a:r>
                    </a:p>
                    <a:p>
                      <a:pPr>
                        <a:lnSpc>
                          <a:spcPct val="100000"/>
                        </a:lnSpc>
                      </a:pPr>
                      <a:r>
                        <a:rPr lang="en-IN" sz="1400" dirty="0">
                          <a:latin typeface="Times New Roman" panose="02020603050405020304" pitchFamily="18" charset="0"/>
                          <a:cs typeface="Times New Roman" panose="02020603050405020304" pitchFamily="18" charset="0"/>
                          <a:hlinkClick r:id="rId4"/>
                        </a:rPr>
                        <a:t>https://ieeexplore.ieee.org/document/9481921</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latin typeface="Times New Roman" panose="02020603050405020304" pitchFamily="18" charset="0"/>
                          <a:cs typeface="Times New Roman" panose="02020603050405020304" pitchFamily="18" charset="0"/>
                        </a:rPr>
                        <a:t>Used </a:t>
                      </a:r>
                      <a:r>
                        <a:rPr lang="en-US" sz="1400" dirty="0">
                          <a:effectLst/>
                        </a:rPr>
                        <a:t>Proposed CNN model with preprocessing, layers, and classification for detection.</a:t>
                      </a:r>
                    </a:p>
                    <a:p>
                      <a:pPr>
                        <a:lnSpc>
                          <a:spcPct val="100000"/>
                        </a:lnSpc>
                      </a:pP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Achieved 94.55% accuracy in detecting citrus diseases using CNN</a:t>
                      </a:r>
                      <a:r>
                        <a:rPr lang="en-US" sz="1600" dirty="0">
                          <a:effectLst/>
                        </a:rPr>
                        <a:t>.</a:t>
                      </a:r>
                    </a:p>
                    <a:p>
                      <a:pPr>
                        <a:lnSpc>
                          <a:spcPct val="100000"/>
                        </a:lnSpc>
                      </a:pP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Limited datasets and need for improved feature extraction techniques identified.</a:t>
                      </a:r>
                    </a:p>
                    <a:p>
                      <a:pPr>
                        <a:lnSpc>
                          <a:spcPct val="100000"/>
                        </a:lnSpc>
                      </a:pPr>
                      <a:endParaRPr sz="16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9" name="object 6">
            <a:extLst>
              <a:ext uri="{FF2B5EF4-FFF2-40B4-BE49-F238E27FC236}">
                <a16:creationId xmlns:a16="http://schemas.microsoft.com/office/drawing/2014/main" id="{D998B975-E6C0-77D8-FE2C-9C10300B5FE3}"/>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36E5AE1A-B03E-9E2E-4AAF-C87FDAD2D436}"/>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88210">
              <a:lnSpc>
                <a:spcPct val="100000"/>
              </a:lnSpc>
              <a:spcBef>
                <a:spcPts val="130"/>
              </a:spcBef>
            </a:pPr>
            <a:r>
              <a:rPr spc="-35" dirty="0"/>
              <a:t>LITERATURE</a:t>
            </a:r>
            <a:r>
              <a:rPr spc="-204" dirty="0"/>
              <a:t> </a:t>
            </a:r>
            <a:r>
              <a:rPr spc="-10" dirty="0"/>
              <a:t>SURVEY</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6</a:t>
            </a:fld>
            <a:endParaRPr spc="-25" dirty="0"/>
          </a:p>
        </p:txBody>
      </p:sp>
      <p:graphicFrame>
        <p:nvGraphicFramePr>
          <p:cNvPr id="9" name="object 3">
            <a:extLst>
              <a:ext uri="{FF2B5EF4-FFF2-40B4-BE49-F238E27FC236}">
                <a16:creationId xmlns:a16="http://schemas.microsoft.com/office/drawing/2014/main" id="{CA8CDD79-ED40-86A9-3625-B61254DDD33C}"/>
              </a:ext>
            </a:extLst>
          </p:cNvPr>
          <p:cNvGraphicFramePr>
            <a:graphicFrameLocks noGrp="1"/>
          </p:cNvGraphicFramePr>
          <p:nvPr>
            <p:extLst>
              <p:ext uri="{D42A27DB-BD31-4B8C-83A1-F6EECF244321}">
                <p14:modId xmlns:p14="http://schemas.microsoft.com/office/powerpoint/2010/main" val="4004145808"/>
              </p:ext>
            </p:extLst>
          </p:nvPr>
        </p:nvGraphicFramePr>
        <p:xfrm>
          <a:off x="679451" y="1483468"/>
          <a:ext cx="10641075" cy="3637172"/>
        </p:xfrm>
        <a:graphic>
          <a:graphicData uri="http://schemas.openxmlformats.org/drawingml/2006/table">
            <a:tbl>
              <a:tblPr firstRow="1" bandRow="1">
                <a:tableStyleId>{2D5ABB26-0587-4C30-8999-92F81FD0307C}</a:tableStyleId>
              </a:tblPr>
              <a:tblGrid>
                <a:gridCol w="598108">
                  <a:extLst>
                    <a:ext uri="{9D8B030D-6E8A-4147-A177-3AD203B41FA5}">
                      <a16:colId xmlns:a16="http://schemas.microsoft.com/office/drawing/2014/main" val="20000"/>
                    </a:ext>
                  </a:extLst>
                </a:gridCol>
                <a:gridCol w="1911073">
                  <a:extLst>
                    <a:ext uri="{9D8B030D-6E8A-4147-A177-3AD203B41FA5}">
                      <a16:colId xmlns:a16="http://schemas.microsoft.com/office/drawing/2014/main" val="20001"/>
                    </a:ext>
                  </a:extLst>
                </a:gridCol>
                <a:gridCol w="1592664">
                  <a:extLst>
                    <a:ext uri="{9D8B030D-6E8A-4147-A177-3AD203B41FA5}">
                      <a16:colId xmlns:a16="http://schemas.microsoft.com/office/drawing/2014/main" val="20002"/>
                    </a:ext>
                  </a:extLst>
                </a:gridCol>
                <a:gridCol w="1643236">
                  <a:extLst>
                    <a:ext uri="{9D8B030D-6E8A-4147-A177-3AD203B41FA5}">
                      <a16:colId xmlns:a16="http://schemas.microsoft.com/office/drawing/2014/main" val="20003"/>
                    </a:ext>
                  </a:extLst>
                </a:gridCol>
                <a:gridCol w="1855508">
                  <a:extLst>
                    <a:ext uri="{9D8B030D-6E8A-4147-A177-3AD203B41FA5}">
                      <a16:colId xmlns:a16="http://schemas.microsoft.com/office/drawing/2014/main" val="20004"/>
                    </a:ext>
                  </a:extLst>
                </a:gridCol>
                <a:gridCol w="1520243">
                  <a:extLst>
                    <a:ext uri="{9D8B030D-6E8A-4147-A177-3AD203B41FA5}">
                      <a16:colId xmlns:a16="http://schemas.microsoft.com/office/drawing/2014/main" val="20005"/>
                    </a:ext>
                  </a:extLst>
                </a:gridCol>
                <a:gridCol w="1520243">
                  <a:extLst>
                    <a:ext uri="{9D8B030D-6E8A-4147-A177-3AD203B41FA5}">
                      <a16:colId xmlns:a16="http://schemas.microsoft.com/office/drawing/2014/main" val="20006"/>
                    </a:ext>
                  </a:extLst>
                </a:gridCol>
              </a:tblGrid>
              <a:tr h="680134">
                <a:tc>
                  <a:txBody>
                    <a:bodyPr/>
                    <a:lstStyle/>
                    <a:p>
                      <a:pPr marL="182880">
                        <a:lnSpc>
                          <a:spcPct val="100000"/>
                        </a:lnSpc>
                        <a:spcBef>
                          <a:spcPts val="325"/>
                        </a:spcBef>
                      </a:pPr>
                      <a:r>
                        <a:rPr sz="1550" b="1" spc="-25" dirty="0">
                          <a:latin typeface="Calibri"/>
                          <a:cs typeface="Calibri"/>
                        </a:rPr>
                        <a:t>No</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550" b="1" spc="-10" dirty="0">
                          <a:latin typeface="Calibri"/>
                          <a:cs typeface="Calibri"/>
                        </a:rPr>
                        <a:t>Title</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646398">
                <a:tc>
                  <a:txBody>
                    <a:bodyPr/>
                    <a:lstStyle/>
                    <a:p>
                      <a:pPr marL="92075">
                        <a:lnSpc>
                          <a:spcPct val="100000"/>
                        </a:lnSpc>
                        <a:spcBef>
                          <a:spcPts val="254"/>
                        </a:spcBef>
                      </a:pPr>
                      <a:r>
                        <a:rPr lang="en-US" sz="1400" spc="-50" dirty="0">
                          <a:latin typeface="Calibri"/>
                          <a:cs typeface="Calibri"/>
                        </a:rPr>
                        <a:t>4</a:t>
                      </a:r>
                      <a:endParaRPr sz="1400" dirty="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gn="l">
                        <a:lnSpc>
                          <a:spcPct val="100000"/>
                        </a:lnSpc>
                        <a:spcBef>
                          <a:spcPts val="254"/>
                        </a:spcBef>
                      </a:pPr>
                      <a:r>
                        <a:rPr lang="en-US" sz="1400" dirty="0">
                          <a:latin typeface="Times New Roman" panose="02020603050405020304" pitchFamily="18" charset="0"/>
                          <a:cs typeface="Times New Roman" panose="02020603050405020304" pitchFamily="18" charset="0"/>
                        </a:rPr>
                        <a:t>Apple Leaf Disease Recognition and Sub-Class Categorization Based on Improved Multi-Scale Feature Fusion Network</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600" dirty="0" err="1"/>
                        <a:t>Yuanqiu</a:t>
                      </a:r>
                      <a:r>
                        <a:rPr lang="en-IN" sz="1600" dirty="0"/>
                        <a:t> Luo,</a:t>
                      </a:r>
                    </a:p>
                    <a:p>
                      <a:pPr>
                        <a:lnSpc>
                          <a:spcPct val="100000"/>
                        </a:lnSpc>
                      </a:pPr>
                      <a:r>
                        <a:rPr lang="en-IN" sz="1600" dirty="0"/>
                        <a:t>Jun Sun,</a:t>
                      </a:r>
                    </a:p>
                    <a:p>
                      <a:pPr>
                        <a:lnSpc>
                          <a:spcPct val="100000"/>
                        </a:lnSpc>
                      </a:pPr>
                      <a:r>
                        <a:rPr lang="en-IN" sz="1600" dirty="0" err="1"/>
                        <a:t>Jifeng</a:t>
                      </a:r>
                      <a:r>
                        <a:rPr lang="en-IN" sz="1600" dirty="0"/>
                        <a:t> Shen, </a:t>
                      </a:r>
                      <a:r>
                        <a:rPr lang="en-IN" sz="1600" dirty="0" err="1"/>
                        <a:t>Xiaohong</a:t>
                      </a:r>
                      <a:r>
                        <a:rPr lang="en-IN" sz="1600" dirty="0"/>
                        <a:t> Wu,</a:t>
                      </a:r>
                    </a:p>
                    <a:p>
                      <a:pPr>
                        <a:lnSpc>
                          <a:spcPct val="100000"/>
                        </a:lnSpc>
                      </a:pPr>
                      <a:r>
                        <a:rPr lang="en-IN" sz="1600" dirty="0"/>
                        <a:t>Long Wang, </a:t>
                      </a:r>
                      <a:r>
                        <a:rPr lang="en-IN" sz="1600" dirty="0" err="1"/>
                        <a:t>Weidong</a:t>
                      </a:r>
                      <a:r>
                        <a:rPr lang="en-IN" sz="1600" dirty="0"/>
                        <a:t> Zhu </a:t>
                      </a: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254"/>
                        </a:spcBef>
                      </a:pPr>
                      <a:r>
                        <a:rPr lang="en-US" sz="1400" dirty="0">
                          <a:latin typeface="Calibri"/>
                          <a:cs typeface="Calibri"/>
                        </a:rPr>
                        <a:t>IEEE,2021</a:t>
                      </a:r>
                    </a:p>
                    <a:p>
                      <a:pPr marL="95250">
                        <a:lnSpc>
                          <a:spcPct val="100000"/>
                        </a:lnSpc>
                        <a:spcBef>
                          <a:spcPts val="254"/>
                        </a:spcBef>
                      </a:pPr>
                      <a:r>
                        <a:rPr lang="en-IN" sz="1400" dirty="0">
                          <a:latin typeface="Times New Roman" panose="02020603050405020304" pitchFamily="18" charset="0"/>
                          <a:cs typeface="Times New Roman" panose="02020603050405020304" pitchFamily="18" charset="0"/>
                          <a:hlinkClick r:id="rId2"/>
                        </a:rPr>
                        <a:t>https://ieeexplore.ieee.org/document/9475059</a:t>
                      </a:r>
                      <a:endParaRPr sz="140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Improved multi-scale feature fusion network for apple leaf disease classification.</a:t>
                      </a:r>
                    </a:p>
                    <a:p>
                      <a:pPr>
                        <a:lnSpc>
                          <a:spcPct val="100000"/>
                        </a:lnSpc>
                      </a:pPr>
                      <a:r>
                        <a:rPr lang="en-US" sz="1600" dirty="0"/>
                        <a:t>.</a:t>
                      </a: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Optimized model achieved 94.99% accuracy, enhancing disease classification robustness.</a:t>
                      </a:r>
                    </a:p>
                    <a:p>
                      <a:pPr>
                        <a:lnSpc>
                          <a:spcPct val="100000"/>
                        </a:lnSpc>
                      </a:pP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Limited real-world application and expert validation of classification models.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049806">
                <a:tc>
                  <a:txBody>
                    <a:bodyPr/>
                    <a:lstStyle/>
                    <a:p>
                      <a:pPr marL="92075">
                        <a:lnSpc>
                          <a:spcPct val="100000"/>
                        </a:lnSpc>
                        <a:spcBef>
                          <a:spcPts val="265"/>
                        </a:spcBef>
                      </a:pPr>
                      <a:r>
                        <a:rPr lang="en-US" sz="1400" spc="-50" dirty="0">
                          <a:latin typeface="Calibri"/>
                          <a:cs typeface="Calibri"/>
                        </a:rPr>
                        <a:t>5</a:t>
                      </a:r>
                      <a:endParaRPr sz="140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dirty="0" err="1">
                          <a:latin typeface="Times New Roman"/>
                          <a:cs typeface="Times New Roman"/>
                        </a:rPr>
                        <a:t>FieldPlant</a:t>
                      </a:r>
                      <a:r>
                        <a:rPr lang="en-US" sz="1400" dirty="0">
                          <a:latin typeface="Times New Roman"/>
                          <a:cs typeface="Times New Roman"/>
                        </a:rPr>
                        <a:t>: A Dataset of Field Plant Images for Plant Disease Detection and Classification With Deep Learning</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fr-FR" sz="1400" dirty="0">
                          <a:latin typeface="Times New Roman" panose="02020603050405020304" pitchFamily="18" charset="0"/>
                          <a:cs typeface="Times New Roman" panose="02020603050405020304" pitchFamily="18" charset="0"/>
                        </a:rPr>
                        <a:t>Emmanuel </a:t>
                      </a:r>
                      <a:r>
                        <a:rPr lang="fr-FR" sz="1400" dirty="0" err="1">
                          <a:latin typeface="Times New Roman" panose="02020603050405020304" pitchFamily="18" charset="0"/>
                          <a:cs typeface="Times New Roman" panose="02020603050405020304" pitchFamily="18" charset="0"/>
                        </a:rPr>
                        <a:t>Moupojo</a:t>
                      </a:r>
                      <a:r>
                        <a:rPr lang="fr-FR" sz="1400" dirty="0">
                          <a:latin typeface="Times New Roman" panose="02020603050405020304" pitchFamily="18" charset="0"/>
                          <a:cs typeface="Times New Roman" panose="02020603050405020304" pitchFamily="18" charset="0"/>
                        </a:rPr>
                        <a:t>, </a:t>
                      </a:r>
                    </a:p>
                    <a:p>
                      <a:pPr>
                        <a:lnSpc>
                          <a:spcPct val="100000"/>
                        </a:lnSpc>
                      </a:pPr>
                      <a:r>
                        <a:rPr lang="fr-FR" sz="1400" dirty="0">
                          <a:latin typeface="Times New Roman" panose="02020603050405020304" pitchFamily="18" charset="0"/>
                          <a:cs typeface="Times New Roman" panose="02020603050405020304" pitchFamily="18" charset="0"/>
                        </a:rPr>
                        <a:t>Dongmo Wilfried, </a:t>
                      </a:r>
                      <a:r>
                        <a:rPr lang="fr-FR" sz="1400" dirty="0" err="1">
                          <a:latin typeface="Times New Roman" panose="02020603050405020304" pitchFamily="18" charset="0"/>
                          <a:cs typeface="Times New Roman" panose="02020603050405020304" pitchFamily="18" charset="0"/>
                        </a:rPr>
                        <a:t>Appolinaire</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Tagne</a:t>
                      </a:r>
                      <a:r>
                        <a:rPr lang="fr-FR" sz="1400" dirty="0">
                          <a:latin typeface="Times New Roman" panose="02020603050405020304" pitchFamily="18" charset="0"/>
                          <a:cs typeface="Times New Roman" panose="02020603050405020304" pitchFamily="18" charset="0"/>
                        </a:rPr>
                        <a:t>, Florent </a:t>
                      </a:r>
                      <a:r>
                        <a:rPr lang="fr-FR" sz="1400" dirty="0" err="1">
                          <a:latin typeface="Times New Roman" panose="02020603050405020304" pitchFamily="18" charset="0"/>
                          <a:cs typeface="Times New Roman" panose="02020603050405020304" pitchFamily="18" charset="0"/>
                        </a:rPr>
                        <a:t>Retraint</a:t>
                      </a: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i="0" dirty="0">
                          <a:latin typeface="Times New Roman"/>
                          <a:cs typeface="Times New Roman"/>
                        </a:rPr>
                        <a:t>IEEE,2023</a:t>
                      </a:r>
                    </a:p>
                    <a:p>
                      <a:pPr>
                        <a:lnSpc>
                          <a:spcPct val="100000"/>
                        </a:lnSpc>
                      </a:pPr>
                      <a:r>
                        <a:rPr lang="en-IN" sz="1400" i="0" dirty="0">
                          <a:latin typeface="Times New Roman"/>
                          <a:cs typeface="Times New Roman"/>
                          <a:hlinkClick r:id="rId3"/>
                        </a:rPr>
                        <a:t>https://ieeexplore.ieee.org/document/10086516</a:t>
                      </a:r>
                      <a:endParaRPr sz="1400" i="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Images captured, annotated, classified by disease using deep learning.</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High accuracy in plant disease detection using deep learning models.</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r>
                        <a:rPr lang="en-US" sz="1400" dirty="0">
                          <a:effectLst/>
                          <a:latin typeface="Times New Roman" panose="02020603050405020304" pitchFamily="18" charset="0"/>
                          <a:cs typeface="Times New Roman" panose="02020603050405020304" pitchFamily="18" charset="0"/>
                        </a:rPr>
                        <a:t>Insufficient annotated images and complex backgrounds hinder model performance.</a:t>
                      </a:r>
                    </a:p>
                    <a:p>
                      <a:pPr>
                        <a:lnSpc>
                          <a:spcPct val="100000"/>
                        </a:lnSpc>
                      </a:pPr>
                      <a:endParaRPr sz="16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0" name="object 6">
            <a:extLst>
              <a:ext uri="{FF2B5EF4-FFF2-40B4-BE49-F238E27FC236}">
                <a16:creationId xmlns:a16="http://schemas.microsoft.com/office/drawing/2014/main" id="{7B779166-70E1-6367-9551-AE1288BCCEAB}"/>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1" name="object 5">
            <a:extLst>
              <a:ext uri="{FF2B5EF4-FFF2-40B4-BE49-F238E27FC236}">
                <a16:creationId xmlns:a16="http://schemas.microsoft.com/office/drawing/2014/main" id="{820B7C83-C9FA-DD9C-9CDF-B9C6F6565B38}"/>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711" y="247650"/>
            <a:ext cx="10101072" cy="1200005"/>
          </a:xfrm>
          <a:prstGeom prst="rect">
            <a:avLst/>
          </a:prstGeom>
        </p:spPr>
        <p:txBody>
          <a:bodyPr vert="horz" wrap="square" lIns="0" tIns="262889" rIns="0" bIns="0" rtlCol="0">
            <a:spAutoFit/>
          </a:bodyPr>
          <a:lstStyle/>
          <a:p>
            <a:pPr marL="2856230">
              <a:lnSpc>
                <a:spcPct val="100000"/>
              </a:lnSpc>
              <a:spcBef>
                <a:spcPts val="130"/>
              </a:spcBef>
            </a:pPr>
            <a:r>
              <a:rPr dirty="0"/>
              <a:t>RESEARCH</a:t>
            </a:r>
            <a:r>
              <a:rPr spc="-140" dirty="0"/>
              <a:t> </a:t>
            </a:r>
            <a:r>
              <a:rPr spc="-20" dirty="0"/>
              <a:t>GAPS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sp>
        <p:nvSpPr>
          <p:cNvPr id="9" name="AutoShape 1" descr="AvatarLogo">
            <a:extLst>
              <a:ext uri="{FF2B5EF4-FFF2-40B4-BE49-F238E27FC236}">
                <a16:creationId xmlns:a16="http://schemas.microsoft.com/office/drawing/2014/main" id="{E32ADB7E-A4A4-6C93-22B0-ECCBF29613DA}"/>
              </a:ext>
            </a:extLst>
          </p:cNvPr>
          <p:cNvSpPr>
            <a:spLocks noChangeAspect="1" noChangeArrowheads="1"/>
          </p:cNvSpPr>
          <p:nvPr/>
        </p:nvSpPr>
        <p:spPr bwMode="auto">
          <a:xfrm>
            <a:off x="0" y="0"/>
            <a:ext cx="190500" cy="285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2" descr="CopyIcon">
            <a:extLst>
              <a:ext uri="{FF2B5EF4-FFF2-40B4-BE49-F238E27FC236}">
                <a16:creationId xmlns:a16="http://schemas.microsoft.com/office/drawing/2014/main" id="{3DEB8F88-8837-E4F8-D8A5-AC525F3649ED}"/>
              </a:ext>
            </a:extLst>
          </p:cNvPr>
          <p:cNvSpPr>
            <a:spLocks noChangeAspect="1" noChangeArrowheads="1"/>
          </p:cNvSpPr>
          <p:nvPr/>
        </p:nvSpPr>
        <p:spPr bwMode="auto">
          <a:xfrm>
            <a:off x="0" y="0"/>
            <a:ext cx="247650" cy="247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3">
            <a:extLst>
              <a:ext uri="{FF2B5EF4-FFF2-40B4-BE49-F238E27FC236}">
                <a16:creationId xmlns:a16="http://schemas.microsoft.com/office/drawing/2014/main" id="{927BA1C4-17D9-FF33-F631-889B7D757093}"/>
              </a:ext>
            </a:extLst>
          </p:cNvPr>
          <p:cNvSpPr>
            <a:spLocks noChangeArrowheads="1"/>
          </p:cNvSpPr>
          <p:nvPr/>
        </p:nvSpPr>
        <p:spPr bwMode="auto">
          <a:xfrm>
            <a:off x="871474" y="1562814"/>
            <a:ext cx="1086332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models often struggle with generalization due to insufficient diversity in training datasets, leading to overfitting.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deep learning models are computationally expensive, making them impractical for use in low-resource environments or on edge devices.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approaches may not effectively handle variations in lighting conditions and leaf orientations, impacting classification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need for more effective feature selection methods to enhance model performance by reducing redundancy and focusing on relevant disease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object 6">
            <a:extLst>
              <a:ext uri="{FF2B5EF4-FFF2-40B4-BE49-F238E27FC236}">
                <a16:creationId xmlns:a16="http://schemas.microsoft.com/office/drawing/2014/main" id="{253CDECF-AB83-CCC0-76D4-51F0C713844B}"/>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2" name="object 5">
            <a:extLst>
              <a:ext uri="{FF2B5EF4-FFF2-40B4-BE49-F238E27FC236}">
                <a16:creationId xmlns:a16="http://schemas.microsoft.com/office/drawing/2014/main" id="{AD1535BA-F120-DB18-EECC-0D4B23DC0A9A}"/>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9137" y="248330"/>
            <a:ext cx="10101072" cy="1200005"/>
          </a:xfrm>
          <a:prstGeom prst="rect">
            <a:avLst/>
          </a:prstGeom>
        </p:spPr>
        <p:txBody>
          <a:bodyPr vert="horz" wrap="square" lIns="0" tIns="262889" rIns="0" bIns="0" rtlCol="0">
            <a:spAutoFit/>
          </a:bodyPr>
          <a:lstStyle/>
          <a:p>
            <a:pPr marL="2027555">
              <a:lnSpc>
                <a:spcPct val="100000"/>
              </a:lnSpc>
              <a:spcBef>
                <a:spcPts val="130"/>
              </a:spcBef>
            </a:pPr>
            <a:r>
              <a:rPr dirty="0"/>
              <a:t>PROBLEM</a:t>
            </a:r>
            <a:r>
              <a:rPr spc="-170" dirty="0"/>
              <a:t> </a:t>
            </a:r>
            <a:r>
              <a:rPr spc="-50" dirty="0"/>
              <a:t>STATEMENT</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sp>
        <p:nvSpPr>
          <p:cNvPr id="9" name="Rectangle 1">
            <a:extLst>
              <a:ext uri="{FF2B5EF4-FFF2-40B4-BE49-F238E27FC236}">
                <a16:creationId xmlns:a16="http://schemas.microsoft.com/office/drawing/2014/main" id="{4135CEC2-2F69-3D5D-1674-5F90EBFE1E9B}"/>
              </a:ext>
            </a:extLst>
          </p:cNvPr>
          <p:cNvSpPr>
            <a:spLocks noChangeArrowheads="1"/>
          </p:cNvSpPr>
          <p:nvPr/>
        </p:nvSpPr>
        <p:spPr bwMode="auto">
          <a:xfrm>
            <a:off x="609600" y="1046981"/>
            <a:ext cx="109728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Challenges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Climate change and limited access to advanced crop monitoring tools threaten food security, especially in underdeveloped regions.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Accessibility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Farmers in rural areas often lack affordable and effective solutions for timely disease diagnosis, impacting yields and economic stability.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Inefficiency of Existing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cloud-based solutions are resource-intensive, requiring high computational power and reliable internet connectivity, making them unsuitable for remote areas.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Complexity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detection of complex disease symptoms in fruits, such as apple and grape leaves, remains a challenge due to variability in patterns and lighting conditions.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Real-Time, Scalable Solutions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lightweight, efficient, and edge-compatible framework is essential for empowering farmers with real-time, on-device fruit disease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object 6">
            <a:extLst>
              <a:ext uri="{FF2B5EF4-FFF2-40B4-BE49-F238E27FC236}">
                <a16:creationId xmlns:a16="http://schemas.microsoft.com/office/drawing/2014/main" id="{3E1AAB3B-A9EF-F068-E88D-30C3E8D4EC77}"/>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C53BC5D6-A974-757D-12D7-1C89EB337A97}"/>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454400">
              <a:lnSpc>
                <a:spcPct val="100000"/>
              </a:lnSpc>
              <a:spcBef>
                <a:spcPts val="130"/>
              </a:spcBef>
            </a:pPr>
            <a:r>
              <a:rPr spc="-10" dirty="0"/>
              <a:t>OBJECTIVES</a:t>
            </a:r>
          </a:p>
        </p:txBody>
      </p:sp>
      <p:sp>
        <p:nvSpPr>
          <p:cNvPr id="4" name="object 4"/>
          <p:cNvSpPr txBox="1">
            <a:spLocks noGrp="1"/>
          </p:cNvSpPr>
          <p:nvPr>
            <p:ph type="dt" sz="half" idx="6"/>
          </p:nvPr>
        </p:nvSpPr>
        <p:spPr>
          <a:xfrm>
            <a:off x="917575" y="6451049"/>
            <a:ext cx="737235" cy="179536"/>
          </a:xfrm>
          <a:prstGeom prst="rect">
            <a:avLst/>
          </a:prstGeom>
        </p:spPr>
        <p:txBody>
          <a:bodyPr vert="horz" wrap="square" lIns="0" tIns="0" rIns="0" bIns="0" rtlCol="0">
            <a:spAutoFit/>
          </a:bodyPr>
          <a:lstStyle/>
          <a:p>
            <a:pPr marL="12700">
              <a:lnSpc>
                <a:spcPts val="1410"/>
              </a:lnSpc>
            </a:pPr>
            <a:r>
              <a:rPr spc="-10" dirty="0"/>
              <a:t>2</a:t>
            </a:r>
            <a:r>
              <a:rPr lang="en-IN" spc="-10" dirty="0"/>
              <a:t>8</a:t>
            </a:r>
            <a:r>
              <a:rPr spc="-10" dirty="0"/>
              <a:t>-12-</a:t>
            </a:r>
            <a:r>
              <a:rPr spc="-20" dirty="0"/>
              <a:t>2024</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sp>
        <p:nvSpPr>
          <p:cNvPr id="9" name="Rectangle 1">
            <a:extLst>
              <a:ext uri="{FF2B5EF4-FFF2-40B4-BE49-F238E27FC236}">
                <a16:creationId xmlns:a16="http://schemas.microsoft.com/office/drawing/2014/main" id="{60954893-D208-EC9D-FC14-F920BD7080BB}"/>
              </a:ext>
            </a:extLst>
          </p:cNvPr>
          <p:cNvSpPr>
            <a:spLocks noChangeArrowheads="1"/>
          </p:cNvSpPr>
          <p:nvPr/>
        </p:nvSpPr>
        <p:spPr bwMode="auto">
          <a:xfrm>
            <a:off x="958467" y="1483468"/>
            <a:ext cx="102750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Scalable Framework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an optimized deep learning framework for accurate fruit disease detection, focusing on apple and grape leaves.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Detection 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advanced preprocessing techniques, feature selection, and fusion methods to improve model performance and robustness.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Solutions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 lightweight, edge-compatible system for disease detection on devices like smartphones and Raspberry Pi, reducing dependency on cloud-based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Precision Agriculture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farmers with an accessible tool to enhance crop monitoring, enabling timely and efficient disease management in resource-constrained environments.</a:t>
            </a:r>
          </a:p>
        </p:txBody>
      </p:sp>
      <p:sp>
        <p:nvSpPr>
          <p:cNvPr id="3" name="object 6">
            <a:extLst>
              <a:ext uri="{FF2B5EF4-FFF2-40B4-BE49-F238E27FC236}">
                <a16:creationId xmlns:a16="http://schemas.microsoft.com/office/drawing/2014/main" id="{6C0CCEE6-5120-48E6-84E4-D52C01009296}"/>
              </a:ext>
            </a:extLst>
          </p:cNvPr>
          <p:cNvSpPr txBox="1">
            <a:spLocks noGrp="1"/>
          </p:cNvSpPr>
          <p:nvPr>
            <p:ph type="ftr" sz="quarter" idx="5"/>
          </p:nvPr>
        </p:nvSpPr>
        <p:spPr>
          <a:xfrm>
            <a:off x="5402835" y="6451049"/>
            <a:ext cx="997965" cy="179536"/>
          </a:xfrm>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r>
              <a:rPr lang="en-IN" spc="-25" dirty="0"/>
              <a:t>DB16</a:t>
            </a:r>
            <a:endParaRPr spc="-25" dirty="0"/>
          </a:p>
        </p:txBody>
      </p:sp>
      <p:sp>
        <p:nvSpPr>
          <p:cNvPr id="10" name="object 5">
            <a:extLst>
              <a:ext uri="{FF2B5EF4-FFF2-40B4-BE49-F238E27FC236}">
                <a16:creationId xmlns:a16="http://schemas.microsoft.com/office/drawing/2014/main" id="{59CF48BF-4F0F-12BC-A8A1-E25603105398}"/>
              </a:ext>
            </a:extLst>
          </p:cNvPr>
          <p:cNvSpPr txBox="1"/>
          <p:nvPr/>
        </p:nvSpPr>
        <p:spPr>
          <a:xfrm>
            <a:off x="4121404" y="6451049"/>
            <a:ext cx="1066799" cy="179536"/>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r>
              <a:rPr lang="en-IN" sz="1200" spc="-25" dirty="0">
                <a:solidFill>
                  <a:srgbClr val="888888"/>
                </a:solidFill>
                <a:latin typeface="Times New Roman"/>
                <a:cs typeface="Times New Roman"/>
              </a:rPr>
              <a:t>01</a:t>
            </a:r>
            <a:endParaRPr sz="1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2800</Words>
  <Application>Microsoft Office PowerPoint</Application>
  <PresentationFormat>Widescreen</PresentationFormat>
  <Paragraphs>286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MT</vt:lpstr>
      <vt:lpstr>Calibri</vt:lpstr>
      <vt:lpstr>Times New Roman</vt:lpstr>
      <vt:lpstr>Office Theme</vt:lpstr>
      <vt:lpstr>Department of Computer Science and Engineering Optimized Deep Learning Framework for Fruit Disease Detection Using Feature Fusion and Neural Network Architectures</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PowerPoint Presentation</vt:lpstr>
      <vt:lpstr>METHODOLOGY</vt:lpstr>
      <vt:lpstr>METHODOLOGY</vt:lpstr>
      <vt:lpstr>IMPLEMENTATION</vt:lpstr>
      <vt:lpstr>RESULTS &amp; ANALYSIS</vt:lpstr>
      <vt:lpstr>PowerPoint Presentation</vt:lpstr>
      <vt:lpstr>CONCLUSION and FUTURE SCOPE</vt:lpstr>
      <vt:lpstr>REFERENCES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Eswar Tirupathi</dc:creator>
  <cp:lastModifiedBy>Eswar Vara Prasad Tirupathi</cp:lastModifiedBy>
  <cp:revision>2</cp:revision>
  <dcterms:created xsi:type="dcterms:W3CDTF">2024-12-23T04:19:01Z</dcterms:created>
  <dcterms:modified xsi:type="dcterms:W3CDTF">2025-03-19T13:46:57Z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2024-12-22T00:00:00Z</vt:filetime>
  </property>
  <property fmtid="{D5CDD505-2E9C-101B-9397-08002B2CF9AE}" pid="3" name="LastSaved">
    <vt:filetime>2024-12-23T00:00:00Z</vt:filetime>
  </property>
</Properties>
</file>