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8" r:id="rId2"/>
    <p:sldId id="260" r:id="rId3"/>
    <p:sldId id="262" r:id="rId4"/>
    <p:sldId id="279" r:id="rId5"/>
    <p:sldId id="280" r:id="rId6"/>
    <p:sldId id="263" r:id="rId7"/>
    <p:sldId id="264" r:id="rId8"/>
    <p:sldId id="281" r:id="rId9"/>
    <p:sldId id="265" r:id="rId10"/>
    <p:sldId id="270" r:id="rId11"/>
    <p:sldId id="266" r:id="rId12"/>
    <p:sldId id="282" r:id="rId13"/>
    <p:sldId id="268" r:id="rId14"/>
    <p:sldId id="269" r:id="rId15"/>
    <p:sldId id="283" r:id="rId16"/>
    <p:sldId id="288" r:id="rId17"/>
    <p:sldId id="284" r:id="rId18"/>
    <p:sldId id="271" r:id="rId19"/>
    <p:sldId id="272" r:id="rId20"/>
    <p:sldId id="285" r:id="rId21"/>
    <p:sldId id="273" r:id="rId22"/>
    <p:sldId id="278" r:id="rId23"/>
    <p:sldId id="286" r:id="rId24"/>
    <p:sldId id="287" r:id="rId25"/>
    <p:sldId id="27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ADAE4-45C3-4D0A-9E45-9C667DC7BA7E}" v="29" dt="2024-12-27T10:32:21.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19-03-2025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19-03-2025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19-03-2025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19-03-2025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16271"/>
            <a:ext cx="8915400" cy="3651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solidFill>
                  <a:schemeClr val="tx1">
                    <a:lumMod val="85000"/>
                    <a:lumOff val="15000"/>
                  </a:schemeClr>
                </a:solidFill>
                <a:latin typeface="Times New Roman" panose="02020603050405020304" pitchFamily="18" charset="0"/>
                <a:cs typeface="Times New Roman" pitchFamily="18" charset="0"/>
              </a:rPr>
              <a:t>Department of Computer Science and Engineering</a:t>
            </a:r>
            <a:endParaRPr lang="en-US" b="1" dirty="0">
              <a:solidFill>
                <a:schemeClr val="tx1">
                  <a:lumMod val="85000"/>
                  <a:lumOff val="15000"/>
                </a:schemeClr>
              </a:solidFill>
              <a:highlight>
                <a:srgbClr val="FFFF00"/>
              </a:highlight>
              <a:latin typeface="Times New Roman" panose="02020603050405020304" pitchFamily="18" charset="0"/>
              <a:cs typeface="Times New Roman" pitchFamily="18" charset="0"/>
            </a:endParaRPr>
          </a:p>
          <a:p>
            <a:pPr lvl="0" algn="ctr">
              <a:spcBef>
                <a:spcPct val="20000"/>
              </a:spcBef>
              <a:defRPr/>
            </a:pPr>
            <a:r>
              <a:rPr lang="en-US" sz="2200" b="1" dirty="0">
                <a:solidFill>
                  <a:srgbClr val="FF0000"/>
                </a:solidFill>
                <a:latin typeface="Times New Roman" panose="02020603050405020304" pitchFamily="18" charset="0"/>
                <a:cs typeface="Times New Roman" panose="02020603050405020304" pitchFamily="18" charset="0"/>
              </a:rPr>
              <a:t>Optimizing Class Imbalance and </a:t>
            </a: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Enhancing Intrusion Detection in SDN Environments using </a:t>
            </a:r>
          </a:p>
          <a:p>
            <a:pPr lvl="0" algn="ctr">
              <a:spcBef>
                <a:spcPct val="20000"/>
              </a:spcBef>
              <a:defRPr/>
            </a:pPr>
            <a:r>
              <a:rPr lang="en-US" sz="2200" b="1" dirty="0">
                <a:solidFill>
                  <a:srgbClr val="FF0000"/>
                </a:solidFill>
                <a:latin typeface="Times New Roman" panose="02020603050405020304" pitchFamily="18" charset="0"/>
                <a:cs typeface="Times New Roman" panose="02020603050405020304" pitchFamily="18" charset="0"/>
              </a:rPr>
              <a:t>Deep Learning Models</a:t>
            </a:r>
          </a:p>
          <a:p>
            <a:pPr lvl="0" algn="ctr">
              <a:spcBef>
                <a:spcPct val="20000"/>
              </a:spcBef>
              <a:defRPr/>
            </a:pPr>
            <a:endParaRPr lang="en-US" sz="23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2304288"/>
            <a:ext cx="9144000" cy="1344168"/>
          </a:xfrm>
        </p:spPr>
        <p:txBody>
          <a:bodyPr>
            <a:noAutofit/>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Gorige Venkatesh</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21471A05M5</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Dasappagari Sreenivas		(</a:t>
            </a:r>
            <a:r>
              <a:rPr lang="en-US" altLang="en-US" sz="1600" dirty="0">
                <a:latin typeface="Times New Roman" panose="02020603050405020304" pitchFamily="18" charset="0"/>
                <a:cs typeface="Times New Roman" pitchFamily="18" charset="0"/>
              </a:rPr>
              <a:t>22475A0521</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Meda Venkatesh</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21471A05N6</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712463"/>
            <a:ext cx="6858000" cy="2429265"/>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sz="1600" dirty="0">
                <a:solidFill>
                  <a:srgbClr val="006600"/>
                </a:solidFill>
                <a:latin typeface="Times New Roman" panose="02020603050405020304" pitchFamily="18" charset="0"/>
                <a:cs typeface="Times New Roman" pitchFamily="18" charset="0"/>
              </a:rPr>
              <a:t>Under the Guidance of,</a:t>
            </a:r>
            <a:endParaRPr lang="en-US" altLang="en-US" sz="1600" b="1" dirty="0">
              <a:solidFill>
                <a:schemeClr val="bg1"/>
              </a:solidFill>
              <a:latin typeface="Times New Roman" pitchFamily="18" charset="0"/>
              <a:cs typeface="Times New Roman" pitchFamily="18" charset="0"/>
            </a:endParaRPr>
          </a:p>
          <a:p>
            <a:pPr algn="ctr">
              <a:spcBef>
                <a:spcPct val="20000"/>
              </a:spcBef>
            </a:pPr>
            <a:r>
              <a:rPr lang="en-US" sz="1600" b="1" dirty="0">
                <a:solidFill>
                  <a:schemeClr val="bg1"/>
                </a:solidFill>
                <a:latin typeface="Times New Roman" pitchFamily="18" charset="0"/>
                <a:cs typeface="Times New Roman" pitchFamily="18" charset="0"/>
              </a:rPr>
              <a:t>k</a:t>
            </a:r>
            <a:r>
              <a:rPr lang="en-IN" sz="1600" b="1" dirty="0">
                <a:latin typeface="Times New Roman" panose="02020603050405020304" pitchFamily="18" charset="0"/>
                <a:cs typeface="Times New Roman" panose="02020603050405020304" pitchFamily="18" charset="0"/>
              </a:rPr>
              <a:t>Kunda Suresh Babu</a:t>
            </a:r>
            <a:r>
              <a:rPr lang="en-US" sz="1600" b="1" baseline="-25000" dirty="0">
                <a:latin typeface="Times New Roman" panose="02020603050405020304" pitchFamily="18" charset="0"/>
                <a:cs typeface="Times New Roman" panose="02020603050405020304" pitchFamily="18" charset="0"/>
              </a:rPr>
              <a:t> Ph.D.</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Associate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US" dirty="0">
                <a:latin typeface="Times New Roman" panose="02020603050405020304" pitchFamily="18" charset="0"/>
                <a:cs typeface="Times New Roman" panose="02020603050405020304" pitchFamily="18" charset="0"/>
              </a:rPr>
              <a:t>28-12-2024</a:t>
            </a: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Detecting rare attack types in intrusion detection systems (IDS) for Software-Defined Networking (SDN) is challenging due to the severe class imbalance in datasets. Traditional oversampling methods like SMOTE struggle to handle high-dimensional, noisy data, leading to high false negatives for minority attack classes.</a:t>
            </a:r>
          </a:p>
          <a:p>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Accurate and balanced detection of both common and rare attack types is critical to maintaining SDN security. This project leverages advanced deep learning models and innovative data balancing techniques GAN and SMOTE, offering a scalable solution to improve intrusion detection performance and ensure network reliability.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Addressing Class Imbalance in Intrusion Detection:</a:t>
            </a:r>
            <a:r>
              <a:rPr lang="en-US" dirty="0">
                <a:latin typeface="Times New Roman" panose="02020603050405020304" pitchFamily="18" charset="0"/>
                <a:cs typeface="Times New Roman" panose="02020603050405020304" pitchFamily="18" charset="0"/>
              </a:rPr>
              <a:t> Develop and implement effective methods like GAN and SMOTE to enhance the detection of minority class attacks in SDN environments.</a:t>
            </a:r>
          </a:p>
          <a:p>
            <a:r>
              <a:rPr lang="en-US" b="1" dirty="0">
                <a:latin typeface="Times New Roman" panose="02020603050405020304" pitchFamily="18" charset="0"/>
                <a:cs typeface="Times New Roman" panose="02020603050405020304" pitchFamily="18" charset="0"/>
              </a:rPr>
              <a:t>Enhancing Intrusion Detection Accuracy:</a:t>
            </a:r>
            <a:r>
              <a:rPr lang="en-US" dirty="0">
                <a:latin typeface="Times New Roman" panose="02020603050405020304" pitchFamily="18" charset="0"/>
                <a:cs typeface="Times New Roman" panose="02020603050405020304" pitchFamily="18" charset="0"/>
              </a:rPr>
              <a:t> Utilize advanced deep learning models, including MLPs, CNNs, and SNNs, to significantly improve detection rates and minimize false negatives.</a:t>
            </a:r>
          </a:p>
          <a:p>
            <a:r>
              <a:rPr lang="en-US" b="1" dirty="0">
                <a:latin typeface="Times New Roman" panose="02020603050405020304" pitchFamily="18" charset="0"/>
                <a:cs typeface="Times New Roman" panose="02020603050405020304" pitchFamily="18" charset="0"/>
              </a:rPr>
              <a:t>Data Preprocessing Techniques:</a:t>
            </a:r>
            <a:r>
              <a:rPr lang="en-US" dirty="0">
                <a:latin typeface="Times New Roman" panose="02020603050405020304" pitchFamily="18" charset="0"/>
                <a:cs typeface="Times New Roman" panose="02020603050405020304" pitchFamily="18" charset="0"/>
              </a:rPr>
              <a:t> Apply robust preprocessing methods, such as mean imputation, standardization, and normalization, to improve the quality of input data.</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ABA77-34E2-A142-5146-150C5D6FF012}"/>
              </a:ext>
            </a:extLst>
          </p:cNvPr>
          <p:cNvSpPr>
            <a:spLocks noGrp="1"/>
          </p:cNvSpPr>
          <p:nvPr>
            <p:ph idx="1"/>
          </p:nvPr>
        </p:nvSpPr>
        <p:spPr>
          <a:xfrm>
            <a:off x="838200" y="1591057"/>
            <a:ext cx="10515600" cy="3749039"/>
          </a:xfrm>
        </p:spPr>
        <p:txBody>
          <a:bodyPr/>
          <a:lstStyle/>
          <a:p>
            <a:r>
              <a:rPr lang="en-US" b="1" dirty="0">
                <a:latin typeface="Times New Roman" panose="02020603050405020304" pitchFamily="18" charset="0"/>
                <a:cs typeface="Times New Roman" panose="02020603050405020304" pitchFamily="18" charset="0"/>
              </a:rPr>
              <a:t>Implementing Novel Classifier-Level Methods:</a:t>
            </a:r>
            <a:r>
              <a:rPr lang="en-US" dirty="0">
                <a:latin typeface="Times New Roman" panose="02020603050405020304" pitchFamily="18" charset="0"/>
                <a:cs typeface="Times New Roman" panose="02020603050405020304" pitchFamily="18" charset="0"/>
              </a:rPr>
              <a:t> Leverage techniques like Weighted Random Forests and XGBoost to prioritize minority classes, ensuring balanced and accurate intrusion detection.</a:t>
            </a:r>
          </a:p>
          <a:p>
            <a:r>
              <a:rPr lang="en-US" b="1" dirty="0">
                <a:latin typeface="Times New Roman" panose="02020603050405020304" pitchFamily="18" charset="0"/>
                <a:cs typeface="Times New Roman" panose="02020603050405020304" pitchFamily="18" charset="0"/>
              </a:rPr>
              <a:t>Exploring Future Enhancements:</a:t>
            </a:r>
            <a:r>
              <a:rPr lang="en-US" dirty="0">
                <a:latin typeface="Times New Roman" panose="02020603050405020304" pitchFamily="18" charset="0"/>
                <a:cs typeface="Times New Roman" panose="02020603050405020304" pitchFamily="18" charset="0"/>
              </a:rPr>
              <a:t> Investigate hybrid and ensemble learning models, real-time analytics, and adaptive algorithms to achieve higher accuracy and adaptability for evolving security threats.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F86628-5FCB-3860-DEE0-CC0980D763C7}"/>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257B3BE3-E5A5-05D7-DF6F-AD81F797B5F3}"/>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86839618-98DA-2C3C-DDA4-FCFB0422FA3D}"/>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255062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C1DE6F37-50C7-C082-BE01-CF9F2D1C5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777" y="2240280"/>
            <a:ext cx="9052560" cy="2788920"/>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27632"/>
            <a:ext cx="10515600" cy="4549331"/>
          </a:xfrm>
        </p:spPr>
        <p:txBody>
          <a:bodyPr>
            <a:normAutofit lnSpcReduction="10000"/>
          </a:bodyPr>
          <a:lstStyle/>
          <a:p>
            <a:r>
              <a:rPr lang="en-US" b="1" dirty="0">
                <a:latin typeface="Times New Roman" panose="02020603050405020304" pitchFamily="18" charset="0"/>
                <a:cs typeface="Times New Roman" panose="02020603050405020304" pitchFamily="18" charset="0"/>
              </a:rPr>
              <a:t>Data Preprocessing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Excluded network identifiers (e.g., source/destination IPs, flow ID) to avoid overfitting.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Missing Values: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Numeric columns: Mean imputation.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Non-numeric columns: Most frequent value imputation.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Standardization:</a:t>
            </a:r>
            <a:r>
              <a:rPr lang="en-US" dirty="0">
                <a:latin typeface="Times New Roman" panose="02020603050405020304" pitchFamily="18" charset="0"/>
                <a:cs typeface="Times New Roman" panose="02020603050405020304" pitchFamily="18" charset="0"/>
              </a:rPr>
              <a:t> Normalized numerical columns using </a:t>
            </a:r>
            <a:r>
              <a:rPr lang="en-IN" dirty="0" err="1">
                <a:latin typeface="Times New Roman" panose="02020603050405020304" pitchFamily="18" charset="0"/>
                <a:cs typeface="Times New Roman" panose="02020603050405020304" pitchFamily="18" charset="0"/>
              </a:rPr>
              <a:t>StandardScaler</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a:t>
            </a:r>
            <a:r>
              <a:rPr lang="en-US" dirty="0">
                <a:latin typeface="Times New Roman" panose="02020603050405020304" pitchFamily="18" charset="0"/>
                <a:cs typeface="Times New Roman" panose="02020603050405020304" pitchFamily="18" charset="0"/>
              </a:rPr>
              <a:t> Categorical variables were transformed using </a:t>
            </a:r>
            <a:r>
              <a:rPr lang="en-IN" dirty="0" err="1">
                <a:latin typeface="Times New Roman" panose="02020603050405020304" pitchFamily="18" charset="0"/>
                <a:cs typeface="Times New Roman" panose="02020603050405020304" pitchFamily="18" charset="0"/>
              </a:rPr>
              <a:t>OneHotEncoder</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8EDE0-5855-DDF2-DFEF-1B3BFDA482C4}"/>
              </a:ext>
            </a:extLst>
          </p:cNvPr>
          <p:cNvSpPr>
            <a:spLocks noGrp="1"/>
          </p:cNvSpPr>
          <p:nvPr>
            <p:ph idx="1"/>
          </p:nvPr>
        </p:nvSpPr>
        <p:spPr>
          <a:xfrm>
            <a:off x="929640" y="1253330"/>
            <a:ext cx="10515600" cy="4498245"/>
          </a:xfrm>
        </p:spPr>
        <p:txBody>
          <a:bodyPr>
            <a:normAutofit lnSpcReduction="10000"/>
          </a:bodyPr>
          <a:lstStyle/>
          <a:p>
            <a:pPr marL="0" indent="0">
              <a:buNone/>
            </a:pPr>
            <a:endParaRPr lang="en-IN"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Analyzed</a:t>
            </a:r>
            <a:r>
              <a:rPr lang="en-IN" sz="2200" dirty="0">
                <a:latin typeface="Times New Roman" panose="02020603050405020304" pitchFamily="18" charset="0"/>
                <a:cs typeface="Times New Roman" panose="02020603050405020304" pitchFamily="18" charset="0"/>
              </a:rPr>
              <a:t> class distribution showing significant imbalance:</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Overrepresentation: DDoS, DoS, and Probe attacks.</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Underrepresentation: Rare attacks like User-to-Root (U2R), BOTNET.</a:t>
            </a:r>
          </a:p>
          <a:p>
            <a:r>
              <a:rPr lang="en-IN" sz="2200" b="1" dirty="0">
                <a:latin typeface="Times New Roman" panose="02020603050405020304" pitchFamily="18" charset="0"/>
                <a:cs typeface="Times New Roman" panose="02020603050405020304" pitchFamily="18" charset="0"/>
              </a:rPr>
              <a:t>Methods for Handling Class Imbalance</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Synthetic Data Generation:</a:t>
            </a:r>
            <a:endParaRPr lang="en-IN"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GAN (Generative Adversarial Networks):</a:t>
            </a:r>
            <a:endParaRPr lang="en-IN" sz="22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Generator and discriminator architecture for creating realistic synthetic samples.</a:t>
            </a:r>
          </a:p>
          <a:p>
            <a:pPr marL="1143000" lvl="2" indent="-2286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Improved minority class representation.</a:t>
            </a:r>
          </a:p>
          <a:p>
            <a:pPr marL="1143000" lvl="2" indent="-2286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Techniques used: WGAN and CGAN.</a:t>
            </a:r>
          </a:p>
          <a:p>
            <a:pPr marL="742950" lvl="1"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SMOTE (Synthetic Minority Oversampling Technique):</a:t>
            </a:r>
            <a:endParaRPr lang="en-IN" sz="22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Generated synthetic data for underrepresented classes.</a:t>
            </a:r>
          </a:p>
          <a:p>
            <a:endParaRPr lang="en-IN"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1542BDE-89B3-CAA2-7C4E-98885FC0F3D8}"/>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9B7AB213-0ED8-B65F-200F-1D05EF207BFE}"/>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0F0DF4EC-561B-9334-9D56-D6D62899B9DE}"/>
              </a:ext>
            </a:extLst>
          </p:cNvPr>
          <p:cNvSpPr>
            <a:spLocks noGrp="1"/>
          </p:cNvSpPr>
          <p:nvPr>
            <p:ph type="sldNum" sz="quarter" idx="12"/>
          </p:nvPr>
        </p:nvSpPr>
        <p:spPr/>
        <p:txBody>
          <a:bodyPr/>
          <a:lstStyle/>
          <a:p>
            <a:fld id="{65DCBD69-296B-4D7C-AF62-9B588FC78772}" type="slidenum">
              <a:rPr lang="en-IN" smtClean="0"/>
              <a:t>15</a:t>
            </a:fld>
            <a:endParaRPr lang="en-IN"/>
          </a:p>
        </p:txBody>
      </p:sp>
    </p:spTree>
    <p:extLst>
      <p:ext uri="{BB962C8B-B14F-4D97-AF65-F5344CB8AC3E}">
        <p14:creationId xmlns:p14="http://schemas.microsoft.com/office/powerpoint/2010/main" val="2750741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9BC5D64-760C-8241-F1CA-9DEB1207F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368" y="908236"/>
            <a:ext cx="5285232" cy="5041528"/>
          </a:xfrm>
        </p:spPr>
      </p:pic>
      <p:sp>
        <p:nvSpPr>
          <p:cNvPr id="4" name="Date Placeholder 3">
            <a:extLst>
              <a:ext uri="{FF2B5EF4-FFF2-40B4-BE49-F238E27FC236}">
                <a16:creationId xmlns:a16="http://schemas.microsoft.com/office/drawing/2014/main" id="{99D9665B-B8D0-7C5E-8782-09820EBC8BC1}"/>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91C6E600-6BCC-A18B-AEFB-42C62056FA6C}"/>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2E1017FC-D952-5C69-502A-4DB631DEF981}"/>
              </a:ext>
            </a:extLst>
          </p:cNvPr>
          <p:cNvSpPr>
            <a:spLocks noGrp="1"/>
          </p:cNvSpPr>
          <p:nvPr>
            <p:ph type="sldNum" sz="quarter" idx="12"/>
          </p:nvPr>
        </p:nvSpPr>
        <p:spPr/>
        <p:txBody>
          <a:bodyPr/>
          <a:lstStyle/>
          <a:p>
            <a:fld id="{65DCBD69-296B-4D7C-AF62-9B588FC78772}" type="slidenum">
              <a:rPr lang="en-IN" smtClean="0"/>
              <a:t>16</a:t>
            </a:fld>
            <a:endParaRPr lang="en-IN"/>
          </a:p>
        </p:txBody>
      </p:sp>
    </p:spTree>
    <p:extLst>
      <p:ext uri="{BB962C8B-B14F-4D97-AF65-F5344CB8AC3E}">
        <p14:creationId xmlns:p14="http://schemas.microsoft.com/office/powerpoint/2010/main" val="268515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A02CD-CC8E-4DD9-142E-CCDC1C9D5312}"/>
              </a:ext>
            </a:extLst>
          </p:cNvPr>
          <p:cNvSpPr>
            <a:spLocks noGrp="1"/>
          </p:cNvSpPr>
          <p:nvPr>
            <p:ph idx="1"/>
          </p:nvPr>
        </p:nvSpPr>
        <p:spPr>
          <a:xfrm>
            <a:off x="838200" y="1012444"/>
            <a:ext cx="10515600" cy="4912868"/>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Algorithms and Frameworks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Deep Learning Models: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MLP (Multilayer Perceptron):</a:t>
            </a:r>
            <a:endParaRPr lang="en-IN"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Architectures: 6 layers (sizes: 128, 64, 52, 32, 16, 8) and 10 layers (sizes: 512, 256, 1024, etc.).</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CNN (Convolutional Neural Networks):</a:t>
            </a:r>
            <a:endParaRPr lang="en-IN"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Kernel size: 3; Activation function: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SNN (Siamese Neural Networks):</a:t>
            </a:r>
            <a:endParaRPr lang="en-IN"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Pairwise similarity-based detection.</a:t>
            </a:r>
          </a:p>
          <a:p>
            <a:pPr marL="1143000" lvl="2" indent="-2286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Robust against unknown attacks.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Autoencoders:</a:t>
            </a:r>
            <a:endParaRPr lang="en-IN"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Detected anomalies via reconstruction errors.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Machine Learning Models: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Gradient boosting for handling complex, high-dimensional data.</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Weighted Random Forest (WRF):</a:t>
            </a:r>
            <a:r>
              <a:rPr lang="en-IN" dirty="0">
                <a:latin typeface="Times New Roman" panose="02020603050405020304" pitchFamily="18" charset="0"/>
                <a:cs typeface="Times New Roman" panose="02020603050405020304" pitchFamily="18" charset="0"/>
              </a:rPr>
              <a:t> Assigned higher weights to minority classes.</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7635FD0-DB35-795F-E109-744DAD01C739}"/>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3BB09228-C5EB-97D3-F5DF-258BA8FB3C2D}"/>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81FBD970-F9F9-D56F-5CFD-44CDC2146BB6}"/>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412165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implementation of the project involved processing the </a:t>
            </a:r>
            <a:r>
              <a:rPr lang="en-US" dirty="0" err="1">
                <a:latin typeface="Times New Roman" panose="02020603050405020304" pitchFamily="18" charset="0"/>
                <a:cs typeface="Times New Roman" panose="02020603050405020304" pitchFamily="18" charset="0"/>
              </a:rPr>
              <a:t>InSDN</a:t>
            </a:r>
            <a:r>
              <a:rPr lang="en-US" dirty="0">
                <a:latin typeface="Times New Roman" panose="02020603050405020304" pitchFamily="18" charset="0"/>
                <a:cs typeface="Times New Roman" panose="02020603050405020304" pitchFamily="18" charset="0"/>
              </a:rPr>
              <a:t> dataset with 343,889 network flows, addressing class imbalance using techniques like GAN and SMOTE for minority class enhancement. Preprocessing steps included removing irrelevant identifiers, imputing missing values, standardizing numeric data, and encoding categorical variables. Advanced models such as MLP, CNN, and SNN were deployed alongside machine learning models like XGBoost and Weighted Random Forest, achieving high accuracy (up to 99.99% with WRF). Performance was evaluated using metrics like Precision, Recall, and F1-score, demonstrating the effectiveness of GAN-based augmentation and deep learning architectures in improving intrusion detection.</a:t>
            </a: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825625"/>
            <a:ext cx="10515600" cy="390766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Weighted Random Forest (WRF) model achieved the best results, with an accuracy of 99.99%, demonstrating superior performance in handling class imbalance and detecting intrusions effectively.</a:t>
            </a:r>
          </a:p>
          <a:p>
            <a:pPr marL="0" indent="0">
              <a:buNone/>
            </a:pPr>
            <a:r>
              <a:rPr lang="en-US" dirty="0">
                <a:latin typeface="Times New Roman" panose="02020603050405020304" pitchFamily="18" charset="0"/>
                <a:cs typeface="Times New Roman" panose="02020603050405020304" pitchFamily="18" charset="0"/>
              </a:rPr>
              <a:t>The MLP (Multilayer Perceptron) model demonstrated excellent performance, achieving an accuracy of 99.95%. Its deep architecture and ability to learn hierarchical patterns make it particularly effective for larger datasets, enabling it to process complex relationships and deliver high accuracy in intrusion detection.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3568FF1-FCFB-3801-011D-1C8C3B68F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624" y="886969"/>
            <a:ext cx="4553712" cy="5120640"/>
          </a:xfrm>
        </p:spPr>
      </p:pic>
      <p:sp>
        <p:nvSpPr>
          <p:cNvPr id="4" name="Date Placeholder 3">
            <a:extLst>
              <a:ext uri="{FF2B5EF4-FFF2-40B4-BE49-F238E27FC236}">
                <a16:creationId xmlns:a16="http://schemas.microsoft.com/office/drawing/2014/main" id="{5AEE02C5-CB19-3B4E-343B-49DCE3E319A1}"/>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5859B41F-3957-C8AF-3622-2415CCBA645C}"/>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6B8970C5-9893-29FC-0804-CB93D25E29E6}"/>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51274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The minority classes represent very rare but very significant attacks. Such classes detection forms the backbone of SDN intrusion detection. WRF excelled in its task and achieved 99.99% accuracy. SNN and MLP achieved 99.91% and 99.95%, respectively. CNN depicted one strength, that is, an accuracy of 99.68%. To that effect, intrusion detection improved after employing autoencoders but performed poorly when the minority class was considered at 96.45%. Using generative adversarial networks, synthetic data can be generated to balance class representation or improve detection of rare attacks without causing overfitting. Classifier-level methods such as WRF and XGBoost weight the minority classes very well, but this has a limiting effect on larger datasets. Deep learning models, including CNN, MLP, and SNN work very well with com plex data; the CNN model, in this context, had 99.68% accuracy. Future work would thus incorporate enhanced techniques such as ensemble learning, hybrid models, and transfer learning together with real-time analytics and adaptive algorithms to support improvement toward achieving more accuracy and for evolving threats.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62500" lnSpcReduction="20000"/>
          </a:bodyPr>
          <a:lstStyle/>
          <a:p>
            <a:r>
              <a:rPr lang="en-IN" sz="3400" dirty="0">
                <a:latin typeface="Times New Roman" panose="02020603050405020304" pitchFamily="18" charset="0"/>
                <a:cs typeface="Times New Roman" panose="02020603050405020304" pitchFamily="18" charset="0"/>
              </a:rPr>
              <a:t>Hassan, H. A., </a:t>
            </a:r>
            <a:r>
              <a:rPr lang="en-IN" sz="3400" dirty="0" err="1">
                <a:latin typeface="Times New Roman" panose="02020603050405020304" pitchFamily="18" charset="0"/>
                <a:cs typeface="Times New Roman" panose="02020603050405020304" pitchFamily="18" charset="0"/>
              </a:rPr>
              <a:t>Hemdan</a:t>
            </a:r>
            <a:r>
              <a:rPr lang="en-IN" sz="3400" dirty="0">
                <a:latin typeface="Times New Roman" panose="02020603050405020304" pitchFamily="18" charset="0"/>
                <a:cs typeface="Times New Roman" panose="02020603050405020304" pitchFamily="18" charset="0"/>
              </a:rPr>
              <a:t>, E. E. D., El-</a:t>
            </a:r>
            <a:r>
              <a:rPr lang="en-IN" sz="3400" dirty="0" err="1">
                <a:latin typeface="Times New Roman" panose="02020603050405020304" pitchFamily="18" charset="0"/>
                <a:cs typeface="Times New Roman" panose="02020603050405020304" pitchFamily="18" charset="0"/>
              </a:rPr>
              <a:t>Shafai</a:t>
            </a:r>
            <a:r>
              <a:rPr lang="en-IN" sz="3400" dirty="0">
                <a:latin typeface="Times New Roman" panose="02020603050405020304" pitchFamily="18" charset="0"/>
                <a:cs typeface="Times New Roman" panose="02020603050405020304" pitchFamily="18" charset="0"/>
              </a:rPr>
              <a:t>, W., </a:t>
            </a:r>
            <a:r>
              <a:rPr lang="en-IN" sz="3400" dirty="0" err="1">
                <a:latin typeface="Times New Roman" panose="02020603050405020304" pitchFamily="18" charset="0"/>
                <a:cs typeface="Times New Roman" panose="02020603050405020304" pitchFamily="18" charset="0"/>
              </a:rPr>
              <a:t>Shokair</a:t>
            </a:r>
            <a:r>
              <a:rPr lang="en-IN" sz="3400" dirty="0">
                <a:latin typeface="Times New Roman" panose="02020603050405020304" pitchFamily="18" charset="0"/>
                <a:cs typeface="Times New Roman" panose="02020603050405020304" pitchFamily="18" charset="0"/>
              </a:rPr>
              <a:t>, M., Abd El-</a:t>
            </a:r>
            <a:r>
              <a:rPr lang="en-IN" sz="3400" dirty="0" err="1">
                <a:latin typeface="Times New Roman" panose="02020603050405020304" pitchFamily="18" charset="0"/>
                <a:cs typeface="Times New Roman" panose="02020603050405020304" pitchFamily="18" charset="0"/>
              </a:rPr>
              <a:t>Samie</a:t>
            </a:r>
            <a:r>
              <a:rPr lang="en-IN" sz="3400" dirty="0">
                <a:latin typeface="Times New Roman" panose="02020603050405020304" pitchFamily="18" charset="0"/>
                <a:cs typeface="Times New Roman" panose="02020603050405020304" pitchFamily="18" charset="0"/>
              </a:rPr>
              <a:t>, F. E. (2024). Detection of attacks on software defined networks using machine learning techniques and imbalanced data handling methods. Security and Privacy, 7(2), e350. </a:t>
            </a:r>
          </a:p>
          <a:p>
            <a:r>
              <a:rPr lang="en-IN" sz="3400" dirty="0" err="1">
                <a:latin typeface="Times New Roman" panose="02020603050405020304" pitchFamily="18" charset="0"/>
                <a:cs typeface="Times New Roman" panose="02020603050405020304" pitchFamily="18" charset="0"/>
              </a:rPr>
              <a:t>Yueai</a:t>
            </a:r>
            <a:r>
              <a:rPr lang="en-IN" sz="3400" dirty="0">
                <a:latin typeface="Times New Roman" panose="02020603050405020304" pitchFamily="18" charset="0"/>
                <a:cs typeface="Times New Roman" panose="02020603050405020304" pitchFamily="18" charset="0"/>
              </a:rPr>
              <a:t>, Z., Junjie, C. (2009, April). Application of unbalanced data approach to network intrusion detection. In 2009 First International Workshop on Database Technology and Applications (pp. 140-143). IEEE.</a:t>
            </a:r>
          </a:p>
          <a:p>
            <a:r>
              <a:rPr lang="en-IN" sz="3400" dirty="0">
                <a:latin typeface="Times New Roman" panose="02020603050405020304" pitchFamily="18" charset="0"/>
                <a:cs typeface="Times New Roman" panose="02020603050405020304" pitchFamily="18" charset="0"/>
              </a:rPr>
              <a:t>Alam, T., Ahmed, C. F., </a:t>
            </a:r>
            <a:r>
              <a:rPr lang="en-IN" sz="3400" dirty="0" err="1">
                <a:latin typeface="Times New Roman" panose="02020603050405020304" pitchFamily="18" charset="0"/>
                <a:cs typeface="Times New Roman" panose="02020603050405020304" pitchFamily="18" charset="0"/>
              </a:rPr>
              <a:t>Zahin</a:t>
            </a:r>
            <a:r>
              <a:rPr lang="en-IN" sz="3400" dirty="0">
                <a:latin typeface="Times New Roman" panose="02020603050405020304" pitchFamily="18" charset="0"/>
                <a:cs typeface="Times New Roman" panose="02020603050405020304" pitchFamily="18" charset="0"/>
              </a:rPr>
              <a:t>, S. A., Khan, M. A. H., Islam, M. T. (2019). An effective recursive technique for multi-class classification and regression for imbalanced data. IEEE Access, 7, 127615-127630. </a:t>
            </a:r>
          </a:p>
          <a:p>
            <a:r>
              <a:rPr lang="en-IN" sz="3400" dirty="0" err="1">
                <a:latin typeface="Times New Roman" panose="02020603050405020304" pitchFamily="18" charset="0"/>
                <a:cs typeface="Times New Roman" panose="02020603050405020304" pitchFamily="18" charset="0"/>
              </a:rPr>
              <a:t>Leevy</a:t>
            </a:r>
            <a:r>
              <a:rPr lang="en-IN" sz="3400" dirty="0">
                <a:latin typeface="Times New Roman" panose="02020603050405020304" pitchFamily="18" charset="0"/>
                <a:cs typeface="Times New Roman" panose="02020603050405020304" pitchFamily="18" charset="0"/>
              </a:rPr>
              <a:t>, J. L., </a:t>
            </a:r>
            <a:r>
              <a:rPr lang="en-IN" sz="3400" dirty="0" err="1">
                <a:latin typeface="Times New Roman" panose="02020603050405020304" pitchFamily="18" charset="0"/>
                <a:cs typeface="Times New Roman" panose="02020603050405020304" pitchFamily="18" charset="0"/>
              </a:rPr>
              <a:t>Khoshgoftaar</a:t>
            </a:r>
            <a:r>
              <a:rPr lang="en-IN" sz="3400" dirty="0">
                <a:latin typeface="Times New Roman" panose="02020603050405020304" pitchFamily="18" charset="0"/>
                <a:cs typeface="Times New Roman" panose="02020603050405020304" pitchFamily="18" charset="0"/>
              </a:rPr>
              <a:t>, T. M., Peterson, J. M. (2021, August). Mitigating class imbalance for </a:t>
            </a:r>
            <a:r>
              <a:rPr lang="en-IN" sz="3400" dirty="0" err="1">
                <a:latin typeface="Times New Roman" panose="02020603050405020304" pitchFamily="18" charset="0"/>
                <a:cs typeface="Times New Roman" panose="02020603050405020304" pitchFamily="18" charset="0"/>
              </a:rPr>
              <a:t>iot</a:t>
            </a:r>
            <a:r>
              <a:rPr lang="en-IN" sz="3400" dirty="0">
                <a:latin typeface="Times New Roman" panose="02020603050405020304" pitchFamily="18" charset="0"/>
                <a:cs typeface="Times New Roman" panose="02020603050405020304" pitchFamily="18" charset="0"/>
              </a:rPr>
              <a:t> network intrusion detection: a survey. In 2021 IEEE Sev </a:t>
            </a:r>
            <a:r>
              <a:rPr lang="en-IN" sz="3400" dirty="0" err="1">
                <a:latin typeface="Times New Roman" panose="02020603050405020304" pitchFamily="18" charset="0"/>
                <a:cs typeface="Times New Roman" panose="02020603050405020304" pitchFamily="18" charset="0"/>
              </a:rPr>
              <a:t>enth</a:t>
            </a:r>
            <a:r>
              <a:rPr lang="en-IN" sz="3400" dirty="0">
                <a:latin typeface="Times New Roman" panose="02020603050405020304" pitchFamily="18" charset="0"/>
                <a:cs typeface="Times New Roman" panose="02020603050405020304" pitchFamily="18" charset="0"/>
              </a:rPr>
              <a:t> International Conference on Big Data Computing Service and Applications (</a:t>
            </a:r>
            <a:r>
              <a:rPr lang="en-IN" sz="3400" dirty="0" err="1">
                <a:latin typeface="Times New Roman" panose="02020603050405020304" pitchFamily="18" charset="0"/>
                <a:cs typeface="Times New Roman" panose="02020603050405020304" pitchFamily="18" charset="0"/>
              </a:rPr>
              <a:t>BigDataService</a:t>
            </a:r>
            <a:r>
              <a:rPr lang="en-IN" sz="3400" dirty="0">
                <a:latin typeface="Times New Roman" panose="02020603050405020304" pitchFamily="18" charset="0"/>
                <a:cs typeface="Times New Roman" panose="02020603050405020304" pitchFamily="18" charset="0"/>
              </a:rPr>
              <a:t>) (pp. 143-148). IEEE. </a:t>
            </a:r>
          </a:p>
          <a:p>
            <a:r>
              <a:rPr lang="en-IN" sz="3400" dirty="0" err="1">
                <a:latin typeface="Times New Roman" panose="02020603050405020304" pitchFamily="18" charset="0"/>
                <a:cs typeface="Times New Roman" panose="02020603050405020304" pitchFamily="18" charset="0"/>
              </a:rPr>
              <a:t>Berbiche</a:t>
            </a:r>
            <a:r>
              <a:rPr lang="en-IN" sz="3400" dirty="0">
                <a:latin typeface="Times New Roman" panose="02020603050405020304" pitchFamily="18" charset="0"/>
                <a:cs typeface="Times New Roman" panose="02020603050405020304" pitchFamily="18" charset="0"/>
              </a:rPr>
              <a:t>, N., El Alami, J. (2024). For Robust DDoS Attack Detection by IDS: Smart Feature Selection and Data Imbalance Management Strategies. </a:t>
            </a:r>
            <a:r>
              <a:rPr lang="en-IN" sz="3400" dirty="0" err="1">
                <a:latin typeface="Times New Roman" panose="02020603050405020304" pitchFamily="18" charset="0"/>
                <a:cs typeface="Times New Roman" panose="02020603050405020304" pitchFamily="18" charset="0"/>
              </a:rPr>
              <a:t>Ingénierie</a:t>
            </a:r>
            <a:r>
              <a:rPr lang="en-IN" sz="3400" dirty="0">
                <a:latin typeface="Times New Roman" panose="02020603050405020304" pitchFamily="18" charset="0"/>
                <a:cs typeface="Times New Roman" panose="02020603050405020304" pitchFamily="18" charset="0"/>
              </a:rPr>
              <a:t> des </a:t>
            </a:r>
            <a:r>
              <a:rPr lang="en-IN" sz="3400" dirty="0" err="1">
                <a:latin typeface="Times New Roman" panose="02020603050405020304" pitchFamily="18" charset="0"/>
                <a:cs typeface="Times New Roman" panose="02020603050405020304" pitchFamily="18" charset="0"/>
              </a:rPr>
              <a:t>Systèmes</a:t>
            </a:r>
            <a:r>
              <a:rPr lang="en-IN" sz="3400" dirty="0">
                <a:latin typeface="Times New Roman" panose="02020603050405020304" pitchFamily="18" charset="0"/>
                <a:cs typeface="Times New Roman" panose="02020603050405020304" pitchFamily="18" charset="0"/>
              </a:rPr>
              <a:t> </a:t>
            </a:r>
            <a:r>
              <a:rPr lang="en-IN" sz="3400" dirty="0" err="1">
                <a:latin typeface="Times New Roman" panose="02020603050405020304" pitchFamily="18" charset="0"/>
                <a:cs typeface="Times New Roman" panose="02020603050405020304" pitchFamily="18" charset="0"/>
              </a:rPr>
              <a:t>d’Information</a:t>
            </a:r>
            <a:r>
              <a:rPr lang="en-IN" sz="3400" dirty="0">
                <a:latin typeface="Times New Roman" panose="02020603050405020304" pitchFamily="18" charset="0"/>
                <a:cs typeface="Times New Roman" panose="02020603050405020304" pitchFamily="18" charset="0"/>
              </a:rPr>
              <a:t>, 29(4).</a:t>
            </a:r>
            <a:r>
              <a:rPr lang="en-US" sz="34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61BFF-A187-29EA-7E9B-A272391A32CE}"/>
              </a:ext>
            </a:extLst>
          </p:cNvPr>
          <p:cNvSpPr>
            <a:spLocks noGrp="1"/>
          </p:cNvSpPr>
          <p:nvPr>
            <p:ph idx="1"/>
          </p:nvPr>
        </p:nvSpPr>
        <p:spPr>
          <a:xfrm>
            <a:off x="838200" y="1253330"/>
            <a:ext cx="10515600" cy="4708557"/>
          </a:xfrm>
        </p:spPr>
        <p:txBody>
          <a:bodyPr>
            <a:normAutofit/>
          </a:bodyPr>
          <a:lstStyle/>
          <a:p>
            <a:r>
              <a:rPr lang="en-IN" sz="2100" dirty="0">
                <a:latin typeface="Times New Roman" panose="02020603050405020304" pitchFamily="18" charset="0"/>
                <a:cs typeface="Times New Roman" panose="02020603050405020304" pitchFamily="18" charset="0"/>
              </a:rPr>
              <a:t>HACILAR, H., Aydin, Z. A. F. E. R., GÜNGÖR, V. Ç. (2024). Network intrusion detection based on machine learning strategies: performance comparisons on </a:t>
            </a:r>
            <a:r>
              <a:rPr lang="en-IN" sz="2100" dirty="0" err="1">
                <a:latin typeface="Times New Roman" panose="02020603050405020304" pitchFamily="18" charset="0"/>
                <a:cs typeface="Times New Roman" panose="02020603050405020304" pitchFamily="18" charset="0"/>
              </a:rPr>
              <a:t>im</a:t>
            </a:r>
            <a:r>
              <a:rPr lang="en-IN" sz="2100" dirty="0">
                <a:latin typeface="Times New Roman" panose="02020603050405020304" pitchFamily="18" charset="0"/>
                <a:cs typeface="Times New Roman" panose="02020603050405020304" pitchFamily="18" charset="0"/>
              </a:rPr>
              <a:t> balanced wired, wireless, and software-defined networking (SDN) network traffics. Turkish Journal of Electrical Engineering and Computer Sciences, 32(4), 623-640.</a:t>
            </a:r>
          </a:p>
          <a:p>
            <a:r>
              <a:rPr lang="en-IN" sz="2100" dirty="0">
                <a:latin typeface="Times New Roman" panose="02020603050405020304" pitchFamily="18" charset="0"/>
                <a:cs typeface="Times New Roman" panose="02020603050405020304" pitchFamily="18" charset="0"/>
              </a:rPr>
              <a:t> Zhang, G., Wang, X., Li, R., Song, Y., He, J., Lai, J. (2020). Network intrusion detection based on conditional Wasserstein generative adversarial network and cost-sensitive stacked autoencoder. IEEE access, 8, 190431-190447. </a:t>
            </a:r>
          </a:p>
          <a:p>
            <a:r>
              <a:rPr lang="en-IN" sz="2100" dirty="0">
                <a:latin typeface="Times New Roman" panose="02020603050405020304" pitchFamily="18" charset="0"/>
                <a:cs typeface="Times New Roman" panose="02020603050405020304" pitchFamily="18" charset="0"/>
              </a:rPr>
              <a:t> Rao, Y. N., Suresh Babu, K. (2023). An imbalanced generative adversarial network-based approach for network intrusion detection in an imbalanced dataset. Sensors, 23(1), 550</a:t>
            </a:r>
          </a:p>
          <a:p>
            <a:r>
              <a:rPr lang="en-IN" sz="2100" dirty="0">
                <a:latin typeface="Times New Roman" panose="02020603050405020304" pitchFamily="18" charset="0"/>
                <a:cs typeface="Times New Roman" panose="02020603050405020304" pitchFamily="18" charset="0"/>
              </a:rPr>
              <a:t> Babu, K. S., Rao, Y. N. (2023). A study on imbalanced data classification for various applications. Revue </a:t>
            </a:r>
            <a:r>
              <a:rPr lang="en-IN" sz="2100" dirty="0" err="1">
                <a:latin typeface="Times New Roman" panose="02020603050405020304" pitchFamily="18" charset="0"/>
                <a:cs typeface="Times New Roman" panose="02020603050405020304" pitchFamily="18" charset="0"/>
              </a:rPr>
              <a:t>d’Intelligence</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Artificielle</a:t>
            </a:r>
            <a:r>
              <a:rPr lang="en-IN" sz="2100" dirty="0">
                <a:latin typeface="Times New Roman" panose="02020603050405020304" pitchFamily="18" charset="0"/>
                <a:cs typeface="Times New Roman" panose="02020603050405020304" pitchFamily="18" charset="0"/>
              </a:rPr>
              <a:t>, 37(2), 517.</a:t>
            </a:r>
          </a:p>
          <a:p>
            <a:r>
              <a:rPr lang="en-IN" sz="2100" dirty="0">
                <a:latin typeface="Times New Roman" panose="02020603050405020304" pitchFamily="18" charset="0"/>
                <a:cs typeface="Times New Roman" panose="02020603050405020304" pitchFamily="18" charset="0"/>
              </a:rPr>
              <a:t>Babu, K. S., Rao, Y. N. (2023). MCGAN: modified conditional generative ad </a:t>
            </a:r>
            <a:r>
              <a:rPr lang="en-IN" sz="2100" dirty="0" err="1">
                <a:latin typeface="Times New Roman" panose="02020603050405020304" pitchFamily="18" charset="0"/>
                <a:cs typeface="Times New Roman" panose="02020603050405020304" pitchFamily="18" charset="0"/>
              </a:rPr>
              <a:t>versarial</a:t>
            </a:r>
            <a:r>
              <a:rPr lang="en-IN" sz="2100" dirty="0">
                <a:latin typeface="Times New Roman" panose="02020603050405020304" pitchFamily="18" charset="0"/>
                <a:cs typeface="Times New Roman" panose="02020603050405020304" pitchFamily="18" charset="0"/>
              </a:rPr>
              <a:t> network (MCGAN) for class imbalance problems in network intrusion detection system. Applied Sciences, 13(4), 2576.</a:t>
            </a:r>
          </a:p>
        </p:txBody>
      </p:sp>
      <p:sp>
        <p:nvSpPr>
          <p:cNvPr id="4" name="Date Placeholder 3">
            <a:extLst>
              <a:ext uri="{FF2B5EF4-FFF2-40B4-BE49-F238E27FC236}">
                <a16:creationId xmlns:a16="http://schemas.microsoft.com/office/drawing/2014/main" id="{F8F5B710-2CC5-DDA4-AD3C-3CD2D3304EEB}"/>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9779ACED-0BA6-D801-4532-B747F559F4EE}"/>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11970F20-C439-AFA3-9609-EF24B436A99E}"/>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40507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EC35D-4D2F-87BE-2BC8-6EE622009416}"/>
              </a:ext>
            </a:extLst>
          </p:cNvPr>
          <p:cNvSpPr>
            <a:spLocks noGrp="1"/>
          </p:cNvSpPr>
          <p:nvPr>
            <p:ph idx="1"/>
          </p:nvPr>
        </p:nvSpPr>
        <p:spPr>
          <a:xfrm>
            <a:off x="838200" y="1207008"/>
            <a:ext cx="10515600" cy="4754881"/>
          </a:xfrm>
        </p:spPr>
        <p:txBody>
          <a:bodyPr>
            <a:normAutofit fontScale="70000" lnSpcReduction="20000"/>
          </a:bodyPr>
          <a:lstStyle/>
          <a:p>
            <a:r>
              <a:rPr lang="en-IN" dirty="0" err="1">
                <a:latin typeface="Times New Roman" panose="02020603050405020304" pitchFamily="18" charset="0"/>
                <a:cs typeface="Times New Roman" panose="02020603050405020304" pitchFamily="18" charset="0"/>
              </a:rPr>
              <a:t>Rezvani</a:t>
            </a:r>
            <a:r>
              <a:rPr lang="en-IN" dirty="0">
                <a:latin typeface="Times New Roman" panose="02020603050405020304" pitchFamily="18" charset="0"/>
                <a:cs typeface="Times New Roman" panose="02020603050405020304" pitchFamily="18" charset="0"/>
              </a:rPr>
              <a:t>, S., Wang, X. (2023). A broad review on class imbalance learning tech </a:t>
            </a:r>
            <a:r>
              <a:rPr lang="en-IN" dirty="0" err="1">
                <a:latin typeface="Times New Roman" panose="02020603050405020304" pitchFamily="18" charset="0"/>
                <a:cs typeface="Times New Roman" panose="02020603050405020304" pitchFamily="18" charset="0"/>
              </a:rPr>
              <a:t>niques</a:t>
            </a:r>
            <a:r>
              <a:rPr lang="en-IN" dirty="0">
                <a:latin typeface="Times New Roman" panose="02020603050405020304" pitchFamily="18" charset="0"/>
                <a:cs typeface="Times New Roman" panose="02020603050405020304" pitchFamily="18" charset="0"/>
              </a:rPr>
              <a:t>. Applied Soft Computing, 143, 110415. </a:t>
            </a:r>
          </a:p>
          <a:p>
            <a:r>
              <a:rPr lang="en-IN" dirty="0">
                <a:latin typeface="Times New Roman" panose="02020603050405020304" pitchFamily="18" charset="0"/>
                <a:cs typeface="Times New Roman" panose="02020603050405020304" pitchFamily="18" charset="0"/>
              </a:rPr>
              <a:t> Bedi, P., Gupta, N., Jindal, V. (2020). Siam-IDS: Handling class imbalance prob </a:t>
            </a:r>
            <a:r>
              <a:rPr lang="en-IN" dirty="0" err="1">
                <a:latin typeface="Times New Roman" panose="02020603050405020304" pitchFamily="18" charset="0"/>
                <a:cs typeface="Times New Roman" panose="02020603050405020304" pitchFamily="18" charset="0"/>
              </a:rPr>
              <a:t>lem</a:t>
            </a:r>
            <a:r>
              <a:rPr lang="en-IN" dirty="0">
                <a:latin typeface="Times New Roman" panose="02020603050405020304" pitchFamily="18" charset="0"/>
                <a:cs typeface="Times New Roman" panose="02020603050405020304" pitchFamily="18" charset="0"/>
              </a:rPr>
              <a:t> in intrusion detection systems using </a:t>
            </a:r>
            <a:r>
              <a:rPr lang="en-IN" dirty="0" err="1">
                <a:latin typeface="Times New Roman" panose="02020603050405020304" pitchFamily="18" charset="0"/>
                <a:cs typeface="Times New Roman" panose="02020603050405020304" pitchFamily="18" charset="0"/>
              </a:rPr>
              <a:t>siamese</a:t>
            </a:r>
            <a:r>
              <a:rPr lang="en-IN" dirty="0">
                <a:latin typeface="Times New Roman" panose="02020603050405020304" pitchFamily="18" charset="0"/>
                <a:cs typeface="Times New Roman" panose="02020603050405020304" pitchFamily="18" charset="0"/>
              </a:rPr>
              <a:t> neural network. Procedia Com </a:t>
            </a:r>
            <a:r>
              <a:rPr lang="en-IN" dirty="0" err="1">
                <a:latin typeface="Times New Roman" panose="02020603050405020304" pitchFamily="18" charset="0"/>
                <a:cs typeface="Times New Roman" panose="02020603050405020304" pitchFamily="18" charset="0"/>
              </a:rPr>
              <a:t>puter</a:t>
            </a:r>
            <a:r>
              <a:rPr lang="en-IN" dirty="0">
                <a:latin typeface="Times New Roman" panose="02020603050405020304" pitchFamily="18" charset="0"/>
                <a:cs typeface="Times New Roman" panose="02020603050405020304" pitchFamily="18" charset="0"/>
              </a:rPr>
              <a:t> Science, 171, 780-789. </a:t>
            </a:r>
          </a:p>
          <a:p>
            <a:r>
              <a:rPr lang="en-IN" dirty="0">
                <a:latin typeface="Times New Roman" panose="02020603050405020304" pitchFamily="18" charset="0"/>
                <a:cs typeface="Times New Roman" panose="02020603050405020304" pitchFamily="18" charset="0"/>
              </a:rPr>
              <a:t> Vu, L., Nguyen, Q. U. (2020). Handling imbalanced data in intrusion detection sys </a:t>
            </a:r>
            <a:r>
              <a:rPr lang="en-IN" dirty="0" err="1">
                <a:latin typeface="Times New Roman" panose="02020603050405020304" pitchFamily="18" charset="0"/>
                <a:cs typeface="Times New Roman" panose="02020603050405020304" pitchFamily="18" charset="0"/>
              </a:rPr>
              <a:t>tems</a:t>
            </a:r>
            <a:r>
              <a:rPr lang="en-IN" dirty="0">
                <a:latin typeface="Times New Roman" panose="02020603050405020304" pitchFamily="18" charset="0"/>
                <a:cs typeface="Times New Roman" panose="02020603050405020304" pitchFamily="18" charset="0"/>
              </a:rPr>
              <a:t> using generative adversarial networks. Journal of Research and Development on Information and Communication Technology, 2020(1), 1-13. </a:t>
            </a:r>
          </a:p>
          <a:p>
            <a:r>
              <a:rPr lang="en-IN" dirty="0" err="1">
                <a:latin typeface="Times New Roman" panose="02020603050405020304" pitchFamily="18" charset="0"/>
                <a:cs typeface="Times New Roman" panose="02020603050405020304" pitchFamily="18" charset="0"/>
              </a:rPr>
              <a:t>Chimphlee</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Chimphlee</a:t>
            </a:r>
            <a:r>
              <a:rPr lang="en-IN" dirty="0">
                <a:latin typeface="Times New Roman" panose="02020603050405020304" pitchFamily="18" charset="0"/>
                <a:cs typeface="Times New Roman" panose="02020603050405020304" pitchFamily="18" charset="0"/>
              </a:rPr>
              <a:t>, W. (2023). Machine learning to improve the </a:t>
            </a:r>
            <a:r>
              <a:rPr lang="en-IN" dirty="0" err="1">
                <a:latin typeface="Times New Roman" panose="02020603050405020304" pitchFamily="18" charset="0"/>
                <a:cs typeface="Times New Roman" panose="02020603050405020304" pitchFamily="18" charset="0"/>
              </a:rPr>
              <a:t>perfor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mance</a:t>
            </a:r>
            <a:r>
              <a:rPr lang="en-IN" dirty="0">
                <a:latin typeface="Times New Roman" panose="02020603050405020304" pitchFamily="18" charset="0"/>
                <a:cs typeface="Times New Roman" panose="02020603050405020304" pitchFamily="18" charset="0"/>
              </a:rPr>
              <a:t> of anomaly-based network intrusion detection in big data. Indonesian Jour </a:t>
            </a:r>
            <a:r>
              <a:rPr lang="en-IN" dirty="0" err="1">
                <a:latin typeface="Times New Roman" panose="02020603050405020304" pitchFamily="18" charset="0"/>
                <a:cs typeface="Times New Roman" panose="02020603050405020304" pitchFamily="18" charset="0"/>
              </a:rPr>
              <a:t>nal</a:t>
            </a:r>
            <a:r>
              <a:rPr lang="en-IN" dirty="0">
                <a:latin typeface="Times New Roman" panose="02020603050405020304" pitchFamily="18" charset="0"/>
                <a:cs typeface="Times New Roman" panose="02020603050405020304" pitchFamily="18" charset="0"/>
              </a:rPr>
              <a:t> of Electrical Engineering and Computer Science, 30(2), 1106-1119. </a:t>
            </a:r>
          </a:p>
          <a:p>
            <a:r>
              <a:rPr lang="en-IN" dirty="0">
                <a:latin typeface="Times New Roman" panose="02020603050405020304" pitchFamily="18" charset="0"/>
                <a:cs typeface="Times New Roman" panose="02020603050405020304" pitchFamily="18" charset="0"/>
              </a:rPr>
              <a:t>Gonzalez-</a:t>
            </a:r>
            <a:r>
              <a:rPr lang="en-IN" dirty="0" err="1">
                <a:latin typeface="Times New Roman" panose="02020603050405020304" pitchFamily="18" charset="0"/>
                <a:cs typeface="Times New Roman" panose="02020603050405020304" pitchFamily="18" charset="0"/>
              </a:rPr>
              <a:t>Cuautle</a:t>
            </a:r>
            <a:r>
              <a:rPr lang="en-IN" dirty="0">
                <a:latin typeface="Times New Roman" panose="02020603050405020304" pitchFamily="18" charset="0"/>
                <a:cs typeface="Times New Roman" panose="02020603050405020304" pitchFamily="18" charset="0"/>
              </a:rPr>
              <a:t>, D., Hernandez-Suarez, A., Sanchez-Perez, G., Toscano-Medina, L. K., Portillo-Portillo, J., Olivares-Mercado, J., ... Sandoval-Orozco, A. L. (2020). Synthetic minority oversampling technique for optimizing classification tasks in botnet and intrusion-detection-system datasets. Applied Sciences, 10(3), 794. </a:t>
            </a:r>
          </a:p>
          <a:p>
            <a:r>
              <a:rPr lang="en-IN" dirty="0">
                <a:latin typeface="Times New Roman" panose="02020603050405020304" pitchFamily="18" charset="0"/>
                <a:cs typeface="Times New Roman" panose="02020603050405020304" pitchFamily="18" charset="0"/>
              </a:rPr>
              <a:t>Greeshma, B., </a:t>
            </a:r>
            <a:r>
              <a:rPr lang="en-IN" dirty="0" err="1">
                <a:latin typeface="Times New Roman" panose="02020603050405020304" pitchFamily="18" charset="0"/>
                <a:cs typeface="Times New Roman" panose="02020603050405020304" pitchFamily="18" charset="0"/>
              </a:rPr>
              <a:t>Sireesha</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Thirumala</a:t>
            </a:r>
            <a:r>
              <a:rPr lang="en-IN" dirty="0">
                <a:latin typeface="Times New Roman" panose="02020603050405020304" pitchFamily="18" charset="0"/>
                <a:cs typeface="Times New Roman" panose="02020603050405020304" pitchFamily="18" charset="0"/>
              </a:rPr>
              <a:t> Rao, S. N. (2022, February). Detection of arrhythmia using convolutional neural networks. In Proceedings of Second In </a:t>
            </a:r>
            <a:r>
              <a:rPr lang="en-IN" dirty="0" err="1">
                <a:latin typeface="Times New Roman" panose="02020603050405020304" pitchFamily="18" charset="0"/>
                <a:cs typeface="Times New Roman" panose="02020603050405020304" pitchFamily="18" charset="0"/>
              </a:rPr>
              <a:t>ternational</a:t>
            </a:r>
            <a:r>
              <a:rPr lang="en-IN" dirty="0">
                <a:latin typeface="Times New Roman" panose="02020603050405020304" pitchFamily="18" charset="0"/>
                <a:cs typeface="Times New Roman" panose="02020603050405020304" pitchFamily="18" charset="0"/>
              </a:rPr>
              <a:t> Conference on Sustainable Expert Systems: ICSES 2021 (pp. 21-30). Singapore: Springer Nature Singapore. </a:t>
            </a:r>
          </a:p>
        </p:txBody>
      </p:sp>
      <p:sp>
        <p:nvSpPr>
          <p:cNvPr id="4" name="Date Placeholder 3">
            <a:extLst>
              <a:ext uri="{FF2B5EF4-FFF2-40B4-BE49-F238E27FC236}">
                <a16:creationId xmlns:a16="http://schemas.microsoft.com/office/drawing/2014/main" id="{E745F385-D4E9-EC30-3740-06A7478EE89E}"/>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F8920F18-9A65-B787-0C01-93334B210850}"/>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6AD5CFC7-879C-3E57-1BC0-0FDA5122AFF3}"/>
              </a:ext>
            </a:extLst>
          </p:cNvPr>
          <p:cNvSpPr>
            <a:spLocks noGrp="1"/>
          </p:cNvSpPr>
          <p:nvPr>
            <p:ph type="sldNum" sz="quarter" idx="12"/>
          </p:nvPr>
        </p:nvSpPr>
        <p:spPr/>
        <p:txBody>
          <a:bodyPr/>
          <a:lstStyle/>
          <a:p>
            <a:fld id="{65DCBD69-296B-4D7C-AF62-9B588FC78772}" type="slidenum">
              <a:rPr lang="en-IN" smtClean="0"/>
              <a:t>24</a:t>
            </a:fld>
            <a:endParaRPr lang="en-IN"/>
          </a:p>
        </p:txBody>
      </p:sp>
    </p:spTree>
    <p:extLst>
      <p:ext uri="{BB962C8B-B14F-4D97-AF65-F5344CB8AC3E}">
        <p14:creationId xmlns:p14="http://schemas.microsoft.com/office/powerpoint/2010/main" val="68840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74FD83A-741D-5715-817F-B292F6061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344" y="1755648"/>
            <a:ext cx="7196328" cy="4215384"/>
          </a:xfrm>
        </p:spPr>
      </p:pic>
    </p:spTree>
    <p:extLst>
      <p:ext uri="{BB962C8B-B14F-4D97-AF65-F5344CB8AC3E}">
        <p14:creationId xmlns:p14="http://schemas.microsoft.com/office/powerpoint/2010/main" val="292497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pic>
        <p:nvPicPr>
          <p:cNvPr id="3" name="Content Placeholder 2">
            <a:extLst>
              <a:ext uri="{FF2B5EF4-FFF2-40B4-BE49-F238E27FC236}">
                <a16:creationId xmlns:a16="http://schemas.microsoft.com/office/drawing/2014/main" id="{5BB24E28-A415-D1AF-64EF-A0C3459CD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888" y="1847088"/>
            <a:ext cx="7269480" cy="4059936"/>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This research aim is to addresses the critical issue of class imbalance in intrusion detection systems (IDS) in Software-Defined Net working environments. This paper introduces a novel approach that exploits advanced deep learning techniques to improve minority class attack detection, often missed because they are rare. Balancing the dataset using data synthesis with GAN and SMOTE, this study allows different classifiers to improve their performance. The research explores the effectiveness of multiple deep learning architectures, including MLPs, CNNs, and SNNs, in detecting intrusions. The results show that GAN based augmentation significantly outperforms traditional methods such as SMOTE, reducing false negatives and increasing overall detection accuracy. The paper also places an emphasis on the preprocessing technique of data that will include mean imputation as well as standardization techniques to enhance the input quality. Results show how the proposed integrated approach is able to improve not only the accuracy of intrusion detection but also the whole security framework in SDN environments.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The project addresses a critical challenge in network security, specifically in Software-Defined Networking (SDN) environments. It focuses on enhancing intrusion detection to improve network security. Intrusions, such as cyberattacks or network attacks (e.g., U2R, BFA, DoS, and botnets), can severely impact organizations and cloud environments by stealing  company sensitive information and causing service disruptions. SDN has a centralized architecture, meaning it relies on a single control point to make decisions about network traffic. This centralized nature makes it a target for attackers. To address these issues and improve network security, my project uses advanced deep learning models to detect these rare and harmful attacks.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ACC48-65AB-7230-EAF0-73EB63B03830}"/>
              </a:ext>
            </a:extLst>
          </p:cNvPr>
          <p:cNvSpPr>
            <a:spLocks noGrp="1"/>
          </p:cNvSpPr>
          <p:nvPr>
            <p:ph idx="1"/>
          </p:nvPr>
        </p:nvSpPr>
        <p:spPr>
          <a:xfrm>
            <a:off x="838200" y="1469009"/>
            <a:ext cx="10515600" cy="4351338"/>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key models implemented are Multi-Layer Perceptron (MLP), Convolutional Neural Network (CNN), and  </a:t>
            </a:r>
            <a:r>
              <a:rPr lang="en-IN" dirty="0">
                <a:latin typeface="Times New Roman" panose="02020603050405020304" pitchFamily="18" charset="0"/>
                <a:cs typeface="Times New Roman" panose="02020603050405020304" pitchFamily="18" charset="0"/>
              </a:rPr>
              <a:t>Siamese Neural Network </a:t>
            </a:r>
            <a:r>
              <a:rPr lang="en-US" dirty="0">
                <a:latin typeface="Times New Roman" panose="02020603050405020304" pitchFamily="18" charset="0"/>
                <a:cs typeface="Times New Roman" panose="02020603050405020304" pitchFamily="18" charset="0"/>
              </a:rPr>
              <a:t>(SNN). These models have proven highly effective in identifying network </a:t>
            </a:r>
            <a:r>
              <a:rPr lang="en-US" dirty="0" err="1">
                <a:latin typeface="Times New Roman" panose="02020603050405020304" pitchFamily="18" charset="0"/>
                <a:cs typeface="Times New Roman" panose="02020603050405020304" pitchFamily="18" charset="0"/>
              </a:rPr>
              <a:t>attacks.A</a:t>
            </a:r>
            <a:r>
              <a:rPr lang="en-US" dirty="0">
                <a:latin typeface="Times New Roman" panose="02020603050405020304" pitchFamily="18" charset="0"/>
                <a:cs typeface="Times New Roman" panose="02020603050405020304" pitchFamily="18" charset="0"/>
              </a:rPr>
              <a:t> major challenge in detecting such attacks is class imbalance, as attacks are often hidden within large volumes of normal traffic. This makes it difficult to identify minority attack patterns. To solve this, I have used techniques like Graph Neural Networks (GNN) and Synthetic Minority Oversampling Technique (SMOTE) to balance the dataset. After addressing the class imbalance, the deep learning models achieved high accuracy in detecting these </a:t>
            </a:r>
            <a:r>
              <a:rPr lang="en-US" dirty="0" err="1">
                <a:latin typeface="Times New Roman" panose="02020603050405020304" pitchFamily="18" charset="0"/>
                <a:cs typeface="Times New Roman" panose="02020603050405020304" pitchFamily="18" charset="0"/>
              </a:rPr>
              <a:t>attacks.I</a:t>
            </a:r>
            <a:r>
              <a:rPr lang="en-US" dirty="0">
                <a:latin typeface="Times New Roman" panose="02020603050405020304" pitchFamily="18" charset="0"/>
                <a:cs typeface="Times New Roman" panose="02020603050405020304" pitchFamily="18" charset="0"/>
              </a:rPr>
              <a:t> believe this project provides a significant contribution to network security by helping detect and mitigate rare cyberattacks, thus safeguarding organizational and cloud environments.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A163D03-9E82-81DD-3622-ABE36E4D9E03}"/>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7B836CB0-3398-4CAC-B008-137467FF6D4D}"/>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E9AC64FE-73AF-0241-CC70-E4D7C68B80C4}"/>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177088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68941"/>
            <a:ext cx="10173182" cy="613889"/>
          </a:xfrm>
        </p:spPr>
        <p:txBody>
          <a:bodyPr>
            <a:normAutofit/>
          </a:bodyPr>
          <a:lstStyle/>
          <a:p>
            <a:pPr algn="ctr"/>
            <a:r>
              <a:rPr lang="en-US" sz="3200"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215881540"/>
              </p:ext>
            </p:extLst>
          </p:nvPr>
        </p:nvGraphicFramePr>
        <p:xfrm>
          <a:off x="138953" y="909817"/>
          <a:ext cx="11914094" cy="5980721"/>
        </p:xfrm>
        <a:graphic>
          <a:graphicData uri="http://schemas.openxmlformats.org/drawingml/2006/table">
            <a:tbl>
              <a:tblPr firstRow="1" bandRow="1">
                <a:tableStyleId>{17292A2E-F333-43FB-9621-5CBBE7FDCDCB}</a:tableStyleId>
              </a:tblPr>
              <a:tblGrid>
                <a:gridCol w="669543">
                  <a:extLst>
                    <a:ext uri="{9D8B030D-6E8A-4147-A177-3AD203B41FA5}">
                      <a16:colId xmlns:a16="http://schemas.microsoft.com/office/drawing/2014/main" val="166576671"/>
                    </a:ext>
                  </a:extLst>
                </a:gridCol>
                <a:gridCol w="2140031">
                  <a:extLst>
                    <a:ext uri="{9D8B030D-6E8A-4147-A177-3AD203B41FA5}">
                      <a16:colId xmlns:a16="http://schemas.microsoft.com/office/drawing/2014/main" val="946789180"/>
                    </a:ext>
                  </a:extLst>
                </a:gridCol>
                <a:gridCol w="1783360">
                  <a:extLst>
                    <a:ext uri="{9D8B030D-6E8A-4147-A177-3AD203B41FA5}">
                      <a16:colId xmlns:a16="http://schemas.microsoft.com/office/drawing/2014/main" val="3483638722"/>
                    </a:ext>
                  </a:extLst>
                </a:gridCol>
                <a:gridCol w="1504120">
                  <a:extLst>
                    <a:ext uri="{9D8B030D-6E8A-4147-A177-3AD203B41FA5}">
                      <a16:colId xmlns:a16="http://schemas.microsoft.com/office/drawing/2014/main" val="1190061112"/>
                    </a:ext>
                  </a:extLst>
                </a:gridCol>
                <a:gridCol w="2074275">
                  <a:extLst>
                    <a:ext uri="{9D8B030D-6E8A-4147-A177-3AD203B41FA5}">
                      <a16:colId xmlns:a16="http://schemas.microsoft.com/office/drawing/2014/main" val="3469305604"/>
                    </a:ext>
                  </a:extLst>
                </a:gridCol>
                <a:gridCol w="1967574">
                  <a:extLst>
                    <a:ext uri="{9D8B030D-6E8A-4147-A177-3AD203B41FA5}">
                      <a16:colId xmlns:a16="http://schemas.microsoft.com/office/drawing/2014/main" val="3853106642"/>
                    </a:ext>
                  </a:extLst>
                </a:gridCol>
                <a:gridCol w="1775191">
                  <a:extLst>
                    <a:ext uri="{9D8B030D-6E8A-4147-A177-3AD203B41FA5}">
                      <a16:colId xmlns:a16="http://schemas.microsoft.com/office/drawing/2014/main" val="1601472594"/>
                    </a:ext>
                  </a:extLst>
                </a:gridCol>
              </a:tblGrid>
              <a:tr h="54407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07428">
                <a:tc>
                  <a:txBody>
                    <a:bodyPr/>
                    <a:lstStyle/>
                    <a:p>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Learning From Few Cyber-Attacks: Addressing the Class Imbalance Problem in Machine Learning-Based Intrusion Detection in Software-Defined Networking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Seyed Mohammad Hadi </a:t>
                      </a:r>
                      <a:r>
                        <a:rPr lang="en-IN" sz="1200" dirty="0" err="1">
                          <a:latin typeface="Times New Roman" panose="02020603050405020304" pitchFamily="18" charset="0"/>
                          <a:cs typeface="Times New Roman" panose="02020603050405020304" pitchFamily="18" charset="0"/>
                        </a:rPr>
                        <a:t>Mirsadeghi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Hayretdin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Bahsi</a:t>
                      </a:r>
                      <a:r>
                        <a:rPr lang="en-IN" sz="1200" dirty="0">
                          <a:latin typeface="Times New Roman" panose="02020603050405020304" pitchFamily="18" charset="0"/>
                          <a:cs typeface="Times New Roman" panose="02020603050405020304" pitchFamily="18" charset="0"/>
                        </a:rPr>
                        <a:t>, Risto </a:t>
                      </a:r>
                      <a:r>
                        <a:rPr lang="en-IN" sz="1200" dirty="0" err="1">
                          <a:latin typeface="Times New Roman" panose="02020603050405020304" pitchFamily="18" charset="0"/>
                          <a:cs typeface="Times New Roman" panose="02020603050405020304" pitchFamily="18" charset="0"/>
                        </a:rPr>
                        <a:t>Vaarandi</a:t>
                      </a:r>
                      <a:r>
                        <a:rPr lang="en-IN" sz="1200" dirty="0">
                          <a:latin typeface="Times New Roman" panose="02020603050405020304" pitchFamily="18" charset="0"/>
                          <a:cs typeface="Times New Roman" panose="02020603050405020304" pitchFamily="18" charset="0"/>
                        </a:rPr>
                        <a:t>, Wissem </a:t>
                      </a:r>
                      <a:r>
                        <a:rPr lang="en-IN" sz="1200" dirty="0" err="1">
                          <a:latin typeface="Times New Roman" panose="02020603050405020304" pitchFamily="18" charset="0"/>
                          <a:cs typeface="Times New Roman" panose="02020603050405020304" pitchFamily="18" charset="0"/>
                        </a:rPr>
                        <a:t>Inoubli</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Data-level methods (ROS, RUS, SMOTE, GANs), Classifier-level methods (RF, </a:t>
                      </a:r>
                      <a:r>
                        <a:rPr lang="en-US" sz="1200" dirty="0" err="1">
                          <a:latin typeface="Times New Roman" panose="02020603050405020304" pitchFamily="18" charset="0"/>
                          <a:cs typeface="Times New Roman" panose="02020603050405020304" pitchFamily="18" charset="0"/>
                        </a:rPr>
                        <a:t>wRF</a:t>
                      </a:r>
                      <a:r>
                        <a:rPr lang="en-US" sz="1200" dirty="0">
                          <a:latin typeface="Times New Roman" panose="02020603050405020304" pitchFamily="18" charset="0"/>
                          <a:cs typeface="Times New Roman" panose="02020603050405020304" pitchFamily="18" charset="0"/>
                        </a:rPr>
                        <a:t>, Siamese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RF outperformed deep learning models, balancing methods affected performance differently, </a:t>
                      </a:r>
                      <a:r>
                        <a:rPr lang="en-US" sz="1200" dirty="0" err="1">
                          <a:latin typeface="Times New Roman" panose="02020603050405020304" pitchFamily="18" charset="0"/>
                          <a:cs typeface="Times New Roman" panose="02020603050405020304" pitchFamily="18" charset="0"/>
                        </a:rPr>
                        <a:t>wRF</a:t>
                      </a:r>
                      <a:r>
                        <a:rPr lang="en-US" sz="1200" dirty="0">
                          <a:latin typeface="Times New Roman" panose="02020603050405020304" pitchFamily="18" charset="0"/>
                          <a:cs typeface="Times New Roman" panose="02020603050405020304" pitchFamily="18" charset="0"/>
                        </a:rPr>
                        <a:t> handled imbalance well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Limited impact of GANs, need for adversarial training &amp; autoencoders, lack of publicly available SDN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190597">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Handling class Imbalance Problem in Intrusion Detection System based on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Mariama </a:t>
                      </a:r>
                      <a:r>
                        <a:rPr lang="en-US" sz="1200" dirty="0" err="1">
                          <a:latin typeface="Times New Roman" panose="02020603050405020304" pitchFamily="18" charset="0"/>
                          <a:cs typeface="Times New Roman" panose="02020603050405020304" pitchFamily="18" charset="0"/>
                        </a:rPr>
                        <a:t>Mbow</a:t>
                      </a:r>
                      <a:r>
                        <a:rPr lang="en-US" sz="1200" dirty="0">
                          <a:latin typeface="Times New Roman" panose="02020603050405020304" pitchFamily="18" charset="0"/>
                          <a:cs typeface="Times New Roman" panose="02020603050405020304" pitchFamily="18" charset="0"/>
                        </a:rPr>
                        <a:t>, Hiroshi Koide, </a:t>
                      </a:r>
                      <a:r>
                        <a:rPr lang="en-US" sz="1200" dirty="0" err="1">
                          <a:latin typeface="Times New Roman" panose="02020603050405020304" pitchFamily="18" charset="0"/>
                          <a:cs typeface="Times New Roman" panose="02020603050405020304" pitchFamily="18" charset="0"/>
                        </a:rPr>
                        <a:t>Kouichi</a:t>
                      </a:r>
                      <a:r>
                        <a:rPr lang="en-US" sz="1200" dirty="0">
                          <a:latin typeface="Times New Roman" panose="02020603050405020304" pitchFamily="18" charset="0"/>
                          <a:cs typeface="Times New Roman" panose="02020603050405020304" pitchFamily="18" charset="0"/>
                        </a:rPr>
                        <a:t> Sakurai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Google Scholar,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LSTM, 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Improved accuracy and detection rates (99% for LSTM, 99.70% for CNN on NSL-KDD); effectively reduced false alarms.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Limited detection rate improvement for certain minority classes; models combining LSTM and CNN with big data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7428">
                <a:tc>
                  <a:txBody>
                    <a:bodyPr/>
                    <a:lstStyle/>
                    <a:p>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Network Intrusion Detection Based on Conditional Wasserstein Generative Adversarial Network and Cost-Sensitive Stacked Autoencoder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G. Zhang, X. Wang, R. Li, Y. Song, J. He, and J. Lai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IEEE Access, 2020</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CWGAN for minority attack synthesis, CSSAE for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Achieved high accuracy and F1 score on NSL-KDD and UNSW-NB15 datasets, effective for imbalanced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Higher FPR on certain datasets, manual preprocessing of datasets; lacks broader dataset coverage.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007428">
                <a:tc>
                  <a:txBody>
                    <a:bodyPr/>
                    <a:lstStyle/>
                    <a:p>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An Imbalanced Generative Adversarial Network-Based Approach for Network Intrusion Detection in an Imbalanced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latin typeface="Times New Roman" panose="02020603050405020304" pitchFamily="18" charset="0"/>
                          <a:cs typeface="Times New Roman" panose="02020603050405020304" pitchFamily="18" charset="0"/>
                        </a:rPr>
                        <a:t>Yamarthi</a:t>
                      </a:r>
                      <a:r>
                        <a:rPr lang="en-US" sz="1200" dirty="0">
                          <a:latin typeface="Times New Roman" panose="02020603050405020304" pitchFamily="18" charset="0"/>
                          <a:cs typeface="Times New Roman" panose="02020603050405020304" pitchFamily="18" charset="0"/>
                        </a:rPr>
                        <a:t> Narasimha Rao, Kunda Suresh Babu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Google Scholar, 2023</a:t>
                      </a: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Imbalanced Generative Adversarial Network (IGAN), LeNet-5, LSTM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Achieved above 98% accuracy in intrusion detection; Better accuracy, precision, recall, TPR, FPR, and F1-score 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Addressing overfitting and enhancing classifier generalization; exploring applicability to other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1007428">
                <a:tc>
                  <a:txBody>
                    <a:bodyPr/>
                    <a:lstStyle/>
                    <a:p>
                      <a:r>
                        <a:rPr lang="en-US"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A Hybrid Sampling Approach for Imbalanced Binary and Multi-Class Data Using Clustering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Abdul Sattar </a:t>
                      </a:r>
                      <a:r>
                        <a:rPr lang="en-US" sz="1200" dirty="0" err="1">
                          <a:latin typeface="Times New Roman" panose="02020603050405020304" pitchFamily="18" charset="0"/>
                          <a:cs typeface="Times New Roman" panose="02020603050405020304" pitchFamily="18" charset="0"/>
                        </a:rPr>
                        <a:t>Palli</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Jafreezal</a:t>
                      </a:r>
                      <a:r>
                        <a:rPr lang="en-US" sz="1200" dirty="0">
                          <a:latin typeface="Times New Roman" panose="02020603050405020304" pitchFamily="18" charset="0"/>
                          <a:cs typeface="Times New Roman" panose="02020603050405020304" pitchFamily="18" charset="0"/>
                        </a:rPr>
                        <a:t> Jaafar, Manzoor </a:t>
                      </a:r>
                      <a:r>
                        <a:rPr lang="en-US" sz="1200" dirty="0" err="1">
                          <a:latin typeface="Times New Roman" panose="02020603050405020304" pitchFamily="18" charset="0"/>
                          <a:cs typeface="Times New Roman" panose="02020603050405020304" pitchFamily="18" charset="0"/>
                        </a:rPr>
                        <a:t>Ahme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Hashmani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Heito</a:t>
                      </a:r>
                      <a:r>
                        <a:rPr lang="en-US" sz="1200" dirty="0">
                          <a:latin typeface="Times New Roman" panose="02020603050405020304" pitchFamily="18" charset="0"/>
                          <a:cs typeface="Times New Roman" panose="02020603050405020304" pitchFamily="18" charset="0"/>
                        </a:rPr>
                        <a:t>, Murilo Gomes, and</a:t>
                      </a:r>
                    </a:p>
                    <a:p>
                      <a:r>
                        <a:rPr lang="en-US" sz="1200" dirty="0">
                          <a:latin typeface="Times New Roman" panose="02020603050405020304" pitchFamily="18" charset="0"/>
                          <a:cs typeface="Times New Roman" panose="02020603050405020304" pitchFamily="18" charset="0"/>
                        </a:rPr>
                        <a:t>Abdul Rehman </a:t>
                      </a:r>
                      <a:r>
                        <a:rPr lang="en-US" sz="1200" dirty="0" err="1">
                          <a:latin typeface="Times New Roman" panose="02020603050405020304" pitchFamily="18" charset="0"/>
                          <a:cs typeface="Times New Roman" panose="02020603050405020304" pitchFamily="18" charset="0"/>
                        </a:rPr>
                        <a:t>Gilal</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IEEE Access, 2022</a:t>
                      </a:r>
                      <a:endParaRPr lang="en-US" sz="12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CBHSID, ROS, RUS, SMOTE, SMOTEENN, </a:t>
                      </a:r>
                      <a:r>
                        <a:rPr lang="en-US" sz="1200" dirty="0" err="1">
                          <a:latin typeface="Times New Roman" panose="02020603050405020304" pitchFamily="18" charset="0"/>
                          <a:cs typeface="Times New Roman" panose="02020603050405020304" pitchFamily="18" charset="0"/>
                        </a:rPr>
                        <a:t>SMOTETomek</a:t>
                      </a:r>
                      <a:r>
                        <a:rPr lang="en-US" sz="1200" dirty="0">
                          <a:latin typeface="Times New Roman" panose="02020603050405020304" pitchFamily="18" charset="0"/>
                          <a:cs typeface="Times New Roman" panose="02020603050405020304" pitchFamily="18" charset="0"/>
                        </a:rPr>
                        <a:t>, Cluster-C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CBHSID outperformed other methods in terms of G-Mean, Recall, and F1 Score on multiple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Times New Roman" panose="02020603050405020304" pitchFamily="18" charset="0"/>
                          <a:cs typeface="Times New Roman" panose="02020603050405020304" pitchFamily="18" charset="0"/>
                        </a:rPr>
                        <a:t>Further validation of CBHSID in real-world scenarios, exploration of additional features for</a:t>
                      </a:r>
                    </a:p>
                    <a:p>
                      <a:pPr algn="l"/>
                      <a:r>
                        <a:rPr lang="en-US" sz="1200" dirty="0">
                          <a:latin typeface="Times New Roman" panose="02020603050405020304" pitchFamily="18" charset="0"/>
                          <a:cs typeface="Times New Roman" panose="02020603050405020304" pitchFamily="18" charset="0"/>
                        </a:rPr>
                        <a:t> enhancement.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Paper 1: Addressing Class Imbalance in Intrusion Detection Systems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study focuses on applying synthetic oversampling techniques such as SMOTE to mitigate class imbalance in IDS datasets. While SMOTE improves overall accuracy, its limitations in handling high-dimensional and noisy data are evident, leading to poor performance on minority attack classes. This finding underscores the need for more robust data balancing approaches, which this project aims to achieve using advanced methods like GANs.</a:t>
            </a:r>
          </a:p>
          <a:p>
            <a:pPr marL="0" indent="0">
              <a:buNone/>
            </a:pPr>
            <a:r>
              <a:rPr lang="en-US" sz="2400" b="1" dirty="0">
                <a:latin typeface="Times New Roman" panose="02020603050405020304" pitchFamily="18" charset="0"/>
                <a:cs typeface="Times New Roman" panose="02020603050405020304" pitchFamily="18" charset="0"/>
              </a:rPr>
              <a:t>Paper 2: Deep Learning for SDN Intrusion Detection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authors propose deep learning architectures, including CNNs and SNNs, for identifying network anomalies in SDN environments. Their results demonstrate the effectiveness of deep learning in extracting features from high-dimensional data but highlight reduced sensitivity to rare attack types. This aligns with the project’s objective to integrate novel balancing techniques with deep learning to enhance detection of rare classes.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739C5-776C-62A2-59B3-8FA2496F6769}"/>
              </a:ext>
            </a:extLst>
          </p:cNvPr>
          <p:cNvSpPr>
            <a:spLocks noGrp="1"/>
          </p:cNvSpPr>
          <p:nvPr>
            <p:ph idx="1"/>
          </p:nvPr>
        </p:nvSpPr>
        <p:spPr>
          <a:xfrm>
            <a:off x="838200" y="822960"/>
            <a:ext cx="10515600" cy="5257799"/>
          </a:xfrm>
        </p:spPr>
        <p:txBody>
          <a:bodyPr>
            <a:normAutofit/>
          </a:bodyPr>
          <a:lstStyle/>
          <a:p>
            <a:r>
              <a:rPr lang="en-US" sz="2300" b="1" dirty="0">
                <a:latin typeface="Times New Roman" panose="02020603050405020304" pitchFamily="18" charset="0"/>
                <a:cs typeface="Times New Roman" panose="02020603050405020304" pitchFamily="18" charset="0"/>
              </a:rPr>
              <a:t>Paper 3: Benchmarking Intrusion Detection Datasets</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The study evaluates the effectiveness of popular intrusion detection datasets and emphasizes the importance of using diverse and realistic datasets to train IDS models. This project aligns with these insights by focusing on applying the proposed techniques to complex datasets, ensuring real-world applicability.</a:t>
            </a:r>
          </a:p>
          <a:p>
            <a:r>
              <a:rPr lang="en-US" sz="2300" b="1" dirty="0">
                <a:latin typeface="Times New Roman" panose="02020603050405020304" pitchFamily="18" charset="0"/>
                <a:cs typeface="Times New Roman" panose="02020603050405020304" pitchFamily="18" charset="0"/>
              </a:rPr>
              <a:t>Paper 4: Generative Adversarial Networks for Imbalanced Data</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This paper introduces GANs as a solution for generating synthetic samples of underrepresented classes in imbalanced datasets. The findings confirm that GANs can create realistic samples, improving the detection rate for rare attacks. This directly supports the project’s approach to leveraging GANs for data augmentation.</a:t>
            </a:r>
          </a:p>
          <a:p>
            <a:r>
              <a:rPr lang="en-US" sz="2300" b="1" dirty="0">
                <a:latin typeface="Times New Roman" panose="02020603050405020304" pitchFamily="18" charset="0"/>
                <a:cs typeface="Times New Roman" panose="02020603050405020304" pitchFamily="18" charset="0"/>
              </a:rPr>
              <a:t>Paper 5: Hybrid Models for Network Security</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This research advocates for the use of hybrid models that combine machine learning and deep learning techniques to improve the detection of complex attack patterns. The study shows that hybrid models outperform standalone models, motivating this project’s exploration of hybrid architectures for achieving higher detection accuracy.</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966F1E-0D2F-CA43-BA01-47349FA56911}"/>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53FAB470-5ED9-B733-CCCF-43E50F323813}"/>
              </a:ext>
            </a:extLst>
          </p:cNvPr>
          <p:cNvSpPr>
            <a:spLocks noGrp="1"/>
          </p:cNvSpPr>
          <p:nvPr>
            <p:ph type="ftr" sz="quarter" idx="11"/>
          </p:nvPr>
        </p:nvSpPr>
        <p:spPr/>
        <p:txBody>
          <a:bodyPr/>
          <a:lstStyle/>
          <a:p>
            <a:r>
              <a:rPr lang="en-US" dirty="0"/>
              <a:t>Review No.1        Batch No.6           Department of CSE</a:t>
            </a:r>
            <a:endParaRPr lang="en-IN" dirty="0"/>
          </a:p>
        </p:txBody>
      </p:sp>
      <p:sp>
        <p:nvSpPr>
          <p:cNvPr id="6" name="Slide Number Placeholder 5">
            <a:extLst>
              <a:ext uri="{FF2B5EF4-FFF2-40B4-BE49-F238E27FC236}">
                <a16:creationId xmlns:a16="http://schemas.microsoft.com/office/drawing/2014/main" id="{EA238577-3E0D-F495-F76C-FAF677E6117A}"/>
              </a:ext>
            </a:extLst>
          </p:cNvPr>
          <p:cNvSpPr>
            <a:spLocks noGrp="1"/>
          </p:cNvSpPr>
          <p:nvPr>
            <p:ph type="sldNum" sz="quarter" idx="12"/>
          </p:nvPr>
        </p:nvSpPr>
        <p:spPr/>
        <p:txBody>
          <a:bodyPr/>
          <a:lstStyle/>
          <a:p>
            <a:fld id="{65DCBD69-296B-4D7C-AF62-9B588FC78772}" type="slidenum">
              <a:rPr lang="en-IN" smtClean="0"/>
              <a:t>8</a:t>
            </a:fld>
            <a:endParaRPr lang="en-IN"/>
          </a:p>
        </p:txBody>
      </p:sp>
    </p:spTree>
    <p:extLst>
      <p:ext uri="{BB962C8B-B14F-4D97-AF65-F5344CB8AC3E}">
        <p14:creationId xmlns:p14="http://schemas.microsoft.com/office/powerpoint/2010/main" val="274550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300037"/>
            <a:ext cx="10173182" cy="887506"/>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7BD9EB4-9322-602F-B446-7EC5520410E0}"/>
              </a:ext>
            </a:extLst>
          </p:cNvPr>
          <p:cNvSpPr>
            <a:spLocks noGrp="1" noChangeArrowheads="1"/>
          </p:cNvSpPr>
          <p:nvPr>
            <p:ph idx="1"/>
          </p:nvPr>
        </p:nvSpPr>
        <p:spPr bwMode="auto">
          <a:xfrm>
            <a:off x="443753" y="629602"/>
            <a:ext cx="1130449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 validation of CBHSID in real-world scenarios to ensure practical applicability.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Exploration of additional features for system enhancement and performance improvement.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Addressing overfitting and enhancing classifier generalization capabilities.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Exploring applicability to other datasets, particularly those with significant class       imbalances.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Mitigating higher false positive rates (FPR) observed on certain datasets.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Reducing reliance on manual preprocessing of datasets and expanding dataset coverage.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Improving detection rates for specific minority classes with limited improvement.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Investigating models combining LSTM and CNN with big data techniques for enhanced detection.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the approach in real-time machine learning systems for practical deployment.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 exploration of dynamic dataset balancing techniques to improve adaptability.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3388</Words>
  <Application>Microsoft Office PowerPoint</Application>
  <PresentationFormat>Widescreen</PresentationFormat>
  <Paragraphs>247</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LITERATURE SURVEY</vt:lpstr>
      <vt:lpstr>LITERATURE SURVEY</vt:lpstr>
      <vt:lpstr>PowerPoint Presentation</vt:lpstr>
      <vt:lpstr>RESEARCH GAPS</vt:lpstr>
      <vt:lpstr>PROBLEM STATEMENT</vt:lpstr>
      <vt:lpstr>OBJECTIVES</vt:lpstr>
      <vt:lpstr>PowerPoint Presentation</vt:lpstr>
      <vt:lpstr>BLOCK DIAGRAM OR FLOW DIAGRAM</vt:lpstr>
      <vt:lpstr>METHODOLOGY</vt:lpstr>
      <vt:lpstr>PowerPoint Presentation</vt:lpstr>
      <vt:lpstr>PowerPoint Presentation</vt:lpstr>
      <vt:lpstr>PowerPoint Presentation</vt:lpstr>
      <vt:lpstr>IMPLEMENTATION</vt:lpstr>
      <vt:lpstr>RESULTS &amp; ANALYSIS</vt:lpstr>
      <vt:lpstr>PowerPoint Presentation</vt:lpstr>
      <vt:lpstr>CONCLUSION and FUTURE SCOPE</vt:lpstr>
      <vt:lpstr>REFERENCES</vt:lpstr>
      <vt:lpstr>PowerPoint Presentation</vt:lpstr>
      <vt:lpstr>PowerPoint Presentation</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VENKATESH GORIGE</cp:lastModifiedBy>
  <cp:revision>19</cp:revision>
  <dcterms:created xsi:type="dcterms:W3CDTF">2023-12-22T11:34:02Z</dcterms:created>
  <dcterms:modified xsi:type="dcterms:W3CDTF">2025-03-19T06:46:35Z</dcterms:modified>
</cp:coreProperties>
</file>