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1DB776E-0FCF-4093-9EFC-4097E395887B}" type="datetimeFigureOut">
              <a:rPr lang="en-IN" smtClean="0"/>
              <a:t>28-12-2024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1444A35-306C-4145-ACCD-08C525E4702A}" type="slidenum">
              <a:rPr lang="en-IN" smtClean="0"/>
              <a:t>‹#›</a:t>
            </a:fld>
            <a:endParaRPr lang="en-IN"/>
          </a:p>
        </p:txBody>
      </p:sp>
    </p:spTree>
    <p:extLst>
      <p:ext uri="{BB962C8B-B14F-4D97-AF65-F5344CB8AC3E}">
        <p14:creationId xmlns:p14="http://schemas.microsoft.com/office/powerpoint/2010/main" val="131256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IN"/>
              <a:t>Batch No. DB4</a:t>
            </a:r>
            <a:endParaRPr spc="-25" dirty="0"/>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US" spc="-10"/>
              <a:t>28-12-2024</a:t>
            </a:r>
            <a:endParaRPr spc="-20"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IN"/>
              <a:t>Batch No. DB4</a:t>
            </a:r>
            <a:endParaRPr spc="-25" dirty="0"/>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US" spc="-10"/>
              <a:t>28-12-2024</a:t>
            </a:r>
            <a:endParaRPr spc="-20"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IN"/>
              <a:t>Batch No. DB4</a:t>
            </a:r>
            <a:endParaRPr spc="-25" dirty="0"/>
          </a:p>
        </p:txBody>
      </p:sp>
      <p:sp>
        <p:nvSpPr>
          <p:cNvPr id="6" name="Holder 6"/>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US" spc="-10"/>
              <a:t>28-12-2024</a:t>
            </a:r>
            <a:endParaRPr spc="-20"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IN"/>
              <a:t>Batch No. DB4</a:t>
            </a:r>
            <a:endParaRPr spc="-25" dirty="0"/>
          </a:p>
        </p:txBody>
      </p:sp>
      <p:sp>
        <p:nvSpPr>
          <p:cNvPr id="4" name="Holder 4"/>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US" spc="-10"/>
              <a:t>28-12-2024</a:t>
            </a:r>
            <a:endParaRPr spc="-20"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IN"/>
              <a:t>Batch No. DB4</a:t>
            </a:r>
            <a:endParaRPr spc="-25" dirty="0"/>
          </a:p>
        </p:txBody>
      </p:sp>
      <p:sp>
        <p:nvSpPr>
          <p:cNvPr id="3" name="Holder 3"/>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lang="en-US" spc="-10"/>
              <a:t>28-12-2024</a:t>
            </a:r>
            <a:endParaRPr spc="-20"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7150" y="38100"/>
            <a:ext cx="3667124" cy="504825"/>
          </a:xfrm>
          <a:prstGeom prst="rect">
            <a:avLst/>
          </a:prstGeom>
        </p:spPr>
      </p:pic>
      <p:sp>
        <p:nvSpPr>
          <p:cNvPr id="2" name="Holder 2"/>
          <p:cNvSpPr>
            <a:spLocks noGrp="1"/>
          </p:cNvSpPr>
          <p:nvPr>
            <p:ph type="title"/>
          </p:nvPr>
        </p:nvSpPr>
        <p:spPr>
          <a:xfrm>
            <a:off x="1045463" y="283463"/>
            <a:ext cx="10101072" cy="1200005"/>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7575" y="1730872"/>
            <a:ext cx="8149590" cy="3088004"/>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5505148" y="6451049"/>
            <a:ext cx="64452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lang="en-IN"/>
              <a:t>Batch No. DB4</a:t>
            </a:r>
            <a:endParaRPr spc="-25" dirty="0"/>
          </a:p>
        </p:txBody>
      </p:sp>
      <p:sp>
        <p:nvSpPr>
          <p:cNvPr id="5" name="Holder 5"/>
          <p:cNvSpPr>
            <a:spLocks noGrp="1"/>
          </p:cNvSpPr>
          <p:nvPr>
            <p:ph type="dt" sz="half" idx="6"/>
          </p:nvPr>
        </p:nvSpPr>
        <p:spPr>
          <a:xfrm>
            <a:off x="917575" y="6451049"/>
            <a:ext cx="73723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lang="en-US" spc="-10"/>
              <a:t>28-12-2024</a:t>
            </a:r>
            <a:endParaRPr spc="-20" dirty="0"/>
          </a:p>
        </p:txBody>
      </p:sp>
      <p:sp>
        <p:nvSpPr>
          <p:cNvPr id="6" name="Holder 6"/>
          <p:cNvSpPr>
            <a:spLocks noGrp="1"/>
          </p:cNvSpPr>
          <p:nvPr>
            <p:ph type="sldNum" sz="quarter" idx="7"/>
          </p:nvPr>
        </p:nvSpPr>
        <p:spPr>
          <a:xfrm>
            <a:off x="11104626" y="6451049"/>
            <a:ext cx="21590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5463" y="283463"/>
            <a:ext cx="10101072" cy="2973890"/>
          </a:xfrm>
          <a:prstGeom prst="rect">
            <a:avLst/>
          </a:prstGeom>
        </p:spPr>
        <p:txBody>
          <a:bodyPr vert="horz" wrap="square" lIns="0" tIns="262889" rIns="0" bIns="0" rtlCol="0">
            <a:spAutoFit/>
          </a:bodyPr>
          <a:lstStyle/>
          <a:p>
            <a:pPr marL="3097530">
              <a:lnSpc>
                <a:spcPct val="100000"/>
              </a:lnSpc>
              <a:spcBef>
                <a:spcPts val="130"/>
              </a:spcBef>
            </a:pPr>
            <a:br>
              <a:rPr lang="en-US" spc="-10" dirty="0"/>
            </a:br>
            <a:br>
              <a:rPr lang="en-US" spc="-10" dirty="0"/>
            </a:br>
            <a:br>
              <a:rPr lang="en-US" spc="-10" dirty="0"/>
            </a:br>
            <a:r>
              <a:rPr lang="en-US" spc="-10" dirty="0">
                <a:solidFill>
                  <a:srgbClr val="FF0000"/>
                </a:solidFill>
              </a:rPr>
              <a:t>WELCOME</a:t>
            </a:r>
            <a:endParaRPr spc="-10" dirty="0">
              <a:solidFill>
                <a:srgbClr val="FF0000"/>
              </a:solidFil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275264" y="6451049"/>
            <a:ext cx="980822"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US" sz="1200" spc="-25" dirty="0">
                <a:solidFill>
                  <a:srgbClr val="888888"/>
                </a:solidFill>
                <a:latin typeface="Times New Roman"/>
                <a:cs typeface="Times New Roman"/>
              </a:rPr>
              <a:t>1</a:t>
            </a:r>
            <a:endParaRPr sz="1200" dirty="0">
              <a:latin typeface="Times New Roman"/>
              <a:cs typeface="Times New Roman"/>
            </a:endParaRPr>
          </a:p>
        </p:txBody>
      </p:sp>
      <p:sp>
        <p:nvSpPr>
          <p:cNvPr id="6" name="object 6"/>
          <p:cNvSpPr txBox="1">
            <a:spLocks noGrp="1"/>
          </p:cNvSpPr>
          <p:nvPr>
            <p:ph type="ftr" sz="quarter" idx="5"/>
          </p:nvPr>
        </p:nvSpPr>
        <p:spPr>
          <a:xfrm>
            <a:off x="5505148" y="6451049"/>
            <a:ext cx="980822" cy="179536"/>
          </a:xfrm>
          <a:prstGeom prst="rect">
            <a:avLst/>
          </a:prstGeom>
        </p:spPr>
        <p:txBody>
          <a:bodyPr vert="horz" wrap="square" lIns="0" tIns="0" rIns="0" bIns="0" rtlCol="0">
            <a:spAutoFit/>
          </a:bodyPr>
          <a:lstStyle/>
          <a:p>
            <a:pPr marL="12700">
              <a:lnSpc>
                <a:spcPts val="1410"/>
              </a:lnSpc>
            </a:pPr>
            <a:r>
              <a:rPr lang="en-IN" dirty="0"/>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a:t>
            </a:fld>
            <a:endParaRPr spc="-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454400">
              <a:lnSpc>
                <a:spcPct val="100000"/>
              </a:lnSpc>
              <a:spcBef>
                <a:spcPts val="130"/>
              </a:spcBef>
            </a:pPr>
            <a:r>
              <a:rPr spc="-10" dirty="0"/>
              <a:t>OBJECTIVES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10</a:t>
            </a:fld>
            <a:endParaRPr spc="-25" dirty="0"/>
          </a:p>
        </p:txBody>
      </p:sp>
      <p:sp>
        <p:nvSpPr>
          <p:cNvPr id="3" name="object 3"/>
          <p:cNvSpPr txBox="1"/>
          <p:nvPr/>
        </p:nvSpPr>
        <p:spPr>
          <a:xfrm>
            <a:off x="917575" y="1730872"/>
            <a:ext cx="10817225" cy="4257576"/>
          </a:xfrm>
          <a:prstGeom prst="rect">
            <a:avLst/>
          </a:prstGeom>
        </p:spPr>
        <p:txBody>
          <a:bodyPr vert="horz" wrap="square" lIns="0" tIns="99060" rIns="0" bIns="0" rtlCol="0">
            <a:spAutoFit/>
          </a:bodyPr>
          <a:lstStyle/>
          <a:p>
            <a:pPr marL="527050" indent="-514350">
              <a:lnSpc>
                <a:spcPct val="100000"/>
              </a:lnSpc>
              <a:spcBef>
                <a:spcPts val="780"/>
              </a:spcBef>
              <a:buAutoNum type="arabicPeriod"/>
              <a:tabLst>
                <a:tab pos="527050" algn="l"/>
              </a:tabLst>
            </a:pPr>
            <a:r>
              <a:rPr lang="en-IN" sz="2400" b="1" dirty="0">
                <a:latin typeface="Times New Roman" panose="02020603050405020304" pitchFamily="18" charset="0"/>
                <a:cs typeface="Times New Roman" panose="02020603050405020304" pitchFamily="18" charset="0"/>
              </a:rPr>
              <a:t>To Enhance Classification Accuracy</a:t>
            </a:r>
            <a:r>
              <a:rPr lang="en-IN" sz="2400" dirty="0">
                <a:latin typeface="Times New Roman" panose="02020603050405020304" pitchFamily="18" charset="0"/>
                <a:cs typeface="Times New Roman" panose="02020603050405020304" pitchFamily="18" charset="0"/>
              </a:rPr>
              <a:t>: </a:t>
            </a:r>
            <a:r>
              <a:rPr lang="en-US" sz="2400" dirty="0"/>
              <a:t>Develop a machine learning framework to improve cry classification accuracy using advanced features like MFCCs and Mel-spectrograms.</a:t>
            </a:r>
          </a:p>
          <a:p>
            <a:pPr marL="527050" indent="-514350">
              <a:lnSpc>
                <a:spcPct val="100000"/>
              </a:lnSpc>
              <a:spcBef>
                <a:spcPts val="780"/>
              </a:spcBef>
              <a:buAutoNum type="arabicPeriod"/>
              <a:tabLst>
                <a:tab pos="527050" algn="l"/>
              </a:tabLst>
            </a:pPr>
            <a:r>
              <a:rPr lang="en-IN" sz="2400" b="1" dirty="0">
                <a:solidFill>
                  <a:schemeClr val="tx1"/>
                </a:solidFill>
                <a:latin typeface="Times New Roman" panose="02020603050405020304" pitchFamily="18" charset="0"/>
                <a:cs typeface="Times New Roman" panose="02020603050405020304" pitchFamily="18" charset="0"/>
              </a:rPr>
              <a:t>To Address Dataset Imbalance: </a:t>
            </a:r>
            <a:r>
              <a:rPr lang="en-US" sz="2400" dirty="0"/>
              <a:t>Address dataset imbalance with data augmentation for fair representation of all cry types.</a:t>
            </a:r>
          </a:p>
          <a:p>
            <a:pPr marL="527050" indent="-514350">
              <a:lnSpc>
                <a:spcPct val="100000"/>
              </a:lnSpc>
              <a:spcBef>
                <a:spcPts val="780"/>
              </a:spcBef>
              <a:buAutoNum type="arabicPeriod"/>
              <a:tabLst>
                <a:tab pos="527050" algn="l"/>
              </a:tabLst>
            </a:pPr>
            <a:r>
              <a:rPr lang="en-IN" sz="2400" b="1" dirty="0">
                <a:latin typeface="Times New Roman" panose="02020603050405020304" pitchFamily="18" charset="0"/>
                <a:cs typeface="Times New Roman" panose="02020603050405020304" pitchFamily="18" charset="0"/>
              </a:rPr>
              <a:t>To Optimize Model Performance: </a:t>
            </a:r>
            <a:r>
              <a:rPr lang="en-US" sz="2400" dirty="0"/>
              <a:t>Optimize model performance through hyperparameter tuning and ensemble methods like stacking.</a:t>
            </a:r>
          </a:p>
          <a:p>
            <a:pPr marL="527050" indent="-514350">
              <a:lnSpc>
                <a:spcPct val="100000"/>
              </a:lnSpc>
              <a:spcBef>
                <a:spcPts val="780"/>
              </a:spcBef>
              <a:buAutoNum type="arabicPeriod"/>
              <a:tabLst>
                <a:tab pos="527050" algn="l"/>
              </a:tabLst>
            </a:pPr>
            <a:r>
              <a:rPr lang="en-US" sz="2400" b="1" dirty="0">
                <a:latin typeface="Times New Roman" panose="02020603050405020304" pitchFamily="18" charset="0"/>
                <a:cs typeface="Times New Roman" panose="02020603050405020304" pitchFamily="18" charset="0"/>
              </a:rPr>
              <a:t>To Integrate Visual and Acoustic Features: </a:t>
            </a:r>
            <a:r>
              <a:rPr lang="en-US" sz="2400" dirty="0"/>
              <a:t>Combine visual and acoustic features to enhance the analysis and interpretability of cry classification.</a:t>
            </a:r>
            <a:endParaRPr lang="en-IN" sz="2400" b="1" dirty="0">
              <a:solidFill>
                <a:schemeClr val="tx1"/>
              </a:solidFill>
              <a:latin typeface="Times New Roman" panose="02020603050405020304" pitchFamily="18" charset="0"/>
              <a:cs typeface="Times New Roman" panose="02020603050405020304" pitchFamily="18" charset="0"/>
            </a:endParaRPr>
          </a:p>
          <a:p>
            <a:pPr marL="527050" indent="-514350">
              <a:lnSpc>
                <a:spcPct val="100000"/>
              </a:lnSpc>
              <a:spcBef>
                <a:spcPts val="780"/>
              </a:spcBef>
              <a:buAutoNum type="arabicPeriod"/>
              <a:tabLst>
                <a:tab pos="527050" algn="l"/>
              </a:tabLst>
            </a:pPr>
            <a:endParaRPr sz="275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9720" rIns="0" bIns="0" rtlCol="0">
            <a:spAutoFit/>
          </a:bodyPr>
          <a:lstStyle/>
          <a:p>
            <a:pPr marL="360045">
              <a:lnSpc>
                <a:spcPct val="100000"/>
              </a:lnSpc>
              <a:spcBef>
                <a:spcPts val="130"/>
              </a:spcBef>
            </a:pPr>
            <a:r>
              <a:rPr sz="3950" dirty="0"/>
              <a:t>BLOCK</a:t>
            </a:r>
            <a:r>
              <a:rPr sz="3950" spc="60" dirty="0"/>
              <a:t> </a:t>
            </a:r>
            <a:r>
              <a:rPr sz="3950" dirty="0"/>
              <a:t>DIAGRAM</a:t>
            </a:r>
            <a:r>
              <a:rPr sz="3950" spc="90" dirty="0"/>
              <a:t> </a:t>
            </a:r>
            <a:r>
              <a:rPr sz="3950" dirty="0"/>
              <a:t>OR</a:t>
            </a:r>
            <a:r>
              <a:rPr sz="3950" spc="70" dirty="0"/>
              <a:t> </a:t>
            </a:r>
            <a:r>
              <a:rPr sz="3950" dirty="0"/>
              <a:t>FLOW</a:t>
            </a:r>
            <a:r>
              <a:rPr sz="3950" spc="-60" dirty="0"/>
              <a:t> </a:t>
            </a:r>
            <a:r>
              <a:rPr sz="3950" spc="-10" dirty="0"/>
              <a:t>DIAGRAM</a:t>
            </a:r>
            <a:endParaRPr sz="395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11</a:t>
            </a:fld>
            <a:endParaRPr spc="-25" dirty="0"/>
          </a:p>
        </p:txBody>
      </p:sp>
      <p:sp>
        <p:nvSpPr>
          <p:cNvPr id="13" name="AutoShape 8" descr="images">
            <a:extLst>
              <a:ext uri="{FF2B5EF4-FFF2-40B4-BE49-F238E27FC236}">
                <a16:creationId xmlns:a16="http://schemas.microsoft.com/office/drawing/2014/main" id="{059DBF4B-42C4-3D0F-64A7-D6879D9F8714}"/>
              </a:ext>
            </a:extLst>
          </p:cNvPr>
          <p:cNvSpPr>
            <a:spLocks noChangeAspect="1" noChangeArrowheads="1"/>
          </p:cNvSpPr>
          <p:nvPr/>
        </p:nvSpPr>
        <p:spPr bwMode="auto">
          <a:xfrm>
            <a:off x="1045462" y="1371601"/>
            <a:ext cx="10275063"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a:extLst>
              <a:ext uri="{FF2B5EF4-FFF2-40B4-BE49-F238E27FC236}">
                <a16:creationId xmlns:a16="http://schemas.microsoft.com/office/drawing/2014/main" id="{E47579A0-9170-6A8A-5721-4190319AF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63327"/>
            <a:ext cx="11125200" cy="41313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5463" y="283463"/>
            <a:ext cx="9927337" cy="942565"/>
          </a:xfrm>
          <a:prstGeom prst="rect">
            <a:avLst/>
          </a:prstGeom>
        </p:spPr>
        <p:txBody>
          <a:bodyPr vert="horz" wrap="square" lIns="0" tIns="262889" rIns="0" bIns="0" rtlCol="0">
            <a:spAutoFit/>
          </a:bodyPr>
          <a:lstStyle/>
          <a:p>
            <a:pPr marL="2910205">
              <a:lnSpc>
                <a:spcPct val="100000"/>
              </a:lnSpc>
              <a:spcBef>
                <a:spcPts val="130"/>
              </a:spcBef>
            </a:pPr>
            <a:r>
              <a:rPr spc="-10" dirty="0"/>
              <a:t>METHODOLOGY</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12</a:t>
            </a:fld>
            <a:endParaRPr spc="-25" dirty="0"/>
          </a:p>
        </p:txBody>
      </p:sp>
      <p:sp>
        <p:nvSpPr>
          <p:cNvPr id="3" name="object 3"/>
          <p:cNvSpPr txBox="1"/>
          <p:nvPr/>
        </p:nvSpPr>
        <p:spPr>
          <a:xfrm>
            <a:off x="917575" y="1813306"/>
            <a:ext cx="10817225" cy="4718279"/>
          </a:xfrm>
          <a:prstGeom prst="rect">
            <a:avLst/>
          </a:prstGeom>
        </p:spPr>
        <p:txBody>
          <a:bodyPr vert="horz" wrap="square" lIns="0" tIns="60960" rIns="0" bIns="0" rtlCol="0">
            <a:spAutoFit/>
          </a:bodyPr>
          <a:lstStyle/>
          <a:p>
            <a:pPr marL="241300" marR="290195" indent="-229235">
              <a:lnSpc>
                <a:spcPts val="3000"/>
              </a:lnSpc>
              <a:spcBef>
                <a:spcPts val="4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The preprocessing for infant cry classification begins with standardizing audio files to 5-second snippets at 22,050 Hz and extracting features like Zero-Crossing Rate (ZCR), Root Mean Square (RMS), and Mel-Frequency Cepstral Coefficients (MFCCs). Time-frequency representations, such as Mel-Spectrograms, are generated, and MFCCs are converted into 216x216 </a:t>
            </a:r>
            <a:r>
              <a:rPr lang="en-US" sz="2400" dirty="0" err="1">
                <a:latin typeface="Times New Roman" panose="02020603050405020304" pitchFamily="18" charset="0"/>
                <a:cs typeface="Times New Roman" panose="02020603050405020304" pitchFamily="18" charset="0"/>
              </a:rPr>
              <a:t>images.To</a:t>
            </a:r>
            <a:r>
              <a:rPr lang="en-US" sz="2400" dirty="0">
                <a:latin typeface="Times New Roman" panose="02020603050405020304" pitchFamily="18" charset="0"/>
                <a:cs typeface="Times New Roman" panose="02020603050405020304" pitchFamily="18" charset="0"/>
              </a:rPr>
              <a:t> address class imbalances, techniques like SMOTE or GAN-based augmentation are applied. Features are normalized using tools like ‘</a:t>
            </a:r>
            <a:r>
              <a:rPr lang="en-US" sz="2400" dirty="0" err="1">
                <a:latin typeface="Times New Roman" panose="02020603050405020304" pitchFamily="18" charset="0"/>
                <a:cs typeface="Times New Roman" panose="02020603050405020304" pitchFamily="18" charset="0"/>
              </a:rPr>
              <a:t>StandardScaler’and</a:t>
            </a:r>
            <a:r>
              <a:rPr lang="en-US" sz="2400" dirty="0">
                <a:latin typeface="Times New Roman" panose="02020603050405020304" pitchFamily="18" charset="0"/>
                <a:cs typeface="Times New Roman" panose="02020603050405020304" pitchFamily="18" charset="0"/>
              </a:rPr>
              <a:t> the data is split into 80% training and 20% testing subsets with 10-fold cross-validation.</a:t>
            </a:r>
          </a:p>
          <a:p>
            <a:pPr marL="241300" marR="290195" indent="-229235">
              <a:lnSpc>
                <a:spcPts val="3000"/>
              </a:lnSpc>
              <a:spcBef>
                <a:spcPts val="480"/>
              </a:spcBef>
              <a:buFont typeface="Arial MT"/>
              <a:buChar char="•"/>
              <a:tabLst>
                <a:tab pos="241300" algn="l"/>
              </a:tabLst>
            </a:pPr>
            <a:r>
              <a:rPr lang="en-IN" sz="2400" dirty="0">
                <a:latin typeface="Times New Roman" panose="02020603050405020304" pitchFamily="18" charset="0"/>
                <a:cs typeface="Times New Roman" panose="02020603050405020304" pitchFamily="18" charset="0"/>
              </a:rPr>
              <a:t>Feature selection methods, such as Random Forest importance analysis or PCA, refine the dataset. Models like Random Forest, </a:t>
            </a:r>
            <a:r>
              <a:rPr lang="en-IN" sz="2400" dirty="0" err="1">
                <a:latin typeface="Times New Roman" panose="02020603050405020304" pitchFamily="18" charset="0"/>
                <a:cs typeface="Times New Roman" panose="02020603050405020304" pitchFamily="18" charset="0"/>
              </a:rPr>
              <a:t>XGBoost</a:t>
            </a:r>
            <a:r>
              <a:rPr lang="en-IN" sz="2400" dirty="0">
                <a:latin typeface="Times New Roman" panose="02020603050405020304" pitchFamily="18" charset="0"/>
                <a:cs typeface="Times New Roman" panose="02020603050405020304" pitchFamily="18" charset="0"/>
              </a:rPr>
              <a:t>, and SVM are optimized using Grid Search or Bayesian methods. Evaluation metrics such as accuracy, precision, recall, and F1-score ensure robust performance.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595880">
              <a:lnSpc>
                <a:spcPct val="100000"/>
              </a:lnSpc>
              <a:spcBef>
                <a:spcPts val="130"/>
              </a:spcBef>
            </a:pPr>
            <a:r>
              <a:rPr spc="-45" dirty="0"/>
              <a:t>IMPLEMENTATION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13</a:t>
            </a:fld>
            <a:endParaRPr spc="-25" dirty="0"/>
          </a:p>
        </p:txBody>
      </p:sp>
      <p:sp>
        <p:nvSpPr>
          <p:cNvPr id="3" name="object 3"/>
          <p:cNvSpPr txBox="1"/>
          <p:nvPr/>
        </p:nvSpPr>
        <p:spPr>
          <a:xfrm>
            <a:off x="917575" y="1813305"/>
            <a:ext cx="10893425" cy="4461799"/>
          </a:xfrm>
          <a:prstGeom prst="rect">
            <a:avLst/>
          </a:prstGeom>
        </p:spPr>
        <p:txBody>
          <a:bodyPr vert="horz" wrap="square" lIns="0" tIns="60960" rIns="0" bIns="0" rtlCol="0">
            <a:spAutoFit/>
          </a:bodyPr>
          <a:lstStyle/>
          <a:p>
            <a:pPr marL="241300" marR="5080" indent="-229235">
              <a:lnSpc>
                <a:spcPts val="3000"/>
              </a:lnSpc>
              <a:spcBef>
                <a:spcPts val="4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The project utilized Python 3.7+, with libraries like </a:t>
            </a:r>
            <a:r>
              <a:rPr lang="en-US" sz="2400" dirty="0" err="1">
                <a:latin typeface="Times New Roman" panose="02020603050405020304" pitchFamily="18" charset="0"/>
                <a:cs typeface="Times New Roman" panose="02020603050405020304" pitchFamily="18" charset="0"/>
              </a:rPr>
              <a:t>Librosa</a:t>
            </a:r>
            <a:r>
              <a:rPr lang="en-US" sz="2400" dirty="0">
                <a:latin typeface="Times New Roman" panose="02020603050405020304" pitchFamily="18" charset="0"/>
                <a:cs typeface="Times New Roman" panose="02020603050405020304" pitchFamily="18" charset="0"/>
              </a:rPr>
              <a:t> for feature </a:t>
            </a:r>
            <a:r>
              <a:rPr lang="en-US" sz="2400" dirty="0" err="1">
                <a:latin typeface="Times New Roman" panose="02020603050405020304" pitchFamily="18" charset="0"/>
                <a:cs typeface="Times New Roman" panose="02020603050405020304" pitchFamily="18" charset="0"/>
              </a:rPr>
              <a:t>extraction,Scikit</a:t>
            </a:r>
            <a:r>
              <a:rPr lang="en-US" sz="2400" dirty="0">
                <a:latin typeface="Times New Roman" panose="02020603050405020304" pitchFamily="18" charset="0"/>
                <a:cs typeface="Times New Roman" panose="02020603050405020304" pitchFamily="18" charset="0"/>
              </a:rPr>
              <a:t>-learn for model training,</a:t>
            </a:r>
            <a:r>
              <a:rPr lang="en-US" sz="2400" dirty="0"/>
              <a:t> </a:t>
            </a:r>
            <a:r>
              <a:rPr lang="en-US" sz="2400" dirty="0">
                <a:latin typeface="Times New Roman" panose="02020603050405020304" pitchFamily="18" charset="0"/>
                <a:cs typeface="Times New Roman" panose="02020603050405020304" pitchFamily="18" charset="0"/>
              </a:rPr>
              <a:t>TensorFlow, and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for data processing. Hardware requirements included a system with 8GB RAM and a capable processor.</a:t>
            </a:r>
          </a:p>
          <a:p>
            <a:pPr marL="241300" marR="5080" indent="-229235">
              <a:lnSpc>
                <a:spcPts val="3000"/>
              </a:lnSpc>
              <a:spcBef>
                <a:spcPts val="4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Challenges such as noisy datasets were resolved using noise reduction and normalization techniques. For effective infant cry classification, a system with at least an Intel i5 or Ryzen 5 CPU, 16GB RAM, and a dedicated NVIDIA GPU (e.g., GTX 1660 or higher) is recommended.</a:t>
            </a:r>
          </a:p>
          <a:p>
            <a:pPr marL="241300" marR="5080" indent="-229235">
              <a:lnSpc>
                <a:spcPts val="3000"/>
              </a:lnSpc>
              <a:spcBef>
                <a:spcPts val="4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Real-time prediction optimization was achieved through feature dimension reduction and hyperparameter tuning.</a:t>
            </a:r>
          </a:p>
          <a:p>
            <a:pPr marL="241300" marR="5080" indent="-229235">
              <a:lnSpc>
                <a:spcPts val="3000"/>
              </a:lnSpc>
              <a:spcBef>
                <a:spcPts val="4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 These efforts ensured the system's accuracy and efficiency in detecting infant cries.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231390">
              <a:lnSpc>
                <a:spcPct val="100000"/>
              </a:lnSpc>
              <a:spcBef>
                <a:spcPts val="130"/>
              </a:spcBef>
            </a:pPr>
            <a:r>
              <a:rPr spc="-10" dirty="0"/>
              <a:t>R</a:t>
            </a:r>
            <a:r>
              <a:rPr spc="75" dirty="0"/>
              <a:t>E</a:t>
            </a:r>
            <a:r>
              <a:rPr spc="-30" dirty="0"/>
              <a:t>S</a:t>
            </a:r>
            <a:r>
              <a:rPr spc="60" dirty="0"/>
              <a:t>U</a:t>
            </a:r>
            <a:r>
              <a:rPr spc="-445" dirty="0"/>
              <a:t>L</a:t>
            </a:r>
            <a:r>
              <a:rPr spc="5" dirty="0"/>
              <a:t>T</a:t>
            </a:r>
            <a:r>
              <a:rPr spc="35" dirty="0"/>
              <a:t>S</a:t>
            </a:r>
            <a:r>
              <a:rPr spc="-215" dirty="0"/>
              <a:t> </a:t>
            </a:r>
            <a:r>
              <a:rPr dirty="0"/>
              <a:t>&amp;</a:t>
            </a:r>
            <a:r>
              <a:rPr spc="-285" dirty="0"/>
              <a:t> </a:t>
            </a:r>
            <a:r>
              <a:rPr spc="-25" dirty="0"/>
              <a:t>ANALYSIS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14</a:t>
            </a:fld>
            <a:endParaRPr spc="-25" dirty="0"/>
          </a:p>
        </p:txBody>
      </p:sp>
      <p:sp>
        <p:nvSpPr>
          <p:cNvPr id="3" name="object 3"/>
          <p:cNvSpPr txBox="1"/>
          <p:nvPr/>
        </p:nvSpPr>
        <p:spPr>
          <a:xfrm>
            <a:off x="917575" y="1730872"/>
            <a:ext cx="7312026" cy="3629199"/>
          </a:xfrm>
          <a:prstGeom prst="rect">
            <a:avLst/>
          </a:prstGeom>
        </p:spPr>
        <p:txBody>
          <a:bodyPr vert="horz" wrap="square" lIns="0" tIns="99060" rIns="0" bIns="0" rtlCol="0">
            <a:spAutoFit/>
          </a:bodyPr>
          <a:lstStyle/>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The Random Forest model outperformed other machine learning models with an accuracy of 98.03%.</a:t>
            </a:r>
            <a:endParaRPr lang="en-IN" sz="2400" dirty="0">
              <a:latin typeface="Times New Roman" panose="02020603050405020304" pitchFamily="18" charset="0"/>
              <a:cs typeface="Times New Roman" panose="02020603050405020304" pitchFamily="18" charset="0"/>
            </a:endParaRPr>
          </a:p>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By combining MFCC features and ensemble learning, the system effectively classified the infant cries into their respective categories.</a:t>
            </a:r>
          </a:p>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This would further hone the method so that subtle cry signal patterns might be identified when the dataset is more comprehensive and diverse, allowing its application to be broader for health diagnostics purposes.</a:t>
            </a:r>
          </a:p>
        </p:txBody>
      </p:sp>
      <p:pic>
        <p:nvPicPr>
          <p:cNvPr id="14" name="Picture 13">
            <a:extLst>
              <a:ext uri="{FF2B5EF4-FFF2-40B4-BE49-F238E27FC236}">
                <a16:creationId xmlns:a16="http://schemas.microsoft.com/office/drawing/2014/main" id="{FF4C2651-CFD7-8CF3-9A93-F787AD4D9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197" y="3675220"/>
            <a:ext cx="3733800" cy="2599672"/>
          </a:xfrm>
          <a:prstGeom prst="rect">
            <a:avLst/>
          </a:prstGeom>
        </p:spPr>
      </p:pic>
      <p:pic>
        <p:nvPicPr>
          <p:cNvPr id="16" name="Picture 15">
            <a:extLst>
              <a:ext uri="{FF2B5EF4-FFF2-40B4-BE49-F238E27FC236}">
                <a16:creationId xmlns:a16="http://schemas.microsoft.com/office/drawing/2014/main" id="{0AFB9869-5162-85BE-C37F-7C697AB6B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954" y="1337553"/>
            <a:ext cx="4062994" cy="21397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588010">
              <a:lnSpc>
                <a:spcPct val="100000"/>
              </a:lnSpc>
              <a:spcBef>
                <a:spcPts val="130"/>
              </a:spcBef>
            </a:pPr>
            <a:r>
              <a:rPr dirty="0"/>
              <a:t>CONCLUSION</a:t>
            </a:r>
            <a:r>
              <a:rPr spc="-140" dirty="0"/>
              <a:t> </a:t>
            </a:r>
            <a:r>
              <a:rPr dirty="0"/>
              <a:t>and</a:t>
            </a:r>
            <a:r>
              <a:rPr spc="-85" dirty="0"/>
              <a:t> </a:t>
            </a:r>
            <a:r>
              <a:rPr dirty="0"/>
              <a:t>FUTURE</a:t>
            </a:r>
            <a:r>
              <a:rPr spc="-120" dirty="0"/>
              <a:t> </a:t>
            </a:r>
            <a:r>
              <a:rPr spc="-10" dirty="0"/>
              <a:t>SCOPE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15</a:t>
            </a:fld>
            <a:endParaRPr spc="-25" dirty="0"/>
          </a:p>
        </p:txBody>
      </p:sp>
      <p:sp>
        <p:nvSpPr>
          <p:cNvPr id="3" name="object 3"/>
          <p:cNvSpPr txBox="1">
            <a:spLocks noGrp="1"/>
          </p:cNvSpPr>
          <p:nvPr>
            <p:ph type="body" idx="1"/>
          </p:nvPr>
        </p:nvSpPr>
        <p:spPr>
          <a:xfrm>
            <a:off x="917574" y="1730872"/>
            <a:ext cx="10893425" cy="3793346"/>
          </a:xfrm>
          <a:prstGeom prst="rect">
            <a:avLst/>
          </a:prstGeom>
        </p:spPr>
        <p:txBody>
          <a:bodyPr vert="horz" wrap="square" lIns="0" tIns="99060" rIns="0" bIns="0" rtlCol="0">
            <a:spAutoFit/>
          </a:bodyPr>
          <a:lstStyle/>
          <a:p>
            <a:pPr>
              <a:lnSpc>
                <a:spcPct val="100000"/>
              </a:lnSpc>
              <a:buFont typeface="Arial MT"/>
              <a:buChar char="•"/>
            </a:pPr>
            <a:r>
              <a:rPr lang="en-US" sz="2400" dirty="0"/>
              <a:t>This research demonstrated the capability of advanced machine learning techniques in decoding and classification of infant cry patterns using the Random Forest techniques.</a:t>
            </a:r>
          </a:p>
          <a:p>
            <a:pPr>
              <a:lnSpc>
                <a:spcPct val="100000"/>
              </a:lnSpc>
              <a:buFont typeface="Arial MT"/>
              <a:buChar char="•"/>
            </a:pPr>
            <a:r>
              <a:rPr lang="en-US" sz="2400" dirty="0"/>
              <a:t>Significant features of MFCCs, Zero-Crossing Rate, and Root Mean Square were derived from a 5-second audio clip, proving all-important for achieving high classification accuracy. The Random Forest model obtained the highest accuracy at 98.03%.</a:t>
            </a:r>
          </a:p>
          <a:p>
            <a:pPr>
              <a:lnSpc>
                <a:spcPct val="100000"/>
              </a:lnSpc>
              <a:buFont typeface="Arial MT"/>
              <a:buChar char="•"/>
            </a:pPr>
            <a:r>
              <a:rPr lang="en-US" sz="2400" dirty="0"/>
              <a:t>By utilizing feature extraction and ensemble learning, the system easily separated the cries, which might be crucial when monitoring and diagnosing infants early on in health.</a:t>
            </a:r>
            <a:endParaRPr lang="en-US" sz="2400" spc="-10" dirty="0"/>
          </a:p>
          <a:p>
            <a:pPr>
              <a:lnSpc>
                <a:spcPct val="100000"/>
              </a:lnSpc>
              <a:buFont typeface="Arial MT"/>
              <a:buChar char="•"/>
            </a:pPr>
            <a:r>
              <a:rPr lang="en-US" sz="2400" dirty="0"/>
              <a:t>Future studies may also address class imbalance problems by applying more complex data augmentation methods. </a:t>
            </a:r>
            <a:endParaRPr lang="en-IN" sz="2400" spc="-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345815">
              <a:lnSpc>
                <a:spcPct val="100000"/>
              </a:lnSpc>
              <a:spcBef>
                <a:spcPts val="130"/>
              </a:spcBef>
            </a:pPr>
            <a:r>
              <a:rPr spc="-10" dirty="0"/>
              <a:t>REFERENCES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16</a:t>
            </a:fld>
            <a:endParaRPr spc="-25" dirty="0"/>
          </a:p>
        </p:txBody>
      </p:sp>
      <p:sp>
        <p:nvSpPr>
          <p:cNvPr id="3" name="object 3"/>
          <p:cNvSpPr txBox="1"/>
          <p:nvPr/>
        </p:nvSpPr>
        <p:spPr>
          <a:xfrm>
            <a:off x="917575" y="1813305"/>
            <a:ext cx="10893425" cy="4179349"/>
          </a:xfrm>
          <a:prstGeom prst="rect">
            <a:avLst/>
          </a:prstGeom>
        </p:spPr>
        <p:txBody>
          <a:bodyPr vert="horz" wrap="square" lIns="0" tIns="16510" rIns="0" bIns="0" rtlCol="0">
            <a:spAutoFit/>
          </a:bodyPr>
          <a:lstStyle/>
          <a:p>
            <a:pPr marL="12700">
              <a:lnSpc>
                <a:spcPct val="100000"/>
              </a:lnSpc>
              <a:spcBef>
                <a:spcPts val="130"/>
              </a:spcBef>
              <a:tabLst>
                <a:tab pos="241300" algn="l"/>
              </a:tabLst>
            </a:pPr>
            <a:r>
              <a:rPr lang="en-IN" sz="2800" dirty="0"/>
              <a:t>[</a:t>
            </a:r>
            <a:r>
              <a:rPr lang="en-IN" sz="2400" dirty="0">
                <a:latin typeface="Times New Roman" panose="02020603050405020304" pitchFamily="18" charset="0"/>
                <a:cs typeface="Times New Roman" panose="02020603050405020304" pitchFamily="18" charset="0"/>
              </a:rPr>
              <a:t>1] K. Lee, Y. Choi, and J. Kim, ”Support vector machine based infant cry classification,” Journal of </a:t>
            </a:r>
            <a:r>
              <a:rPr lang="en-IN" sz="2400" dirty="0" err="1">
                <a:latin typeface="Times New Roman" panose="02020603050405020304" pitchFamily="18" charset="0"/>
                <a:cs typeface="Times New Roman" panose="02020603050405020304" pitchFamily="18" charset="0"/>
              </a:rPr>
              <a:t>Pediatrics</a:t>
            </a:r>
            <a:r>
              <a:rPr lang="en-IN" sz="2400" dirty="0">
                <a:latin typeface="Times New Roman" panose="02020603050405020304" pitchFamily="18" charset="0"/>
                <a:cs typeface="Times New Roman" panose="02020603050405020304" pitchFamily="18" charset="0"/>
              </a:rPr>
              <a:t>, vol. 112, no. 5, pp. 78-89, 2019.</a:t>
            </a:r>
          </a:p>
          <a:p>
            <a:pPr marL="12700">
              <a:lnSpc>
                <a:spcPct val="100000"/>
              </a:lnSpc>
              <a:spcBef>
                <a:spcPts val="130"/>
              </a:spcBef>
              <a:tabLst>
                <a:tab pos="241300" algn="l"/>
              </a:tabLst>
            </a:pPr>
            <a:r>
              <a:rPr lang="en-IN" sz="2400" dirty="0">
                <a:latin typeface="Times New Roman" panose="02020603050405020304" pitchFamily="18" charset="0"/>
                <a:cs typeface="Times New Roman" panose="02020603050405020304" pitchFamily="18" charset="0"/>
              </a:rPr>
              <a:t> [2] Y. Zhang, L. Wang, and H. Zhang, ”Boosting models in infant cry classification,” Expert Systems, vol. 89, no. 7, pp. 102-115, 2021. </a:t>
            </a:r>
          </a:p>
          <a:p>
            <a:pPr marL="12700">
              <a:lnSpc>
                <a:spcPct val="100000"/>
              </a:lnSpc>
              <a:spcBef>
                <a:spcPts val="130"/>
              </a:spcBef>
              <a:tabLst>
                <a:tab pos="241300" algn="l"/>
              </a:tabLst>
            </a:pPr>
            <a:r>
              <a:rPr lang="en-IN" sz="2400" dirty="0">
                <a:latin typeface="Times New Roman" panose="02020603050405020304" pitchFamily="18" charset="0"/>
                <a:cs typeface="Times New Roman" panose="02020603050405020304" pitchFamily="18" charset="0"/>
              </a:rPr>
              <a:t>[3] J. Huang, M. Zhao, and L. Wu, ”CNNs for Mel spectrogram classification,” AI in Medical Applications, vol. 60, no. 2, pp. 244-256, 2022. </a:t>
            </a:r>
          </a:p>
          <a:p>
            <a:pPr marL="12700">
              <a:lnSpc>
                <a:spcPct val="100000"/>
              </a:lnSpc>
              <a:spcBef>
                <a:spcPts val="130"/>
              </a:spcBef>
              <a:tabLst>
                <a:tab pos="241300" algn="l"/>
              </a:tabLst>
            </a:pPr>
            <a:r>
              <a:rPr lang="en-IN" sz="2400" dirty="0">
                <a:latin typeface="Times New Roman" panose="02020603050405020304" pitchFamily="18" charset="0"/>
                <a:cs typeface="Times New Roman" panose="02020603050405020304" pitchFamily="18" charset="0"/>
              </a:rPr>
              <a:t>[4] P. Wang, X. Liu, and R. Zhang, ”LSTM networks for cry pattern recognition,” Journal of Sequential Learning, vol. 14, no. 1, pp. 120 130, 2023. </a:t>
            </a:r>
          </a:p>
          <a:p>
            <a:pPr marL="12700">
              <a:lnSpc>
                <a:spcPct val="100000"/>
              </a:lnSpc>
              <a:spcBef>
                <a:spcPts val="130"/>
              </a:spcBef>
              <a:tabLst>
                <a:tab pos="241300" algn="l"/>
              </a:tabLst>
            </a:pPr>
            <a:r>
              <a:rPr lang="en-IN" sz="2400" dirty="0">
                <a:latin typeface="Times New Roman" panose="02020603050405020304" pitchFamily="18" charset="0"/>
                <a:cs typeface="Times New Roman" panose="02020603050405020304" pitchFamily="18" charset="0"/>
              </a:rPr>
              <a:t>[5] R. Tan, M. Lee, and J. Park, ”Feature fusion for infant cry classification using ZCR, RMS, MFCCs, and Mel spectrograms,” Journal of Acoustic Signal Processing, vol. 58, no. 4, pp. 230-245, 2023.</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1635125">
              <a:lnSpc>
                <a:spcPct val="100000"/>
              </a:lnSpc>
              <a:spcBef>
                <a:spcPts val="130"/>
              </a:spcBef>
            </a:pPr>
            <a:r>
              <a:rPr dirty="0"/>
              <a:t>QUESTIONS</a:t>
            </a:r>
            <a:r>
              <a:rPr spc="-150" dirty="0"/>
              <a:t> </a:t>
            </a:r>
            <a:r>
              <a:rPr spc="-20" dirty="0"/>
              <a:t>and</a:t>
            </a:r>
            <a:r>
              <a:rPr spc="-265" dirty="0"/>
              <a:t> </a:t>
            </a:r>
            <a:r>
              <a:rPr spc="-10" dirty="0"/>
              <a:t>ANSWERS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17</a:t>
            </a:fld>
            <a:endParaRPr spc="-25" dirty="0"/>
          </a:p>
        </p:txBody>
      </p:sp>
      <p:sp>
        <p:nvSpPr>
          <p:cNvPr id="3" name="object 3"/>
          <p:cNvSpPr txBox="1"/>
          <p:nvPr/>
        </p:nvSpPr>
        <p:spPr>
          <a:xfrm>
            <a:off x="917575" y="1813304"/>
            <a:ext cx="10402951" cy="1888979"/>
          </a:xfrm>
          <a:prstGeom prst="rect">
            <a:avLst/>
          </a:prstGeom>
        </p:spPr>
        <p:txBody>
          <a:bodyPr vert="horz" wrap="square" lIns="0" tIns="16510" rIns="0" bIns="0" rtlCol="0">
            <a:spAutoFit/>
          </a:bodyPr>
          <a:lstStyle/>
          <a:p>
            <a:pPr marL="12700">
              <a:lnSpc>
                <a:spcPct val="100000"/>
              </a:lnSpc>
              <a:spcBef>
                <a:spcPts val="130"/>
              </a:spcBef>
              <a:tabLst>
                <a:tab pos="241300" algn="l"/>
              </a:tabLst>
            </a:pPr>
            <a:r>
              <a:rPr lang="en-US" sz="4000" dirty="0">
                <a:latin typeface="Times New Roman"/>
                <a:cs typeface="Times New Roman"/>
              </a:rPr>
              <a:t>                 </a:t>
            </a:r>
          </a:p>
          <a:p>
            <a:pPr marL="12700">
              <a:lnSpc>
                <a:spcPct val="100000"/>
              </a:lnSpc>
              <a:spcBef>
                <a:spcPts val="130"/>
              </a:spcBef>
              <a:tabLst>
                <a:tab pos="241300" algn="l"/>
              </a:tabLst>
            </a:pPr>
            <a:endParaRPr lang="en-US" sz="4000" dirty="0">
              <a:latin typeface="Times New Roman"/>
              <a:cs typeface="Times New Roman"/>
            </a:endParaRPr>
          </a:p>
          <a:p>
            <a:pPr marL="12700">
              <a:lnSpc>
                <a:spcPct val="100000"/>
              </a:lnSpc>
              <a:spcBef>
                <a:spcPts val="130"/>
              </a:spcBef>
              <a:tabLst>
                <a:tab pos="241300" algn="l"/>
              </a:tabLst>
            </a:pPr>
            <a:r>
              <a:rPr lang="en-US" sz="4000" dirty="0">
                <a:latin typeface="Times New Roman"/>
                <a:cs typeface="Times New Roman"/>
              </a:rPr>
              <a:t>                    ANY QUESTIONS</a:t>
            </a:r>
            <a:endParaRPr sz="40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133600">
              <a:lnSpc>
                <a:spcPct val="100000"/>
              </a:lnSpc>
              <a:spcBef>
                <a:spcPts val="130"/>
              </a:spcBef>
            </a:pPr>
            <a:r>
              <a:rPr spc="-10" dirty="0"/>
              <a:t>ACKNOWLEGEMENTS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18</a:t>
            </a:fld>
            <a:endParaRPr spc="-25" dirty="0"/>
          </a:p>
        </p:txBody>
      </p:sp>
      <p:sp>
        <p:nvSpPr>
          <p:cNvPr id="3" name="object 3"/>
          <p:cNvSpPr txBox="1"/>
          <p:nvPr/>
        </p:nvSpPr>
        <p:spPr>
          <a:xfrm>
            <a:off x="1447800" y="1828800"/>
            <a:ext cx="9982199" cy="2231380"/>
          </a:xfrm>
          <a:prstGeom prst="rect">
            <a:avLst/>
          </a:prstGeom>
        </p:spPr>
        <p:txBody>
          <a:bodyPr vert="horz" wrap="square" lIns="0" tIns="99060" rIns="0" bIns="0" rtlCol="0">
            <a:spAutoFit/>
          </a:bodyPr>
          <a:lstStyle/>
          <a:p>
            <a:pPr marL="12700">
              <a:lnSpc>
                <a:spcPct val="100000"/>
              </a:lnSpc>
              <a:spcBef>
                <a:spcPts val="780"/>
              </a:spcBef>
              <a:tabLst>
                <a:tab pos="241300" algn="l"/>
              </a:tabLst>
            </a:pPr>
            <a:endParaRPr lang="en-US" sz="2750" dirty="0">
              <a:latin typeface="Times New Roman"/>
              <a:cs typeface="Times New Roman"/>
            </a:endParaRPr>
          </a:p>
          <a:p>
            <a:pPr marL="12700">
              <a:lnSpc>
                <a:spcPct val="100000"/>
              </a:lnSpc>
              <a:spcBef>
                <a:spcPts val="780"/>
              </a:spcBef>
              <a:tabLst>
                <a:tab pos="241300" algn="l"/>
              </a:tabLst>
            </a:pPr>
            <a:endParaRPr lang="en-US" sz="2750" dirty="0">
              <a:latin typeface="Times New Roman"/>
              <a:cs typeface="Times New Roman"/>
            </a:endParaRPr>
          </a:p>
          <a:p>
            <a:pPr marL="12700">
              <a:lnSpc>
                <a:spcPct val="100000"/>
              </a:lnSpc>
              <a:spcBef>
                <a:spcPts val="780"/>
              </a:spcBef>
              <a:tabLst>
                <a:tab pos="241300" algn="l"/>
              </a:tabLst>
            </a:pPr>
            <a:endParaRPr lang="en-US" sz="2750" dirty="0">
              <a:latin typeface="Times New Roman"/>
              <a:cs typeface="Times New Roman"/>
            </a:endParaRPr>
          </a:p>
          <a:p>
            <a:pPr marL="12700">
              <a:lnSpc>
                <a:spcPct val="100000"/>
              </a:lnSpc>
              <a:spcBef>
                <a:spcPts val="780"/>
              </a:spcBef>
              <a:tabLst>
                <a:tab pos="241300" algn="l"/>
              </a:tabLst>
            </a:pPr>
            <a:r>
              <a:rPr lang="en-US" sz="2750" dirty="0">
                <a:latin typeface="Times New Roman"/>
                <a:cs typeface="Times New Roman"/>
              </a:rPr>
              <a:t>                                          </a:t>
            </a:r>
            <a:r>
              <a:rPr lang="en-US" sz="3600" dirty="0">
                <a:solidFill>
                  <a:schemeClr val="accent2"/>
                </a:solidFill>
                <a:latin typeface="Times New Roman"/>
                <a:cs typeface="Times New Roman"/>
              </a:rPr>
              <a:t>THANK YOU</a:t>
            </a:r>
            <a:endParaRPr sz="3600" dirty="0">
              <a:solidFill>
                <a:schemeClr val="accent2"/>
              </a:solidFill>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5463" y="283463"/>
            <a:ext cx="10101072" cy="1562461"/>
          </a:xfrm>
          <a:prstGeom prst="rect">
            <a:avLst/>
          </a:prstGeom>
        </p:spPr>
        <p:txBody>
          <a:bodyPr vert="horz" wrap="square" lIns="0" tIns="478010" rIns="0" bIns="0" rtlCol="0">
            <a:spAutoFit/>
          </a:bodyPr>
          <a:lstStyle/>
          <a:p>
            <a:pPr marL="248285" algn="ctr">
              <a:lnSpc>
                <a:spcPct val="100000"/>
              </a:lnSpc>
              <a:spcBef>
                <a:spcPts val="509"/>
              </a:spcBef>
            </a:pPr>
            <a:r>
              <a:rPr sz="1800" dirty="0"/>
              <a:t>Department</a:t>
            </a:r>
            <a:r>
              <a:rPr sz="1800" spc="-20" dirty="0"/>
              <a:t> </a:t>
            </a:r>
            <a:r>
              <a:rPr sz="1800" dirty="0"/>
              <a:t>of</a:t>
            </a:r>
            <a:r>
              <a:rPr sz="1800" spc="-5" dirty="0"/>
              <a:t> </a:t>
            </a:r>
            <a:r>
              <a:rPr sz="1800" dirty="0"/>
              <a:t>Computer</a:t>
            </a:r>
            <a:r>
              <a:rPr sz="1800" spc="-60" dirty="0"/>
              <a:t> </a:t>
            </a:r>
            <a:r>
              <a:rPr sz="1800" dirty="0"/>
              <a:t>Science</a:t>
            </a:r>
            <a:r>
              <a:rPr sz="1800" spc="15" dirty="0"/>
              <a:t> </a:t>
            </a:r>
            <a:r>
              <a:rPr sz="1800" dirty="0"/>
              <a:t>and</a:t>
            </a:r>
            <a:r>
              <a:rPr sz="1800" spc="40" dirty="0"/>
              <a:t> </a:t>
            </a:r>
            <a:r>
              <a:rPr sz="1800" spc="-10" dirty="0"/>
              <a:t>Engineering</a:t>
            </a:r>
            <a:endParaRPr lang="en-IN" sz="1800" spc="-10" dirty="0"/>
          </a:p>
          <a:p>
            <a:pPr marL="248285" algn="ctr">
              <a:lnSpc>
                <a:spcPct val="100000"/>
              </a:lnSpc>
              <a:spcBef>
                <a:spcPts val="545"/>
              </a:spcBef>
            </a:pPr>
            <a:r>
              <a:rPr lang="en-US" sz="2400" dirty="0">
                <a:solidFill>
                  <a:srgbClr val="FF0000"/>
                </a:solidFill>
                <a:latin typeface="Times New Roman" panose="02020603050405020304" pitchFamily="18" charset="0"/>
                <a:cs typeface="Times New Roman" panose="02020603050405020304" pitchFamily="18" charset="0"/>
              </a:rPr>
              <a:t>Advanced Machine Learning Approaches for Infant Cry Classification Using Audio Feature Extraction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704840" y="1946592"/>
            <a:ext cx="150304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Times New Roman"/>
                <a:cs typeface="Times New Roman"/>
              </a:rPr>
              <a:t>PRESENTED</a:t>
            </a:r>
            <a:r>
              <a:rPr sz="1550" spc="175" dirty="0">
                <a:latin typeface="Times New Roman"/>
                <a:cs typeface="Times New Roman"/>
              </a:rPr>
              <a:t> </a:t>
            </a:r>
            <a:r>
              <a:rPr sz="1550" spc="-25" dirty="0">
                <a:latin typeface="Times New Roman"/>
                <a:cs typeface="Times New Roman"/>
              </a:rPr>
              <a:t>BY</a:t>
            </a:r>
            <a:endParaRPr sz="1550">
              <a:latin typeface="Times New Roman"/>
              <a:cs typeface="Times New Roman"/>
            </a:endParaRPr>
          </a:p>
        </p:txBody>
      </p:sp>
      <p:sp>
        <p:nvSpPr>
          <p:cNvPr id="5" name="object 5"/>
          <p:cNvSpPr txBox="1"/>
          <p:nvPr/>
        </p:nvSpPr>
        <p:spPr>
          <a:xfrm>
            <a:off x="3352801" y="2186876"/>
            <a:ext cx="2667000" cy="983026"/>
          </a:xfrm>
          <a:prstGeom prst="rect">
            <a:avLst/>
          </a:prstGeom>
        </p:spPr>
        <p:txBody>
          <a:bodyPr vert="horz" wrap="square" lIns="0" tIns="12065" rIns="0" bIns="0" rtlCol="0">
            <a:spAutoFit/>
          </a:bodyPr>
          <a:lstStyle/>
          <a:p>
            <a:pPr marL="12700" marR="5080" algn="just">
              <a:lnSpc>
                <a:spcPct val="137300"/>
              </a:lnSpc>
              <a:spcBef>
                <a:spcPts val="95"/>
              </a:spcBef>
            </a:pPr>
            <a:r>
              <a:rPr lang="en-US" sz="1550" dirty="0" err="1">
                <a:latin typeface="Times New Roman"/>
                <a:cs typeface="Times New Roman"/>
              </a:rPr>
              <a:t>Kolasanakoti</a:t>
            </a:r>
            <a:r>
              <a:rPr lang="en-US" sz="1550" dirty="0">
                <a:latin typeface="Times New Roman"/>
                <a:cs typeface="Times New Roman"/>
              </a:rPr>
              <a:t> John  Wesley</a:t>
            </a:r>
          </a:p>
          <a:p>
            <a:pPr marL="12700" marR="5080" algn="just">
              <a:lnSpc>
                <a:spcPct val="137300"/>
              </a:lnSpc>
              <a:spcBef>
                <a:spcPts val="95"/>
              </a:spcBef>
            </a:pPr>
            <a:r>
              <a:rPr lang="en-US" sz="1550" dirty="0" err="1">
                <a:latin typeface="Times New Roman"/>
                <a:cs typeface="Times New Roman"/>
              </a:rPr>
              <a:t>Vankayalapati</a:t>
            </a:r>
            <a:r>
              <a:rPr lang="en-US" sz="1550" dirty="0">
                <a:latin typeface="Times New Roman"/>
                <a:cs typeface="Times New Roman"/>
              </a:rPr>
              <a:t> Sunil</a:t>
            </a:r>
          </a:p>
          <a:p>
            <a:pPr marL="12700" marR="5080" algn="just">
              <a:lnSpc>
                <a:spcPct val="137300"/>
              </a:lnSpc>
              <a:spcBef>
                <a:spcPts val="95"/>
              </a:spcBef>
            </a:pPr>
            <a:r>
              <a:rPr lang="en-US" sz="1550" dirty="0" err="1">
                <a:latin typeface="Times New Roman"/>
                <a:cs typeface="Times New Roman"/>
              </a:rPr>
              <a:t>Velupula</a:t>
            </a:r>
            <a:r>
              <a:rPr lang="en-US" sz="1550" dirty="0">
                <a:latin typeface="Times New Roman"/>
                <a:cs typeface="Times New Roman"/>
              </a:rPr>
              <a:t> Venu</a:t>
            </a:r>
            <a:endParaRPr sz="1550" dirty="0">
              <a:latin typeface="Times New Roman"/>
              <a:cs typeface="Times New Roman"/>
            </a:endParaRPr>
          </a:p>
        </p:txBody>
      </p:sp>
      <p:sp>
        <p:nvSpPr>
          <p:cNvPr id="6" name="object 6"/>
          <p:cNvSpPr txBox="1"/>
          <p:nvPr/>
        </p:nvSpPr>
        <p:spPr>
          <a:xfrm>
            <a:off x="7452359" y="2186876"/>
            <a:ext cx="1234441" cy="995785"/>
          </a:xfrm>
          <a:prstGeom prst="rect">
            <a:avLst/>
          </a:prstGeom>
        </p:spPr>
        <p:txBody>
          <a:bodyPr vert="horz" wrap="square" lIns="0" tIns="99695" rIns="0" bIns="0" rtlCol="0">
            <a:spAutoFit/>
          </a:bodyPr>
          <a:lstStyle/>
          <a:p>
            <a:pPr marL="12700">
              <a:lnSpc>
                <a:spcPct val="100000"/>
              </a:lnSpc>
              <a:spcBef>
                <a:spcPts val="785"/>
              </a:spcBef>
            </a:pPr>
            <a:r>
              <a:rPr sz="1550" dirty="0">
                <a:latin typeface="Times New Roman"/>
                <a:cs typeface="Times New Roman"/>
              </a:rPr>
              <a:t>(</a:t>
            </a:r>
            <a:r>
              <a:rPr lang="en-US" sz="1550" dirty="0">
                <a:latin typeface="Times New Roman"/>
                <a:cs typeface="Times New Roman"/>
              </a:rPr>
              <a:t>21471A05N2</a:t>
            </a:r>
            <a:r>
              <a:rPr sz="1550" spc="-20" dirty="0">
                <a:latin typeface="Times New Roman"/>
                <a:cs typeface="Times New Roman"/>
              </a:rPr>
              <a:t>)</a:t>
            </a:r>
            <a:endParaRPr sz="1550" dirty="0">
              <a:latin typeface="Times New Roman"/>
              <a:cs typeface="Times New Roman"/>
            </a:endParaRPr>
          </a:p>
          <a:p>
            <a:pPr marL="12700">
              <a:lnSpc>
                <a:spcPct val="100000"/>
              </a:lnSpc>
              <a:spcBef>
                <a:spcPts val="695"/>
              </a:spcBef>
            </a:pPr>
            <a:r>
              <a:rPr sz="1550" dirty="0">
                <a:latin typeface="Times New Roman"/>
                <a:cs typeface="Times New Roman"/>
              </a:rPr>
              <a:t>(</a:t>
            </a:r>
            <a:r>
              <a:rPr lang="en-US" sz="1550" dirty="0">
                <a:latin typeface="Times New Roman"/>
                <a:cs typeface="Times New Roman"/>
              </a:rPr>
              <a:t>22475A0518</a:t>
            </a:r>
            <a:r>
              <a:rPr sz="1550" spc="-20" dirty="0">
                <a:latin typeface="Times New Roman"/>
                <a:cs typeface="Times New Roman"/>
              </a:rPr>
              <a:t>)</a:t>
            </a:r>
            <a:endParaRPr sz="1550" dirty="0">
              <a:latin typeface="Times New Roman"/>
              <a:cs typeface="Times New Roman"/>
            </a:endParaRPr>
          </a:p>
          <a:p>
            <a:pPr marL="12700">
              <a:lnSpc>
                <a:spcPct val="100000"/>
              </a:lnSpc>
              <a:spcBef>
                <a:spcPts val="695"/>
              </a:spcBef>
            </a:pPr>
            <a:r>
              <a:rPr sz="1550" dirty="0">
                <a:latin typeface="Times New Roman"/>
                <a:cs typeface="Times New Roman"/>
              </a:rPr>
              <a:t>(</a:t>
            </a:r>
            <a:r>
              <a:rPr lang="en-US" sz="1550" dirty="0">
                <a:latin typeface="Times New Roman"/>
                <a:cs typeface="Times New Roman"/>
              </a:rPr>
              <a:t>21471A05O0</a:t>
            </a:r>
            <a:r>
              <a:rPr sz="1550" spc="-20" dirty="0">
                <a:latin typeface="Times New Roman"/>
                <a:cs typeface="Times New Roman"/>
              </a:rPr>
              <a:t>)</a:t>
            </a:r>
            <a:endParaRPr sz="1550" dirty="0">
              <a:latin typeface="Times New Roman"/>
              <a:cs typeface="Times New Roman"/>
            </a:endParaRPr>
          </a:p>
        </p:txBody>
      </p:sp>
      <p:sp>
        <p:nvSpPr>
          <p:cNvPr id="7" name="object 7"/>
          <p:cNvSpPr txBox="1"/>
          <p:nvPr/>
        </p:nvSpPr>
        <p:spPr>
          <a:xfrm>
            <a:off x="4064634" y="3599878"/>
            <a:ext cx="4304665" cy="2249805"/>
          </a:xfrm>
          <a:prstGeom prst="rect">
            <a:avLst/>
          </a:prstGeom>
        </p:spPr>
        <p:txBody>
          <a:bodyPr vert="horz" wrap="square" lIns="0" tIns="12700" rIns="0" bIns="0" rtlCol="0">
            <a:spAutoFit/>
          </a:bodyPr>
          <a:lstStyle/>
          <a:p>
            <a:pPr algn="ctr">
              <a:lnSpc>
                <a:spcPct val="100000"/>
              </a:lnSpc>
              <a:spcBef>
                <a:spcPts val="100"/>
              </a:spcBef>
            </a:pPr>
            <a:r>
              <a:rPr sz="1800" dirty="0">
                <a:solidFill>
                  <a:srgbClr val="006600"/>
                </a:solidFill>
                <a:latin typeface="Times New Roman"/>
                <a:cs typeface="Times New Roman"/>
              </a:rPr>
              <a:t>Under</a:t>
            </a:r>
            <a:r>
              <a:rPr sz="1800" spc="20" dirty="0">
                <a:solidFill>
                  <a:srgbClr val="006600"/>
                </a:solidFill>
                <a:latin typeface="Times New Roman"/>
                <a:cs typeface="Times New Roman"/>
              </a:rPr>
              <a:t> </a:t>
            </a:r>
            <a:r>
              <a:rPr sz="1800" dirty="0">
                <a:solidFill>
                  <a:srgbClr val="006600"/>
                </a:solidFill>
                <a:latin typeface="Times New Roman"/>
                <a:cs typeface="Times New Roman"/>
              </a:rPr>
              <a:t>the</a:t>
            </a:r>
            <a:r>
              <a:rPr sz="1800" spc="-30" dirty="0">
                <a:solidFill>
                  <a:srgbClr val="006600"/>
                </a:solidFill>
                <a:latin typeface="Times New Roman"/>
                <a:cs typeface="Times New Roman"/>
              </a:rPr>
              <a:t> </a:t>
            </a:r>
            <a:r>
              <a:rPr sz="1800" dirty="0">
                <a:solidFill>
                  <a:srgbClr val="006600"/>
                </a:solidFill>
                <a:latin typeface="Times New Roman"/>
                <a:cs typeface="Times New Roman"/>
              </a:rPr>
              <a:t>Guidance</a:t>
            </a:r>
            <a:r>
              <a:rPr sz="1800" spc="-25" dirty="0">
                <a:solidFill>
                  <a:srgbClr val="006600"/>
                </a:solidFill>
                <a:latin typeface="Times New Roman"/>
                <a:cs typeface="Times New Roman"/>
              </a:rPr>
              <a:t> of,</a:t>
            </a:r>
            <a:endParaRPr sz="1800" dirty="0">
              <a:latin typeface="Times New Roman"/>
              <a:cs typeface="Times New Roman"/>
            </a:endParaRPr>
          </a:p>
          <a:p>
            <a:pPr algn="ctr">
              <a:lnSpc>
                <a:spcPct val="100000"/>
              </a:lnSpc>
              <a:spcBef>
                <a:spcPts val="1770"/>
              </a:spcBef>
            </a:pPr>
            <a:r>
              <a:rPr lang="en-IN" sz="1550" b="1" spc="-85" dirty="0" err="1">
                <a:latin typeface="Times New Roman"/>
                <a:cs typeface="Times New Roman"/>
              </a:rPr>
              <a:t>Nukala</a:t>
            </a:r>
            <a:r>
              <a:rPr lang="en-IN" sz="1550" b="1" spc="-85" dirty="0">
                <a:latin typeface="Times New Roman"/>
                <a:cs typeface="Times New Roman"/>
              </a:rPr>
              <a:t> Vijay Kumar</a:t>
            </a:r>
            <a:r>
              <a:rPr sz="1550" b="1" spc="-85" dirty="0">
                <a:latin typeface="Times New Roman"/>
                <a:cs typeface="Times New Roman"/>
              </a:rPr>
              <a:t> </a:t>
            </a:r>
            <a:r>
              <a:rPr lang="en-US" sz="1575" b="1" spc="-15" baseline="-15873" dirty="0" err="1">
                <a:latin typeface="Times New Roman"/>
                <a:cs typeface="Times New Roman"/>
              </a:rPr>
              <a:t>Msc</a:t>
            </a:r>
            <a:r>
              <a:rPr lang="en-US" sz="1575" b="1" spc="-15" baseline="-15873" dirty="0">
                <a:latin typeface="Times New Roman"/>
                <a:cs typeface="Times New Roman"/>
              </a:rPr>
              <a:t>(ME)</a:t>
            </a:r>
            <a:endParaRPr sz="1550" dirty="0">
              <a:latin typeface="Times New Roman"/>
              <a:cs typeface="Times New Roman"/>
            </a:endParaRPr>
          </a:p>
          <a:p>
            <a:pPr algn="ctr">
              <a:lnSpc>
                <a:spcPct val="100000"/>
              </a:lnSpc>
              <a:spcBef>
                <a:spcPts val="470"/>
              </a:spcBef>
            </a:pPr>
            <a:r>
              <a:rPr lang="en-US" sz="1550" spc="-10" dirty="0" err="1">
                <a:solidFill>
                  <a:srgbClr val="888888"/>
                </a:solidFill>
                <a:latin typeface="Times New Roman"/>
                <a:cs typeface="Times New Roman"/>
              </a:rPr>
              <a:t>Asst.Professor</a:t>
            </a:r>
            <a:r>
              <a:rPr sz="1550" spc="-10" dirty="0">
                <a:solidFill>
                  <a:srgbClr val="888888"/>
                </a:solidFill>
                <a:latin typeface="Times New Roman"/>
                <a:cs typeface="Times New Roman"/>
              </a:rPr>
              <a:t>,</a:t>
            </a:r>
            <a:endParaRPr sz="1550" dirty="0">
              <a:latin typeface="Times New Roman"/>
              <a:cs typeface="Times New Roman"/>
            </a:endParaRPr>
          </a:p>
          <a:p>
            <a:pPr algn="ctr">
              <a:lnSpc>
                <a:spcPct val="100000"/>
              </a:lnSpc>
              <a:spcBef>
                <a:spcPts val="995"/>
              </a:spcBef>
            </a:pPr>
            <a:r>
              <a:rPr sz="1550" dirty="0">
                <a:solidFill>
                  <a:srgbClr val="888888"/>
                </a:solidFill>
                <a:latin typeface="Times New Roman"/>
                <a:cs typeface="Times New Roman"/>
              </a:rPr>
              <a:t>Department</a:t>
            </a:r>
            <a:r>
              <a:rPr sz="1550" spc="90" dirty="0">
                <a:solidFill>
                  <a:srgbClr val="888888"/>
                </a:solidFill>
                <a:latin typeface="Times New Roman"/>
                <a:cs typeface="Times New Roman"/>
              </a:rPr>
              <a:t> </a:t>
            </a:r>
            <a:r>
              <a:rPr sz="1550" dirty="0">
                <a:solidFill>
                  <a:srgbClr val="888888"/>
                </a:solidFill>
                <a:latin typeface="Times New Roman"/>
                <a:cs typeface="Times New Roman"/>
              </a:rPr>
              <a:t>of</a:t>
            </a:r>
            <a:r>
              <a:rPr sz="1550" spc="180" dirty="0">
                <a:solidFill>
                  <a:srgbClr val="888888"/>
                </a:solidFill>
                <a:latin typeface="Times New Roman"/>
                <a:cs typeface="Times New Roman"/>
              </a:rPr>
              <a:t> </a:t>
            </a:r>
            <a:r>
              <a:rPr sz="1550" dirty="0">
                <a:solidFill>
                  <a:srgbClr val="888888"/>
                </a:solidFill>
                <a:latin typeface="Times New Roman"/>
                <a:cs typeface="Times New Roman"/>
              </a:rPr>
              <a:t>Computer</a:t>
            </a:r>
            <a:r>
              <a:rPr sz="1550" spc="80" dirty="0">
                <a:solidFill>
                  <a:srgbClr val="888888"/>
                </a:solidFill>
                <a:latin typeface="Times New Roman"/>
                <a:cs typeface="Times New Roman"/>
              </a:rPr>
              <a:t> </a:t>
            </a:r>
            <a:r>
              <a:rPr sz="1550" dirty="0">
                <a:solidFill>
                  <a:srgbClr val="888888"/>
                </a:solidFill>
                <a:latin typeface="Times New Roman"/>
                <a:cs typeface="Times New Roman"/>
              </a:rPr>
              <a:t>Science</a:t>
            </a:r>
            <a:r>
              <a:rPr sz="1550" spc="145" dirty="0">
                <a:solidFill>
                  <a:srgbClr val="888888"/>
                </a:solidFill>
                <a:latin typeface="Times New Roman"/>
                <a:cs typeface="Times New Roman"/>
              </a:rPr>
              <a:t> </a:t>
            </a:r>
            <a:r>
              <a:rPr sz="1550" dirty="0">
                <a:solidFill>
                  <a:srgbClr val="888888"/>
                </a:solidFill>
                <a:latin typeface="Times New Roman"/>
                <a:cs typeface="Times New Roman"/>
              </a:rPr>
              <a:t>and</a:t>
            </a:r>
            <a:r>
              <a:rPr sz="1550" spc="135" dirty="0">
                <a:solidFill>
                  <a:srgbClr val="888888"/>
                </a:solidFill>
                <a:latin typeface="Times New Roman"/>
                <a:cs typeface="Times New Roman"/>
              </a:rPr>
              <a:t> </a:t>
            </a:r>
            <a:r>
              <a:rPr sz="1550" spc="-10" dirty="0">
                <a:solidFill>
                  <a:srgbClr val="888888"/>
                </a:solidFill>
                <a:latin typeface="Times New Roman"/>
                <a:cs typeface="Times New Roman"/>
              </a:rPr>
              <a:t>Engineering,</a:t>
            </a:r>
            <a:endParaRPr sz="1550" dirty="0">
              <a:latin typeface="Times New Roman"/>
              <a:cs typeface="Times New Roman"/>
            </a:endParaRPr>
          </a:p>
          <a:p>
            <a:pPr marL="57785" marR="61594" algn="ctr">
              <a:lnSpc>
                <a:spcPct val="173700"/>
              </a:lnSpc>
              <a:spcBef>
                <a:spcPts val="70"/>
              </a:spcBef>
            </a:pPr>
            <a:r>
              <a:rPr sz="1550" dirty="0">
                <a:solidFill>
                  <a:srgbClr val="888888"/>
                </a:solidFill>
                <a:latin typeface="Times New Roman"/>
                <a:cs typeface="Times New Roman"/>
              </a:rPr>
              <a:t>Narasaraopeta</a:t>
            </a:r>
            <a:r>
              <a:rPr sz="1550" spc="200" dirty="0">
                <a:solidFill>
                  <a:srgbClr val="888888"/>
                </a:solidFill>
                <a:latin typeface="Times New Roman"/>
                <a:cs typeface="Times New Roman"/>
              </a:rPr>
              <a:t> </a:t>
            </a:r>
            <a:r>
              <a:rPr sz="1550" dirty="0">
                <a:solidFill>
                  <a:srgbClr val="888888"/>
                </a:solidFill>
                <a:latin typeface="Times New Roman"/>
                <a:cs typeface="Times New Roman"/>
              </a:rPr>
              <a:t>Engineering</a:t>
            </a:r>
            <a:r>
              <a:rPr sz="1550" spc="185" dirty="0">
                <a:solidFill>
                  <a:srgbClr val="888888"/>
                </a:solidFill>
                <a:latin typeface="Times New Roman"/>
                <a:cs typeface="Times New Roman"/>
              </a:rPr>
              <a:t> </a:t>
            </a:r>
            <a:r>
              <a:rPr sz="1550" dirty="0">
                <a:solidFill>
                  <a:srgbClr val="888888"/>
                </a:solidFill>
                <a:latin typeface="Times New Roman"/>
                <a:cs typeface="Times New Roman"/>
              </a:rPr>
              <a:t>College</a:t>
            </a:r>
            <a:r>
              <a:rPr sz="1550" spc="204" dirty="0">
                <a:solidFill>
                  <a:srgbClr val="888888"/>
                </a:solidFill>
                <a:latin typeface="Times New Roman"/>
                <a:cs typeface="Times New Roman"/>
              </a:rPr>
              <a:t> </a:t>
            </a:r>
            <a:r>
              <a:rPr sz="1550" spc="-10" dirty="0">
                <a:solidFill>
                  <a:srgbClr val="888888"/>
                </a:solidFill>
                <a:latin typeface="Times New Roman"/>
                <a:cs typeface="Times New Roman"/>
              </a:rPr>
              <a:t>(Autonomous), </a:t>
            </a:r>
            <a:r>
              <a:rPr sz="1550" dirty="0">
                <a:solidFill>
                  <a:srgbClr val="888888"/>
                </a:solidFill>
                <a:latin typeface="Times New Roman"/>
                <a:cs typeface="Times New Roman"/>
              </a:rPr>
              <a:t>Narasaraopet-</a:t>
            </a:r>
            <a:r>
              <a:rPr sz="1550" spc="150" dirty="0">
                <a:solidFill>
                  <a:srgbClr val="888888"/>
                </a:solidFill>
                <a:latin typeface="Times New Roman"/>
                <a:cs typeface="Times New Roman"/>
              </a:rPr>
              <a:t> </a:t>
            </a:r>
            <a:r>
              <a:rPr sz="1550" dirty="0">
                <a:solidFill>
                  <a:srgbClr val="888888"/>
                </a:solidFill>
                <a:latin typeface="Times New Roman"/>
                <a:cs typeface="Times New Roman"/>
              </a:rPr>
              <a:t>522</a:t>
            </a:r>
            <a:r>
              <a:rPr sz="1550" spc="150" dirty="0">
                <a:solidFill>
                  <a:srgbClr val="888888"/>
                </a:solidFill>
                <a:latin typeface="Times New Roman"/>
                <a:cs typeface="Times New Roman"/>
              </a:rPr>
              <a:t> </a:t>
            </a:r>
            <a:r>
              <a:rPr sz="1550" spc="-20" dirty="0">
                <a:solidFill>
                  <a:srgbClr val="888888"/>
                </a:solidFill>
                <a:latin typeface="Times New Roman"/>
                <a:cs typeface="Times New Roman"/>
              </a:rPr>
              <a:t>601.</a:t>
            </a:r>
            <a:endParaRPr sz="1550" dirty="0">
              <a:latin typeface="Times New Roman"/>
              <a:cs typeface="Times New Roman"/>
            </a:endParaRPr>
          </a:p>
        </p:txBody>
      </p:sp>
      <p:pic>
        <p:nvPicPr>
          <p:cNvPr id="8" name="object 8"/>
          <p:cNvPicPr/>
          <p:nvPr/>
        </p:nvPicPr>
        <p:blipFill>
          <a:blip r:embed="rId2" cstate="print"/>
          <a:stretch>
            <a:fillRect/>
          </a:stretch>
        </p:blipFill>
        <p:spPr>
          <a:xfrm>
            <a:off x="66675" y="131344"/>
            <a:ext cx="3648074" cy="505326"/>
          </a:xfrm>
          <a:prstGeom prst="rect">
            <a:avLst/>
          </a:prstGeom>
        </p:spPr>
      </p:pic>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10" name="object 10"/>
          <p:cNvSpPr txBox="1"/>
          <p:nvPr/>
        </p:nvSpPr>
        <p:spPr>
          <a:xfrm>
            <a:off x="4429378" y="6451049"/>
            <a:ext cx="828422"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US" sz="1200" spc="-25" dirty="0">
                <a:solidFill>
                  <a:srgbClr val="888888"/>
                </a:solidFill>
                <a:latin typeface="Times New Roman"/>
                <a:cs typeface="Times New Roman"/>
              </a:rPr>
              <a:t>1</a:t>
            </a:r>
            <a:endParaRPr sz="1200" dirty="0">
              <a:latin typeface="Times New Roman"/>
              <a:cs typeface="Times New Roman"/>
            </a:endParaRPr>
          </a:p>
        </p:txBody>
      </p:sp>
      <p:sp>
        <p:nvSpPr>
          <p:cNvPr id="11" name="object 11"/>
          <p:cNvSpPr txBox="1">
            <a:spLocks noGrp="1"/>
          </p:cNvSpPr>
          <p:nvPr>
            <p:ph type="ftr" sz="quarter" idx="5"/>
          </p:nvPr>
        </p:nvSpPr>
        <p:spPr>
          <a:xfrm>
            <a:off x="5505148" y="6451049"/>
            <a:ext cx="971852" cy="179536"/>
          </a:xfrm>
          <a:prstGeom prst="rect">
            <a:avLst/>
          </a:prstGeom>
        </p:spPr>
        <p:txBody>
          <a:bodyPr vert="horz" wrap="square" lIns="0" tIns="0" rIns="0" bIns="0" rtlCol="0">
            <a:spAutoFit/>
          </a:bodyPr>
          <a:lstStyle/>
          <a:p>
            <a:pPr marL="12700">
              <a:lnSpc>
                <a:spcPts val="1410"/>
              </a:lnSpc>
            </a:pPr>
            <a:r>
              <a:rPr lang="en-IN" dirty="0"/>
              <a:t>Batch No. DB4</a:t>
            </a:r>
            <a:endParaRPr spc="-25" dirty="0"/>
          </a:p>
        </p:txBody>
      </p:sp>
      <p:sp>
        <p:nvSpPr>
          <p:cNvPr id="12" name="object 12"/>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9255" y="529843"/>
            <a:ext cx="2613025" cy="701040"/>
          </a:xfrm>
          <a:prstGeom prst="rect">
            <a:avLst/>
          </a:prstGeom>
        </p:spPr>
        <p:txBody>
          <a:bodyPr vert="horz" wrap="square" lIns="0" tIns="16510" rIns="0" bIns="0" rtlCol="0">
            <a:spAutoFit/>
          </a:bodyPr>
          <a:lstStyle/>
          <a:p>
            <a:pPr marL="12700">
              <a:lnSpc>
                <a:spcPct val="100000"/>
              </a:lnSpc>
              <a:spcBef>
                <a:spcPts val="130"/>
              </a:spcBef>
            </a:pPr>
            <a:r>
              <a:rPr spc="-10" dirty="0"/>
              <a:t>OUTLINE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a:t>
            </a:fld>
            <a:endParaRPr spc="-25" dirty="0"/>
          </a:p>
        </p:txBody>
      </p:sp>
      <p:sp>
        <p:nvSpPr>
          <p:cNvPr id="3" name="object 3"/>
          <p:cNvSpPr txBox="1"/>
          <p:nvPr/>
        </p:nvSpPr>
        <p:spPr>
          <a:xfrm>
            <a:off x="917575" y="1173924"/>
            <a:ext cx="3450590" cy="4508500"/>
          </a:xfrm>
          <a:prstGeom prst="rect">
            <a:avLst/>
          </a:prstGeom>
        </p:spPr>
        <p:txBody>
          <a:bodyPr vert="horz" wrap="square" lIns="0" tIns="62230" rIns="0" bIns="0" rtlCol="0">
            <a:spAutoFit/>
          </a:bodyPr>
          <a:lstStyle/>
          <a:p>
            <a:pPr marL="527050" indent="-514350">
              <a:lnSpc>
                <a:spcPct val="100000"/>
              </a:lnSpc>
              <a:spcBef>
                <a:spcPts val="490"/>
              </a:spcBef>
              <a:buAutoNum type="arabicPeriod"/>
              <a:tabLst>
                <a:tab pos="527050" algn="l"/>
              </a:tabLst>
            </a:pPr>
            <a:r>
              <a:rPr sz="1800" spc="-10" dirty="0">
                <a:latin typeface="Times New Roman"/>
                <a:cs typeface="Times New Roman"/>
              </a:rPr>
              <a:t>Abstract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Introduction</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Literature</a:t>
            </a:r>
            <a:r>
              <a:rPr sz="1800" spc="-10" dirty="0">
                <a:latin typeface="Times New Roman"/>
                <a:cs typeface="Times New Roman"/>
              </a:rPr>
              <a:t> Survey</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Research</a:t>
            </a:r>
            <a:r>
              <a:rPr sz="1800" spc="-40" dirty="0">
                <a:latin typeface="Times New Roman"/>
                <a:cs typeface="Times New Roman"/>
              </a:rPr>
              <a:t> </a:t>
            </a:r>
            <a:r>
              <a:rPr sz="1800" spc="-20" dirty="0">
                <a:latin typeface="Times New Roman"/>
                <a:cs typeface="Times New Roman"/>
              </a:rPr>
              <a:t>Gaps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Problem</a:t>
            </a:r>
            <a:r>
              <a:rPr sz="1800" spc="-50" dirty="0">
                <a:latin typeface="Times New Roman"/>
                <a:cs typeface="Times New Roman"/>
              </a:rPr>
              <a:t> </a:t>
            </a:r>
            <a:r>
              <a:rPr sz="1800" spc="-10" dirty="0">
                <a:latin typeface="Times New Roman"/>
                <a:cs typeface="Times New Roman"/>
              </a:rPr>
              <a:t>Statement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Objectives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Block</a:t>
            </a:r>
            <a:r>
              <a:rPr sz="1800" spc="-10" dirty="0">
                <a:latin typeface="Times New Roman"/>
                <a:cs typeface="Times New Roman"/>
              </a:rPr>
              <a:t> </a:t>
            </a:r>
            <a:r>
              <a:rPr sz="1800" dirty="0">
                <a:latin typeface="Times New Roman"/>
                <a:cs typeface="Times New Roman"/>
              </a:rPr>
              <a:t>Diagram</a:t>
            </a:r>
            <a:r>
              <a:rPr sz="1800" spc="-5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Flow</a:t>
            </a:r>
            <a:r>
              <a:rPr sz="1800" spc="-30" dirty="0">
                <a:latin typeface="Times New Roman"/>
                <a:cs typeface="Times New Roman"/>
              </a:rPr>
              <a:t> </a:t>
            </a:r>
            <a:r>
              <a:rPr sz="1800" spc="-10" dirty="0">
                <a:latin typeface="Times New Roman"/>
                <a:cs typeface="Times New Roman"/>
              </a:rPr>
              <a:t>Diagram</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Methodology</a:t>
            </a:r>
            <a:endParaRPr sz="1800">
              <a:latin typeface="Times New Roman"/>
              <a:cs typeface="Times New Roman"/>
            </a:endParaRPr>
          </a:p>
          <a:p>
            <a:pPr marL="527050" indent="-514350">
              <a:lnSpc>
                <a:spcPct val="100000"/>
              </a:lnSpc>
              <a:spcBef>
                <a:spcPts val="320"/>
              </a:spcBef>
              <a:buAutoNum type="arabicPeriod"/>
              <a:tabLst>
                <a:tab pos="527050" algn="l"/>
              </a:tabLst>
            </a:pPr>
            <a:r>
              <a:rPr sz="1800" spc="-10" dirty="0">
                <a:latin typeface="Times New Roman"/>
                <a:cs typeface="Times New Roman"/>
              </a:rPr>
              <a:t>Implementation</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Results</a:t>
            </a:r>
            <a:r>
              <a:rPr sz="1800" spc="10" dirty="0">
                <a:latin typeface="Times New Roman"/>
                <a:cs typeface="Times New Roman"/>
              </a:rPr>
              <a:t> </a:t>
            </a:r>
            <a:r>
              <a:rPr sz="1800" spc="-20" dirty="0">
                <a:latin typeface="Times New Roman"/>
                <a:cs typeface="Times New Roman"/>
              </a:rPr>
              <a:t>and</a:t>
            </a:r>
            <a:r>
              <a:rPr sz="1800" spc="-90" dirty="0">
                <a:latin typeface="Times New Roman"/>
                <a:cs typeface="Times New Roman"/>
              </a:rPr>
              <a:t> </a:t>
            </a:r>
            <a:r>
              <a:rPr sz="1800" spc="-10" dirty="0">
                <a:latin typeface="Times New Roman"/>
                <a:cs typeface="Times New Roman"/>
              </a:rPr>
              <a:t>Analysis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Conclusion</a:t>
            </a:r>
            <a:r>
              <a:rPr sz="1800" spc="-20" dirty="0">
                <a:latin typeface="Times New Roman"/>
                <a:cs typeface="Times New Roman"/>
              </a:rPr>
              <a:t> </a:t>
            </a:r>
            <a:r>
              <a:rPr sz="1800" dirty="0">
                <a:latin typeface="Times New Roman"/>
                <a:cs typeface="Times New Roman"/>
              </a:rPr>
              <a:t>&amp;</a:t>
            </a:r>
            <a:r>
              <a:rPr sz="1800" spc="-5" dirty="0">
                <a:latin typeface="Times New Roman"/>
                <a:cs typeface="Times New Roman"/>
              </a:rPr>
              <a:t> </a:t>
            </a:r>
            <a:r>
              <a:rPr sz="1800" dirty="0">
                <a:latin typeface="Times New Roman"/>
                <a:cs typeface="Times New Roman"/>
              </a:rPr>
              <a:t>Future </a:t>
            </a:r>
            <a:r>
              <a:rPr sz="1800" spc="-20" dirty="0">
                <a:latin typeface="Times New Roman"/>
                <a:cs typeface="Times New Roman"/>
              </a:rPr>
              <a:t>Scope</a:t>
            </a:r>
            <a:endParaRPr sz="1800">
              <a:latin typeface="Times New Roman"/>
              <a:cs typeface="Times New Roman"/>
            </a:endParaRPr>
          </a:p>
          <a:p>
            <a:pPr marL="527050" indent="-514350">
              <a:lnSpc>
                <a:spcPct val="100000"/>
              </a:lnSpc>
              <a:spcBef>
                <a:spcPts val="400"/>
              </a:spcBef>
              <a:buAutoNum type="arabicPeriod"/>
              <a:tabLst>
                <a:tab pos="527050" algn="l"/>
              </a:tabLst>
            </a:pPr>
            <a:r>
              <a:rPr sz="1800" spc="-10" dirty="0">
                <a:latin typeface="Times New Roman"/>
                <a:cs typeface="Times New Roman"/>
              </a:rPr>
              <a:t>References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Question </a:t>
            </a:r>
            <a:r>
              <a:rPr sz="1800" spc="-20" dirty="0">
                <a:latin typeface="Times New Roman"/>
                <a:cs typeface="Times New Roman"/>
              </a:rPr>
              <a:t>and</a:t>
            </a:r>
            <a:r>
              <a:rPr sz="1800" spc="-75" dirty="0">
                <a:latin typeface="Times New Roman"/>
                <a:cs typeface="Times New Roman"/>
              </a:rPr>
              <a:t> </a:t>
            </a:r>
            <a:r>
              <a:rPr sz="1800" spc="-10" dirty="0">
                <a:latin typeface="Times New Roman"/>
                <a:cs typeface="Times New Roman"/>
              </a:rPr>
              <a:t>Answers</a:t>
            </a:r>
            <a:endParaRPr sz="1800">
              <a:latin typeface="Times New Roman"/>
              <a:cs typeface="Times New Roman"/>
            </a:endParaRPr>
          </a:p>
          <a:p>
            <a:pPr marL="527050" indent="-514350">
              <a:lnSpc>
                <a:spcPct val="100000"/>
              </a:lnSpc>
              <a:spcBef>
                <a:spcPts val="395"/>
              </a:spcBef>
              <a:buAutoNum type="arabicPeriod"/>
              <a:tabLst>
                <a:tab pos="527050" algn="l"/>
              </a:tabLst>
            </a:pPr>
            <a:r>
              <a:rPr sz="1800" spc="-10" dirty="0">
                <a:latin typeface="Times New Roman"/>
                <a:cs typeface="Times New Roman"/>
              </a:rPr>
              <a:t>Acknowledgements</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703320">
              <a:lnSpc>
                <a:spcPct val="100000"/>
              </a:lnSpc>
              <a:spcBef>
                <a:spcPts val="130"/>
              </a:spcBef>
            </a:pPr>
            <a:r>
              <a:rPr spc="-10" dirty="0"/>
              <a:t>ABSTRACT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4</a:t>
            </a:fld>
            <a:endParaRPr spc="-25" dirty="0"/>
          </a:p>
        </p:txBody>
      </p:sp>
      <p:sp>
        <p:nvSpPr>
          <p:cNvPr id="3" name="object 3"/>
          <p:cNvSpPr txBox="1"/>
          <p:nvPr/>
        </p:nvSpPr>
        <p:spPr>
          <a:xfrm>
            <a:off x="917574" y="1813304"/>
            <a:ext cx="10741025" cy="4474302"/>
          </a:xfrm>
          <a:prstGeom prst="rect">
            <a:avLst/>
          </a:prstGeom>
        </p:spPr>
        <p:txBody>
          <a:bodyPr vert="horz" wrap="square" lIns="0" tIns="16510" rIns="0" bIns="0" rtlCol="0">
            <a:spAutoFit/>
          </a:bodyPr>
          <a:lstStyle/>
          <a:p>
            <a:pPr marL="241300" indent="-228600">
              <a:lnSpc>
                <a:spcPct val="100000"/>
              </a:lnSpc>
              <a:spcBef>
                <a:spcPts val="13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This study introduces a machine learning framework for classifying infant cries using 457 audio features, including time-domain (e.g., Zero-Crossing Rate) and frequency-domain (e.g., MFCCs) features.</a:t>
            </a:r>
          </a:p>
          <a:p>
            <a:pPr marL="241300" indent="-228600">
              <a:lnSpc>
                <a:spcPct val="100000"/>
              </a:lnSpc>
              <a:spcBef>
                <a:spcPts val="13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Mel-spectrograms and Time-Series Imaging enhance audio signal visualization. Data was divided into 80% training and 20% testing sets, with 10-fold cross-validation for model tuning. Several machine learning models were evaluated, including Logistic Regression, SVM, Decision Trees, Random Forests, and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a:t>
            </a:r>
          </a:p>
          <a:p>
            <a:pPr marL="241300" indent="-228600">
              <a:lnSpc>
                <a:spcPct val="100000"/>
              </a:lnSpc>
              <a:spcBef>
                <a:spcPts val="13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The Random Forest model with MFCC features achieved a peak accuracy of 98.03%. Model performance was assessed using accuracy metrics, confusion matrices, and feature importance analysis.</a:t>
            </a:r>
            <a:r>
              <a:rPr lang="en-US" sz="2400" dirty="0"/>
              <a:t> </a:t>
            </a:r>
            <a:r>
              <a:rPr lang="en-US" sz="2400" dirty="0">
                <a:latin typeface="Times New Roman" panose="02020603050405020304" pitchFamily="18" charset="0"/>
                <a:cs typeface="Times New Roman" panose="02020603050405020304" pitchFamily="18" charset="0"/>
              </a:rPr>
              <a:t>Results validate the combination of classical feature extraction and machine learning for cry classification.</a:t>
            </a:r>
            <a:r>
              <a:rPr lang="en-US" sz="2400" dirty="0"/>
              <a:t> </a:t>
            </a:r>
            <a:r>
              <a:rPr lang="en-US" sz="2400" dirty="0">
                <a:latin typeface="Times New Roman" panose="02020603050405020304" pitchFamily="18" charset="0"/>
                <a:cs typeface="Times New Roman" panose="02020603050405020304" pitchFamily="18" charset="0"/>
              </a:rPr>
              <a:t>Future work aims to improve performance with advanced ensemble techniques​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989580">
              <a:lnSpc>
                <a:spcPct val="100000"/>
              </a:lnSpc>
              <a:spcBef>
                <a:spcPts val="130"/>
              </a:spcBef>
            </a:pPr>
            <a:r>
              <a:rPr spc="-10" dirty="0"/>
              <a:t>INTRODUCTION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5</a:t>
            </a:fld>
            <a:endParaRPr spc="-25" dirty="0"/>
          </a:p>
        </p:txBody>
      </p:sp>
      <p:sp>
        <p:nvSpPr>
          <p:cNvPr id="3" name="object 3"/>
          <p:cNvSpPr txBox="1"/>
          <p:nvPr/>
        </p:nvSpPr>
        <p:spPr>
          <a:xfrm>
            <a:off x="917574" y="1730872"/>
            <a:ext cx="10402951" cy="3998531"/>
          </a:xfrm>
          <a:prstGeom prst="rect">
            <a:avLst/>
          </a:prstGeom>
        </p:spPr>
        <p:txBody>
          <a:bodyPr vert="horz" wrap="square" lIns="0" tIns="99060" rIns="0" bIns="0" rtlCol="0">
            <a:spAutoFit/>
          </a:bodyPr>
          <a:lstStyle/>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This project develops a machine learning framework to classify infant cries using advanced audio feature extraction techniques. The motivation stems from the need to understand infant cries as a primary communication method, especially in healthcare scenarios.</a:t>
            </a:r>
          </a:p>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By analyzing features like MFCCs and Mel-spectrograms, the study enables timely and informed caregiving actions. Its importance lies in providing a non-invasive and accurate approach to early health monitoring.</a:t>
            </a:r>
          </a:p>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Combining feature extraction with machine learning, the project achieves state-of-the-art results. This work significantly contributes to improving infant well-being and pediatric healthcare.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9865" y="283463"/>
            <a:ext cx="5544820" cy="632460"/>
          </a:xfrm>
          <a:prstGeom prst="rect">
            <a:avLst/>
          </a:prstGeom>
        </p:spPr>
        <p:txBody>
          <a:bodyPr vert="horz" wrap="square" lIns="0" tIns="16510" rIns="0" bIns="0" rtlCol="0">
            <a:spAutoFit/>
          </a:bodyPr>
          <a:lstStyle/>
          <a:p>
            <a:pPr marL="12700">
              <a:lnSpc>
                <a:spcPct val="100000"/>
              </a:lnSpc>
              <a:spcBef>
                <a:spcPts val="130"/>
              </a:spcBef>
            </a:pPr>
            <a:r>
              <a:rPr sz="3950" dirty="0"/>
              <a:t>LITERATURE</a:t>
            </a:r>
            <a:r>
              <a:rPr sz="3950" spc="-185" dirty="0"/>
              <a:t> </a:t>
            </a:r>
            <a:r>
              <a:rPr sz="3950" spc="-10" dirty="0"/>
              <a:t>SURVEY</a:t>
            </a:r>
            <a:endParaRPr sz="395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6</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3446660200"/>
              </p:ext>
            </p:extLst>
          </p:nvPr>
        </p:nvGraphicFramePr>
        <p:xfrm>
          <a:off x="679451" y="1052195"/>
          <a:ext cx="10641077" cy="3978602"/>
        </p:xfrm>
        <a:graphic>
          <a:graphicData uri="http://schemas.openxmlformats.org/drawingml/2006/table">
            <a:tbl>
              <a:tblPr firstRow="1" bandRow="1">
                <a:tableStyleId>{2D5ABB26-0587-4C30-8999-92F81FD0307C}</a:tableStyleId>
              </a:tblPr>
              <a:tblGrid>
                <a:gridCol w="593719">
                  <a:extLst>
                    <a:ext uri="{9D8B030D-6E8A-4147-A177-3AD203B41FA5}">
                      <a16:colId xmlns:a16="http://schemas.microsoft.com/office/drawing/2014/main" val="20000"/>
                    </a:ext>
                  </a:extLst>
                </a:gridCol>
                <a:gridCol w="1897049">
                  <a:extLst>
                    <a:ext uri="{9D8B030D-6E8A-4147-A177-3AD203B41FA5}">
                      <a16:colId xmlns:a16="http://schemas.microsoft.com/office/drawing/2014/main" val="20001"/>
                    </a:ext>
                  </a:extLst>
                </a:gridCol>
                <a:gridCol w="1581090">
                  <a:extLst>
                    <a:ext uri="{9D8B030D-6E8A-4147-A177-3AD203B41FA5}">
                      <a16:colId xmlns:a16="http://schemas.microsoft.com/office/drawing/2014/main" val="20002"/>
                    </a:ext>
                  </a:extLst>
                </a:gridCol>
                <a:gridCol w="1631177">
                  <a:extLst>
                    <a:ext uri="{9D8B030D-6E8A-4147-A177-3AD203B41FA5}">
                      <a16:colId xmlns:a16="http://schemas.microsoft.com/office/drawing/2014/main" val="20003"/>
                    </a:ext>
                  </a:extLst>
                </a:gridCol>
                <a:gridCol w="1841892">
                  <a:extLst>
                    <a:ext uri="{9D8B030D-6E8A-4147-A177-3AD203B41FA5}">
                      <a16:colId xmlns:a16="http://schemas.microsoft.com/office/drawing/2014/main" val="20004"/>
                    </a:ext>
                  </a:extLst>
                </a:gridCol>
                <a:gridCol w="1509087">
                  <a:extLst>
                    <a:ext uri="{9D8B030D-6E8A-4147-A177-3AD203B41FA5}">
                      <a16:colId xmlns:a16="http://schemas.microsoft.com/office/drawing/2014/main" val="20005"/>
                    </a:ext>
                  </a:extLst>
                </a:gridCol>
                <a:gridCol w="1587063">
                  <a:extLst>
                    <a:ext uri="{9D8B030D-6E8A-4147-A177-3AD203B41FA5}">
                      <a16:colId xmlns:a16="http://schemas.microsoft.com/office/drawing/2014/main" val="20006"/>
                    </a:ext>
                  </a:extLst>
                </a:gridCol>
              </a:tblGrid>
              <a:tr h="652398">
                <a:tc>
                  <a:txBody>
                    <a:bodyPr/>
                    <a:lstStyle/>
                    <a:p>
                      <a:pPr marL="182880">
                        <a:lnSpc>
                          <a:spcPct val="100000"/>
                        </a:lnSpc>
                        <a:spcBef>
                          <a:spcPts val="325"/>
                        </a:spcBef>
                      </a:pPr>
                      <a:r>
                        <a:rPr sz="1550" b="1" spc="-25" dirty="0">
                          <a:latin typeface="Calibri"/>
                          <a:cs typeface="Calibri"/>
                        </a:rPr>
                        <a:t>No</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 algn="ctr">
                        <a:lnSpc>
                          <a:spcPct val="100000"/>
                        </a:lnSpc>
                        <a:spcBef>
                          <a:spcPts val="325"/>
                        </a:spcBef>
                      </a:pPr>
                      <a:r>
                        <a:rPr sz="1550" b="1" spc="-10" dirty="0">
                          <a:latin typeface="Calibri"/>
                          <a:cs typeface="Calibri"/>
                        </a:rPr>
                        <a:t>Title</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14984">
                        <a:lnSpc>
                          <a:spcPct val="100000"/>
                        </a:lnSpc>
                        <a:spcBef>
                          <a:spcPts val="325"/>
                        </a:spcBef>
                      </a:pPr>
                      <a:r>
                        <a:rPr sz="1550" b="1" spc="-10" dirty="0">
                          <a:latin typeface="Calibri"/>
                          <a:cs typeface="Calibri"/>
                        </a:rPr>
                        <a:t>Author</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57225" marR="147955" indent="-494665">
                        <a:lnSpc>
                          <a:spcPct val="104900"/>
                        </a:lnSpc>
                        <a:spcBef>
                          <a:spcPts val="229"/>
                        </a:spcBef>
                      </a:pPr>
                      <a:r>
                        <a:rPr sz="1550" b="1" dirty="0">
                          <a:latin typeface="Calibri"/>
                          <a:cs typeface="Calibri"/>
                        </a:rPr>
                        <a:t>Journal</a:t>
                      </a:r>
                      <a:r>
                        <a:rPr sz="1550" b="1" spc="130" dirty="0">
                          <a:latin typeface="Calibri"/>
                          <a:cs typeface="Calibri"/>
                        </a:rPr>
                        <a:t> </a:t>
                      </a:r>
                      <a:r>
                        <a:rPr sz="1550" b="1" dirty="0">
                          <a:latin typeface="Calibri"/>
                          <a:cs typeface="Calibri"/>
                        </a:rPr>
                        <a:t>Name</a:t>
                      </a:r>
                      <a:r>
                        <a:rPr sz="1550" b="1" spc="90" dirty="0">
                          <a:latin typeface="Calibri"/>
                          <a:cs typeface="Calibri"/>
                        </a:rPr>
                        <a:t> </a:t>
                      </a:r>
                      <a:r>
                        <a:rPr sz="1550" b="1" spc="-50" dirty="0">
                          <a:latin typeface="Calibri"/>
                          <a:cs typeface="Calibri"/>
                        </a:rPr>
                        <a:t>&amp; </a:t>
                      </a:r>
                      <a:r>
                        <a:rPr sz="1550" b="1" spc="-20" dirty="0">
                          <a:latin typeface="Calibri"/>
                          <a:cs typeface="Calibri"/>
                        </a:rPr>
                        <a:t>Year</a:t>
                      </a:r>
                      <a:endParaRPr sz="155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8010" marR="367030" indent="-208915">
                        <a:lnSpc>
                          <a:spcPct val="104900"/>
                        </a:lnSpc>
                        <a:spcBef>
                          <a:spcPts val="229"/>
                        </a:spcBef>
                      </a:pPr>
                      <a:r>
                        <a:rPr sz="1550" b="1" spc="-10" dirty="0">
                          <a:latin typeface="Calibri"/>
                          <a:cs typeface="Calibri"/>
                        </a:rPr>
                        <a:t>Methodology Adapted</a:t>
                      </a:r>
                      <a:endParaRPr sz="155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254635">
                        <a:lnSpc>
                          <a:spcPct val="100000"/>
                        </a:lnSpc>
                        <a:spcBef>
                          <a:spcPts val="325"/>
                        </a:spcBef>
                      </a:pPr>
                      <a:r>
                        <a:rPr sz="1550" b="1" dirty="0">
                          <a:latin typeface="Calibri"/>
                          <a:cs typeface="Calibri"/>
                        </a:rPr>
                        <a:t>Key</a:t>
                      </a:r>
                      <a:r>
                        <a:rPr sz="1550" b="1" spc="45" dirty="0">
                          <a:latin typeface="Calibri"/>
                          <a:cs typeface="Calibri"/>
                        </a:rPr>
                        <a:t> </a:t>
                      </a:r>
                      <a:r>
                        <a:rPr sz="1550" b="1" spc="-10" dirty="0">
                          <a:latin typeface="Calibri"/>
                          <a:cs typeface="Calibri"/>
                        </a:rPr>
                        <a:t>Findings</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9050" algn="ctr">
                        <a:lnSpc>
                          <a:spcPct val="100000"/>
                        </a:lnSpc>
                        <a:spcBef>
                          <a:spcPts val="325"/>
                        </a:spcBef>
                      </a:pPr>
                      <a:r>
                        <a:rPr sz="1550" b="1" spc="-20" dirty="0">
                          <a:latin typeface="Calibri"/>
                          <a:cs typeface="Calibri"/>
                        </a:rPr>
                        <a:t>Gaps</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038530">
                <a:tc>
                  <a:txBody>
                    <a:bodyPr/>
                    <a:lstStyle/>
                    <a:p>
                      <a:pPr marL="92075">
                        <a:lnSpc>
                          <a:spcPct val="100000"/>
                        </a:lnSpc>
                        <a:spcBef>
                          <a:spcPts val="254"/>
                        </a:spcBef>
                      </a:pPr>
                      <a:r>
                        <a:rPr sz="1400" spc="-50" dirty="0">
                          <a:latin typeface="Calibri"/>
                          <a:cs typeface="Calibri"/>
                        </a:rPr>
                        <a:t>1</a:t>
                      </a:r>
                      <a:endParaRPr sz="1400">
                        <a:latin typeface="Calibri"/>
                        <a:cs typeface="Calibri"/>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4"/>
                        </a:spcBef>
                      </a:pPr>
                      <a:r>
                        <a:rPr lang="en-US" sz="1400" dirty="0">
                          <a:latin typeface="Times New Roman" panose="02020603050405020304" pitchFamily="18" charset="0"/>
                          <a:cs typeface="Times New Roman" panose="02020603050405020304" pitchFamily="18" charset="0"/>
                        </a:rPr>
                        <a:t>Machine learning based infant</a:t>
                      </a:r>
                    </a:p>
                    <a:p>
                      <a:pPr marL="92075">
                        <a:lnSpc>
                          <a:spcPct val="100000"/>
                        </a:lnSpc>
                        <a:spcBef>
                          <a:spcPts val="254"/>
                        </a:spcBef>
                      </a:pPr>
                      <a:r>
                        <a:rPr lang="en-US" sz="1400" dirty="0">
                          <a:latin typeface="Times New Roman" panose="02020603050405020304" pitchFamily="18" charset="0"/>
                          <a:cs typeface="Times New Roman" panose="02020603050405020304" pitchFamily="18" charset="0"/>
                        </a:rPr>
                        <a:t> crying interpretation</a:t>
                      </a:r>
                      <a:endParaRPr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600" dirty="0">
                          <a:latin typeface="Times New Roman"/>
                          <a:cs typeface="Times New Roman"/>
                        </a:rPr>
                        <a:t> </a:t>
                      </a:r>
                      <a:r>
                        <a:rPr lang="en-IN" sz="1400" dirty="0">
                          <a:latin typeface="Times New Roman"/>
                          <a:cs typeface="Times New Roman"/>
                        </a:rPr>
                        <a:t>Mohammed     Hammoud,</a:t>
                      </a:r>
                      <a:r>
                        <a:rPr lang="en-US" sz="1400" dirty="0"/>
                        <a:t> Melaku </a:t>
                      </a:r>
                      <a:r>
                        <a:rPr lang="en-US" sz="1400" dirty="0" err="1"/>
                        <a:t>Negussie</a:t>
                      </a:r>
                      <a:r>
                        <a:rPr lang="en-US" sz="1400" dirty="0"/>
                        <a:t> </a:t>
                      </a:r>
                      <a:r>
                        <a:rPr lang="en-US" sz="1400" dirty="0" err="1"/>
                        <a:t>Getahun</a:t>
                      </a:r>
                      <a:r>
                        <a:rPr lang="en-US" sz="1400" dirty="0"/>
                        <a:t>,</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nSpc>
                          <a:spcPct val="100000"/>
                        </a:lnSpc>
                        <a:spcBef>
                          <a:spcPts val="254"/>
                        </a:spcBef>
                      </a:pPr>
                      <a:r>
                        <a:rPr lang="da-DK" sz="1400" dirty="0">
                          <a:latin typeface="Times New Roman" panose="02020603050405020304" pitchFamily="18" charset="0"/>
                          <a:cs typeface="Times New Roman" panose="02020603050405020304" pitchFamily="18" charset="0"/>
                        </a:rPr>
                        <a:t>https://www.researchgate.net/publication/377297400</a:t>
                      </a:r>
                      <a:endParaRPr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Feature extraction, data augmentation, time-series imaging, Random Forest classifier.</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96.39% accuracy achieved in classifying infant cries using Random Forest</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Small dataset, limited features, no deployment focus, lacks deep comparisons.</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59404">
                <a:tc>
                  <a:txBody>
                    <a:bodyPr/>
                    <a:lstStyle/>
                    <a:p>
                      <a:pPr marL="92075">
                        <a:lnSpc>
                          <a:spcPct val="100000"/>
                        </a:lnSpc>
                        <a:spcBef>
                          <a:spcPts val="265"/>
                        </a:spcBef>
                      </a:pPr>
                      <a:r>
                        <a:rPr sz="1400" spc="-50" dirty="0">
                          <a:latin typeface="Calibri"/>
                          <a:cs typeface="Calibri"/>
                        </a:rPr>
                        <a:t>2</a:t>
                      </a:r>
                      <a:endParaRPr sz="14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a:cs typeface="Times New Roman"/>
                        </a:rPr>
                        <a:t>Baby Cry Detection: Deep Learning and Classical Approaches</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dirty="0">
                          <a:latin typeface="Times New Roman" panose="02020603050405020304" pitchFamily="18" charset="0"/>
                          <a:cs typeface="Times New Roman" panose="02020603050405020304" pitchFamily="18" charset="0"/>
                        </a:rPr>
                        <a:t>Rami Cohen</a:t>
                      </a:r>
                    </a:p>
                    <a:p>
                      <a:pPr>
                        <a:lnSpc>
                          <a:spcPct val="100000"/>
                        </a:lnSpc>
                      </a:pPr>
                      <a:r>
                        <a:rPr lang="en-IN" sz="1400" dirty="0"/>
                        <a:t>Janis H. </a:t>
                      </a:r>
                      <a:r>
                        <a:rPr lang="en-IN" sz="1400" dirty="0" err="1"/>
                        <a:t>Zickfeld</a:t>
                      </a:r>
                      <a:endParaRPr lang="en-IN" sz="1400" dirty="0"/>
                    </a:p>
                    <a:p>
                      <a:pPr>
                        <a:lnSpc>
                          <a:spcPct val="100000"/>
                        </a:lnSpc>
                      </a:pPr>
                      <a:r>
                        <a:rPr lang="fr-FR" sz="1400" dirty="0" err="1"/>
                        <a:t>Yizhar</a:t>
                      </a:r>
                      <a:r>
                        <a:rPr lang="fr-FR" sz="1400" dirty="0"/>
                        <a:t> </a:t>
                      </a:r>
                      <a:r>
                        <a:rPr lang="fr-FR" sz="1400" dirty="0" err="1"/>
                        <a:t>Lavner</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dirty="0">
                          <a:latin typeface="Times New Roman"/>
                          <a:cs typeface="Times New Roman"/>
                        </a:rPr>
                        <a:t>https://www.researchgate.net/publication/336989127</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latin typeface="Times New Roman" panose="02020603050405020304" pitchFamily="18" charset="0"/>
                          <a:cs typeface="Times New Roman" panose="02020603050405020304" pitchFamily="18" charset="0"/>
                        </a:rPr>
                        <a:t>Audio preprocessing, feature extraction, logistic regression, CNN, infant cry detection.</a:t>
                      </a:r>
                    </a:p>
                    <a:p>
                      <a:pPr>
                        <a:lnSpc>
                          <a:spcPct val="100000"/>
                        </a:lnSpc>
                      </a:pP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CNN outperforms logistic regression with higher accuracy, lower false positives.</a:t>
                      </a:r>
                    </a:p>
                    <a:p>
                      <a:pPr>
                        <a:lnSpc>
                          <a:spcPct val="100000"/>
                        </a:lnSpc>
                      </a:pP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Small dataset, limited features, no noise mitigation, deployment challenges overlooked.</a:t>
                      </a:r>
                    </a:p>
                    <a:p>
                      <a:pPr>
                        <a:lnSpc>
                          <a:spcPct val="100000"/>
                        </a:lnSpc>
                      </a:pP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188210">
              <a:lnSpc>
                <a:spcPct val="100000"/>
              </a:lnSpc>
              <a:spcBef>
                <a:spcPts val="130"/>
              </a:spcBef>
            </a:pPr>
            <a:r>
              <a:rPr lang="en-IN" spc="-35" dirty="0"/>
              <a:t>LITERATURE</a:t>
            </a:r>
            <a:r>
              <a:rPr lang="en-IN" spc="-204" dirty="0"/>
              <a:t> </a:t>
            </a:r>
            <a:r>
              <a:rPr lang="en-IN" spc="-10" dirty="0"/>
              <a:t>SURVEY</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7</a:t>
            </a:fld>
            <a:endParaRPr spc="-25" dirty="0"/>
          </a:p>
        </p:txBody>
      </p:sp>
      <p:graphicFrame>
        <p:nvGraphicFramePr>
          <p:cNvPr id="11" name="Table 10">
            <a:extLst>
              <a:ext uri="{FF2B5EF4-FFF2-40B4-BE49-F238E27FC236}">
                <a16:creationId xmlns:a16="http://schemas.microsoft.com/office/drawing/2014/main" id="{1699502C-9DDE-3D19-D0BF-E05A882C12CF}"/>
              </a:ext>
            </a:extLst>
          </p:cNvPr>
          <p:cNvGraphicFramePr>
            <a:graphicFrameLocks noGrp="1"/>
          </p:cNvGraphicFramePr>
          <p:nvPr>
            <p:extLst>
              <p:ext uri="{D42A27DB-BD31-4B8C-83A1-F6EECF244321}">
                <p14:modId xmlns:p14="http://schemas.microsoft.com/office/powerpoint/2010/main" val="2456885709"/>
              </p:ext>
            </p:extLst>
          </p:nvPr>
        </p:nvGraphicFramePr>
        <p:xfrm>
          <a:off x="533401" y="2382773"/>
          <a:ext cx="10896599" cy="4032599"/>
        </p:xfrm>
        <a:graphic>
          <a:graphicData uri="http://schemas.openxmlformats.org/drawingml/2006/table">
            <a:tbl>
              <a:tblPr firstRow="1" bandRow="1">
                <a:tableStyleId>{2D5ABB26-0587-4C30-8999-92F81FD0307C}</a:tableStyleId>
              </a:tblPr>
              <a:tblGrid>
                <a:gridCol w="607975">
                  <a:extLst>
                    <a:ext uri="{9D8B030D-6E8A-4147-A177-3AD203B41FA5}">
                      <a16:colId xmlns:a16="http://schemas.microsoft.com/office/drawing/2014/main" val="942811459"/>
                    </a:ext>
                  </a:extLst>
                </a:gridCol>
                <a:gridCol w="1942603">
                  <a:extLst>
                    <a:ext uri="{9D8B030D-6E8A-4147-A177-3AD203B41FA5}">
                      <a16:colId xmlns:a16="http://schemas.microsoft.com/office/drawing/2014/main" val="2134211977"/>
                    </a:ext>
                  </a:extLst>
                </a:gridCol>
                <a:gridCol w="1619056">
                  <a:extLst>
                    <a:ext uri="{9D8B030D-6E8A-4147-A177-3AD203B41FA5}">
                      <a16:colId xmlns:a16="http://schemas.microsoft.com/office/drawing/2014/main" val="3992393203"/>
                    </a:ext>
                  </a:extLst>
                </a:gridCol>
                <a:gridCol w="1670347">
                  <a:extLst>
                    <a:ext uri="{9D8B030D-6E8A-4147-A177-3AD203B41FA5}">
                      <a16:colId xmlns:a16="http://schemas.microsoft.com/office/drawing/2014/main" val="666897219"/>
                    </a:ext>
                  </a:extLst>
                </a:gridCol>
                <a:gridCol w="1886121">
                  <a:extLst>
                    <a:ext uri="{9D8B030D-6E8A-4147-A177-3AD203B41FA5}">
                      <a16:colId xmlns:a16="http://schemas.microsoft.com/office/drawing/2014/main" val="184891628"/>
                    </a:ext>
                  </a:extLst>
                </a:gridCol>
                <a:gridCol w="1545324">
                  <a:extLst>
                    <a:ext uri="{9D8B030D-6E8A-4147-A177-3AD203B41FA5}">
                      <a16:colId xmlns:a16="http://schemas.microsoft.com/office/drawing/2014/main" val="2356034556"/>
                    </a:ext>
                  </a:extLst>
                </a:gridCol>
                <a:gridCol w="1625173">
                  <a:extLst>
                    <a:ext uri="{9D8B030D-6E8A-4147-A177-3AD203B41FA5}">
                      <a16:colId xmlns:a16="http://schemas.microsoft.com/office/drawing/2014/main" val="1205975424"/>
                    </a:ext>
                  </a:extLst>
                </a:gridCol>
              </a:tblGrid>
              <a:tr h="1409650">
                <a:tc>
                  <a:txBody>
                    <a:bodyPr/>
                    <a:lstStyle/>
                    <a:p>
                      <a:pPr marL="92075">
                        <a:lnSpc>
                          <a:spcPct val="100000"/>
                        </a:lnSpc>
                        <a:spcBef>
                          <a:spcPts val="275"/>
                        </a:spcBef>
                      </a:pPr>
                      <a:r>
                        <a:rPr lang="en-US" sz="1400" dirty="0">
                          <a:latin typeface="Calibri"/>
                          <a:cs typeface="Calibri"/>
                        </a:rPr>
                        <a:t>3</a:t>
                      </a:r>
                      <a:endParaRPr sz="1400" dirty="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a:cs typeface="Times New Roman"/>
                        </a:rPr>
                        <a:t>A Novel Approach to Predict the Reason for Baby Cry using Machine Learning</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dirty="0" err="1">
                          <a:latin typeface="Times New Roman"/>
                          <a:cs typeface="Times New Roman"/>
                        </a:rPr>
                        <a:t>Sahithi</a:t>
                      </a:r>
                      <a:r>
                        <a:rPr lang="en-IN" sz="1400" dirty="0">
                          <a:latin typeface="Times New Roman"/>
                          <a:cs typeface="Times New Roman"/>
                        </a:rPr>
                        <a:t> </a:t>
                      </a:r>
                      <a:r>
                        <a:rPr lang="en-IN" sz="1400" dirty="0" err="1">
                          <a:latin typeface="Times New Roman"/>
                          <a:cs typeface="Times New Roman"/>
                        </a:rPr>
                        <a:t>Vesangi</a:t>
                      </a:r>
                      <a:r>
                        <a:rPr lang="en-IN" sz="1400" dirty="0">
                          <a:latin typeface="Times New Roman"/>
                          <a:cs typeface="Times New Roman"/>
                        </a:rPr>
                        <a:t>, </a:t>
                      </a:r>
                      <a:r>
                        <a:rPr lang="en-IN" sz="1400" dirty="0" err="1">
                          <a:latin typeface="Times New Roman"/>
                          <a:cs typeface="Times New Roman"/>
                        </a:rPr>
                        <a:t>Saketh</a:t>
                      </a:r>
                      <a:r>
                        <a:rPr lang="en-IN" sz="1400" dirty="0">
                          <a:latin typeface="Times New Roman"/>
                          <a:cs typeface="Times New Roman"/>
                        </a:rPr>
                        <a:t> Reddy </a:t>
                      </a:r>
                      <a:r>
                        <a:rPr lang="en-IN" sz="1400" dirty="0" err="1">
                          <a:latin typeface="Times New Roman"/>
                          <a:cs typeface="Times New Roman"/>
                        </a:rPr>
                        <a:t>Regatte</a:t>
                      </a:r>
                      <a:r>
                        <a:rPr lang="en-IN" sz="1400" dirty="0">
                          <a:latin typeface="Times New Roman"/>
                          <a:cs typeface="Times New Roman"/>
                        </a:rPr>
                        <a:t>, </a:t>
                      </a:r>
                      <a:r>
                        <a:rPr lang="en-IN" sz="1400" dirty="0" err="1">
                          <a:latin typeface="Times New Roman"/>
                          <a:cs typeface="Times New Roman"/>
                        </a:rPr>
                        <a:t>Chalumuru</a:t>
                      </a:r>
                      <a:r>
                        <a:rPr lang="en-IN" sz="1400" dirty="0">
                          <a:latin typeface="Times New Roman"/>
                          <a:cs typeface="Times New Roman"/>
                        </a:rPr>
                        <a:t> Suresh, Baby </a:t>
                      </a:r>
                      <a:r>
                        <a:rPr lang="en-IN" sz="1400" dirty="0" err="1">
                          <a:latin typeface="Times New Roman"/>
                          <a:cs typeface="Times New Roman"/>
                        </a:rPr>
                        <a:t>Vadlana</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dirty="0">
                          <a:latin typeface="Times New Roman"/>
                          <a:cs typeface="Times New Roman"/>
                        </a:rPr>
                        <a:t>https://www.researchgate.net/publication/372110030</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Audio preprocessing, FFT, CNN for training, RF classifier for prediction.</a:t>
                      </a:r>
                    </a:p>
                    <a:p>
                      <a:pPr>
                        <a:lnSpc>
                          <a:spcPct val="100000"/>
                        </a:lnSpc>
                      </a:pP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Machine learning, baby cries, CNN, Random Forest, accuracy, FFT, application.</a:t>
                      </a:r>
                    </a:p>
                    <a:p>
                      <a:pPr>
                        <a:lnSpc>
                          <a:spcPct val="100000"/>
                        </a:lnSpc>
                      </a:pP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Real-time detection, misclassification, dataset diversity, noise interference, accuracy, data augmentation,.</a:t>
                      </a:r>
                    </a:p>
                    <a:p>
                      <a:pPr>
                        <a:lnSpc>
                          <a:spcPct val="100000"/>
                        </a:lnSpc>
                      </a:pP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2957027581"/>
                  </a:ext>
                </a:extLst>
              </a:tr>
              <a:tr h="1212299">
                <a:tc>
                  <a:txBody>
                    <a:bodyPr/>
                    <a:lstStyle/>
                    <a:p>
                      <a:pPr marL="92075">
                        <a:lnSpc>
                          <a:spcPct val="100000"/>
                        </a:lnSpc>
                        <a:spcBef>
                          <a:spcPts val="285"/>
                        </a:spcBef>
                      </a:pPr>
                      <a:r>
                        <a:rPr lang="en-US" sz="1400" dirty="0">
                          <a:latin typeface="Calibri"/>
                          <a:cs typeface="Calibri"/>
                        </a:rPr>
                        <a:t>4</a:t>
                      </a:r>
                      <a:endParaRPr sz="1400" dirty="0">
                        <a:latin typeface="Calibri"/>
                        <a:cs typeface="Calibri"/>
                      </a:endParaRPr>
                    </a:p>
                  </a:txBody>
                  <a:tcPr marL="0" marR="0" marT="36195"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Deep Learning Based Infant Cry Analysis Utilizing Computer Vision </a:t>
                      </a:r>
                      <a:endParaRPr sz="1400" dirty="0">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IN" sz="1600" dirty="0" err="1"/>
                        <a:t>Joohyun</a:t>
                      </a:r>
                      <a:r>
                        <a:rPr lang="en-IN" sz="1600" dirty="0"/>
                        <a:t> Cha, </a:t>
                      </a:r>
                      <a:r>
                        <a:rPr lang="en-IN" sz="1600" dirty="0" err="1"/>
                        <a:t>Gimin</a:t>
                      </a:r>
                      <a:r>
                        <a:rPr lang="en-IN" sz="1600" dirty="0"/>
                        <a:t> Bae</a:t>
                      </a:r>
                      <a:endParaRPr sz="1600" dirty="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IN" sz="1400" dirty="0">
                          <a:latin typeface="Times New Roman" panose="02020603050405020304" pitchFamily="18" charset="0"/>
                          <a:cs typeface="Times New Roman" panose="02020603050405020304" pitchFamily="18" charset="0"/>
                        </a:rPr>
                        <a:t> http://www.ripublication.com </a:t>
                      </a:r>
                      <a:endParaRPr sz="1400" dirty="0">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methodology integrates audio-video data using ensemble deep learning models.</a:t>
                      </a:r>
                    </a:p>
                    <a:p>
                      <a:pPr>
                        <a:lnSpc>
                          <a:spcPct val="100000"/>
                        </a:lnSpc>
                      </a:pPr>
                      <a:endParaRPr sz="1400" dirty="0">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study combines audio-video data, achieving 97.41% accuracy in infant cry classification</a:t>
                      </a:r>
                      <a:r>
                        <a:rPr lang="en-US" sz="1600" dirty="0">
                          <a:latin typeface="Times New Roman" panose="02020603050405020304" pitchFamily="18" charset="0"/>
                          <a:cs typeface="Times New Roman" panose="02020603050405020304" pitchFamily="18" charset="0"/>
                        </a:rPr>
                        <a:t>.</a:t>
                      </a:r>
                    </a:p>
                    <a:p>
                      <a:pPr>
                        <a:lnSpc>
                          <a:spcPct val="100000"/>
                        </a:lnSpc>
                      </a:pPr>
                      <a:endParaRPr sz="1600" dirty="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study lacks diverse data, ethical considerations, and real-world validation.</a:t>
                      </a:r>
                    </a:p>
                    <a:p>
                      <a:pPr>
                        <a:lnSpc>
                          <a:spcPct val="100000"/>
                        </a:lnSpc>
                      </a:pPr>
                      <a:endParaRPr sz="1600" dirty="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3469123538"/>
                  </a:ext>
                </a:extLst>
              </a:tr>
              <a:tr h="1167479">
                <a:tc>
                  <a:txBody>
                    <a:bodyPr/>
                    <a:lstStyle/>
                    <a:p>
                      <a:pPr marL="92075">
                        <a:lnSpc>
                          <a:spcPct val="100000"/>
                        </a:lnSpc>
                        <a:spcBef>
                          <a:spcPts val="295"/>
                        </a:spcBef>
                      </a:pPr>
                      <a:r>
                        <a:rPr lang="en-US" sz="1400" dirty="0">
                          <a:latin typeface="Calibri"/>
                          <a:cs typeface="Calibri"/>
                        </a:rPr>
                        <a:t>5</a:t>
                      </a:r>
                      <a:endParaRPr sz="1400" dirty="0">
                        <a:latin typeface="Calibri"/>
                        <a:cs typeface="Calibri"/>
                      </a:endParaRPr>
                    </a:p>
                  </a:txBody>
                  <a:tcPr marL="0" marR="0" marT="37465"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Infant Cry Detection With Lightweight Wavelet Scattering Networks</a:t>
                      </a:r>
                      <a:endParaRPr sz="1400" dirty="0">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r>
                        <a:rPr lang="en-IN" sz="1400" dirty="0">
                          <a:latin typeface="Times New Roman" panose="02020603050405020304" pitchFamily="18" charset="0"/>
                          <a:cs typeface="Times New Roman" panose="02020603050405020304" pitchFamily="18" charset="0"/>
                        </a:rPr>
                        <a:t>HAITAO CAO,HAISHAN CHEN, ANDJUNYING YUAN </a:t>
                      </a:r>
                      <a:endParaRPr sz="1400" dirty="0">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endParaRPr sz="1600" dirty="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The methodology integrates wavelet scattering and lightweight DNN models</a:t>
                      </a:r>
                      <a:endParaRPr sz="1400" dirty="0">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Key findings include achieving 96.98% accuracy with low complexity.</a:t>
                      </a:r>
                      <a:endParaRPr sz="1400" dirty="0">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involve limited noise handling and dataset diversity, requiring improvements.</a:t>
                      </a:r>
                      <a:endParaRPr sz="1400" dirty="0">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219557"/>
                  </a:ext>
                </a:extLst>
              </a:tr>
            </a:tbl>
          </a:graphicData>
        </a:graphic>
      </p:graphicFrame>
      <p:graphicFrame>
        <p:nvGraphicFramePr>
          <p:cNvPr id="12" name="Table 11">
            <a:extLst>
              <a:ext uri="{FF2B5EF4-FFF2-40B4-BE49-F238E27FC236}">
                <a16:creationId xmlns:a16="http://schemas.microsoft.com/office/drawing/2014/main" id="{92DDD266-D01B-931E-ED72-5F0454607780}"/>
              </a:ext>
            </a:extLst>
          </p:cNvPr>
          <p:cNvGraphicFramePr>
            <a:graphicFrameLocks noGrp="1"/>
          </p:cNvGraphicFramePr>
          <p:nvPr>
            <p:extLst>
              <p:ext uri="{D42A27DB-BD31-4B8C-83A1-F6EECF244321}">
                <p14:modId xmlns:p14="http://schemas.microsoft.com/office/powerpoint/2010/main" val="2138566528"/>
              </p:ext>
            </p:extLst>
          </p:nvPr>
        </p:nvGraphicFramePr>
        <p:xfrm>
          <a:off x="533401" y="1295400"/>
          <a:ext cx="10896599" cy="1087373"/>
        </p:xfrm>
        <a:graphic>
          <a:graphicData uri="http://schemas.openxmlformats.org/drawingml/2006/table">
            <a:tbl>
              <a:tblPr firstRow="1" bandRow="1">
                <a:tableStyleId>{2D5ABB26-0587-4C30-8999-92F81FD0307C}</a:tableStyleId>
              </a:tblPr>
              <a:tblGrid>
                <a:gridCol w="615154">
                  <a:extLst>
                    <a:ext uri="{9D8B030D-6E8A-4147-A177-3AD203B41FA5}">
                      <a16:colId xmlns:a16="http://schemas.microsoft.com/office/drawing/2014/main" val="4022996215"/>
                    </a:ext>
                  </a:extLst>
                </a:gridCol>
                <a:gridCol w="1965538">
                  <a:extLst>
                    <a:ext uri="{9D8B030D-6E8A-4147-A177-3AD203B41FA5}">
                      <a16:colId xmlns:a16="http://schemas.microsoft.com/office/drawing/2014/main" val="4106391365"/>
                    </a:ext>
                  </a:extLst>
                </a:gridCol>
                <a:gridCol w="1610307">
                  <a:extLst>
                    <a:ext uri="{9D8B030D-6E8A-4147-A177-3AD203B41FA5}">
                      <a16:colId xmlns:a16="http://schemas.microsoft.com/office/drawing/2014/main" val="750508501"/>
                    </a:ext>
                  </a:extLst>
                </a:gridCol>
                <a:gridCol w="1676400">
                  <a:extLst>
                    <a:ext uri="{9D8B030D-6E8A-4147-A177-3AD203B41FA5}">
                      <a16:colId xmlns:a16="http://schemas.microsoft.com/office/drawing/2014/main" val="3028070268"/>
                    </a:ext>
                  </a:extLst>
                </a:gridCol>
                <a:gridCol w="1828800">
                  <a:extLst>
                    <a:ext uri="{9D8B030D-6E8A-4147-A177-3AD203B41FA5}">
                      <a16:colId xmlns:a16="http://schemas.microsoft.com/office/drawing/2014/main" val="1711064702"/>
                    </a:ext>
                  </a:extLst>
                </a:gridCol>
                <a:gridCol w="1600200">
                  <a:extLst>
                    <a:ext uri="{9D8B030D-6E8A-4147-A177-3AD203B41FA5}">
                      <a16:colId xmlns:a16="http://schemas.microsoft.com/office/drawing/2014/main" val="451109362"/>
                    </a:ext>
                  </a:extLst>
                </a:gridCol>
                <a:gridCol w="1600200">
                  <a:extLst>
                    <a:ext uri="{9D8B030D-6E8A-4147-A177-3AD203B41FA5}">
                      <a16:colId xmlns:a16="http://schemas.microsoft.com/office/drawing/2014/main" val="395573359"/>
                    </a:ext>
                  </a:extLst>
                </a:gridCol>
              </a:tblGrid>
              <a:tr h="1087373">
                <a:tc>
                  <a:txBody>
                    <a:bodyPr/>
                    <a:lstStyle/>
                    <a:p>
                      <a:pPr marL="182880">
                        <a:lnSpc>
                          <a:spcPct val="100000"/>
                        </a:lnSpc>
                        <a:spcBef>
                          <a:spcPts val="325"/>
                        </a:spcBef>
                      </a:pPr>
                      <a:r>
                        <a:rPr sz="1550" b="1" spc="-25" dirty="0">
                          <a:latin typeface="Calibri"/>
                          <a:cs typeface="Calibri"/>
                        </a:rPr>
                        <a:t>No</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 algn="ctr">
                        <a:lnSpc>
                          <a:spcPct val="100000"/>
                        </a:lnSpc>
                        <a:spcBef>
                          <a:spcPts val="325"/>
                        </a:spcBef>
                      </a:pPr>
                      <a:r>
                        <a:rPr sz="1550" b="1" spc="-10" dirty="0">
                          <a:latin typeface="Calibri"/>
                          <a:cs typeface="Calibri"/>
                        </a:rPr>
                        <a:t>Title</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14984">
                        <a:lnSpc>
                          <a:spcPct val="100000"/>
                        </a:lnSpc>
                        <a:spcBef>
                          <a:spcPts val="325"/>
                        </a:spcBef>
                      </a:pPr>
                      <a:r>
                        <a:rPr sz="1550" b="1" spc="-10" dirty="0">
                          <a:latin typeface="Calibri"/>
                          <a:cs typeface="Calibri"/>
                        </a:rPr>
                        <a:t>Author</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57225" marR="147955" indent="-494665">
                        <a:lnSpc>
                          <a:spcPct val="104900"/>
                        </a:lnSpc>
                        <a:spcBef>
                          <a:spcPts val="229"/>
                        </a:spcBef>
                      </a:pPr>
                      <a:r>
                        <a:rPr sz="1550" b="1" dirty="0">
                          <a:latin typeface="Calibri"/>
                          <a:cs typeface="Calibri"/>
                        </a:rPr>
                        <a:t>Journal</a:t>
                      </a:r>
                      <a:r>
                        <a:rPr sz="1550" b="1" spc="130" dirty="0">
                          <a:latin typeface="Calibri"/>
                          <a:cs typeface="Calibri"/>
                        </a:rPr>
                        <a:t> </a:t>
                      </a:r>
                      <a:r>
                        <a:rPr sz="1550" b="1" dirty="0">
                          <a:latin typeface="Calibri"/>
                          <a:cs typeface="Calibri"/>
                        </a:rPr>
                        <a:t>Name</a:t>
                      </a:r>
                      <a:r>
                        <a:rPr sz="1550" b="1" spc="90" dirty="0">
                          <a:latin typeface="Calibri"/>
                          <a:cs typeface="Calibri"/>
                        </a:rPr>
                        <a:t> </a:t>
                      </a:r>
                      <a:r>
                        <a:rPr sz="1550" b="1" spc="-50" dirty="0">
                          <a:latin typeface="Calibri"/>
                          <a:cs typeface="Calibri"/>
                        </a:rPr>
                        <a:t>&amp; </a:t>
                      </a:r>
                      <a:r>
                        <a:rPr sz="1550" b="1" spc="-20" dirty="0">
                          <a:latin typeface="Calibri"/>
                          <a:cs typeface="Calibri"/>
                        </a:rPr>
                        <a:t>Year</a:t>
                      </a:r>
                      <a:endParaRPr sz="155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8010" marR="367030" indent="-208915">
                        <a:lnSpc>
                          <a:spcPct val="104900"/>
                        </a:lnSpc>
                        <a:spcBef>
                          <a:spcPts val="229"/>
                        </a:spcBef>
                      </a:pPr>
                      <a:r>
                        <a:rPr sz="1550" b="1" spc="-10" dirty="0">
                          <a:latin typeface="Calibri"/>
                          <a:cs typeface="Calibri"/>
                        </a:rPr>
                        <a:t>Methodology Adapted</a:t>
                      </a:r>
                      <a:endParaRPr sz="1550" dirty="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254635">
                        <a:lnSpc>
                          <a:spcPct val="100000"/>
                        </a:lnSpc>
                        <a:spcBef>
                          <a:spcPts val="325"/>
                        </a:spcBef>
                      </a:pPr>
                      <a:r>
                        <a:rPr sz="1550" b="1" dirty="0">
                          <a:latin typeface="Calibri"/>
                          <a:cs typeface="Calibri"/>
                        </a:rPr>
                        <a:t>Key</a:t>
                      </a:r>
                      <a:r>
                        <a:rPr sz="1550" b="1" spc="45" dirty="0">
                          <a:latin typeface="Calibri"/>
                          <a:cs typeface="Calibri"/>
                        </a:rPr>
                        <a:t> </a:t>
                      </a:r>
                      <a:r>
                        <a:rPr sz="1550" b="1" spc="-10" dirty="0">
                          <a:latin typeface="Calibri"/>
                          <a:cs typeface="Calibri"/>
                        </a:rPr>
                        <a:t>Findings</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9050" algn="ctr">
                        <a:lnSpc>
                          <a:spcPct val="100000"/>
                        </a:lnSpc>
                        <a:spcBef>
                          <a:spcPts val="325"/>
                        </a:spcBef>
                      </a:pPr>
                      <a:r>
                        <a:rPr sz="1550" b="1" spc="-20" dirty="0">
                          <a:latin typeface="Calibri"/>
                          <a:cs typeface="Calibri"/>
                        </a:rPr>
                        <a:t>Gaps</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20049043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856230">
              <a:lnSpc>
                <a:spcPct val="100000"/>
              </a:lnSpc>
              <a:spcBef>
                <a:spcPts val="130"/>
              </a:spcBef>
            </a:pPr>
            <a:r>
              <a:rPr dirty="0"/>
              <a:t>RESEARCH</a:t>
            </a:r>
            <a:r>
              <a:rPr spc="-140" dirty="0"/>
              <a:t> </a:t>
            </a:r>
            <a:r>
              <a:rPr spc="-20" dirty="0"/>
              <a:t>GAPS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8</a:t>
            </a:fld>
            <a:endParaRPr spc="-25" dirty="0"/>
          </a:p>
        </p:txBody>
      </p:sp>
      <p:sp>
        <p:nvSpPr>
          <p:cNvPr id="3" name="object 3"/>
          <p:cNvSpPr txBox="1"/>
          <p:nvPr/>
        </p:nvSpPr>
        <p:spPr>
          <a:xfrm>
            <a:off x="917575" y="1730872"/>
            <a:ext cx="10817225" cy="3998531"/>
          </a:xfrm>
          <a:prstGeom prst="rect">
            <a:avLst/>
          </a:prstGeom>
        </p:spPr>
        <p:txBody>
          <a:bodyPr vert="horz" wrap="square" lIns="0" tIns="99060" rIns="0" bIns="0" rtlCol="0">
            <a:spAutoFit/>
          </a:bodyPr>
          <a:lstStyle/>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Most research classifies cries into predefined categories without considering the situational or environmental context. Incorporating contextual metadata (e.g., time of day, ambient noise) could improve interpretability and classification accuracy.</a:t>
            </a:r>
          </a:p>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Datasets used, such as "Donate-A-Cry Corpus," often suffer from imbalanced classes and limited sample diversity. Underrepresented cry categories (e.g., "burping" or "belly pain") may lead to biased models. There is a need for larger, more balanced, and representative dataset.</a:t>
            </a:r>
          </a:p>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There is insufficient discussion around privacy and ethical concerns, particularly with data collected in sensitive settings like homes. Techniques like federated learning could be explored for privacy-preserving cry analysis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027555">
              <a:lnSpc>
                <a:spcPct val="100000"/>
              </a:lnSpc>
              <a:spcBef>
                <a:spcPts val="130"/>
              </a:spcBef>
            </a:pPr>
            <a:r>
              <a:rPr dirty="0"/>
              <a:t>PROBLEM</a:t>
            </a:r>
            <a:r>
              <a:rPr spc="-170" dirty="0"/>
              <a:t> </a:t>
            </a:r>
            <a:r>
              <a:rPr spc="-50" dirty="0"/>
              <a:t>STATEMENT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lang="en-US" spc="-10"/>
              <a:t>28-12-2024</a:t>
            </a:r>
            <a:endParaRPr spc="-20" dirty="0"/>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lang="en-IN"/>
              <a:t>Batch No. DB4</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9</a:t>
            </a:fld>
            <a:endParaRPr spc="-25" dirty="0"/>
          </a:p>
        </p:txBody>
      </p:sp>
      <p:sp>
        <p:nvSpPr>
          <p:cNvPr id="3" name="object 3"/>
          <p:cNvSpPr txBox="1"/>
          <p:nvPr/>
        </p:nvSpPr>
        <p:spPr>
          <a:xfrm>
            <a:off x="917574" y="1730872"/>
            <a:ext cx="10817226" cy="4634602"/>
          </a:xfrm>
          <a:prstGeom prst="rect">
            <a:avLst/>
          </a:prstGeom>
        </p:spPr>
        <p:txBody>
          <a:bodyPr vert="horz" wrap="square" lIns="0" tIns="99060" rIns="0" bIns="0" rtlCol="0">
            <a:spAutoFit/>
          </a:bodyPr>
          <a:lstStyle/>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The classification of infant cries is crucial for early health monitoring and diagnosis, yet existing methods face several challenges that hinder their effectiveness. Traditional approaches often suffer from low accuracy, limited feature extraction techniques, and an inability to handle imbalanced datasets, resulting in unreliable classification of various cry types.</a:t>
            </a:r>
          </a:p>
          <a:p>
            <a:pPr marL="241300" indent="-228600">
              <a:lnSpc>
                <a:spcPct val="100000"/>
              </a:lnSpc>
              <a:spcBef>
                <a:spcPts val="78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Additionally, the lack of comprehensive feature integration, suboptimal hyperparameter tuning, and underutilization of advanced ensemble learning methods further limit the performance of current systems. Visual representations of audio signals, such as Mel-spectrograms and time-series imaging, remain underexplored, reducing the interpretability of cry signals. Addressing these gaps is essential to develop robust and accurate cry classification systems that can support caregivers and healthcare professionals in understanding and responding to infant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TotalTime>
  <Words>1959</Words>
  <Application>Microsoft Office PowerPoint</Application>
  <PresentationFormat>Widescreen</PresentationFormat>
  <Paragraphs>226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MT</vt:lpstr>
      <vt:lpstr>Calibri</vt:lpstr>
      <vt:lpstr>Times New Roman</vt:lpstr>
      <vt:lpstr>Office Theme</vt:lpstr>
      <vt:lpstr>   WELCOME</vt:lpstr>
      <vt:lpstr>Department of Computer Science and Engineering Advanced Machine Learning Approaches for Infant Cry Classification Using Audio Feature Extraction</vt:lpstr>
      <vt:lpstr>OUTLINE</vt:lpstr>
      <vt:lpstr>ABSTRACT</vt:lpstr>
      <vt:lpstr>INTRODUCTION</vt:lpstr>
      <vt:lpstr>LITERATURE SURVEY</vt:lpstr>
      <vt:lpstr>LITERATURE SURVEY</vt:lpstr>
      <vt:lpstr>RESEARCH GAPS</vt:lpstr>
      <vt:lpstr>PROBLEM STATEMENT</vt:lpstr>
      <vt:lpstr>OBJECTIVES</vt:lpstr>
      <vt:lpstr>BLOCK DIAGRAM OR FLOW DIAGRAM</vt:lpstr>
      <vt:lpstr>METHODOLOGY</vt:lpstr>
      <vt:lpstr>IMPLEMENTATION</vt:lpstr>
      <vt:lpstr>RESULTS &amp; ANALYSIS</vt:lpstr>
      <vt:lpstr>CONCLUSION and FUTURE SCOPE</vt:lpstr>
      <vt:lpstr>REFERENCES</vt:lpstr>
      <vt:lpstr>QUESTIONS and ANSWERS</vt:lpstr>
      <vt:lpstr>ACKNOWLEGEMENTS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JOHN WESLEY</dc:creator>
  <cp:lastModifiedBy>John Wesley</cp:lastModifiedBy>
  <cp:revision>3</cp:revision>
  <dcterms:created xsi:type="dcterms:W3CDTF">2024-12-27T05:15:08Z</dcterms:created>
  <dcterms:modified xsi:type="dcterms:W3CDTF">2024-12-28T04:43:09Z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2024-12-19T00:00:00Z</vt:filetime>
  </property>
  <property fmtid="{D5CDD505-2E9C-101B-9397-08002B2CF9AE}" pid="3" name="LastSaved">
    <vt:filetime>2024-12-27T00:00:00Z</vt:filetime>
  </property>
</Properties>
</file>