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84" r:id="rId2"/>
    <p:sldId id="258" r:id="rId3"/>
    <p:sldId id="260" r:id="rId4"/>
    <p:sldId id="262" r:id="rId5"/>
    <p:sldId id="279" r:id="rId6"/>
    <p:sldId id="263" r:id="rId7"/>
    <p:sldId id="288" r:id="rId8"/>
    <p:sldId id="264" r:id="rId9"/>
    <p:sldId id="289" r:id="rId10"/>
    <p:sldId id="265" r:id="rId11"/>
    <p:sldId id="270" r:id="rId12"/>
    <p:sldId id="266" r:id="rId13"/>
    <p:sldId id="268" r:id="rId14"/>
    <p:sldId id="269" r:id="rId15"/>
    <p:sldId id="280" r:id="rId16"/>
    <p:sldId id="272" r:id="rId17"/>
    <p:sldId id="282" r:id="rId18"/>
    <p:sldId id="281" r:id="rId19"/>
    <p:sldId id="273" r:id="rId20"/>
    <p:sldId id="278" r:id="rId21"/>
    <p:sldId id="283" r:id="rId22"/>
    <p:sldId id="286" r:id="rId23"/>
    <p:sldId id="277"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10-03-2025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2</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10-03-2025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10-03-2025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10-03-2025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mailto:subbaraokatta320@gmail.com" TargetMode="External"/><Relationship Id="rId2" Type="http://schemas.openxmlformats.org/officeDocument/2006/relationships/hyperlink" Target="file:///C:\Users\naren\OneDrive\Desktop\time_bokka\Projects\pancreatic_cancer\papers\narendragndikota2540@gmail.com" TargetMode="External"/><Relationship Id="rId1" Type="http://schemas.openxmlformats.org/officeDocument/2006/relationships/slideLayout" Target="../slideLayouts/slideLayout2.xml"/><Relationship Id="rId4" Type="http://schemas.openxmlformats.org/officeDocument/2006/relationships/hyperlink" Target="mailto:nallabothunarendra0@gmail.com"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D89715-F835-A340-2D20-3E662446CD2F}"/>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3AE69B7B-D181-42FF-9506-E3D0D468D57D}"/>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089FA6B7-F397-578D-76A5-18083BC58C0A}"/>
              </a:ext>
            </a:extLst>
          </p:cNvPr>
          <p:cNvSpPr>
            <a:spLocks noGrp="1"/>
          </p:cNvSpPr>
          <p:nvPr>
            <p:ph type="sldNum" sz="quarter" idx="12"/>
          </p:nvPr>
        </p:nvSpPr>
        <p:spPr/>
        <p:txBody>
          <a:bodyPr/>
          <a:lstStyle/>
          <a:p>
            <a:fld id="{65DCBD69-296B-4D7C-AF62-9B588FC78772}" type="slidenum">
              <a:rPr lang="en-IN" smtClean="0"/>
              <a:t>1</a:t>
            </a:fld>
            <a:endParaRPr lang="en-IN"/>
          </a:p>
        </p:txBody>
      </p:sp>
      <p:pic>
        <p:nvPicPr>
          <p:cNvPr id="5" name="Picture 4" descr="Free Welcome Slides for PowerPoint and Google Slides - PPT Slides">
            <a:extLst>
              <a:ext uri="{FF2B5EF4-FFF2-40B4-BE49-F238E27FC236}">
                <a16:creationId xmlns:a16="http://schemas.microsoft.com/office/drawing/2014/main" id="{EBA946BE-5A07-37A9-6282-DBB8E307B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57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Lack of early detection techniques for pancreatic cancer.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Insufficient integration of multi-scale feature extraction methods.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application of hybrid deep learning models in medical imaging.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Need for robust models validated across diverse datasets and imaging modalities.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Challenges in achieving generalization and reducing overfitting in current models.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Pancreatic cancer detection remains a significant challenge due to the lack of early screening tools and the complex nature of tumor presentations. Existing methods struggle with generalization, overfitting, and imaging modalities. This project addresses these issues by developing a robust hybrid deep learning model, InceptionDense, to enhance early detection and classification accuracy, thereby improving patient outcomes and supporting clinical decision-making.</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 a hybrid deep learning model integrating InceptionV3 and DenseNet121.</a:t>
            </a:r>
          </a:p>
          <a:p>
            <a:pPr marL="0" indent="0">
              <a:buNone/>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Enhance detection and classification accuracy for pancreatic cancer.</a:t>
            </a:r>
          </a:p>
          <a:p>
            <a:pPr marL="0" indent="0">
              <a:buNone/>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Address challenges of generalization and overfitting in medical imaging.</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pic>
        <p:nvPicPr>
          <p:cNvPr id="3" name="Content Placeholder 2">
            <a:extLst>
              <a:ext uri="{FF2B5EF4-FFF2-40B4-BE49-F238E27FC236}">
                <a16:creationId xmlns:a16="http://schemas.microsoft.com/office/drawing/2014/main" id="{B3D01339-EC3E-D072-719C-F7A12FCB7B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4842" y="1825625"/>
            <a:ext cx="8242316" cy="4351338"/>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029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
        <p:nvSpPr>
          <p:cNvPr id="10" name="Rectangle 4">
            <a:extLst>
              <a:ext uri="{FF2B5EF4-FFF2-40B4-BE49-F238E27FC236}">
                <a16:creationId xmlns:a16="http://schemas.microsoft.com/office/drawing/2014/main" id="{F37BE204-90DB-9F97-07EB-CB67F66AF58C}"/>
              </a:ext>
            </a:extLst>
          </p:cNvPr>
          <p:cNvSpPr>
            <a:spLocks noGrp="1" noChangeArrowheads="1"/>
          </p:cNvSpPr>
          <p:nvPr>
            <p:ph idx="1"/>
          </p:nvPr>
        </p:nvSpPr>
        <p:spPr bwMode="auto">
          <a:xfrm>
            <a:off x="838200" y="1415970"/>
            <a:ext cx="982218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FontTx/>
              <a:buChar char="•"/>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1,411 annotated CT images (cancerous &amp; non-cancerous).	</a:t>
            </a:r>
          </a:p>
          <a:p>
            <a:pPr marL="457200" lvl="1" indent="0" eaLnBrk="0" fontAlgn="base" hangingPunct="0">
              <a:lnSpc>
                <a:spcPct val="100000"/>
              </a:lnSpc>
              <a:spcBef>
                <a:spcPct val="0"/>
              </a:spcBef>
              <a:spcAft>
                <a:spcPct val="0"/>
              </a:spcAft>
              <a:buFontTx/>
              <a:buChar char="•"/>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Collected from medical repositories and healthcare collaborations.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FontTx/>
              <a:buChar char="•"/>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Resizing</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Standardized to 224x224 pixels.</a:t>
            </a:r>
          </a:p>
          <a:p>
            <a:pPr marL="457200" lvl="1" indent="0" eaLnBrk="0" fontAlgn="base" hangingPunct="0">
              <a:lnSpc>
                <a:spcPct val="100000"/>
              </a:lnSpc>
              <a:spcBef>
                <a:spcPct val="0"/>
              </a:spcBef>
              <a:spcAft>
                <a:spcPct val="0"/>
              </a:spcAft>
              <a:buFontTx/>
              <a:buChar char="•"/>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Pixel values scaled to [0,1].</a:t>
            </a:r>
          </a:p>
          <a:p>
            <a:pPr marL="457200" lvl="1" indent="0" eaLnBrk="0" fontAlgn="base" hangingPunct="0">
              <a:lnSpc>
                <a:spcPct val="100000"/>
              </a:lnSpc>
              <a:spcBef>
                <a:spcPct val="0"/>
              </a:spcBef>
              <a:spcAft>
                <a:spcPct val="0"/>
              </a:spcAft>
              <a:buFontTx/>
              <a:buChar char="•"/>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 Encoding</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Binary labels (0: Non-cancerous, 1: Cancerous).</a:t>
            </a:r>
          </a:p>
          <a:p>
            <a:pPr marL="457200" lvl="1" indent="0" eaLnBrk="0" fontAlgn="base" hangingPunct="0">
              <a:lnSpc>
                <a:spcPct val="100000"/>
              </a:lnSpc>
              <a:spcBef>
                <a:spcPct val="0"/>
              </a:spcBef>
              <a:spcAft>
                <a:spcPct val="0"/>
              </a:spcAft>
              <a:buFontTx/>
              <a:buChar char="•"/>
            </a:pPr>
            <a:r>
              <a:rPr lang="en-US" altLang="en-US" sz="2600" b="1" dirty="0">
                <a:latin typeface="Times New Roman" panose="02020603050405020304" pitchFamily="18" charset="0"/>
                <a:cs typeface="Times New Roman" panose="02020603050405020304" pitchFamily="18" charset="0"/>
              </a:rPr>
              <a:t>Data Augmentation: </a:t>
            </a:r>
            <a:r>
              <a:rPr lang="en-US" altLang="en-US" sz="2600" dirty="0">
                <a:latin typeface="Times New Roman" panose="02020603050405020304" pitchFamily="18" charset="0"/>
                <a:cs typeface="Times New Roman" panose="02020603050405020304" pitchFamily="18" charset="0"/>
              </a:rPr>
              <a:t>makes the model to expose to a wider range of variations in image.</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Frameworks &amp; Tools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FontTx/>
              <a:buChar char="•"/>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TensorFlow and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model development.</a:t>
            </a:r>
          </a:p>
          <a:p>
            <a:pPr marL="457200" lvl="1" indent="0" eaLnBrk="0" fontAlgn="base" hangingPunct="0">
              <a:lnSpc>
                <a:spcPct val="100000"/>
              </a:lnSpc>
              <a:spcBef>
                <a:spcPct val="0"/>
              </a:spcBef>
              <a:spcAft>
                <a:spcPct val="0"/>
              </a:spcAft>
              <a:buFontTx/>
              <a:buChar char="•"/>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 and Matplotlib for data exploration and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857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A800-4B19-3CCB-ECC2-6AE9A353C17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METHODOLOGY</a:t>
            </a:r>
            <a:endParaRPr lang="en-IN" dirty="0"/>
          </a:p>
        </p:txBody>
      </p:sp>
      <p:sp>
        <p:nvSpPr>
          <p:cNvPr id="4" name="Date Placeholder 3">
            <a:extLst>
              <a:ext uri="{FF2B5EF4-FFF2-40B4-BE49-F238E27FC236}">
                <a16:creationId xmlns:a16="http://schemas.microsoft.com/office/drawing/2014/main" id="{4091F60D-B4FF-5B12-2F7B-4A001D1E1239}"/>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5" name="Footer Placeholder 4">
            <a:extLst>
              <a:ext uri="{FF2B5EF4-FFF2-40B4-BE49-F238E27FC236}">
                <a16:creationId xmlns:a16="http://schemas.microsoft.com/office/drawing/2014/main" id="{18F83D89-A287-FF6B-A7B6-05F90ACE87ED}"/>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6" name="Slide Number Placeholder 5">
            <a:extLst>
              <a:ext uri="{FF2B5EF4-FFF2-40B4-BE49-F238E27FC236}">
                <a16:creationId xmlns:a16="http://schemas.microsoft.com/office/drawing/2014/main" id="{74EF4BB7-931C-3F47-CE12-D9D51A96C869}"/>
              </a:ext>
            </a:extLst>
          </p:cNvPr>
          <p:cNvSpPr>
            <a:spLocks noGrp="1"/>
          </p:cNvSpPr>
          <p:nvPr>
            <p:ph type="sldNum" sz="quarter" idx="12"/>
          </p:nvPr>
        </p:nvSpPr>
        <p:spPr/>
        <p:txBody>
          <a:bodyPr/>
          <a:lstStyle/>
          <a:p>
            <a:fld id="{65DCBD69-296B-4D7C-AF62-9B588FC78772}" type="slidenum">
              <a:rPr lang="en-IN" smtClean="0"/>
              <a:t>15</a:t>
            </a:fld>
            <a:endParaRPr lang="en-IN"/>
          </a:p>
        </p:txBody>
      </p:sp>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31367C23-0403-9F00-8AF1-FD25A6892A2E}"/>
                  </a:ext>
                </a:extLst>
              </p:cNvPr>
              <p:cNvSpPr>
                <a:spLocks noGrp="1" noChangeArrowheads="1"/>
              </p:cNvSpPr>
              <p:nvPr>
                <p:ph idx="1"/>
              </p:nvPr>
            </p:nvSpPr>
            <p:spPr bwMode="auto">
              <a:xfrm>
                <a:off x="838200" y="1629684"/>
                <a:ext cx="10416540" cy="474322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 &amp; Architecture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FontTx/>
                  <a:buChar char="•"/>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InceptionDense (InceptionV3 + DenseNet121).</a:t>
                </a:r>
              </a:p>
              <a:p>
                <a:pPr marL="457200" lvl="1" indent="0" eaLnBrk="0" fontAlgn="base" hangingPunct="0">
                  <a:lnSpc>
                    <a:spcPct val="100000"/>
                  </a:lnSpc>
                  <a:spcBef>
                    <a:spcPct val="0"/>
                  </a:spcBef>
                  <a:spcAft>
                    <a:spcPct val="0"/>
                  </a:spcAft>
                  <a:buFontTx/>
                  <a:buChar char="•"/>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Adam optimizer (learning rate: 0.0001).</a:t>
                </a:r>
              </a:p>
              <a:p>
                <a:pPr marL="457200" lvl="1" indent="0" eaLnBrk="0" fontAlgn="base" hangingPunct="0">
                  <a:lnSpc>
                    <a:spcPct val="100000"/>
                  </a:lnSpc>
                  <a:spcBef>
                    <a:spcPct val="0"/>
                  </a:spcBef>
                  <a:spcAft>
                    <a:spcPct val="0"/>
                  </a:spcAft>
                  <a:buFontTx/>
                  <a:buChar char="•"/>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Loss Function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Binary cross-entropy.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Mathematical Equations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FontTx/>
                  <a:buChar char="•"/>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f>
                      <m:fPr>
                        <m:ctrlPr>
                          <a:rPr kumimoji="0" lang="en-IN" altLang="en-US" b="0" i="1" u="none" strike="noStrike" cap="none" normalizeH="0" baseline="0" smtClean="0">
                            <a:ln>
                              <a:noFill/>
                            </a:ln>
                            <a:solidFill>
                              <a:schemeClr val="tx1"/>
                            </a:solidFill>
                            <a:effectLst/>
                            <a:latin typeface="Cambria Math" panose="02040503050406030204" pitchFamily="18" charset="0"/>
                          </a:rPr>
                        </m:ctrlPr>
                      </m:fPr>
                      <m:num>
                        <m:r>
                          <a:rPr lang="en-IN" altLang="en-US" i="1">
                            <a:latin typeface="Cambria Math" panose="02040503050406030204" pitchFamily="18" charset="0"/>
                          </a:rPr>
                          <m:t>𝑇𝑃</m:t>
                        </m:r>
                        <m:r>
                          <a:rPr lang="en-IN" altLang="en-US" i="1">
                            <a:latin typeface="Cambria Math" panose="02040503050406030204" pitchFamily="18" charset="0"/>
                          </a:rPr>
                          <m:t>+</m:t>
                        </m:r>
                        <m:r>
                          <a:rPr lang="en-IN" altLang="en-US" i="1">
                            <a:latin typeface="Cambria Math" panose="02040503050406030204" pitchFamily="18" charset="0"/>
                          </a:rPr>
                          <m:t>𝑇𝑁</m:t>
                        </m:r>
                      </m:num>
                      <m:den>
                        <m:r>
                          <a:rPr kumimoji="0" lang="en-IN" altLang="en-US" b="0" i="1" u="none" strike="noStrike" cap="none" normalizeH="0" baseline="0" smtClean="0">
                            <a:ln>
                              <a:noFill/>
                            </a:ln>
                            <a:solidFill>
                              <a:schemeClr val="tx1"/>
                            </a:solidFill>
                            <a:effectLst/>
                            <a:latin typeface="Cambria Math" panose="02040503050406030204" pitchFamily="18" charset="0"/>
                          </a:rPr>
                          <m:t>𝑇𝑃</m:t>
                        </m:r>
                        <m:r>
                          <a:rPr kumimoji="0" lang="en-IN" altLang="en-US" b="0" i="1" u="none" strike="noStrike" cap="none" normalizeH="0" baseline="0" smtClean="0">
                            <a:ln>
                              <a:noFill/>
                            </a:ln>
                            <a:solidFill>
                              <a:schemeClr val="tx1"/>
                            </a:solidFill>
                            <a:effectLst/>
                            <a:latin typeface="Cambria Math" panose="02040503050406030204" pitchFamily="18" charset="0"/>
                          </a:rPr>
                          <m:t>+</m:t>
                        </m:r>
                        <m:r>
                          <a:rPr kumimoji="0" lang="en-IN" altLang="en-US" b="0" i="1" u="none" strike="noStrike" cap="none" normalizeH="0" baseline="0" smtClean="0">
                            <a:ln>
                              <a:noFill/>
                            </a:ln>
                            <a:solidFill>
                              <a:schemeClr val="tx1"/>
                            </a:solidFill>
                            <a:effectLst/>
                            <a:latin typeface="Cambria Math" panose="02040503050406030204" pitchFamily="18" charset="0"/>
                          </a:rPr>
                          <m:t>𝑇𝑁</m:t>
                        </m:r>
                        <m:r>
                          <a:rPr kumimoji="0" lang="en-IN" altLang="en-US" b="0" i="1" u="none" strike="noStrike" cap="none" normalizeH="0" baseline="0" smtClean="0">
                            <a:ln>
                              <a:noFill/>
                            </a:ln>
                            <a:solidFill>
                              <a:schemeClr val="tx1"/>
                            </a:solidFill>
                            <a:effectLst/>
                            <a:latin typeface="Cambria Math" panose="02040503050406030204" pitchFamily="18" charset="0"/>
                          </a:rPr>
                          <m:t>+</m:t>
                        </m:r>
                        <m:r>
                          <a:rPr kumimoji="0" lang="en-IN" altLang="en-US" b="0" i="1" u="none" strike="noStrike" cap="none" normalizeH="0" baseline="0" smtClean="0">
                            <a:ln>
                              <a:noFill/>
                            </a:ln>
                            <a:solidFill>
                              <a:schemeClr val="tx1"/>
                            </a:solidFill>
                            <a:effectLst/>
                            <a:latin typeface="Cambria Math" panose="02040503050406030204" pitchFamily="18" charset="0"/>
                          </a:rPr>
                          <m:t>𝐹𝑃</m:t>
                        </m:r>
                        <m:r>
                          <a:rPr kumimoji="0" lang="en-IN" altLang="en-US" b="0" i="1" u="none" strike="noStrike" cap="none" normalizeH="0" baseline="0" smtClean="0">
                            <a:ln>
                              <a:noFill/>
                            </a:ln>
                            <a:solidFill>
                              <a:schemeClr val="tx1"/>
                            </a:solidFill>
                            <a:effectLst/>
                            <a:latin typeface="Cambria Math" panose="02040503050406030204" pitchFamily="18" charset="0"/>
                          </a:rPr>
                          <m:t>+</m:t>
                        </m:r>
                        <m:r>
                          <a:rPr kumimoji="0" lang="en-IN" altLang="en-US" b="0" i="1" u="none" strike="noStrike" cap="none" normalizeH="0" baseline="0" smtClean="0">
                            <a:ln>
                              <a:noFill/>
                            </a:ln>
                            <a:solidFill>
                              <a:schemeClr val="tx1"/>
                            </a:solidFill>
                            <a:effectLst/>
                            <a:latin typeface="Cambria Math" panose="02040503050406030204" pitchFamily="18" charset="0"/>
                          </a:rPr>
                          <m:t>𝐹𝑁</m:t>
                        </m:r>
                      </m:den>
                    </m:f>
                  </m:oMath>
                </a14:m>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14:m>
                  <m:oMath xmlns:m="http://schemas.openxmlformats.org/officeDocument/2006/math">
                    <m:f>
                      <m:fPr>
                        <m:ctrlPr>
                          <a:rPr kumimoji="0" lang="en-IN" altLang="en-US" b="0" i="1" u="none" strike="noStrike" cap="none" normalizeH="0" baseline="0" smtClean="0">
                            <a:ln>
                              <a:noFill/>
                            </a:ln>
                            <a:solidFill>
                              <a:schemeClr val="tx1"/>
                            </a:solidFill>
                            <a:effectLst/>
                            <a:latin typeface="Cambria Math" panose="02040503050406030204" pitchFamily="18" charset="0"/>
                          </a:rPr>
                        </m:ctrlPr>
                      </m:fPr>
                      <m:num>
                        <m:r>
                          <a:rPr kumimoji="0" lang="en-IN" altLang="en-US" b="0" i="1" u="none" strike="noStrike" cap="none" normalizeH="0" baseline="0" smtClean="0">
                            <a:ln>
                              <a:noFill/>
                            </a:ln>
                            <a:solidFill>
                              <a:schemeClr val="tx1"/>
                            </a:solidFill>
                            <a:effectLst/>
                            <a:latin typeface="Cambria Math" panose="02040503050406030204" pitchFamily="18" charset="0"/>
                          </a:rPr>
                          <m:t>𝑇𝑃</m:t>
                        </m:r>
                      </m:num>
                      <m:den>
                        <m:r>
                          <a:rPr kumimoji="0" lang="en-IN" altLang="en-US" b="0" i="1" u="none" strike="noStrike" cap="none" normalizeH="0" baseline="0" smtClean="0">
                            <a:ln>
                              <a:noFill/>
                            </a:ln>
                            <a:solidFill>
                              <a:schemeClr val="tx1"/>
                            </a:solidFill>
                            <a:effectLst/>
                            <a:latin typeface="Cambria Math" panose="02040503050406030204" pitchFamily="18" charset="0"/>
                          </a:rPr>
                          <m:t>𝑇𝑃</m:t>
                        </m:r>
                        <m:r>
                          <a:rPr kumimoji="0" lang="en-IN" altLang="en-US" b="0" i="1" u="none" strike="noStrike" cap="none" normalizeH="0" baseline="0" smtClean="0">
                            <a:ln>
                              <a:noFill/>
                            </a:ln>
                            <a:solidFill>
                              <a:schemeClr val="tx1"/>
                            </a:solidFill>
                            <a:effectLst/>
                            <a:latin typeface="Cambria Math" panose="02040503050406030204" pitchFamily="18" charset="0"/>
                          </a:rPr>
                          <m:t>+</m:t>
                        </m:r>
                        <m:r>
                          <a:rPr kumimoji="0" lang="en-IN" altLang="en-US" b="0" i="1" u="none" strike="noStrike" cap="none" normalizeH="0" baseline="0" smtClean="0">
                            <a:ln>
                              <a:noFill/>
                            </a:ln>
                            <a:solidFill>
                              <a:schemeClr val="tx1"/>
                            </a:solidFill>
                            <a:effectLst/>
                            <a:latin typeface="Cambria Math" panose="02040503050406030204" pitchFamily="18" charset="0"/>
                          </a:rPr>
                          <m:t>𝐹𝑃</m:t>
                        </m:r>
                      </m:den>
                    </m:f>
                  </m:oMath>
                </a14:m>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Recall</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Recall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14:m>
                  <m:oMath xmlns:m="http://schemas.openxmlformats.org/officeDocument/2006/math">
                    <m:f>
                      <m:fPr>
                        <m:ctrlPr>
                          <a:rPr kumimoji="0" lang="en-IN" altLang="en-US" b="0" i="1" u="none" strike="noStrike" cap="none" normalizeH="0" baseline="0" smtClean="0">
                            <a:ln>
                              <a:noFill/>
                            </a:ln>
                            <a:solidFill>
                              <a:schemeClr val="tx1"/>
                            </a:solidFill>
                            <a:effectLst/>
                            <a:latin typeface="Cambria Math" panose="02040503050406030204" pitchFamily="18" charset="0"/>
                          </a:rPr>
                        </m:ctrlPr>
                      </m:fPr>
                      <m:num>
                        <m:r>
                          <a:rPr kumimoji="0" lang="en-IN" altLang="en-US" b="0" i="1" u="none" strike="noStrike" cap="none" normalizeH="0" baseline="0" smtClean="0">
                            <a:ln>
                              <a:noFill/>
                            </a:ln>
                            <a:solidFill>
                              <a:schemeClr val="tx1"/>
                            </a:solidFill>
                            <a:effectLst/>
                            <a:latin typeface="Cambria Math" panose="02040503050406030204" pitchFamily="18" charset="0"/>
                          </a:rPr>
                          <m:t>𝑇𝑃</m:t>
                        </m:r>
                      </m:num>
                      <m:den>
                        <m:r>
                          <a:rPr kumimoji="0" lang="en-IN" altLang="en-US" b="0" i="1" u="none" strike="noStrike" cap="none" normalizeH="0" baseline="0" smtClean="0">
                            <a:ln>
                              <a:noFill/>
                            </a:ln>
                            <a:solidFill>
                              <a:schemeClr val="tx1"/>
                            </a:solidFill>
                            <a:effectLst/>
                            <a:latin typeface="Cambria Math" panose="02040503050406030204" pitchFamily="18" charset="0"/>
                          </a:rPr>
                          <m:t>𝑇𝑃</m:t>
                        </m:r>
                        <m:r>
                          <a:rPr kumimoji="0" lang="en-IN" altLang="en-US" b="0" i="1" u="none" strike="noStrike" cap="none" normalizeH="0" baseline="0" smtClean="0">
                            <a:ln>
                              <a:noFill/>
                            </a:ln>
                            <a:solidFill>
                              <a:schemeClr val="tx1"/>
                            </a:solidFill>
                            <a:effectLst/>
                            <a:latin typeface="Cambria Math" panose="02040503050406030204" pitchFamily="18" charset="0"/>
                          </a:rPr>
                          <m:t>+</m:t>
                        </m:r>
                        <m:r>
                          <a:rPr kumimoji="0" lang="en-IN" altLang="en-US" b="0" i="1" u="none" strike="noStrike" cap="none" normalizeH="0" baseline="0" smtClean="0">
                            <a:ln>
                              <a:noFill/>
                            </a:ln>
                            <a:solidFill>
                              <a:schemeClr val="tx1"/>
                            </a:solidFill>
                            <a:effectLst/>
                            <a:latin typeface="Cambria Math" panose="02040503050406030204" pitchFamily="18" charset="0"/>
                          </a:rPr>
                          <m:t>𝐹𝑁</m:t>
                        </m:r>
                      </m:den>
                    </m:f>
                  </m:oMath>
                </a14:m>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eaLnBrk="0" fontAlgn="base" hangingPunct="0">
                  <a:lnSpc>
                    <a:spcPct val="100000"/>
                  </a:lnSpc>
                  <a:spcBef>
                    <a:spcPct val="0"/>
                  </a:spcBef>
                  <a:spcAft>
                    <a:spcPct val="0"/>
                  </a:spcAft>
                  <a:buFont typeface="+mj-lt"/>
                  <a:buAutoNum type="arabicPeriod"/>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Metrics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FontTx/>
                  <a:buChar char="•"/>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 Precision, Recall, F1-Score, and Specificity.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Choice>
        <mc:Fallback xmlns="">
          <p:sp>
            <p:nvSpPr>
              <p:cNvPr id="7" name="Rectangle 1">
                <a:extLst>
                  <a:ext uri="{FF2B5EF4-FFF2-40B4-BE49-F238E27FC236}">
                    <a16:creationId xmlns:a16="http://schemas.microsoft.com/office/drawing/2014/main" id="{31367C23-0403-9F00-8AF1-FD25A6892A2E}"/>
                  </a:ext>
                </a:extLst>
              </p:cNvPr>
              <p:cNvSpPr>
                <a:spLocks noGrp="1" noRot="1" noChangeAspect="1" noMove="1" noResize="1" noEditPoints="1" noAdjustHandles="1" noChangeArrowheads="1" noChangeShapeType="1" noTextEdit="1"/>
              </p:cNvSpPr>
              <p:nvPr>
                <p:ph idx="1"/>
              </p:nvPr>
            </p:nvSpPr>
            <p:spPr bwMode="auto">
              <a:xfrm>
                <a:off x="838200" y="1629684"/>
                <a:ext cx="10416540" cy="4743222"/>
              </a:xfrm>
              <a:prstGeom prst="rect">
                <a:avLst/>
              </a:prstGeom>
              <a:blipFill>
                <a:blip r:embed="rId2"/>
                <a:stretch>
                  <a:fillRect l="-937" t="-64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336859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lnSpcReduction="10000"/>
          </a:bodyPr>
          <a:lstStyle/>
          <a:p>
            <a:pPr marL="0" indent="0">
              <a:buNone/>
            </a:pPr>
            <a:r>
              <a:rPr lang="en-US" sz="2600" b="1" dirty="0">
                <a:latin typeface="Times New Roman" panose="02020603050405020304" pitchFamily="18" charset="0"/>
                <a:cs typeface="Times New Roman" panose="02020603050405020304" pitchFamily="18" charset="0"/>
              </a:rPr>
              <a:t>				Overview of Results</a:t>
            </a:r>
            <a:endParaRPr lang="en-US" sz="26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600" b="1" dirty="0">
                <a:latin typeface="Times New Roman" panose="02020603050405020304" pitchFamily="18" charset="0"/>
                <a:cs typeface="Times New Roman" panose="02020603050405020304" pitchFamily="18" charset="0"/>
              </a:rPr>
              <a:t>Key Metrics Achieved by InceptionDense Model:</a:t>
            </a:r>
            <a:endParaRPr lang="en-US" sz="2600" dirty="0">
              <a:latin typeface="Times New Roman" panose="02020603050405020304" pitchFamily="18" charset="0"/>
              <a:cs typeface="Times New Roman" panose="02020603050405020304" pitchFamily="18" charset="0"/>
            </a:endParaRPr>
          </a:p>
          <a:p>
            <a:pPr lvl="1"/>
            <a:r>
              <a:rPr lang="en-US" sz="2600" dirty="0">
                <a:latin typeface="Times New Roman" panose="02020603050405020304" pitchFamily="18" charset="0"/>
                <a:cs typeface="Times New Roman" panose="02020603050405020304" pitchFamily="18" charset="0"/>
              </a:rPr>
              <a:t>Accuracy: 99.75%</a:t>
            </a:r>
          </a:p>
          <a:p>
            <a:pPr lvl="1"/>
            <a:r>
              <a:rPr lang="en-US" sz="2600" dirty="0">
                <a:latin typeface="Times New Roman" panose="02020603050405020304" pitchFamily="18" charset="0"/>
                <a:cs typeface="Times New Roman" panose="02020603050405020304" pitchFamily="18" charset="0"/>
              </a:rPr>
              <a:t>Precision: 99.47%</a:t>
            </a:r>
          </a:p>
          <a:p>
            <a:pPr lvl="1"/>
            <a:r>
              <a:rPr lang="en-US" sz="2600" dirty="0">
                <a:latin typeface="Times New Roman" panose="02020603050405020304" pitchFamily="18" charset="0"/>
                <a:cs typeface="Times New Roman" panose="02020603050405020304" pitchFamily="18" charset="0"/>
              </a:rPr>
              <a:t>Recall: 100.00%</a:t>
            </a:r>
          </a:p>
          <a:p>
            <a:pPr lvl="1"/>
            <a:r>
              <a:rPr lang="en-US" sz="2600" dirty="0">
                <a:latin typeface="Times New Roman" panose="02020603050405020304" pitchFamily="18" charset="0"/>
                <a:cs typeface="Times New Roman" panose="02020603050405020304" pitchFamily="18" charset="0"/>
              </a:rPr>
              <a:t>F1 Score: 99.73%</a:t>
            </a:r>
          </a:p>
          <a:p>
            <a:pPr lvl="1"/>
            <a:r>
              <a:rPr lang="en-US" sz="2600" dirty="0">
                <a:latin typeface="Times New Roman" panose="02020603050405020304" pitchFamily="18" charset="0"/>
                <a:cs typeface="Times New Roman" panose="02020603050405020304" pitchFamily="18" charset="0"/>
              </a:rPr>
              <a:t>Specificity: 99.52%</a:t>
            </a:r>
          </a:p>
          <a:p>
            <a:pPr marL="514350" indent="-514350">
              <a:buFont typeface="+mj-lt"/>
              <a:buAutoNum type="arabicPeriod"/>
            </a:pPr>
            <a:r>
              <a:rPr lang="en-US" sz="2600" b="1" dirty="0">
                <a:latin typeface="Times New Roman" panose="02020603050405020304" pitchFamily="18" charset="0"/>
                <a:cs typeface="Times New Roman" panose="02020603050405020304" pitchFamily="18" charset="0"/>
              </a:rPr>
              <a:t>Significance:</a:t>
            </a:r>
            <a:endParaRPr lang="en-US" sz="2600" dirty="0">
              <a:latin typeface="Times New Roman" panose="02020603050405020304" pitchFamily="18" charset="0"/>
              <a:cs typeface="Times New Roman" panose="02020603050405020304" pitchFamily="18" charset="0"/>
            </a:endParaRPr>
          </a:p>
          <a:p>
            <a:pPr lvl="1"/>
            <a:r>
              <a:rPr lang="en-US" sz="2600" dirty="0">
                <a:latin typeface="Times New Roman" panose="02020603050405020304" pitchFamily="18" charset="0"/>
                <a:cs typeface="Times New Roman" panose="02020603050405020304" pitchFamily="18" charset="0"/>
              </a:rPr>
              <a:t>High accuracy and recall ensure reliable cancer detection.</a:t>
            </a:r>
          </a:p>
          <a:p>
            <a:pPr lvl="1"/>
            <a:r>
              <a:rPr lang="en-US" sz="2600" dirty="0">
                <a:latin typeface="Times New Roman" panose="02020603050405020304" pitchFamily="18" charset="0"/>
                <a:cs typeface="Times New Roman" panose="02020603050405020304" pitchFamily="18" charset="0"/>
              </a:rPr>
              <a:t>Precision minimizes false positives.</a:t>
            </a:r>
          </a:p>
          <a:p>
            <a:pPr lvl="1"/>
            <a:r>
              <a:rPr lang="en-US" sz="2600" dirty="0">
                <a:latin typeface="Times New Roman" panose="02020603050405020304" pitchFamily="18" charset="0"/>
                <a:cs typeface="Times New Roman" panose="02020603050405020304" pitchFamily="18" charset="0"/>
              </a:rPr>
              <a:t>F1 Score and specificity balance detection efficiency and reliability.</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69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BD19-40F9-2086-6F61-A02ABE14AC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RESULTS &amp; ANALYSIS</a:t>
            </a:r>
            <a:endParaRPr lang="en-IN" dirty="0"/>
          </a:p>
        </p:txBody>
      </p:sp>
      <p:sp>
        <p:nvSpPr>
          <p:cNvPr id="4" name="Date Placeholder 3">
            <a:extLst>
              <a:ext uri="{FF2B5EF4-FFF2-40B4-BE49-F238E27FC236}">
                <a16:creationId xmlns:a16="http://schemas.microsoft.com/office/drawing/2014/main" id="{FA44A30A-E6BA-2C50-414B-2A16E3F44A5E}"/>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5" name="Footer Placeholder 4">
            <a:extLst>
              <a:ext uri="{FF2B5EF4-FFF2-40B4-BE49-F238E27FC236}">
                <a16:creationId xmlns:a16="http://schemas.microsoft.com/office/drawing/2014/main" id="{A8410570-85DA-3589-2DD3-99F678C03D0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6" name="Slide Number Placeholder 5">
            <a:extLst>
              <a:ext uri="{FF2B5EF4-FFF2-40B4-BE49-F238E27FC236}">
                <a16:creationId xmlns:a16="http://schemas.microsoft.com/office/drawing/2014/main" id="{7B5F6F8E-0BE3-F857-9686-9D6EA85594F6}"/>
              </a:ext>
            </a:extLst>
          </p:cNvPr>
          <p:cNvSpPr>
            <a:spLocks noGrp="1"/>
          </p:cNvSpPr>
          <p:nvPr>
            <p:ph type="sldNum" sz="quarter" idx="12"/>
          </p:nvPr>
        </p:nvSpPr>
        <p:spPr/>
        <p:txBody>
          <a:bodyPr/>
          <a:lstStyle/>
          <a:p>
            <a:fld id="{65DCBD69-296B-4D7C-AF62-9B588FC78772}" type="slidenum">
              <a:rPr lang="en-IN" smtClean="0"/>
              <a:t>17</a:t>
            </a:fld>
            <a:endParaRPr lang="en-IN"/>
          </a:p>
        </p:txBody>
      </p:sp>
      <p:pic>
        <p:nvPicPr>
          <p:cNvPr id="10" name="Picture 9" descr="A graph of different colored lines&#10;&#10;Description automatically generated">
            <a:extLst>
              <a:ext uri="{FF2B5EF4-FFF2-40B4-BE49-F238E27FC236}">
                <a16:creationId xmlns:a16="http://schemas.microsoft.com/office/drawing/2014/main" id="{4CC3D396-C4A1-DF5B-03F6-DCF4D2D6E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678" y="2199736"/>
            <a:ext cx="5167223" cy="3830128"/>
          </a:xfrm>
          <a:prstGeom prst="rect">
            <a:avLst/>
          </a:prstGeom>
        </p:spPr>
      </p:pic>
      <p:pic>
        <p:nvPicPr>
          <p:cNvPr id="8" name="Content Placeholder 7">
            <a:extLst>
              <a:ext uri="{FF2B5EF4-FFF2-40B4-BE49-F238E27FC236}">
                <a16:creationId xmlns:a16="http://schemas.microsoft.com/office/drawing/2014/main" id="{16B53EB1-B95F-0885-4668-4B597F851E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2199735"/>
            <a:ext cx="4313207" cy="3700733"/>
          </a:xfrm>
        </p:spPr>
      </p:pic>
    </p:spTree>
    <p:extLst>
      <p:ext uri="{BB962C8B-B14F-4D97-AF65-F5344CB8AC3E}">
        <p14:creationId xmlns:p14="http://schemas.microsoft.com/office/powerpoint/2010/main" val="3724479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94683A0E-20F6-5A9D-FFC0-E2C40B85D534}"/>
              </a:ext>
            </a:extLst>
          </p:cNvPr>
          <p:cNvGraphicFramePr>
            <a:graphicFrameLocks noGrp="1"/>
          </p:cNvGraphicFramePr>
          <p:nvPr>
            <p:ph idx="1"/>
            <p:extLst>
              <p:ext uri="{D42A27DB-BD31-4B8C-83A1-F6EECF244321}">
                <p14:modId xmlns:p14="http://schemas.microsoft.com/office/powerpoint/2010/main" val="344981520"/>
              </p:ext>
            </p:extLst>
          </p:nvPr>
        </p:nvGraphicFramePr>
        <p:xfrm>
          <a:off x="777815" y="2044371"/>
          <a:ext cx="4777597" cy="4183219"/>
        </p:xfrm>
        <a:graphic>
          <a:graphicData uri="http://schemas.openxmlformats.org/drawingml/2006/table">
            <a:tbl>
              <a:tblPr firstRow="1" firstCol="1" bandRow="1">
                <a:tableStyleId>{5C22544A-7EE6-4342-B048-85BDC9FD1C3A}</a:tableStyleId>
              </a:tblPr>
              <a:tblGrid>
                <a:gridCol w="1050985">
                  <a:extLst>
                    <a:ext uri="{9D8B030D-6E8A-4147-A177-3AD203B41FA5}">
                      <a16:colId xmlns:a16="http://schemas.microsoft.com/office/drawing/2014/main" val="2491848496"/>
                    </a:ext>
                  </a:extLst>
                </a:gridCol>
                <a:gridCol w="638355">
                  <a:extLst>
                    <a:ext uri="{9D8B030D-6E8A-4147-A177-3AD203B41FA5}">
                      <a16:colId xmlns:a16="http://schemas.microsoft.com/office/drawing/2014/main" val="2602388671"/>
                    </a:ext>
                  </a:extLst>
                </a:gridCol>
                <a:gridCol w="862641">
                  <a:extLst>
                    <a:ext uri="{9D8B030D-6E8A-4147-A177-3AD203B41FA5}">
                      <a16:colId xmlns:a16="http://schemas.microsoft.com/office/drawing/2014/main" val="770536885"/>
                    </a:ext>
                  </a:extLst>
                </a:gridCol>
                <a:gridCol w="698740">
                  <a:extLst>
                    <a:ext uri="{9D8B030D-6E8A-4147-A177-3AD203B41FA5}">
                      <a16:colId xmlns:a16="http://schemas.microsoft.com/office/drawing/2014/main" val="2102161892"/>
                    </a:ext>
                  </a:extLst>
                </a:gridCol>
                <a:gridCol w="733245">
                  <a:extLst>
                    <a:ext uri="{9D8B030D-6E8A-4147-A177-3AD203B41FA5}">
                      <a16:colId xmlns:a16="http://schemas.microsoft.com/office/drawing/2014/main" val="1930289961"/>
                    </a:ext>
                  </a:extLst>
                </a:gridCol>
                <a:gridCol w="793631">
                  <a:extLst>
                    <a:ext uri="{9D8B030D-6E8A-4147-A177-3AD203B41FA5}">
                      <a16:colId xmlns:a16="http://schemas.microsoft.com/office/drawing/2014/main" val="2710647206"/>
                    </a:ext>
                  </a:extLst>
                </a:gridCol>
              </a:tblGrid>
              <a:tr h="770257">
                <a:tc>
                  <a:txBody>
                    <a:bodyPr/>
                    <a:lstStyle/>
                    <a:p>
                      <a:pPr marR="78105" algn="just">
                        <a:spcBef>
                          <a:spcPts val="1255"/>
                        </a:spcBef>
                      </a:pPr>
                      <a:r>
                        <a:rPr lang="en-IN" sz="1100" dirty="0">
                          <a:effectLst/>
                          <a:latin typeface="Times New Roman" panose="02020603050405020304" pitchFamily="18" charset="0"/>
                          <a:cs typeface="Times New Roman" panose="02020603050405020304" pitchFamily="18" charset="0"/>
                        </a:rPr>
                        <a:t>Model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b"/>
                </a:tc>
                <a:tc>
                  <a:txBody>
                    <a:bodyPr/>
                    <a:lstStyle/>
                    <a:p>
                      <a:pPr marR="78105" algn="just">
                        <a:spcBef>
                          <a:spcPts val="1255"/>
                        </a:spcBef>
                      </a:pPr>
                      <a:r>
                        <a:rPr lang="en-IN" sz="1100" dirty="0">
                          <a:effectLst/>
                          <a:latin typeface="Times New Roman" panose="02020603050405020304" pitchFamily="18" charset="0"/>
                          <a:cs typeface="Times New Roman" panose="02020603050405020304" pitchFamily="18" charset="0"/>
                        </a:rPr>
                        <a:t>Accuracy</a:t>
                      </a:r>
                      <a:r>
                        <a:rPr lang="en-IN" sz="11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b"/>
                </a:tc>
                <a:tc>
                  <a:txBody>
                    <a:bodyPr/>
                    <a:lstStyle/>
                    <a:p>
                      <a:pPr marR="78105" algn="just">
                        <a:spcBef>
                          <a:spcPts val="1255"/>
                        </a:spcBef>
                      </a:pPr>
                      <a:r>
                        <a:rPr lang="en-IN" sz="1100" dirty="0">
                          <a:effectLst/>
                          <a:latin typeface="Times New Roman" panose="02020603050405020304" pitchFamily="18" charset="0"/>
                          <a:cs typeface="Times New Roman" panose="02020603050405020304" pitchFamily="18" charset="0"/>
                        </a:rPr>
                        <a:t>Precision</a:t>
                      </a:r>
                      <a:r>
                        <a:rPr lang="en-IN" sz="11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b"/>
                </a:tc>
                <a:tc>
                  <a:txBody>
                    <a:bodyPr/>
                    <a:lstStyle/>
                    <a:p>
                      <a:pPr marR="78105" algn="just">
                        <a:spcBef>
                          <a:spcPts val="1255"/>
                        </a:spcBef>
                      </a:pPr>
                      <a:r>
                        <a:rPr lang="en-IN" sz="1100" dirty="0">
                          <a:effectLst/>
                          <a:latin typeface="Times New Roman" panose="02020603050405020304" pitchFamily="18" charset="0"/>
                          <a:cs typeface="Times New Roman" panose="02020603050405020304" pitchFamily="18" charset="0"/>
                        </a:rPr>
                        <a:t>Recall</a:t>
                      </a:r>
                      <a:r>
                        <a:rPr lang="en-IN" sz="11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b"/>
                </a:tc>
                <a:tc>
                  <a:txBody>
                    <a:bodyPr/>
                    <a:lstStyle/>
                    <a:p>
                      <a:pPr marR="78105" algn="just">
                        <a:spcBef>
                          <a:spcPts val="1255"/>
                        </a:spcBef>
                      </a:pPr>
                      <a:r>
                        <a:rPr lang="en-IN" sz="1100" dirty="0">
                          <a:effectLst/>
                          <a:latin typeface="Times New Roman" panose="02020603050405020304" pitchFamily="18" charset="0"/>
                          <a:cs typeface="Times New Roman" panose="02020603050405020304" pitchFamily="18" charset="0"/>
                        </a:rPr>
                        <a:t>F1 Score </a:t>
                      </a:r>
                      <a:r>
                        <a:rPr lang="en-IN" sz="1100" dirty="0">
                          <a:effectLst/>
                        </a:rPr>
                        <a: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b"/>
                </a:tc>
                <a:tc>
                  <a:txBody>
                    <a:bodyPr/>
                    <a:lstStyle/>
                    <a:p>
                      <a:pPr marR="78105" algn="just">
                        <a:spcBef>
                          <a:spcPts val="1255"/>
                        </a:spcBef>
                      </a:pPr>
                      <a:r>
                        <a:rPr lang="en-IN" sz="1100" dirty="0">
                          <a:effectLst/>
                          <a:latin typeface="Times New Roman" panose="02020603050405020304" pitchFamily="18" charset="0"/>
                          <a:cs typeface="Times New Roman" panose="02020603050405020304" pitchFamily="18" charset="0"/>
                        </a:rPr>
                        <a:t>Specificity</a:t>
                      </a:r>
                      <a:r>
                        <a:rPr lang="en-IN" sz="11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784234032"/>
                  </a:ext>
                </a:extLst>
              </a:tr>
              <a:tr h="568827">
                <a:tc>
                  <a:txBody>
                    <a:bodyPr/>
                    <a:lstStyle/>
                    <a:p>
                      <a:pPr marR="78105" algn="just">
                        <a:spcBef>
                          <a:spcPts val="1255"/>
                        </a:spcBef>
                      </a:pPr>
                      <a:r>
                        <a:rPr lang="en-IN" sz="1100" dirty="0" err="1">
                          <a:effectLst/>
                          <a:latin typeface="Times New Roman" panose="02020603050405020304" pitchFamily="18" charset="0"/>
                          <a:cs typeface="Times New Roman" panose="02020603050405020304" pitchFamily="18" charset="0"/>
                        </a:rPr>
                        <a:t>InceptionDense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99.75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99.47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100.00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99.73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99.52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extLst>
                  <a:ext uri="{0D108BD9-81ED-4DB2-BD59-A6C34878D82A}">
                    <a16:rowId xmlns:a16="http://schemas.microsoft.com/office/drawing/2014/main" val="92005250"/>
                  </a:ext>
                </a:extLst>
              </a:tr>
              <a:tr h="568827">
                <a:tc>
                  <a:txBody>
                    <a:bodyPr/>
                    <a:lstStyle/>
                    <a:p>
                      <a:pPr marR="78105" algn="just">
                        <a:spcBef>
                          <a:spcPts val="1255"/>
                        </a:spcBef>
                      </a:pPr>
                      <a:r>
                        <a:rPr lang="en-IN" sz="1100" dirty="0" err="1">
                          <a:effectLst/>
                          <a:latin typeface="Times New Roman" panose="02020603050405020304" pitchFamily="18" charset="0"/>
                          <a:cs typeface="Times New Roman" panose="02020603050405020304" pitchFamily="18" charset="0"/>
                        </a:rPr>
                        <a:t>EfficientDense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100.00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100.00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100.00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100.00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100.00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extLst>
                  <a:ext uri="{0D108BD9-81ED-4DB2-BD59-A6C34878D82A}">
                    <a16:rowId xmlns:a16="http://schemas.microsoft.com/office/drawing/2014/main" val="2080550898"/>
                  </a:ext>
                </a:extLst>
              </a:tr>
              <a:tr h="568827">
                <a:tc>
                  <a:txBody>
                    <a:bodyPr/>
                    <a:lstStyle/>
                    <a:p>
                      <a:pPr marR="78105" algn="just">
                        <a:spcBef>
                          <a:spcPts val="1255"/>
                        </a:spcBef>
                      </a:pPr>
                      <a:r>
                        <a:rPr lang="en-IN" sz="1100" dirty="0">
                          <a:effectLst/>
                          <a:latin typeface="Times New Roman" panose="02020603050405020304" pitchFamily="18" charset="0"/>
                          <a:cs typeface="Times New Roman" panose="02020603050405020304" pitchFamily="18" charset="0"/>
                        </a:rPr>
                        <a:t>EfficientV3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100.00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100.00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100.00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100.00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100.00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extLst>
                  <a:ext uri="{0D108BD9-81ED-4DB2-BD59-A6C34878D82A}">
                    <a16:rowId xmlns:a16="http://schemas.microsoft.com/office/drawing/2014/main" val="1051276442"/>
                  </a:ext>
                </a:extLst>
              </a:tr>
              <a:tr h="568827">
                <a:tc>
                  <a:txBody>
                    <a:bodyPr/>
                    <a:lstStyle/>
                    <a:p>
                      <a:pPr marR="78105" algn="just">
                        <a:spcBef>
                          <a:spcPts val="1255"/>
                        </a:spcBef>
                      </a:pPr>
                      <a:r>
                        <a:rPr lang="en-IN" sz="1100" dirty="0" err="1">
                          <a:effectLst/>
                          <a:latin typeface="Times New Roman" panose="02020603050405020304" pitchFamily="18" charset="0"/>
                          <a:cs typeface="Times New Roman" panose="02020603050405020304" pitchFamily="18" charset="0"/>
                        </a:rPr>
                        <a:t>EfficientVGG</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99.75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99.47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100.00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99.73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99.52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extLst>
                  <a:ext uri="{0D108BD9-81ED-4DB2-BD59-A6C34878D82A}">
                    <a16:rowId xmlns:a16="http://schemas.microsoft.com/office/drawing/2014/main" val="1186739965"/>
                  </a:ext>
                </a:extLst>
              </a:tr>
              <a:tr h="568827">
                <a:tc>
                  <a:txBody>
                    <a:bodyPr/>
                    <a:lstStyle/>
                    <a:p>
                      <a:pPr marR="78105" algn="just">
                        <a:spcBef>
                          <a:spcPts val="1255"/>
                        </a:spcBef>
                      </a:pPr>
                      <a:r>
                        <a:rPr lang="en-IN" sz="1100" dirty="0">
                          <a:effectLst/>
                          <a:latin typeface="Times New Roman" panose="02020603050405020304" pitchFamily="18" charset="0"/>
                          <a:cs typeface="Times New Roman" panose="02020603050405020304" pitchFamily="18" charset="0"/>
                        </a:rPr>
                        <a:t>ResNetV2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65.40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57.72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100.00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73.19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34.45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extLst>
                  <a:ext uri="{0D108BD9-81ED-4DB2-BD59-A6C34878D82A}">
                    <a16:rowId xmlns:a16="http://schemas.microsoft.com/office/drawing/2014/main" val="124438508"/>
                  </a:ext>
                </a:extLst>
              </a:tr>
              <a:tr h="568827">
                <a:tc>
                  <a:txBody>
                    <a:bodyPr/>
                    <a:lstStyle/>
                    <a:p>
                      <a:pPr marR="78105" algn="just">
                        <a:spcBef>
                          <a:spcPts val="1255"/>
                        </a:spcBef>
                      </a:pPr>
                      <a:r>
                        <a:rPr lang="en-IN" sz="1100" dirty="0">
                          <a:effectLst/>
                          <a:latin typeface="Times New Roman" panose="02020603050405020304" pitchFamily="18" charset="0"/>
                          <a:cs typeface="Times New Roman" panose="02020603050405020304" pitchFamily="18" charset="0"/>
                        </a:rPr>
                        <a:t>VGG16V2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72.98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100.00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42.78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a:effectLst/>
                        </a:rPr>
                        <a:t>59.93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tc>
                  <a:txBody>
                    <a:bodyPr/>
                    <a:lstStyle/>
                    <a:p>
                      <a:pPr marR="78105" algn="just">
                        <a:spcBef>
                          <a:spcPts val="1255"/>
                        </a:spcBef>
                      </a:pPr>
                      <a:r>
                        <a:rPr lang="en-IN" sz="1100" dirty="0">
                          <a:effectLst/>
                        </a:rPr>
                        <a:t>100.00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86995" marB="86995" anchor="b"/>
                </a:tc>
                <a:extLst>
                  <a:ext uri="{0D108BD9-81ED-4DB2-BD59-A6C34878D82A}">
                    <a16:rowId xmlns:a16="http://schemas.microsoft.com/office/drawing/2014/main" val="613078266"/>
                  </a:ext>
                </a:extLst>
              </a:tr>
            </a:tbl>
          </a:graphicData>
        </a:graphic>
      </p:graphicFrame>
      <p:sp>
        <p:nvSpPr>
          <p:cNvPr id="4" name="Date Placeholder 3">
            <a:extLst>
              <a:ext uri="{FF2B5EF4-FFF2-40B4-BE49-F238E27FC236}">
                <a16:creationId xmlns:a16="http://schemas.microsoft.com/office/drawing/2014/main" id="{CB07686A-50AB-8101-C981-9CC4AA67DDC3}"/>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5" name="Footer Placeholder 4">
            <a:extLst>
              <a:ext uri="{FF2B5EF4-FFF2-40B4-BE49-F238E27FC236}">
                <a16:creationId xmlns:a16="http://schemas.microsoft.com/office/drawing/2014/main" id="{E1B33DE4-5D99-4716-340B-D069ED74A6B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6" name="Slide Number Placeholder 5">
            <a:extLst>
              <a:ext uri="{FF2B5EF4-FFF2-40B4-BE49-F238E27FC236}">
                <a16:creationId xmlns:a16="http://schemas.microsoft.com/office/drawing/2014/main" id="{6B53D0C8-432A-7D6A-6A14-F863916475D2}"/>
              </a:ext>
            </a:extLst>
          </p:cNvPr>
          <p:cNvSpPr>
            <a:spLocks noGrp="1"/>
          </p:cNvSpPr>
          <p:nvPr>
            <p:ph type="sldNum" sz="quarter" idx="12"/>
          </p:nvPr>
        </p:nvSpPr>
        <p:spPr/>
        <p:txBody>
          <a:bodyPr/>
          <a:lstStyle/>
          <a:p>
            <a:fld id="{65DCBD69-296B-4D7C-AF62-9B588FC78772}" type="slidenum">
              <a:rPr lang="en-IN" smtClean="0"/>
              <a:t>18</a:t>
            </a:fld>
            <a:endParaRPr lang="en-IN"/>
          </a:p>
        </p:txBody>
      </p:sp>
      <p:sp>
        <p:nvSpPr>
          <p:cNvPr id="2" name="Title 1">
            <a:extLst>
              <a:ext uri="{FF2B5EF4-FFF2-40B4-BE49-F238E27FC236}">
                <a16:creationId xmlns:a16="http://schemas.microsoft.com/office/drawing/2014/main" id="{F391F708-BB1E-099B-4420-E2CBE2C1924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RESULTS &amp; ANALYSIS</a:t>
            </a:r>
            <a:endParaRPr lang="en-IN" dirty="0"/>
          </a:p>
        </p:txBody>
      </p:sp>
      <p:sp>
        <p:nvSpPr>
          <p:cNvPr id="9" name="Rectangle 8">
            <a:extLst>
              <a:ext uri="{FF2B5EF4-FFF2-40B4-BE49-F238E27FC236}">
                <a16:creationId xmlns:a16="http://schemas.microsoft.com/office/drawing/2014/main" id="{6C88B295-6BA8-DEA5-E3FB-D6E0419562C5}"/>
              </a:ext>
            </a:extLst>
          </p:cNvPr>
          <p:cNvSpPr/>
          <p:nvPr/>
        </p:nvSpPr>
        <p:spPr>
          <a:xfrm>
            <a:off x="6443932" y="2044370"/>
            <a:ext cx="4970253" cy="41832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The table highlights the performance of various deep learning models used in pancreatic cancer detection. InceptionDense achieved a strong balance across all metrics, with 99.75% accuracy and an F1 Score of 99.73%. EfficientDense and EfficientV3 demonstrated perfect scores, though the potential for overfitting is noted. EfficientVGG mirrored InceptionDense's results. Models like ResNetV2 and VGG16V2 exhibited significantly lower accuracies and imbalanced metrics, indicating the need for further optimization to handle the complexity of medical image classification.</a:t>
            </a:r>
          </a:p>
        </p:txBody>
      </p:sp>
    </p:spTree>
    <p:extLst>
      <p:ext uri="{BB962C8B-B14F-4D97-AF65-F5344CB8AC3E}">
        <p14:creationId xmlns:p14="http://schemas.microsoft.com/office/powerpoint/2010/main" val="3276334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fontScale="92500" lnSpcReduction="20000"/>
          </a:bodyPr>
          <a:lstStyle/>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Key Points:</a:t>
            </a:r>
            <a:endParaRPr lang="en-US"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InceptionDense achieved 99.75% accuracy in pancreatic cancer detection.</a:t>
            </a:r>
          </a:p>
          <a:p>
            <a:pPr lvl="1"/>
            <a:r>
              <a:rPr lang="en-US" sz="2800" dirty="0">
                <a:latin typeface="Times New Roman" panose="02020603050405020304" pitchFamily="18" charset="0"/>
                <a:cs typeface="Times New Roman" panose="02020603050405020304" pitchFamily="18" charset="0"/>
              </a:rPr>
              <a:t>Robust preprocessing and evaluation metrics ensured reliability.</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Significance of Results:</a:t>
            </a:r>
            <a:endParaRPr lang="en-US"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High accuracy demonstrates potential for clinical use in early diagnosis.</a:t>
            </a:r>
          </a:p>
          <a:p>
            <a:pPr lvl="1"/>
            <a:r>
              <a:rPr lang="en-US" sz="2800" dirty="0">
                <a:latin typeface="Times New Roman" panose="02020603050405020304" pitchFamily="18" charset="0"/>
                <a:cs typeface="Times New Roman" panose="02020603050405020304" pitchFamily="18" charset="0"/>
              </a:rPr>
              <a:t>Supports clinicians by reducing errors and improving outcomes.</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Future Developments:</a:t>
            </a:r>
            <a:endParaRPr lang="en-US"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Validate using larger, diverse datasets.</a:t>
            </a:r>
          </a:p>
          <a:p>
            <a:pPr lvl="1"/>
            <a:r>
              <a:rPr lang="en-US" sz="2800" dirty="0">
                <a:latin typeface="Times New Roman" panose="02020603050405020304" pitchFamily="18" charset="0"/>
                <a:cs typeface="Times New Roman" panose="02020603050405020304" pitchFamily="18" charset="0"/>
              </a:rPr>
              <a:t>Expand to imaging modalities like MRI and ultrasound.</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Limitation:</a:t>
            </a:r>
            <a:endParaRPr lang="en-US"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Currently limited to CT image datasets.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algn="ctr">
              <a:spcBef>
                <a:spcPct val="20000"/>
              </a:spcBef>
              <a:defRPr/>
            </a:pPr>
            <a:r>
              <a:rPr lang="en-US" sz="2400" dirty="0">
                <a:solidFill>
                  <a:srgbClr val="FF0000"/>
                </a:solidFill>
                <a:latin typeface="Times New Roman" panose="02020603050405020304" pitchFamily="18" charset="0"/>
                <a:cs typeface="Times New Roman" panose="02020603050405020304" pitchFamily="18" charset="0"/>
              </a:rPr>
              <a:t>Advanced Techniques in Deep Learning for Pancreatic Cancer Detection and Classification</a:t>
            </a:r>
          </a:p>
          <a:p>
            <a:pPr lvl="0" algn="ctr">
              <a:spcBef>
                <a:spcPct val="20000"/>
              </a:spcBef>
              <a:defRPr/>
            </a:pPr>
            <a:endPar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Gandikota Narendra		   	(21471A05M4)</a:t>
            </a:r>
          </a:p>
          <a:p>
            <a:pPr algn="l"/>
            <a:r>
              <a:rPr lang="en-US" altLang="en-US" sz="1600" dirty="0">
                <a:solidFill>
                  <a:schemeClr val="tx1"/>
                </a:solidFill>
                <a:latin typeface="Times New Roman" panose="02020603050405020304" pitchFamily="18" charset="0"/>
                <a:cs typeface="Times New Roman" pitchFamily="18" charset="0"/>
              </a:rPr>
              <a:t>		Katta Subbarao		   	(21471A05P0) </a:t>
            </a:r>
          </a:p>
          <a:p>
            <a:pPr algn="l"/>
            <a:r>
              <a:rPr lang="en-US" altLang="en-US" sz="1600" dirty="0">
                <a:solidFill>
                  <a:schemeClr val="tx1"/>
                </a:solidFill>
                <a:latin typeface="Times New Roman" panose="02020603050405020304" pitchFamily="18" charset="0"/>
                <a:cs typeface="Times New Roman" pitchFamily="18" charset="0"/>
              </a:rPr>
              <a:t>		Nallabothu Narendra		   	(21471A05P7)</a:t>
            </a: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K.V.Narasimha Reddy</a:t>
            </a:r>
            <a:r>
              <a:rPr lang="en-US" sz="1600" b="1" baseline="-25000" dirty="0">
                <a:latin typeface="Times New Roman" panose="02020603050405020304" pitchFamily="18" charset="0"/>
                <a:cs typeface="Times New Roman" panose="02020603050405020304" pitchFamily="18" charset="0"/>
              </a:rPr>
              <a:t> BTech,MTech</a:t>
            </a:r>
            <a:r>
              <a:rPr lang="en-US" sz="1600" b="1"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chemeClr val="tx1">
                    <a:lumMod val="95000"/>
                    <a:lumOff val="5000"/>
                  </a:schemeClr>
                </a:solidFill>
                <a:latin typeface="Times New Roman" pitchFamily="18" charset="0"/>
                <a:cs typeface="Times New Roman" pitchFamily="18" charset="0"/>
              </a:rPr>
              <a:t>Assistant Professor,</a:t>
            </a:r>
          </a:p>
          <a:p>
            <a:pPr algn="ctr" eaLnBrk="1" hangingPunct="1">
              <a:lnSpc>
                <a:spcPct val="150000"/>
              </a:lnSpc>
              <a:spcBef>
                <a:spcPct val="20000"/>
              </a:spcBef>
              <a:buFont typeface="Wingdings" pitchFamily="2" charset="2"/>
              <a:buNone/>
            </a:pPr>
            <a:r>
              <a:rPr lang="en-US" altLang="en-US" sz="1600" dirty="0">
                <a:solidFill>
                  <a:schemeClr val="tx1">
                    <a:lumMod val="95000"/>
                    <a:lumOff val="5000"/>
                  </a:schemeClr>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a:solidFill>
                  <a:schemeClr val="tx1">
                    <a:lumMod val="95000"/>
                    <a:lumOff val="5000"/>
                  </a:schemeClr>
                </a:solidFill>
                <a:latin typeface="Times New Roman" pitchFamily="18" charset="0"/>
                <a:cs typeface="Times New Roman" pitchFamily="18" charset="0"/>
              </a:rPr>
              <a:t>Narasaraopeta Engineering College (Autonomous),</a:t>
            </a:r>
          </a:p>
          <a:p>
            <a:pPr algn="ctr" eaLnBrk="1" hangingPunct="1">
              <a:lnSpc>
                <a:spcPct val="150000"/>
              </a:lnSpc>
              <a:spcBef>
                <a:spcPct val="20000"/>
              </a:spcBef>
              <a:buFont typeface="Wingdings" pitchFamily="2" charset="2"/>
              <a:buNone/>
            </a:pPr>
            <a:r>
              <a:rPr lang="en-US" altLang="en-US" sz="1600" dirty="0">
                <a:solidFill>
                  <a:schemeClr val="tx1">
                    <a:lumMod val="95000"/>
                    <a:lumOff val="5000"/>
                  </a:schemeClr>
                </a:solidFill>
                <a:latin typeface="Times New Roman" pitchFamily="18" charset="0"/>
                <a:cs typeface="Times New Roman" pitchFamily="18" charset="0"/>
              </a:rPr>
              <a:t>Narasaraopet- 522 601</a:t>
            </a:r>
            <a:r>
              <a:rPr lang="en-US" altLang="en-US" sz="1600" dirty="0">
                <a:solidFill>
                  <a:srgbClr val="898989"/>
                </a:solidFill>
                <a:latin typeface="Times New Roman" pitchFamily="18" charset="0"/>
                <a:cs typeface="Times New Roman" pitchFamily="18" charset="0"/>
              </a:rPr>
              <a:t>.</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fontScale="85000" lnSpcReduction="20000"/>
          </a:bodyPr>
          <a:lstStyle/>
          <a:p>
            <a:pPr marR="78105" algn="just">
              <a:spcBef>
                <a:spcPts val="1255"/>
              </a:spcBef>
            </a:pPr>
            <a:r>
              <a:rPr lang="en-US" sz="1900" dirty="0">
                <a:effectLst/>
                <a:latin typeface="Times New Roman" panose="02020603050405020304" pitchFamily="18" charset="0"/>
                <a:ea typeface="Times New Roman" panose="02020603050405020304" pitchFamily="18" charset="0"/>
              </a:rPr>
              <a:t>[1] J. V. N. Ramesh </a:t>
            </a:r>
            <a:r>
              <a:rPr lang="en-US" sz="1900" i="1" dirty="0">
                <a:effectLst/>
                <a:latin typeface="Times New Roman" panose="02020603050405020304" pitchFamily="18" charset="0"/>
                <a:ea typeface="Times New Roman" panose="02020603050405020304" pitchFamily="18" charset="0"/>
              </a:rPr>
              <a:t>et al</a:t>
            </a:r>
            <a:r>
              <a:rPr lang="en-US" sz="1900" dirty="0">
                <a:effectLst/>
                <a:latin typeface="Times New Roman" panose="02020603050405020304" pitchFamily="18" charset="0"/>
                <a:ea typeface="Times New Roman" panose="02020603050405020304" pitchFamily="18" charset="0"/>
              </a:rPr>
              <a:t>., "Sparrow Search Algorithm With Stacked Deep Learning Based Medical Image Analysis for Pancreatic Cancer Detection and Classification," in </a:t>
            </a:r>
            <a:r>
              <a:rPr lang="en-US" sz="1900" i="1" dirty="0">
                <a:effectLst/>
                <a:latin typeface="Times New Roman" panose="02020603050405020304" pitchFamily="18" charset="0"/>
                <a:ea typeface="Times New Roman" panose="02020603050405020304" pitchFamily="18" charset="0"/>
              </a:rPr>
              <a:t>IEEE Access</a:t>
            </a:r>
            <a:r>
              <a:rPr lang="en-US" sz="1900" dirty="0">
                <a:effectLst/>
                <a:latin typeface="Times New Roman" panose="02020603050405020304" pitchFamily="18" charset="0"/>
                <a:ea typeface="Times New Roman" panose="02020603050405020304" pitchFamily="18" charset="0"/>
              </a:rPr>
              <a:t>, vol. 11, pp. 111927-111935, 2023, </a:t>
            </a:r>
            <a:r>
              <a:rPr lang="en-US" sz="1900" dirty="0" err="1">
                <a:effectLst/>
                <a:latin typeface="Times New Roman" panose="02020603050405020304" pitchFamily="18" charset="0"/>
                <a:ea typeface="Times New Roman" panose="02020603050405020304" pitchFamily="18" charset="0"/>
              </a:rPr>
              <a:t>doi</a:t>
            </a:r>
            <a:r>
              <a:rPr lang="en-US" sz="1900" dirty="0">
                <a:effectLst/>
                <a:latin typeface="Times New Roman" panose="02020603050405020304" pitchFamily="18" charset="0"/>
                <a:ea typeface="Times New Roman" panose="02020603050405020304" pitchFamily="18" charset="0"/>
              </a:rPr>
              <a:t>: 10.1109/ACCESS.2023.3322376. </a:t>
            </a:r>
            <a:endParaRPr lang="en-US" sz="1900" dirty="0">
              <a:latin typeface="Times New Roman" panose="02020603050405020304" pitchFamily="18" charset="0"/>
              <a:cs typeface="Times New Roman" panose="02020603050405020304" pitchFamily="18" charset="0"/>
            </a:endParaRPr>
          </a:p>
          <a:p>
            <a:pPr marR="78105" algn="just">
              <a:spcBef>
                <a:spcPts val="1255"/>
              </a:spcBef>
            </a:pPr>
            <a:r>
              <a:rPr lang="en-US" sz="1900" dirty="0">
                <a:latin typeface="Times New Roman" panose="02020603050405020304" pitchFamily="18" charset="0"/>
                <a:cs typeface="Times New Roman" panose="02020603050405020304" pitchFamily="18" charset="0"/>
              </a:rPr>
              <a:t>[2] </a:t>
            </a:r>
            <a:r>
              <a:rPr lang="en-IN" sz="1900" dirty="0">
                <a:latin typeface="Times New Roman" panose="02020603050405020304" pitchFamily="18" charset="0"/>
                <a:cs typeface="Times New Roman" panose="02020603050405020304" pitchFamily="18" charset="0"/>
              </a:rPr>
              <a:t>K. V. N. Reddy, D. Reddy, P. R. Babu, A. Raman G R and B. S, "A Novel Proxy Re-Encryption Technique for Secure Data Sharing in Cloud Environ </a:t>
            </a:r>
            <a:r>
              <a:rPr lang="en-IN" sz="1900" dirty="0" err="1">
                <a:latin typeface="Times New Roman" panose="02020603050405020304" pitchFamily="18" charset="0"/>
                <a:cs typeface="Times New Roman" panose="02020603050405020304" pitchFamily="18" charset="0"/>
              </a:rPr>
              <a:t>ment</a:t>
            </a:r>
            <a:r>
              <a:rPr lang="en-IN" sz="1900" dirty="0">
                <a:latin typeface="Times New Roman" panose="02020603050405020304" pitchFamily="18" charset="0"/>
                <a:cs typeface="Times New Roman" panose="02020603050405020304" pitchFamily="18" charset="0"/>
              </a:rPr>
              <a:t>," 2024 International Conference on Advances in Data Engineering and Intelligent Computing Systems (ADICS), Chennai, India, 2024, pp. 1-5, </a:t>
            </a:r>
            <a:r>
              <a:rPr lang="en-IN" sz="1900" dirty="0" err="1">
                <a:latin typeface="Times New Roman" panose="02020603050405020304" pitchFamily="18" charset="0"/>
                <a:cs typeface="Times New Roman" panose="02020603050405020304" pitchFamily="18" charset="0"/>
              </a:rPr>
              <a:t>doi</a:t>
            </a:r>
            <a:r>
              <a:rPr lang="en-IN" sz="1900" dirty="0">
                <a:latin typeface="Times New Roman" panose="02020603050405020304" pitchFamily="18" charset="0"/>
                <a:cs typeface="Times New Roman" panose="02020603050405020304" pitchFamily="18" charset="0"/>
              </a:rPr>
              <a:t>: 10.1109/ADICS58448.2024.10533626.</a:t>
            </a:r>
          </a:p>
          <a:p>
            <a:pPr marR="78105" algn="just">
              <a:spcBef>
                <a:spcPts val="1255"/>
              </a:spcBef>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900" dirty="0">
                <a:effectLst/>
                <a:latin typeface="Times New Roman" panose="02020603050405020304" pitchFamily="18" charset="0"/>
                <a:ea typeface="Times New Roman" panose="02020603050405020304" pitchFamily="18" charset="0"/>
              </a:rPr>
              <a:t>Y. Wang, C. Li and Z. Wang, "Advancing Precision Medicine: VAE Enhanced Predictions of Pancreatic Cancer Patient Survival in Local Hospital," in </a:t>
            </a:r>
            <a:r>
              <a:rPr lang="en-US" sz="1900" i="1" dirty="0">
                <a:effectLst/>
                <a:latin typeface="Times New Roman" panose="02020603050405020304" pitchFamily="18" charset="0"/>
                <a:ea typeface="Times New Roman" panose="02020603050405020304" pitchFamily="18" charset="0"/>
              </a:rPr>
              <a:t>IEEE Access</a:t>
            </a:r>
            <a:r>
              <a:rPr lang="en-US" sz="1900" dirty="0">
                <a:effectLst/>
                <a:latin typeface="Times New Roman" panose="02020603050405020304" pitchFamily="18" charset="0"/>
                <a:ea typeface="Times New Roman" panose="02020603050405020304" pitchFamily="18" charset="0"/>
              </a:rPr>
              <a:t>, vol. 12, pp. 3428-3436, 2024, </a:t>
            </a:r>
            <a:r>
              <a:rPr lang="en-US" sz="1900" dirty="0" err="1">
                <a:effectLst/>
                <a:latin typeface="Times New Roman" panose="02020603050405020304" pitchFamily="18" charset="0"/>
                <a:ea typeface="Times New Roman" panose="02020603050405020304" pitchFamily="18" charset="0"/>
              </a:rPr>
              <a:t>doi</a:t>
            </a:r>
            <a:r>
              <a:rPr lang="en-US" sz="1900" dirty="0">
                <a:effectLst/>
                <a:latin typeface="Times New Roman" panose="02020603050405020304" pitchFamily="18" charset="0"/>
                <a:ea typeface="Times New Roman" panose="02020603050405020304" pitchFamily="18" charset="0"/>
              </a:rPr>
              <a:t>: 10.1109/ACCESS.2023.3348810.</a:t>
            </a:r>
          </a:p>
          <a:p>
            <a:pPr marR="78105" algn="just">
              <a:spcBef>
                <a:spcPts val="1255"/>
              </a:spcBef>
            </a:pPr>
            <a:r>
              <a:rPr lang="en-US" sz="1900" dirty="0">
                <a:latin typeface="Times New Roman" panose="02020603050405020304" pitchFamily="18" charset="0"/>
                <a:ea typeface="Times New Roman" panose="02020603050405020304" pitchFamily="18" charset="0"/>
              </a:rPr>
              <a:t>[4] </a:t>
            </a:r>
            <a:r>
              <a:rPr lang="en-US" sz="1900" dirty="0">
                <a:effectLst/>
                <a:latin typeface="Times New Roman" panose="02020603050405020304" pitchFamily="18" charset="0"/>
                <a:ea typeface="Times New Roman" panose="02020603050405020304" pitchFamily="18" charset="0"/>
              </a:rPr>
              <a:t>D. Agarwal, O. Covarrubias-Zambrano, S. H. </a:t>
            </a:r>
            <a:r>
              <a:rPr lang="en-US" sz="1900" dirty="0" err="1">
                <a:effectLst/>
                <a:latin typeface="Times New Roman" panose="02020603050405020304" pitchFamily="18" charset="0"/>
                <a:ea typeface="Times New Roman" panose="02020603050405020304" pitchFamily="18" charset="0"/>
              </a:rPr>
              <a:t>Bossmann</a:t>
            </a:r>
            <a:r>
              <a:rPr lang="en-US" sz="1900" dirty="0">
                <a:effectLst/>
                <a:latin typeface="Times New Roman" panose="02020603050405020304" pitchFamily="18" charset="0"/>
                <a:ea typeface="Times New Roman" panose="02020603050405020304" pitchFamily="18" charset="0"/>
              </a:rPr>
              <a:t> and B. Natarajan, "Early Detection of Pancreatic Cancers Using Liquid Biopsies and Hierarchical Decision Structure," in </a:t>
            </a:r>
            <a:r>
              <a:rPr lang="en-US" sz="1900" i="1" dirty="0">
                <a:effectLst/>
                <a:latin typeface="Times New Roman" panose="02020603050405020304" pitchFamily="18" charset="0"/>
                <a:ea typeface="Times New Roman" panose="02020603050405020304" pitchFamily="18" charset="0"/>
              </a:rPr>
              <a:t>IEEE Journal of Translational Engineering in Health and Medicine</a:t>
            </a:r>
            <a:r>
              <a:rPr lang="en-US" sz="1900" dirty="0">
                <a:effectLst/>
                <a:latin typeface="Times New Roman" panose="02020603050405020304" pitchFamily="18" charset="0"/>
                <a:ea typeface="Times New Roman" panose="02020603050405020304" pitchFamily="18" charset="0"/>
              </a:rPr>
              <a:t>, vol. 10, pp. 1-8, 2022, Art no. 4300208, </a:t>
            </a:r>
            <a:r>
              <a:rPr lang="en-US" sz="1900" dirty="0" err="1">
                <a:effectLst/>
                <a:latin typeface="Times New Roman" panose="02020603050405020304" pitchFamily="18" charset="0"/>
                <a:ea typeface="Times New Roman" panose="02020603050405020304" pitchFamily="18" charset="0"/>
              </a:rPr>
              <a:t>doi</a:t>
            </a:r>
            <a:r>
              <a:rPr lang="en-US" sz="1900" dirty="0">
                <a:effectLst/>
                <a:latin typeface="Times New Roman" panose="02020603050405020304" pitchFamily="18" charset="0"/>
                <a:ea typeface="Times New Roman" panose="02020603050405020304" pitchFamily="18" charset="0"/>
              </a:rPr>
              <a:t>: 10.1109/JTEHM.2022.3186836.</a:t>
            </a:r>
            <a:endParaRPr lang="en-IN" sz="1900" dirty="0">
              <a:latin typeface="Times New Roman" panose="02020603050405020304" pitchFamily="18" charset="0"/>
              <a:ea typeface="Times New Roman" panose="02020603050405020304" pitchFamily="18" charset="0"/>
            </a:endParaRPr>
          </a:p>
          <a:p>
            <a:pPr marR="78105" algn="just">
              <a:spcBef>
                <a:spcPts val="1255"/>
              </a:spcBef>
            </a:pPr>
            <a:r>
              <a:rPr lang="en-IN" sz="1900" dirty="0">
                <a:effectLst/>
                <a:latin typeface="Times New Roman" panose="02020603050405020304" pitchFamily="18" charset="0"/>
                <a:ea typeface="Times New Roman" panose="02020603050405020304" pitchFamily="18" charset="0"/>
              </a:rPr>
              <a:t>[5] M. Li et al., "Computer-Aided Diagnosis and Staging of Pancreatic Cancer Based on CT Images," in IEEE Access, vol. 8, pp. 141705-141718, 2020, </a:t>
            </a:r>
            <a:r>
              <a:rPr lang="en-IN" sz="1900" dirty="0" err="1">
                <a:effectLst/>
                <a:latin typeface="Times New Roman" panose="02020603050405020304" pitchFamily="18" charset="0"/>
                <a:ea typeface="Times New Roman" panose="02020603050405020304" pitchFamily="18" charset="0"/>
              </a:rPr>
              <a:t>doi</a:t>
            </a:r>
            <a:r>
              <a:rPr lang="en-IN" sz="1900" dirty="0">
                <a:effectLst/>
                <a:latin typeface="Times New Roman" panose="02020603050405020304" pitchFamily="18" charset="0"/>
                <a:ea typeface="Times New Roman" panose="02020603050405020304" pitchFamily="18" charset="0"/>
              </a:rPr>
              <a:t>: 10.1109/ACCESS.2020.3012967.</a:t>
            </a:r>
          </a:p>
          <a:p>
            <a:pPr marR="78105" algn="just">
              <a:spcBef>
                <a:spcPts val="1255"/>
              </a:spcBef>
            </a:pPr>
            <a:r>
              <a:rPr lang="en-IN" sz="1900" dirty="0">
                <a:latin typeface="Times New Roman" panose="02020603050405020304" pitchFamily="18" charset="0"/>
                <a:ea typeface="Times New Roman" panose="02020603050405020304" pitchFamily="18" charset="0"/>
              </a:rPr>
              <a:t>[6]</a:t>
            </a:r>
            <a:r>
              <a:rPr lang="en-US" sz="1900" dirty="0">
                <a:effectLst/>
                <a:latin typeface="Times New Roman" panose="02020603050405020304" pitchFamily="18" charset="0"/>
                <a:ea typeface="Times New Roman" panose="02020603050405020304" pitchFamily="18" charset="0"/>
              </a:rPr>
              <a:t> H. </a:t>
            </a:r>
            <a:r>
              <a:rPr lang="en-US" sz="1900" dirty="0" err="1">
                <a:effectLst/>
                <a:latin typeface="Times New Roman" panose="02020603050405020304" pitchFamily="18" charset="0"/>
                <a:ea typeface="Times New Roman" panose="02020603050405020304" pitchFamily="18" charset="0"/>
              </a:rPr>
              <a:t>Ghorpade</a:t>
            </a:r>
            <a:r>
              <a:rPr lang="en-US" sz="1900" dirty="0">
                <a:effectLst/>
                <a:latin typeface="Times New Roman" panose="02020603050405020304" pitchFamily="18" charset="0"/>
                <a:ea typeface="Times New Roman" panose="02020603050405020304" pitchFamily="18" charset="0"/>
              </a:rPr>
              <a:t> </a:t>
            </a:r>
            <a:r>
              <a:rPr lang="en-US" sz="1900" i="1" dirty="0">
                <a:effectLst/>
                <a:latin typeface="Times New Roman" panose="02020603050405020304" pitchFamily="18" charset="0"/>
                <a:ea typeface="Times New Roman" panose="02020603050405020304" pitchFamily="18" charset="0"/>
              </a:rPr>
              <a:t>et al</a:t>
            </a:r>
            <a:r>
              <a:rPr lang="en-US" sz="1900" dirty="0">
                <a:effectLst/>
                <a:latin typeface="Times New Roman" panose="02020603050405020304" pitchFamily="18" charset="0"/>
                <a:ea typeface="Times New Roman" panose="02020603050405020304" pitchFamily="18" charset="0"/>
              </a:rPr>
              <a:t>., "Automatic Segmentation of Pancreas and Pancreatic Tumor: A Review of a Decade of Research," in </a:t>
            </a:r>
            <a:r>
              <a:rPr lang="en-US" sz="1900" i="1" dirty="0">
                <a:effectLst/>
                <a:latin typeface="Times New Roman" panose="02020603050405020304" pitchFamily="18" charset="0"/>
                <a:ea typeface="Times New Roman" panose="02020603050405020304" pitchFamily="18" charset="0"/>
              </a:rPr>
              <a:t>IEEE Access</a:t>
            </a:r>
            <a:r>
              <a:rPr lang="en-US" sz="1900" dirty="0">
                <a:effectLst/>
                <a:latin typeface="Times New Roman" panose="02020603050405020304" pitchFamily="18" charset="0"/>
                <a:ea typeface="Times New Roman" panose="02020603050405020304" pitchFamily="18" charset="0"/>
              </a:rPr>
              <a:t>, vol. 11, pp. 108727-108745, 2023, </a:t>
            </a:r>
            <a:r>
              <a:rPr lang="en-US" sz="1900" dirty="0" err="1">
                <a:effectLst/>
                <a:latin typeface="Times New Roman" panose="02020603050405020304" pitchFamily="18" charset="0"/>
                <a:ea typeface="Times New Roman" panose="02020603050405020304" pitchFamily="18" charset="0"/>
              </a:rPr>
              <a:t>doi</a:t>
            </a:r>
            <a:r>
              <a:rPr lang="en-US" sz="1900" dirty="0">
                <a:effectLst/>
                <a:latin typeface="Times New Roman" panose="02020603050405020304" pitchFamily="18" charset="0"/>
                <a:ea typeface="Times New Roman" panose="02020603050405020304" pitchFamily="18" charset="0"/>
              </a:rPr>
              <a:t>: 10.1109/ACCESS.2023.3320570. </a:t>
            </a:r>
          </a:p>
          <a:p>
            <a:pPr marR="78105" algn="just">
              <a:spcBef>
                <a:spcPts val="1255"/>
              </a:spcBef>
            </a:pPr>
            <a:r>
              <a:rPr lang="en-US" sz="1900" dirty="0">
                <a:latin typeface="Times New Roman" panose="02020603050405020304" pitchFamily="18" charset="0"/>
                <a:ea typeface="Times New Roman" panose="02020603050405020304" pitchFamily="18" charset="0"/>
              </a:rPr>
              <a:t>[7] </a:t>
            </a:r>
            <a:r>
              <a:rPr lang="en-IN" sz="1900" dirty="0">
                <a:latin typeface="Times New Roman" panose="02020603050405020304" pitchFamily="18" charset="0"/>
                <a:cs typeface="Times New Roman" panose="02020603050405020304" pitchFamily="18" charset="0"/>
              </a:rPr>
              <a:t>S. N. B. Reddy, K. V. Narasimha Reddy, S. N. Tirumala Rao and K. S. M. V. Kumar, "Diabetes Prediction using Extreme Learning Machine: Application of Health Systems," 2023 5th International Conference on Smart Systems and </a:t>
            </a:r>
            <a:r>
              <a:rPr lang="en-IN" sz="1900" dirty="0" err="1">
                <a:latin typeface="Times New Roman" panose="02020603050405020304" pitchFamily="18" charset="0"/>
                <a:cs typeface="Times New Roman" panose="02020603050405020304" pitchFamily="18" charset="0"/>
              </a:rPr>
              <a:t>Inven</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tive</a:t>
            </a:r>
            <a:r>
              <a:rPr lang="en-IN" sz="1900" dirty="0">
                <a:latin typeface="Times New Roman" panose="02020603050405020304" pitchFamily="18" charset="0"/>
                <a:cs typeface="Times New Roman" panose="02020603050405020304" pitchFamily="18" charset="0"/>
              </a:rPr>
              <a:t> Technology (ICSSIT), Tirunelveli, India, 2023, pp. 993-998, </a:t>
            </a:r>
            <a:r>
              <a:rPr lang="en-IN" sz="1900" dirty="0" err="1">
                <a:latin typeface="Times New Roman" panose="02020603050405020304" pitchFamily="18" charset="0"/>
                <a:cs typeface="Times New Roman" panose="02020603050405020304" pitchFamily="18" charset="0"/>
              </a:rPr>
              <a:t>doi</a:t>
            </a:r>
            <a:r>
              <a:rPr lang="en-IN" sz="1900" dirty="0">
                <a:latin typeface="Times New Roman" panose="02020603050405020304" pitchFamily="18" charset="0"/>
                <a:cs typeface="Times New Roman" panose="02020603050405020304" pitchFamily="18" charset="0"/>
              </a:rPr>
              <a:t>: 10.1109/IC SSIT55814.2023.10061058.</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9A67-2CB4-5E0A-4FCC-DF4B7A70A77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REFERENCES</a:t>
            </a:r>
            <a:endParaRPr lang="en-IN" dirty="0"/>
          </a:p>
        </p:txBody>
      </p:sp>
      <p:sp>
        <p:nvSpPr>
          <p:cNvPr id="3" name="Content Placeholder 2">
            <a:extLst>
              <a:ext uri="{FF2B5EF4-FFF2-40B4-BE49-F238E27FC236}">
                <a16:creationId xmlns:a16="http://schemas.microsoft.com/office/drawing/2014/main" id="{2061BB55-50C8-455A-C06B-F5B08C5870C2}"/>
              </a:ext>
            </a:extLst>
          </p:cNvPr>
          <p:cNvSpPr>
            <a:spLocks noGrp="1"/>
          </p:cNvSpPr>
          <p:nvPr>
            <p:ph idx="1"/>
          </p:nvPr>
        </p:nvSpPr>
        <p:spPr/>
        <p:txBody>
          <a:bodyPr>
            <a:normAutofit fontScale="25000" lnSpcReduction="20000"/>
          </a:bodyPr>
          <a:lstStyle/>
          <a:p>
            <a:pPr marR="78105" algn="just">
              <a:spcBef>
                <a:spcPts val="1255"/>
              </a:spcBef>
            </a:pPr>
            <a:r>
              <a:rPr lang="en-IN" sz="6400" dirty="0">
                <a:effectLst/>
                <a:latin typeface="Times New Roman" panose="02020603050405020304" pitchFamily="18" charset="0"/>
                <a:ea typeface="Times New Roman" panose="02020603050405020304" pitchFamily="18" charset="0"/>
                <a:cs typeface="Times New Roman" panose="02020603050405020304" pitchFamily="18" charset="0"/>
              </a:rPr>
              <a:t>[8] </a:t>
            </a:r>
            <a:r>
              <a:rPr lang="en-IN" sz="6400" dirty="0" err="1">
                <a:latin typeface="Times New Roman" panose="02020603050405020304" pitchFamily="18" charset="0"/>
                <a:cs typeface="Times New Roman" panose="02020603050405020304" pitchFamily="18" charset="0"/>
              </a:rPr>
              <a:t>Sireesha</a:t>
            </a:r>
            <a:r>
              <a:rPr lang="en-IN" sz="6400" dirty="0">
                <a:latin typeface="Times New Roman" panose="02020603050405020304" pitchFamily="18" charset="0"/>
                <a:cs typeface="Times New Roman" panose="02020603050405020304" pitchFamily="18" charset="0"/>
              </a:rPr>
              <a:t> </a:t>
            </a:r>
            <a:r>
              <a:rPr lang="en-IN" sz="6400" dirty="0" err="1">
                <a:latin typeface="Times New Roman" panose="02020603050405020304" pitchFamily="18" charset="0"/>
                <a:cs typeface="Times New Roman" panose="02020603050405020304" pitchFamily="18" charset="0"/>
              </a:rPr>
              <a:t>Moturi</a:t>
            </a:r>
            <a:r>
              <a:rPr lang="en-IN" sz="6400" dirty="0">
                <a:latin typeface="Times New Roman" panose="02020603050405020304" pitchFamily="18" charset="0"/>
                <a:cs typeface="Times New Roman" panose="02020603050405020304" pitchFamily="18" charset="0"/>
              </a:rPr>
              <a:t>, </a:t>
            </a:r>
            <a:r>
              <a:rPr lang="en-IN" sz="6400" dirty="0" err="1">
                <a:latin typeface="Times New Roman" panose="02020603050405020304" pitchFamily="18" charset="0"/>
                <a:cs typeface="Times New Roman" panose="02020603050405020304" pitchFamily="18" charset="0"/>
              </a:rPr>
              <a:t>S.N.Tirumala</a:t>
            </a:r>
            <a:r>
              <a:rPr lang="en-IN" sz="6400" dirty="0">
                <a:latin typeface="Times New Roman" panose="02020603050405020304" pitchFamily="18" charset="0"/>
                <a:cs typeface="Times New Roman" panose="02020603050405020304" pitchFamily="18" charset="0"/>
              </a:rPr>
              <a:t> Rao, Srikanth </a:t>
            </a:r>
            <a:r>
              <a:rPr lang="en-IN" sz="6400" dirty="0" err="1">
                <a:latin typeface="Times New Roman" panose="02020603050405020304" pitchFamily="18" charset="0"/>
                <a:cs typeface="Times New Roman" panose="02020603050405020304" pitchFamily="18" charset="0"/>
              </a:rPr>
              <a:t>Vemuru,Grey</a:t>
            </a:r>
            <a:r>
              <a:rPr lang="en-IN" sz="6400" dirty="0">
                <a:latin typeface="Times New Roman" panose="02020603050405020304" pitchFamily="18" charset="0"/>
                <a:cs typeface="Times New Roman" panose="02020603050405020304" pitchFamily="18" charset="0"/>
              </a:rPr>
              <a:t> wolf assisted dragonfly based weighted rule generation for predicting heart disease and breast cancer, Computerized Medical Imaging and Graphics, Volume 91, 2021, 101936, ISSN 0895-6111, https://doi.org/10.1016/j.compmedimag.2021.101936.</a:t>
            </a:r>
            <a:endParaRPr lang="en-US" sz="6400" b="1" cap="small" spc="25" dirty="0">
              <a:solidFill>
                <a:srgbClr val="4F81BD"/>
              </a:solidFill>
              <a:effectLst/>
              <a:latin typeface="Times New Roman" panose="02020603050405020304" pitchFamily="18" charset="0"/>
              <a:ea typeface="Times New Roman" panose="02020603050405020304" pitchFamily="18" charset="0"/>
            </a:endParaRPr>
          </a:p>
          <a:p>
            <a:pPr marR="78105" algn="just">
              <a:spcBef>
                <a:spcPts val="1255"/>
              </a:spcBef>
            </a:pPr>
            <a:r>
              <a:rPr lang="en-US" sz="6400" dirty="0">
                <a:effectLst/>
                <a:latin typeface="Times New Roman" panose="02020603050405020304" pitchFamily="18" charset="0"/>
                <a:ea typeface="Times New Roman" panose="02020603050405020304" pitchFamily="18" charset="0"/>
              </a:rPr>
              <a:t>[9]  Q. Ding </a:t>
            </a:r>
            <a:r>
              <a:rPr lang="en-US" sz="6400" i="1" dirty="0">
                <a:effectLst/>
                <a:latin typeface="Times New Roman" panose="02020603050405020304" pitchFamily="18" charset="0"/>
                <a:ea typeface="Times New Roman" panose="02020603050405020304" pitchFamily="18" charset="0"/>
              </a:rPr>
              <a:t>et al</a:t>
            </a:r>
            <a:r>
              <a:rPr lang="en-US" sz="6400" dirty="0">
                <a:effectLst/>
                <a:latin typeface="Times New Roman" panose="02020603050405020304" pitchFamily="18" charset="0"/>
                <a:ea typeface="Times New Roman" panose="02020603050405020304" pitchFamily="18" charset="0"/>
              </a:rPr>
              <a:t>., "NIPMI: A Network Method Based on Interaction Part Mutual Information to Detect Characteristic Genes From Integrated Data on Multi-Cancers," in </a:t>
            </a:r>
            <a:r>
              <a:rPr lang="en-US" sz="6400" i="1" dirty="0">
                <a:effectLst/>
                <a:latin typeface="Times New Roman" panose="02020603050405020304" pitchFamily="18" charset="0"/>
                <a:ea typeface="Times New Roman" panose="02020603050405020304" pitchFamily="18" charset="0"/>
              </a:rPr>
              <a:t>IEEE Access</a:t>
            </a:r>
            <a:r>
              <a:rPr lang="en-US" sz="6400" dirty="0">
                <a:effectLst/>
                <a:latin typeface="Times New Roman" panose="02020603050405020304" pitchFamily="18" charset="0"/>
                <a:ea typeface="Times New Roman" panose="02020603050405020304" pitchFamily="18" charset="0"/>
              </a:rPr>
              <a:t>, vol. 7, pp. 135845-135854, 2019, </a:t>
            </a:r>
            <a:r>
              <a:rPr lang="en-US" sz="6400" dirty="0" err="1">
                <a:effectLst/>
                <a:latin typeface="Times New Roman" panose="02020603050405020304" pitchFamily="18" charset="0"/>
                <a:ea typeface="Times New Roman" panose="02020603050405020304" pitchFamily="18" charset="0"/>
              </a:rPr>
              <a:t>doi</a:t>
            </a:r>
            <a:r>
              <a:rPr lang="en-US" sz="6400" dirty="0">
                <a:effectLst/>
                <a:latin typeface="Times New Roman" panose="02020603050405020304" pitchFamily="18" charset="0"/>
                <a:ea typeface="Times New Roman" panose="02020603050405020304" pitchFamily="18" charset="0"/>
              </a:rPr>
              <a:t>: 10.1109/ACCESS.2019.2941520.  </a:t>
            </a:r>
            <a:endParaRPr lang="en-IN" sz="6400" dirty="0">
              <a:latin typeface="Times New Roman" panose="02020603050405020304" pitchFamily="18" charset="0"/>
              <a:ea typeface="Times New Roman" panose="02020603050405020304" pitchFamily="18" charset="0"/>
            </a:endParaRPr>
          </a:p>
          <a:p>
            <a:pPr marR="78105" algn="just">
              <a:spcBef>
                <a:spcPts val="1255"/>
              </a:spcBef>
            </a:pPr>
            <a:r>
              <a:rPr lang="en-IN" sz="6400" dirty="0">
                <a:effectLst/>
                <a:latin typeface="Times New Roman" panose="02020603050405020304" pitchFamily="18" charset="0"/>
                <a:ea typeface="Times New Roman" panose="02020603050405020304" pitchFamily="18" charset="0"/>
              </a:rPr>
              <a:t>[10]</a:t>
            </a:r>
            <a:r>
              <a:rPr lang="en-US" sz="6400" dirty="0">
                <a:effectLst/>
                <a:latin typeface="Times New Roman" panose="02020603050405020304" pitchFamily="18" charset="0"/>
                <a:ea typeface="Times New Roman" panose="02020603050405020304" pitchFamily="18" charset="0"/>
              </a:rPr>
              <a:t> C. Zhang, A. </a:t>
            </a:r>
            <a:r>
              <a:rPr lang="en-US" sz="6400" dirty="0" err="1">
                <a:effectLst/>
                <a:latin typeface="Times New Roman" panose="02020603050405020304" pitchFamily="18" charset="0"/>
                <a:ea typeface="Times New Roman" panose="02020603050405020304" pitchFamily="18" charset="0"/>
              </a:rPr>
              <a:t>Achuthan</a:t>
            </a:r>
            <a:r>
              <a:rPr lang="en-US" sz="6400" dirty="0">
                <a:effectLst/>
                <a:latin typeface="Times New Roman" panose="02020603050405020304" pitchFamily="18" charset="0"/>
                <a:ea typeface="Times New Roman" panose="02020603050405020304" pitchFamily="18" charset="0"/>
              </a:rPr>
              <a:t> and G. M. S. Himel, "State-of-the-Art and Challenges in Pancreatic CT Segmentation: A Systematic Review of U-Net and Its Variants," in </a:t>
            </a:r>
            <a:r>
              <a:rPr lang="en-US" sz="6400" i="1" dirty="0">
                <a:effectLst/>
                <a:latin typeface="Times New Roman" panose="02020603050405020304" pitchFamily="18" charset="0"/>
                <a:ea typeface="Times New Roman" panose="02020603050405020304" pitchFamily="18" charset="0"/>
              </a:rPr>
              <a:t>IEEE Access</a:t>
            </a:r>
            <a:r>
              <a:rPr lang="en-US" sz="6400" dirty="0">
                <a:effectLst/>
                <a:latin typeface="Times New Roman" panose="02020603050405020304" pitchFamily="18" charset="0"/>
                <a:ea typeface="Times New Roman" panose="02020603050405020304" pitchFamily="18" charset="0"/>
              </a:rPr>
              <a:t>, vol. 12, pp. 78726-78742, 2024, </a:t>
            </a:r>
            <a:r>
              <a:rPr lang="en-US" sz="6400" dirty="0" err="1">
                <a:effectLst/>
                <a:latin typeface="Times New Roman" panose="02020603050405020304" pitchFamily="18" charset="0"/>
                <a:ea typeface="Times New Roman" panose="02020603050405020304" pitchFamily="18" charset="0"/>
              </a:rPr>
              <a:t>doi</a:t>
            </a:r>
            <a:r>
              <a:rPr lang="en-US" sz="6400" dirty="0">
                <a:effectLst/>
                <a:latin typeface="Times New Roman" panose="02020603050405020304" pitchFamily="18" charset="0"/>
                <a:ea typeface="Times New Roman" panose="02020603050405020304" pitchFamily="18" charset="0"/>
              </a:rPr>
              <a:t>: 10.1109/ACCESS.2024.3392595. </a:t>
            </a:r>
            <a:endParaRPr lang="en-IN" sz="6400" dirty="0">
              <a:latin typeface="Times New Roman" panose="02020603050405020304" pitchFamily="18" charset="0"/>
              <a:ea typeface="Times New Roman" panose="02020603050405020304" pitchFamily="18" charset="0"/>
            </a:endParaRPr>
          </a:p>
          <a:p>
            <a:pPr marR="78105" algn="just">
              <a:spcBef>
                <a:spcPts val="1255"/>
              </a:spcBef>
            </a:pPr>
            <a:r>
              <a:rPr lang="en-IN" sz="6400" dirty="0">
                <a:effectLst/>
                <a:latin typeface="Times New Roman" panose="02020603050405020304" pitchFamily="18" charset="0"/>
                <a:ea typeface="Times New Roman" panose="02020603050405020304" pitchFamily="18" charset="0"/>
              </a:rPr>
              <a:t>[11]</a:t>
            </a:r>
            <a:r>
              <a:rPr lang="en-US" sz="6400" dirty="0">
                <a:effectLst/>
                <a:latin typeface="Times New Roman" panose="02020603050405020304" pitchFamily="18" charset="0"/>
                <a:ea typeface="Times New Roman" panose="02020603050405020304" pitchFamily="18" charset="0"/>
              </a:rPr>
              <a:t> C. H. Crane, "</a:t>
            </a:r>
            <a:r>
              <a:rPr lang="en-US" sz="6400" dirty="0" err="1">
                <a:effectLst/>
                <a:latin typeface="Times New Roman" panose="02020603050405020304" pitchFamily="18" charset="0"/>
                <a:ea typeface="Times New Roman" panose="02020603050405020304" pitchFamily="18" charset="0"/>
              </a:rPr>
              <a:t>Hypofractionated</a:t>
            </a:r>
            <a:r>
              <a:rPr lang="en-US" sz="6400" dirty="0">
                <a:effectLst/>
                <a:latin typeface="Times New Roman" panose="02020603050405020304" pitchFamily="18" charset="0"/>
                <a:ea typeface="Times New Roman" panose="02020603050405020304" pitchFamily="18" charset="0"/>
              </a:rPr>
              <a:t> ablative radiotherapy for locally advanced pancreatic cancer," in </a:t>
            </a:r>
            <a:r>
              <a:rPr lang="en-US" sz="6400" i="1" dirty="0">
                <a:effectLst/>
                <a:latin typeface="Times New Roman" panose="02020603050405020304" pitchFamily="18" charset="0"/>
                <a:ea typeface="Times New Roman" panose="02020603050405020304" pitchFamily="18" charset="0"/>
              </a:rPr>
              <a:t>Journal of Radiation Research</a:t>
            </a:r>
            <a:r>
              <a:rPr lang="en-US" sz="6400" dirty="0">
                <a:effectLst/>
                <a:latin typeface="Times New Roman" panose="02020603050405020304" pitchFamily="18" charset="0"/>
                <a:ea typeface="Times New Roman" panose="02020603050405020304" pitchFamily="18" charset="0"/>
              </a:rPr>
              <a:t>, vol. 57, no. S1, pp. i53-i57, Aug. 2016, </a:t>
            </a:r>
            <a:r>
              <a:rPr lang="en-US" sz="6400" dirty="0" err="1">
                <a:effectLst/>
                <a:latin typeface="Times New Roman" panose="02020603050405020304" pitchFamily="18" charset="0"/>
                <a:ea typeface="Times New Roman" panose="02020603050405020304" pitchFamily="18" charset="0"/>
              </a:rPr>
              <a:t>doi</a:t>
            </a:r>
            <a:r>
              <a:rPr lang="en-US" sz="6400" dirty="0">
                <a:effectLst/>
                <a:latin typeface="Times New Roman" panose="02020603050405020304" pitchFamily="18" charset="0"/>
                <a:ea typeface="Times New Roman" panose="02020603050405020304" pitchFamily="18" charset="0"/>
              </a:rPr>
              <a:t>: 10.1093/</a:t>
            </a:r>
            <a:r>
              <a:rPr lang="en-US" sz="6400" dirty="0" err="1">
                <a:effectLst/>
                <a:latin typeface="Times New Roman" panose="02020603050405020304" pitchFamily="18" charset="0"/>
                <a:ea typeface="Times New Roman" panose="02020603050405020304" pitchFamily="18" charset="0"/>
              </a:rPr>
              <a:t>jrr</a:t>
            </a:r>
            <a:r>
              <a:rPr lang="en-US" sz="6400" dirty="0">
                <a:effectLst/>
                <a:latin typeface="Times New Roman" panose="02020603050405020304" pitchFamily="18" charset="0"/>
                <a:ea typeface="Times New Roman" panose="02020603050405020304" pitchFamily="18" charset="0"/>
              </a:rPr>
              <a:t>/rrw016.</a:t>
            </a:r>
            <a:endParaRPr lang="en-IN" sz="6400" dirty="0">
              <a:latin typeface="Times New Roman" panose="02020603050405020304" pitchFamily="18" charset="0"/>
              <a:ea typeface="Times New Roman" panose="02020603050405020304" pitchFamily="18" charset="0"/>
            </a:endParaRPr>
          </a:p>
          <a:p>
            <a:pPr marR="78105" algn="just">
              <a:spcBef>
                <a:spcPts val="1255"/>
              </a:spcBef>
            </a:pPr>
            <a:r>
              <a:rPr lang="en-IN" sz="6400" dirty="0">
                <a:effectLst/>
                <a:latin typeface="Times New Roman" panose="02020603050405020304" pitchFamily="18" charset="0"/>
                <a:ea typeface="Times New Roman" panose="02020603050405020304" pitchFamily="18" charset="0"/>
              </a:rPr>
              <a:t>[12]</a:t>
            </a:r>
            <a:r>
              <a:rPr lang="en-US" sz="6400" dirty="0">
                <a:effectLst/>
                <a:latin typeface="Times New Roman" panose="02020603050405020304" pitchFamily="18" charset="0"/>
                <a:ea typeface="Times New Roman" panose="02020603050405020304" pitchFamily="18" charset="0"/>
              </a:rPr>
              <a:t> E. Kurnaz and R. Ceylan, "Pancreas Segmentation in Abdominal CT Images with U-Net Model," </a:t>
            </a:r>
            <a:r>
              <a:rPr lang="en-US" sz="6400" i="1" dirty="0">
                <a:effectLst/>
                <a:latin typeface="Times New Roman" panose="02020603050405020304" pitchFamily="18" charset="0"/>
                <a:ea typeface="Times New Roman" panose="02020603050405020304" pitchFamily="18" charset="0"/>
              </a:rPr>
              <a:t>2020 28th Signal Processing and Communications Applications Conference (SIU)</a:t>
            </a:r>
            <a:r>
              <a:rPr lang="en-US" sz="6400" dirty="0">
                <a:effectLst/>
                <a:latin typeface="Times New Roman" panose="02020603050405020304" pitchFamily="18" charset="0"/>
                <a:ea typeface="Times New Roman" panose="02020603050405020304" pitchFamily="18" charset="0"/>
              </a:rPr>
              <a:t>, Gaziantep, Turkey, 2020, pp. 1-4, </a:t>
            </a:r>
            <a:r>
              <a:rPr lang="en-US" sz="6400" dirty="0" err="1">
                <a:effectLst/>
                <a:latin typeface="Times New Roman" panose="02020603050405020304" pitchFamily="18" charset="0"/>
                <a:ea typeface="Times New Roman" panose="02020603050405020304" pitchFamily="18" charset="0"/>
              </a:rPr>
              <a:t>doi</a:t>
            </a:r>
            <a:r>
              <a:rPr lang="en-US" sz="6400" dirty="0">
                <a:effectLst/>
                <a:latin typeface="Times New Roman" panose="02020603050405020304" pitchFamily="18" charset="0"/>
                <a:ea typeface="Times New Roman" panose="02020603050405020304" pitchFamily="18" charset="0"/>
              </a:rPr>
              <a:t>: 10.1109/SIU49456.2020.9302180. </a:t>
            </a:r>
            <a:endParaRPr lang="en-IN" sz="6400" dirty="0">
              <a:latin typeface="Times New Roman" panose="02020603050405020304" pitchFamily="18" charset="0"/>
              <a:ea typeface="Times New Roman" panose="02020603050405020304" pitchFamily="18" charset="0"/>
            </a:endParaRPr>
          </a:p>
          <a:p>
            <a:pPr marR="78105" algn="just">
              <a:spcBef>
                <a:spcPts val="1255"/>
              </a:spcBef>
            </a:pPr>
            <a:r>
              <a:rPr lang="en-IN" sz="6400" dirty="0">
                <a:effectLst/>
                <a:latin typeface="Times New Roman" panose="02020603050405020304" pitchFamily="18" charset="0"/>
                <a:ea typeface="Times New Roman" panose="02020603050405020304" pitchFamily="18" charset="0"/>
              </a:rPr>
              <a:t>[13]</a:t>
            </a:r>
            <a:r>
              <a:rPr lang="en-US" sz="6400" dirty="0">
                <a:effectLst/>
                <a:latin typeface="Times New Roman" panose="02020603050405020304" pitchFamily="18" charset="0"/>
                <a:ea typeface="Times New Roman" panose="02020603050405020304" pitchFamily="18" charset="0"/>
              </a:rPr>
              <a:t> </a:t>
            </a:r>
            <a:r>
              <a:rPr lang="en-IN" sz="6400" dirty="0" err="1">
                <a:latin typeface="Times New Roman" panose="02020603050405020304" pitchFamily="18" charset="0"/>
                <a:cs typeface="Times New Roman" panose="02020603050405020304" pitchFamily="18" charset="0"/>
              </a:rPr>
              <a:t>M.Sireesha</a:t>
            </a:r>
            <a:r>
              <a:rPr lang="en-IN" sz="6400" dirty="0">
                <a:latin typeface="Times New Roman" panose="02020603050405020304" pitchFamily="18" charset="0"/>
                <a:cs typeface="Times New Roman" panose="02020603050405020304" pitchFamily="18" charset="0"/>
              </a:rPr>
              <a:t>, S. N. </a:t>
            </a:r>
            <a:r>
              <a:rPr lang="en-IN" sz="6400" dirty="0" err="1">
                <a:latin typeface="Times New Roman" panose="02020603050405020304" pitchFamily="18" charset="0"/>
                <a:cs typeface="Times New Roman" panose="02020603050405020304" pitchFamily="18" charset="0"/>
              </a:rPr>
              <a:t>TirumalaRao</a:t>
            </a:r>
            <a:r>
              <a:rPr lang="en-IN" sz="6400" dirty="0">
                <a:latin typeface="Times New Roman" panose="02020603050405020304" pitchFamily="18" charset="0"/>
                <a:cs typeface="Times New Roman" panose="02020603050405020304" pitchFamily="18" charset="0"/>
              </a:rPr>
              <a:t>, Srikanth </a:t>
            </a:r>
            <a:r>
              <a:rPr lang="en-IN" sz="6400" dirty="0" err="1">
                <a:latin typeface="Times New Roman" panose="02020603050405020304" pitchFamily="18" charset="0"/>
                <a:cs typeface="Times New Roman" panose="02020603050405020304" pitchFamily="18" charset="0"/>
              </a:rPr>
              <a:t>Vemuru</a:t>
            </a:r>
            <a:r>
              <a:rPr lang="en-IN" sz="6400" dirty="0">
                <a:latin typeface="Times New Roman" panose="02020603050405020304" pitchFamily="18" charset="0"/>
                <a:cs typeface="Times New Roman" panose="02020603050405020304" pitchFamily="18" charset="0"/>
              </a:rPr>
              <a:t>, Optimized Feature Extraction and Hybrid Classification Model for Heart Disease and Breast Cancer Prediction International Journal of Recent Technology and Engineering Vol- 7, No 6, Mar 2019 ISSN- 2277-3878, Pages– 1754– 1772.</a:t>
            </a:r>
            <a:endParaRPr lang="en-US" sz="6400" dirty="0">
              <a:latin typeface="Times New Roman" panose="02020603050405020304" pitchFamily="18" charset="0"/>
              <a:cs typeface="Times New Roman" panose="02020603050405020304" pitchFamily="18" charset="0"/>
            </a:endParaRPr>
          </a:p>
          <a:p>
            <a:pPr marR="78105" algn="just">
              <a:spcBef>
                <a:spcPts val="1255"/>
              </a:spcBef>
            </a:pPr>
            <a:r>
              <a:rPr lang="en-US" sz="6400" dirty="0">
                <a:latin typeface="Times New Roman" panose="02020603050405020304" pitchFamily="18" charset="0"/>
                <a:cs typeface="Times New Roman" panose="02020603050405020304" pitchFamily="18" charset="0"/>
              </a:rPr>
              <a:t>[14] </a:t>
            </a:r>
            <a:r>
              <a:rPr lang="en-IN" sz="6400" dirty="0">
                <a:latin typeface="Times New Roman" panose="02020603050405020304" pitchFamily="18" charset="0"/>
                <a:cs typeface="Times New Roman" panose="02020603050405020304" pitchFamily="18" charset="0"/>
              </a:rPr>
              <a:t>S. L. </a:t>
            </a:r>
            <a:r>
              <a:rPr lang="en-IN" sz="6400" dirty="0" err="1">
                <a:latin typeface="Times New Roman" panose="02020603050405020304" pitchFamily="18" charset="0"/>
                <a:cs typeface="Times New Roman" panose="02020603050405020304" pitchFamily="18" charset="0"/>
              </a:rPr>
              <a:t>Jagannadham</a:t>
            </a:r>
            <a:r>
              <a:rPr lang="en-IN" sz="6400" dirty="0">
                <a:latin typeface="Times New Roman" panose="02020603050405020304" pitchFamily="18" charset="0"/>
                <a:cs typeface="Times New Roman" panose="02020603050405020304" pitchFamily="18" charset="0"/>
              </a:rPr>
              <a:t>, K. L. </a:t>
            </a:r>
            <a:r>
              <a:rPr lang="en-IN" sz="6400" dirty="0" err="1">
                <a:latin typeface="Times New Roman" panose="02020603050405020304" pitchFamily="18" charset="0"/>
                <a:cs typeface="Times New Roman" panose="02020603050405020304" pitchFamily="18" charset="0"/>
              </a:rPr>
              <a:t>Nadh</a:t>
            </a:r>
            <a:r>
              <a:rPr lang="en-IN" sz="6400" dirty="0">
                <a:latin typeface="Times New Roman" panose="02020603050405020304" pitchFamily="18" charset="0"/>
                <a:cs typeface="Times New Roman" panose="02020603050405020304" pitchFamily="18" charset="0"/>
              </a:rPr>
              <a:t> and M. </a:t>
            </a:r>
            <a:r>
              <a:rPr lang="en-IN" sz="6400" dirty="0" err="1">
                <a:latin typeface="Times New Roman" panose="02020603050405020304" pitchFamily="18" charset="0"/>
                <a:cs typeface="Times New Roman" panose="02020603050405020304" pitchFamily="18" charset="0"/>
              </a:rPr>
              <a:t>Sireesha</a:t>
            </a:r>
            <a:r>
              <a:rPr lang="en-IN" sz="6400" dirty="0">
                <a:latin typeface="Times New Roman" panose="02020603050405020304" pitchFamily="18" charset="0"/>
                <a:cs typeface="Times New Roman" panose="02020603050405020304" pitchFamily="18" charset="0"/>
              </a:rPr>
              <a:t>, "Brain Tumour Detection Us </a:t>
            </a:r>
            <a:r>
              <a:rPr lang="en-IN" sz="6400" dirty="0" err="1">
                <a:latin typeface="Times New Roman" panose="02020603050405020304" pitchFamily="18" charset="0"/>
                <a:cs typeface="Times New Roman" panose="02020603050405020304" pitchFamily="18" charset="0"/>
              </a:rPr>
              <a:t>ing</a:t>
            </a:r>
            <a:r>
              <a:rPr lang="en-IN" sz="6400" dirty="0">
                <a:latin typeface="Times New Roman" panose="02020603050405020304" pitchFamily="18" charset="0"/>
                <a:cs typeface="Times New Roman" panose="02020603050405020304" pitchFamily="18" charset="0"/>
              </a:rPr>
              <a:t> CNN," 2021 Fifth International Conference on I-SMAC (IoT in Social, Mo bile, Analytics and Cloud) (I-SMAC), </a:t>
            </a:r>
            <a:r>
              <a:rPr lang="en-IN" sz="6400" dirty="0" err="1">
                <a:latin typeface="Times New Roman" panose="02020603050405020304" pitchFamily="18" charset="0"/>
                <a:cs typeface="Times New Roman" panose="02020603050405020304" pitchFamily="18" charset="0"/>
              </a:rPr>
              <a:t>Palladam</a:t>
            </a:r>
            <a:r>
              <a:rPr lang="en-IN" sz="6400" dirty="0">
                <a:latin typeface="Times New Roman" panose="02020603050405020304" pitchFamily="18" charset="0"/>
                <a:cs typeface="Times New Roman" panose="02020603050405020304" pitchFamily="18" charset="0"/>
              </a:rPr>
              <a:t>, India, 2021, pp. 734-739, </a:t>
            </a:r>
            <a:r>
              <a:rPr lang="en-IN" sz="6400" dirty="0" err="1">
                <a:latin typeface="Times New Roman" panose="02020603050405020304" pitchFamily="18" charset="0"/>
                <a:cs typeface="Times New Roman" panose="02020603050405020304" pitchFamily="18" charset="0"/>
              </a:rPr>
              <a:t>doi</a:t>
            </a:r>
            <a:r>
              <a:rPr lang="en-IN" sz="6400" dirty="0">
                <a:latin typeface="Times New Roman" panose="02020603050405020304" pitchFamily="18" charset="0"/>
                <a:cs typeface="Times New Roman" panose="02020603050405020304" pitchFamily="18" charset="0"/>
              </a:rPr>
              <a:t>: 10.1109/I-SMAC52330.2021.9640875</a:t>
            </a:r>
            <a:endParaRPr lang="en-US" sz="64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E99B8807-9589-AEAA-007F-E237AF5267AF}"/>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5" name="Footer Placeholder 4">
            <a:extLst>
              <a:ext uri="{FF2B5EF4-FFF2-40B4-BE49-F238E27FC236}">
                <a16:creationId xmlns:a16="http://schemas.microsoft.com/office/drawing/2014/main" id="{C0496788-A832-11B9-4BB9-C89DE2897D2B}"/>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6" name="Slide Number Placeholder 5">
            <a:extLst>
              <a:ext uri="{FF2B5EF4-FFF2-40B4-BE49-F238E27FC236}">
                <a16:creationId xmlns:a16="http://schemas.microsoft.com/office/drawing/2014/main" id="{E0E89B89-1D3D-0131-F7FC-CAE4554C44AB}"/>
              </a:ext>
            </a:extLst>
          </p:cNvPr>
          <p:cNvSpPr>
            <a:spLocks noGrp="1"/>
          </p:cNvSpPr>
          <p:nvPr>
            <p:ph type="sldNum" sz="quarter" idx="12"/>
          </p:nvPr>
        </p:nvSpPr>
        <p:spPr/>
        <p:txBody>
          <a:bodyPr/>
          <a:lstStyle/>
          <a:p>
            <a:fld id="{65DCBD69-296B-4D7C-AF62-9B588FC78772}" type="slidenum">
              <a:rPr lang="en-IN" smtClean="0"/>
              <a:t>21</a:t>
            </a:fld>
            <a:endParaRPr lang="en-IN"/>
          </a:p>
        </p:txBody>
      </p:sp>
    </p:spTree>
    <p:extLst>
      <p:ext uri="{BB962C8B-B14F-4D97-AF65-F5344CB8AC3E}">
        <p14:creationId xmlns:p14="http://schemas.microsoft.com/office/powerpoint/2010/main" val="953373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CA875-A794-EA3C-FE44-65B10EB2CA8E}"/>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D5527C12-F1C4-82AD-1D76-159E01388AED}"/>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8A1D76C3-41A4-4CAB-6B78-6C5EC8E5F033}"/>
              </a:ext>
            </a:extLst>
          </p:cNvPr>
          <p:cNvSpPr>
            <a:spLocks noGrp="1"/>
          </p:cNvSpPr>
          <p:nvPr>
            <p:ph type="sldNum" sz="quarter" idx="12"/>
          </p:nvPr>
        </p:nvSpPr>
        <p:spPr/>
        <p:txBody>
          <a:bodyPr/>
          <a:lstStyle/>
          <a:p>
            <a:fld id="{65DCBD69-296B-4D7C-AF62-9B588FC78772}" type="slidenum">
              <a:rPr lang="en-IN" smtClean="0"/>
              <a:t>22</a:t>
            </a:fld>
            <a:endParaRPr lang="en-IN"/>
          </a:p>
        </p:txBody>
      </p:sp>
      <p:pic>
        <p:nvPicPr>
          <p:cNvPr id="4102" name="Picture 6" descr="Closing Slides for PowerPoint and Google Slides">
            <a:extLst>
              <a:ext uri="{FF2B5EF4-FFF2-40B4-BE49-F238E27FC236}">
                <a16:creationId xmlns:a16="http://schemas.microsoft.com/office/drawing/2014/main" id="{8398BF91-CE2B-46C6-1316-E18F9D674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44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r>
              <a:rPr lang="en-US" dirty="0"/>
              <a:t>	We express our sincere gratitude to Narasaraopeta Engineering College for providing the opportunity and resources to undertake this project. Special thanks to our guide, Dr. K.V. Narasimha Reddy, for his invaluable support and guidance throughout this research. For further inquiries, please contact us at:</a:t>
            </a:r>
            <a:br>
              <a:rPr lang="en-US" dirty="0"/>
            </a:br>
            <a:endParaRPr lang="en-US" dirty="0"/>
          </a:p>
          <a:p>
            <a:pPr marL="514350" indent="-514350">
              <a:buFont typeface="+mj-lt"/>
              <a:buAutoNum type="arabicPeriod"/>
            </a:pPr>
            <a:r>
              <a:rPr lang="en-US" b="1" dirty="0"/>
              <a:t>Gandikota Narendra	</a:t>
            </a:r>
            <a:r>
              <a:rPr lang="en-US" dirty="0"/>
              <a:t>: 	</a:t>
            </a:r>
            <a:r>
              <a:rPr lang="en-US" sz="1800" u="sng" spc="-25" dirty="0">
                <a:solidFill>
                  <a:srgbClr val="0000FF"/>
                </a:solidFill>
                <a:effectLst/>
                <a:latin typeface="Times New Roman" panose="02020603050405020304" pitchFamily="18" charset="0"/>
                <a:ea typeface="Times New Roman" panose="02020603050405020304" pitchFamily="18" charset="0"/>
                <a:hlinkClick r:id="rId2"/>
              </a:rPr>
              <a:t>narendragndikota2540@gmail.com</a:t>
            </a:r>
            <a:r>
              <a:rPr lang="en-US" sz="1800" spc="-25" dirty="0">
                <a:effectLst/>
                <a:latin typeface="Times New Roman" panose="02020603050405020304" pitchFamily="18" charset="0"/>
                <a:ea typeface="Times New Roman" panose="02020603050405020304" pitchFamily="18" charset="0"/>
              </a:rPr>
              <a:t> </a:t>
            </a:r>
          </a:p>
          <a:p>
            <a:pPr marL="514350" indent="-514350">
              <a:buFont typeface="+mj-lt"/>
              <a:buAutoNum type="arabicPeriod"/>
            </a:pPr>
            <a:r>
              <a:rPr lang="en-US" b="1" dirty="0"/>
              <a:t>Katta Subbarao	</a:t>
            </a:r>
            <a:r>
              <a:rPr lang="en-US" dirty="0"/>
              <a:t>: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subbaraokatta320@gmail.com</a:t>
            </a:r>
            <a:endParaRPr lang="en-US" sz="1800" dirty="0">
              <a:effectLst/>
              <a:latin typeface="Times New Roman" panose="02020603050405020304" pitchFamily="18" charset="0"/>
              <a:ea typeface="Times New Roman" panose="02020603050405020304" pitchFamily="18" charset="0"/>
            </a:endParaRPr>
          </a:p>
          <a:p>
            <a:pPr marL="514350" indent="-514350">
              <a:buFont typeface="+mj-lt"/>
              <a:buAutoNum type="arabicPeriod"/>
            </a:pPr>
            <a:r>
              <a:rPr lang="en-US" b="1" dirty="0"/>
              <a:t>Nallabothu Narendra</a:t>
            </a:r>
            <a:r>
              <a:rPr lang="en-US" dirty="0"/>
              <a:t>: </a:t>
            </a:r>
            <a:r>
              <a:rPr lang="en-IN" sz="1800" spc="-25"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nallabothunarendra0@gmail.com</a:t>
            </a:r>
            <a:r>
              <a:rPr lang="en-US" sz="1800" u="sng" dirty="0">
                <a:solidFill>
                  <a:srgbClr val="0000FF"/>
                </a:solidFill>
                <a:effectLst/>
                <a:latin typeface="Times New Roman" panose="02020603050405020304" pitchFamily="18" charset="0"/>
                <a:ea typeface="Times New Roman" panose="02020603050405020304" pitchFamily="18" charset="0"/>
              </a:rPr>
              <a:t> </a:t>
            </a:r>
            <a:endParaRPr lang="en-US" dirty="0"/>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F4F884-8133-A0A3-60F0-3E20D2E39B8C}"/>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7333C7E0-0A3B-0994-85E4-CD2810B4B6B2}"/>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AF3741F6-A457-7202-21B8-073426EFDBF7}"/>
              </a:ext>
            </a:extLst>
          </p:cNvPr>
          <p:cNvSpPr>
            <a:spLocks noGrp="1"/>
          </p:cNvSpPr>
          <p:nvPr>
            <p:ph type="sldNum" sz="quarter" idx="12"/>
          </p:nvPr>
        </p:nvSpPr>
        <p:spPr/>
        <p:txBody>
          <a:bodyPr/>
          <a:lstStyle/>
          <a:p>
            <a:fld id="{65DCBD69-296B-4D7C-AF62-9B588FC78772}" type="slidenum">
              <a:rPr lang="en-IN" smtClean="0"/>
              <a:t>24</a:t>
            </a:fld>
            <a:endParaRPr lang="en-IN"/>
          </a:p>
        </p:txBody>
      </p:sp>
      <p:pic>
        <p:nvPicPr>
          <p:cNvPr id="3078" name="Picture 6" descr="Free Simple Thank You Slides - SlideChef">
            <a:extLst>
              <a:ext uri="{FF2B5EF4-FFF2-40B4-BE49-F238E27FC236}">
                <a16:creationId xmlns:a16="http://schemas.microsoft.com/office/drawing/2014/main" id="{C7E4AAD3-DF3D-21B7-938A-208431324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07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numCol="2">
            <a:normAutofit/>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This project introduces </a:t>
            </a:r>
            <a:r>
              <a:rPr lang="en-US" sz="2600" b="1" dirty="0" err="1">
                <a:latin typeface="Times New Roman" panose="02020603050405020304" pitchFamily="18" charset="0"/>
                <a:cs typeface="Times New Roman" panose="02020603050405020304" pitchFamily="18" charset="0"/>
              </a:rPr>
              <a:t>InceptionDense</a:t>
            </a:r>
            <a:r>
              <a:rPr lang="en-US" sz="2600" dirty="0">
                <a:latin typeface="Times New Roman" panose="02020603050405020304" pitchFamily="18" charset="0"/>
                <a:cs typeface="Times New Roman" panose="02020603050405020304" pitchFamily="18" charset="0"/>
              </a:rPr>
              <a:t>, a hybrid deep learning model for pancreatic cancer detection and classification using an annotated CT image dataset. Preprocessing steps included resizing, normalization, and label encoding, along with data augmentation for improved generalization. </a:t>
            </a:r>
            <a:r>
              <a:rPr lang="en-US" sz="2600" b="1" dirty="0" err="1">
                <a:latin typeface="Times New Roman" panose="02020603050405020304" pitchFamily="18" charset="0"/>
                <a:cs typeface="Times New Roman" panose="02020603050405020304" pitchFamily="18" charset="0"/>
              </a:rPr>
              <a:t>InceptionDense</a:t>
            </a:r>
            <a:r>
              <a:rPr lang="en-US" sz="2600" dirty="0">
                <a:latin typeface="Times New Roman" panose="02020603050405020304" pitchFamily="18" charset="0"/>
                <a:cs typeface="Times New Roman" panose="02020603050405020304" pitchFamily="18" charset="0"/>
              </a:rPr>
              <a:t> combines </a:t>
            </a:r>
            <a:r>
              <a:rPr lang="en-US" sz="2600" b="1" dirty="0">
                <a:latin typeface="Times New Roman" panose="02020603050405020304" pitchFamily="18" charset="0"/>
                <a:cs typeface="Times New Roman" panose="02020603050405020304" pitchFamily="18" charset="0"/>
              </a:rPr>
              <a:t>InceptionV3</a:t>
            </a:r>
            <a:r>
              <a:rPr lang="en-US" sz="2600" dirty="0">
                <a:latin typeface="Times New Roman" panose="02020603050405020304" pitchFamily="18" charset="0"/>
                <a:cs typeface="Times New Roman" panose="02020603050405020304" pitchFamily="18" charset="0"/>
              </a:rPr>
              <a:t> and </a:t>
            </a:r>
            <a:r>
              <a:rPr lang="en-US" sz="2600" b="1" dirty="0" err="1">
                <a:latin typeface="Times New Roman" panose="02020603050405020304" pitchFamily="18" charset="0"/>
                <a:cs typeface="Times New Roman" panose="02020603050405020304" pitchFamily="18" charset="0"/>
              </a:rPr>
              <a:t>DenseNet121</a:t>
            </a:r>
            <a:r>
              <a:rPr lang="en-US" sz="2600" dirty="0">
                <a:latin typeface="Times New Roman" panose="02020603050405020304" pitchFamily="18" charset="0"/>
                <a:cs typeface="Times New Roman" panose="02020603050405020304" pitchFamily="18" charset="0"/>
              </a:rPr>
              <a:t> for multi-scale feature extraction and dense connectivity, with hyperparameter tuning performed using the Adam optimizer. The model achieved remarkable metrics: 99.75% accuracy, 99.47% precision, and 100% recall. This innovative approach enhances diagnostic reliability, aiding in early detection and improved patient outcomes.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Introduction </a:t>
            </a:r>
            <a:r>
              <a:rPr lang="en-US" dirty="0">
                <a:latin typeface="Times New Roman" panose="02020603050405020304" pitchFamily="18" charset="0"/>
                <a:cs typeface="Times New Roman" panose="02020603050405020304" pitchFamily="18" charset="0"/>
              </a:rPr>
              <a:t>: Pancreatic cancer is a highly lethal disease often detected at advanced stages due to inadequate screening tools. This project introduces InceptionDense, a hybrid deep learning model combining InceptionV3 and DenseNet121 to enhance diagnostic accuracy through multi-scale feature extraction and efficient feature reuse.</a:t>
            </a:r>
          </a:p>
          <a:p>
            <a:r>
              <a:rPr lang="en-US" b="1" dirty="0">
                <a:latin typeface="Times New Roman" panose="02020603050405020304" pitchFamily="18" charset="0"/>
                <a:cs typeface="Times New Roman" panose="02020603050405020304" pitchFamily="18" charset="0"/>
              </a:rPr>
              <a:t>Motivation</a:t>
            </a:r>
            <a:r>
              <a:rPr lang="en-US" dirty="0">
                <a:latin typeface="Times New Roman" panose="02020603050405020304" pitchFamily="18" charset="0"/>
                <a:cs typeface="Times New Roman" panose="02020603050405020304" pitchFamily="18" charset="0"/>
              </a:rPr>
              <a:t> : High mortality rates demand better diagnostic tools. Early detection improves patient survival and treatment outcomes. Deep learning advances enable automated, accurate image analysis.</a:t>
            </a:r>
          </a:p>
          <a:p>
            <a:r>
              <a:rPr lang="en-US" b="1" dirty="0">
                <a:latin typeface="Times New Roman" panose="02020603050405020304" pitchFamily="18" charset="0"/>
                <a:cs typeface="Times New Roman" panose="02020603050405020304" pitchFamily="18" charset="0"/>
              </a:rPr>
              <a:t>Importance and relevance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Provides early-stage detection solutions.</a:t>
            </a:r>
            <a:r>
              <a:rPr lang="en-US" dirty="0">
                <a:latin typeface="Times New Roman" panose="02020603050405020304" pitchFamily="18" charset="0"/>
                <a:cs typeface="Times New Roman" panose="02020603050405020304" pitchFamily="18" charset="0"/>
              </a:rPr>
              <a:t> Reduces diagnostic errors and supports clinicians. </a:t>
            </a:r>
            <a:endParaRPr lang="en-US" dirty="0"/>
          </a:p>
          <a:p>
            <a:endParaRPr lang="en-IN" dirty="0"/>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B63F93-23DA-AC05-65F9-C756F13E612C}"/>
              </a:ext>
            </a:extLst>
          </p:cNvPr>
          <p:cNvGraphicFramePr>
            <a:graphicFrameLocks noGrp="1"/>
          </p:cNvGraphicFramePr>
          <p:nvPr>
            <p:extLst>
              <p:ext uri="{D42A27DB-BD31-4B8C-83A1-F6EECF244321}">
                <p14:modId xmlns:p14="http://schemas.microsoft.com/office/powerpoint/2010/main" val="1998821066"/>
              </p:ext>
            </p:extLst>
          </p:nvPr>
        </p:nvGraphicFramePr>
        <p:xfrm>
          <a:off x="838200" y="927280"/>
          <a:ext cx="10962266" cy="5334000"/>
        </p:xfrm>
        <a:graphic>
          <a:graphicData uri="http://schemas.openxmlformats.org/drawingml/2006/table">
            <a:tbl>
              <a:tblPr firstRow="1" bandRow="1">
                <a:tableStyleId>{17292A2E-F333-43FB-9621-5CBBE7FDCDCB}</a:tableStyleId>
              </a:tblPr>
              <a:tblGrid>
                <a:gridCol w="493319">
                  <a:extLst>
                    <a:ext uri="{9D8B030D-6E8A-4147-A177-3AD203B41FA5}">
                      <a16:colId xmlns:a16="http://schemas.microsoft.com/office/drawing/2014/main" val="2613433073"/>
                    </a:ext>
                  </a:extLst>
                </a:gridCol>
                <a:gridCol w="2155372">
                  <a:extLst>
                    <a:ext uri="{9D8B030D-6E8A-4147-A177-3AD203B41FA5}">
                      <a16:colId xmlns:a16="http://schemas.microsoft.com/office/drawing/2014/main" val="98409219"/>
                    </a:ext>
                  </a:extLst>
                </a:gridCol>
                <a:gridCol w="1464906">
                  <a:extLst>
                    <a:ext uri="{9D8B030D-6E8A-4147-A177-3AD203B41FA5}">
                      <a16:colId xmlns:a16="http://schemas.microsoft.com/office/drawing/2014/main" val="1454613971"/>
                    </a:ext>
                  </a:extLst>
                </a:gridCol>
                <a:gridCol w="1446245">
                  <a:extLst>
                    <a:ext uri="{9D8B030D-6E8A-4147-A177-3AD203B41FA5}">
                      <a16:colId xmlns:a16="http://schemas.microsoft.com/office/drawing/2014/main" val="3855050418"/>
                    </a:ext>
                  </a:extLst>
                </a:gridCol>
                <a:gridCol w="1978090">
                  <a:extLst>
                    <a:ext uri="{9D8B030D-6E8A-4147-A177-3AD203B41FA5}">
                      <a16:colId xmlns:a16="http://schemas.microsoft.com/office/drawing/2014/main" val="3493238894"/>
                    </a:ext>
                  </a:extLst>
                </a:gridCol>
                <a:gridCol w="1576873">
                  <a:extLst>
                    <a:ext uri="{9D8B030D-6E8A-4147-A177-3AD203B41FA5}">
                      <a16:colId xmlns:a16="http://schemas.microsoft.com/office/drawing/2014/main" val="1367739958"/>
                    </a:ext>
                  </a:extLst>
                </a:gridCol>
                <a:gridCol w="1847461">
                  <a:extLst>
                    <a:ext uri="{9D8B030D-6E8A-4147-A177-3AD203B41FA5}">
                      <a16:colId xmlns:a16="http://schemas.microsoft.com/office/drawing/2014/main" val="3380922641"/>
                    </a:ext>
                  </a:extLst>
                </a:gridCol>
              </a:tblGrid>
              <a:tr h="569966">
                <a:tc>
                  <a:txBody>
                    <a:bodyPr/>
                    <a:lstStyle/>
                    <a:p>
                      <a:pPr algn="ctr"/>
                      <a:r>
                        <a:rPr lang="en-US" sz="1600">
                          <a:solidFill>
                            <a:schemeClr val="tx1"/>
                          </a:solidFill>
                        </a:rPr>
                        <a:t>No</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Title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Author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Journal Name &amp; Year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Methodology Adapted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Key Findings </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Gaps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704082"/>
                  </a:ext>
                </a:extLst>
              </a:tr>
              <a:tr h="1769893">
                <a:tc>
                  <a:txBody>
                    <a:bodyPr/>
                    <a:lstStyle/>
                    <a:p>
                      <a:r>
                        <a:rPr lang="en-US" sz="140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SSA</a:t>
                      </a:r>
                      <a:r>
                        <a:rPr lang="en-US" sz="1400" dirty="0">
                          <a:latin typeface="Times New Roman" panose="02020603050405020304" pitchFamily="18" charset="0"/>
                          <a:cs typeface="Times New Roman" panose="02020603050405020304" pitchFamily="18" charset="0"/>
                        </a:rPr>
                        <a:t> With Stacked DL Based Medical Image Analysis for Pancreatic Cancer Detection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and 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Times New Roman" panose="02020603050405020304" pitchFamily="18" charset="0"/>
                          <a:cs typeface="Times New Roman" panose="02020603050405020304" pitchFamily="18" charset="0"/>
                        </a:rPr>
                        <a:t> </a:t>
                      </a:r>
                      <a:r>
                        <a:rPr lang="en-IN" sz="1400" b="0" i="0" kern="1200">
                          <a:solidFill>
                            <a:schemeClr val="tx1"/>
                          </a:solidFill>
                          <a:effectLst/>
                          <a:latin typeface="Times New Roman" panose="02020603050405020304" pitchFamily="18" charset="0"/>
                          <a:ea typeface="+mn-ea"/>
                          <a:cs typeface="Times New Roman" panose="02020603050405020304" pitchFamily="18" charset="0"/>
                        </a:rPr>
                        <a:t>Janjhyam Venkata Naga Ramesh et al.</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IEEE &amp;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a:solidFill>
                            <a:schemeClr val="tx1"/>
                          </a:solidFill>
                          <a:effectLst/>
                          <a:latin typeface="Times New Roman" panose="02020603050405020304" pitchFamily="18" charset="0"/>
                          <a:ea typeface="+mn-ea"/>
                          <a:cs typeface="Times New Roman" panose="02020603050405020304" pitchFamily="18" charset="0"/>
                        </a:rPr>
                        <a:t>Utilizes DenseNet for preprocessing, SSA for feature extraction, and CNN-BiLSTM for classification.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Times New Roman" panose="02020603050405020304" pitchFamily="18" charset="0"/>
                          <a:cs typeface="Times New Roman" panose="02020603050405020304" pitchFamily="18" charset="0"/>
                        </a:rPr>
                        <a:t>The SSASDL-PCDC technique demonstrated high performance with a max sensitivity, specificity, and accuracy of 99.26%.</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a:solidFill>
                            <a:schemeClr val="tx1"/>
                          </a:solidFill>
                          <a:effectLst/>
                          <a:latin typeface="Times New Roman" panose="02020603050405020304" pitchFamily="18" charset="0"/>
                          <a:ea typeface="+mn-ea"/>
                          <a:cs typeface="Times New Roman" panose="02020603050405020304" pitchFamily="18" charset="0"/>
                        </a:rPr>
                        <a:t>Future work aims to extend the model to other medical images and explore real-time applications.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3779933"/>
                  </a:ext>
                </a:extLst>
              </a:tr>
              <a:tr h="1559906">
                <a:tc>
                  <a:txBody>
                    <a:bodyPr/>
                    <a:lstStyle/>
                    <a:p>
                      <a:r>
                        <a:rPr lang="en-US" sz="140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Times New Roman" panose="02020603050405020304" pitchFamily="18" charset="0"/>
                          <a:cs typeface="Times New Roman" panose="02020603050405020304" pitchFamily="18" charset="0"/>
                        </a:rPr>
                        <a:t>Advancing PM: VAE Enhanced Predictions of PC Patient Survival</a:t>
                      </a:r>
                    </a:p>
                    <a:p>
                      <a:r>
                        <a:rPr lang="en-US" sz="1400">
                          <a:latin typeface="Times New Roman" panose="02020603050405020304" pitchFamily="18" charset="0"/>
                          <a:cs typeface="Times New Roman" panose="02020603050405020304" pitchFamily="18" charset="0"/>
                        </a:rPr>
                        <a:t>in Local Hospital</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400" b="0" i="0" kern="1200">
                          <a:solidFill>
                            <a:schemeClr val="tx1"/>
                          </a:solidFill>
                          <a:effectLst/>
                          <a:latin typeface="Times New Roman" panose="02020603050405020304" pitchFamily="18" charset="0"/>
                          <a:ea typeface="+mn-ea"/>
                          <a:cs typeface="Times New Roman" panose="02020603050405020304" pitchFamily="18" charset="0"/>
                        </a:rPr>
                        <a:t>Yuan Wang; Chenbi Li; Zeheng Wang</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Times New Roman" panose="02020603050405020304" pitchFamily="18" charset="0"/>
                          <a:cs typeface="Times New Roman" panose="02020603050405020304" pitchFamily="18" charset="0"/>
                        </a:rPr>
                        <a:t>IEEE &amp; 2024</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a:solidFill>
                            <a:schemeClr val="tx1"/>
                          </a:solidFill>
                          <a:effectLst/>
                          <a:latin typeface="Times New Roman" panose="02020603050405020304" pitchFamily="18" charset="0"/>
                          <a:ea typeface="+mn-ea"/>
                          <a:cs typeface="Times New Roman" panose="02020603050405020304" pitchFamily="18" charset="0"/>
                        </a:rPr>
                        <a:t>Employs Variational Autoencoders (VAE) for data augmentation and uses Elastic Net, Decision Trees, and RBF-SVM for survival prediction.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Times New Roman" panose="02020603050405020304" pitchFamily="18" charset="0"/>
                          <a:cs typeface="Times New Roman" panose="02020603050405020304" pitchFamily="18" charset="0"/>
                        </a:rPr>
                        <a:t>VAE-assisted ensemble learning strategy accurately predicts in-hospital clinical outcomes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a:solidFill>
                            <a:schemeClr val="tx1"/>
                          </a:solidFill>
                          <a:effectLst/>
                          <a:latin typeface="Times New Roman" panose="02020603050405020304" pitchFamily="18" charset="0"/>
                          <a:ea typeface="+mn-ea"/>
                          <a:cs typeface="Times New Roman" panose="02020603050405020304" pitchFamily="18" charset="0"/>
                        </a:rPr>
                        <a:t>Future work will focus on multi-center data integration, expanding patient stages, and adding more variables.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9155544"/>
                  </a:ext>
                </a:extLst>
              </a:tr>
              <a:tr h="1349918">
                <a:tc>
                  <a:txBody>
                    <a:bodyPr/>
                    <a:lstStyle/>
                    <a:p>
                      <a:r>
                        <a:rPr lang="en-US" sz="140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Times New Roman" panose="02020603050405020304" pitchFamily="18" charset="0"/>
                          <a:cs typeface="Times New Roman" panose="02020603050405020304" pitchFamily="18" charset="0"/>
                        </a:rPr>
                        <a:t>NIPMI: Network Method Based on IPMI to Detect Characteristic Genes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kern="1200">
                          <a:solidFill>
                            <a:schemeClr val="tx1"/>
                          </a:solidFill>
                          <a:effectLst/>
                          <a:latin typeface="Times New Roman" panose="02020603050405020304" pitchFamily="18" charset="0"/>
                          <a:ea typeface="+mn-ea"/>
                          <a:cs typeface="Times New Roman" panose="02020603050405020304" pitchFamily="18" charset="0"/>
                        </a:rPr>
                        <a:t>Qian Ding et al.</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Times New Roman" panose="02020603050405020304" pitchFamily="18" charset="0"/>
                          <a:cs typeface="Times New Roman" panose="02020603050405020304" pitchFamily="18" charset="0"/>
                        </a:rPr>
                        <a:t>IEEE &amp; 2019</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a:solidFill>
                            <a:schemeClr val="tx1"/>
                          </a:solidFill>
                          <a:effectLst/>
                          <a:latin typeface="Times New Roman" panose="02020603050405020304" pitchFamily="18" charset="0"/>
                          <a:ea typeface="+mn-ea"/>
                          <a:cs typeface="Times New Roman" panose="02020603050405020304" pitchFamily="18" charset="0"/>
                        </a:rPr>
                        <a:t>Employs Robust PCA and Interaction Part Mutual Information (IPMI) for gene selection and network construction.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Times New Roman" panose="02020603050405020304" pitchFamily="18" charset="0"/>
                          <a:cs typeface="Times New Roman" panose="02020603050405020304" pitchFamily="18" charset="0"/>
                        </a:rPr>
                        <a:t>Identification of characteristic genes related to specific diseases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Future work aims to enhance network analysis methods and broaden applications to additional cancer types.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677816"/>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A681D-583E-8DFE-CB98-6BB4F508798D}"/>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7AE9D20A-DBA8-A8B1-10EC-527430A227E8}"/>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id="{75918BC0-1925-D975-70A7-F6939A713488}"/>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4" name="Slide Number Placeholder 3">
            <a:extLst>
              <a:ext uri="{FF2B5EF4-FFF2-40B4-BE49-F238E27FC236}">
                <a16:creationId xmlns:a16="http://schemas.microsoft.com/office/drawing/2014/main" id="{67354CAC-4435-8CD5-83C4-462AA3116AC7}"/>
              </a:ext>
            </a:extLst>
          </p:cNvPr>
          <p:cNvSpPr>
            <a:spLocks noGrp="1"/>
          </p:cNvSpPr>
          <p:nvPr>
            <p:ph type="sldNum" sz="quarter" idx="12"/>
          </p:nvPr>
        </p:nvSpPr>
        <p:spPr/>
        <p:txBody>
          <a:bodyPr/>
          <a:lstStyle/>
          <a:p>
            <a:fld id="{65DCBD69-296B-4D7C-AF62-9B588FC78772}" type="slidenum">
              <a:rPr lang="en-IN" smtClean="0"/>
              <a:t>7</a:t>
            </a:fld>
            <a:endParaRPr lang="en-IN" dirty="0"/>
          </a:p>
        </p:txBody>
      </p:sp>
      <p:pic>
        <p:nvPicPr>
          <p:cNvPr id="5" name="Picture 4">
            <a:extLst>
              <a:ext uri="{FF2B5EF4-FFF2-40B4-BE49-F238E27FC236}">
                <a16:creationId xmlns:a16="http://schemas.microsoft.com/office/drawing/2014/main" id="{F4240C96-8BED-DC8E-0F5C-1824CF36A0CC}"/>
              </a:ext>
            </a:extLst>
          </p:cNvPr>
          <p:cNvPicPr>
            <a:picLocks noChangeAspect="1"/>
          </p:cNvPicPr>
          <p:nvPr/>
        </p:nvPicPr>
        <p:blipFill>
          <a:blip r:embed="rId2"/>
          <a:stretch>
            <a:fillRect/>
          </a:stretch>
        </p:blipFill>
        <p:spPr>
          <a:xfrm>
            <a:off x="0" y="0"/>
            <a:ext cx="3762900" cy="579027"/>
          </a:xfrm>
          <a:prstGeom prst="rect">
            <a:avLst/>
          </a:prstGeom>
        </p:spPr>
      </p:pic>
      <p:graphicFrame>
        <p:nvGraphicFramePr>
          <p:cNvPr id="6" name="Table 3">
            <a:extLst>
              <a:ext uri="{FF2B5EF4-FFF2-40B4-BE49-F238E27FC236}">
                <a16:creationId xmlns:a16="http://schemas.microsoft.com/office/drawing/2014/main" id="{5E7113EC-C64E-CA27-9412-1B4B7BC7E97A}"/>
              </a:ext>
            </a:extLst>
          </p:cNvPr>
          <p:cNvGraphicFramePr>
            <a:graphicFrameLocks noGrp="1"/>
          </p:cNvGraphicFramePr>
          <p:nvPr>
            <p:extLst>
              <p:ext uri="{D42A27DB-BD31-4B8C-83A1-F6EECF244321}">
                <p14:modId xmlns:p14="http://schemas.microsoft.com/office/powerpoint/2010/main" val="1287514968"/>
              </p:ext>
            </p:extLst>
          </p:nvPr>
        </p:nvGraphicFramePr>
        <p:xfrm>
          <a:off x="681487" y="738368"/>
          <a:ext cx="10827044" cy="4633439"/>
        </p:xfrm>
        <a:graphic>
          <a:graphicData uri="http://schemas.openxmlformats.org/drawingml/2006/table">
            <a:tbl>
              <a:tblPr firstRow="1" bandRow="1">
                <a:tableStyleId>{17292A2E-F333-43FB-9621-5CBBE7FDCDCB}</a:tableStyleId>
              </a:tblPr>
              <a:tblGrid>
                <a:gridCol w="610323">
                  <a:extLst>
                    <a:ext uri="{9D8B030D-6E8A-4147-A177-3AD203B41FA5}">
                      <a16:colId xmlns:a16="http://schemas.microsoft.com/office/drawing/2014/main" val="166576671"/>
                    </a:ext>
                  </a:extLst>
                </a:gridCol>
                <a:gridCol w="1944418">
                  <a:extLst>
                    <a:ext uri="{9D8B030D-6E8A-4147-A177-3AD203B41FA5}">
                      <a16:colId xmlns:a16="http://schemas.microsoft.com/office/drawing/2014/main" val="946789180"/>
                    </a:ext>
                  </a:extLst>
                </a:gridCol>
                <a:gridCol w="1620348">
                  <a:extLst>
                    <a:ext uri="{9D8B030D-6E8A-4147-A177-3AD203B41FA5}">
                      <a16:colId xmlns:a16="http://schemas.microsoft.com/office/drawing/2014/main" val="3483638722"/>
                    </a:ext>
                  </a:extLst>
                </a:gridCol>
                <a:gridCol w="1671518">
                  <a:extLst>
                    <a:ext uri="{9D8B030D-6E8A-4147-A177-3AD203B41FA5}">
                      <a16:colId xmlns:a16="http://schemas.microsoft.com/office/drawing/2014/main" val="1190061112"/>
                    </a:ext>
                  </a:extLst>
                </a:gridCol>
                <a:gridCol w="1887563">
                  <a:extLst>
                    <a:ext uri="{9D8B030D-6E8A-4147-A177-3AD203B41FA5}">
                      <a16:colId xmlns:a16="http://schemas.microsoft.com/office/drawing/2014/main" val="3469305604"/>
                    </a:ext>
                  </a:extLst>
                </a:gridCol>
                <a:gridCol w="1546437">
                  <a:extLst>
                    <a:ext uri="{9D8B030D-6E8A-4147-A177-3AD203B41FA5}">
                      <a16:colId xmlns:a16="http://schemas.microsoft.com/office/drawing/2014/main" val="3853106642"/>
                    </a:ext>
                  </a:extLst>
                </a:gridCol>
                <a:gridCol w="1546437">
                  <a:extLst>
                    <a:ext uri="{9D8B030D-6E8A-4147-A177-3AD203B41FA5}">
                      <a16:colId xmlns:a16="http://schemas.microsoft.com/office/drawing/2014/main" val="1601472594"/>
                    </a:ext>
                  </a:extLst>
                </a:gridCol>
              </a:tblGrid>
              <a:tr h="823439">
                <a:tc>
                  <a:txBody>
                    <a:bodyPr/>
                    <a:lstStyle/>
                    <a:p>
                      <a:pPr algn="ctr"/>
                      <a:r>
                        <a:rPr lang="en-US" sz="1600">
                          <a:solidFill>
                            <a:schemeClr val="tx1"/>
                          </a:solidFill>
                          <a:latin typeface="Times New Roman" panose="02020603050405020304" pitchFamily="18" charset="0"/>
                          <a:cs typeface="Times New Roman" panose="02020603050405020304" pitchFamily="18" charset="0"/>
                        </a:rPr>
                        <a:t>No</a:t>
                      </a:r>
                      <a:endParaRPr 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Title</a:t>
                      </a:r>
                      <a:endParaRPr 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Author</a:t>
                      </a:r>
                      <a:endParaRPr 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Journal Name &amp; Year</a:t>
                      </a:r>
                      <a:endParaRPr 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Methodology Adapted</a:t>
                      </a:r>
                      <a:endParaRPr 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Key Findings </a:t>
                      </a:r>
                      <a:endParaRPr 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Gaps</a:t>
                      </a:r>
                      <a:endParaRPr 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983767">
                <a:tc>
                  <a:txBody>
                    <a:bodyPr/>
                    <a:lstStyle/>
                    <a:p>
                      <a:r>
                        <a:rPr lang="en-US" sz="1400">
                          <a:latin typeface="Times New Roman" panose="02020603050405020304" pitchFamily="18" charset="0"/>
                          <a:cs typeface="Times New Roman" panose="02020603050405020304" pitchFamily="18" charset="0"/>
                        </a:rPr>
                        <a:t>4</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Times New Roman" panose="02020603050405020304" pitchFamily="18" charset="0"/>
                          <a:cs typeface="Times New Roman" panose="02020603050405020304" pitchFamily="18" charset="0"/>
                        </a:rPr>
                        <a:t>Advancements in Pancreas Segmentation using AI</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kern="1200">
                          <a:solidFill>
                            <a:schemeClr val="tx1"/>
                          </a:solidFill>
                          <a:effectLst/>
                          <a:latin typeface="Times New Roman" panose="02020603050405020304" pitchFamily="18" charset="0"/>
                          <a:ea typeface="+mn-ea"/>
                          <a:cs typeface="Times New Roman" panose="02020603050405020304" pitchFamily="18" charset="0"/>
                        </a:rPr>
                        <a:t>Himali Ghorpade et al.</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Times New Roman" panose="02020603050405020304" pitchFamily="18" charset="0"/>
                          <a:cs typeface="Times New Roman" panose="02020603050405020304" pitchFamily="18" charset="0"/>
                        </a:rPr>
                        <a:t>IEEE &amp; 2021</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a:solidFill>
                            <a:schemeClr val="tx1"/>
                          </a:solidFill>
                          <a:effectLst/>
                          <a:latin typeface="Times New Roman" panose="02020603050405020304" pitchFamily="18" charset="0"/>
                          <a:ea typeface="+mn-ea"/>
                          <a:cs typeface="Times New Roman" panose="02020603050405020304" pitchFamily="18" charset="0"/>
                        </a:rPr>
                        <a:t>Utilizes data augmentation techniques and fine-tuning of pre-trained models for improved pancreas segmentation.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Times New Roman" panose="02020603050405020304" pitchFamily="18" charset="0"/>
                          <a:cs typeface="Times New Roman" panose="02020603050405020304" pitchFamily="18" charset="0"/>
                        </a:rPr>
                        <a:t>Enhanced models achieve state-of-the-art performance on benchmark datasets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a:solidFill>
                            <a:schemeClr val="tx1"/>
                          </a:solidFill>
                          <a:effectLst/>
                          <a:latin typeface="Times New Roman" panose="02020603050405020304" pitchFamily="18" charset="0"/>
                          <a:ea typeface="+mn-ea"/>
                          <a:cs typeface="Times New Roman" panose="02020603050405020304" pitchFamily="18" charset="0"/>
                        </a:rPr>
                        <a:t>Future work will explore unsupervised learning techniques and real-time segmentation applications.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829197">
                <a:tc>
                  <a:txBody>
                    <a:bodyPr/>
                    <a:lstStyle/>
                    <a:p>
                      <a:r>
                        <a:rPr lang="en-US" sz="1400">
                          <a:latin typeface="Times New Roman" panose="02020603050405020304" pitchFamily="18" charset="0"/>
                          <a:cs typeface="Times New Roman" panose="02020603050405020304" pitchFamily="18" charset="0"/>
                        </a:rPr>
                        <a:t>5</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Times New Roman" panose="02020603050405020304" pitchFamily="18" charset="0"/>
                          <a:cs typeface="Times New Roman" panose="02020603050405020304" pitchFamily="18" charset="0"/>
                        </a:rPr>
                        <a:t>Pancreas Segmentation in CT: An Overview of Methods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kern="1200">
                          <a:solidFill>
                            <a:schemeClr val="tx1"/>
                          </a:solidFill>
                          <a:effectLst/>
                          <a:latin typeface="Times New Roman" panose="02020603050405020304" pitchFamily="18" charset="0"/>
                          <a:ea typeface="+mn-ea"/>
                          <a:cs typeface="Times New Roman" panose="02020603050405020304" pitchFamily="18" charset="0"/>
                        </a:rPr>
                        <a:t>Ender Kurnaz; Rahime Ceylan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Times New Roman" panose="02020603050405020304" pitchFamily="18" charset="0"/>
                          <a:cs typeface="Times New Roman" panose="02020603050405020304" pitchFamily="18" charset="0"/>
                        </a:rPr>
                        <a:t>IEEE &amp; 2020</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a:solidFill>
                            <a:schemeClr val="tx1"/>
                          </a:solidFill>
                          <a:effectLst/>
                          <a:latin typeface="Times New Roman" panose="02020603050405020304" pitchFamily="18" charset="0"/>
                          <a:ea typeface="+mn-ea"/>
                          <a:cs typeface="Times New Roman" panose="02020603050405020304" pitchFamily="18" charset="0"/>
                        </a:rPr>
                        <a:t>Utilizes U-Net for pancreas segmentation, with preprocessing steps including normalization, resampling, and data augmentation.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latin typeface="Times New Roman" panose="02020603050405020304" pitchFamily="18" charset="0"/>
                          <a:cs typeface="Times New Roman" panose="02020603050405020304" pitchFamily="18" charset="0"/>
                        </a:rPr>
                        <a:t>Deep learning methods significantly improve segmentation accuracy</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Future work aims to integrate segmentation methods into clinical workflows and improve generalization across diverse populations.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bl>
          </a:graphicData>
        </a:graphic>
      </p:graphicFrame>
    </p:spTree>
    <p:extLst>
      <p:ext uri="{BB962C8B-B14F-4D97-AF65-F5344CB8AC3E}">
        <p14:creationId xmlns:p14="http://schemas.microsoft.com/office/powerpoint/2010/main" val="81755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514962F-1F66-4051-A694-44025EBB7EC2}"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914400" y="1672521"/>
            <a:ext cx="105156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0" dirty="0">
                <a:effectLst/>
                <a:latin typeface="Times New Roman" panose="02020603050405020304" pitchFamily="18" charset="0"/>
                <a:cs typeface="Times New Roman" panose="02020603050405020304" pitchFamily="18" charset="0"/>
              </a:rPr>
              <a:t>Automated Pancreas Segmentation Using Deep Learning</a:t>
            </a:r>
          </a:p>
          <a:p>
            <a:r>
              <a:rPr lang="en-US" sz="2800" b="0" i="0" dirty="0">
                <a:effectLst/>
                <a:latin typeface="Times New Roman" panose="02020603050405020304" pitchFamily="18" charset="0"/>
                <a:cs typeface="Times New Roman" panose="02020603050405020304" pitchFamily="18" charset="0"/>
              </a:rPr>
              <a:t>This study demonstrates the effectiveness of deep learning methods for pancreas segmentation, achieving high accuracy metrics.</a:t>
            </a:r>
          </a:p>
          <a:p>
            <a:pPr marL="0" indent="0">
              <a:buNone/>
            </a:pPr>
            <a:r>
              <a:rPr lang="en-US" b="1" i="0" dirty="0">
                <a:effectLst/>
                <a:latin typeface="Times New Roman" panose="02020603050405020304" pitchFamily="18" charset="0"/>
                <a:cs typeface="Times New Roman" panose="02020603050405020304" pitchFamily="18" charset="0"/>
              </a:rPr>
              <a:t>Machine Learning Techniques for Pancreas Segmentation</a:t>
            </a:r>
          </a:p>
          <a:p>
            <a:r>
              <a:rPr lang="en-US" sz="2800" b="0" i="0" dirty="0">
                <a:effectLst/>
                <a:latin typeface="Times New Roman" panose="02020603050405020304" pitchFamily="18" charset="0"/>
                <a:cs typeface="Times New Roman" panose="02020603050405020304" pitchFamily="18" charset="0"/>
              </a:rPr>
              <a:t>A review highlighting various machine learning approaches, emphasizing the need for improved accuracy and robustness in segmentation methods.</a:t>
            </a:r>
          </a:p>
          <a:p>
            <a:pPr marL="0" indent="0" algn="l">
              <a:buNone/>
            </a:pPr>
            <a:r>
              <a:rPr lang="en-US" b="1" i="0" dirty="0">
                <a:effectLst/>
                <a:latin typeface="Times New Roman" panose="02020603050405020304" pitchFamily="18" charset="0"/>
                <a:cs typeface="Times New Roman" panose="02020603050405020304" pitchFamily="18" charset="0"/>
              </a:rPr>
              <a:t>Systematic Review on Pancreas Segmentation</a:t>
            </a:r>
            <a:endParaRPr lang="en-US" b="0" i="0" dirty="0">
              <a:effectLst/>
              <a:latin typeface="Times New Roman" panose="02020603050405020304" pitchFamily="18" charset="0"/>
              <a:cs typeface="Times New Roman" panose="02020603050405020304" pitchFamily="18" charset="0"/>
            </a:endParaRPr>
          </a:p>
          <a:p>
            <a:r>
              <a:rPr lang="en-US" sz="2800" b="0" i="0" dirty="0">
                <a:effectLst/>
                <a:latin typeface="Times New Roman" panose="02020603050405020304" pitchFamily="18" charset="0"/>
                <a:cs typeface="Times New Roman" panose="02020603050405020304" pitchFamily="18" charset="0"/>
              </a:rPr>
              <a:t>Analyzes traditional and modern techniques, identifying gaps in existing research and suggesting future directions for enhanced segmentation accuracy.</a:t>
            </a:r>
          </a:p>
        </p:txBody>
      </p:sp>
    </p:spTree>
    <p:extLst>
      <p:ext uri="{BB962C8B-B14F-4D97-AF65-F5344CB8AC3E}">
        <p14:creationId xmlns:p14="http://schemas.microsoft.com/office/powerpoint/2010/main" val="49658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CB4DB-3CA5-C9B5-BFE9-7F758977A45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E79A0BD-EAFA-7EFE-5F9D-83C297BB764C}"/>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12920AC9-517F-302E-543E-B903213F7D79}"/>
              </a:ext>
            </a:extLst>
          </p:cNvPr>
          <p:cNvSpPr>
            <a:spLocks noGrp="1"/>
          </p:cNvSpPr>
          <p:nvPr>
            <p:ph type="dt" sz="half" idx="10"/>
          </p:nvPr>
        </p:nvSpPr>
        <p:spPr/>
        <p:txBody>
          <a:bodyPr/>
          <a:lstStyle/>
          <a:p>
            <a:fld id="{2514962F-1F66-4051-A694-44025EBB7EC2}"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FDF78741-9C0D-1385-13B0-EEAC7F2D4E3B}"/>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DB6          Department of CSE</a:t>
            </a:r>
          </a:p>
        </p:txBody>
      </p:sp>
      <p:sp>
        <p:nvSpPr>
          <p:cNvPr id="7" name="Slide Number Placeholder 6">
            <a:extLst>
              <a:ext uri="{FF2B5EF4-FFF2-40B4-BE49-F238E27FC236}">
                <a16:creationId xmlns:a16="http://schemas.microsoft.com/office/drawing/2014/main" id="{F865EEB9-5832-4BD2-0BC6-1634B451FC70}"/>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CE5610F1-EA0C-3F88-A079-500B9808F74B}"/>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809CCB8B-7BA2-806B-8632-3E765CD8E081}"/>
              </a:ext>
            </a:extLst>
          </p:cNvPr>
          <p:cNvSpPr txBox="1">
            <a:spLocks/>
          </p:cNvSpPr>
          <p:nvPr/>
        </p:nvSpPr>
        <p:spPr>
          <a:xfrm>
            <a:off x="990599" y="1470455"/>
            <a:ext cx="10607351" cy="4858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1" i="0" dirty="0">
                <a:effectLst/>
                <a:latin typeface="Times New Roman" panose="02020603050405020304" pitchFamily="18" charset="0"/>
                <a:cs typeface="Times New Roman" panose="02020603050405020304" pitchFamily="18" charset="0"/>
              </a:rPr>
              <a:t>Deep Learning in Medical Imaging</a:t>
            </a:r>
          </a:p>
          <a:p>
            <a:r>
              <a:rPr lang="en-US" b="0" i="0" dirty="0">
                <a:effectLst/>
                <a:latin typeface="Times New Roman" panose="02020603050405020304" pitchFamily="18" charset="0"/>
                <a:cs typeface="Times New Roman" panose="02020603050405020304" pitchFamily="18" charset="0"/>
              </a:rPr>
              <a:t>Explores deep learning applications for pancreas segmentation, reporting significant improvements over traditional methods due to advanced model architectures.</a:t>
            </a:r>
          </a:p>
          <a:p>
            <a:pPr marL="0" indent="0">
              <a:buNone/>
            </a:pPr>
            <a:r>
              <a:rPr lang="en-US" b="1" i="0" dirty="0">
                <a:effectLst/>
                <a:latin typeface="Times New Roman" panose="02020603050405020304" pitchFamily="18" charset="0"/>
                <a:cs typeface="Times New Roman" panose="02020603050405020304" pitchFamily="18" charset="0"/>
              </a:rPr>
              <a:t>Comparative Analysis of Segmentation Techniques</a:t>
            </a: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Compares multiple segmentation methods, concluding that deep learning approaches offer superior performance in pancreas segmentation tasks.</a:t>
            </a:r>
          </a:p>
        </p:txBody>
      </p:sp>
    </p:spTree>
    <p:extLst>
      <p:ext uri="{BB962C8B-B14F-4D97-AF65-F5344CB8AC3E}">
        <p14:creationId xmlns:p14="http://schemas.microsoft.com/office/powerpoint/2010/main" val="3997865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1502</TotalTime>
  <Words>2574</Words>
  <Application>Microsoft Office PowerPoint</Application>
  <PresentationFormat>Widescreen</PresentationFormat>
  <Paragraphs>298</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Times New Roman</vt:lpstr>
      <vt:lpstr>Wingdings</vt:lpstr>
      <vt:lpstr>Office Theme</vt:lpstr>
      <vt:lpstr>PowerPoint Presentation</vt:lpstr>
      <vt:lpstr>PowerPoint Presentation</vt:lpstr>
      <vt:lpstr>OUTLINE</vt:lpstr>
      <vt:lpstr>ABSTRACT</vt:lpstr>
      <vt:lpstr>INTRODUCTION</vt:lpstr>
      <vt:lpstr>LITERATURE SURVEY</vt:lpstr>
      <vt:lpstr>PowerPoint Presentation</vt:lpstr>
      <vt:lpstr>LITERATURE SURVEY</vt:lpstr>
      <vt:lpstr>LITERATURE SURVEY</vt:lpstr>
      <vt:lpstr>RESEARCH GAPS</vt:lpstr>
      <vt:lpstr>PROBLEM STATEMENT</vt:lpstr>
      <vt:lpstr>OBJECTIVES</vt:lpstr>
      <vt:lpstr>BLOCK DIAGRAM OR FLOW DIAGRAM</vt:lpstr>
      <vt:lpstr>METHODOLOGY</vt:lpstr>
      <vt:lpstr>   METHODOLOGY</vt:lpstr>
      <vt:lpstr>RESULTS &amp; ANALYSIS</vt:lpstr>
      <vt:lpstr>  RESULTS &amp; ANALYSIS</vt:lpstr>
      <vt:lpstr>  RESULTS &amp; ANALYSIS</vt:lpstr>
      <vt:lpstr>CONCLUSION and FUTURE SCOPE</vt:lpstr>
      <vt:lpstr>REFERENCES</vt:lpstr>
      <vt:lpstr>      REFERENCES</vt:lpstr>
      <vt:lpstr>PowerPoint Presentation</vt:lpstr>
      <vt:lpstr>ACKNOWLEGEMENTS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Gandikota Narendra</cp:lastModifiedBy>
  <cp:revision>28</cp:revision>
  <dcterms:created xsi:type="dcterms:W3CDTF">2023-12-22T11:34:02Z</dcterms:created>
  <dcterms:modified xsi:type="dcterms:W3CDTF">2025-03-10T13:12:24Z</dcterms:modified>
</cp:coreProperties>
</file>