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258" r:id="rId2"/>
    <p:sldId id="260" r:id="rId3"/>
    <p:sldId id="262" r:id="rId4"/>
    <p:sldId id="279" r:id="rId5"/>
    <p:sldId id="283" r:id="rId6"/>
    <p:sldId id="263" r:id="rId7"/>
    <p:sldId id="284" r:id="rId8"/>
    <p:sldId id="285" r:id="rId9"/>
    <p:sldId id="286" r:id="rId10"/>
    <p:sldId id="287" r:id="rId11"/>
    <p:sldId id="264" r:id="rId12"/>
    <p:sldId id="265" r:id="rId13"/>
    <p:sldId id="270" r:id="rId14"/>
    <p:sldId id="266" r:id="rId15"/>
    <p:sldId id="268" r:id="rId16"/>
    <p:sldId id="269" r:id="rId17"/>
    <p:sldId id="271" r:id="rId18"/>
    <p:sldId id="272" r:id="rId19"/>
    <p:sldId id="273" r:id="rId20"/>
    <p:sldId id="278" r:id="rId21"/>
    <p:sldId id="288" r:id="rId22"/>
    <p:sldId id="289" r:id="rId23"/>
    <p:sldId id="290" r:id="rId24"/>
    <p:sldId id="275"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75145E-5728-46E9-906D-FDABB7828538}" v="125" dt="2024-12-27T14:30:00.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09-02-2025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09-02-2025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09-02-2025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09-02-2025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09-02-2025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09-02-2025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09-02-2025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09-02-2025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09-02-2025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09-02-2025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science/article/pii/S277267112400045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rchive.ics.uci.edu/dataset/336/chronic+kidney+disea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sciencedirect.com/science/article/pii/S11100168240048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sciencedirect.com/science/article/pii/S215335392400010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iencedirect.com/science/article/pii/S266730532400072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science/article/pii/S235239642300054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IN"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Enhanced Chronic Kidney Disease Detection Via Eurygasters Optimization And Ensemble Learning</a:t>
            </a: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	</a:t>
            </a:r>
            <a:r>
              <a:rPr lang="en-IN" altLang="en-US" sz="1600" dirty="0">
                <a:latin typeface="Times New Roman" panose="02020603050405020304" pitchFamily="18" charset="0"/>
                <a:cs typeface="Times New Roman" panose="02020603050405020304" pitchFamily="18" charset="0"/>
              </a:rPr>
              <a:t>Aravind babu </a:t>
            </a:r>
            <a:r>
              <a:rPr lang="en-IN" altLang="en-US" sz="1600" dirty="0" err="1">
                <a:latin typeface="Times New Roman" panose="02020603050405020304" pitchFamily="18" charset="0"/>
                <a:cs typeface="Times New Roman" panose="02020603050405020304" pitchFamily="18" charset="0"/>
              </a:rPr>
              <a:t>Bobbepali</a:t>
            </a:r>
            <a:r>
              <a:rPr lang="en-US" altLang="en-US" sz="1600" dirty="0">
                <a:solidFill>
                  <a:schemeClr val="tx1"/>
                </a:solidFill>
                <a:latin typeface="Times New Roman" panose="02020603050405020304" pitchFamily="18" charset="0"/>
                <a:cs typeface="Times New Roman" pitchFamily="18" charset="0"/>
              </a:rPr>
              <a:t>		(21471A05L9)</a:t>
            </a:r>
          </a:p>
          <a:p>
            <a:pPr algn="l"/>
            <a:r>
              <a:rPr lang="en-US" altLang="en-US" sz="1600" dirty="0">
                <a:solidFill>
                  <a:schemeClr val="tx1"/>
                </a:solidFill>
                <a:latin typeface="Times New Roman" panose="02020603050405020304" pitchFamily="18" charset="0"/>
                <a:cs typeface="Times New Roman" pitchFamily="18" charset="0"/>
              </a:rPr>
              <a:t>		</a:t>
            </a:r>
            <a:r>
              <a:rPr lang="en-IN" altLang="en-US" sz="1600" dirty="0" err="1">
                <a:solidFill>
                  <a:schemeClr val="tx1"/>
                </a:solidFill>
                <a:latin typeface="Times New Roman" panose="02020603050405020304" pitchFamily="18" charset="0"/>
                <a:cs typeface="Times New Roman" panose="02020603050405020304" pitchFamily="18" charset="0"/>
              </a:rPr>
              <a:t>Siddela</a:t>
            </a:r>
            <a:r>
              <a:rPr lang="en-IN" altLang="en-US" sz="1600" dirty="0">
                <a:solidFill>
                  <a:schemeClr val="tx1"/>
                </a:solidFill>
                <a:latin typeface="Times New Roman" panose="02020603050405020304" pitchFamily="18" charset="0"/>
                <a:cs typeface="Times New Roman" panose="02020603050405020304" pitchFamily="18" charset="0"/>
              </a:rPr>
              <a:t> Vineeth</a:t>
            </a:r>
            <a:r>
              <a:rPr lang="en-US" altLang="en-US" sz="1600" dirty="0">
                <a:solidFill>
                  <a:schemeClr val="tx1"/>
                </a:solidFill>
                <a:latin typeface="Times New Roman" panose="02020603050405020304" pitchFamily="18" charset="0"/>
                <a:cs typeface="Times New Roman" pitchFamily="18" charset="0"/>
              </a:rPr>
              <a:t>		   	(</a:t>
            </a:r>
            <a:r>
              <a:rPr lang="en-IN" sz="1600" dirty="0">
                <a:latin typeface="Times New Roman" panose="02020603050405020304" pitchFamily="18" charset="0"/>
                <a:cs typeface="Times New Roman" panose="02020603050405020304" pitchFamily="18" charset="0"/>
              </a:rPr>
              <a:t>22475A0513</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r>
              <a:rPr lang="en-IN" altLang="en-US" sz="1600" dirty="0" err="1">
                <a:latin typeface="Times New Roman" panose="02020603050405020304" pitchFamily="18" charset="0"/>
                <a:cs typeface="Times New Roman" panose="02020603050405020304" pitchFamily="18" charset="0"/>
              </a:rPr>
              <a:t>Repudi</a:t>
            </a:r>
            <a:r>
              <a:rPr lang="en-IN" altLang="en-US" sz="1600" dirty="0">
                <a:latin typeface="Times New Roman" panose="02020603050405020304" pitchFamily="18" charset="0"/>
                <a:cs typeface="Times New Roman" panose="02020603050405020304" pitchFamily="18" charset="0"/>
              </a:rPr>
              <a:t> Vivek</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22471A0502</a:t>
            </a:r>
            <a:r>
              <a:rPr lang="en-US" altLang="en-US" sz="1600" dirty="0">
                <a:solidFill>
                  <a:schemeClr val="tx1"/>
                </a:solidFill>
                <a:latin typeface="Times New Roman" panose="02020603050405020304" pitchFamily="18" charset="0"/>
                <a:cs typeface="Times New Roman" pitchFamily="18" charset="0"/>
              </a:rPr>
              <a:t>)</a:t>
            </a:r>
          </a:p>
        </p:txBody>
      </p:sp>
      <p:sp>
        <p:nvSpPr>
          <p:cNvPr id="17" name="Subtitle 2"/>
          <p:cNvSpPr txBox="1">
            <a:spLocks/>
          </p:cNvSpPr>
          <p:nvPr/>
        </p:nvSpPr>
        <p:spPr bwMode="auto">
          <a:xfrm>
            <a:off x="3024450" y="3688504"/>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IN" sz="1600" b="1" dirty="0" err="1">
                <a:latin typeface="Times New Roman" panose="02020603050405020304" pitchFamily="18" charset="0"/>
                <a:cs typeface="Times New Roman" panose="02020603050405020304" pitchFamily="18" charset="0"/>
              </a:rPr>
              <a:t>Dodda</a:t>
            </a:r>
            <a:r>
              <a:rPr lang="en-IN" sz="1600" b="1" dirty="0">
                <a:latin typeface="Times New Roman" panose="02020603050405020304" pitchFamily="18" charset="0"/>
                <a:cs typeface="Times New Roman" panose="02020603050405020304" pitchFamily="18" charset="0"/>
              </a:rPr>
              <a:t> Venkata Reddy</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M.Tech</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IN" sz="1600" dirty="0" err="1">
                <a:solidFill>
                  <a:schemeClr val="bg1">
                    <a:lumMod val="50000"/>
                  </a:schemeClr>
                </a:solidFill>
                <a:latin typeface="Times New Roman" panose="02020603050405020304" pitchFamily="18" charset="0"/>
                <a:cs typeface="Times New Roman" panose="02020603050405020304" pitchFamily="18" charset="0"/>
              </a:rPr>
              <a:t>Asst.Professor</a:t>
            </a:r>
            <a:r>
              <a:rPr lang="en-US" altLang="en-US" sz="1600" dirty="0">
                <a:solidFill>
                  <a:schemeClr val="bg1">
                    <a:lumMod val="50000"/>
                  </a:schemeClr>
                </a:solidFill>
                <a:latin typeface="Times New Roman" panose="02020603050405020304" pitchFamily="18" charset="0"/>
                <a:cs typeface="Times New Roman" pitchFamily="18" charset="0"/>
              </a:rPr>
              <a:t>,</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09-02-2025</a:t>
            </a:fld>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Batch No. DB9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9C61D-4EB8-32A2-E06B-D724C8B99FC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BD789FA-06F5-5E57-D580-FB44BA4B4806}"/>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01BC1DD-A89E-8FDC-6ED4-68AC5E47814B}"/>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8255A931-6AA7-4762-6435-19C07706EE59}"/>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D15E3667-6424-B202-7296-0ECBC32C299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53B9F7A6-0DEF-EA65-6F3F-443ED3228CC9}"/>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689A8E2C-739B-E24F-602A-2F7BA6A8FC02}"/>
              </a:ext>
            </a:extLst>
          </p:cNvPr>
          <p:cNvSpPr txBox="1">
            <a:spLocks/>
          </p:cNvSpPr>
          <p:nvPr/>
        </p:nvSpPr>
        <p:spPr>
          <a:xfrm>
            <a:off x="570722" y="110666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8F00BD72-4881-CAF3-2078-19EDE6C0A771}"/>
              </a:ext>
            </a:extLst>
          </p:cNvPr>
          <p:cNvGraphicFramePr>
            <a:graphicFrameLocks noGrp="1"/>
          </p:cNvGraphicFramePr>
          <p:nvPr>
            <p:extLst>
              <p:ext uri="{D42A27DB-BD31-4B8C-83A1-F6EECF244321}">
                <p14:modId xmlns:p14="http://schemas.microsoft.com/office/powerpoint/2010/main" val="1023391322"/>
              </p:ext>
            </p:extLst>
          </p:nvPr>
        </p:nvGraphicFramePr>
        <p:xfrm>
          <a:off x="485192" y="1106665"/>
          <a:ext cx="11007872" cy="4351339"/>
        </p:xfrm>
        <a:graphic>
          <a:graphicData uri="http://schemas.openxmlformats.org/drawingml/2006/table">
            <a:tbl>
              <a:tblPr firstRow="1" bandRow="1">
                <a:tableStyleId>{17292A2E-F333-43FB-9621-5CBBE7FDCDCB}</a:tableStyleId>
              </a:tblPr>
              <a:tblGrid>
                <a:gridCol w="475861">
                  <a:extLst>
                    <a:ext uri="{9D8B030D-6E8A-4147-A177-3AD203B41FA5}">
                      <a16:colId xmlns:a16="http://schemas.microsoft.com/office/drawing/2014/main" val="166576671"/>
                    </a:ext>
                  </a:extLst>
                </a:gridCol>
                <a:gridCol w="1791106">
                  <a:extLst>
                    <a:ext uri="{9D8B030D-6E8A-4147-A177-3AD203B41FA5}">
                      <a16:colId xmlns:a16="http://schemas.microsoft.com/office/drawing/2014/main" val="946789180"/>
                    </a:ext>
                  </a:extLst>
                </a:gridCol>
                <a:gridCol w="1712136">
                  <a:extLst>
                    <a:ext uri="{9D8B030D-6E8A-4147-A177-3AD203B41FA5}">
                      <a16:colId xmlns:a16="http://schemas.microsoft.com/office/drawing/2014/main" val="3483638722"/>
                    </a:ext>
                  </a:extLst>
                </a:gridCol>
                <a:gridCol w="1766205">
                  <a:extLst>
                    <a:ext uri="{9D8B030D-6E8A-4147-A177-3AD203B41FA5}">
                      <a16:colId xmlns:a16="http://schemas.microsoft.com/office/drawing/2014/main" val="1190061112"/>
                    </a:ext>
                  </a:extLst>
                </a:gridCol>
                <a:gridCol w="1994488">
                  <a:extLst>
                    <a:ext uri="{9D8B030D-6E8A-4147-A177-3AD203B41FA5}">
                      <a16:colId xmlns:a16="http://schemas.microsoft.com/office/drawing/2014/main" val="3469305604"/>
                    </a:ext>
                  </a:extLst>
                </a:gridCol>
                <a:gridCol w="1634038">
                  <a:extLst>
                    <a:ext uri="{9D8B030D-6E8A-4147-A177-3AD203B41FA5}">
                      <a16:colId xmlns:a16="http://schemas.microsoft.com/office/drawing/2014/main" val="3853106642"/>
                    </a:ext>
                  </a:extLst>
                </a:gridCol>
                <a:gridCol w="1634038">
                  <a:extLst>
                    <a:ext uri="{9D8B030D-6E8A-4147-A177-3AD203B41FA5}">
                      <a16:colId xmlns:a16="http://schemas.microsoft.com/office/drawing/2014/main" val="1601472594"/>
                    </a:ext>
                  </a:extLst>
                </a:gridCol>
              </a:tblGrid>
              <a:tr h="610220">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3741119">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Classification of adaptive back propagation neural network along with fuzzy logic in chronic kidney disease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latin typeface="Times New Roman" panose="02020603050405020304" pitchFamily="18" charset="0"/>
                          <a:cs typeface="Times New Roman" panose="02020603050405020304" pitchFamily="18" charset="0"/>
                        </a:rPr>
                        <a:t>Vineetha</a:t>
                      </a:r>
                      <a:r>
                        <a:rPr lang="en-IN" sz="1400" dirty="0">
                          <a:latin typeface="Times New Roman" panose="02020603050405020304" pitchFamily="18" charset="0"/>
                          <a:cs typeface="Times New Roman" panose="02020603050405020304" pitchFamily="18" charset="0"/>
                        </a:rPr>
                        <a:t> KR , M.S. Maharajan  , Bhagyashree K  , N. Sivakumar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2"/>
                        </a:rPr>
                        <a:t>https://www.sciencedirect.com/science/article/pii/S2772671124000457</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The study employs a hybrid approach combining adaptive back propagation neural networks (ABPNN) with fuzzy logic systems to enhance the classification accuracy of chronic kidney disease (CKD) diagnoses, utilizing data scaling techniques and iterative permutation for handling missing values</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proposed fuzzy inference system achieved a classification accuracy of 93.75% in diagnosing CKD, successfully identifying 75 out of 80 test cases, demonstrating its effectiveness in supporting medical professionals in patient assessments.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study identifies a need for advanced data handling techniques and hyperparameter optimization, which were not fully explored, and calls for validation with larger, more diverse datasets to improve generalizability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bl>
          </a:graphicData>
        </a:graphic>
      </p:graphicFrame>
    </p:spTree>
    <p:extLst>
      <p:ext uri="{BB962C8B-B14F-4D97-AF65-F5344CB8AC3E}">
        <p14:creationId xmlns:p14="http://schemas.microsoft.com/office/powerpoint/2010/main" val="1915232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850725"/>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336431"/>
            <a:ext cx="10515600" cy="4992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Combines traditional machine learning classifiers with optimization techniques, supporting the Eurygasters Optimization selection in CKD detection [6],[8].</a:t>
            </a:r>
          </a:p>
          <a:p>
            <a:r>
              <a:rPr lang="en-US" dirty="0">
                <a:latin typeface="Times New Roman" panose="02020603050405020304" pitchFamily="18" charset="0"/>
                <a:cs typeface="Times New Roman" panose="02020603050405020304" pitchFamily="18" charset="0"/>
              </a:rPr>
              <a:t>Utilizes ensemble methods to improve prediction accuracy by reducing variability in medical data [7].</a:t>
            </a:r>
          </a:p>
          <a:p>
            <a:r>
              <a:rPr lang="en-US" dirty="0">
                <a:latin typeface="Times New Roman" panose="02020603050405020304" pitchFamily="18" charset="0"/>
                <a:cs typeface="Times New Roman" panose="02020603050405020304" pitchFamily="18" charset="0"/>
              </a:rPr>
              <a:t>Employs bio-inspired optimization algorithms to enhance feature selection and classification accuracy in CKD detection [9].</a:t>
            </a:r>
          </a:p>
          <a:p>
            <a:r>
              <a:rPr lang="en-US" dirty="0">
                <a:latin typeface="Times New Roman" panose="02020603050405020304" pitchFamily="18" charset="0"/>
                <a:cs typeface="Times New Roman" panose="02020603050405020304" pitchFamily="18" charset="0"/>
              </a:rPr>
              <a:t>Captures both short-term and long-term dependencies using LSTM, </a:t>
            </a:r>
            <a:r>
              <a:rPr lang="en-US" dirty="0" err="1">
                <a:latin typeface="Times New Roman" panose="02020603050405020304" pitchFamily="18" charset="0"/>
                <a:cs typeface="Times New Roman" panose="02020603050405020304" pitchFamily="18" charset="0"/>
              </a:rPr>
              <a:t>BiLSTM</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BiGRU</a:t>
            </a:r>
            <a:r>
              <a:rPr lang="en-US" dirty="0">
                <a:latin typeface="Times New Roman" panose="02020603050405020304" pitchFamily="18" charset="0"/>
                <a:cs typeface="Times New Roman" panose="02020603050405020304" pitchFamily="18" charset="0"/>
              </a:rPr>
              <a:t> models for complex data analysis [10].</a:t>
            </a:r>
          </a:p>
          <a:p>
            <a:r>
              <a:rPr lang="en-US" dirty="0">
                <a:latin typeface="Times New Roman" panose="02020603050405020304" pitchFamily="18" charset="0"/>
                <a:cs typeface="Times New Roman" panose="02020603050405020304" pitchFamily="18" charset="0"/>
              </a:rPr>
              <a:t>Supports the goal of providing timely and accurate diagnoses for healthcare practitioners.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607736"/>
            <a:ext cx="10515600" cy="4569227"/>
          </a:xfrm>
        </p:spPr>
        <p:txBody>
          <a:bodyPr>
            <a:normAutofit lnSpcReduction="10000"/>
          </a:bodyPr>
          <a:lstStyle/>
          <a:p>
            <a:r>
              <a:rPr lang="en-IN" dirty="0">
                <a:latin typeface="Times New Roman" panose="02020603050405020304" pitchFamily="18" charset="0"/>
                <a:cs typeface="Times New Roman" panose="02020603050405020304" pitchFamily="18" charset="0"/>
              </a:rPr>
              <a:t>Limited exploration of the impact of different feature selection algorithms on the performance of CKD detection models.</a:t>
            </a:r>
          </a:p>
          <a:p>
            <a:r>
              <a:rPr lang="en-IN" dirty="0">
                <a:latin typeface="Times New Roman" panose="02020603050405020304" pitchFamily="18" charset="0"/>
                <a:cs typeface="Times New Roman" panose="02020603050405020304" pitchFamily="18" charset="0"/>
              </a:rPr>
              <a:t>Insufficient investigation into the scalability of the </a:t>
            </a:r>
            <a:r>
              <a:rPr lang="en-IN" dirty="0" err="1">
                <a:latin typeface="Times New Roman" panose="02020603050405020304" pitchFamily="18" charset="0"/>
                <a:cs typeface="Times New Roman" panose="02020603050405020304" pitchFamily="18" charset="0"/>
              </a:rPr>
              <a:t>Eurygasters</a:t>
            </a:r>
            <a:r>
              <a:rPr lang="en-IN" dirty="0">
                <a:latin typeface="Times New Roman" panose="02020603050405020304" pitchFamily="18" charset="0"/>
                <a:cs typeface="Times New Roman" panose="02020603050405020304" pitchFamily="18" charset="0"/>
              </a:rPr>
              <a:t> Optimization Algorithm in larger and more diverse datasets.</a:t>
            </a:r>
          </a:p>
          <a:p>
            <a:r>
              <a:rPr lang="en-IN" dirty="0">
                <a:latin typeface="Times New Roman" panose="02020603050405020304" pitchFamily="18" charset="0"/>
                <a:cs typeface="Times New Roman" panose="02020603050405020304" pitchFamily="18" charset="0"/>
              </a:rPr>
              <a:t>Need for comparative studies between the proposed models ensemble deep learning models and other state-of-the-art techniques in CKD detection.</a:t>
            </a:r>
          </a:p>
          <a:p>
            <a:r>
              <a:rPr lang="en-IN" dirty="0">
                <a:latin typeface="Times New Roman" panose="02020603050405020304" pitchFamily="18" charset="0"/>
                <a:cs typeface="Times New Roman" panose="02020603050405020304" pitchFamily="18" charset="0"/>
              </a:rPr>
              <a:t>Lack of real-world clinical validation of the proposed models to assess their effectiveness in practical healthcare settings.</a:t>
            </a:r>
          </a:p>
          <a:p>
            <a:r>
              <a:rPr lang="en-IN" dirty="0">
                <a:latin typeface="Times New Roman" panose="02020603050405020304" pitchFamily="18" charset="0"/>
                <a:cs typeface="Times New Roman" panose="02020603050405020304" pitchFamily="18" charset="0"/>
              </a:rPr>
              <a:t>Further research is required to address the interpretability of the models to enhance trust among healthcare practitioners.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Chronic Kidney Disease (CKD) is often asymptomatic, leading to late diagnosis and poor health outcomes due to traditional methods’ insensitivity.</a:t>
            </a:r>
          </a:p>
          <a:p>
            <a:r>
              <a:rPr lang="en-US" dirty="0">
                <a:latin typeface="Times New Roman" panose="02020603050405020304" pitchFamily="18" charset="0"/>
                <a:cs typeface="Times New Roman" panose="02020603050405020304" pitchFamily="18" charset="0"/>
              </a:rPr>
              <a:t>Existing machine learning models struggle with accuracy and reliability in early CKD detection, primarily due to inadequate feature selection and optimization.</a:t>
            </a:r>
          </a:p>
          <a:p>
            <a:r>
              <a:rPr lang="en-US" dirty="0">
                <a:latin typeface="Times New Roman" panose="02020603050405020304" pitchFamily="18" charset="0"/>
                <a:cs typeface="Times New Roman" panose="02020603050405020304" pitchFamily="18" charset="0"/>
              </a:rPr>
              <a:t>There is a pressing need for advanced algorithm to analyze complex clinical datasets effectively, facilitating the development of a robust model for timely CKD diagnosis.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TO develop an advanced machine learning model that enhances the accuracy of early detection of Chronic Kidney Disease (CKD).</a:t>
            </a:r>
          </a:p>
          <a:p>
            <a:r>
              <a:rPr lang="en-US" dirty="0">
                <a:latin typeface="Times New Roman" panose="02020603050405020304" pitchFamily="18" charset="0"/>
                <a:cs typeface="Times New Roman" panose="02020603050405020304" pitchFamily="18" charset="0"/>
              </a:rPr>
              <a:t>To implement effective feature selection and optimization techniques to improve the reliability of predictive models for CKD diagnosis.</a:t>
            </a:r>
          </a:p>
          <a:p>
            <a:r>
              <a:rPr lang="en-US" dirty="0">
                <a:latin typeface="Times New Roman" panose="02020603050405020304" pitchFamily="18" charset="0"/>
                <a:cs typeface="Times New Roman" panose="02020603050405020304" pitchFamily="18" charset="0"/>
              </a:rPr>
              <a:t>To analyze complex clinical datasets to facilitate timely interventions and improve patient outcomes in CKD management.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pic>
        <p:nvPicPr>
          <p:cNvPr id="18" name="Content Placeholder 17">
            <a:extLst>
              <a:ext uri="{FF2B5EF4-FFF2-40B4-BE49-F238E27FC236}">
                <a16:creationId xmlns:a16="http://schemas.microsoft.com/office/drawing/2014/main" id="{3DACD683-C817-2F30-3CE6-D043D70C1A5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014412" y="1493134"/>
            <a:ext cx="10163175" cy="4505732"/>
          </a:xfrm>
        </p:spPr>
      </p:pic>
    </p:spTree>
    <p:extLst>
      <p:ext uri="{BB962C8B-B14F-4D97-AF65-F5344CB8AC3E}">
        <p14:creationId xmlns:p14="http://schemas.microsoft.com/office/powerpoint/2010/main" val="2137029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900967"/>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56527"/>
            <a:ext cx="10515600" cy="4820436"/>
          </a:xfrm>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Data Collection: </a:t>
            </a:r>
            <a:r>
              <a:rPr lang="en-US" dirty="0">
                <a:latin typeface="Times New Roman" panose="02020603050405020304" pitchFamily="18" charset="0"/>
                <a:cs typeface="Times New Roman" panose="02020603050405020304" pitchFamily="18" charset="0"/>
              </a:rPr>
              <a:t>Utilize publicly available clinical datasets containing patient records classified into CKD and non-CKD groups.</a:t>
            </a:r>
          </a:p>
          <a:p>
            <a:r>
              <a:rPr lang="en-US" b="1" dirty="0">
                <a:latin typeface="Times New Roman" panose="02020603050405020304" pitchFamily="18" charset="0"/>
                <a:cs typeface="Times New Roman" panose="02020603050405020304" pitchFamily="18" charset="0"/>
              </a:rPr>
              <a:t>Data Preprocessing: </a:t>
            </a:r>
            <a:r>
              <a:rPr lang="en-US" dirty="0">
                <a:latin typeface="Times New Roman" panose="02020603050405020304" pitchFamily="18" charset="0"/>
                <a:cs typeface="Times New Roman" panose="02020603050405020304" pitchFamily="18" charset="0"/>
              </a:rPr>
              <a:t>Normalize the dataset using techniques like min-max scaling to ensure uniformity and enhance model performance.</a:t>
            </a:r>
          </a:p>
          <a:p>
            <a:r>
              <a:rPr lang="en-US" b="1" dirty="0">
                <a:latin typeface="Times New Roman" panose="02020603050405020304" pitchFamily="18" charset="0"/>
                <a:cs typeface="Times New Roman" panose="02020603050405020304" pitchFamily="18" charset="0"/>
              </a:rPr>
              <a:t>Feature Selection: </a:t>
            </a:r>
            <a:r>
              <a:rPr lang="en-US" dirty="0">
                <a:latin typeface="Times New Roman" panose="02020603050405020304" pitchFamily="18" charset="0"/>
                <a:cs typeface="Times New Roman" panose="02020603050405020304" pitchFamily="18" charset="0"/>
              </a:rPr>
              <a:t>Apply optimization algorithms, such as the Eurygasters Optimization Algorithm, to identify and select informative clinical features for model training.</a:t>
            </a:r>
          </a:p>
          <a:p>
            <a:r>
              <a:rPr lang="en-US" b="1" dirty="0">
                <a:latin typeface="Times New Roman" panose="02020603050405020304" pitchFamily="18" charset="0"/>
                <a:cs typeface="Times New Roman" panose="02020603050405020304" pitchFamily="18" charset="0"/>
              </a:rPr>
              <a:t>Model Development: </a:t>
            </a:r>
            <a:r>
              <a:rPr lang="en-US" dirty="0">
                <a:latin typeface="Times New Roman" panose="02020603050405020304" pitchFamily="18" charset="0"/>
                <a:cs typeface="Times New Roman" panose="02020603050405020304" pitchFamily="18" charset="0"/>
              </a:rPr>
              <a:t>Implement an ensemble of classifiers, including LSTM, </a:t>
            </a:r>
            <a:r>
              <a:rPr lang="en-US" dirty="0" err="1">
                <a:latin typeface="Times New Roman" panose="02020603050405020304" pitchFamily="18" charset="0"/>
                <a:cs typeface="Times New Roman" panose="02020603050405020304" pitchFamily="18" charset="0"/>
              </a:rPr>
              <a:t>BiLSTM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BiGRU</a:t>
            </a:r>
            <a:r>
              <a:rPr lang="en-US" dirty="0">
                <a:latin typeface="Times New Roman" panose="02020603050405020304" pitchFamily="18" charset="0"/>
                <a:cs typeface="Times New Roman" panose="02020603050405020304" pitchFamily="18" charset="0"/>
              </a:rPr>
              <a:t>, to improve classification accuracy.</a:t>
            </a:r>
          </a:p>
          <a:p>
            <a:r>
              <a:rPr lang="en-US" b="1" dirty="0">
                <a:latin typeface="Times New Roman" panose="02020603050405020304" pitchFamily="18" charset="0"/>
                <a:cs typeface="Times New Roman" panose="02020603050405020304" pitchFamily="18" charset="0"/>
              </a:rPr>
              <a:t>Model </a:t>
            </a:r>
            <a:r>
              <a:rPr lang="en-US" b="1" dirty="0" err="1">
                <a:latin typeface="Times New Roman" panose="02020603050405020304" pitchFamily="18" charset="0"/>
                <a:cs typeface="Times New Roman" panose="02020603050405020304" pitchFamily="18" charset="0"/>
              </a:rPr>
              <a:t>Evaluution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Assess the model’s performance using metrics like precision, recall, and F1-score to ensure its effectiveness in early CKD detection.</a:t>
            </a:r>
            <a:endParaRPr lang="en-US" b="1"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820580"/>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185706"/>
            <a:ext cx="10515600" cy="4991257"/>
          </a:xfrm>
        </p:spPr>
        <p:txBody>
          <a:bodyPr>
            <a:normAutofit lnSpcReduction="10000"/>
          </a:bodyPr>
          <a:lstStyle/>
          <a:p>
            <a:r>
              <a:rPr lang="en-US" b="1" dirty="0">
                <a:latin typeface="Times New Roman" panose="02020603050405020304" pitchFamily="18" charset="0"/>
                <a:cs typeface="Times New Roman" panose="02020603050405020304" pitchFamily="18" charset="0"/>
              </a:rPr>
              <a:t>Dataset Preparation: </a:t>
            </a:r>
            <a:r>
              <a:rPr lang="en-US" dirty="0">
                <a:latin typeface="Times New Roman" panose="02020603050405020304" pitchFamily="18" charset="0"/>
                <a:cs typeface="Times New Roman" panose="02020603050405020304" pitchFamily="18" charset="0"/>
              </a:rPr>
              <a:t>Acquire and preprocess the clinical dataset, ensuring it is clean and normalized for analysis.</a:t>
            </a:r>
          </a:p>
          <a:p>
            <a:r>
              <a:rPr lang="en-US" b="1" dirty="0">
                <a:latin typeface="Times New Roman" panose="02020603050405020304" pitchFamily="18" charset="0"/>
                <a:cs typeface="Times New Roman" panose="02020603050405020304" pitchFamily="18" charset="0"/>
              </a:rPr>
              <a:t>Feature Engineering: </a:t>
            </a:r>
            <a:r>
              <a:rPr lang="en-US" dirty="0">
                <a:latin typeface="Times New Roman" panose="02020603050405020304" pitchFamily="18" charset="0"/>
                <a:cs typeface="Times New Roman" panose="02020603050405020304" pitchFamily="18" charset="0"/>
              </a:rPr>
              <a:t>Utilize the Eurygasters Optimization Algorithm to select the most relevant features that contribute to CKD diagnosis.</a:t>
            </a:r>
          </a:p>
          <a:p>
            <a:r>
              <a:rPr lang="en-US" b="1" dirty="0">
                <a:latin typeface="Times New Roman" panose="02020603050405020304" pitchFamily="18" charset="0"/>
                <a:cs typeface="Times New Roman" panose="02020603050405020304" pitchFamily="18" charset="0"/>
              </a:rPr>
              <a:t>Model Training: </a:t>
            </a:r>
            <a:r>
              <a:rPr lang="en-US" dirty="0">
                <a:latin typeface="Times New Roman" panose="02020603050405020304" pitchFamily="18" charset="0"/>
                <a:cs typeface="Times New Roman" panose="02020603050405020304" pitchFamily="18" charset="0"/>
              </a:rPr>
              <a:t>Train multiple machine learning models, including ensemble methods, using the prepared dataset to enhance predictive accuracy.</a:t>
            </a:r>
          </a:p>
          <a:p>
            <a:r>
              <a:rPr lang="en-US" b="1" dirty="0">
                <a:latin typeface="Times New Roman" panose="02020603050405020304" pitchFamily="18" charset="0"/>
                <a:cs typeface="Times New Roman" panose="02020603050405020304" pitchFamily="18" charset="0"/>
              </a:rPr>
              <a:t>Hyperparameter Tuning: </a:t>
            </a:r>
            <a:r>
              <a:rPr lang="en-US" dirty="0">
                <a:latin typeface="Times New Roman" panose="02020603050405020304" pitchFamily="18" charset="0"/>
                <a:cs typeface="Times New Roman" panose="02020603050405020304" pitchFamily="18" charset="0"/>
              </a:rPr>
              <a:t>Optimize model parameters through techniques like cross-validation to performance and reduce overfitting.</a:t>
            </a:r>
          </a:p>
          <a:p>
            <a:r>
              <a:rPr lang="en-US" b="1" dirty="0">
                <a:latin typeface="Times New Roman" panose="02020603050405020304" pitchFamily="18" charset="0"/>
                <a:cs typeface="Times New Roman" panose="02020603050405020304" pitchFamily="18" charset="0"/>
              </a:rPr>
              <a:t>Performance Evaluation: </a:t>
            </a:r>
            <a:r>
              <a:rPr lang="en-US" dirty="0">
                <a:latin typeface="Times New Roman" panose="02020603050405020304" pitchFamily="18" charset="0"/>
                <a:cs typeface="Times New Roman" panose="02020603050405020304" pitchFamily="18" charset="0"/>
              </a:rPr>
              <a:t>Validate the model using test data and evaluate its effectiveness with metrics such as precision, recall, and F1-score.</a:t>
            </a:r>
            <a:endParaRPr lang="en-US"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DL-CKDD model achieved 98.75% accuracy, 98.75% precision, 98.07% recall, 99.02% F1-score, and an AUC of 98.83 for training, outperforming traditional models in CKD classification.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250C2407-A646-04D5-124E-7064C63A5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601" y="3315956"/>
            <a:ext cx="6258798" cy="2582426"/>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lnSpcReduction="10000"/>
          </a:bodyPr>
          <a:lstStyle/>
          <a:p>
            <a:pPr algn="just"/>
            <a:r>
              <a:rPr lang="en-US" sz="3000" b="1" dirty="0">
                <a:latin typeface="Times New Roman" panose="02020603050405020304" pitchFamily="18" charset="0"/>
                <a:cs typeface="Times New Roman" panose="02020603050405020304" pitchFamily="18" charset="0"/>
              </a:rPr>
              <a:t>Conclusion: </a:t>
            </a:r>
            <a:r>
              <a:rPr lang="en-US" sz="3000" dirty="0">
                <a:latin typeface="Times New Roman" panose="02020603050405020304" pitchFamily="18" charset="0"/>
                <a:cs typeface="Times New Roman" panose="02020603050405020304" pitchFamily="18" charset="0"/>
              </a:rPr>
              <a:t>The DL-CKDD model effective enhances the detection of chronic kidney disease (CKD) by utilizing advanced ensemble deep learning techniques, achieving high accuracy and performance and significant potential for early diagnosis and can outperform existing techniques in sensitivity and specificity.</a:t>
            </a:r>
          </a:p>
          <a:p>
            <a:pPr algn="just"/>
            <a:r>
              <a:rPr lang="en-US" sz="3000" b="1" dirty="0">
                <a:latin typeface="Times New Roman" panose="02020603050405020304" pitchFamily="18" charset="0"/>
                <a:cs typeface="Times New Roman" panose="02020603050405020304" pitchFamily="18" charset="0"/>
              </a:rPr>
              <a:t>Future Scope: </a:t>
            </a:r>
            <a:r>
              <a:rPr lang="en-US" sz="3000" dirty="0">
                <a:latin typeface="Times New Roman" panose="02020603050405020304" pitchFamily="18" charset="0"/>
                <a:cs typeface="Times New Roman" panose="02020603050405020304" pitchFamily="18" charset="0"/>
              </a:rPr>
              <a:t>The algorithm can be optimized for real-time application in clinical settings and integrated into wearable devices for continuous health monitoring.</a:t>
            </a:r>
          </a:p>
          <a:p>
            <a:pPr algn="just"/>
            <a:r>
              <a:rPr lang="en-US" sz="3000" dirty="0">
                <a:latin typeface="Times New Roman" panose="02020603050405020304" pitchFamily="18" charset="0"/>
                <a:cs typeface="Times New Roman" panose="02020603050405020304" pitchFamily="18" charset="0"/>
              </a:rPr>
              <a:t>Future research can explore the application of this method to other chronic diseases, leveraging similar optimization and deep learning strategies.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09409" y="301451"/>
            <a:ext cx="10173182" cy="949569"/>
          </a:xfrm>
        </p:spPr>
        <p:txBody>
          <a:bodyPr>
            <a:normAutofit/>
          </a:bodyPr>
          <a:lstStyle/>
          <a:p>
            <a:pPr algn="ctr"/>
            <a:r>
              <a:rPr lang="en-US" sz="4200"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09409" y="1487156"/>
            <a:ext cx="10515600" cy="4119824"/>
          </a:xfrm>
        </p:spPr>
        <p:txBody>
          <a:bodyPr numCol="1">
            <a:noAutofit/>
          </a:bodyPr>
          <a:lstStyle/>
          <a:p>
            <a:pPr marL="457200" indent="-457200">
              <a:buFont typeface="+mj-lt"/>
              <a:buAutoNum type="arabicPeriod"/>
            </a:pPr>
            <a:r>
              <a:rPr lang="en-IN" sz="2200" dirty="0" err="1">
                <a:latin typeface="Times New Roman" panose="02020603050405020304" pitchFamily="18" charset="0"/>
                <a:cs typeface="Times New Roman" panose="02020603050405020304" pitchFamily="18" charset="0"/>
              </a:rPr>
              <a:t>Sabanayagam</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Charumathi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Dejiang</a:t>
            </a:r>
            <a:r>
              <a:rPr lang="en-IN" sz="2200" dirty="0">
                <a:latin typeface="Times New Roman" panose="02020603050405020304" pitchFamily="18" charset="0"/>
                <a:cs typeface="Times New Roman" panose="02020603050405020304" pitchFamily="18" charset="0"/>
              </a:rPr>
              <a:t> Xu, Daniel SW, Ting, Simon </a:t>
            </a:r>
            <a:r>
              <a:rPr lang="en-IN" sz="2200" dirty="0" err="1">
                <a:latin typeface="Times New Roman" panose="02020603050405020304" pitchFamily="18" charset="0"/>
                <a:cs typeface="Times New Roman" panose="02020603050405020304" pitchFamily="18" charset="0"/>
              </a:rPr>
              <a:t>Nusinovici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Riswana</a:t>
            </a:r>
            <a:r>
              <a:rPr lang="en-IN" sz="2200" dirty="0">
                <a:latin typeface="Times New Roman" panose="02020603050405020304" pitchFamily="18" charset="0"/>
                <a:cs typeface="Times New Roman" panose="02020603050405020304" pitchFamily="18" charset="0"/>
              </a:rPr>
              <a:t> Banu, </a:t>
            </a:r>
            <a:r>
              <a:rPr lang="en-IN" sz="2200" dirty="0" err="1">
                <a:latin typeface="Times New Roman" panose="02020603050405020304" pitchFamily="18" charset="0"/>
                <a:cs typeface="Times New Roman" panose="02020603050405020304" pitchFamily="18" charset="0"/>
              </a:rPr>
              <a:t>Haslina</a:t>
            </a:r>
            <a:r>
              <a:rPr lang="en-IN" sz="2200" dirty="0">
                <a:latin typeface="Times New Roman" panose="02020603050405020304" pitchFamily="18" charset="0"/>
                <a:cs typeface="Times New Roman" panose="02020603050405020304" pitchFamily="18" charset="0"/>
              </a:rPr>
              <a:t> Hamzah, Cynthia Lim, et al. "A deep learning algorithm to detect chronic kidney disease from retinal photographs in community-based </a:t>
            </a:r>
            <a:r>
              <a:rPr lang="en-IN" sz="2200" dirty="0" err="1">
                <a:latin typeface="Times New Roman" panose="02020603050405020304" pitchFamily="18" charset="0"/>
                <a:cs typeface="Times New Roman" panose="02020603050405020304" pitchFamily="18" charset="0"/>
              </a:rPr>
              <a:t>popu</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lations</a:t>
            </a:r>
            <a:r>
              <a:rPr lang="en-IN" sz="2200" dirty="0">
                <a:latin typeface="Times New Roman" panose="02020603050405020304" pitchFamily="18" charset="0"/>
                <a:cs typeface="Times New Roman" panose="02020603050405020304" pitchFamily="18" charset="0"/>
              </a:rPr>
              <a:t>." The Lancet Digital Health, vol. 2, no. 6, 2020, pp. e295-e302.</a:t>
            </a: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rPr>
              <a:t>Sawhney, Rahul, </a:t>
            </a:r>
            <a:r>
              <a:rPr lang="en-IN" sz="2200" dirty="0" err="1">
                <a:latin typeface="Times New Roman" panose="02020603050405020304" pitchFamily="18" charset="0"/>
                <a:cs typeface="Times New Roman" panose="02020603050405020304" pitchFamily="18" charset="0"/>
              </a:rPr>
              <a:t>Aabha</a:t>
            </a:r>
            <a:r>
              <a:rPr lang="en-IN" sz="2200" dirty="0">
                <a:latin typeface="Times New Roman" panose="02020603050405020304" pitchFamily="18" charset="0"/>
                <a:cs typeface="Times New Roman" panose="02020603050405020304" pitchFamily="18" charset="0"/>
              </a:rPr>
              <a:t> Malik, Shilpi Sharma, and Vipul Narayan. "A comparative assessment of artificial intelligence models used for early prediction and </a:t>
            </a:r>
            <a:r>
              <a:rPr lang="en-IN" sz="2200" dirty="0" err="1">
                <a:latin typeface="Times New Roman" panose="02020603050405020304" pitchFamily="18" charset="0"/>
                <a:cs typeface="Times New Roman" panose="02020603050405020304" pitchFamily="18" charset="0"/>
              </a:rPr>
              <a:t>evalua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tion</a:t>
            </a:r>
            <a:r>
              <a:rPr lang="en-IN" sz="2200" dirty="0">
                <a:latin typeface="Times New Roman" panose="02020603050405020304" pitchFamily="18" charset="0"/>
                <a:cs typeface="Times New Roman" panose="02020603050405020304" pitchFamily="18" charset="0"/>
              </a:rPr>
              <a:t> of chronic kidney disease." Decision Analytics Journal, vol. 6, 2023, p. 100169</a:t>
            </a:r>
            <a:r>
              <a:rPr lang="en-IN" sz="1600" dirty="0"/>
              <a:t>.</a:t>
            </a:r>
          </a:p>
          <a:p>
            <a:pPr marL="457200" indent="-457200">
              <a:buFont typeface="+mj-lt"/>
              <a:buAutoNum type="arabicPeriod"/>
            </a:pPr>
            <a:r>
              <a:rPr lang="en-IN" sz="2200" dirty="0">
                <a:latin typeface="Times New Roman" panose="02020603050405020304" pitchFamily="18" charset="0"/>
                <a:cs typeface="Times New Roman" panose="02020603050405020304" pitchFamily="18" charset="0"/>
              </a:rPr>
              <a:t>Hossain, Muhammad, </a:t>
            </a:r>
            <a:r>
              <a:rPr lang="en-IN" sz="2200" dirty="0" err="1">
                <a:latin typeface="Times New Roman" panose="02020603050405020304" pitchFamily="18" charset="0"/>
                <a:cs typeface="Times New Roman" panose="02020603050405020304" pitchFamily="18" charset="0"/>
              </a:rPr>
              <a:t>Minoar</a:t>
            </a:r>
            <a:r>
              <a:rPr lang="en-IN" sz="2200" dirty="0">
                <a:latin typeface="Times New Roman" panose="02020603050405020304" pitchFamily="18" charset="0"/>
                <a:cs typeface="Times New Roman" panose="02020603050405020304" pitchFamily="18" charset="0"/>
              </a:rPr>
              <a:t> Reshma Ahmed, Swarna Rafid </a:t>
            </a:r>
            <a:r>
              <a:rPr lang="en-IN" sz="2200" dirty="0" err="1">
                <a:latin typeface="Times New Roman" panose="02020603050405020304" pitchFamily="18" charset="0"/>
                <a:cs typeface="Times New Roman" panose="02020603050405020304" pitchFamily="18" charset="0"/>
              </a:rPr>
              <a:t>Mostafiz</a:t>
            </a:r>
            <a:r>
              <a:rPr lang="en-IN" sz="2200" dirty="0">
                <a:latin typeface="Times New Roman" panose="02020603050405020304" pitchFamily="18" charset="0"/>
                <a:cs typeface="Times New Roman" panose="02020603050405020304" pitchFamily="18" charset="0"/>
              </a:rPr>
              <a:t>, Pabon Shaha, Lubna Yasmin Pinky, Mohammad </a:t>
            </a:r>
            <a:r>
              <a:rPr lang="en-IN" sz="2200" dirty="0" err="1">
                <a:latin typeface="Times New Roman" panose="02020603050405020304" pitchFamily="18" charset="0"/>
                <a:cs typeface="Times New Roman" panose="02020603050405020304" pitchFamily="18" charset="0"/>
              </a:rPr>
              <a:t>Motiur</a:t>
            </a:r>
            <a:r>
              <a:rPr lang="en-IN" sz="2200" dirty="0">
                <a:latin typeface="Times New Roman" panose="02020603050405020304" pitchFamily="18" charset="0"/>
                <a:cs typeface="Times New Roman" panose="02020603050405020304" pitchFamily="18" charset="0"/>
              </a:rPr>
              <a:t> Rahman, </a:t>
            </a:r>
            <a:r>
              <a:rPr lang="en-IN" sz="2200" dirty="0" err="1">
                <a:latin typeface="Times New Roman" panose="02020603050405020304" pitchFamily="18" charset="0"/>
                <a:cs typeface="Times New Roman" panose="02020603050405020304" pitchFamily="18" charset="0"/>
              </a:rPr>
              <a:t>Wahidur</a:t>
            </a:r>
            <a:r>
              <a:rPr lang="en-IN" sz="2200" dirty="0">
                <a:latin typeface="Times New Roman" panose="02020603050405020304" pitchFamily="18" charset="0"/>
                <a:cs typeface="Times New Roman" panose="02020603050405020304" pitchFamily="18" charset="0"/>
              </a:rPr>
              <a:t> Rahman, Md Selim Hossain, Md Elias Hossain, and Md Sadiq Iqbal. "Analysis of the </a:t>
            </a:r>
            <a:r>
              <a:rPr lang="en-IN" sz="2200" dirty="0" err="1">
                <a:latin typeface="Times New Roman" panose="02020603050405020304" pitchFamily="18" charset="0"/>
                <a:cs typeface="Times New Roman" panose="02020603050405020304" pitchFamily="18" charset="0"/>
              </a:rPr>
              <a:t>perfor</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mance</a:t>
            </a:r>
            <a:r>
              <a:rPr lang="en-IN" sz="2200" dirty="0">
                <a:latin typeface="Times New Roman" panose="02020603050405020304" pitchFamily="18" charset="0"/>
                <a:cs typeface="Times New Roman" panose="02020603050405020304" pitchFamily="18" charset="0"/>
              </a:rPr>
              <a:t> of feature optimization techniques for the diagnosis of machine learning based chronic kidney disease." Machine Learning with Applications, vol. 9, 2022, p. 100330.</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09-02-2025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80FCD-137F-2466-4A44-6405BE5F678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FA88401-DB6A-1B6F-08E3-387465C3C1BD}"/>
              </a:ext>
            </a:extLst>
          </p:cNvPr>
          <p:cNvSpPr>
            <a:spLocks noGrp="1"/>
          </p:cNvSpPr>
          <p:nvPr>
            <p:ph type="title"/>
          </p:nvPr>
        </p:nvSpPr>
        <p:spPr>
          <a:xfrm>
            <a:off x="1009409" y="301451"/>
            <a:ext cx="10173182" cy="949569"/>
          </a:xfrm>
        </p:spPr>
        <p:txBody>
          <a:bodyPr>
            <a:normAutofit/>
          </a:bodyPr>
          <a:lstStyle/>
          <a:p>
            <a:pPr algn="ctr"/>
            <a:r>
              <a:rPr lang="en-US" sz="4200"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7A7BBB67-4E56-666C-55A1-0513A64923EE}"/>
              </a:ext>
            </a:extLst>
          </p:cNvPr>
          <p:cNvSpPr>
            <a:spLocks noGrp="1"/>
          </p:cNvSpPr>
          <p:nvPr>
            <p:ph idx="1"/>
          </p:nvPr>
        </p:nvSpPr>
        <p:spPr>
          <a:xfrm>
            <a:off x="1009409" y="1487156"/>
            <a:ext cx="10515600" cy="4119824"/>
          </a:xfrm>
        </p:spPr>
        <p:txBody>
          <a:bodyPr numCol="1">
            <a:noAutofit/>
          </a:bodyPr>
          <a:lstStyle/>
          <a:p>
            <a:pPr marL="457200" indent="-457200">
              <a:buFont typeface="+mj-lt"/>
              <a:buAutoNum type="arabicPeriod" startAt="4"/>
            </a:pPr>
            <a:r>
              <a:rPr lang="en-IN" sz="2200" dirty="0">
                <a:latin typeface="Times New Roman" panose="02020603050405020304" pitchFamily="18" charset="0"/>
                <a:cs typeface="Times New Roman" panose="02020603050405020304" pitchFamily="18" charset="0"/>
              </a:rPr>
              <a:t>Patro, Kiran Kumar, Jaya Prakash Allam, Bala Chakravarthy </a:t>
            </a:r>
            <a:r>
              <a:rPr lang="en-IN" sz="2200" dirty="0" err="1">
                <a:latin typeface="Times New Roman" panose="02020603050405020304" pitchFamily="18" charset="0"/>
                <a:cs typeface="Times New Roman" panose="02020603050405020304" pitchFamily="18" charset="0"/>
              </a:rPr>
              <a:t>Neelapu</a:t>
            </a:r>
            <a:r>
              <a:rPr lang="en-IN" sz="2200" dirty="0">
                <a:latin typeface="Times New Roman" panose="02020603050405020304" pitchFamily="18" charset="0"/>
                <a:cs typeface="Times New Roman" panose="02020603050405020304" pitchFamily="18" charset="0"/>
              </a:rPr>
              <a:t>, Ryszard </a:t>
            </a:r>
            <a:r>
              <a:rPr lang="en-IN" sz="2200" dirty="0" err="1">
                <a:latin typeface="Times New Roman" panose="02020603050405020304" pitchFamily="18" charset="0"/>
                <a:cs typeface="Times New Roman" panose="02020603050405020304" pitchFamily="18" charset="0"/>
              </a:rPr>
              <a:t>Tadeusiewicz</a:t>
            </a:r>
            <a:r>
              <a:rPr lang="en-IN" sz="2200" dirty="0">
                <a:latin typeface="Times New Roman" panose="02020603050405020304" pitchFamily="18" charset="0"/>
                <a:cs typeface="Times New Roman" panose="02020603050405020304" pitchFamily="18" charset="0"/>
              </a:rPr>
              <a:t>, U. Rajendra Acharya, Mohamed Hammad, </a:t>
            </a:r>
            <a:r>
              <a:rPr lang="en-IN" sz="2200" dirty="0" err="1">
                <a:latin typeface="Times New Roman" panose="02020603050405020304" pitchFamily="18" charset="0"/>
                <a:cs typeface="Times New Roman" panose="02020603050405020304" pitchFamily="18" charset="0"/>
              </a:rPr>
              <a:t>Ozal</a:t>
            </a:r>
            <a:r>
              <a:rPr lang="en-IN" sz="2200" dirty="0">
                <a:latin typeface="Times New Roman" panose="02020603050405020304" pitchFamily="18" charset="0"/>
                <a:cs typeface="Times New Roman" panose="02020603050405020304" pitchFamily="18" charset="0"/>
              </a:rPr>
              <a:t> Yildirim, and </a:t>
            </a:r>
            <a:r>
              <a:rPr lang="en-IN" sz="2200" dirty="0" err="1">
                <a:latin typeface="Times New Roman" panose="02020603050405020304" pitchFamily="18" charset="0"/>
                <a:cs typeface="Times New Roman" panose="02020603050405020304" pitchFamily="18" charset="0"/>
              </a:rPr>
              <a:t>Paweł</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Pławiak</a:t>
            </a:r>
            <a:r>
              <a:rPr lang="en-IN" sz="2200" dirty="0">
                <a:latin typeface="Times New Roman" panose="02020603050405020304" pitchFamily="18" charset="0"/>
                <a:cs typeface="Times New Roman" panose="02020603050405020304" pitchFamily="18" charset="0"/>
              </a:rPr>
              <a:t>. "Application of Kronecker convolutions in deep learning technique for au </a:t>
            </a:r>
            <a:r>
              <a:rPr lang="en-IN" sz="2200" dirty="0" err="1">
                <a:latin typeface="Times New Roman" panose="02020603050405020304" pitchFamily="18" charset="0"/>
                <a:cs typeface="Times New Roman" panose="02020603050405020304" pitchFamily="18" charset="0"/>
              </a:rPr>
              <a:t>tomated</a:t>
            </a:r>
            <a:r>
              <a:rPr lang="en-IN" sz="2200" dirty="0">
                <a:latin typeface="Times New Roman" panose="02020603050405020304" pitchFamily="18" charset="0"/>
                <a:cs typeface="Times New Roman" panose="02020603050405020304" pitchFamily="18" charset="0"/>
              </a:rPr>
              <a:t> detection of kidney stones with coronal CT images." Information Sciences, vol. 640, 2023, p. 119005.</a:t>
            </a:r>
          </a:p>
          <a:p>
            <a:pPr marL="457200" indent="-457200">
              <a:buFont typeface="+mj-lt"/>
              <a:buAutoNum type="arabicPeriod" startAt="4"/>
            </a:pPr>
            <a:r>
              <a:rPr lang="en-IN" sz="2200" dirty="0">
                <a:latin typeface="Times New Roman" panose="02020603050405020304" pitchFamily="18" charset="0"/>
                <a:cs typeface="Times New Roman" panose="02020603050405020304" pitchFamily="18" charset="0"/>
              </a:rPr>
              <a:t>Dey, Samrat Kumar, </a:t>
            </a:r>
            <a:r>
              <a:rPr lang="en-IN" sz="2200" dirty="0" err="1">
                <a:latin typeface="Times New Roman" panose="02020603050405020304" pitchFamily="18" charset="0"/>
                <a:cs typeface="Times New Roman" panose="02020603050405020304" pitchFamily="18" charset="0"/>
              </a:rPr>
              <a:t>Khandaker</a:t>
            </a:r>
            <a:r>
              <a:rPr lang="en-IN" sz="2200" dirty="0">
                <a:latin typeface="Times New Roman" panose="02020603050405020304" pitchFamily="18" charset="0"/>
                <a:cs typeface="Times New Roman" panose="02020603050405020304" pitchFamily="18" charset="0"/>
              </a:rPr>
              <a:t> Mohammad </a:t>
            </a:r>
            <a:r>
              <a:rPr lang="en-IN" sz="2200" dirty="0" err="1">
                <a:latin typeface="Times New Roman" panose="02020603050405020304" pitchFamily="18" charset="0"/>
                <a:cs typeface="Times New Roman" panose="02020603050405020304" pitchFamily="18" charset="0"/>
              </a:rPr>
              <a:t>Mohi</a:t>
            </a:r>
            <a:r>
              <a:rPr lang="en-IN" sz="2200" dirty="0">
                <a:latin typeface="Times New Roman" panose="02020603050405020304" pitchFamily="18" charset="0"/>
                <a:cs typeface="Times New Roman" panose="02020603050405020304" pitchFamily="18" charset="0"/>
              </a:rPr>
              <a:t> Uddin, Hafiz Md Hasan Babu, Md </a:t>
            </a:r>
            <a:r>
              <a:rPr lang="en-IN" sz="2200" dirty="0" err="1">
                <a:latin typeface="Times New Roman" panose="02020603050405020304" pitchFamily="18" charset="0"/>
                <a:cs typeface="Times New Roman" panose="02020603050405020304" pitchFamily="18" charset="0"/>
              </a:rPr>
              <a:t>Mahbubur</a:t>
            </a:r>
            <a:r>
              <a:rPr lang="en-IN" sz="2200" dirty="0">
                <a:latin typeface="Times New Roman" panose="02020603050405020304" pitchFamily="18" charset="0"/>
                <a:cs typeface="Times New Roman" panose="02020603050405020304" pitchFamily="18" charset="0"/>
              </a:rPr>
              <a:t> Rahman, Arpita </a:t>
            </a:r>
            <a:r>
              <a:rPr lang="en-IN" sz="2200" dirty="0" err="1">
                <a:latin typeface="Times New Roman" panose="02020603050405020304" pitchFamily="18" charset="0"/>
                <a:cs typeface="Times New Roman" panose="02020603050405020304" pitchFamily="18" charset="0"/>
              </a:rPr>
              <a:t>Howlader</a:t>
            </a:r>
            <a:r>
              <a:rPr lang="en-IN" sz="2200" dirty="0">
                <a:latin typeface="Times New Roman" panose="02020603050405020304" pitchFamily="18" charset="0"/>
                <a:cs typeface="Times New Roman" panose="02020603050405020304" pitchFamily="18" charset="0"/>
              </a:rPr>
              <a:t>, and KM Aslam Uddin. "Chi2-MI: A hybrid feature selection based machine learning approach in the diagnosis of chronic kidney disease." Intelligent Systems with Applications, vol. 16, 2022, p. 200144.</a:t>
            </a:r>
          </a:p>
          <a:p>
            <a:pPr marL="457200" indent="-457200">
              <a:buFont typeface="+mj-lt"/>
              <a:buAutoNum type="arabicPeriod" startAt="4"/>
            </a:pPr>
            <a:r>
              <a:rPr lang="en-IN" sz="2200" dirty="0" err="1">
                <a:latin typeface="Times New Roman" panose="02020603050405020304" pitchFamily="18" charset="0"/>
                <a:cs typeface="Times New Roman" panose="02020603050405020304" pitchFamily="18" charset="0"/>
              </a:rPr>
              <a:t>Vineetha</a:t>
            </a:r>
            <a:r>
              <a:rPr lang="en-IN" sz="2200" dirty="0">
                <a:latin typeface="Times New Roman" panose="02020603050405020304" pitchFamily="18" charset="0"/>
                <a:cs typeface="Times New Roman" panose="02020603050405020304" pitchFamily="18" charset="0"/>
              </a:rPr>
              <a:t>, K. R., M. S. Maharajan, K. Bhagyashree, and N. Sivakumar. "Clas </a:t>
            </a:r>
            <a:r>
              <a:rPr lang="en-IN" sz="2200" dirty="0" err="1">
                <a:latin typeface="Times New Roman" panose="02020603050405020304" pitchFamily="18" charset="0"/>
                <a:cs typeface="Times New Roman" panose="02020603050405020304" pitchFamily="18" charset="0"/>
              </a:rPr>
              <a:t>sifica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tion</a:t>
            </a:r>
            <a:r>
              <a:rPr lang="en-IN" sz="2200" dirty="0">
                <a:latin typeface="Times New Roman" panose="02020603050405020304" pitchFamily="18" charset="0"/>
                <a:cs typeface="Times New Roman" panose="02020603050405020304" pitchFamily="18" charset="0"/>
              </a:rPr>
              <a:t> of adaptive back propagation neural network along with fuzzy logic in chronic kidney disease." e-Prime-Advances in Electrical Engineering Electronics and Energy, vol. 7, 2024, p. 100463.</a:t>
            </a:r>
          </a:p>
        </p:txBody>
      </p:sp>
      <p:sp>
        <p:nvSpPr>
          <p:cNvPr id="5" name="Date Placeholder 4">
            <a:extLst>
              <a:ext uri="{FF2B5EF4-FFF2-40B4-BE49-F238E27FC236}">
                <a16:creationId xmlns:a16="http://schemas.microsoft.com/office/drawing/2014/main" id="{9FCC82A1-E6F4-9208-ED15-86F24423CC40}"/>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09-02-2025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4E1C71EE-85FE-D49B-992F-3D1C2CD3B39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DB9          Department of CSE</a:t>
            </a:r>
          </a:p>
        </p:txBody>
      </p:sp>
      <p:sp>
        <p:nvSpPr>
          <p:cNvPr id="7" name="Slide Number Placeholder 6">
            <a:extLst>
              <a:ext uri="{FF2B5EF4-FFF2-40B4-BE49-F238E27FC236}">
                <a16:creationId xmlns:a16="http://schemas.microsoft.com/office/drawing/2014/main" id="{540D1197-0F84-3578-3ED2-113ADC173D95}"/>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7637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C420C-5B93-9EB9-6C83-7C1C33DF866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3F78DA0-525A-8122-5160-98BB4B37E599}"/>
              </a:ext>
            </a:extLst>
          </p:cNvPr>
          <p:cNvSpPr>
            <a:spLocks noGrp="1"/>
          </p:cNvSpPr>
          <p:nvPr>
            <p:ph type="title"/>
          </p:nvPr>
        </p:nvSpPr>
        <p:spPr>
          <a:xfrm>
            <a:off x="1009409" y="301451"/>
            <a:ext cx="10173182" cy="949569"/>
          </a:xfrm>
        </p:spPr>
        <p:txBody>
          <a:bodyPr>
            <a:normAutofit/>
          </a:bodyPr>
          <a:lstStyle/>
          <a:p>
            <a:pPr algn="ctr"/>
            <a:r>
              <a:rPr lang="en-US" sz="4200"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43C47D2B-11BC-70F3-1E6F-9CADB60D557F}"/>
              </a:ext>
            </a:extLst>
          </p:cNvPr>
          <p:cNvSpPr>
            <a:spLocks noGrp="1"/>
          </p:cNvSpPr>
          <p:nvPr>
            <p:ph idx="1"/>
          </p:nvPr>
        </p:nvSpPr>
        <p:spPr>
          <a:xfrm>
            <a:off x="1009409" y="1487156"/>
            <a:ext cx="10515600" cy="4119824"/>
          </a:xfrm>
        </p:spPr>
        <p:txBody>
          <a:bodyPr numCol="1">
            <a:noAutofit/>
          </a:bodyPr>
          <a:lstStyle/>
          <a:p>
            <a:pPr marL="457200" indent="-457200">
              <a:buFont typeface="+mj-lt"/>
              <a:buAutoNum type="arabicPeriod" startAt="7"/>
            </a:pPr>
            <a:r>
              <a:rPr lang="en-IN" sz="2200" dirty="0">
                <a:latin typeface="Times New Roman" panose="02020603050405020304" pitchFamily="18" charset="0"/>
                <a:cs typeface="Times New Roman" panose="02020603050405020304" pitchFamily="18" charset="0"/>
              </a:rPr>
              <a:t>Yousif, </a:t>
            </a:r>
            <a:r>
              <a:rPr lang="en-IN" sz="2200" dirty="0" err="1">
                <a:latin typeface="Times New Roman" panose="02020603050405020304" pitchFamily="18" charset="0"/>
                <a:cs typeface="Times New Roman" panose="02020603050405020304" pitchFamily="18" charset="0"/>
              </a:rPr>
              <a:t>Sulima</a:t>
            </a:r>
            <a:r>
              <a:rPr lang="en-IN" sz="2200" dirty="0">
                <a:latin typeface="Times New Roman" panose="02020603050405020304" pitchFamily="18" charset="0"/>
                <a:cs typeface="Times New Roman" panose="02020603050405020304" pitchFamily="18" charset="0"/>
              </a:rPr>
              <a:t> M., Awad, Hanan T. Halawani, Ghada </a:t>
            </a:r>
            <a:r>
              <a:rPr lang="en-IN" sz="2200" dirty="0" err="1">
                <a:latin typeface="Times New Roman" panose="02020603050405020304" pitchFamily="18" charset="0"/>
                <a:cs typeface="Times New Roman" panose="02020603050405020304" pitchFamily="18" charset="0"/>
              </a:rPr>
              <a:t>Amoudi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Fathea</a:t>
            </a:r>
            <a:r>
              <a:rPr lang="en-IN" sz="2200" dirty="0">
                <a:latin typeface="Times New Roman" panose="02020603050405020304" pitchFamily="18" charset="0"/>
                <a:cs typeface="Times New Roman" panose="02020603050405020304" pitchFamily="18" charset="0"/>
              </a:rPr>
              <a:t> M. Osman, </a:t>
            </a:r>
            <a:r>
              <a:rPr lang="en-IN" sz="2200" dirty="0" err="1">
                <a:latin typeface="Times New Roman" panose="02020603050405020304" pitchFamily="18" charset="0"/>
                <a:cs typeface="Times New Roman" panose="02020603050405020304" pitchFamily="18" charset="0"/>
              </a:rPr>
              <a:t>Birkea</a:t>
            </a:r>
            <a:r>
              <a:rPr lang="en-IN" sz="2200" dirty="0">
                <a:latin typeface="Times New Roman" panose="02020603050405020304" pitchFamily="18" charset="0"/>
                <a:cs typeface="Times New Roman" panose="02020603050405020304" pitchFamily="18" charset="0"/>
              </a:rPr>
              <a:t> Arwa, MR </a:t>
            </a:r>
            <a:r>
              <a:rPr lang="en-IN" sz="2200" dirty="0" err="1">
                <a:latin typeface="Times New Roman" panose="02020603050405020304" pitchFamily="18" charset="0"/>
                <a:cs typeface="Times New Roman" panose="02020603050405020304" pitchFamily="18" charset="0"/>
              </a:rPr>
              <a:t>Almunajam</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Azhari</a:t>
            </a:r>
            <a:r>
              <a:rPr lang="en-IN" sz="2200" dirty="0">
                <a:latin typeface="Times New Roman" panose="02020603050405020304" pitchFamily="18" charset="0"/>
                <a:cs typeface="Times New Roman" panose="02020603050405020304" pitchFamily="18" charset="0"/>
              </a:rPr>
              <a:t> A. </a:t>
            </a:r>
            <a:r>
              <a:rPr lang="en-IN" sz="2200" dirty="0" err="1">
                <a:latin typeface="Times New Roman" panose="02020603050405020304" pitchFamily="18" charset="0"/>
                <a:cs typeface="Times New Roman" panose="02020603050405020304" pitchFamily="18" charset="0"/>
              </a:rPr>
              <a:t>Elhag</a:t>
            </a:r>
            <a:r>
              <a:rPr lang="en-IN" sz="2200" dirty="0">
                <a:latin typeface="Times New Roman" panose="02020603050405020304" pitchFamily="18" charset="0"/>
                <a:cs typeface="Times New Roman" panose="02020603050405020304" pitchFamily="18" charset="0"/>
              </a:rPr>
              <a:t>. "Early detection of chronic kidney disease using </a:t>
            </a:r>
            <a:r>
              <a:rPr lang="en-IN" sz="2200" dirty="0" err="1">
                <a:latin typeface="Times New Roman" panose="02020603050405020304" pitchFamily="18" charset="0"/>
                <a:cs typeface="Times New Roman" panose="02020603050405020304" pitchFamily="18" charset="0"/>
              </a:rPr>
              <a:t>eurygasters</a:t>
            </a:r>
            <a:r>
              <a:rPr lang="en-IN" sz="2200" dirty="0">
                <a:latin typeface="Times New Roman" panose="02020603050405020304" pitchFamily="18" charset="0"/>
                <a:cs typeface="Times New Roman" panose="02020603050405020304" pitchFamily="18" charset="0"/>
              </a:rPr>
              <a:t> optimization algorithm with ensemble deep learning approach." Alexandria Engineering Journal, vol. 100, 2024, pp. 220-231.</a:t>
            </a:r>
          </a:p>
          <a:p>
            <a:pPr marL="457200" indent="-457200">
              <a:buFont typeface="+mj-lt"/>
              <a:buAutoNum type="arabicPeriod" startAt="7"/>
            </a:pPr>
            <a:r>
              <a:rPr lang="en-IN" sz="2200" dirty="0" err="1">
                <a:latin typeface="Times New Roman" panose="02020603050405020304" pitchFamily="18" charset="0"/>
                <a:cs typeface="Times New Roman" panose="02020603050405020304" pitchFamily="18" charset="0"/>
              </a:rPr>
              <a:t>Dashtban</a:t>
            </a:r>
            <a:r>
              <a:rPr lang="en-IN" sz="2200" dirty="0">
                <a:latin typeface="Times New Roman" panose="02020603050405020304" pitchFamily="18" charset="0"/>
                <a:cs typeface="Times New Roman" panose="02020603050405020304" pitchFamily="18" charset="0"/>
              </a:rPr>
              <a:t>, Ashkan, Mehrdad A. </a:t>
            </a:r>
            <a:r>
              <a:rPr lang="en-IN" sz="2200" dirty="0" err="1">
                <a:latin typeface="Times New Roman" panose="02020603050405020304" pitchFamily="18" charset="0"/>
                <a:cs typeface="Times New Roman" panose="02020603050405020304" pitchFamily="18" charset="0"/>
              </a:rPr>
              <a:t>Mizani</a:t>
            </a:r>
            <a:r>
              <a:rPr lang="en-IN" sz="2200" dirty="0">
                <a:latin typeface="Times New Roman" panose="02020603050405020304" pitchFamily="18" charset="0"/>
                <a:cs typeface="Times New Roman" panose="02020603050405020304" pitchFamily="18" charset="0"/>
              </a:rPr>
              <a:t>, Laura </a:t>
            </a:r>
            <a:r>
              <a:rPr lang="en-IN" sz="2200" dirty="0" err="1">
                <a:latin typeface="Times New Roman" panose="02020603050405020304" pitchFamily="18" charset="0"/>
                <a:cs typeface="Times New Roman" panose="02020603050405020304" pitchFamily="18" charset="0"/>
              </a:rPr>
              <a:t>Pasea</a:t>
            </a:r>
            <a:r>
              <a:rPr lang="en-IN" sz="2200" dirty="0">
                <a:latin typeface="Times New Roman" panose="02020603050405020304" pitchFamily="18" charset="0"/>
                <a:cs typeface="Times New Roman" panose="02020603050405020304" pitchFamily="18" charset="0"/>
              </a:rPr>
              <a:t>, Spiros </a:t>
            </a:r>
            <a:r>
              <a:rPr lang="en-IN" sz="2200" dirty="0" err="1">
                <a:latin typeface="Times New Roman" panose="02020603050405020304" pitchFamily="18" charset="0"/>
                <a:cs typeface="Times New Roman" panose="02020603050405020304" pitchFamily="18" charset="0"/>
              </a:rPr>
              <a:t>Denaxas</a:t>
            </a:r>
            <a:r>
              <a:rPr lang="en-IN" sz="2200" dirty="0">
                <a:latin typeface="Times New Roman" panose="02020603050405020304" pitchFamily="18" charset="0"/>
                <a:cs typeface="Times New Roman" panose="02020603050405020304" pitchFamily="18" charset="0"/>
              </a:rPr>
              <a:t>, Richard Cor </a:t>
            </a:r>
            <a:r>
              <a:rPr lang="en-IN" sz="2200" dirty="0" err="1">
                <a:latin typeface="Times New Roman" panose="02020603050405020304" pitchFamily="18" charset="0"/>
                <a:cs typeface="Times New Roman" panose="02020603050405020304" pitchFamily="18" charset="0"/>
              </a:rPr>
              <a:t>bett</a:t>
            </a:r>
            <a:r>
              <a:rPr lang="en-IN" sz="2200" dirty="0">
                <a:latin typeface="Times New Roman" panose="02020603050405020304" pitchFamily="18" charset="0"/>
                <a:cs typeface="Times New Roman" panose="02020603050405020304" pitchFamily="18" charset="0"/>
              </a:rPr>
              <a:t>, Jil B. </a:t>
            </a:r>
            <a:r>
              <a:rPr lang="en-IN" sz="2200" dirty="0" err="1">
                <a:latin typeface="Times New Roman" panose="02020603050405020304" pitchFamily="18" charset="0"/>
                <a:cs typeface="Times New Roman" panose="02020603050405020304" pitchFamily="18" charset="0"/>
              </a:rPr>
              <a:t>Mamza</a:t>
            </a:r>
            <a:r>
              <a:rPr lang="en-IN" sz="2200" dirty="0">
                <a:latin typeface="Times New Roman" panose="02020603050405020304" pitchFamily="18" charset="0"/>
                <a:cs typeface="Times New Roman" panose="02020603050405020304" pitchFamily="18" charset="0"/>
              </a:rPr>
              <a:t>, He Gao, Tamsin Morris, Harry Hemingway, and Amitava Baner </a:t>
            </a:r>
            <a:r>
              <a:rPr lang="en-IN" sz="2200" dirty="0" err="1">
                <a:latin typeface="Times New Roman" panose="02020603050405020304" pitchFamily="18" charset="0"/>
                <a:cs typeface="Times New Roman" panose="02020603050405020304" pitchFamily="18" charset="0"/>
              </a:rPr>
              <a:t>jee</a:t>
            </a:r>
            <a:r>
              <a:rPr lang="en-IN" sz="2200" dirty="0">
                <a:latin typeface="Times New Roman" panose="02020603050405020304" pitchFamily="18" charset="0"/>
                <a:cs typeface="Times New Roman" panose="02020603050405020304" pitchFamily="18" charset="0"/>
              </a:rPr>
              <a:t>. "Identifying subtypes of chronic kidney disease with machine learning: </a:t>
            </a:r>
            <a:r>
              <a:rPr lang="en-IN" sz="2200" dirty="0" err="1">
                <a:latin typeface="Times New Roman" panose="02020603050405020304" pitchFamily="18" charset="0"/>
                <a:cs typeface="Times New Roman" panose="02020603050405020304" pitchFamily="18" charset="0"/>
              </a:rPr>
              <a:t>devel</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opment</a:t>
            </a:r>
            <a:r>
              <a:rPr lang="en-IN" sz="2200" dirty="0">
                <a:latin typeface="Times New Roman" panose="02020603050405020304" pitchFamily="18" charset="0"/>
                <a:cs typeface="Times New Roman" panose="02020603050405020304" pitchFamily="18" charset="0"/>
              </a:rPr>
              <a:t> internal validation and prognostic validation using linked electronic health records in 350067 individuals." </a:t>
            </a:r>
            <a:r>
              <a:rPr lang="en-IN" sz="2200" dirty="0" err="1">
                <a:latin typeface="Times New Roman" panose="02020603050405020304" pitchFamily="18" charset="0"/>
                <a:cs typeface="Times New Roman" panose="02020603050405020304" pitchFamily="18" charset="0"/>
              </a:rPr>
              <a:t>EBioMedicine</a:t>
            </a:r>
            <a:r>
              <a:rPr lang="en-IN" sz="2200" dirty="0">
                <a:latin typeface="Times New Roman" panose="02020603050405020304" pitchFamily="18" charset="0"/>
                <a:cs typeface="Times New Roman" panose="02020603050405020304" pitchFamily="18" charset="0"/>
              </a:rPr>
              <a:t>, vol. 89, 2023. </a:t>
            </a:r>
          </a:p>
          <a:p>
            <a:pPr marL="457200" indent="-457200">
              <a:buFont typeface="+mj-lt"/>
              <a:buAutoNum type="arabicPeriod" startAt="7"/>
            </a:pPr>
            <a:r>
              <a:rPr lang="en-IN" sz="2200" dirty="0">
                <a:latin typeface="Times New Roman" panose="02020603050405020304" pitchFamily="18" charset="0"/>
                <a:cs typeface="Times New Roman" panose="02020603050405020304" pitchFamily="18" charset="0"/>
              </a:rPr>
              <a:t>Halder, </a:t>
            </a:r>
            <a:r>
              <a:rPr lang="en-IN" sz="2200" dirty="0" err="1">
                <a:latin typeface="Times New Roman" panose="02020603050405020304" pitchFamily="18" charset="0"/>
                <a:cs typeface="Times New Roman" panose="02020603050405020304" pitchFamily="18" charset="0"/>
              </a:rPr>
              <a:t>Rajib</a:t>
            </a:r>
            <a:r>
              <a:rPr lang="en-IN" sz="2200" dirty="0">
                <a:latin typeface="Times New Roman" panose="02020603050405020304" pitchFamily="18" charset="0"/>
                <a:cs typeface="Times New Roman" panose="02020603050405020304" pitchFamily="18" charset="0"/>
              </a:rPr>
              <a:t> Kumar, Mohammed Nasir Uddin, Md Ashraf Uddin, Sunil Aryal, </a:t>
            </a:r>
            <a:r>
              <a:rPr lang="en-IN" sz="2200" dirty="0" err="1">
                <a:latin typeface="Times New Roman" panose="02020603050405020304" pitchFamily="18" charset="0"/>
                <a:cs typeface="Times New Roman" panose="02020603050405020304" pitchFamily="18" charset="0"/>
              </a:rPr>
              <a:t>Sajeeb</a:t>
            </a:r>
            <a:r>
              <a:rPr lang="en-IN" sz="2200" dirty="0">
                <a:latin typeface="Times New Roman" panose="02020603050405020304" pitchFamily="18" charset="0"/>
                <a:cs typeface="Times New Roman" panose="02020603050405020304" pitchFamily="18" charset="0"/>
              </a:rPr>
              <a:t> Saha, Rakib </a:t>
            </a:r>
            <a:r>
              <a:rPr lang="en-IN" sz="2200" dirty="0" err="1">
                <a:latin typeface="Times New Roman" panose="02020603050405020304" pitchFamily="18" charset="0"/>
                <a:cs typeface="Times New Roman" panose="02020603050405020304" pitchFamily="18" charset="0"/>
              </a:rPr>
              <a:t>Hossen</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Sabbir</a:t>
            </a:r>
            <a:r>
              <a:rPr lang="en-IN" sz="2200" dirty="0">
                <a:latin typeface="Times New Roman" panose="02020603050405020304" pitchFamily="18" charset="0"/>
                <a:cs typeface="Times New Roman" panose="02020603050405020304" pitchFamily="18" charset="0"/>
              </a:rPr>
              <a:t> Ahmed, Mohammad Abu Tareq Rony, and </a:t>
            </a:r>
            <a:r>
              <a:rPr lang="en-IN" sz="2200" dirty="0" err="1">
                <a:latin typeface="Times New Roman" panose="02020603050405020304" pitchFamily="18" charset="0"/>
                <a:cs typeface="Times New Roman" panose="02020603050405020304" pitchFamily="18" charset="0"/>
              </a:rPr>
              <a:t>Mosammat</a:t>
            </a:r>
            <a:r>
              <a:rPr lang="en-IN" sz="2200" dirty="0">
                <a:latin typeface="Times New Roman" panose="02020603050405020304" pitchFamily="18" charset="0"/>
                <a:cs typeface="Times New Roman" panose="02020603050405020304" pitchFamily="18" charset="0"/>
              </a:rPr>
              <a:t> Farida Akter. "ML-CKDP: Machine learning-based chronic kidney dis ease prediction with a smart web application." Journal of Pathology </a:t>
            </a:r>
            <a:r>
              <a:rPr lang="en-IN" sz="2200" dirty="0" err="1">
                <a:latin typeface="Times New Roman" panose="02020603050405020304" pitchFamily="18" charset="0"/>
                <a:cs typeface="Times New Roman" panose="02020603050405020304" pitchFamily="18" charset="0"/>
              </a:rPr>
              <a:t>Informat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ics</a:t>
            </a:r>
            <a:r>
              <a:rPr lang="en-IN" sz="2200" dirty="0">
                <a:latin typeface="Times New Roman" panose="02020603050405020304" pitchFamily="18" charset="0"/>
                <a:cs typeface="Times New Roman" panose="02020603050405020304" pitchFamily="18" charset="0"/>
              </a:rPr>
              <a:t>, vol. 15, 2024, p. 100371.</a:t>
            </a:r>
          </a:p>
        </p:txBody>
      </p:sp>
      <p:sp>
        <p:nvSpPr>
          <p:cNvPr id="5" name="Date Placeholder 4">
            <a:extLst>
              <a:ext uri="{FF2B5EF4-FFF2-40B4-BE49-F238E27FC236}">
                <a16:creationId xmlns:a16="http://schemas.microsoft.com/office/drawing/2014/main" id="{B4CA9E09-488C-036C-9887-7FCB17A949EA}"/>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09-02-2025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88A30B32-2F3B-41EE-D067-7CDE45A31D0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DB9          Department of CSE</a:t>
            </a:r>
          </a:p>
        </p:txBody>
      </p:sp>
      <p:sp>
        <p:nvSpPr>
          <p:cNvPr id="7" name="Slide Number Placeholder 6">
            <a:extLst>
              <a:ext uri="{FF2B5EF4-FFF2-40B4-BE49-F238E27FC236}">
                <a16:creationId xmlns:a16="http://schemas.microsoft.com/office/drawing/2014/main" id="{BE3DDF8C-D20F-849E-14D7-AFDEB9D7AB45}"/>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849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0C396-7388-C25C-612D-7E23AC91F9D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F986221-95FB-55C5-A1D3-C5BB93025A5C}"/>
              </a:ext>
            </a:extLst>
          </p:cNvPr>
          <p:cNvSpPr>
            <a:spLocks noGrp="1"/>
          </p:cNvSpPr>
          <p:nvPr>
            <p:ph type="title"/>
          </p:nvPr>
        </p:nvSpPr>
        <p:spPr>
          <a:xfrm>
            <a:off x="1009409" y="301451"/>
            <a:ext cx="10173182" cy="949569"/>
          </a:xfrm>
        </p:spPr>
        <p:txBody>
          <a:bodyPr>
            <a:normAutofit/>
          </a:bodyPr>
          <a:lstStyle/>
          <a:p>
            <a:pPr algn="ctr"/>
            <a:r>
              <a:rPr lang="en-US" sz="4200"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479B5E42-191D-DF7F-E1F1-C11BED4EC4E0}"/>
              </a:ext>
            </a:extLst>
          </p:cNvPr>
          <p:cNvSpPr>
            <a:spLocks noGrp="1"/>
          </p:cNvSpPr>
          <p:nvPr>
            <p:ph idx="1"/>
          </p:nvPr>
        </p:nvSpPr>
        <p:spPr>
          <a:xfrm>
            <a:off x="1009409" y="1487156"/>
            <a:ext cx="10515600" cy="4119824"/>
          </a:xfrm>
        </p:spPr>
        <p:txBody>
          <a:bodyPr numCol="1">
            <a:noAutofit/>
          </a:bodyPr>
          <a:lstStyle/>
          <a:p>
            <a:pPr marL="457200" indent="-457200">
              <a:buFont typeface="+mj-lt"/>
              <a:buAutoNum type="arabicPeriod" startAt="10"/>
            </a:pPr>
            <a:r>
              <a:rPr lang="en-IN" sz="2200" dirty="0" err="1">
                <a:latin typeface="Times New Roman" panose="02020603050405020304" pitchFamily="18" charset="0"/>
                <a:cs typeface="Times New Roman" panose="02020603050405020304" pitchFamily="18" charset="0"/>
              </a:rPr>
              <a:t>Dharmarathne</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Gangani</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Madhusha</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Bogahawaththa</a:t>
            </a:r>
            <a:r>
              <a:rPr lang="en-IN" sz="2200" dirty="0">
                <a:latin typeface="Times New Roman" panose="02020603050405020304" pitchFamily="18" charset="0"/>
                <a:cs typeface="Times New Roman" panose="02020603050405020304" pitchFamily="18" charset="0"/>
              </a:rPr>
              <a:t> Marion McAfee, </a:t>
            </a:r>
            <a:r>
              <a:rPr lang="en-IN" sz="2200" dirty="0" err="1">
                <a:latin typeface="Times New Roman" panose="02020603050405020304" pitchFamily="18" charset="0"/>
                <a:cs typeface="Times New Roman" panose="02020603050405020304" pitchFamily="18" charset="0"/>
              </a:rPr>
              <a:t>Upaka</a:t>
            </a:r>
            <a:r>
              <a:rPr lang="en-IN" sz="2200" dirty="0">
                <a:latin typeface="Times New Roman" panose="02020603050405020304" pitchFamily="18" charset="0"/>
                <a:cs typeface="Times New Roman" panose="02020603050405020304" pitchFamily="18" charset="0"/>
              </a:rPr>
              <a:t> Rath </a:t>
            </a:r>
            <a:r>
              <a:rPr lang="en-IN" sz="2200" dirty="0" err="1">
                <a:latin typeface="Times New Roman" panose="02020603050405020304" pitchFamily="18" charset="0"/>
                <a:cs typeface="Times New Roman" panose="02020603050405020304" pitchFamily="18" charset="0"/>
              </a:rPr>
              <a:t>nayake</a:t>
            </a:r>
            <a:r>
              <a:rPr lang="en-IN" sz="2200" dirty="0">
                <a:latin typeface="Times New Roman" panose="02020603050405020304" pitchFamily="18" charset="0"/>
                <a:cs typeface="Times New Roman" panose="02020603050405020304" pitchFamily="18" charset="0"/>
              </a:rPr>
              <a:t>, and D. P. P. </a:t>
            </a:r>
            <a:r>
              <a:rPr lang="en-IN" sz="2200" dirty="0" err="1">
                <a:latin typeface="Times New Roman" panose="02020603050405020304" pitchFamily="18" charset="0"/>
                <a:cs typeface="Times New Roman" panose="02020603050405020304" pitchFamily="18" charset="0"/>
              </a:rPr>
              <a:t>Meddage</a:t>
            </a:r>
            <a:r>
              <a:rPr lang="en-IN" sz="2200" dirty="0">
                <a:latin typeface="Times New Roman" panose="02020603050405020304" pitchFamily="18" charset="0"/>
                <a:cs typeface="Times New Roman" panose="02020603050405020304" pitchFamily="18" charset="0"/>
              </a:rPr>
              <a:t>. "On the diagnosis of chronic kidney disease using a machine learning-based interface with explainable artificial intelligence." Intelligent Systems with Applications, 2024, p. 200397.</a:t>
            </a:r>
          </a:p>
          <a:p>
            <a:pPr marL="457200" indent="-457200">
              <a:buFont typeface="+mj-lt"/>
              <a:buAutoNum type="arabicPeriod" startAt="10"/>
            </a:pPr>
            <a:r>
              <a:rPr lang="en-IN" sz="2200" dirty="0">
                <a:latin typeface="Times New Roman" panose="02020603050405020304" pitchFamily="18" charset="0"/>
                <a:cs typeface="Times New Roman" panose="02020603050405020304" pitchFamily="18" charset="0"/>
              </a:rPr>
              <a:t>Dataset: </a:t>
            </a:r>
            <a:r>
              <a:rPr lang="en-IN" sz="2200" dirty="0">
                <a:latin typeface="Times New Roman" panose="02020603050405020304" pitchFamily="18" charset="0"/>
                <a:cs typeface="Times New Roman" panose="02020603050405020304" pitchFamily="18" charset="0"/>
                <a:hlinkClick r:id="rId2"/>
              </a:rPr>
              <a:t>https://archive.ics.uci.edu/dataset/336/chronic+kidney+disease</a:t>
            </a: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E9208E86-10C1-1986-8A7C-260AD7E68D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09-02-2025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DAA106AB-E275-F62B-CEFC-DAC65D2820A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 DB9          Department of CSE</a:t>
            </a:r>
          </a:p>
        </p:txBody>
      </p:sp>
      <p:sp>
        <p:nvSpPr>
          <p:cNvPr id="7" name="Slide Number Placeholder 6">
            <a:extLst>
              <a:ext uri="{FF2B5EF4-FFF2-40B4-BE49-F238E27FC236}">
                <a16:creationId xmlns:a16="http://schemas.microsoft.com/office/drawing/2014/main" id="{F4DC274D-49F7-B082-A842-0A4F3282C0A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267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lgn="ctr">
              <a:buNone/>
            </a:pPr>
            <a:endParaRPr lang="en-US" sz="4800" dirty="0">
              <a:latin typeface="Times New Roman" panose="02020603050405020304" pitchFamily="18" charset="0"/>
              <a:cs typeface="Times New Roman" panose="02020603050405020304" pitchFamily="18" charset="0"/>
            </a:endParaRPr>
          </a:p>
          <a:p>
            <a:pPr marL="0" indent="0" algn="ctr">
              <a:buNone/>
            </a:pPr>
            <a:endParaRPr lang="en-US" sz="4800" dirty="0">
              <a:latin typeface="Times New Roman" panose="02020603050405020304" pitchFamily="18" charset="0"/>
              <a:cs typeface="Times New Roman" panose="02020603050405020304" pitchFamily="18" charset="0"/>
            </a:endParaRPr>
          </a:p>
          <a:p>
            <a:pPr marL="0" indent="0" algn="ctr">
              <a:buNone/>
            </a:pPr>
            <a:r>
              <a:rPr lang="en-US" sz="4800" dirty="0">
                <a:latin typeface="Times New Roman" panose="02020603050405020304" pitchFamily="18" charset="0"/>
                <a:cs typeface="Times New Roman" panose="02020603050405020304" pitchFamily="18" charset="0"/>
              </a:rPr>
              <a:t>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AC95E485-7132-0B9D-579E-8DE7D3693A2E}"/>
              </a:ext>
            </a:extLst>
          </p:cNvPr>
          <p:cNvSpPr/>
          <p:nvPr/>
        </p:nvSpPr>
        <p:spPr>
          <a:xfrm>
            <a:off x="3663125" y="2967335"/>
            <a:ext cx="4865756"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Any Queries…..?</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2924977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965521" y="404983"/>
            <a:ext cx="10515600" cy="776289"/>
          </a:xfrm>
        </p:spPr>
        <p:txBody>
          <a:bodyPr>
            <a:normAutofit/>
          </a:bodyPr>
          <a:lstStyle/>
          <a:p>
            <a:r>
              <a:rPr lang="en-IN" dirty="0"/>
              <a:t>                       ACKNOWLEGEMENTS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pPr/>
              <a:t>09-02-2025</a:t>
            </a:fld>
            <a:endParaRPr lang="en-US"/>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t>Review No.         Batch No.DB9           Department of CSE</a:t>
            </a:r>
            <a:endParaRPr lang="en-US" dirty="0"/>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pPr/>
              <a:t>25</a:t>
            </a:fld>
            <a:endParaRPr lang="en-US"/>
          </a:p>
        </p:txBody>
      </p:sp>
      <p:sp>
        <p:nvSpPr>
          <p:cNvPr id="51" name="AutoShape 4">
            <a:extLst>
              <a:ext uri="{FF2B5EF4-FFF2-40B4-BE49-F238E27FC236}">
                <a16:creationId xmlns:a16="http://schemas.microsoft.com/office/drawing/2014/main" id="{C8D6B98E-A463-B9A2-46AB-B3373E9E0C8B}"/>
              </a:ext>
            </a:extLst>
          </p:cNvPr>
          <p:cNvSpPr>
            <a:spLocks noGrp="1" noChangeAspect="1" noChangeArrowheads="1"/>
          </p:cNvSpPr>
          <p:nvPr>
            <p:ph idx="1"/>
          </p:nvPr>
        </p:nvSpPr>
        <p:spPr bwMode="auto">
          <a:xfrm>
            <a:off x="838200" y="1298232"/>
            <a:ext cx="10423967" cy="487873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t" anchorCtr="0" compatLnSpc="1">
            <a:prstTxWarp prst="textNoShape">
              <a:avLst/>
            </a:prstTxWarp>
            <a:normAutofit/>
          </a:bodyPr>
          <a:lstStyle/>
          <a:p>
            <a:pPr marL="0" indent="0" algn="ctr">
              <a:buNone/>
            </a:pPr>
            <a:r>
              <a:rPr lang="en-IN"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endParaRPr lang="en-IN" sz="8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lgn="ctr">
              <a:buNone/>
            </a:pPr>
            <a:r>
              <a:rPr lang="en-IN" sz="1800" dirty="0">
                <a:ln w="0"/>
                <a:solidFill>
                  <a:schemeClr val="tx1"/>
                </a:solidFill>
                <a:effectLst>
                  <a:outerShdw blurRad="38100" dist="19050" dir="2700000" algn="tl" rotWithShape="0">
                    <a:schemeClr val="dk1">
                      <a:alpha val="40000"/>
                    </a:schemeClr>
                  </a:outerShdw>
                </a:effectLst>
              </a:rPr>
              <a:t>                                                                               </a:t>
            </a:r>
            <a:r>
              <a:rPr lang="en-IN" sz="1800" u="sng" dirty="0">
                <a:ln w="0"/>
                <a:solidFill>
                  <a:schemeClr val="tx1"/>
                </a:solidFill>
                <a:effectLst>
                  <a:outerShdw blurRad="38100" dist="19050" dir="2700000" algn="tl" rotWithShape="0">
                    <a:schemeClr val="dk1">
                      <a:alpha val="40000"/>
                    </a:schemeClr>
                  </a:outerShdw>
                </a:effectLst>
              </a:rPr>
              <a:t>Contact:  </a:t>
            </a:r>
          </a:p>
          <a:p>
            <a:pPr marL="0" indent="0" algn="ctr">
              <a:buNone/>
            </a:pPr>
            <a:r>
              <a:rPr lang="en-IN" sz="1800" dirty="0">
                <a:ln w="0"/>
                <a:solidFill>
                  <a:schemeClr val="tx1"/>
                </a:solidFill>
                <a:effectLst>
                  <a:outerShdw blurRad="38100" dist="19050" dir="2700000" algn="tl" rotWithShape="0">
                    <a:schemeClr val="dk1">
                      <a:alpha val="40000"/>
                    </a:schemeClr>
                  </a:outerShdw>
                </a:effectLst>
              </a:rPr>
              <a:t>Em                                                              Email:   </a:t>
            </a:r>
            <a:r>
              <a:rPr lang="en-IN" sz="1800" b="1" dirty="0">
                <a:ln w="0"/>
                <a:solidFill>
                  <a:srgbClr val="000000"/>
                </a:solidFill>
                <a:latin typeface="Times New Roman" panose="02020603050405020304" pitchFamily="18" charset="0"/>
                <a:ea typeface="Calibri" panose="020F0502020204030204" pitchFamily="34" charset="0"/>
              </a:rPr>
              <a:t>baravind350@gmail.com</a:t>
            </a:r>
            <a:endParaRPr lang="en-IN" sz="1800" b="1" dirty="0">
              <a:solidFill>
                <a:srgbClr val="000000"/>
              </a:solidFill>
              <a:effectLst/>
              <a:latin typeface="Times New Roman" panose="02020603050405020304" pitchFamily="18" charset="0"/>
              <a:ea typeface="Calibri" panose="020F0502020204030204" pitchFamily="34" charset="0"/>
            </a:endParaRPr>
          </a:p>
          <a:p>
            <a:pPr marL="0" indent="0" algn="ctr">
              <a:buNone/>
            </a:pPr>
            <a:r>
              <a:rPr lang="en-IN" sz="1800" b="1" dirty="0">
                <a:ln w="12700">
                  <a:solidFill>
                    <a:schemeClr val="tx2">
                      <a:lumMod val="75000"/>
                    </a:schemeClr>
                  </a:solidFill>
                  <a:prstDash val="solid"/>
                </a:ln>
                <a:solidFill>
                  <a:srgbClr val="000000"/>
                </a:solidFill>
                <a:latin typeface="Times New Roman" panose="02020603050405020304" pitchFamily="18" charset="0"/>
                <a:ea typeface="Calibri" panose="020F0502020204030204" pitchFamily="34" charset="0"/>
              </a:rPr>
              <a:t>                                                                       </a:t>
            </a:r>
            <a:r>
              <a:rPr lang="en-IN" sz="1800" b="1" dirty="0">
                <a:solidFill>
                  <a:schemeClr val="tx1"/>
                </a:solidFill>
                <a:latin typeface="Times New Roman" panose="02020603050405020304" pitchFamily="18" charset="0"/>
                <a:ea typeface="Calibri" panose="020F0502020204030204" pitchFamily="34" charset="0"/>
              </a:rPr>
              <a:t>vineethsvt@gmail.com</a:t>
            </a:r>
            <a:endParaRPr lang="en-IN" sz="1800" b="1" dirty="0">
              <a:solidFill>
                <a:schemeClr val="tx1"/>
              </a:solidFill>
              <a:effectLst/>
              <a:latin typeface="Times New Roman" panose="02020603050405020304" pitchFamily="18" charset="0"/>
              <a:ea typeface="Calibri" panose="020F0502020204030204" pitchFamily="34" charset="0"/>
            </a:endParaRPr>
          </a:p>
          <a:p>
            <a:pPr marL="0" indent="0" algn="ctr">
              <a:buNone/>
            </a:pPr>
            <a:r>
              <a:rPr lang="en-IN" sz="1800" b="1" dirty="0">
                <a:solidFill>
                  <a:schemeClr val="tx1"/>
                </a:solidFill>
                <a:latin typeface="Times New Roman" panose="02020603050405020304" pitchFamily="18" charset="0"/>
                <a:ea typeface="Calibri" panose="020F0502020204030204" pitchFamily="34" charset="0"/>
              </a:rPr>
              <a:t>                                                                             repudivivek5@gmail.com</a:t>
            </a:r>
            <a:endParaRPr lang="en-IN" sz="1800" b="1" dirty="0">
              <a:solidFill>
                <a:schemeClr val="tx1"/>
              </a:solidFill>
              <a:effectLst/>
              <a:latin typeface="Times New Roman" panose="02020603050405020304" pitchFamily="18" charset="0"/>
              <a:ea typeface="Calibri" panose="020F0502020204030204" pitchFamily="34" charset="0"/>
            </a:endParaRPr>
          </a:p>
          <a:p>
            <a:pPr marL="0" indent="0" algn="ctr">
              <a:buNone/>
            </a:pPr>
            <a:endParaRPr lang="en-IN" sz="1800" b="1" dirty="0">
              <a:solidFill>
                <a:schemeClr val="tx1"/>
              </a:solidFill>
              <a:effectLst/>
              <a:latin typeface="Times New Roman" panose="02020603050405020304" pitchFamily="18" charset="0"/>
              <a:ea typeface="Calibri" panose="020F0502020204030204" pitchFamily="34" charset="0"/>
            </a:endParaRPr>
          </a:p>
          <a:p>
            <a:pPr marL="0" indent="0" algn="ctr">
              <a:buNone/>
            </a:pPr>
            <a:r>
              <a:rPr lang="en-IN" sz="1800" dirty="0">
                <a:ln w="0"/>
                <a:solidFill>
                  <a:schemeClr val="tx1"/>
                </a:solidFill>
                <a:effectLst>
                  <a:outerShdw blurRad="38100" dist="19050" dir="2700000" algn="tl" rotWithShape="0">
                    <a:schemeClr val="dk1">
                      <a:alpha val="40000"/>
                    </a:schemeClr>
                  </a:outerShdw>
                </a:effectLst>
              </a:rPr>
              <a:t>                                                     Mobile No:  7671023946</a:t>
            </a:r>
          </a:p>
          <a:p>
            <a:pPr marL="0" indent="0" algn="ctr">
              <a:buNone/>
            </a:pPr>
            <a:r>
              <a:rPr lang="en-IN" sz="1800" dirty="0">
                <a:ln w="0"/>
                <a:solidFill>
                  <a:schemeClr val="tx1"/>
                </a:solidFill>
                <a:effectLst>
                  <a:outerShdw blurRad="38100" dist="19050" dir="2700000" algn="tl" rotWithShape="0">
                    <a:schemeClr val="dk1">
                      <a:alpha val="40000"/>
                    </a:schemeClr>
                  </a:outerShdw>
                </a:effectLst>
              </a:rPr>
              <a:t>                                                                           9121358359</a:t>
            </a:r>
          </a:p>
          <a:p>
            <a:pPr marL="0" indent="0" algn="ctr">
              <a:buNone/>
            </a:pPr>
            <a:r>
              <a:rPr lang="en-IN" sz="1800" dirty="0">
                <a:ln w="0"/>
                <a:solidFill>
                  <a:schemeClr val="tx1"/>
                </a:solidFill>
                <a:effectLst>
                  <a:outerShdw blurRad="38100" dist="19050" dir="2700000" algn="tl" rotWithShape="0">
                    <a:schemeClr val="dk1">
                      <a:alpha val="40000"/>
                    </a:schemeClr>
                  </a:outerShdw>
                </a:effectLst>
              </a:rPr>
              <a:t>                                                                            8341146317</a:t>
            </a:r>
          </a:p>
        </p:txBody>
      </p:sp>
      <p:pic>
        <p:nvPicPr>
          <p:cNvPr id="61" name="Picture 60">
            <a:extLst>
              <a:ext uri="{FF2B5EF4-FFF2-40B4-BE49-F238E27FC236}">
                <a16:creationId xmlns:a16="http://schemas.microsoft.com/office/drawing/2014/main" id="{66ECB51A-4441-38A3-EF73-EFCCF7AECA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298232"/>
            <a:ext cx="5257800" cy="4878730"/>
          </a:xfrm>
          <a:prstGeom prst="rect">
            <a:avLst/>
          </a:prstGeom>
        </p:spPr>
      </p:pic>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34278"/>
            <a:ext cx="10515600" cy="4842685"/>
          </a:xfrm>
        </p:spPr>
        <p:txBody>
          <a:bodyPr>
            <a:normAutofit fontScale="77500" lnSpcReduction="20000"/>
          </a:bodyPr>
          <a:lstStyle/>
          <a:p>
            <a:pPr marL="288000" indent="-288000">
              <a:lnSpc>
                <a:spcPct val="120000"/>
              </a:lnSpc>
            </a:pPr>
            <a:r>
              <a:rPr lang="en-IN" dirty="0">
                <a:latin typeface="Times New Roman" panose="02020603050405020304" pitchFamily="18" charset="0"/>
                <a:cs typeface="Times New Roman" panose="02020603050405020304" pitchFamily="18" charset="0"/>
              </a:rPr>
              <a:t>Early diagnosis of Chronic Kidney Disease (CKD) is vital for improving patient outcomes and reducing associated health risks. This study presents the Eurygasters Optimization Algorithm with Ensemble Deep Learning for CKD Detection (EOAEDL-CKDD) framework, which integrates feature selection, ensemble deep learning, and hyperparameter optimization. Key steps include min-max normalization for data preprocessing and feature selection using the Eurygasters Optimization Algorithm (EOA) to identify relevant features while minimizing redundancy. The framework employs an ensemble of Long Short-Term Memory (LSTM), Bidirectional LSTM (BiLSTM), and Bidirectional Gated Recurrent Unit (BiGRU) models for robust classification, enhanced by hyperparameter tuning with the Shuffled Frog Leap Algorithm (SFLA). Empirical results on benchmark datasets demonstrate superior accuracy, precision, and recall compared to traditional methods, highlighting its potential for integration into healthcare systems for proactive CKD management.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r>
              <a:rPr lang="en-US" dirty="0">
                <a:latin typeface="Times New Roman" panose="02020603050405020304" pitchFamily="18" charset="0"/>
                <a:cs typeface="Times New Roman" panose="02020603050405020304" pitchFamily="18" charset="0"/>
              </a:rPr>
              <a:t>28-12-2024</a:t>
            </a: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1       Batch No.DB7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CKD affects approximately 10% of the global population, with prevalence rates of 10.8% in China and 10-15% in the United States</a:t>
            </a:r>
          </a:p>
          <a:p>
            <a:r>
              <a:rPr lang="en-US" dirty="0">
                <a:latin typeface="Times New Roman" panose="02020603050405020304" pitchFamily="18" charset="0"/>
                <a:cs typeface="Times New Roman" panose="02020603050405020304" pitchFamily="18" charset="0"/>
              </a:rPr>
              <a:t>In the early stages, CKD often lacks apparent symptoms, leading to delayed diagnosis and intervention.</a:t>
            </a:r>
          </a:p>
          <a:p>
            <a:r>
              <a:rPr lang="en-US" dirty="0">
                <a:latin typeface="Times New Roman" panose="02020603050405020304" pitchFamily="18" charset="0"/>
                <a:cs typeface="Times New Roman" panose="02020603050405020304" pitchFamily="18" charset="0"/>
              </a:rPr>
              <a:t>Machine Learning (ML) and Deep Learning (DL) methods are increasingly adopted for medical diagnosis due to their accuracy and speed.</a:t>
            </a:r>
          </a:p>
          <a:p>
            <a:r>
              <a:rPr lang="en-US" dirty="0">
                <a:latin typeface="Times New Roman" panose="02020603050405020304" pitchFamily="18" charset="0"/>
                <a:cs typeface="Times New Roman" panose="02020603050405020304" pitchFamily="18" charset="0"/>
              </a:rPr>
              <a:t>Effective feature selection is essential to reduce dimensionality, eliminate redundant data, and enhance the efficiency and reliability of predictions.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3894C-BE4A-11CC-3EB3-F09E98577F1F}"/>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DA7207B1-2ADB-2AB5-4BCD-FD5F468502CA}"/>
              </a:ext>
            </a:extLst>
          </p:cNvPr>
          <p:cNvSpPr>
            <a:spLocks noGrp="1"/>
          </p:cNvSpPr>
          <p:nvPr>
            <p:ph idx="1"/>
          </p:nvPr>
        </p:nvSpPr>
        <p:spPr>
          <a:xfrm>
            <a:off x="838200" y="755781"/>
            <a:ext cx="10515600" cy="4889240"/>
          </a:xfrm>
        </p:spPr>
        <p:txBody>
          <a:bodyPr>
            <a:normAutofit/>
          </a:bodyPr>
          <a:lstStyle/>
          <a:p>
            <a:r>
              <a:rPr lang="en-US" dirty="0">
                <a:latin typeface="Times New Roman" panose="02020603050405020304" pitchFamily="18" charset="0"/>
                <a:cs typeface="Times New Roman" panose="02020603050405020304" pitchFamily="18" charset="0"/>
              </a:rPr>
              <a:t>Ensemble learning combines multiple models to overcome limitations of individual approaches, enhancing generalization and robustness.</a:t>
            </a:r>
          </a:p>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Eurygasters</a:t>
            </a:r>
            <a:r>
              <a:rPr lang="en-IN" dirty="0">
                <a:latin typeface="Times New Roman" panose="02020603050405020304" pitchFamily="18" charset="0"/>
                <a:cs typeface="Times New Roman" panose="02020603050405020304" pitchFamily="18" charset="0"/>
              </a:rPr>
              <a:t> Optimization Algorithm (EOA) aids in selecting the most relevant features, while the Shuffled Frog Leap Algorithm (SFLA) optimizes hyperparameters for improved performance.</a:t>
            </a:r>
          </a:p>
          <a:p>
            <a:r>
              <a:rPr lang="en-IN" dirty="0">
                <a:latin typeface="Times New Roman" panose="02020603050405020304" pitchFamily="18" charset="0"/>
                <a:cs typeface="Times New Roman" panose="02020603050405020304" pitchFamily="18" charset="0"/>
              </a:rPr>
              <a:t>The EOAEDL-CKDD framework integrates data normalization, feature selection, ensemble deep learning, and hyperparameter tuning to deliver a robust CKD detection system.</a:t>
            </a:r>
          </a:p>
          <a:p>
            <a:r>
              <a:rPr lang="en-US" dirty="0">
                <a:latin typeface="Times New Roman" panose="02020603050405020304" pitchFamily="18" charset="0"/>
                <a:cs typeface="Times New Roman" panose="02020603050405020304" pitchFamily="18" charset="0"/>
              </a:rPr>
              <a:t>Empirical assessments reveal the framework’s superior performance, showcasing its potential for improving CKD diagnosis and patient outcomes</a:t>
            </a:r>
          </a:p>
        </p:txBody>
      </p:sp>
      <p:sp>
        <p:nvSpPr>
          <p:cNvPr id="5" name="Date Placeholder 4">
            <a:extLst>
              <a:ext uri="{FF2B5EF4-FFF2-40B4-BE49-F238E27FC236}">
                <a16:creationId xmlns:a16="http://schemas.microsoft.com/office/drawing/2014/main" id="{535DC0D8-A418-2311-F910-B3CD6D46ECBA}"/>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85AC6D7B-291B-3E76-013F-60F6786E2754}"/>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FEE22456-03CC-F701-23A4-F0C2559842C1}"/>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361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570722" y="110666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423672479"/>
              </p:ext>
            </p:extLst>
          </p:nvPr>
        </p:nvGraphicFramePr>
        <p:xfrm>
          <a:off x="485192" y="1106665"/>
          <a:ext cx="11007872" cy="4351339"/>
        </p:xfrm>
        <a:graphic>
          <a:graphicData uri="http://schemas.openxmlformats.org/drawingml/2006/table">
            <a:tbl>
              <a:tblPr firstRow="1" bandRow="1">
                <a:tableStyleId>{17292A2E-F333-43FB-9621-5CBBE7FDCDCB}</a:tableStyleId>
              </a:tblPr>
              <a:tblGrid>
                <a:gridCol w="475861">
                  <a:extLst>
                    <a:ext uri="{9D8B030D-6E8A-4147-A177-3AD203B41FA5}">
                      <a16:colId xmlns:a16="http://schemas.microsoft.com/office/drawing/2014/main" val="166576671"/>
                    </a:ext>
                  </a:extLst>
                </a:gridCol>
                <a:gridCol w="1791106">
                  <a:extLst>
                    <a:ext uri="{9D8B030D-6E8A-4147-A177-3AD203B41FA5}">
                      <a16:colId xmlns:a16="http://schemas.microsoft.com/office/drawing/2014/main" val="946789180"/>
                    </a:ext>
                  </a:extLst>
                </a:gridCol>
                <a:gridCol w="1712136">
                  <a:extLst>
                    <a:ext uri="{9D8B030D-6E8A-4147-A177-3AD203B41FA5}">
                      <a16:colId xmlns:a16="http://schemas.microsoft.com/office/drawing/2014/main" val="3483638722"/>
                    </a:ext>
                  </a:extLst>
                </a:gridCol>
                <a:gridCol w="1766205">
                  <a:extLst>
                    <a:ext uri="{9D8B030D-6E8A-4147-A177-3AD203B41FA5}">
                      <a16:colId xmlns:a16="http://schemas.microsoft.com/office/drawing/2014/main" val="1190061112"/>
                    </a:ext>
                  </a:extLst>
                </a:gridCol>
                <a:gridCol w="1994488">
                  <a:extLst>
                    <a:ext uri="{9D8B030D-6E8A-4147-A177-3AD203B41FA5}">
                      <a16:colId xmlns:a16="http://schemas.microsoft.com/office/drawing/2014/main" val="3469305604"/>
                    </a:ext>
                  </a:extLst>
                </a:gridCol>
                <a:gridCol w="1634038">
                  <a:extLst>
                    <a:ext uri="{9D8B030D-6E8A-4147-A177-3AD203B41FA5}">
                      <a16:colId xmlns:a16="http://schemas.microsoft.com/office/drawing/2014/main" val="3853106642"/>
                    </a:ext>
                  </a:extLst>
                </a:gridCol>
                <a:gridCol w="1634038">
                  <a:extLst>
                    <a:ext uri="{9D8B030D-6E8A-4147-A177-3AD203B41FA5}">
                      <a16:colId xmlns:a16="http://schemas.microsoft.com/office/drawing/2014/main" val="1601472594"/>
                    </a:ext>
                  </a:extLst>
                </a:gridCol>
              </a:tblGrid>
              <a:tr h="610220">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3741119">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Early detection of chronic kidney disease using eurygasters optimization algorithm with ensemble deep learning approach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latin typeface="Times New Roman" panose="02020603050405020304" pitchFamily="18" charset="0"/>
                          <a:cs typeface="Times New Roman" panose="02020603050405020304" pitchFamily="18" charset="0"/>
                        </a:rPr>
                        <a:t>Sulima</a:t>
                      </a:r>
                      <a:r>
                        <a:rPr lang="en-IN" sz="1400" dirty="0">
                          <a:latin typeface="Times New Roman" panose="02020603050405020304" pitchFamily="18" charset="0"/>
                          <a:cs typeface="Times New Roman" panose="02020603050405020304" pitchFamily="18" charset="0"/>
                        </a:rPr>
                        <a:t> M. Awad Yousif, Hanan T. Halawani, Ghada </a:t>
                      </a:r>
                      <a:r>
                        <a:rPr lang="en-IN" sz="1400" dirty="0" err="1">
                          <a:latin typeface="Times New Roman" panose="02020603050405020304" pitchFamily="18" charset="0"/>
                          <a:cs typeface="Times New Roman" panose="02020603050405020304" pitchFamily="18" charset="0"/>
                        </a:rPr>
                        <a:t>Amoudi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Fathea</a:t>
                      </a:r>
                      <a:r>
                        <a:rPr lang="en-IN" sz="1400" dirty="0">
                          <a:latin typeface="Times New Roman" panose="02020603050405020304" pitchFamily="18" charset="0"/>
                          <a:cs typeface="Times New Roman" panose="02020603050405020304" pitchFamily="18" charset="0"/>
                        </a:rPr>
                        <a:t> M. Osman </a:t>
                      </a:r>
                      <a:r>
                        <a:rPr lang="en-IN" sz="1400" dirty="0" err="1">
                          <a:latin typeface="Times New Roman" panose="02020603050405020304" pitchFamily="18" charset="0"/>
                          <a:cs typeface="Times New Roman" panose="02020603050405020304" pitchFamily="18" charset="0"/>
                        </a:rPr>
                        <a:t>Birkea</a:t>
                      </a:r>
                      <a:r>
                        <a:rPr lang="en-IN" sz="1400" dirty="0">
                          <a:latin typeface="Times New Roman" panose="02020603050405020304" pitchFamily="18" charset="0"/>
                          <a:cs typeface="Times New Roman" panose="02020603050405020304" pitchFamily="18" charset="0"/>
                        </a:rPr>
                        <a:t>, </a:t>
                      </a:r>
                    </a:p>
                    <a:p>
                      <a:r>
                        <a:rPr lang="en-IN" sz="1400" dirty="0">
                          <a:latin typeface="Times New Roman" panose="02020603050405020304" pitchFamily="18" charset="0"/>
                          <a:cs typeface="Times New Roman" panose="02020603050405020304" pitchFamily="18" charset="0"/>
                        </a:rPr>
                        <a:t>Arwa M.R. </a:t>
                      </a:r>
                      <a:r>
                        <a:rPr lang="en-IN" sz="1400" dirty="0" err="1">
                          <a:latin typeface="Times New Roman" panose="02020603050405020304" pitchFamily="18" charset="0"/>
                          <a:cs typeface="Times New Roman" panose="02020603050405020304" pitchFamily="18" charset="0"/>
                        </a:rPr>
                        <a:t>Almunajam</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Azhari</a:t>
                      </a:r>
                      <a:r>
                        <a:rPr lang="en-IN" sz="1400" dirty="0">
                          <a:latin typeface="Times New Roman" panose="02020603050405020304" pitchFamily="18" charset="0"/>
                          <a:cs typeface="Times New Roman" panose="02020603050405020304" pitchFamily="18" charset="0"/>
                        </a:rPr>
                        <a:t> A. </a:t>
                      </a:r>
                      <a:r>
                        <a:rPr lang="en-IN" sz="1400" dirty="0" err="1">
                          <a:latin typeface="Times New Roman" panose="02020603050405020304" pitchFamily="18" charset="0"/>
                          <a:cs typeface="Times New Roman" panose="02020603050405020304" pitchFamily="18" charset="0"/>
                        </a:rPr>
                        <a:t>Elhag</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2"/>
                        </a:rPr>
                        <a:t>https://www.sciencedirect.com/science/article/pii/S1110016824004800</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The methodology combines </a:t>
                      </a:r>
                      <a:r>
                        <a:rPr lang="en-IN" sz="1400" dirty="0" err="1">
                          <a:latin typeface="Times New Roman" panose="02020603050405020304" pitchFamily="18" charset="0"/>
                          <a:cs typeface="Times New Roman" panose="02020603050405020304" pitchFamily="18" charset="0"/>
                        </a:rPr>
                        <a:t>Eurygasters</a:t>
                      </a:r>
                      <a:r>
                        <a:rPr lang="en-IN" sz="1400" dirty="0">
                          <a:latin typeface="Times New Roman" panose="02020603050405020304" pitchFamily="18" charset="0"/>
                          <a:cs typeface="Times New Roman" panose="02020603050405020304" pitchFamily="18" charset="0"/>
                        </a:rPr>
                        <a:t> Optimization Algorithm (EOA) for feature selection, data normalization, ensemble deep learning models (LSTM, </a:t>
                      </a:r>
                      <a:r>
                        <a:rPr lang="en-IN" sz="1400" dirty="0" err="1">
                          <a:latin typeface="Times New Roman" panose="02020603050405020304" pitchFamily="18" charset="0"/>
                          <a:cs typeface="Times New Roman" panose="02020603050405020304" pitchFamily="18" charset="0"/>
                        </a:rPr>
                        <a:t>BiLSTM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BiGRU</a:t>
                      </a:r>
                      <a:r>
                        <a:rPr lang="en-IN" sz="1400" dirty="0">
                          <a:latin typeface="Times New Roman" panose="02020603050405020304" pitchFamily="18" charset="0"/>
                          <a:cs typeface="Times New Roman" panose="02020603050405020304" pitchFamily="18" charset="0"/>
                        </a:rPr>
                        <a:t>), Shuffled Frog Leap Algorithm (SFLA) for hyperparameter optimization, model training and evaluation, and comparative analysis for robust CKD detection.</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dirty="0">
                          <a:solidFill>
                            <a:schemeClr val="tx1"/>
                          </a:solidFill>
                          <a:effectLst/>
                          <a:latin typeface="Times New Roman" panose="02020603050405020304" pitchFamily="18" charset="0"/>
                          <a:ea typeface="+mn-ea"/>
                          <a:cs typeface="Times New Roman" panose="02020603050405020304" pitchFamily="18" charset="0"/>
                        </a:rPr>
                        <a:t>The EOAEDL-CKDD technique achieved an optimal detection rate compared to existing models. Average accuracy of 98.12% for training set and 96.67% for testing set with high precision, recall, F-measure, and AUC score.</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gaps include limited dataset diversity, scalability issues, lack of interpretability, insufficient benchmarking, high computational complexity, underexplored optimization techniques, and absence of real-time implementation for CKD detection frameworks.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7AA06-4184-5442-825D-EE4646058F8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83E53A9-E462-78BC-7C8B-235B71EA6B08}"/>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CE20BD37-DC67-5B21-3DB1-26DDD5302491}"/>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8CD716F-046E-0E02-5FFE-11F094554DDA}"/>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C81EE7C9-62C3-E317-3A04-FAA001CF93ED}"/>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FC95FBF1-A481-60CB-1EF1-740608D06432}"/>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8A4004CF-DB3B-1127-9FA9-EAD2DF476C00}"/>
              </a:ext>
            </a:extLst>
          </p:cNvPr>
          <p:cNvSpPr txBox="1">
            <a:spLocks/>
          </p:cNvSpPr>
          <p:nvPr/>
        </p:nvSpPr>
        <p:spPr>
          <a:xfrm>
            <a:off x="570722" y="110666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90B22D11-5B9C-0170-CF46-067EAD12BAF2}"/>
              </a:ext>
            </a:extLst>
          </p:cNvPr>
          <p:cNvGraphicFramePr>
            <a:graphicFrameLocks noGrp="1"/>
          </p:cNvGraphicFramePr>
          <p:nvPr>
            <p:extLst>
              <p:ext uri="{D42A27DB-BD31-4B8C-83A1-F6EECF244321}">
                <p14:modId xmlns:p14="http://schemas.microsoft.com/office/powerpoint/2010/main" val="561342800"/>
              </p:ext>
            </p:extLst>
          </p:nvPr>
        </p:nvGraphicFramePr>
        <p:xfrm>
          <a:off x="485192" y="927280"/>
          <a:ext cx="11007872" cy="5364480"/>
        </p:xfrm>
        <a:graphic>
          <a:graphicData uri="http://schemas.openxmlformats.org/drawingml/2006/table">
            <a:tbl>
              <a:tblPr firstRow="1" bandRow="1">
                <a:tableStyleId>{17292A2E-F333-43FB-9621-5CBBE7FDCDCB}</a:tableStyleId>
              </a:tblPr>
              <a:tblGrid>
                <a:gridCol w="475861">
                  <a:extLst>
                    <a:ext uri="{9D8B030D-6E8A-4147-A177-3AD203B41FA5}">
                      <a16:colId xmlns:a16="http://schemas.microsoft.com/office/drawing/2014/main" val="166576671"/>
                    </a:ext>
                  </a:extLst>
                </a:gridCol>
                <a:gridCol w="1791106">
                  <a:extLst>
                    <a:ext uri="{9D8B030D-6E8A-4147-A177-3AD203B41FA5}">
                      <a16:colId xmlns:a16="http://schemas.microsoft.com/office/drawing/2014/main" val="946789180"/>
                    </a:ext>
                  </a:extLst>
                </a:gridCol>
                <a:gridCol w="1712136">
                  <a:extLst>
                    <a:ext uri="{9D8B030D-6E8A-4147-A177-3AD203B41FA5}">
                      <a16:colId xmlns:a16="http://schemas.microsoft.com/office/drawing/2014/main" val="3483638722"/>
                    </a:ext>
                  </a:extLst>
                </a:gridCol>
                <a:gridCol w="1766205">
                  <a:extLst>
                    <a:ext uri="{9D8B030D-6E8A-4147-A177-3AD203B41FA5}">
                      <a16:colId xmlns:a16="http://schemas.microsoft.com/office/drawing/2014/main" val="1190061112"/>
                    </a:ext>
                  </a:extLst>
                </a:gridCol>
                <a:gridCol w="1994488">
                  <a:extLst>
                    <a:ext uri="{9D8B030D-6E8A-4147-A177-3AD203B41FA5}">
                      <a16:colId xmlns:a16="http://schemas.microsoft.com/office/drawing/2014/main" val="3469305604"/>
                    </a:ext>
                  </a:extLst>
                </a:gridCol>
                <a:gridCol w="1634038">
                  <a:extLst>
                    <a:ext uri="{9D8B030D-6E8A-4147-A177-3AD203B41FA5}">
                      <a16:colId xmlns:a16="http://schemas.microsoft.com/office/drawing/2014/main" val="3853106642"/>
                    </a:ext>
                  </a:extLst>
                </a:gridCol>
                <a:gridCol w="1634038">
                  <a:extLst>
                    <a:ext uri="{9D8B030D-6E8A-4147-A177-3AD203B41FA5}">
                      <a16:colId xmlns:a16="http://schemas.microsoft.com/office/drawing/2014/main" val="1601472594"/>
                    </a:ext>
                  </a:extLst>
                </a:gridCol>
              </a:tblGrid>
              <a:tr h="566727">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4682956">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ML-CKDP: Machine learning-based chronic kidney disease prediction with smart web application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latin typeface="Times New Roman" panose="02020603050405020304" pitchFamily="18" charset="0"/>
                          <a:cs typeface="Times New Roman" panose="02020603050405020304" pitchFamily="18" charset="0"/>
                        </a:rPr>
                        <a:t>Rajib</a:t>
                      </a:r>
                      <a:r>
                        <a:rPr lang="en-IN" sz="1400" dirty="0">
                          <a:latin typeface="Times New Roman" panose="02020603050405020304" pitchFamily="18" charset="0"/>
                          <a:cs typeface="Times New Roman" panose="02020603050405020304" pitchFamily="18" charset="0"/>
                        </a:rPr>
                        <a:t> Kumar </a:t>
                      </a:r>
                      <a:r>
                        <a:rPr lang="en-IN" sz="1400" dirty="0" err="1">
                          <a:latin typeface="Times New Roman" panose="02020603050405020304" pitchFamily="18" charset="0"/>
                          <a:cs typeface="Times New Roman" panose="02020603050405020304" pitchFamily="18" charset="0"/>
                        </a:rPr>
                        <a:t>Haldera</a:t>
                      </a:r>
                      <a:r>
                        <a:rPr lang="en-IN" sz="1400" dirty="0">
                          <a:latin typeface="Times New Roman" panose="02020603050405020304" pitchFamily="18" charset="0"/>
                          <a:cs typeface="Times New Roman" panose="02020603050405020304" pitchFamily="18" charset="0"/>
                        </a:rPr>
                        <a:t>, Mohammed Nasir </a:t>
                      </a:r>
                      <a:r>
                        <a:rPr lang="en-IN" sz="1400" dirty="0" err="1">
                          <a:latin typeface="Times New Roman" panose="02020603050405020304" pitchFamily="18" charset="0"/>
                          <a:cs typeface="Times New Roman" panose="02020603050405020304" pitchFamily="18" charset="0"/>
                        </a:rPr>
                        <a:t>Uddina</a:t>
                      </a:r>
                      <a:r>
                        <a:rPr lang="en-IN" sz="1400" dirty="0">
                          <a:latin typeface="Times New Roman" panose="02020603050405020304" pitchFamily="18" charset="0"/>
                          <a:cs typeface="Times New Roman" panose="02020603050405020304" pitchFamily="18" charset="0"/>
                        </a:rPr>
                        <a:t>, Md. Ashraf </a:t>
                      </a:r>
                      <a:r>
                        <a:rPr lang="en-IN" sz="1400" dirty="0" err="1">
                          <a:latin typeface="Times New Roman" panose="02020603050405020304" pitchFamily="18" charset="0"/>
                          <a:cs typeface="Times New Roman" panose="02020603050405020304" pitchFamily="18" charset="0"/>
                        </a:rPr>
                        <a:t>Uddinb</a:t>
                      </a:r>
                      <a:r>
                        <a:rPr lang="en-IN" sz="1400" dirty="0">
                          <a:latin typeface="Times New Roman" panose="02020603050405020304" pitchFamily="18" charset="0"/>
                          <a:cs typeface="Times New Roman" panose="02020603050405020304" pitchFamily="18" charset="0"/>
                        </a:rPr>
                        <a:t> , Sunil </a:t>
                      </a:r>
                      <a:r>
                        <a:rPr lang="en-IN" sz="1400" dirty="0" err="1">
                          <a:latin typeface="Times New Roman" panose="02020603050405020304" pitchFamily="18" charset="0"/>
                          <a:cs typeface="Times New Roman" panose="02020603050405020304" pitchFamily="18" charset="0"/>
                        </a:rPr>
                        <a:t>Aryalb</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Sajeeb</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Sahaa</a:t>
                      </a:r>
                      <a:r>
                        <a:rPr lang="en-IN" sz="1400" dirty="0">
                          <a:latin typeface="Times New Roman" panose="02020603050405020304" pitchFamily="18" charset="0"/>
                          <a:cs typeface="Times New Roman" panose="02020603050405020304" pitchFamily="18" charset="0"/>
                        </a:rPr>
                        <a:t>, Rakib </a:t>
                      </a:r>
                      <a:r>
                        <a:rPr lang="en-IN" sz="1400" dirty="0" err="1">
                          <a:latin typeface="Times New Roman" panose="02020603050405020304" pitchFamily="18" charset="0"/>
                          <a:cs typeface="Times New Roman" panose="02020603050405020304" pitchFamily="18" charset="0"/>
                        </a:rPr>
                        <a:t>Hossenc</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Sabbir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Ahmedd</a:t>
                      </a:r>
                      <a:r>
                        <a:rPr lang="en-IN" sz="1400" dirty="0">
                          <a:latin typeface="Times New Roman" panose="02020603050405020304" pitchFamily="18" charset="0"/>
                          <a:cs typeface="Times New Roman" panose="02020603050405020304" pitchFamily="18" charset="0"/>
                        </a:rPr>
                        <a:t>, Mohammad Abu Tareq </a:t>
                      </a:r>
                      <a:r>
                        <a:rPr lang="en-IN" sz="1400" dirty="0" err="1">
                          <a:latin typeface="Times New Roman" panose="02020603050405020304" pitchFamily="18" charset="0"/>
                          <a:cs typeface="Times New Roman" panose="02020603050405020304" pitchFamily="18" charset="0"/>
                        </a:rPr>
                        <a:t>Ronye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Mosammat</a:t>
                      </a:r>
                      <a:r>
                        <a:rPr lang="en-IN" sz="1400" dirty="0">
                          <a:latin typeface="Times New Roman" panose="02020603050405020304" pitchFamily="18" charset="0"/>
                          <a:cs typeface="Times New Roman" panose="02020603050405020304" pitchFamily="18" charset="0"/>
                        </a:rPr>
                        <a:t> Farida </a:t>
                      </a:r>
                      <a:r>
                        <a:rPr lang="en-IN" sz="1400" dirty="0" err="1">
                          <a:latin typeface="Times New Roman" panose="02020603050405020304" pitchFamily="18" charset="0"/>
                          <a:cs typeface="Times New Roman" panose="02020603050405020304" pitchFamily="18" charset="0"/>
                        </a:rPr>
                        <a:t>Aktera</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2"/>
                        </a:rPr>
                        <a:t>https://www.sciencedirect.com/science/article/pii/S2153353924000105</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methodology for the ML-CKDP project involved comprehensive data preprocessing, including label encoding, missing value imputation, and normalization, followed by advanced feature selection techniques and the application of multiple classifiers (RF, AdaBoost, GB,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XgBoost</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NB, SVM, DT) to develop a machine learning model for chronic kidney disease prediction, ultimately culminating in a user-friendly web application for real-time risk assessment.</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project developed a machine learning-based model for chronic kidney disease prediction, achieving 100% accuracy with various classifiers, and created a user-friendly web application to facilitate early diagnosis and improve healthcare accessibility.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gaps include limited dataset diversity, scalability issues, lack of interpretability, insufficient benchmarking, high computational complexity, underexplored optimization techniques, and absence of real-time implementation for CKD detection frameworks.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bl>
          </a:graphicData>
        </a:graphic>
      </p:graphicFrame>
    </p:spTree>
    <p:extLst>
      <p:ext uri="{BB962C8B-B14F-4D97-AF65-F5344CB8AC3E}">
        <p14:creationId xmlns:p14="http://schemas.microsoft.com/office/powerpoint/2010/main" val="310061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BAF20-06CD-B2CF-B8A6-10C9269AD9D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5E83345-C0FF-7AC3-600E-84914A6696F3}"/>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4914E15C-77BE-9917-A3AB-C1B1B52B251D}"/>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241939D6-1CA1-5B91-BE90-13049C633CB7}"/>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BAE10A5B-E9F0-7158-045A-21CE80A76D8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14BF6171-D77D-D401-7E29-801C3F6B5369}"/>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5B3022E7-54C7-548B-2FAB-B3675A651310}"/>
              </a:ext>
            </a:extLst>
          </p:cNvPr>
          <p:cNvSpPr txBox="1">
            <a:spLocks/>
          </p:cNvSpPr>
          <p:nvPr/>
        </p:nvSpPr>
        <p:spPr>
          <a:xfrm>
            <a:off x="570722" y="110666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741E450C-0F2D-9F04-77D9-49084652FA0B}"/>
              </a:ext>
            </a:extLst>
          </p:cNvPr>
          <p:cNvGraphicFramePr>
            <a:graphicFrameLocks noGrp="1"/>
          </p:cNvGraphicFramePr>
          <p:nvPr>
            <p:extLst>
              <p:ext uri="{D42A27DB-BD31-4B8C-83A1-F6EECF244321}">
                <p14:modId xmlns:p14="http://schemas.microsoft.com/office/powerpoint/2010/main" val="974876308"/>
              </p:ext>
            </p:extLst>
          </p:nvPr>
        </p:nvGraphicFramePr>
        <p:xfrm>
          <a:off x="485192" y="1106665"/>
          <a:ext cx="11007872" cy="5182220"/>
        </p:xfrm>
        <a:graphic>
          <a:graphicData uri="http://schemas.openxmlformats.org/drawingml/2006/table">
            <a:tbl>
              <a:tblPr firstRow="1" bandRow="1">
                <a:tableStyleId>{17292A2E-F333-43FB-9621-5CBBE7FDCDCB}</a:tableStyleId>
              </a:tblPr>
              <a:tblGrid>
                <a:gridCol w="475861">
                  <a:extLst>
                    <a:ext uri="{9D8B030D-6E8A-4147-A177-3AD203B41FA5}">
                      <a16:colId xmlns:a16="http://schemas.microsoft.com/office/drawing/2014/main" val="166576671"/>
                    </a:ext>
                  </a:extLst>
                </a:gridCol>
                <a:gridCol w="1791106">
                  <a:extLst>
                    <a:ext uri="{9D8B030D-6E8A-4147-A177-3AD203B41FA5}">
                      <a16:colId xmlns:a16="http://schemas.microsoft.com/office/drawing/2014/main" val="946789180"/>
                    </a:ext>
                  </a:extLst>
                </a:gridCol>
                <a:gridCol w="1712136">
                  <a:extLst>
                    <a:ext uri="{9D8B030D-6E8A-4147-A177-3AD203B41FA5}">
                      <a16:colId xmlns:a16="http://schemas.microsoft.com/office/drawing/2014/main" val="3483638722"/>
                    </a:ext>
                  </a:extLst>
                </a:gridCol>
                <a:gridCol w="1766205">
                  <a:extLst>
                    <a:ext uri="{9D8B030D-6E8A-4147-A177-3AD203B41FA5}">
                      <a16:colId xmlns:a16="http://schemas.microsoft.com/office/drawing/2014/main" val="1190061112"/>
                    </a:ext>
                  </a:extLst>
                </a:gridCol>
                <a:gridCol w="1994488">
                  <a:extLst>
                    <a:ext uri="{9D8B030D-6E8A-4147-A177-3AD203B41FA5}">
                      <a16:colId xmlns:a16="http://schemas.microsoft.com/office/drawing/2014/main" val="3469305604"/>
                    </a:ext>
                  </a:extLst>
                </a:gridCol>
                <a:gridCol w="1634038">
                  <a:extLst>
                    <a:ext uri="{9D8B030D-6E8A-4147-A177-3AD203B41FA5}">
                      <a16:colId xmlns:a16="http://schemas.microsoft.com/office/drawing/2014/main" val="3853106642"/>
                    </a:ext>
                  </a:extLst>
                </a:gridCol>
                <a:gridCol w="1634038">
                  <a:extLst>
                    <a:ext uri="{9D8B030D-6E8A-4147-A177-3AD203B41FA5}">
                      <a16:colId xmlns:a16="http://schemas.microsoft.com/office/drawing/2014/main" val="1601472594"/>
                    </a:ext>
                  </a:extLst>
                </a:gridCol>
              </a:tblGrid>
              <a:tr h="610220">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3741119">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On the diagnosis of chronic kidney disease using a machine learning-based interface with explainable artificial intelligence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err="1">
                          <a:latin typeface="Times New Roman" panose="02020603050405020304" pitchFamily="18" charset="0"/>
                          <a:cs typeface="Times New Roman" panose="02020603050405020304" pitchFamily="18" charset="0"/>
                        </a:rPr>
                        <a:t>Gangani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Dharmarathne</a:t>
                      </a:r>
                      <a:r>
                        <a:rPr lang="en-IN" sz="1400" dirty="0">
                          <a:latin typeface="Times New Roman" panose="02020603050405020304" pitchFamily="18" charset="0"/>
                          <a:cs typeface="Times New Roman" panose="02020603050405020304" pitchFamily="18" charset="0"/>
                        </a:rPr>
                        <a:t>, D.P.P. </a:t>
                      </a:r>
                      <a:r>
                        <a:rPr lang="en-IN" sz="1400" dirty="0" err="1">
                          <a:latin typeface="Times New Roman" panose="02020603050405020304" pitchFamily="18" charset="0"/>
                          <a:cs typeface="Times New Roman" panose="02020603050405020304" pitchFamily="18" charset="0"/>
                        </a:rPr>
                        <a:t>Meddage</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Madhusha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Bogahawaththa</a:t>
                      </a:r>
                      <a:r>
                        <a:rPr lang="en-IN" sz="1400" dirty="0">
                          <a:latin typeface="Times New Roman" panose="02020603050405020304" pitchFamily="18" charset="0"/>
                          <a:cs typeface="Times New Roman" panose="02020603050405020304" pitchFamily="18" charset="0"/>
                        </a:rPr>
                        <a:t>, Marion McAfee, </a:t>
                      </a:r>
                      <a:r>
                        <a:rPr lang="en-IN" sz="1400" dirty="0" err="1">
                          <a:latin typeface="Times New Roman" panose="02020603050405020304" pitchFamily="18" charset="0"/>
                          <a:cs typeface="Times New Roman" panose="02020603050405020304" pitchFamily="18" charset="0"/>
                        </a:rPr>
                        <a:t>Upaka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Rathnayake</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hlinkClick r:id="rId2"/>
                        </a:rPr>
                        <a:t>https://www.sciencedirect.com/science/article/pii/S2667305324000723</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study employed various machine learning algorithms, specifically evaluating their effectiveness in diagnosing chronic kidney disease (CKD). To enhance interpretability, the researchers utilized explainable artificial intelligence techniques, including Shapley Additive Explanations (SHAP) and Partial Dependency Plots (PDP), to elucidate the decision-making processes behind the predictions.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0" kern="1200" dirty="0">
                          <a:solidFill>
                            <a:schemeClr val="tx1"/>
                          </a:solidFill>
                          <a:effectLst/>
                          <a:latin typeface="Times New Roman" panose="02020603050405020304" pitchFamily="18" charset="0"/>
                          <a:ea typeface="+mn-ea"/>
                          <a:cs typeface="Times New Roman" panose="02020603050405020304" pitchFamily="18" charset="0"/>
                        </a:rPr>
                        <a:t>Developed a machine learning system for predicting CKD that is easy to understand, with a focus on improving accuracy and interpretability</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project acknowledges the limitations of the relatively small UCI dataset used for analysis, which may raise concerns about feature redundancy and the representativeness of CKD scenarios. Additionally, there is a need for further research to adapt the proposed methodology to diverse clinical settings and larger datasets to validate its effectiveness and applicability.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bl>
          </a:graphicData>
        </a:graphic>
      </p:graphicFrame>
    </p:spTree>
    <p:extLst>
      <p:ext uri="{BB962C8B-B14F-4D97-AF65-F5344CB8AC3E}">
        <p14:creationId xmlns:p14="http://schemas.microsoft.com/office/powerpoint/2010/main" val="59269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55714-FD4A-CB1F-71AF-3A512FE15C8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8A96643-4F23-E648-286A-5F75EE9CE373}"/>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471A7A7B-9949-5549-D125-183DDC898F70}"/>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E3F3868-5FE9-CE37-7F7B-0DD9FB4B2B5C}"/>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09-02-2025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0B504336-0F34-6043-38C3-A3D188C29F77}"/>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Batch No.DB9           Department of CSE</a:t>
            </a:r>
          </a:p>
        </p:txBody>
      </p:sp>
      <p:sp>
        <p:nvSpPr>
          <p:cNvPr id="7" name="Slide Number Placeholder 6">
            <a:extLst>
              <a:ext uri="{FF2B5EF4-FFF2-40B4-BE49-F238E27FC236}">
                <a16:creationId xmlns:a16="http://schemas.microsoft.com/office/drawing/2014/main" id="{9803E93C-192E-03E1-F4F5-F95F6E18B9BA}"/>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A454D928-03AD-F36E-6073-D105F11711E0}"/>
              </a:ext>
            </a:extLst>
          </p:cNvPr>
          <p:cNvSpPr txBox="1">
            <a:spLocks/>
          </p:cNvSpPr>
          <p:nvPr/>
        </p:nvSpPr>
        <p:spPr>
          <a:xfrm>
            <a:off x="570722" y="110666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7A13787F-DBE3-1E88-A72E-00C57637E08C}"/>
              </a:ext>
            </a:extLst>
          </p:cNvPr>
          <p:cNvGraphicFramePr>
            <a:graphicFrameLocks noGrp="1"/>
          </p:cNvGraphicFramePr>
          <p:nvPr>
            <p:extLst>
              <p:ext uri="{D42A27DB-BD31-4B8C-83A1-F6EECF244321}">
                <p14:modId xmlns:p14="http://schemas.microsoft.com/office/powerpoint/2010/main" val="1933091977"/>
              </p:ext>
            </p:extLst>
          </p:nvPr>
        </p:nvGraphicFramePr>
        <p:xfrm>
          <a:off x="485192" y="927281"/>
          <a:ext cx="11007872" cy="5429070"/>
        </p:xfrm>
        <a:graphic>
          <a:graphicData uri="http://schemas.openxmlformats.org/drawingml/2006/table">
            <a:tbl>
              <a:tblPr firstRow="1" bandRow="1">
                <a:tableStyleId>{17292A2E-F333-43FB-9621-5CBBE7FDCDCB}</a:tableStyleId>
              </a:tblPr>
              <a:tblGrid>
                <a:gridCol w="475861">
                  <a:extLst>
                    <a:ext uri="{9D8B030D-6E8A-4147-A177-3AD203B41FA5}">
                      <a16:colId xmlns:a16="http://schemas.microsoft.com/office/drawing/2014/main" val="166576671"/>
                    </a:ext>
                  </a:extLst>
                </a:gridCol>
                <a:gridCol w="1791106">
                  <a:extLst>
                    <a:ext uri="{9D8B030D-6E8A-4147-A177-3AD203B41FA5}">
                      <a16:colId xmlns:a16="http://schemas.microsoft.com/office/drawing/2014/main" val="946789180"/>
                    </a:ext>
                  </a:extLst>
                </a:gridCol>
                <a:gridCol w="1712136">
                  <a:extLst>
                    <a:ext uri="{9D8B030D-6E8A-4147-A177-3AD203B41FA5}">
                      <a16:colId xmlns:a16="http://schemas.microsoft.com/office/drawing/2014/main" val="3483638722"/>
                    </a:ext>
                  </a:extLst>
                </a:gridCol>
                <a:gridCol w="1766205">
                  <a:extLst>
                    <a:ext uri="{9D8B030D-6E8A-4147-A177-3AD203B41FA5}">
                      <a16:colId xmlns:a16="http://schemas.microsoft.com/office/drawing/2014/main" val="1190061112"/>
                    </a:ext>
                  </a:extLst>
                </a:gridCol>
                <a:gridCol w="1994488">
                  <a:extLst>
                    <a:ext uri="{9D8B030D-6E8A-4147-A177-3AD203B41FA5}">
                      <a16:colId xmlns:a16="http://schemas.microsoft.com/office/drawing/2014/main" val="3469305604"/>
                    </a:ext>
                  </a:extLst>
                </a:gridCol>
                <a:gridCol w="1634038">
                  <a:extLst>
                    <a:ext uri="{9D8B030D-6E8A-4147-A177-3AD203B41FA5}">
                      <a16:colId xmlns:a16="http://schemas.microsoft.com/office/drawing/2014/main" val="3853106642"/>
                    </a:ext>
                  </a:extLst>
                </a:gridCol>
                <a:gridCol w="1634038">
                  <a:extLst>
                    <a:ext uri="{9D8B030D-6E8A-4147-A177-3AD203B41FA5}">
                      <a16:colId xmlns:a16="http://schemas.microsoft.com/office/drawing/2014/main" val="1601472594"/>
                    </a:ext>
                  </a:extLst>
                </a:gridCol>
              </a:tblGrid>
              <a:tr h="614008">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4815062">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Identifying subtypes of chronic kidney disease with machine learning: development, internal validation and prognostic validation using linked electronic health records in 350,067 individuals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Ashkan </a:t>
                      </a:r>
                      <a:r>
                        <a:rPr lang="en-IN" sz="1400" dirty="0" err="1">
                          <a:latin typeface="Times New Roman" panose="02020603050405020304" pitchFamily="18" charset="0"/>
                          <a:cs typeface="Times New Roman" panose="02020603050405020304" pitchFamily="18" charset="0"/>
                        </a:rPr>
                        <a:t>Dashtban</a:t>
                      </a:r>
                      <a:r>
                        <a:rPr lang="en-IN" sz="1400" dirty="0">
                          <a:latin typeface="Times New Roman" panose="02020603050405020304" pitchFamily="18" charset="0"/>
                          <a:cs typeface="Times New Roman" panose="02020603050405020304" pitchFamily="18" charset="0"/>
                        </a:rPr>
                        <a:t>, Mehrdad A. </a:t>
                      </a:r>
                      <a:r>
                        <a:rPr lang="en-IN" sz="1400" dirty="0" err="1">
                          <a:latin typeface="Times New Roman" panose="02020603050405020304" pitchFamily="18" charset="0"/>
                          <a:cs typeface="Times New Roman" panose="02020603050405020304" pitchFamily="18" charset="0"/>
                        </a:rPr>
                        <a:t>Mizani</a:t>
                      </a:r>
                      <a:r>
                        <a:rPr lang="en-IN" sz="1400" dirty="0">
                          <a:latin typeface="Times New Roman" panose="02020603050405020304" pitchFamily="18" charset="0"/>
                          <a:cs typeface="Times New Roman" panose="02020603050405020304" pitchFamily="18" charset="0"/>
                        </a:rPr>
                        <a:t>, Laura </a:t>
                      </a:r>
                      <a:r>
                        <a:rPr lang="en-IN" sz="1400" dirty="0" err="1">
                          <a:latin typeface="Times New Roman" panose="02020603050405020304" pitchFamily="18" charset="0"/>
                          <a:cs typeface="Times New Roman" panose="02020603050405020304" pitchFamily="18" charset="0"/>
                        </a:rPr>
                        <a:t>Pasea</a:t>
                      </a:r>
                      <a:r>
                        <a:rPr lang="en-IN" sz="1400" dirty="0">
                          <a:latin typeface="Times New Roman" panose="02020603050405020304" pitchFamily="18" charset="0"/>
                          <a:cs typeface="Times New Roman" panose="02020603050405020304" pitchFamily="18" charset="0"/>
                        </a:rPr>
                        <a:t>, Spiros </a:t>
                      </a:r>
                      <a:r>
                        <a:rPr lang="en-IN" sz="1400" dirty="0" err="1">
                          <a:latin typeface="Times New Roman" panose="02020603050405020304" pitchFamily="18" charset="0"/>
                          <a:cs typeface="Times New Roman" panose="02020603050405020304" pitchFamily="18" charset="0"/>
                        </a:rPr>
                        <a:t>Denaxas</a:t>
                      </a:r>
                      <a:r>
                        <a:rPr lang="en-IN" sz="1400" dirty="0">
                          <a:latin typeface="Times New Roman" panose="02020603050405020304" pitchFamily="18" charset="0"/>
                          <a:cs typeface="Times New Roman" panose="02020603050405020304" pitchFamily="18" charset="0"/>
                        </a:rPr>
                        <a:t>, Richard Corbett, Jil B. </a:t>
                      </a:r>
                      <a:r>
                        <a:rPr lang="en-IN" sz="1400" dirty="0" err="1">
                          <a:latin typeface="Times New Roman" panose="02020603050405020304" pitchFamily="18" charset="0"/>
                          <a:cs typeface="Times New Roman" panose="02020603050405020304" pitchFamily="18" charset="0"/>
                        </a:rPr>
                        <a:t>Mamza</a:t>
                      </a:r>
                      <a:r>
                        <a:rPr lang="en-IN" sz="1400" dirty="0">
                          <a:latin typeface="Times New Roman" panose="02020603050405020304" pitchFamily="18" charset="0"/>
                          <a:cs typeface="Times New Roman" panose="02020603050405020304" pitchFamily="18" charset="0"/>
                        </a:rPr>
                        <a:t>, He Gao, Tamsin Morris, Harry Hemingway, and Amitava </a:t>
                      </a:r>
                      <a:r>
                        <a:rPr lang="en-IN" sz="1400" dirty="0" err="1">
                          <a:latin typeface="Times New Roman" panose="02020603050405020304" pitchFamily="18" charset="0"/>
                          <a:cs typeface="Times New Roman" panose="02020603050405020304" pitchFamily="18" charset="0"/>
                        </a:rPr>
                        <a:t>Banerjeea</a:t>
                      </a:r>
                      <a:endParaRPr lang="en-IN"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hlinkClick r:id="rId2"/>
                        </a:rPr>
                        <a:t>https://www.sciencedirect.com/science/article/pii/S2352396423000543</a:t>
                      </a:r>
                      <a:endParaRPr lang="en-US" sz="1400" b="0" dirty="0">
                        <a:latin typeface="Times New Roman" panose="02020603050405020304" pitchFamily="18" charset="0"/>
                        <a:cs typeface="Times New Roman" panose="02020603050405020304" pitchFamily="18" charset="0"/>
                      </a:endParaRPr>
                    </a:p>
                    <a:p>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study employed a machine learning framework utilizing seven different methods to analyze a large, nationally representative dataset of 350,067 individuals with chronic kidney disease, selecting 66 relevant variables from an initial pool of 2,670. Clustering algorithms were applied to identify five distinct CKD subtypes, which were validated internally and prognostically for their predictive accuracy regarding hospitalizations and mortality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Times New Roman" panose="02020603050405020304" pitchFamily="18" charset="0"/>
                          <a:cs typeface="Times New Roman" panose="02020603050405020304" pitchFamily="18" charset="0"/>
                        </a:rPr>
                        <a:t>The study identified five distinct subtypes of chronic kidney disease (CKD)early-onset, late-onset, metabolic, cancer, and </a:t>
                      </a:r>
                      <a:r>
                        <a:rPr lang="en-US" sz="1400" dirty="0" err="1">
                          <a:effectLst/>
                          <a:latin typeface="Times New Roman" panose="02020603050405020304" pitchFamily="18" charset="0"/>
                          <a:cs typeface="Times New Roman" panose="02020603050405020304" pitchFamily="18" charset="0"/>
                        </a:rPr>
                        <a:t>cardiometaboli</a:t>
                      </a:r>
                      <a:r>
                        <a:rPr lang="en-US" sz="1400" dirty="0">
                          <a:effectLst/>
                          <a:latin typeface="Times New Roman" panose="02020603050405020304" pitchFamily="18" charset="0"/>
                          <a:cs typeface="Times New Roman" panose="02020603050405020304" pitchFamily="18" charset="0"/>
                        </a:rPr>
                        <a:t>—each with unique characteristics and differing risks for hospitalizations and mortality. These findings underscore the potential for personalized management strategies in CKD patients based on subtype 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The study did not explore the impact of socio-economic factors, health-seeking behaviors, or the representation of ethnic minorities, which may limit the generalizability of the findings. Additionally, potential misclassification of diseases due to incorrect coding in electronic health records could affect the accuracy of subtype identification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bl>
          </a:graphicData>
        </a:graphic>
      </p:graphicFrame>
    </p:spTree>
    <p:extLst>
      <p:ext uri="{BB962C8B-B14F-4D97-AF65-F5344CB8AC3E}">
        <p14:creationId xmlns:p14="http://schemas.microsoft.com/office/powerpoint/2010/main" val="657468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1943</TotalTime>
  <Words>3155</Words>
  <Application>Microsoft Office PowerPoint</Application>
  <PresentationFormat>Widescreen</PresentationFormat>
  <Paragraphs>262</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PowerPoint Presentation</vt:lpstr>
      <vt:lpstr>LITERATURE SURVEY</vt:lpstr>
      <vt:lpstr>LITERATURE SURVEY</vt:lpstr>
      <vt:lpstr>LITERATURE SURVEY</vt:lpstr>
      <vt:lpstr>LITERATURE SURVEY</vt:lpstr>
      <vt:lpstr>LITERATURE SURVEY</vt:lpstr>
      <vt:lpstr>LITERATURE SURVEY</vt:lpstr>
      <vt:lpstr>RESEARCH GAPS</vt:lpstr>
      <vt:lpstr>PROBLEM STATEMENT</vt:lpstr>
      <vt:lpstr>OBJECTIVES</vt:lpstr>
      <vt:lpstr>BLOCK DIAGRAM OR FLOW DIAGRAM</vt:lpstr>
      <vt:lpstr>METHODOLOGY</vt:lpstr>
      <vt:lpstr>IMPLEMENTATION</vt:lpstr>
      <vt:lpstr>RESULTS &amp; ANALYSIS</vt:lpstr>
      <vt:lpstr>CONCLUSION AND FUTURE SCOPE</vt:lpstr>
      <vt:lpstr>REFERENCES</vt:lpstr>
      <vt:lpstr>REFERENCES</vt:lpstr>
      <vt:lpstr>REFERENCES</vt:lpstr>
      <vt:lpstr>REFERENCES</vt:lpstr>
      <vt:lpstr>QUESTIONS and ANSWERS</vt:lpstr>
      <vt:lpstr>                       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Aravind Babu</cp:lastModifiedBy>
  <cp:revision>27</cp:revision>
  <dcterms:created xsi:type="dcterms:W3CDTF">2023-12-22T11:34:02Z</dcterms:created>
  <dcterms:modified xsi:type="dcterms:W3CDTF">2025-02-09T11:32:00Z</dcterms:modified>
</cp:coreProperties>
</file>