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75" r:id="rId6"/>
    <p:sldId id="276" r:id="rId7"/>
    <p:sldId id="261" r:id="rId8"/>
    <p:sldId id="277" r:id="rId9"/>
    <p:sldId id="262" r:id="rId10"/>
    <p:sldId id="278" r:id="rId11"/>
    <p:sldId id="279" r:id="rId12"/>
    <p:sldId id="263" r:id="rId13"/>
    <p:sldId id="280" r:id="rId14"/>
    <p:sldId id="264" r:id="rId15"/>
    <p:sldId id="265" r:id="rId16"/>
    <p:sldId id="266" r:id="rId17"/>
    <p:sldId id="267" r:id="rId18"/>
    <p:sldId id="296" r:id="rId19"/>
    <p:sldId id="297" r:id="rId20"/>
    <p:sldId id="281" r:id="rId21"/>
    <p:sldId id="282" r:id="rId22"/>
    <p:sldId id="283" r:id="rId23"/>
    <p:sldId id="284" r:id="rId24"/>
    <p:sldId id="285" r:id="rId25"/>
    <p:sldId id="268" r:id="rId26"/>
    <p:sldId id="287" r:id="rId27"/>
    <p:sldId id="288" r:id="rId28"/>
    <p:sldId id="269" r:id="rId29"/>
    <p:sldId id="289" r:id="rId30"/>
    <p:sldId id="290" r:id="rId31"/>
    <p:sldId id="270" r:id="rId32"/>
    <p:sldId id="291" r:id="rId33"/>
    <p:sldId id="292" r:id="rId34"/>
    <p:sldId id="271" r:id="rId35"/>
    <p:sldId id="293" r:id="rId36"/>
    <p:sldId id="294" r:id="rId37"/>
    <p:sldId id="272" r:id="rId38"/>
    <p:sldId id="273" r:id="rId3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7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5" name="Holder 5"/>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10" dirty="0"/>
              <a:t>23-12-</a:t>
            </a:r>
            <a:r>
              <a:rPr spc="-20" dirty="0"/>
              <a:t>2024</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7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5" name="Holder 5"/>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10" dirty="0"/>
              <a:t>23-12-</a:t>
            </a:r>
            <a:r>
              <a:rPr spc="-20" dirty="0"/>
              <a:t>2024</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6" name="Holder 6"/>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10" dirty="0"/>
              <a:t>23-12-</a:t>
            </a:r>
            <a:r>
              <a:rPr spc="-20" dirty="0"/>
              <a:t>2024</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4" name="Holder 4"/>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10" dirty="0"/>
              <a:t>23-12-</a:t>
            </a:r>
            <a:r>
              <a:rPr spc="-20" dirty="0"/>
              <a:t>2024</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3" name="Holder 3"/>
          <p:cNvSpPr>
            <a:spLocks noGrp="1"/>
          </p:cNvSpPr>
          <p:nvPr>
            <p:ph type="dt" sz="half" idx="6"/>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r>
              <a:rPr spc="-10" dirty="0"/>
              <a:t>23-12-</a:t>
            </a:r>
            <a:r>
              <a:rPr spc="-20" dirty="0"/>
              <a:t>2024</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57150" y="38100"/>
            <a:ext cx="3667124" cy="504825"/>
          </a:xfrm>
          <a:prstGeom prst="rect">
            <a:avLst/>
          </a:prstGeom>
        </p:spPr>
      </p:pic>
      <p:sp>
        <p:nvSpPr>
          <p:cNvPr id="2" name="Holder 2"/>
          <p:cNvSpPr>
            <a:spLocks noGrp="1"/>
          </p:cNvSpPr>
          <p:nvPr>
            <p:ph type="title"/>
          </p:nvPr>
        </p:nvSpPr>
        <p:spPr>
          <a:xfrm>
            <a:off x="1045463" y="283463"/>
            <a:ext cx="10101072" cy="1200005"/>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17575" y="1730872"/>
            <a:ext cx="8149590" cy="3088004"/>
          </a:xfrm>
          <a:prstGeom prst="rect">
            <a:avLst/>
          </a:prstGeom>
        </p:spPr>
        <p:txBody>
          <a:bodyPr wrap="square" lIns="0" tIns="0" rIns="0" bIns="0">
            <a:spAutoFit/>
          </a:bodyPr>
          <a:lstStyle>
            <a:lvl1pPr>
              <a:defRPr sz="27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5505148" y="6451049"/>
            <a:ext cx="644525"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12700">
              <a:lnSpc>
                <a:spcPts val="1410"/>
              </a:lnSpc>
            </a:pPr>
            <a:r>
              <a:rPr dirty="0"/>
              <a:t>Batch</a:t>
            </a:r>
            <a:r>
              <a:rPr spc="-55" dirty="0"/>
              <a:t> </a:t>
            </a:r>
            <a:r>
              <a:rPr spc="-25" dirty="0"/>
              <a:t>No.</a:t>
            </a:r>
          </a:p>
        </p:txBody>
      </p:sp>
      <p:sp>
        <p:nvSpPr>
          <p:cNvPr id="5" name="Holder 5"/>
          <p:cNvSpPr>
            <a:spLocks noGrp="1"/>
          </p:cNvSpPr>
          <p:nvPr>
            <p:ph type="dt" sz="half" idx="6"/>
          </p:nvPr>
        </p:nvSpPr>
        <p:spPr>
          <a:xfrm>
            <a:off x="917575" y="6451049"/>
            <a:ext cx="737235"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12700">
              <a:lnSpc>
                <a:spcPts val="1410"/>
              </a:lnSpc>
            </a:pPr>
            <a:r>
              <a:rPr spc="-10" dirty="0"/>
              <a:t>23-12-</a:t>
            </a:r>
            <a:r>
              <a:rPr spc="-20" dirty="0"/>
              <a:t>2024</a:t>
            </a:r>
          </a:p>
        </p:txBody>
      </p:sp>
      <p:sp>
        <p:nvSpPr>
          <p:cNvPr id="6" name="Holder 6"/>
          <p:cNvSpPr>
            <a:spLocks noGrp="1"/>
          </p:cNvSpPr>
          <p:nvPr>
            <p:ph type="sldNum" sz="quarter" idx="7"/>
          </p:nvPr>
        </p:nvSpPr>
        <p:spPr>
          <a:xfrm>
            <a:off x="11104626" y="6451049"/>
            <a:ext cx="215900" cy="194309"/>
          </a:xfrm>
          <a:prstGeom prst="rect">
            <a:avLst/>
          </a:prstGeom>
        </p:spPr>
        <p:txBody>
          <a:bodyPr wrap="square" lIns="0" tIns="0" rIns="0" bIns="0">
            <a:spAutoFit/>
          </a:bodyPr>
          <a:lstStyle>
            <a:lvl1pPr>
              <a:defRPr sz="1200" b="0" i="0">
                <a:solidFill>
                  <a:srgbClr val="888888"/>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i3-7500UCPU@2.40gh"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a" TargetMode="External"/><Relationship Id="rId2" Type="http://schemas.openxmlformats.org/officeDocument/2006/relationships/hyperlink" Target="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c" TargetMode="External"/><Relationship Id="rId2" Type="http://schemas.openxmlformats.org/officeDocument/2006/relationships/hyperlink" Target="b"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45463" y="283463"/>
            <a:ext cx="10101072" cy="1313675"/>
          </a:xfrm>
          <a:prstGeom prst="rect">
            <a:avLst/>
          </a:prstGeom>
        </p:spPr>
        <p:txBody>
          <a:bodyPr vert="horz" wrap="square" lIns="0" tIns="478010" rIns="0" bIns="0" rtlCol="0">
            <a:spAutoFit/>
          </a:bodyPr>
          <a:lstStyle/>
          <a:p>
            <a:pPr marL="248285" algn="ctr">
              <a:lnSpc>
                <a:spcPct val="100000"/>
              </a:lnSpc>
              <a:spcBef>
                <a:spcPts val="509"/>
              </a:spcBef>
            </a:pPr>
            <a:r>
              <a:rPr sz="1800" dirty="0"/>
              <a:t>Department</a:t>
            </a:r>
            <a:r>
              <a:rPr sz="1800" spc="-20" dirty="0"/>
              <a:t> </a:t>
            </a:r>
            <a:r>
              <a:rPr sz="1800" dirty="0"/>
              <a:t>of</a:t>
            </a:r>
            <a:r>
              <a:rPr sz="1800" spc="-5" dirty="0"/>
              <a:t> </a:t>
            </a:r>
            <a:r>
              <a:rPr sz="1800" dirty="0"/>
              <a:t>Computer</a:t>
            </a:r>
            <a:r>
              <a:rPr sz="1800" spc="-60" dirty="0"/>
              <a:t> </a:t>
            </a:r>
            <a:r>
              <a:rPr sz="1800" dirty="0"/>
              <a:t>Science</a:t>
            </a:r>
            <a:r>
              <a:rPr sz="1800" spc="15" dirty="0"/>
              <a:t> </a:t>
            </a:r>
            <a:r>
              <a:rPr sz="1800" dirty="0"/>
              <a:t>and</a:t>
            </a:r>
            <a:r>
              <a:rPr sz="1800" spc="40" dirty="0"/>
              <a:t> </a:t>
            </a:r>
            <a:r>
              <a:rPr sz="1800" spc="-10" dirty="0"/>
              <a:t>Engineering</a:t>
            </a:r>
            <a:br>
              <a:rPr lang="en-US" sz="1800" spc="-10" dirty="0"/>
            </a:br>
            <a:r>
              <a:rPr lang="en-US" sz="1800" spc="-10" dirty="0">
                <a:solidFill>
                  <a:srgbClr val="FF0000"/>
                </a:solidFill>
              </a:rPr>
              <a:t>Integrating CNN,LSTM with DenseNet201 </a:t>
            </a:r>
            <a:r>
              <a:rPr lang="en-US" sz="1800" spc="-10" dirty="0" err="1">
                <a:solidFill>
                  <a:srgbClr val="FF0000"/>
                </a:solidFill>
              </a:rPr>
              <a:t>forEfficient</a:t>
            </a:r>
            <a:br>
              <a:rPr lang="en-US" sz="1800" spc="-10" dirty="0">
                <a:solidFill>
                  <a:srgbClr val="FF0000"/>
                </a:solidFill>
              </a:rPr>
            </a:br>
            <a:r>
              <a:rPr lang="en-US" sz="1800" spc="-10" dirty="0">
                <a:solidFill>
                  <a:srgbClr val="FF0000"/>
                </a:solidFill>
              </a:rPr>
              <a:t> Real-Time Plant Disease Detection</a:t>
            </a:r>
            <a:endParaRPr sz="1800" dirty="0">
              <a:solidFill>
                <a:srgbClr val="FF0000"/>
              </a:solidFill>
            </a:endParaRPr>
          </a:p>
        </p:txBody>
      </p:sp>
      <p:sp>
        <p:nvSpPr>
          <p:cNvPr id="4" name="object 4"/>
          <p:cNvSpPr txBox="1"/>
          <p:nvPr/>
        </p:nvSpPr>
        <p:spPr>
          <a:xfrm>
            <a:off x="5704840" y="1946592"/>
            <a:ext cx="1503045" cy="266065"/>
          </a:xfrm>
          <a:prstGeom prst="rect">
            <a:avLst/>
          </a:prstGeom>
        </p:spPr>
        <p:txBody>
          <a:bodyPr vert="horz" wrap="square" lIns="0" tIns="15875" rIns="0" bIns="0" rtlCol="0">
            <a:spAutoFit/>
          </a:bodyPr>
          <a:lstStyle/>
          <a:p>
            <a:pPr marL="12700">
              <a:lnSpc>
                <a:spcPct val="100000"/>
              </a:lnSpc>
              <a:spcBef>
                <a:spcPts val="125"/>
              </a:spcBef>
            </a:pPr>
            <a:r>
              <a:rPr sz="1550" dirty="0">
                <a:latin typeface="Times New Roman"/>
                <a:cs typeface="Times New Roman"/>
              </a:rPr>
              <a:t>PRESENTED</a:t>
            </a:r>
            <a:r>
              <a:rPr sz="1550" spc="175" dirty="0">
                <a:latin typeface="Times New Roman"/>
                <a:cs typeface="Times New Roman"/>
              </a:rPr>
              <a:t> </a:t>
            </a:r>
            <a:r>
              <a:rPr sz="1550" spc="-25" dirty="0">
                <a:latin typeface="Times New Roman"/>
                <a:cs typeface="Times New Roman"/>
              </a:rPr>
              <a:t>BY</a:t>
            </a:r>
            <a:endParaRPr sz="1550">
              <a:latin typeface="Times New Roman"/>
              <a:cs typeface="Times New Roman"/>
            </a:endParaRPr>
          </a:p>
        </p:txBody>
      </p:sp>
      <p:sp>
        <p:nvSpPr>
          <p:cNvPr id="5" name="object 5"/>
          <p:cNvSpPr txBox="1"/>
          <p:nvPr/>
        </p:nvSpPr>
        <p:spPr>
          <a:xfrm>
            <a:off x="4399916" y="2186876"/>
            <a:ext cx="1304924" cy="1322606"/>
          </a:xfrm>
          <a:prstGeom prst="rect">
            <a:avLst/>
          </a:prstGeom>
        </p:spPr>
        <p:txBody>
          <a:bodyPr vert="horz" wrap="square" lIns="0" tIns="12065" rIns="0" bIns="0" rtlCol="0">
            <a:spAutoFit/>
          </a:bodyPr>
          <a:lstStyle/>
          <a:p>
            <a:pPr marL="12700" marR="5080" algn="just">
              <a:lnSpc>
                <a:spcPct val="137300"/>
              </a:lnSpc>
              <a:spcBef>
                <a:spcPts val="95"/>
              </a:spcBef>
            </a:pPr>
            <a:r>
              <a:rPr lang="en-US" sz="1550" spc="-10" dirty="0" err="1">
                <a:solidFill>
                  <a:srgbClr val="0070C0"/>
                </a:solidFill>
                <a:latin typeface="Times New Roman"/>
                <a:cs typeface="Times New Roman"/>
              </a:rPr>
              <a:t>P.Ujwala</a:t>
            </a:r>
            <a:r>
              <a:rPr lang="en-US" sz="1550" spc="-10" dirty="0">
                <a:solidFill>
                  <a:srgbClr val="0070C0"/>
                </a:solidFill>
                <a:latin typeface="Times New Roman"/>
                <a:cs typeface="Times New Roman"/>
              </a:rPr>
              <a:t> Devi</a:t>
            </a:r>
          </a:p>
          <a:p>
            <a:pPr marL="12700" marR="5080" algn="just">
              <a:lnSpc>
                <a:spcPct val="137300"/>
              </a:lnSpc>
              <a:spcBef>
                <a:spcPts val="95"/>
              </a:spcBef>
            </a:pPr>
            <a:r>
              <a:rPr lang="en-US" sz="1550" spc="-10" dirty="0" err="1">
                <a:solidFill>
                  <a:srgbClr val="0070C0"/>
                </a:solidFill>
                <a:latin typeface="Times New Roman"/>
                <a:cs typeface="Times New Roman"/>
              </a:rPr>
              <a:t>R.Nandini</a:t>
            </a:r>
            <a:endParaRPr lang="en-US" sz="1550" spc="-10" dirty="0">
              <a:solidFill>
                <a:srgbClr val="0070C0"/>
              </a:solidFill>
              <a:latin typeface="Times New Roman"/>
              <a:cs typeface="Times New Roman"/>
            </a:endParaRPr>
          </a:p>
          <a:p>
            <a:pPr marL="12700" marR="5080" algn="just">
              <a:lnSpc>
                <a:spcPct val="137300"/>
              </a:lnSpc>
              <a:spcBef>
                <a:spcPts val="95"/>
              </a:spcBef>
            </a:pPr>
            <a:r>
              <a:rPr lang="en-US" sz="1550" spc="-10" dirty="0" err="1">
                <a:solidFill>
                  <a:srgbClr val="0070C0"/>
                </a:solidFill>
                <a:latin typeface="Times New Roman"/>
                <a:cs typeface="Times New Roman"/>
              </a:rPr>
              <a:t>S.Vasantha</a:t>
            </a:r>
            <a:endParaRPr lang="en-US" sz="1550" spc="-10" dirty="0">
              <a:solidFill>
                <a:srgbClr val="0070C0"/>
              </a:solidFill>
              <a:latin typeface="Times New Roman"/>
              <a:cs typeface="Times New Roman"/>
            </a:endParaRPr>
          </a:p>
          <a:p>
            <a:pPr marL="12700" marR="5080" algn="just">
              <a:lnSpc>
                <a:spcPct val="137300"/>
              </a:lnSpc>
              <a:spcBef>
                <a:spcPts val="95"/>
              </a:spcBef>
            </a:pPr>
            <a:r>
              <a:rPr sz="1550" spc="-10" dirty="0">
                <a:latin typeface="Times New Roman"/>
                <a:cs typeface="Times New Roman"/>
              </a:rPr>
              <a:t> </a:t>
            </a:r>
            <a:endParaRPr sz="1550" dirty="0">
              <a:latin typeface="Times New Roman"/>
              <a:cs typeface="Times New Roman"/>
            </a:endParaRPr>
          </a:p>
        </p:txBody>
      </p:sp>
      <p:sp>
        <p:nvSpPr>
          <p:cNvPr id="6" name="object 6"/>
          <p:cNvSpPr txBox="1"/>
          <p:nvPr/>
        </p:nvSpPr>
        <p:spPr>
          <a:xfrm>
            <a:off x="7010401" y="2186876"/>
            <a:ext cx="1304924" cy="995785"/>
          </a:xfrm>
          <a:prstGeom prst="rect">
            <a:avLst/>
          </a:prstGeom>
        </p:spPr>
        <p:txBody>
          <a:bodyPr vert="horz" wrap="square" lIns="0" tIns="99695" rIns="0" bIns="0" rtlCol="0">
            <a:spAutoFit/>
          </a:bodyPr>
          <a:lstStyle/>
          <a:p>
            <a:pPr marL="12700">
              <a:lnSpc>
                <a:spcPct val="100000"/>
              </a:lnSpc>
              <a:spcBef>
                <a:spcPts val="785"/>
              </a:spcBef>
            </a:pPr>
            <a:r>
              <a:rPr sz="1550" dirty="0">
                <a:solidFill>
                  <a:srgbClr val="0070C0"/>
                </a:solidFill>
                <a:latin typeface="Times New Roman"/>
                <a:cs typeface="Times New Roman"/>
              </a:rPr>
              <a:t>(</a:t>
            </a:r>
            <a:r>
              <a:rPr lang="en-US" sz="1550" dirty="0">
                <a:solidFill>
                  <a:srgbClr val="0070C0"/>
                </a:solidFill>
                <a:latin typeface="Times New Roman"/>
                <a:cs typeface="Times New Roman"/>
              </a:rPr>
              <a:t>21471A05O3</a:t>
            </a:r>
            <a:r>
              <a:rPr sz="1550" spc="-20" dirty="0">
                <a:solidFill>
                  <a:srgbClr val="0070C0"/>
                </a:solidFill>
                <a:latin typeface="Times New Roman"/>
                <a:cs typeface="Times New Roman"/>
              </a:rPr>
              <a:t>)</a:t>
            </a:r>
            <a:endParaRPr sz="1550" dirty="0">
              <a:solidFill>
                <a:srgbClr val="0070C0"/>
              </a:solidFill>
              <a:latin typeface="Times New Roman"/>
              <a:cs typeface="Times New Roman"/>
            </a:endParaRPr>
          </a:p>
          <a:p>
            <a:pPr marL="12700">
              <a:lnSpc>
                <a:spcPct val="100000"/>
              </a:lnSpc>
              <a:spcBef>
                <a:spcPts val="695"/>
              </a:spcBef>
            </a:pPr>
            <a:r>
              <a:rPr sz="1550" dirty="0">
                <a:solidFill>
                  <a:srgbClr val="0070C0"/>
                </a:solidFill>
                <a:latin typeface="Times New Roman"/>
                <a:cs typeface="Times New Roman"/>
              </a:rPr>
              <a:t>(</a:t>
            </a:r>
            <a:r>
              <a:rPr lang="en-US" sz="1550" dirty="0">
                <a:solidFill>
                  <a:srgbClr val="0070C0"/>
                </a:solidFill>
                <a:latin typeface="Times New Roman"/>
                <a:cs typeface="Times New Roman"/>
              </a:rPr>
              <a:t>21471A05O7</a:t>
            </a:r>
            <a:r>
              <a:rPr sz="1550" spc="-20" dirty="0">
                <a:solidFill>
                  <a:srgbClr val="0070C0"/>
                </a:solidFill>
                <a:latin typeface="Times New Roman"/>
                <a:cs typeface="Times New Roman"/>
              </a:rPr>
              <a:t>)</a:t>
            </a:r>
            <a:endParaRPr sz="1550" dirty="0">
              <a:solidFill>
                <a:srgbClr val="0070C0"/>
              </a:solidFill>
              <a:latin typeface="Times New Roman"/>
              <a:cs typeface="Times New Roman"/>
            </a:endParaRPr>
          </a:p>
          <a:p>
            <a:pPr marL="12700">
              <a:lnSpc>
                <a:spcPct val="100000"/>
              </a:lnSpc>
              <a:spcBef>
                <a:spcPts val="695"/>
              </a:spcBef>
            </a:pPr>
            <a:r>
              <a:rPr sz="1550" dirty="0">
                <a:solidFill>
                  <a:srgbClr val="0070C0"/>
                </a:solidFill>
                <a:latin typeface="Times New Roman"/>
                <a:cs typeface="Times New Roman"/>
              </a:rPr>
              <a:t>(</a:t>
            </a:r>
            <a:r>
              <a:rPr lang="en-US" sz="1550" dirty="0">
                <a:solidFill>
                  <a:srgbClr val="0070C0"/>
                </a:solidFill>
                <a:latin typeface="Times New Roman"/>
                <a:cs typeface="Times New Roman"/>
              </a:rPr>
              <a:t>21471A05P3</a:t>
            </a:r>
            <a:r>
              <a:rPr sz="1550" spc="-20" dirty="0">
                <a:solidFill>
                  <a:srgbClr val="0070C0"/>
                </a:solidFill>
                <a:latin typeface="Times New Roman"/>
                <a:cs typeface="Times New Roman"/>
              </a:rPr>
              <a:t>)</a:t>
            </a:r>
            <a:endParaRPr sz="1550" dirty="0">
              <a:solidFill>
                <a:srgbClr val="0070C0"/>
              </a:solidFill>
              <a:latin typeface="Times New Roman"/>
              <a:cs typeface="Times New Roman"/>
            </a:endParaRPr>
          </a:p>
        </p:txBody>
      </p:sp>
      <p:sp>
        <p:nvSpPr>
          <p:cNvPr id="7" name="object 7"/>
          <p:cNvSpPr txBox="1"/>
          <p:nvPr/>
        </p:nvSpPr>
        <p:spPr>
          <a:xfrm>
            <a:off x="4064634" y="3599878"/>
            <a:ext cx="4304665" cy="2249805"/>
          </a:xfrm>
          <a:prstGeom prst="rect">
            <a:avLst/>
          </a:prstGeom>
        </p:spPr>
        <p:txBody>
          <a:bodyPr vert="horz" wrap="square" lIns="0" tIns="12700" rIns="0" bIns="0" rtlCol="0">
            <a:spAutoFit/>
          </a:bodyPr>
          <a:lstStyle/>
          <a:p>
            <a:pPr algn="ctr">
              <a:lnSpc>
                <a:spcPct val="100000"/>
              </a:lnSpc>
              <a:spcBef>
                <a:spcPts val="100"/>
              </a:spcBef>
            </a:pPr>
            <a:r>
              <a:rPr sz="1800" dirty="0">
                <a:solidFill>
                  <a:srgbClr val="006600"/>
                </a:solidFill>
                <a:latin typeface="Times New Roman"/>
                <a:cs typeface="Times New Roman"/>
              </a:rPr>
              <a:t>Under</a:t>
            </a:r>
            <a:r>
              <a:rPr sz="1800" spc="20" dirty="0">
                <a:solidFill>
                  <a:srgbClr val="006600"/>
                </a:solidFill>
                <a:latin typeface="Times New Roman"/>
                <a:cs typeface="Times New Roman"/>
              </a:rPr>
              <a:t> </a:t>
            </a:r>
            <a:r>
              <a:rPr sz="1800" dirty="0">
                <a:solidFill>
                  <a:srgbClr val="006600"/>
                </a:solidFill>
                <a:latin typeface="Times New Roman"/>
                <a:cs typeface="Times New Roman"/>
              </a:rPr>
              <a:t>the</a:t>
            </a:r>
            <a:r>
              <a:rPr sz="1800" spc="-30" dirty="0">
                <a:solidFill>
                  <a:srgbClr val="006600"/>
                </a:solidFill>
                <a:latin typeface="Times New Roman"/>
                <a:cs typeface="Times New Roman"/>
              </a:rPr>
              <a:t> </a:t>
            </a:r>
            <a:r>
              <a:rPr sz="1800" dirty="0">
                <a:solidFill>
                  <a:srgbClr val="006600"/>
                </a:solidFill>
                <a:latin typeface="Times New Roman"/>
                <a:cs typeface="Times New Roman"/>
              </a:rPr>
              <a:t>Guidance</a:t>
            </a:r>
            <a:r>
              <a:rPr sz="1800" spc="-25" dirty="0">
                <a:solidFill>
                  <a:srgbClr val="006600"/>
                </a:solidFill>
                <a:latin typeface="Times New Roman"/>
                <a:cs typeface="Times New Roman"/>
              </a:rPr>
              <a:t> of,</a:t>
            </a:r>
            <a:endParaRPr sz="1800" dirty="0">
              <a:latin typeface="Times New Roman"/>
              <a:cs typeface="Times New Roman"/>
            </a:endParaRPr>
          </a:p>
          <a:p>
            <a:pPr algn="ctr">
              <a:lnSpc>
                <a:spcPct val="100000"/>
              </a:lnSpc>
              <a:spcBef>
                <a:spcPts val="1770"/>
              </a:spcBef>
            </a:pPr>
            <a:r>
              <a:rPr lang="en-US" sz="1550" b="1" spc="-85" dirty="0" err="1">
                <a:latin typeface="Times New Roman"/>
                <a:cs typeface="Times New Roman"/>
              </a:rPr>
              <a:t>Dr.S.N.Tirumala</a:t>
            </a:r>
            <a:r>
              <a:rPr lang="en-US" sz="1550" b="1" spc="-85" dirty="0">
                <a:latin typeface="Times New Roman"/>
                <a:cs typeface="Times New Roman"/>
              </a:rPr>
              <a:t> Rao</a:t>
            </a:r>
            <a:r>
              <a:rPr sz="1550" b="1" spc="-85" dirty="0">
                <a:latin typeface="Times New Roman"/>
                <a:cs typeface="Times New Roman"/>
              </a:rPr>
              <a:t> </a:t>
            </a:r>
            <a:r>
              <a:rPr lang="en-US" sz="1575" b="1" spc="-15" baseline="-15873" dirty="0" err="1">
                <a:latin typeface="Times New Roman"/>
                <a:cs typeface="Times New Roman"/>
              </a:rPr>
              <a:t>M.Tech</a:t>
            </a:r>
            <a:r>
              <a:rPr lang="en-US" sz="1575" b="1" spc="-15" baseline="-15873" dirty="0">
                <a:latin typeface="Times New Roman"/>
                <a:cs typeface="Times New Roman"/>
              </a:rPr>
              <a:t>, Ph.D</a:t>
            </a:r>
            <a:r>
              <a:rPr lang="en-US" sz="1550" b="1" spc="-10" baseline="-15873" dirty="0">
                <a:latin typeface="Times New Roman"/>
                <a:cs typeface="Times New Roman"/>
              </a:rPr>
              <a:t>.,</a:t>
            </a:r>
            <a:endParaRPr sz="1550" dirty="0">
              <a:latin typeface="Times New Roman"/>
              <a:cs typeface="Times New Roman"/>
            </a:endParaRPr>
          </a:p>
          <a:p>
            <a:pPr algn="ctr">
              <a:lnSpc>
                <a:spcPct val="100000"/>
              </a:lnSpc>
              <a:spcBef>
                <a:spcPts val="470"/>
              </a:spcBef>
            </a:pPr>
            <a:r>
              <a:rPr lang="en-US" sz="1550" spc="-10" dirty="0">
                <a:solidFill>
                  <a:srgbClr val="888888"/>
                </a:solidFill>
                <a:latin typeface="Times New Roman"/>
                <a:cs typeface="Times New Roman"/>
              </a:rPr>
              <a:t>HOD</a:t>
            </a:r>
            <a:r>
              <a:rPr sz="1550" spc="-10" dirty="0">
                <a:solidFill>
                  <a:srgbClr val="888888"/>
                </a:solidFill>
                <a:latin typeface="Times New Roman"/>
                <a:cs typeface="Times New Roman"/>
              </a:rPr>
              <a:t>,</a:t>
            </a:r>
            <a:endParaRPr sz="1550" dirty="0">
              <a:latin typeface="Times New Roman"/>
              <a:cs typeface="Times New Roman"/>
            </a:endParaRPr>
          </a:p>
          <a:p>
            <a:pPr algn="ctr">
              <a:lnSpc>
                <a:spcPct val="100000"/>
              </a:lnSpc>
              <a:spcBef>
                <a:spcPts val="995"/>
              </a:spcBef>
            </a:pPr>
            <a:r>
              <a:rPr sz="1550" dirty="0">
                <a:solidFill>
                  <a:srgbClr val="888888"/>
                </a:solidFill>
                <a:latin typeface="Times New Roman"/>
                <a:cs typeface="Times New Roman"/>
              </a:rPr>
              <a:t>Department</a:t>
            </a:r>
            <a:r>
              <a:rPr sz="1550" spc="90" dirty="0">
                <a:solidFill>
                  <a:srgbClr val="888888"/>
                </a:solidFill>
                <a:latin typeface="Times New Roman"/>
                <a:cs typeface="Times New Roman"/>
              </a:rPr>
              <a:t> </a:t>
            </a:r>
            <a:r>
              <a:rPr sz="1550" dirty="0">
                <a:solidFill>
                  <a:srgbClr val="888888"/>
                </a:solidFill>
                <a:latin typeface="Times New Roman"/>
                <a:cs typeface="Times New Roman"/>
              </a:rPr>
              <a:t>of</a:t>
            </a:r>
            <a:r>
              <a:rPr sz="1550" spc="180" dirty="0">
                <a:solidFill>
                  <a:srgbClr val="888888"/>
                </a:solidFill>
                <a:latin typeface="Times New Roman"/>
                <a:cs typeface="Times New Roman"/>
              </a:rPr>
              <a:t> </a:t>
            </a:r>
            <a:r>
              <a:rPr sz="1550" dirty="0">
                <a:solidFill>
                  <a:srgbClr val="888888"/>
                </a:solidFill>
                <a:latin typeface="Times New Roman"/>
                <a:cs typeface="Times New Roman"/>
              </a:rPr>
              <a:t>Computer</a:t>
            </a:r>
            <a:r>
              <a:rPr sz="1550" spc="80" dirty="0">
                <a:solidFill>
                  <a:srgbClr val="888888"/>
                </a:solidFill>
                <a:latin typeface="Times New Roman"/>
                <a:cs typeface="Times New Roman"/>
              </a:rPr>
              <a:t> </a:t>
            </a:r>
            <a:r>
              <a:rPr sz="1550" dirty="0">
                <a:solidFill>
                  <a:srgbClr val="888888"/>
                </a:solidFill>
                <a:latin typeface="Times New Roman"/>
                <a:cs typeface="Times New Roman"/>
              </a:rPr>
              <a:t>Science</a:t>
            </a:r>
            <a:r>
              <a:rPr sz="1550" spc="145" dirty="0">
                <a:solidFill>
                  <a:srgbClr val="888888"/>
                </a:solidFill>
                <a:latin typeface="Times New Roman"/>
                <a:cs typeface="Times New Roman"/>
              </a:rPr>
              <a:t> </a:t>
            </a:r>
            <a:r>
              <a:rPr sz="1550" dirty="0">
                <a:solidFill>
                  <a:srgbClr val="888888"/>
                </a:solidFill>
                <a:latin typeface="Times New Roman"/>
                <a:cs typeface="Times New Roman"/>
              </a:rPr>
              <a:t>and</a:t>
            </a:r>
            <a:r>
              <a:rPr sz="1550" spc="135" dirty="0">
                <a:solidFill>
                  <a:srgbClr val="888888"/>
                </a:solidFill>
                <a:latin typeface="Times New Roman"/>
                <a:cs typeface="Times New Roman"/>
              </a:rPr>
              <a:t> </a:t>
            </a:r>
            <a:r>
              <a:rPr sz="1550" spc="-10" dirty="0">
                <a:solidFill>
                  <a:srgbClr val="888888"/>
                </a:solidFill>
                <a:latin typeface="Times New Roman"/>
                <a:cs typeface="Times New Roman"/>
              </a:rPr>
              <a:t>Engineering,</a:t>
            </a:r>
            <a:endParaRPr sz="1550" dirty="0">
              <a:latin typeface="Times New Roman"/>
              <a:cs typeface="Times New Roman"/>
            </a:endParaRPr>
          </a:p>
          <a:p>
            <a:pPr marL="57785" marR="61594" algn="ctr">
              <a:lnSpc>
                <a:spcPct val="173700"/>
              </a:lnSpc>
              <a:spcBef>
                <a:spcPts val="70"/>
              </a:spcBef>
            </a:pPr>
            <a:r>
              <a:rPr sz="1550" dirty="0">
                <a:solidFill>
                  <a:srgbClr val="888888"/>
                </a:solidFill>
                <a:latin typeface="Times New Roman"/>
                <a:cs typeface="Times New Roman"/>
              </a:rPr>
              <a:t>Narasaraopeta</a:t>
            </a:r>
            <a:r>
              <a:rPr sz="1550" spc="200" dirty="0">
                <a:solidFill>
                  <a:srgbClr val="888888"/>
                </a:solidFill>
                <a:latin typeface="Times New Roman"/>
                <a:cs typeface="Times New Roman"/>
              </a:rPr>
              <a:t> </a:t>
            </a:r>
            <a:r>
              <a:rPr sz="1550" dirty="0">
                <a:solidFill>
                  <a:srgbClr val="888888"/>
                </a:solidFill>
                <a:latin typeface="Times New Roman"/>
                <a:cs typeface="Times New Roman"/>
              </a:rPr>
              <a:t>Engineering</a:t>
            </a:r>
            <a:r>
              <a:rPr sz="1550" spc="185" dirty="0">
                <a:solidFill>
                  <a:srgbClr val="888888"/>
                </a:solidFill>
                <a:latin typeface="Times New Roman"/>
                <a:cs typeface="Times New Roman"/>
              </a:rPr>
              <a:t> </a:t>
            </a:r>
            <a:r>
              <a:rPr sz="1550" dirty="0">
                <a:solidFill>
                  <a:srgbClr val="888888"/>
                </a:solidFill>
                <a:latin typeface="Times New Roman"/>
                <a:cs typeface="Times New Roman"/>
              </a:rPr>
              <a:t>College</a:t>
            </a:r>
            <a:r>
              <a:rPr sz="1550" spc="204" dirty="0">
                <a:solidFill>
                  <a:srgbClr val="888888"/>
                </a:solidFill>
                <a:latin typeface="Times New Roman"/>
                <a:cs typeface="Times New Roman"/>
              </a:rPr>
              <a:t> </a:t>
            </a:r>
            <a:r>
              <a:rPr sz="1550" spc="-10" dirty="0">
                <a:solidFill>
                  <a:srgbClr val="888888"/>
                </a:solidFill>
                <a:latin typeface="Times New Roman"/>
                <a:cs typeface="Times New Roman"/>
              </a:rPr>
              <a:t>(Autonomous), </a:t>
            </a:r>
            <a:r>
              <a:rPr sz="1550" dirty="0">
                <a:solidFill>
                  <a:srgbClr val="888888"/>
                </a:solidFill>
                <a:latin typeface="Times New Roman"/>
                <a:cs typeface="Times New Roman"/>
              </a:rPr>
              <a:t>Narasaraopet-</a:t>
            </a:r>
            <a:r>
              <a:rPr sz="1550" spc="150" dirty="0">
                <a:solidFill>
                  <a:srgbClr val="888888"/>
                </a:solidFill>
                <a:latin typeface="Times New Roman"/>
                <a:cs typeface="Times New Roman"/>
              </a:rPr>
              <a:t> </a:t>
            </a:r>
            <a:r>
              <a:rPr sz="1550" dirty="0">
                <a:solidFill>
                  <a:srgbClr val="888888"/>
                </a:solidFill>
                <a:latin typeface="Times New Roman"/>
                <a:cs typeface="Times New Roman"/>
              </a:rPr>
              <a:t>522</a:t>
            </a:r>
            <a:r>
              <a:rPr sz="1550" spc="150" dirty="0">
                <a:solidFill>
                  <a:srgbClr val="888888"/>
                </a:solidFill>
                <a:latin typeface="Times New Roman"/>
                <a:cs typeface="Times New Roman"/>
              </a:rPr>
              <a:t> </a:t>
            </a:r>
            <a:r>
              <a:rPr sz="1550" spc="-20" dirty="0">
                <a:solidFill>
                  <a:srgbClr val="888888"/>
                </a:solidFill>
                <a:latin typeface="Times New Roman"/>
                <a:cs typeface="Times New Roman"/>
              </a:rPr>
              <a:t>601.</a:t>
            </a:r>
            <a:endParaRPr sz="1550" dirty="0">
              <a:latin typeface="Times New Roman"/>
              <a:cs typeface="Times New Roman"/>
            </a:endParaRPr>
          </a:p>
        </p:txBody>
      </p:sp>
      <p:pic>
        <p:nvPicPr>
          <p:cNvPr id="8" name="object 8"/>
          <p:cNvPicPr/>
          <p:nvPr/>
        </p:nvPicPr>
        <p:blipFill>
          <a:blip r:embed="rId2" cstate="print"/>
          <a:stretch>
            <a:fillRect/>
          </a:stretch>
        </p:blipFill>
        <p:spPr>
          <a:xfrm>
            <a:off x="66675" y="131344"/>
            <a:ext cx="3648074" cy="505326"/>
          </a:xfrm>
          <a:prstGeom prst="rect">
            <a:avLst/>
          </a:prstGeom>
        </p:spPr>
      </p:pic>
      <p:sp>
        <p:nvSpPr>
          <p:cNvPr id="9" name="object 9"/>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23-12-</a:t>
            </a:r>
            <a:r>
              <a:rPr spc="-20" dirty="0"/>
              <a:t>2024</a:t>
            </a:r>
          </a:p>
        </p:txBody>
      </p:sp>
      <p:sp>
        <p:nvSpPr>
          <p:cNvPr id="10" name="object 10"/>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12" name="object 12"/>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a:t>
            </a:fld>
            <a:endParaRPr spc="-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2D5504-386E-4C5E-BB4B-F24CDACB69CA}"/>
              </a:ext>
            </a:extLst>
          </p:cNvPr>
          <p:cNvSpPr>
            <a:spLocks noGrp="1"/>
          </p:cNvSpPr>
          <p:nvPr>
            <p:ph type="body" idx="1"/>
          </p:nvPr>
        </p:nvSpPr>
        <p:spPr>
          <a:xfrm>
            <a:off x="914400" y="1219200"/>
            <a:ext cx="10668000" cy="5057462"/>
          </a:xfrm>
        </p:spPr>
        <p:txBody>
          <a:bodyPr/>
          <a:lstStyle/>
          <a:p>
            <a:r>
              <a:rPr lang="en-US" sz="2800" b="1" dirty="0"/>
              <a:t>2.Relevant Literature Summary</a:t>
            </a:r>
          </a:p>
          <a:p>
            <a:pPr>
              <a:buFont typeface="+mj-lt"/>
              <a:buAutoNum type="arabicPeriod"/>
            </a:pPr>
            <a:r>
              <a:rPr lang="en-US" sz="2400" b="1" dirty="0">
                <a:latin typeface="Times New Roman" panose="02020603050405020304" pitchFamily="18" charset="0"/>
                <a:cs typeface="Times New Roman" panose="02020603050405020304" pitchFamily="18" charset="0"/>
              </a:rPr>
              <a:t>Techniques Used</a:t>
            </a:r>
            <a:r>
              <a:rPr lang="en-US" sz="24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Majority of papers applied machine learning and deep learning methodologies.</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CNN and its variations were prominent, followed by SVM, decision trees, and transfer learning approaches.</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Image processing techniques played a significant role in preprocessing data.</a:t>
            </a:r>
          </a:p>
          <a:p>
            <a:pPr>
              <a:buFont typeface="+mj-lt"/>
              <a:buAutoNum type="arabicPeriod"/>
            </a:pPr>
            <a:r>
              <a:rPr lang="en-US" sz="2400" b="1" dirty="0">
                <a:latin typeface="Times New Roman" panose="02020603050405020304" pitchFamily="18" charset="0"/>
                <a:cs typeface="Times New Roman" panose="02020603050405020304" pitchFamily="18" charset="0"/>
              </a:rPr>
              <a:t>Datasets</a:t>
            </a:r>
            <a:r>
              <a:rPr lang="en-US" sz="24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Studies relied on both open-source datasets and curated datasets Some papers highlighted limitations in data diversity, particularly underrepresented species.</a:t>
            </a:r>
          </a:p>
          <a:p>
            <a:pPr>
              <a:buFont typeface="+mj-lt"/>
              <a:buAutoNum type="arabicPeriod"/>
            </a:pPr>
            <a:r>
              <a:rPr lang="en-US" sz="2400" b="1" dirty="0">
                <a:latin typeface="Times New Roman" panose="02020603050405020304" pitchFamily="18" charset="0"/>
                <a:cs typeface="Times New Roman" panose="02020603050405020304" pitchFamily="18" charset="0"/>
              </a:rPr>
              <a:t>Applications</a:t>
            </a:r>
            <a:r>
              <a:rPr lang="en-US" sz="24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Disease classification and pest detection were the primary focus.</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Papers highlighted potential applications in real-time systems, though few were implemented practically.</a:t>
            </a:r>
          </a:p>
          <a:p>
            <a:endParaRPr lang="en-IN" dirty="0"/>
          </a:p>
        </p:txBody>
      </p:sp>
    </p:spTree>
    <p:extLst>
      <p:ext uri="{BB962C8B-B14F-4D97-AF65-F5344CB8AC3E}">
        <p14:creationId xmlns:p14="http://schemas.microsoft.com/office/powerpoint/2010/main" val="22413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33E624F-7A9A-FE97-2FB1-D071F0F4F58D}"/>
              </a:ext>
            </a:extLst>
          </p:cNvPr>
          <p:cNvSpPr>
            <a:spLocks noGrp="1"/>
          </p:cNvSpPr>
          <p:nvPr>
            <p:ph type="body" idx="1"/>
          </p:nvPr>
        </p:nvSpPr>
        <p:spPr>
          <a:xfrm>
            <a:off x="914400" y="1143000"/>
            <a:ext cx="10591800" cy="4905062"/>
          </a:xfrm>
        </p:spPr>
        <p:txBody>
          <a:bodyPr/>
          <a:lstStyle/>
          <a:p>
            <a:r>
              <a:rPr lang="en-US" sz="2800" b="1" dirty="0"/>
              <a:t>3.Key Findings and Relation to our Project</a:t>
            </a:r>
          </a:p>
          <a:p>
            <a:pPr>
              <a:buFont typeface="+mj-lt"/>
              <a:buAutoNum type="arabicPeriod"/>
            </a:pPr>
            <a:r>
              <a:rPr lang="en-US" sz="2400" b="1" dirty="0">
                <a:latin typeface="Times New Roman" panose="02020603050405020304" pitchFamily="18" charset="0"/>
                <a:cs typeface="Times New Roman" panose="02020603050405020304" pitchFamily="18" charset="0"/>
              </a:rPr>
              <a:t>Key Findings</a:t>
            </a:r>
            <a:r>
              <a:rPr lang="en-US" sz="24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400" b="1" dirty="0">
                <a:latin typeface="Times New Roman" panose="02020603050405020304" pitchFamily="18" charset="0"/>
                <a:cs typeface="Times New Roman" panose="02020603050405020304" pitchFamily="18" charset="0"/>
              </a:rPr>
              <a:t>High Accuracy</a:t>
            </a:r>
            <a:r>
              <a:rPr lang="en-US" sz="2400" dirty="0">
                <a:latin typeface="Times New Roman" panose="02020603050405020304" pitchFamily="18" charset="0"/>
                <a:cs typeface="Times New Roman" panose="02020603050405020304" pitchFamily="18" charset="0"/>
              </a:rPr>
              <a:t>: Most models achieved accuracy exceeding 90% on test datasets, demonstrating effectiveness.</a:t>
            </a:r>
          </a:p>
          <a:p>
            <a:pPr marL="742950" lvl="1" indent="-285750">
              <a:buFont typeface="+mj-lt"/>
              <a:buAutoNum type="arabicPeriod"/>
            </a:pPr>
            <a:r>
              <a:rPr lang="en-US" sz="2400" b="1" dirty="0">
                <a:latin typeface="Times New Roman" panose="02020603050405020304" pitchFamily="18" charset="0"/>
                <a:cs typeface="Times New Roman" panose="02020603050405020304" pitchFamily="18" charset="0"/>
              </a:rPr>
              <a:t>Customization</a:t>
            </a:r>
            <a:r>
              <a:rPr lang="en-US" sz="2400" dirty="0">
                <a:latin typeface="Times New Roman" panose="02020603050405020304" pitchFamily="18" charset="0"/>
                <a:cs typeface="Times New Roman" panose="02020603050405020304" pitchFamily="18" charset="0"/>
              </a:rPr>
              <a:t>: Custom neural networks performed better for specific agricultural challenges.</a:t>
            </a:r>
          </a:p>
          <a:p>
            <a:pPr marL="742950" lvl="1" indent="-285750">
              <a:buFont typeface="+mj-lt"/>
              <a:buAutoNum type="arabicPeriod"/>
            </a:pPr>
            <a:r>
              <a:rPr lang="en-US" sz="2400" b="1" dirty="0">
                <a:latin typeface="Times New Roman" panose="02020603050405020304" pitchFamily="18" charset="0"/>
                <a:cs typeface="Times New Roman" panose="02020603050405020304" pitchFamily="18" charset="0"/>
              </a:rPr>
              <a:t>Scalability Issues</a:t>
            </a:r>
            <a:r>
              <a:rPr lang="en-US" sz="2400" dirty="0">
                <a:latin typeface="Times New Roman" panose="02020603050405020304" pitchFamily="18" charset="0"/>
                <a:cs typeface="Times New Roman" panose="02020603050405020304" pitchFamily="18" charset="0"/>
              </a:rPr>
              <a:t>: While techniques are robust, scalability and real-world implementation challenges exist.</a:t>
            </a:r>
          </a:p>
          <a:p>
            <a:pPr>
              <a:buFont typeface="+mj-lt"/>
              <a:buAutoNum type="arabicPeriod"/>
            </a:pPr>
            <a:r>
              <a:rPr lang="en-US" sz="2400" b="1" dirty="0">
                <a:latin typeface="Times New Roman" panose="02020603050405020304" pitchFamily="18" charset="0"/>
                <a:cs typeface="Times New Roman" panose="02020603050405020304" pitchFamily="18" charset="0"/>
              </a:rPr>
              <a:t>Relation to Project</a:t>
            </a:r>
            <a:r>
              <a:rPr lang="en-US" sz="24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These findings establish the foundation for integrating advanced CNNs and transfer learning into agricultural problem-solving.</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Identifies the need to address dataset limitations and improve real-time deployment, which aligns with project objectives.</a:t>
            </a:r>
          </a:p>
          <a:p>
            <a:endParaRPr lang="en-IN" dirty="0"/>
          </a:p>
        </p:txBody>
      </p:sp>
    </p:spTree>
    <p:extLst>
      <p:ext uri="{BB962C8B-B14F-4D97-AF65-F5344CB8AC3E}">
        <p14:creationId xmlns:p14="http://schemas.microsoft.com/office/powerpoint/2010/main" val="969548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856230">
              <a:lnSpc>
                <a:spcPct val="100000"/>
              </a:lnSpc>
              <a:spcBef>
                <a:spcPts val="130"/>
              </a:spcBef>
            </a:pPr>
            <a:r>
              <a:rPr dirty="0"/>
              <a:t>RESEARCH</a:t>
            </a:r>
            <a:r>
              <a:rPr spc="-140" dirty="0"/>
              <a:t> </a:t>
            </a:r>
            <a:r>
              <a:rPr spc="-20" dirty="0"/>
              <a:t>GAPS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23-12-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12</a:t>
            </a:fld>
            <a:endParaRPr spc="-25" dirty="0"/>
          </a:p>
        </p:txBody>
      </p:sp>
      <p:sp>
        <p:nvSpPr>
          <p:cNvPr id="3" name="object 3"/>
          <p:cNvSpPr txBox="1"/>
          <p:nvPr/>
        </p:nvSpPr>
        <p:spPr>
          <a:xfrm>
            <a:off x="871475" y="1066800"/>
            <a:ext cx="8405876" cy="5255285"/>
          </a:xfrm>
          <a:prstGeom prst="rect">
            <a:avLst/>
          </a:prstGeom>
        </p:spPr>
        <p:txBody>
          <a:bodyPr vert="horz" wrap="square" lIns="0" tIns="99060" rIns="0" bIns="0" rtlCol="0">
            <a:spAutoFit/>
          </a:bodyPr>
          <a:lstStyle/>
          <a:p>
            <a:pPr marL="241300" indent="-228600">
              <a:lnSpc>
                <a:spcPct val="100000"/>
              </a:lnSpc>
              <a:spcBef>
                <a:spcPts val="780"/>
              </a:spcBef>
              <a:buFont typeface="Arial MT"/>
              <a:buChar char="•"/>
              <a:tabLst>
                <a:tab pos="241300" algn="l"/>
              </a:tabLst>
            </a:pPr>
            <a:endParaRPr lang="en-US" sz="2750" dirty="0">
              <a:latin typeface="Times New Roman"/>
              <a:cs typeface="Times New Roman"/>
            </a:endParaRPr>
          </a:p>
          <a:p>
            <a:pPr marL="241300" indent="-228600">
              <a:lnSpc>
                <a:spcPct val="100000"/>
              </a:lnSpc>
              <a:spcBef>
                <a:spcPts val="780"/>
              </a:spcBef>
              <a:buFont typeface="Arial MT"/>
              <a:buChar char="•"/>
              <a:tabLst>
                <a:tab pos="241300" algn="l"/>
              </a:tabLst>
            </a:pPr>
            <a:endParaRPr lang="en-US" sz="2750" dirty="0">
              <a:latin typeface="Times New Roman"/>
              <a:cs typeface="Times New Roman"/>
            </a:endParaRPr>
          </a:p>
          <a:p>
            <a:pPr marL="241300" indent="-228600">
              <a:lnSpc>
                <a:spcPct val="100000"/>
              </a:lnSpc>
              <a:spcBef>
                <a:spcPts val="780"/>
              </a:spcBef>
              <a:buFont typeface="Arial MT"/>
              <a:buChar char="•"/>
              <a:tabLst>
                <a:tab pos="241300" algn="l"/>
              </a:tabLst>
            </a:pPr>
            <a:endParaRPr lang="en-US" sz="2750" dirty="0">
              <a:latin typeface="Times New Roman"/>
              <a:cs typeface="Times New Roman"/>
            </a:endParaRPr>
          </a:p>
          <a:p>
            <a:pPr marL="241300" indent="-228600">
              <a:lnSpc>
                <a:spcPct val="100000"/>
              </a:lnSpc>
              <a:spcBef>
                <a:spcPts val="780"/>
              </a:spcBef>
              <a:buFont typeface="Arial MT"/>
              <a:buChar char="•"/>
              <a:tabLst>
                <a:tab pos="241300" algn="l"/>
              </a:tabLst>
            </a:pPr>
            <a:endParaRPr lang="en-US" sz="2750" dirty="0">
              <a:latin typeface="Times New Roman"/>
              <a:cs typeface="Times New Roman"/>
            </a:endParaRPr>
          </a:p>
          <a:p>
            <a:pPr marL="241300" indent="-228600">
              <a:lnSpc>
                <a:spcPct val="100000"/>
              </a:lnSpc>
              <a:spcBef>
                <a:spcPts val="780"/>
              </a:spcBef>
              <a:buFont typeface="Arial MT"/>
              <a:buChar char="•"/>
              <a:tabLst>
                <a:tab pos="241300" algn="l"/>
              </a:tabLst>
            </a:pPr>
            <a:endParaRPr lang="en-US" sz="2750" dirty="0">
              <a:latin typeface="Times New Roman"/>
              <a:cs typeface="Times New Roman"/>
            </a:endParaRPr>
          </a:p>
          <a:p>
            <a:pPr marL="241300" indent="-228600">
              <a:lnSpc>
                <a:spcPct val="100000"/>
              </a:lnSpc>
              <a:spcBef>
                <a:spcPts val="780"/>
              </a:spcBef>
              <a:buFont typeface="Arial MT"/>
              <a:buChar char="•"/>
              <a:tabLst>
                <a:tab pos="241300" algn="l"/>
              </a:tabLst>
            </a:pPr>
            <a:endParaRPr lang="en-US" sz="2750" dirty="0">
              <a:latin typeface="Times New Roman"/>
              <a:cs typeface="Times New Roman"/>
            </a:endParaRPr>
          </a:p>
          <a:p>
            <a:pPr marL="241300" indent="-228600">
              <a:lnSpc>
                <a:spcPct val="100000"/>
              </a:lnSpc>
              <a:spcBef>
                <a:spcPts val="780"/>
              </a:spcBef>
              <a:buFont typeface="Arial MT"/>
              <a:buChar char="•"/>
              <a:tabLst>
                <a:tab pos="241300" algn="l"/>
              </a:tabLst>
            </a:pPr>
            <a:endParaRPr lang="en-US" sz="2750" dirty="0">
              <a:latin typeface="Times New Roman"/>
              <a:cs typeface="Times New Roman"/>
            </a:endParaRPr>
          </a:p>
          <a:p>
            <a:pPr marL="241300" indent="-228600">
              <a:lnSpc>
                <a:spcPct val="100000"/>
              </a:lnSpc>
              <a:spcBef>
                <a:spcPts val="780"/>
              </a:spcBef>
              <a:buFont typeface="Arial MT"/>
              <a:buChar char="•"/>
              <a:tabLst>
                <a:tab pos="241300" algn="l"/>
              </a:tabLst>
            </a:pPr>
            <a:endParaRPr lang="en-US" sz="2750" dirty="0">
              <a:latin typeface="Times New Roman"/>
              <a:cs typeface="Times New Roman"/>
            </a:endParaRPr>
          </a:p>
          <a:p>
            <a:pPr marL="241300" indent="-228600">
              <a:lnSpc>
                <a:spcPct val="100000"/>
              </a:lnSpc>
              <a:spcBef>
                <a:spcPts val="780"/>
              </a:spcBef>
              <a:buFont typeface="Arial MT"/>
              <a:buChar char="•"/>
              <a:tabLst>
                <a:tab pos="241300" algn="l"/>
              </a:tabLst>
            </a:pPr>
            <a:endParaRPr lang="en-US" sz="2750" dirty="0">
              <a:latin typeface="Times New Roman"/>
              <a:cs typeface="Times New Roman"/>
            </a:endParaRPr>
          </a:p>
          <a:p>
            <a:pPr marL="241300" indent="-228600">
              <a:lnSpc>
                <a:spcPct val="100000"/>
              </a:lnSpc>
              <a:spcBef>
                <a:spcPts val="780"/>
              </a:spcBef>
              <a:buFont typeface="Arial MT"/>
              <a:buChar char="•"/>
              <a:tabLst>
                <a:tab pos="241300" algn="l"/>
              </a:tabLst>
            </a:pPr>
            <a:endParaRPr lang="en-US" sz="2750" dirty="0">
              <a:latin typeface="Times New Roman"/>
              <a:cs typeface="Times New Roman"/>
            </a:endParaRPr>
          </a:p>
        </p:txBody>
      </p:sp>
      <p:sp>
        <p:nvSpPr>
          <p:cNvPr id="9" name="Rectangle 1">
            <a:extLst>
              <a:ext uri="{FF2B5EF4-FFF2-40B4-BE49-F238E27FC236}">
                <a16:creationId xmlns:a16="http://schemas.microsoft.com/office/drawing/2014/main" id="{C41AB53D-2952-5583-312C-5FB9CCC45828}"/>
              </a:ext>
            </a:extLst>
          </p:cNvPr>
          <p:cNvSpPr>
            <a:spLocks noChangeArrowheads="1"/>
          </p:cNvSpPr>
          <p:nvPr/>
        </p:nvSpPr>
        <p:spPr bwMode="auto">
          <a:xfrm>
            <a:off x="762000" y="2373240"/>
            <a:ext cx="109727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7EAB2200-F6FE-680A-4260-F4D44691B03C}"/>
              </a:ext>
            </a:extLst>
          </p:cNvPr>
          <p:cNvSpPr>
            <a:spLocks noChangeArrowheads="1"/>
          </p:cNvSpPr>
          <p:nvPr/>
        </p:nvSpPr>
        <p:spPr bwMode="auto">
          <a:xfrm>
            <a:off x="871474" y="1108473"/>
            <a:ext cx="10558526"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1.Limited Dataset Diversity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Utilized a dataset with 15 plant pests and diseases.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Applied data augmentation techniques (flipping, rotation, scaling, translation) to improve generalization.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2.Scalability Issues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Developed a scalable CNN-LSTM+DenseNet201 hybrid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Achieved 99.4% accuracy, demonstrating robustness under varying conditions.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3.Focus on Specific Crops or Regions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Although focused on Turkey crops, the model's design allows adaptability to other crops and regions.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work includes extending to other datasets and plant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058A611-7F32-02E8-991D-121932407BF0}"/>
              </a:ext>
            </a:extLst>
          </p:cNvPr>
          <p:cNvSpPr>
            <a:spLocks noGrp="1" noChangeArrowheads="1"/>
          </p:cNvSpPr>
          <p:nvPr>
            <p:ph type="body" idx="1"/>
          </p:nvPr>
        </p:nvSpPr>
        <p:spPr bwMode="auto">
          <a:xfrm>
            <a:off x="685800" y="-228600"/>
            <a:ext cx="10972800" cy="4871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4.Integration Challenges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Proposed a real-time, efficient model that can be integrated into IoT systems for on-site disease monitoring.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Suggested applications with drones and other devices for decision-making.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5.Real-Time Processing Limitations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Achieved high accuracy (99.4%) in real-time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Demonstrated applicability on portable devices like Raspberry Pi.</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3674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027555">
              <a:lnSpc>
                <a:spcPct val="100000"/>
              </a:lnSpc>
              <a:spcBef>
                <a:spcPts val="130"/>
              </a:spcBef>
            </a:pPr>
            <a:r>
              <a:rPr dirty="0"/>
              <a:t>PROBLEM</a:t>
            </a:r>
            <a:r>
              <a:rPr spc="-170" dirty="0"/>
              <a:t> </a:t>
            </a:r>
            <a:r>
              <a:rPr spc="-50" dirty="0"/>
              <a:t>STATEMENT</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23-12-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14</a:t>
            </a:fld>
            <a:endParaRPr spc="-25" dirty="0"/>
          </a:p>
        </p:txBody>
      </p:sp>
      <p:sp>
        <p:nvSpPr>
          <p:cNvPr id="3" name="object 3"/>
          <p:cNvSpPr txBox="1"/>
          <p:nvPr/>
        </p:nvSpPr>
        <p:spPr>
          <a:xfrm>
            <a:off x="609600" y="1371600"/>
            <a:ext cx="11353800" cy="6440225"/>
          </a:xfrm>
          <a:prstGeom prst="rect">
            <a:avLst/>
          </a:prstGeom>
        </p:spPr>
        <p:txBody>
          <a:bodyPr vert="horz" wrap="square" lIns="0" tIns="99060" rIns="0" bIns="0" rtlCol="0">
            <a:spAutoFit/>
          </a:bodyPr>
          <a:lstStyle/>
          <a:p>
            <a:r>
              <a:rPr lang="en-US" sz="2400" b="1" dirty="0">
                <a:latin typeface="Times New Roman" panose="02020603050405020304" pitchFamily="18" charset="0"/>
                <a:cs typeface="Times New Roman" panose="02020603050405020304" pitchFamily="18" charset="0"/>
              </a:rPr>
              <a:t>Problem Addressed:</a:t>
            </a:r>
          </a:p>
          <a:p>
            <a:r>
              <a:rPr lang="en-US" sz="2400" dirty="0">
                <a:latin typeface="Times New Roman" panose="02020603050405020304" pitchFamily="18" charset="0"/>
                <a:cs typeface="Times New Roman" panose="02020603050405020304" pitchFamily="18" charset="0"/>
              </a:rPr>
              <a:t>The research addresses the critical need for </a:t>
            </a:r>
            <a:r>
              <a:rPr lang="en-US" sz="2400" b="1" dirty="0">
                <a:latin typeface="Times New Roman" panose="02020603050405020304" pitchFamily="18" charset="0"/>
                <a:cs typeface="Times New Roman" panose="02020603050405020304" pitchFamily="18" charset="0"/>
              </a:rPr>
              <a:t>early and accurate detection of plant diseases and pests</a:t>
            </a:r>
            <a:r>
              <a:rPr lang="en-US" sz="2400" dirty="0">
                <a:latin typeface="Times New Roman" panose="02020603050405020304" pitchFamily="18" charset="0"/>
                <a:cs typeface="Times New Roman" panose="02020603050405020304" pitchFamily="18" charset="0"/>
              </a:rPr>
              <a:t>, a major concern in agriculture. Traditional methods of detection are manual, time-intensive, and prone to errors, making it difficult for farmers to identify diseases at an early stage. The delay in diagnosis often leads to extensive crop damage, reduced yields, and economic losses.</a:t>
            </a:r>
          </a:p>
          <a:p>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Significance:</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Agricultural Impact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Early disease detection is crucial to protect crop and reduces loses.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tx1"/>
                </a:solidFill>
                <a:latin typeface="Times New Roman" panose="02020603050405020304" pitchFamily="18" charset="0"/>
                <a:cs typeface="Times New Roman" panose="02020603050405020304" pitchFamily="18" charset="0"/>
              </a:rPr>
              <a:t>2.Real Tim</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 Application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Achieves over 99.4% accuracy for efficient on-field disease detection.</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tx1"/>
                </a:solidFill>
                <a:latin typeface="Times New Roman" panose="02020603050405020304" pitchFamily="18" charset="0"/>
                <a:cs typeface="Times New Roman" panose="02020603050405020304" pitchFamily="18" charset="0"/>
              </a:rPr>
              <a:t>3.T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echnological Advancement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Combines deep learning architectures for robust and adaptable solutions.</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tx1"/>
                </a:solidFill>
                <a:latin typeface="Times New Roman" panose="02020603050405020304" pitchFamily="18" charset="0"/>
                <a:cs typeface="Times New Roman" panose="02020603050405020304" pitchFamily="18" charset="0"/>
              </a:rPr>
              <a:t>4.S</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calability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Detects diseases across various plant species, supporting precision agriculture.</a:t>
            </a:r>
          </a:p>
          <a:p>
            <a:pPr marL="240665" indent="-227965">
              <a:lnSpc>
                <a:spcPct val="100000"/>
              </a:lnSpc>
              <a:spcBef>
                <a:spcPts val="680"/>
              </a:spcBef>
              <a:buFont typeface="Arial MT"/>
              <a:buChar char="•"/>
              <a:tabLst>
                <a:tab pos="240665" algn="l"/>
              </a:tabLst>
            </a:pPr>
            <a:endParaRPr lang="en-IN" sz="2750" spc="-10" dirty="0">
              <a:latin typeface="Times New Roman"/>
              <a:cs typeface="Times New Roman"/>
            </a:endParaRPr>
          </a:p>
          <a:p>
            <a:pPr marL="240665" indent="-227965">
              <a:lnSpc>
                <a:spcPct val="100000"/>
              </a:lnSpc>
              <a:spcBef>
                <a:spcPts val="680"/>
              </a:spcBef>
              <a:buFont typeface="Arial MT"/>
              <a:buChar char="•"/>
              <a:tabLst>
                <a:tab pos="240665" algn="l"/>
              </a:tabLst>
            </a:pPr>
            <a:endParaRPr lang="en-IN" sz="2750" spc="-10" dirty="0">
              <a:latin typeface="Times New Roman"/>
              <a:cs typeface="Times New Roman"/>
            </a:endParaRPr>
          </a:p>
          <a:p>
            <a:pPr marL="240665" indent="-227965">
              <a:lnSpc>
                <a:spcPct val="100000"/>
              </a:lnSpc>
              <a:spcBef>
                <a:spcPts val="680"/>
              </a:spcBef>
              <a:buFont typeface="Arial MT"/>
              <a:buChar char="•"/>
              <a:tabLst>
                <a:tab pos="240665" algn="l"/>
              </a:tabLst>
            </a:pPr>
            <a:endParaRPr sz="275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3454400">
              <a:lnSpc>
                <a:spcPct val="100000"/>
              </a:lnSpc>
              <a:spcBef>
                <a:spcPts val="130"/>
              </a:spcBef>
            </a:pPr>
            <a:r>
              <a:rPr spc="-10" dirty="0"/>
              <a:t>OBJECTIVES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23-12-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15</a:t>
            </a:fld>
            <a:endParaRPr spc="-25" dirty="0"/>
          </a:p>
        </p:txBody>
      </p:sp>
      <p:sp>
        <p:nvSpPr>
          <p:cNvPr id="3" name="object 3"/>
          <p:cNvSpPr txBox="1"/>
          <p:nvPr/>
        </p:nvSpPr>
        <p:spPr>
          <a:xfrm>
            <a:off x="917575" y="1730872"/>
            <a:ext cx="8645525" cy="2626360"/>
          </a:xfrm>
          <a:prstGeom prst="rect">
            <a:avLst/>
          </a:prstGeom>
        </p:spPr>
        <p:txBody>
          <a:bodyPr vert="horz" wrap="square" lIns="0" tIns="99060" rIns="0" bIns="0" rtlCol="0">
            <a:spAutoFit/>
          </a:bodyPr>
          <a:lstStyle/>
          <a:p>
            <a:pPr marL="12700">
              <a:lnSpc>
                <a:spcPct val="100000"/>
              </a:lnSpc>
              <a:spcBef>
                <a:spcPts val="755"/>
              </a:spcBef>
              <a:tabLst>
                <a:tab pos="527050" algn="l"/>
              </a:tabLst>
            </a:pPr>
            <a:endParaRPr lang="en-IN" sz="2750" spc="-10" dirty="0">
              <a:latin typeface="Times New Roman"/>
              <a:cs typeface="Times New Roman"/>
            </a:endParaRPr>
          </a:p>
          <a:p>
            <a:pPr marL="527050" indent="-514350">
              <a:lnSpc>
                <a:spcPct val="100000"/>
              </a:lnSpc>
              <a:spcBef>
                <a:spcPts val="755"/>
              </a:spcBef>
              <a:buAutoNum type="arabicPeriod"/>
              <a:tabLst>
                <a:tab pos="527050" algn="l"/>
              </a:tabLst>
            </a:pPr>
            <a:endParaRPr lang="en-IN" sz="2750" spc="-10" dirty="0">
              <a:latin typeface="Times New Roman"/>
              <a:cs typeface="Times New Roman"/>
            </a:endParaRPr>
          </a:p>
          <a:p>
            <a:pPr marL="527050" indent="-514350">
              <a:lnSpc>
                <a:spcPct val="100000"/>
              </a:lnSpc>
              <a:spcBef>
                <a:spcPts val="755"/>
              </a:spcBef>
              <a:buAutoNum type="arabicPeriod"/>
              <a:tabLst>
                <a:tab pos="527050" algn="l"/>
              </a:tabLst>
            </a:pPr>
            <a:endParaRPr lang="en-IN" sz="2750" spc="-10" dirty="0">
              <a:latin typeface="Times New Roman"/>
              <a:cs typeface="Times New Roman"/>
            </a:endParaRPr>
          </a:p>
          <a:p>
            <a:pPr marL="527050" indent="-514350">
              <a:lnSpc>
                <a:spcPct val="100000"/>
              </a:lnSpc>
              <a:spcBef>
                <a:spcPts val="755"/>
              </a:spcBef>
              <a:buAutoNum type="arabicPeriod"/>
              <a:tabLst>
                <a:tab pos="527050" algn="l"/>
              </a:tabLst>
            </a:pPr>
            <a:endParaRPr lang="en-IN" sz="2750" spc="-10" dirty="0">
              <a:latin typeface="Times New Roman"/>
              <a:cs typeface="Times New Roman"/>
            </a:endParaRPr>
          </a:p>
          <a:p>
            <a:pPr marL="527050" indent="-514350">
              <a:lnSpc>
                <a:spcPct val="100000"/>
              </a:lnSpc>
              <a:spcBef>
                <a:spcPts val="755"/>
              </a:spcBef>
              <a:buAutoNum type="arabicPeriod"/>
              <a:tabLst>
                <a:tab pos="527050" algn="l"/>
              </a:tabLst>
            </a:pPr>
            <a:endParaRPr sz="2750" dirty="0">
              <a:latin typeface="Times New Roman"/>
              <a:cs typeface="Times New Roman"/>
            </a:endParaRPr>
          </a:p>
        </p:txBody>
      </p:sp>
      <p:sp>
        <p:nvSpPr>
          <p:cNvPr id="9" name="Rectangle 1">
            <a:extLst>
              <a:ext uri="{FF2B5EF4-FFF2-40B4-BE49-F238E27FC236}">
                <a16:creationId xmlns:a16="http://schemas.microsoft.com/office/drawing/2014/main" id="{AF0341E8-5F95-2EF2-EE95-C79DF40BD637}"/>
              </a:ext>
            </a:extLst>
          </p:cNvPr>
          <p:cNvSpPr>
            <a:spLocks noChangeArrowheads="1"/>
          </p:cNvSpPr>
          <p:nvPr/>
        </p:nvSpPr>
        <p:spPr bwMode="auto">
          <a:xfrm>
            <a:off x="0" y="-323165"/>
            <a:ext cx="3930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1" name="TextBox 10">
            <a:extLst>
              <a:ext uri="{FF2B5EF4-FFF2-40B4-BE49-F238E27FC236}">
                <a16:creationId xmlns:a16="http://schemas.microsoft.com/office/drawing/2014/main" id="{4E979C20-8481-4A6F-B0DD-D728A1B9CB70}"/>
              </a:ext>
            </a:extLst>
          </p:cNvPr>
          <p:cNvSpPr txBox="1"/>
          <p:nvPr/>
        </p:nvSpPr>
        <p:spPr>
          <a:xfrm>
            <a:off x="917574" y="1676400"/>
            <a:ext cx="10402951"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1.</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hybrid CNN-LSTM with DenseNet201</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for efficient real-time detection of plant diseases and pests.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detection accuracy by integrating spatial and temporal feature learning using advanced deep learning architectures.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 the challenges of smaller datasets through data augmentation and scalable model design.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tx1"/>
                </a:solidFill>
                <a:latin typeface="Times New Roman" panose="02020603050405020304" pitchFamily="18" charset="0"/>
                <a:cs typeface="Times New Roman" panose="02020603050405020304" pitchFamily="18" charset="0"/>
              </a:rPr>
              <a:t>4</a:t>
            </a:r>
            <a:r>
              <a:rPr lang="en-US" altLang="en-US" sz="2400" dirty="0">
                <a:solidFill>
                  <a:schemeClr val="tx1"/>
                </a:solidFill>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 cost-effective, robust, and adaptable solution for real-world agricultural applications under varying environmental conditions.</a:t>
            </a:r>
          </a:p>
          <a:p>
            <a:pPr marL="0" marR="0" lvl="0" indent="0" algn="l" defTabSz="914400" rtl="0" eaLnBrk="0" fontAlgn="base" latinLnBrk="0" hangingPunct="0">
              <a:lnSpc>
                <a:spcPct val="100000"/>
              </a:lnSpc>
              <a:spcBef>
                <a:spcPct val="0"/>
              </a:spcBef>
              <a:spcAft>
                <a:spcPct val="0"/>
              </a:spcAft>
              <a:buClrTx/>
              <a:buSzTx/>
              <a:tabLst/>
            </a:pPr>
            <a:endParaRPr lang="en-US" sz="24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sz="24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99720" rIns="0" bIns="0" rtlCol="0">
            <a:spAutoFit/>
          </a:bodyPr>
          <a:lstStyle/>
          <a:p>
            <a:pPr marL="360045">
              <a:lnSpc>
                <a:spcPct val="100000"/>
              </a:lnSpc>
              <a:spcBef>
                <a:spcPts val="130"/>
              </a:spcBef>
            </a:pPr>
            <a:r>
              <a:rPr sz="3950" dirty="0"/>
              <a:t>BLOCK</a:t>
            </a:r>
            <a:r>
              <a:rPr sz="3950" spc="60" dirty="0"/>
              <a:t> </a:t>
            </a:r>
            <a:r>
              <a:rPr sz="3950" dirty="0"/>
              <a:t>DIAGRAM</a:t>
            </a:r>
            <a:r>
              <a:rPr sz="3950" spc="90" dirty="0"/>
              <a:t> </a:t>
            </a:r>
            <a:r>
              <a:rPr sz="3950" dirty="0"/>
              <a:t>OR</a:t>
            </a:r>
            <a:r>
              <a:rPr sz="3950" spc="70" dirty="0"/>
              <a:t> </a:t>
            </a:r>
            <a:r>
              <a:rPr sz="3950" dirty="0"/>
              <a:t>FLOW</a:t>
            </a:r>
            <a:r>
              <a:rPr sz="3950" spc="-60" dirty="0"/>
              <a:t> </a:t>
            </a:r>
            <a:r>
              <a:rPr sz="3950" spc="-10" dirty="0"/>
              <a:t>DIAGRAM</a:t>
            </a:r>
            <a:endParaRPr sz="3950"/>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23-12-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16</a:t>
            </a:fld>
            <a:endParaRPr spc="-25" dirty="0"/>
          </a:p>
        </p:txBody>
      </p:sp>
      <p:pic>
        <p:nvPicPr>
          <p:cNvPr id="10" name="Picture 9">
            <a:extLst>
              <a:ext uri="{FF2B5EF4-FFF2-40B4-BE49-F238E27FC236}">
                <a16:creationId xmlns:a16="http://schemas.microsoft.com/office/drawing/2014/main" id="{AC3413E2-8B1B-59AB-C839-6AEE20EBB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219200"/>
            <a:ext cx="8001000" cy="4876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910205">
              <a:lnSpc>
                <a:spcPct val="100000"/>
              </a:lnSpc>
              <a:spcBef>
                <a:spcPts val="130"/>
              </a:spcBef>
            </a:pPr>
            <a:r>
              <a:rPr spc="-10" dirty="0"/>
              <a:t>METHODOLOGY</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23-12-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17</a:t>
            </a:fld>
            <a:endParaRPr spc="-25" dirty="0"/>
          </a:p>
        </p:txBody>
      </p:sp>
      <p:sp>
        <p:nvSpPr>
          <p:cNvPr id="12" name="TextBox 11">
            <a:extLst>
              <a:ext uri="{FF2B5EF4-FFF2-40B4-BE49-F238E27FC236}">
                <a16:creationId xmlns:a16="http://schemas.microsoft.com/office/drawing/2014/main" id="{246F0352-B574-063A-E2A8-E63E83B5DD0B}"/>
              </a:ext>
            </a:extLst>
          </p:cNvPr>
          <p:cNvSpPr txBox="1"/>
          <p:nvPr/>
        </p:nvSpPr>
        <p:spPr>
          <a:xfrm>
            <a:off x="304800" y="1295400"/>
            <a:ext cx="6172201" cy="553997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 Techniques: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1.Image Resizing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Plant leaf images were resized to match model input requirements, such as 224×224 pixels for DenseNet201 using bilinear interpolation.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2.Noise Removal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Preprocessing included the removal of noise from images to improve the accuracy of detection and classification processes.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3.Data Augmentation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Techniques like flipping, rotation, scaling, and translation were applied to increase dataset variability, reduce overfitting, and enhance model generalization under real-world conditions.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43AD790B-2508-A79E-6A2C-1ED4A4FE2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2944" y="1720676"/>
            <a:ext cx="5268056" cy="353712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3549D899-8A5B-D855-8C76-C4BA3763A4B4}"/>
              </a:ext>
            </a:extLst>
          </p:cNvPr>
          <p:cNvSpPr>
            <a:spLocks noGrp="1" noChangeArrowheads="1"/>
          </p:cNvSpPr>
          <p:nvPr>
            <p:ph type="body" idx="1"/>
          </p:nvPr>
        </p:nvSpPr>
        <p:spPr bwMode="auto">
          <a:xfrm>
            <a:off x="685800" y="1133162"/>
            <a:ext cx="1135380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Extraction Procedure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feature extraction process involved leveraging the deep features obtained from a pre-trained model's fully connected layers. These features were used as inputs for classification using a Logistic Regression model. The steps followed are detailed below:</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Loading Extracted Features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n-US" sz="2400" dirty="0"/>
              <a:t>The extracted features and corresponding labels were loaded from pre-saved files for further processing.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 Encoding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class labels were encoded into numerical format using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LabelEncoder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scikit-learn. This step ensured compatibility with the Logistic Regression classifier.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Scaling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normalize the feature data, standard scaling was applied using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StandardScaler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transformation adjusted the feature values to have a mean of zero and a standard deviation of one, optimizing model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2679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AC3BF1-0994-29B9-9D83-865C1EDBE0AA}"/>
              </a:ext>
            </a:extLst>
          </p:cNvPr>
          <p:cNvSpPr>
            <a:spLocks noGrp="1"/>
          </p:cNvSpPr>
          <p:nvPr>
            <p:ph type="body" idx="1"/>
          </p:nvPr>
        </p:nvSpPr>
        <p:spPr>
          <a:xfrm>
            <a:off x="838200" y="1066800"/>
            <a:ext cx="10896600" cy="7603570"/>
          </a:xfrm>
        </p:spPr>
        <p:txBody>
          <a:bodyPr/>
          <a:lstStyle/>
          <a:p>
            <a:r>
              <a:rPr lang="en-US" sz="2400" b="1" dirty="0"/>
              <a:t>4.Splitting the Dataset</a:t>
            </a:r>
            <a:r>
              <a:rPr lang="en-US" sz="2400" dirty="0"/>
              <a:t>:</a:t>
            </a:r>
            <a:br>
              <a:rPr lang="en-US" sz="2400" dirty="0"/>
            </a:br>
            <a:r>
              <a:rPr lang="en-US" sz="2400" dirty="0"/>
              <a:t>The scaled features and encoded labels were split into training and testing sets, with 80% of the data used for training and 20% reserved for testing. The splitting ensured that the model was evaluated on unseen data.</a:t>
            </a:r>
          </a:p>
          <a:p>
            <a:pPr algn="l" rtl="0"/>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5.Training the Logistic Regression Model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was then trained on the training dataset to classify the features. </a:t>
            </a:r>
          </a:p>
          <a:p>
            <a:pPr algn="l" rtl="0"/>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6.Model Evaluation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trained model was evaluated on the test dataset. Metrics such as accuracy and F1 score (weighted average) were calculated to assess the model’s performance. Additionally, a confusion matrix was generated to visualize prediction accuracy for each class.</a:t>
            </a:r>
          </a:p>
          <a:p>
            <a:pPr algn="l" rtl="0"/>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rtl="0"/>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IN" sz="2400" dirty="0"/>
          </a:p>
        </p:txBody>
      </p:sp>
    </p:spTree>
    <p:extLst>
      <p:ext uri="{BB962C8B-B14F-4D97-AF65-F5344CB8AC3E}">
        <p14:creationId xmlns:p14="http://schemas.microsoft.com/office/powerpoint/2010/main" val="3989595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69255" y="529843"/>
            <a:ext cx="2613025" cy="701040"/>
          </a:xfrm>
          <a:prstGeom prst="rect">
            <a:avLst/>
          </a:prstGeom>
        </p:spPr>
        <p:txBody>
          <a:bodyPr vert="horz" wrap="square" lIns="0" tIns="16510" rIns="0" bIns="0" rtlCol="0">
            <a:spAutoFit/>
          </a:bodyPr>
          <a:lstStyle/>
          <a:p>
            <a:pPr marL="12700">
              <a:lnSpc>
                <a:spcPct val="100000"/>
              </a:lnSpc>
              <a:spcBef>
                <a:spcPts val="130"/>
              </a:spcBef>
            </a:pPr>
            <a:r>
              <a:rPr spc="-10" dirty="0"/>
              <a:t>OUTLINE</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23-12-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2</a:t>
            </a:fld>
            <a:endParaRPr spc="-25" dirty="0"/>
          </a:p>
        </p:txBody>
      </p:sp>
      <p:sp>
        <p:nvSpPr>
          <p:cNvPr id="3" name="object 3"/>
          <p:cNvSpPr txBox="1"/>
          <p:nvPr/>
        </p:nvSpPr>
        <p:spPr>
          <a:xfrm>
            <a:off x="917575" y="1173924"/>
            <a:ext cx="3450590" cy="4508500"/>
          </a:xfrm>
          <a:prstGeom prst="rect">
            <a:avLst/>
          </a:prstGeom>
        </p:spPr>
        <p:txBody>
          <a:bodyPr vert="horz" wrap="square" lIns="0" tIns="62230" rIns="0" bIns="0" rtlCol="0">
            <a:spAutoFit/>
          </a:bodyPr>
          <a:lstStyle/>
          <a:p>
            <a:pPr marL="527050" indent="-514350">
              <a:lnSpc>
                <a:spcPct val="100000"/>
              </a:lnSpc>
              <a:spcBef>
                <a:spcPts val="490"/>
              </a:spcBef>
              <a:buAutoNum type="arabicPeriod"/>
              <a:tabLst>
                <a:tab pos="527050" algn="l"/>
              </a:tabLst>
            </a:pPr>
            <a:r>
              <a:rPr sz="1800" spc="-10" dirty="0">
                <a:latin typeface="Times New Roman"/>
                <a:cs typeface="Times New Roman"/>
              </a:rPr>
              <a:t>Abstract</a:t>
            </a:r>
            <a:endParaRPr sz="1800">
              <a:latin typeface="Times New Roman"/>
              <a:cs typeface="Times New Roman"/>
            </a:endParaRPr>
          </a:p>
          <a:p>
            <a:pPr marL="527050" indent="-514350">
              <a:lnSpc>
                <a:spcPct val="100000"/>
              </a:lnSpc>
              <a:spcBef>
                <a:spcPts val="390"/>
              </a:spcBef>
              <a:buAutoNum type="arabicPeriod"/>
              <a:tabLst>
                <a:tab pos="527050" algn="l"/>
              </a:tabLst>
            </a:pPr>
            <a:r>
              <a:rPr sz="1800" spc="-10" dirty="0">
                <a:latin typeface="Times New Roman"/>
                <a:cs typeface="Times New Roman"/>
              </a:rPr>
              <a:t>Introduction</a:t>
            </a:r>
            <a:endParaRPr sz="1800">
              <a:latin typeface="Times New Roman"/>
              <a:cs typeface="Times New Roman"/>
            </a:endParaRPr>
          </a:p>
          <a:p>
            <a:pPr marL="527050" indent="-514350">
              <a:lnSpc>
                <a:spcPct val="100000"/>
              </a:lnSpc>
              <a:spcBef>
                <a:spcPts val="320"/>
              </a:spcBef>
              <a:buAutoNum type="arabicPeriod"/>
              <a:tabLst>
                <a:tab pos="527050" algn="l"/>
              </a:tabLst>
            </a:pPr>
            <a:r>
              <a:rPr sz="1800" dirty="0">
                <a:latin typeface="Times New Roman"/>
                <a:cs typeface="Times New Roman"/>
              </a:rPr>
              <a:t>Literature</a:t>
            </a:r>
            <a:r>
              <a:rPr sz="1800" spc="-10" dirty="0">
                <a:latin typeface="Times New Roman"/>
                <a:cs typeface="Times New Roman"/>
              </a:rPr>
              <a:t> Survey</a:t>
            </a:r>
            <a:endParaRPr sz="1800">
              <a:latin typeface="Times New Roman"/>
              <a:cs typeface="Times New Roman"/>
            </a:endParaRPr>
          </a:p>
          <a:p>
            <a:pPr marL="527050" indent="-514350">
              <a:lnSpc>
                <a:spcPct val="100000"/>
              </a:lnSpc>
              <a:spcBef>
                <a:spcPts val="395"/>
              </a:spcBef>
              <a:buAutoNum type="arabicPeriod"/>
              <a:tabLst>
                <a:tab pos="527050" algn="l"/>
              </a:tabLst>
            </a:pPr>
            <a:r>
              <a:rPr sz="1800" dirty="0">
                <a:latin typeface="Times New Roman"/>
                <a:cs typeface="Times New Roman"/>
              </a:rPr>
              <a:t>Research</a:t>
            </a:r>
            <a:r>
              <a:rPr sz="1800" spc="-40" dirty="0">
                <a:latin typeface="Times New Roman"/>
                <a:cs typeface="Times New Roman"/>
              </a:rPr>
              <a:t> </a:t>
            </a:r>
            <a:r>
              <a:rPr sz="1800" spc="-20" dirty="0">
                <a:latin typeface="Times New Roman"/>
                <a:cs typeface="Times New Roman"/>
              </a:rPr>
              <a:t>Gaps</a:t>
            </a:r>
            <a:endParaRPr sz="1800">
              <a:latin typeface="Times New Roman"/>
              <a:cs typeface="Times New Roman"/>
            </a:endParaRPr>
          </a:p>
          <a:p>
            <a:pPr marL="527050" indent="-514350">
              <a:lnSpc>
                <a:spcPct val="100000"/>
              </a:lnSpc>
              <a:spcBef>
                <a:spcPts val="320"/>
              </a:spcBef>
              <a:buAutoNum type="arabicPeriod"/>
              <a:tabLst>
                <a:tab pos="527050" algn="l"/>
              </a:tabLst>
            </a:pPr>
            <a:r>
              <a:rPr sz="1800" dirty="0">
                <a:latin typeface="Times New Roman"/>
                <a:cs typeface="Times New Roman"/>
              </a:rPr>
              <a:t>Problem</a:t>
            </a:r>
            <a:r>
              <a:rPr sz="1800" spc="-50" dirty="0">
                <a:latin typeface="Times New Roman"/>
                <a:cs typeface="Times New Roman"/>
              </a:rPr>
              <a:t> </a:t>
            </a:r>
            <a:r>
              <a:rPr sz="1800" spc="-10" dirty="0">
                <a:latin typeface="Times New Roman"/>
                <a:cs typeface="Times New Roman"/>
              </a:rPr>
              <a:t>Statement</a:t>
            </a:r>
            <a:endParaRPr sz="1800">
              <a:latin typeface="Times New Roman"/>
              <a:cs typeface="Times New Roman"/>
            </a:endParaRPr>
          </a:p>
          <a:p>
            <a:pPr marL="527050" indent="-514350">
              <a:lnSpc>
                <a:spcPct val="100000"/>
              </a:lnSpc>
              <a:spcBef>
                <a:spcPts val="390"/>
              </a:spcBef>
              <a:buAutoNum type="arabicPeriod"/>
              <a:tabLst>
                <a:tab pos="527050" algn="l"/>
              </a:tabLst>
            </a:pPr>
            <a:r>
              <a:rPr sz="1800" spc="-10" dirty="0">
                <a:latin typeface="Times New Roman"/>
                <a:cs typeface="Times New Roman"/>
              </a:rPr>
              <a:t>Objectives</a:t>
            </a:r>
            <a:endParaRPr sz="1800">
              <a:latin typeface="Times New Roman"/>
              <a:cs typeface="Times New Roman"/>
            </a:endParaRPr>
          </a:p>
          <a:p>
            <a:pPr marL="527050" indent="-514350">
              <a:lnSpc>
                <a:spcPct val="100000"/>
              </a:lnSpc>
              <a:spcBef>
                <a:spcPts val="320"/>
              </a:spcBef>
              <a:buAutoNum type="arabicPeriod"/>
              <a:tabLst>
                <a:tab pos="527050" algn="l"/>
              </a:tabLst>
            </a:pPr>
            <a:r>
              <a:rPr sz="1800" dirty="0">
                <a:latin typeface="Times New Roman"/>
                <a:cs typeface="Times New Roman"/>
              </a:rPr>
              <a:t>Block</a:t>
            </a:r>
            <a:r>
              <a:rPr sz="1800" spc="-10" dirty="0">
                <a:latin typeface="Times New Roman"/>
                <a:cs typeface="Times New Roman"/>
              </a:rPr>
              <a:t> </a:t>
            </a:r>
            <a:r>
              <a:rPr sz="1800" dirty="0">
                <a:latin typeface="Times New Roman"/>
                <a:cs typeface="Times New Roman"/>
              </a:rPr>
              <a:t>Diagram</a:t>
            </a:r>
            <a:r>
              <a:rPr sz="1800" spc="-55"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Flow</a:t>
            </a:r>
            <a:r>
              <a:rPr sz="1800" spc="-30" dirty="0">
                <a:latin typeface="Times New Roman"/>
                <a:cs typeface="Times New Roman"/>
              </a:rPr>
              <a:t> </a:t>
            </a:r>
            <a:r>
              <a:rPr sz="1800" spc="-10" dirty="0">
                <a:latin typeface="Times New Roman"/>
                <a:cs typeface="Times New Roman"/>
              </a:rPr>
              <a:t>Diagram</a:t>
            </a:r>
            <a:endParaRPr sz="1800">
              <a:latin typeface="Times New Roman"/>
              <a:cs typeface="Times New Roman"/>
            </a:endParaRPr>
          </a:p>
          <a:p>
            <a:pPr marL="527050" indent="-514350">
              <a:lnSpc>
                <a:spcPct val="100000"/>
              </a:lnSpc>
              <a:spcBef>
                <a:spcPts val="390"/>
              </a:spcBef>
              <a:buAutoNum type="arabicPeriod"/>
              <a:tabLst>
                <a:tab pos="527050" algn="l"/>
              </a:tabLst>
            </a:pPr>
            <a:r>
              <a:rPr sz="1800" spc="-10" dirty="0">
                <a:latin typeface="Times New Roman"/>
                <a:cs typeface="Times New Roman"/>
              </a:rPr>
              <a:t>Methodology</a:t>
            </a:r>
            <a:endParaRPr sz="1800">
              <a:latin typeface="Times New Roman"/>
              <a:cs typeface="Times New Roman"/>
            </a:endParaRPr>
          </a:p>
          <a:p>
            <a:pPr marL="527050" indent="-514350">
              <a:lnSpc>
                <a:spcPct val="100000"/>
              </a:lnSpc>
              <a:spcBef>
                <a:spcPts val="320"/>
              </a:spcBef>
              <a:buAutoNum type="arabicPeriod"/>
              <a:tabLst>
                <a:tab pos="527050" algn="l"/>
              </a:tabLst>
            </a:pPr>
            <a:r>
              <a:rPr sz="1800" spc="-10" dirty="0">
                <a:latin typeface="Times New Roman"/>
                <a:cs typeface="Times New Roman"/>
              </a:rPr>
              <a:t>Implementation</a:t>
            </a:r>
            <a:endParaRPr sz="1800">
              <a:latin typeface="Times New Roman"/>
              <a:cs typeface="Times New Roman"/>
            </a:endParaRPr>
          </a:p>
          <a:p>
            <a:pPr marL="527050" indent="-514350">
              <a:lnSpc>
                <a:spcPct val="100000"/>
              </a:lnSpc>
              <a:spcBef>
                <a:spcPts val="395"/>
              </a:spcBef>
              <a:buAutoNum type="arabicPeriod"/>
              <a:tabLst>
                <a:tab pos="527050" algn="l"/>
              </a:tabLst>
            </a:pPr>
            <a:r>
              <a:rPr sz="1800" dirty="0">
                <a:latin typeface="Times New Roman"/>
                <a:cs typeface="Times New Roman"/>
              </a:rPr>
              <a:t>Results</a:t>
            </a:r>
            <a:r>
              <a:rPr sz="1800" spc="10" dirty="0">
                <a:latin typeface="Times New Roman"/>
                <a:cs typeface="Times New Roman"/>
              </a:rPr>
              <a:t> </a:t>
            </a:r>
            <a:r>
              <a:rPr sz="1800" spc="-20" dirty="0">
                <a:latin typeface="Times New Roman"/>
                <a:cs typeface="Times New Roman"/>
              </a:rPr>
              <a:t>and</a:t>
            </a:r>
            <a:r>
              <a:rPr sz="1800" spc="-90" dirty="0">
                <a:latin typeface="Times New Roman"/>
                <a:cs typeface="Times New Roman"/>
              </a:rPr>
              <a:t> </a:t>
            </a:r>
            <a:r>
              <a:rPr sz="1800" spc="-10" dirty="0">
                <a:latin typeface="Times New Roman"/>
                <a:cs typeface="Times New Roman"/>
              </a:rPr>
              <a:t>Analysis</a:t>
            </a:r>
            <a:endParaRPr sz="1800">
              <a:latin typeface="Times New Roman"/>
              <a:cs typeface="Times New Roman"/>
            </a:endParaRPr>
          </a:p>
          <a:p>
            <a:pPr marL="527050" indent="-514350">
              <a:lnSpc>
                <a:spcPct val="100000"/>
              </a:lnSpc>
              <a:spcBef>
                <a:spcPts val="315"/>
              </a:spcBef>
              <a:buAutoNum type="arabicPeriod"/>
              <a:tabLst>
                <a:tab pos="527050" algn="l"/>
              </a:tabLst>
            </a:pPr>
            <a:r>
              <a:rPr sz="1800" dirty="0">
                <a:latin typeface="Times New Roman"/>
                <a:cs typeface="Times New Roman"/>
              </a:rPr>
              <a:t>Conclusion</a:t>
            </a:r>
            <a:r>
              <a:rPr sz="1800" spc="-20" dirty="0">
                <a:latin typeface="Times New Roman"/>
                <a:cs typeface="Times New Roman"/>
              </a:rPr>
              <a:t> </a:t>
            </a:r>
            <a:r>
              <a:rPr sz="1800" dirty="0">
                <a:latin typeface="Times New Roman"/>
                <a:cs typeface="Times New Roman"/>
              </a:rPr>
              <a:t>&amp;</a:t>
            </a:r>
            <a:r>
              <a:rPr sz="1800" spc="-5" dirty="0">
                <a:latin typeface="Times New Roman"/>
                <a:cs typeface="Times New Roman"/>
              </a:rPr>
              <a:t> </a:t>
            </a:r>
            <a:r>
              <a:rPr sz="1800" dirty="0">
                <a:latin typeface="Times New Roman"/>
                <a:cs typeface="Times New Roman"/>
              </a:rPr>
              <a:t>Future </a:t>
            </a:r>
            <a:r>
              <a:rPr sz="1800" spc="-20" dirty="0">
                <a:latin typeface="Times New Roman"/>
                <a:cs typeface="Times New Roman"/>
              </a:rPr>
              <a:t>Scope</a:t>
            </a:r>
            <a:endParaRPr sz="1800">
              <a:latin typeface="Times New Roman"/>
              <a:cs typeface="Times New Roman"/>
            </a:endParaRPr>
          </a:p>
          <a:p>
            <a:pPr marL="527050" indent="-514350">
              <a:lnSpc>
                <a:spcPct val="100000"/>
              </a:lnSpc>
              <a:spcBef>
                <a:spcPts val="400"/>
              </a:spcBef>
              <a:buAutoNum type="arabicPeriod"/>
              <a:tabLst>
                <a:tab pos="527050" algn="l"/>
              </a:tabLst>
            </a:pPr>
            <a:r>
              <a:rPr sz="1800" spc="-10" dirty="0">
                <a:latin typeface="Times New Roman"/>
                <a:cs typeface="Times New Roman"/>
              </a:rPr>
              <a:t>References</a:t>
            </a:r>
            <a:endParaRPr sz="1800">
              <a:latin typeface="Times New Roman"/>
              <a:cs typeface="Times New Roman"/>
            </a:endParaRPr>
          </a:p>
          <a:p>
            <a:pPr marL="527050" indent="-514350">
              <a:lnSpc>
                <a:spcPct val="100000"/>
              </a:lnSpc>
              <a:spcBef>
                <a:spcPts val="315"/>
              </a:spcBef>
              <a:buAutoNum type="arabicPeriod"/>
              <a:tabLst>
                <a:tab pos="527050" algn="l"/>
              </a:tabLst>
            </a:pPr>
            <a:r>
              <a:rPr sz="1800" dirty="0">
                <a:latin typeface="Times New Roman"/>
                <a:cs typeface="Times New Roman"/>
              </a:rPr>
              <a:t>Question </a:t>
            </a:r>
            <a:r>
              <a:rPr sz="1800" spc="-20" dirty="0">
                <a:latin typeface="Times New Roman"/>
                <a:cs typeface="Times New Roman"/>
              </a:rPr>
              <a:t>and</a:t>
            </a:r>
            <a:r>
              <a:rPr sz="1800" spc="-75" dirty="0">
                <a:latin typeface="Times New Roman"/>
                <a:cs typeface="Times New Roman"/>
              </a:rPr>
              <a:t> </a:t>
            </a:r>
            <a:r>
              <a:rPr sz="1800" spc="-10" dirty="0">
                <a:latin typeface="Times New Roman"/>
                <a:cs typeface="Times New Roman"/>
              </a:rPr>
              <a:t>Answers</a:t>
            </a:r>
            <a:endParaRPr sz="1800">
              <a:latin typeface="Times New Roman"/>
              <a:cs typeface="Times New Roman"/>
            </a:endParaRPr>
          </a:p>
          <a:p>
            <a:pPr marL="527050" indent="-514350">
              <a:lnSpc>
                <a:spcPct val="100000"/>
              </a:lnSpc>
              <a:spcBef>
                <a:spcPts val="395"/>
              </a:spcBef>
              <a:buAutoNum type="arabicPeriod"/>
              <a:tabLst>
                <a:tab pos="527050" algn="l"/>
              </a:tabLst>
            </a:pPr>
            <a:r>
              <a:rPr sz="1800" spc="-10" dirty="0">
                <a:latin typeface="Times New Roman"/>
                <a:cs typeface="Times New Roman"/>
              </a:rPr>
              <a:t>Acknowledgements</a:t>
            </a:r>
            <a:endParaRPr sz="18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D88D56-93BD-8B85-9F59-1F9A1E4D9B43}"/>
              </a:ext>
            </a:extLst>
          </p:cNvPr>
          <p:cNvSpPr>
            <a:spLocks noGrp="1"/>
          </p:cNvSpPr>
          <p:nvPr>
            <p:ph type="body" idx="1"/>
          </p:nvPr>
        </p:nvSpPr>
        <p:spPr>
          <a:xfrm>
            <a:off x="762000" y="838200"/>
            <a:ext cx="10972800" cy="5768577"/>
          </a:xfrm>
        </p:spPr>
        <p:txBody>
          <a:bodyPr/>
          <a:lstStyle/>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Hybrid Model Architecture</a:t>
            </a:r>
          </a:p>
          <a:p>
            <a:r>
              <a:rPr lang="en-US" sz="2400" b="1" dirty="0">
                <a:latin typeface="Times New Roman" panose="02020603050405020304" pitchFamily="18" charset="0"/>
                <a:cs typeface="Times New Roman" panose="02020603050405020304" pitchFamily="18" charset="0"/>
              </a:rPr>
              <a:t>1.Convolutional Neural Network (CNN) Backbone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The CNN is used as a feature </a:t>
            </a:r>
            <a:r>
              <a:rPr lang="en-US" sz="2400" dirty="0" err="1">
                <a:latin typeface="Times New Roman" panose="02020603050405020304" pitchFamily="18" charset="0"/>
                <a:cs typeface="Times New Roman" panose="02020603050405020304" pitchFamily="18" charset="0"/>
              </a:rPr>
              <a:t>extractor.It</a:t>
            </a:r>
            <a:r>
              <a:rPr lang="en-US" sz="2400" dirty="0">
                <a:latin typeface="Times New Roman" panose="02020603050405020304" pitchFamily="18" charset="0"/>
                <a:cs typeface="Times New Roman" panose="02020603050405020304" pitchFamily="18" charset="0"/>
              </a:rPr>
              <a:t> processes the input image through several convolutional layers to extract high-level features, such as edges, textures etc.</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Layers</a:t>
            </a:r>
            <a:r>
              <a:rPr lang="en-US" sz="2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Convolutional Layers</a:t>
            </a:r>
            <a:r>
              <a:rPr lang="en-US" sz="2400" dirty="0">
                <a:latin typeface="Times New Roman" panose="02020603050405020304" pitchFamily="18" charset="0"/>
                <a:cs typeface="Times New Roman" panose="02020603050405020304" pitchFamily="18" charset="0"/>
              </a:rPr>
              <a:t>: Several convolutional layers apply filters to the image, identifying low- and mid-level features.</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Activation Function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Typically,</a:t>
            </a:r>
            <a:r>
              <a:rPr lang="en-US" sz="2400" b="1" dirty="0" err="1">
                <a:latin typeface="Times New Roman" panose="02020603050405020304" pitchFamily="18" charset="0"/>
                <a:cs typeface="Times New Roman" panose="02020603050405020304" pitchFamily="18" charset="0"/>
              </a:rPr>
              <a:t>ReLU</a:t>
            </a:r>
            <a:r>
              <a:rPr lang="en-US" sz="2400" b="1" dirty="0">
                <a:latin typeface="Times New Roman" panose="02020603050405020304" pitchFamily="18" charset="0"/>
                <a:cs typeface="Times New Roman" panose="02020603050405020304" pitchFamily="18" charset="0"/>
              </a:rPr>
              <a:t> (Rectified Linear Unit) </a:t>
            </a:r>
            <a:r>
              <a:rPr lang="en-US" sz="2400" dirty="0">
                <a:latin typeface="Times New Roman" panose="02020603050405020304" pitchFamily="18" charset="0"/>
                <a:cs typeface="Times New Roman" panose="02020603050405020304" pitchFamily="18" charset="0"/>
              </a:rPr>
              <a:t>activation is used to introduce non-</a:t>
            </a:r>
            <a:r>
              <a:rPr lang="en-US" sz="2400" dirty="0" err="1">
                <a:latin typeface="Times New Roman" panose="02020603050405020304" pitchFamily="18" charset="0"/>
                <a:cs typeface="Times New Roman" panose="02020603050405020304" pitchFamily="18" charset="0"/>
              </a:rPr>
              <a:t>linearity,allowing</a:t>
            </a:r>
            <a:r>
              <a:rPr lang="en-US" sz="2400" dirty="0">
                <a:latin typeface="Times New Roman" panose="02020603050405020304" pitchFamily="18" charset="0"/>
                <a:cs typeface="Times New Roman" panose="02020603050405020304" pitchFamily="18" charset="0"/>
              </a:rPr>
              <a:t> the network to learn more complex patterns.</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Pooling Layers</a:t>
            </a:r>
            <a:r>
              <a:rPr lang="en-US" sz="2400" dirty="0">
                <a:latin typeface="Times New Roman" panose="02020603050405020304" pitchFamily="18" charset="0"/>
                <a:cs typeface="Times New Roman" panose="02020603050405020304" pitchFamily="18" charset="0"/>
              </a:rPr>
              <a:t>: Max pooling is often used to down sample the feature maps and reduce spatial dimensions, keeping the most essential features.</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Batch Normalization</a:t>
            </a:r>
            <a:r>
              <a:rPr lang="en-US" sz="2400" dirty="0">
                <a:latin typeface="Times New Roman" panose="02020603050405020304" pitchFamily="18" charset="0"/>
                <a:cs typeface="Times New Roman" panose="02020603050405020304" pitchFamily="18" charset="0"/>
              </a:rPr>
              <a:t>: This normalizes the input to each layer to speed up training and improve convergence.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Output</a:t>
            </a:r>
            <a:r>
              <a:rPr lang="en-US" sz="2400" dirty="0">
                <a:latin typeface="Times New Roman" panose="02020603050405020304" pitchFamily="18" charset="0"/>
                <a:cs typeface="Times New Roman" panose="02020603050405020304" pitchFamily="18" charset="0"/>
              </a:rPr>
              <a:t>: The CNN backbone produces feature maps that are passed on to the next stage (LSTM) for temporal or sequential modeling.</a:t>
            </a:r>
            <a:endParaRPr lang="en-IN" dirty="0"/>
          </a:p>
        </p:txBody>
      </p:sp>
    </p:spTree>
    <p:extLst>
      <p:ext uri="{BB962C8B-B14F-4D97-AF65-F5344CB8AC3E}">
        <p14:creationId xmlns:p14="http://schemas.microsoft.com/office/powerpoint/2010/main" val="2330683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494C5F-9907-DE29-91D9-E98EBACF54BD}"/>
              </a:ext>
            </a:extLst>
          </p:cNvPr>
          <p:cNvSpPr>
            <a:spLocks noGrp="1"/>
          </p:cNvSpPr>
          <p:nvPr>
            <p:ph type="body" idx="1"/>
          </p:nvPr>
        </p:nvSpPr>
        <p:spPr>
          <a:xfrm>
            <a:off x="990600" y="1219200"/>
            <a:ext cx="10591800" cy="4973568"/>
          </a:xfrm>
        </p:spPr>
        <p:txBody>
          <a:bodyPr/>
          <a:lstStyle/>
          <a:p>
            <a:r>
              <a:rPr lang="en-US" b="1" dirty="0"/>
              <a:t>2.</a:t>
            </a:r>
            <a:r>
              <a:rPr lang="en-US" sz="2400" b="1" dirty="0">
                <a:latin typeface="Times New Roman" panose="02020603050405020304" pitchFamily="18" charset="0"/>
                <a:cs typeface="Times New Roman" panose="02020603050405020304" pitchFamily="18" charset="0"/>
              </a:rPr>
              <a:t>Long Short-Term Memory (LSTM)</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The LSTM network is used to process the sequential nature of the image features. Although LSTMs are typically used for sequential data (like text or time series), they can also capture long-range dependencies in feature sequences extracted from an image.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Layer Description</a:t>
            </a:r>
            <a:r>
              <a:rPr lang="en-US" sz="2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LSTM Layer</a:t>
            </a:r>
            <a:r>
              <a:rPr lang="en-US" sz="2400" dirty="0">
                <a:latin typeface="Times New Roman" panose="02020603050405020304" pitchFamily="18" charset="0"/>
                <a:cs typeface="Times New Roman" panose="02020603050405020304" pitchFamily="18" charset="0"/>
              </a:rPr>
              <a:t>: After extracting features through the CNN, the LSTM layer helps capture temporal dependencies and contextual information from sequential features. </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Hidden States</a:t>
            </a:r>
            <a:r>
              <a:rPr lang="en-US" sz="2400" dirty="0">
                <a:latin typeface="Times New Roman" panose="02020603050405020304" pitchFamily="18" charset="0"/>
                <a:cs typeface="Times New Roman" panose="02020603050405020304" pitchFamily="18" charset="0"/>
              </a:rPr>
              <a:t>: The LSTM maintains hidden states to capture the temporal or sequential relationships between different image parts.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Output</a:t>
            </a:r>
            <a:r>
              <a:rPr lang="en-US" sz="2400" dirty="0">
                <a:latin typeface="Times New Roman" panose="02020603050405020304" pitchFamily="18" charset="0"/>
                <a:cs typeface="Times New Roman" panose="02020603050405020304" pitchFamily="18" charset="0"/>
              </a:rPr>
              <a:t>: The LSTM outputs a sequence of features that are passed to DenseNet201 for more detailed feature refinement and classification.</a:t>
            </a:r>
          </a:p>
          <a:p>
            <a:endParaRPr lang="en-IN" dirty="0"/>
          </a:p>
        </p:txBody>
      </p:sp>
    </p:spTree>
    <p:extLst>
      <p:ext uri="{BB962C8B-B14F-4D97-AF65-F5344CB8AC3E}">
        <p14:creationId xmlns:p14="http://schemas.microsoft.com/office/powerpoint/2010/main" val="168821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325B27-A64F-E984-1F43-887596504F33}"/>
              </a:ext>
            </a:extLst>
          </p:cNvPr>
          <p:cNvSpPr>
            <a:spLocks noGrp="1"/>
          </p:cNvSpPr>
          <p:nvPr>
            <p:ph type="body" idx="1"/>
          </p:nvPr>
        </p:nvSpPr>
        <p:spPr>
          <a:xfrm>
            <a:off x="914400" y="1066800"/>
            <a:ext cx="10896600" cy="5419100"/>
          </a:xfrm>
        </p:spPr>
        <p:txBody>
          <a:bodyPr/>
          <a:lstStyle/>
          <a:p>
            <a:r>
              <a:rPr lang="en-US" b="1" dirty="0"/>
              <a:t>3</a:t>
            </a:r>
            <a:r>
              <a:rPr lang="en-US" sz="2400" b="1" dirty="0">
                <a:latin typeface="Times New Roman" panose="02020603050405020304" pitchFamily="18" charset="0"/>
                <a:cs typeface="Times New Roman" panose="02020603050405020304" pitchFamily="18" charset="0"/>
              </a:rPr>
              <a:t>. DenseNet201</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DenseNet201 is a deep convolutional network that connects each layer to every other layer in a densely connected fashion, improving feature reuse and reducing the number of parameters.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Architecture</a:t>
            </a:r>
            <a:r>
              <a:rPr lang="en-US" sz="2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Dense Blocks</a:t>
            </a:r>
            <a:r>
              <a:rPr lang="en-US" sz="2400" dirty="0">
                <a:latin typeface="Times New Roman" panose="02020603050405020304" pitchFamily="18" charset="0"/>
                <a:cs typeface="Times New Roman" panose="02020603050405020304" pitchFamily="18" charset="0"/>
              </a:rPr>
              <a:t>:DenseNet201 consists of several dense </a:t>
            </a:r>
            <a:r>
              <a:rPr lang="en-US" sz="2400" dirty="0" err="1">
                <a:latin typeface="Times New Roman" panose="02020603050405020304" pitchFamily="18" charset="0"/>
                <a:cs typeface="Times New Roman" panose="02020603050405020304" pitchFamily="18" charset="0"/>
              </a:rPr>
              <a:t>blocks,each</a:t>
            </a:r>
            <a:r>
              <a:rPr lang="en-US" sz="2400" dirty="0">
                <a:latin typeface="Times New Roman" panose="02020603050405020304" pitchFamily="18" charset="0"/>
                <a:cs typeface="Times New Roman" panose="02020603050405020304" pitchFamily="18" charset="0"/>
              </a:rPr>
              <a:t> containing multiple convolutional layers. </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Transition </a:t>
            </a:r>
            <a:r>
              <a:rPr lang="en-US" sz="2400" b="1" dirty="0" err="1">
                <a:latin typeface="Times New Roman" panose="02020603050405020304" pitchFamily="18" charset="0"/>
                <a:cs typeface="Times New Roman" panose="02020603050405020304" pitchFamily="18" charset="0"/>
              </a:rPr>
              <a:t>Layers</a:t>
            </a:r>
            <a:r>
              <a:rPr lang="en-US" sz="2400" dirty="0" err="1">
                <a:latin typeface="Times New Roman" panose="02020603050405020304" pitchFamily="18" charset="0"/>
                <a:cs typeface="Times New Roman" panose="02020603050405020304" pitchFamily="18" charset="0"/>
              </a:rPr>
              <a:t>:Between</a:t>
            </a:r>
            <a:r>
              <a:rPr lang="en-US" sz="2400" dirty="0">
                <a:latin typeface="Times New Roman" panose="02020603050405020304" pitchFamily="18" charset="0"/>
                <a:cs typeface="Times New Roman" panose="02020603050405020304" pitchFamily="18" charset="0"/>
              </a:rPr>
              <a:t> dense blocks, transition layers help reduce the size of the feature maps by using convolution and pooling operations.</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Final </a:t>
            </a:r>
            <a:r>
              <a:rPr lang="en-US" sz="2400" b="1" dirty="0" err="1">
                <a:latin typeface="Times New Roman" panose="02020603050405020304" pitchFamily="18" charset="0"/>
                <a:cs typeface="Times New Roman" panose="02020603050405020304" pitchFamily="18" charset="0"/>
              </a:rPr>
              <a:t>Layer</a:t>
            </a:r>
            <a:r>
              <a:rPr lang="en-US" sz="2400" dirty="0" err="1">
                <a:latin typeface="Times New Roman" panose="02020603050405020304" pitchFamily="18" charset="0"/>
                <a:cs typeface="Times New Roman" panose="02020603050405020304" pitchFamily="18" charset="0"/>
              </a:rPr>
              <a:t>:After</a:t>
            </a:r>
            <a:r>
              <a:rPr lang="en-US" sz="2400" dirty="0">
                <a:latin typeface="Times New Roman" panose="02020603050405020304" pitchFamily="18" charset="0"/>
                <a:cs typeface="Times New Roman" panose="02020603050405020304" pitchFamily="18" charset="0"/>
              </a:rPr>
              <a:t> passing through the dense blocks, the output is flattened and passed through a fully connected layer (dense layer), followed by a </a:t>
            </a:r>
            <a:r>
              <a:rPr lang="en-US" sz="2400" dirty="0" err="1">
                <a:latin typeface="Times New Roman" panose="02020603050405020304" pitchFamily="18" charset="0"/>
                <a:cs typeface="Times New Roman" panose="02020603050405020304" pitchFamily="18" charset="0"/>
              </a:rPr>
              <a:t>softmax</a:t>
            </a:r>
            <a:r>
              <a:rPr lang="en-US" sz="2400" dirty="0">
                <a:latin typeface="Times New Roman" panose="02020603050405020304" pitchFamily="18" charset="0"/>
                <a:cs typeface="Times New Roman" panose="02020603050405020304" pitchFamily="18" charset="0"/>
              </a:rPr>
              <a:t> activation for multi-class classification.</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Output</a:t>
            </a:r>
            <a:r>
              <a:rPr lang="en-US" sz="2400" dirty="0">
                <a:latin typeface="Times New Roman" panose="02020603050405020304" pitchFamily="18" charset="0"/>
                <a:cs typeface="Times New Roman" panose="02020603050405020304" pitchFamily="18" charset="0"/>
              </a:rPr>
              <a:t>: The output of DenseNet201 is a probability distribution across the classes, representing the model's classification decision.</a:t>
            </a:r>
          </a:p>
          <a:p>
            <a:endParaRPr lang="en-IN" dirty="0"/>
          </a:p>
        </p:txBody>
      </p:sp>
    </p:spTree>
    <p:extLst>
      <p:ext uri="{BB962C8B-B14F-4D97-AF65-F5344CB8AC3E}">
        <p14:creationId xmlns:p14="http://schemas.microsoft.com/office/powerpoint/2010/main" val="2563720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ACAE7E-C082-3AD6-8F4D-925E80C49DFA}"/>
              </a:ext>
            </a:extLst>
          </p:cNvPr>
          <p:cNvSpPr>
            <a:spLocks noGrp="1"/>
          </p:cNvSpPr>
          <p:nvPr>
            <p:ph type="body" idx="1"/>
          </p:nvPr>
        </p:nvSpPr>
        <p:spPr>
          <a:xfrm>
            <a:off x="762000" y="1143000"/>
            <a:ext cx="11049000" cy="4855175"/>
          </a:xfrm>
        </p:spPr>
        <p:txBody>
          <a:bodyPr/>
          <a:lstStyle/>
          <a:p>
            <a:r>
              <a:rPr lang="en-US" sz="2400" b="1" dirty="0">
                <a:latin typeface="Times New Roman" panose="02020603050405020304" pitchFamily="18" charset="0"/>
                <a:cs typeface="Times New Roman" panose="02020603050405020304" pitchFamily="18" charset="0"/>
              </a:rPr>
              <a:t>Complete Architecture Overview: CNN-LSTM-DenseNet201</a:t>
            </a:r>
          </a:p>
          <a:p>
            <a:pPr>
              <a:buFont typeface="+mj-lt"/>
              <a:buAutoNum type="arabicPeriod"/>
            </a:pPr>
            <a:r>
              <a:rPr lang="en-US" sz="2400" b="1" dirty="0">
                <a:latin typeface="Times New Roman" panose="02020603050405020304" pitchFamily="18" charset="0"/>
                <a:cs typeface="Times New Roman" panose="02020603050405020304" pitchFamily="18" charset="0"/>
              </a:rPr>
              <a:t>Input Image</a:t>
            </a:r>
            <a:r>
              <a:rPr lang="en-US" sz="2400" dirty="0">
                <a:latin typeface="Times New Roman" panose="02020603050405020304" pitchFamily="18" charset="0"/>
                <a:cs typeface="Times New Roman" panose="02020603050405020304" pitchFamily="18" charset="0"/>
              </a:rPr>
              <a:t>: The raw plant leaf image is fed into the model.</a:t>
            </a:r>
          </a:p>
          <a:p>
            <a:pPr>
              <a:buFont typeface="+mj-lt"/>
              <a:buAutoNum type="arabicPeriod"/>
            </a:pPr>
            <a:r>
              <a:rPr lang="en-US" sz="2400" b="1" dirty="0">
                <a:latin typeface="Times New Roman" panose="02020603050405020304" pitchFamily="18" charset="0"/>
                <a:cs typeface="Times New Roman" panose="02020603050405020304" pitchFamily="18" charset="0"/>
              </a:rPr>
              <a:t>Feature Extraction</a:t>
            </a:r>
            <a:r>
              <a:rPr lang="en-US" sz="24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The image is processed by the CNN backbone to extract low- and mid-level features.</a:t>
            </a:r>
          </a:p>
          <a:p>
            <a:pPr marL="742950" lvl="1" indent="-285750">
              <a:buFont typeface="+mj-lt"/>
              <a:buAutoNum type="arabicPeriod"/>
            </a:pPr>
            <a:r>
              <a:rPr lang="en-US" sz="2400" dirty="0">
                <a:latin typeface="Times New Roman" panose="02020603050405020304" pitchFamily="18" charset="0"/>
                <a:cs typeface="Times New Roman" panose="02020603050405020304" pitchFamily="18" charset="0"/>
              </a:rPr>
              <a:t>The CNN output is passed to an LSTM network to capture spatial dependencies or sequences within the image.</a:t>
            </a:r>
          </a:p>
          <a:p>
            <a:pPr>
              <a:buFont typeface="+mj-lt"/>
              <a:buAutoNum type="arabicPeriod"/>
            </a:pPr>
            <a:r>
              <a:rPr lang="en-US" sz="2400" b="1" dirty="0">
                <a:latin typeface="Times New Roman" panose="02020603050405020304" pitchFamily="18" charset="0"/>
                <a:cs typeface="Times New Roman" panose="02020603050405020304" pitchFamily="18" charset="0"/>
              </a:rPr>
              <a:t>DenseNet201</a:t>
            </a:r>
            <a:r>
              <a:rPr lang="en-US" sz="2400" dirty="0">
                <a:latin typeface="Times New Roman" panose="02020603050405020304" pitchFamily="18" charset="0"/>
                <a:cs typeface="Times New Roman" panose="02020603050405020304" pitchFamily="18" charset="0"/>
              </a:rPr>
              <a:t>: The sequential feature output from the LSTM is processed by DenseNet201, which refines the features through its densely connected layers.</a:t>
            </a:r>
          </a:p>
          <a:p>
            <a:pPr>
              <a:buFont typeface="+mj-lt"/>
              <a:buAutoNum type="arabicPeriod"/>
            </a:pPr>
            <a:r>
              <a:rPr lang="en-US" sz="2400" b="1" dirty="0">
                <a:latin typeface="Times New Roman" panose="02020603050405020304" pitchFamily="18" charset="0"/>
                <a:cs typeface="Times New Roman" panose="02020603050405020304" pitchFamily="18" charset="0"/>
              </a:rPr>
              <a:t>Output</a:t>
            </a:r>
            <a:r>
              <a:rPr lang="en-US" sz="2400" dirty="0">
                <a:latin typeface="Times New Roman" panose="02020603050405020304" pitchFamily="18" charset="0"/>
                <a:cs typeface="Times New Roman" panose="02020603050405020304" pitchFamily="18" charset="0"/>
              </a:rPr>
              <a:t>: The final classification decision is made through the fully connected layers of DenseNet201, providing the probability distribution over the different plant species or leaf conditions.</a:t>
            </a:r>
          </a:p>
          <a:p>
            <a:endParaRPr lang="en-IN" dirty="0"/>
          </a:p>
        </p:txBody>
      </p:sp>
    </p:spTree>
    <p:extLst>
      <p:ext uri="{BB962C8B-B14F-4D97-AF65-F5344CB8AC3E}">
        <p14:creationId xmlns:p14="http://schemas.microsoft.com/office/powerpoint/2010/main" val="4142201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C68D4B7-1B67-8147-1327-365CA63F8CF7}"/>
              </a:ext>
            </a:extLst>
          </p:cNvPr>
          <p:cNvSpPr>
            <a:spLocks noGrp="1"/>
          </p:cNvSpPr>
          <p:nvPr>
            <p:ph type="body" idx="1"/>
          </p:nvPr>
        </p:nvSpPr>
        <p:spPr>
          <a:xfrm>
            <a:off x="685800" y="1066800"/>
            <a:ext cx="10820400" cy="4116512"/>
          </a:xfrm>
        </p:spPr>
        <p:txBody>
          <a:bodyPr/>
          <a:lstStyle/>
          <a:p>
            <a:r>
              <a:rPr lang="en-US" sz="2400" b="1" dirty="0">
                <a:latin typeface="Times New Roman" panose="02020603050405020304" pitchFamily="18" charset="0"/>
                <a:cs typeface="Times New Roman" panose="02020603050405020304" pitchFamily="18" charset="0"/>
              </a:rPr>
              <a:t>Advantages of the CNN-LSTM-DenseNet201 Architecture:</a:t>
            </a:r>
          </a:p>
          <a:p>
            <a:r>
              <a:rPr lang="en-US" sz="2400" b="1" dirty="0">
                <a:latin typeface="Times New Roman" panose="02020603050405020304" pitchFamily="18" charset="0"/>
                <a:cs typeface="Times New Roman" panose="02020603050405020304" pitchFamily="18" charset="0"/>
              </a:rPr>
              <a:t>1.Feature Extraction</a:t>
            </a:r>
            <a:r>
              <a:rPr lang="en-US" sz="2400" dirty="0">
                <a:latin typeface="Times New Roman" panose="02020603050405020304" pitchFamily="18" charset="0"/>
                <a:cs typeface="Times New Roman" panose="02020603050405020304" pitchFamily="18" charset="0"/>
              </a:rPr>
              <a:t>: CNN is highly efficient in extracting hierarchical features from images.</a:t>
            </a:r>
          </a:p>
          <a:p>
            <a:r>
              <a:rPr lang="en-US" sz="2400" b="1" dirty="0">
                <a:latin typeface="Times New Roman" panose="02020603050405020304" pitchFamily="18" charset="0"/>
                <a:cs typeface="Times New Roman" panose="02020603050405020304" pitchFamily="18" charset="0"/>
              </a:rPr>
              <a:t>2.Temporal Dependencies</a:t>
            </a:r>
            <a:r>
              <a:rPr lang="en-US" sz="2400" dirty="0">
                <a:latin typeface="Times New Roman" panose="02020603050405020304" pitchFamily="18" charset="0"/>
                <a:cs typeface="Times New Roman" panose="02020603050405020304" pitchFamily="18" charset="0"/>
              </a:rPr>
              <a:t>: The LSTM layer captures long-range spatial dependencies between different regions of the </a:t>
            </a:r>
            <a:r>
              <a:rPr lang="en-US" sz="2400" dirty="0" err="1">
                <a:latin typeface="Times New Roman" panose="02020603050405020304" pitchFamily="18" charset="0"/>
                <a:cs typeface="Times New Roman" panose="02020603050405020304" pitchFamily="18" charset="0"/>
              </a:rPr>
              <a:t>image,which</a:t>
            </a:r>
            <a:r>
              <a:rPr lang="en-US" sz="2400" dirty="0">
                <a:latin typeface="Times New Roman" panose="02020603050405020304" pitchFamily="18" charset="0"/>
                <a:cs typeface="Times New Roman" panose="02020603050405020304" pitchFamily="18" charset="0"/>
              </a:rPr>
              <a:t> is particularly beneficial when identifying plant leaves with complex structures or varied orientations.</a:t>
            </a:r>
          </a:p>
          <a:p>
            <a:r>
              <a:rPr lang="en-US" sz="2400" b="1" dirty="0">
                <a:latin typeface="Times New Roman" panose="02020603050405020304" pitchFamily="18" charset="0"/>
                <a:cs typeface="Times New Roman" panose="02020603050405020304" pitchFamily="18" charset="0"/>
              </a:rPr>
              <a:t>3.Dense Connectivity</a:t>
            </a:r>
            <a:r>
              <a:rPr lang="en-US" sz="2400" dirty="0">
                <a:latin typeface="Times New Roman" panose="02020603050405020304" pitchFamily="18" charset="0"/>
                <a:cs typeface="Times New Roman" panose="02020603050405020304" pitchFamily="18" charset="0"/>
              </a:rPr>
              <a:t>: DenseNet201 improves feature reuse and reduces redundancy, leading to a more compact and efficient model with fewer parameters.</a:t>
            </a:r>
          </a:p>
          <a:p>
            <a:r>
              <a:rPr lang="en-US" sz="2400" b="1" dirty="0">
                <a:latin typeface="Times New Roman" panose="02020603050405020304" pitchFamily="18" charset="0"/>
                <a:cs typeface="Times New Roman" panose="02020603050405020304" pitchFamily="18" charset="0"/>
              </a:rPr>
              <a:t>4.High Accuracy</a:t>
            </a:r>
            <a:r>
              <a:rPr lang="en-US" sz="2400" dirty="0">
                <a:latin typeface="Times New Roman" panose="02020603050405020304" pitchFamily="18" charset="0"/>
                <a:cs typeface="Times New Roman" panose="02020603050405020304" pitchFamily="18" charset="0"/>
              </a:rPr>
              <a:t>: The combination of CNN, LSTM, and DenseNet201 leverages both spatial and sequential feature extraction, improving classification accuracy.</a:t>
            </a:r>
          </a:p>
          <a:p>
            <a:endParaRPr lang="en-IN" dirty="0"/>
          </a:p>
        </p:txBody>
      </p:sp>
    </p:spTree>
    <p:extLst>
      <p:ext uri="{BB962C8B-B14F-4D97-AF65-F5344CB8AC3E}">
        <p14:creationId xmlns:p14="http://schemas.microsoft.com/office/powerpoint/2010/main" val="2335960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595880">
              <a:lnSpc>
                <a:spcPct val="100000"/>
              </a:lnSpc>
              <a:spcBef>
                <a:spcPts val="130"/>
              </a:spcBef>
            </a:pPr>
            <a:r>
              <a:rPr spc="-45" dirty="0"/>
              <a:t>IMPLEMENTATION</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23-12-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25</a:t>
            </a:fld>
            <a:endParaRPr spc="-25" dirty="0"/>
          </a:p>
        </p:txBody>
      </p:sp>
      <p:sp>
        <p:nvSpPr>
          <p:cNvPr id="3" name="object 3"/>
          <p:cNvSpPr txBox="1"/>
          <p:nvPr/>
        </p:nvSpPr>
        <p:spPr>
          <a:xfrm>
            <a:off x="917575" y="1483467"/>
            <a:ext cx="10055226" cy="7386638"/>
          </a:xfrm>
          <a:prstGeom prst="rect">
            <a:avLst/>
          </a:prstGeom>
        </p:spPr>
        <p:txBody>
          <a:bodyPr vert="horz" wrap="square" lIns="0" tIns="60960" rIns="0" bIns="0" rtlCol="0">
            <a:spAutoFit/>
          </a:bodyPr>
          <a:lstStyle/>
          <a:p>
            <a:pPr>
              <a:spcBef>
                <a:spcPts val="815"/>
              </a:spcBef>
            </a:pPr>
            <a:endParaRPr lang="en-IN" sz="1200" dirty="0">
              <a:effectLst/>
              <a:latin typeface="Times New Roman" panose="02020603050405020304" pitchFamily="18" charset="0"/>
              <a:ea typeface="Times New Roman" panose="02020603050405020304" pitchFamily="18" charset="0"/>
            </a:endParaRPr>
          </a:p>
          <a:p>
            <a:pPr marL="457200" lvl="1">
              <a:buSzPts val="1200"/>
              <a:tabLst>
                <a:tab pos="828040" algn="l"/>
              </a:tabLst>
            </a:pPr>
            <a:r>
              <a:rPr lang="en-US" sz="2000" b="1" spc="0" dirty="0">
                <a:effectLst/>
                <a:latin typeface="Times New Roman" panose="02020603050405020304" pitchFamily="18" charset="0"/>
                <a:ea typeface="Times New Roman" panose="02020603050405020304" pitchFamily="18" charset="0"/>
              </a:rPr>
              <a:t>1</a:t>
            </a:r>
            <a:r>
              <a:rPr lang="en-US" sz="2400" b="1" spc="0" dirty="0">
                <a:effectLst/>
                <a:latin typeface="Times New Roman" panose="02020603050405020304" pitchFamily="18" charset="0"/>
                <a:ea typeface="Times New Roman" panose="02020603050405020304" pitchFamily="18" charset="0"/>
              </a:rPr>
              <a:t>.    Hardware</a:t>
            </a:r>
            <a:r>
              <a:rPr lang="en-US" sz="2400" b="1" spc="-10" dirty="0">
                <a:effectLst/>
                <a:latin typeface="Times New Roman" panose="02020603050405020304" pitchFamily="18" charset="0"/>
                <a:ea typeface="Times New Roman" panose="02020603050405020304" pitchFamily="18" charset="0"/>
              </a:rPr>
              <a:t> Requirements:</a:t>
            </a:r>
            <a:endParaRPr lang="en-IN" sz="2400" dirty="0">
              <a:effectLst/>
              <a:latin typeface="Times New Roman" panose="02020603050405020304" pitchFamily="18" charset="0"/>
              <a:ea typeface="Times New Roman" panose="02020603050405020304" pitchFamily="18" charset="0"/>
            </a:endParaRPr>
          </a:p>
          <a:p>
            <a:pPr marL="1143000" lvl="2" indent="-228600">
              <a:buSzPts val="1200"/>
              <a:buFont typeface="Symbol" panose="05050102010706020507" pitchFamily="18" charset="2"/>
              <a:buChar char=""/>
              <a:tabLst>
                <a:tab pos="770255" algn="l"/>
                <a:tab pos="2145665" algn="l"/>
              </a:tabLst>
            </a:pPr>
            <a:r>
              <a:rPr lang="en-US" sz="2400" spc="0" dirty="0">
                <a:effectLst/>
                <a:latin typeface="Times New Roman" panose="02020603050405020304" pitchFamily="18" charset="0"/>
                <a:ea typeface="Symbol" panose="05050102010706020507" pitchFamily="18" charset="2"/>
                <a:cs typeface="Symbol" panose="05050102010706020507" pitchFamily="18" charset="2"/>
              </a:rPr>
              <a:t>System</a:t>
            </a:r>
            <a:r>
              <a:rPr lang="en-US" sz="2400" spc="-6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Type</a:t>
            </a:r>
            <a:r>
              <a:rPr lang="en-US" sz="2400" spc="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a:t>
            </a:r>
            <a:r>
              <a:rPr lang="en-US" sz="2400" spc="7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intel®c</a:t>
            </a:r>
            <a:r>
              <a:rPr lang="en-US" sz="2400" u="sng" spc="-10" dirty="0">
                <a:effectLst/>
                <a:latin typeface="Times New Roman" panose="02020603050405020304" pitchFamily="18" charset="0"/>
                <a:ea typeface="Symbol" panose="05050102010706020507" pitchFamily="18" charset="2"/>
                <a:cs typeface="Symbol" panose="05050102010706020507" pitchFamily="18" charset="2"/>
              </a:rPr>
              <a:t>ore™</a:t>
            </a:r>
            <a:r>
              <a:rPr lang="en-US" sz="2400" u="sng" spc="-10" dirty="0">
                <a:solidFill>
                  <a:srgbClr val="0000FF"/>
                </a:solidFill>
                <a:effectLst/>
                <a:latin typeface="Times New Roman" panose="02020603050405020304" pitchFamily="18" charset="0"/>
                <a:ea typeface="Symbol" panose="05050102010706020507" pitchFamily="18" charset="2"/>
                <a:cs typeface="Symbol" panose="05050102010706020507" pitchFamily="18" charset="2"/>
                <a:hlinkClick r:id="rId2"/>
              </a:rPr>
              <a:t>i3-7500UCPU@2.40gh</a:t>
            </a:r>
            <a:endParaRPr lang="en-IN" sz="2400" dirty="0">
              <a:effectLst/>
              <a:latin typeface="Times New Roman" panose="02020603050405020304" pitchFamily="18" charset="0"/>
              <a:ea typeface="Times New Roman" panose="02020603050405020304" pitchFamily="18" charset="0"/>
            </a:endParaRPr>
          </a:p>
          <a:p>
            <a:pPr marL="1143000" lvl="2" indent="-228600">
              <a:spcBef>
                <a:spcPts val="5"/>
              </a:spcBef>
              <a:buSzPts val="1200"/>
              <a:buFont typeface="Symbol" panose="05050102010706020507" pitchFamily="18" charset="2"/>
              <a:buChar char=""/>
              <a:tabLst>
                <a:tab pos="770255" algn="l"/>
                <a:tab pos="2145665" algn="l"/>
              </a:tabLst>
            </a:pPr>
            <a:r>
              <a:rPr lang="en-US" sz="2400" spc="-10" dirty="0">
                <a:effectLst/>
                <a:latin typeface="Times New Roman" panose="02020603050405020304" pitchFamily="18" charset="0"/>
                <a:ea typeface="Symbol" panose="05050102010706020507" pitchFamily="18" charset="2"/>
                <a:cs typeface="Symbol" panose="05050102010706020507" pitchFamily="18" charset="2"/>
              </a:rPr>
              <a:t>Cache</a:t>
            </a:r>
            <a:r>
              <a:rPr lang="en-US" sz="2400" spc="-12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memory</a:t>
            </a:r>
            <a:r>
              <a:rPr lang="en-US" sz="2400" spc="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5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4MB(Megabyte)</a:t>
            </a:r>
            <a:endParaRPr lang="en-IN" sz="2400" dirty="0">
              <a:effectLst/>
              <a:latin typeface="Times New Roman" panose="02020603050405020304" pitchFamily="18" charset="0"/>
              <a:ea typeface="Times New Roman" panose="02020603050405020304" pitchFamily="18" charset="0"/>
            </a:endParaRPr>
          </a:p>
          <a:p>
            <a:pPr marL="1143000" lvl="2" indent="-228600">
              <a:buSzPts val="1200"/>
              <a:buFont typeface="Symbol" panose="05050102010706020507" pitchFamily="18" charset="2"/>
              <a:buChar char=""/>
              <a:tabLst>
                <a:tab pos="770255" algn="l"/>
                <a:tab pos="2145665" algn="l"/>
              </a:tabLst>
            </a:pPr>
            <a:r>
              <a:rPr lang="en-US" sz="2400" spc="-25" dirty="0">
                <a:effectLst/>
                <a:latin typeface="Times New Roman" panose="02020603050405020304" pitchFamily="18" charset="0"/>
                <a:ea typeface="Symbol" panose="05050102010706020507" pitchFamily="18" charset="2"/>
                <a:cs typeface="Symbol" panose="05050102010706020507" pitchFamily="18" charset="2"/>
              </a:rPr>
              <a:t>RAM</a:t>
            </a:r>
            <a:r>
              <a:rPr lang="en-US" sz="2400" spc="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8GB</a:t>
            </a:r>
            <a:r>
              <a:rPr lang="en-US" sz="2400" spc="-5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(gigabyte)</a:t>
            </a:r>
            <a:endParaRPr lang="en-IN" sz="2400" dirty="0">
              <a:effectLst/>
              <a:latin typeface="Times New Roman" panose="02020603050405020304" pitchFamily="18" charset="0"/>
              <a:ea typeface="Times New Roman" panose="02020603050405020304" pitchFamily="18" charset="0"/>
            </a:endParaRPr>
          </a:p>
          <a:p>
            <a:pPr marL="1143000" lvl="2" indent="-228600">
              <a:spcBef>
                <a:spcPts val="5"/>
              </a:spcBef>
              <a:buSzPts val="1200"/>
              <a:buFont typeface="Symbol" panose="05050102010706020507" pitchFamily="18" charset="2"/>
              <a:buChar char=""/>
              <a:tabLst>
                <a:tab pos="770255" algn="l"/>
                <a:tab pos="2125980" algn="l"/>
              </a:tabLst>
            </a:pPr>
            <a:r>
              <a:rPr lang="en-US" sz="2400" spc="0" dirty="0">
                <a:effectLst/>
                <a:latin typeface="Times New Roman" panose="02020603050405020304" pitchFamily="18" charset="0"/>
                <a:ea typeface="Symbol" panose="05050102010706020507" pitchFamily="18" charset="2"/>
                <a:cs typeface="Symbol" panose="05050102010706020507" pitchFamily="18" charset="2"/>
              </a:rPr>
              <a:t>Hard</a:t>
            </a:r>
            <a:r>
              <a:rPr lang="en-US" sz="24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Disk</a:t>
            </a:r>
            <a:r>
              <a:rPr lang="en-US" sz="2400" spc="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5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25" dirty="0">
                <a:effectLst/>
                <a:latin typeface="Times New Roman" panose="02020603050405020304" pitchFamily="18" charset="0"/>
                <a:ea typeface="Symbol" panose="05050102010706020507" pitchFamily="18" charset="2"/>
                <a:cs typeface="Symbol" panose="05050102010706020507" pitchFamily="18" charset="2"/>
              </a:rPr>
              <a:t>4GB</a:t>
            </a:r>
            <a:endParaRPr lang="en-IN" sz="2400" spc="0" dirty="0">
              <a:effectLst/>
              <a:latin typeface="Times New Roman" panose="02020603050405020304" pitchFamily="18" charset="0"/>
              <a:ea typeface="Symbol" panose="05050102010706020507" pitchFamily="18" charset="2"/>
              <a:cs typeface="Symbol" panose="05050102010706020507" pitchFamily="18" charset="2"/>
            </a:endParaRPr>
          </a:p>
          <a:p>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457200" lvl="1">
              <a:spcBef>
                <a:spcPts val="5"/>
              </a:spcBef>
              <a:buSzPts val="1200"/>
              <a:tabLst>
                <a:tab pos="866140" algn="l"/>
              </a:tabLst>
            </a:pPr>
            <a:r>
              <a:rPr lang="en-US" sz="2400" b="1" spc="0" dirty="0">
                <a:effectLst/>
                <a:latin typeface="Times New Roman" panose="02020603050405020304" pitchFamily="18" charset="0"/>
                <a:ea typeface="Times New Roman" panose="02020603050405020304" pitchFamily="18" charset="0"/>
              </a:rPr>
              <a:t>2.     Software</a:t>
            </a:r>
            <a:r>
              <a:rPr lang="en-US" sz="2400" b="1" spc="-15" dirty="0">
                <a:effectLst/>
                <a:latin typeface="Times New Roman" panose="02020603050405020304" pitchFamily="18" charset="0"/>
                <a:ea typeface="Times New Roman" panose="02020603050405020304" pitchFamily="18" charset="0"/>
              </a:rPr>
              <a:t> </a:t>
            </a:r>
            <a:r>
              <a:rPr lang="en-US" sz="2400" b="1" spc="-10" dirty="0">
                <a:effectLst/>
                <a:latin typeface="Times New Roman" panose="02020603050405020304" pitchFamily="18" charset="0"/>
                <a:ea typeface="Times New Roman" panose="02020603050405020304" pitchFamily="18" charset="0"/>
              </a:rPr>
              <a:t>Requirements:</a:t>
            </a:r>
            <a:endParaRPr lang="en-IN" sz="2400" dirty="0">
              <a:effectLst/>
              <a:latin typeface="Times New Roman" panose="02020603050405020304" pitchFamily="18" charset="0"/>
              <a:ea typeface="Times New Roman" panose="02020603050405020304" pitchFamily="18" charset="0"/>
            </a:endParaRPr>
          </a:p>
          <a:p>
            <a:pPr marL="1143000" lvl="2" indent="-228600">
              <a:buSzPts val="1200"/>
              <a:buFont typeface="Symbol" panose="05050102010706020507" pitchFamily="18" charset="2"/>
              <a:buChar char=""/>
              <a:tabLst>
                <a:tab pos="770255" algn="l"/>
                <a:tab pos="2145665" algn="l"/>
              </a:tabLst>
            </a:pPr>
            <a:r>
              <a:rPr lang="en-US" sz="2400" spc="-10" dirty="0">
                <a:effectLst/>
                <a:latin typeface="Times New Roman" panose="02020603050405020304" pitchFamily="18" charset="0"/>
                <a:ea typeface="Symbol" panose="05050102010706020507" pitchFamily="18" charset="2"/>
                <a:cs typeface="Symbol" panose="05050102010706020507" pitchFamily="18" charset="2"/>
              </a:rPr>
              <a:t>Operating</a:t>
            </a:r>
            <a:r>
              <a:rPr lang="en-US" sz="24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System</a:t>
            </a:r>
            <a:r>
              <a:rPr lang="en-US" sz="2400" spc="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7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Windows</a:t>
            </a:r>
            <a:r>
              <a:rPr lang="en-US" sz="24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11,</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64-bit</a:t>
            </a:r>
            <a:r>
              <a:rPr lang="en-US" sz="24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Operating</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System</a:t>
            </a:r>
            <a:endParaRPr lang="en-IN" sz="2400" dirty="0">
              <a:effectLst/>
              <a:latin typeface="Times New Roman" panose="02020603050405020304" pitchFamily="18" charset="0"/>
              <a:ea typeface="Times New Roman" panose="02020603050405020304" pitchFamily="18" charset="0"/>
            </a:endParaRPr>
          </a:p>
          <a:p>
            <a:pPr marL="1143000" lvl="2" indent="-228600">
              <a:buSzPts val="1200"/>
              <a:buFont typeface="Symbol" panose="05050102010706020507" pitchFamily="18" charset="2"/>
              <a:buChar char=""/>
              <a:tabLst>
                <a:tab pos="770255" algn="l"/>
                <a:tab pos="2145665" algn="l"/>
              </a:tabLst>
            </a:pPr>
            <a:r>
              <a:rPr lang="en-US" sz="2400" spc="0" dirty="0">
                <a:effectLst/>
                <a:latin typeface="Times New Roman" panose="02020603050405020304" pitchFamily="18" charset="0"/>
                <a:ea typeface="Symbol" panose="05050102010706020507" pitchFamily="18" charset="2"/>
                <a:cs typeface="Symbol" panose="05050102010706020507" pitchFamily="18" charset="2"/>
              </a:rPr>
              <a:t>Coding</a:t>
            </a:r>
            <a:r>
              <a:rPr lang="en-US" sz="24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Language</a:t>
            </a:r>
            <a:r>
              <a:rPr lang="en-US" sz="2400" spc="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Python</a:t>
            </a:r>
            <a:endParaRPr lang="en-IN" sz="2400" dirty="0">
              <a:effectLst/>
              <a:latin typeface="Times New Roman" panose="02020603050405020304" pitchFamily="18" charset="0"/>
              <a:ea typeface="Times New Roman" panose="02020603050405020304" pitchFamily="18" charset="0"/>
            </a:endParaRPr>
          </a:p>
          <a:p>
            <a:pPr marL="1143000" lvl="2" indent="-228600">
              <a:spcBef>
                <a:spcPts val="5"/>
              </a:spcBef>
              <a:buSzPts val="1200"/>
              <a:buFont typeface="Symbol" panose="05050102010706020507" pitchFamily="18" charset="2"/>
              <a:buChar char=""/>
              <a:tabLst>
                <a:tab pos="770255" algn="l"/>
                <a:tab pos="2145665" algn="l"/>
              </a:tabLst>
            </a:pPr>
            <a:r>
              <a:rPr lang="en-US" sz="2400" spc="0" dirty="0">
                <a:effectLst/>
                <a:latin typeface="Times New Roman" panose="02020603050405020304" pitchFamily="18" charset="0"/>
                <a:ea typeface="Symbol" panose="05050102010706020507" pitchFamily="18" charset="2"/>
                <a:cs typeface="Symbol" panose="05050102010706020507" pitchFamily="18" charset="2"/>
              </a:rPr>
              <a:t>Python</a:t>
            </a:r>
            <a:r>
              <a:rPr lang="en-US" sz="2400" spc="-8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distribution</a:t>
            </a:r>
            <a:r>
              <a:rPr lang="en-US" sz="2400" spc="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6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Anaconda, </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Flask</a:t>
            </a:r>
            <a:endParaRPr lang="en-IN" sz="2400" dirty="0">
              <a:effectLst/>
              <a:latin typeface="Times New Roman" panose="02020603050405020304" pitchFamily="18" charset="0"/>
              <a:ea typeface="Times New Roman" panose="02020603050405020304" pitchFamily="18" charset="0"/>
            </a:endParaRPr>
          </a:p>
          <a:p>
            <a:pPr marL="1143000" lvl="2" indent="-228600">
              <a:buSzPts val="1200"/>
              <a:buFont typeface="Symbol" panose="05050102010706020507" pitchFamily="18" charset="2"/>
              <a:buChar char=""/>
              <a:tabLst>
                <a:tab pos="770255" algn="l"/>
                <a:tab pos="2134870" algn="l"/>
              </a:tabLst>
            </a:pPr>
            <a:r>
              <a:rPr lang="en-US" sz="2400" spc="-10" dirty="0">
                <a:effectLst/>
                <a:latin typeface="Times New Roman" panose="02020603050405020304" pitchFamily="18" charset="0"/>
                <a:ea typeface="Symbol" panose="05050102010706020507" pitchFamily="18" charset="2"/>
                <a:cs typeface="Symbol" panose="05050102010706020507" pitchFamily="18" charset="2"/>
              </a:rPr>
              <a:t>Browser</a:t>
            </a:r>
            <a:r>
              <a:rPr lang="en-US" sz="2400" spc="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8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Any</a:t>
            </a:r>
            <a:r>
              <a:rPr lang="en-US" sz="2400" spc="-7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Latest</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Browser</a:t>
            </a:r>
            <a:r>
              <a:rPr lang="en-US" sz="24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400" spc="0" dirty="0">
                <a:effectLst/>
                <a:latin typeface="Times New Roman" panose="02020603050405020304" pitchFamily="18" charset="0"/>
                <a:ea typeface="Symbol" panose="05050102010706020507" pitchFamily="18" charset="2"/>
                <a:cs typeface="Symbol" panose="05050102010706020507" pitchFamily="18" charset="2"/>
              </a:rPr>
              <a:t>like</a:t>
            </a:r>
            <a:r>
              <a:rPr lang="en-US" sz="2400" spc="-100" dirty="0">
                <a:effectLst/>
                <a:latin typeface="Times New Roman" panose="02020603050405020304" pitchFamily="18" charset="0"/>
                <a:ea typeface="Symbol" panose="05050102010706020507" pitchFamily="18" charset="2"/>
                <a:cs typeface="Symbol" panose="05050102010706020507" pitchFamily="18" charset="2"/>
              </a:rPr>
              <a:t> </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Chrome</a:t>
            </a:r>
            <a:endParaRPr lang="en-IN" sz="2400" spc="0" dirty="0">
              <a:effectLst/>
              <a:latin typeface="Times New Roman" panose="02020603050405020304" pitchFamily="18" charset="0"/>
              <a:ea typeface="Symbol" panose="05050102010706020507" pitchFamily="18" charset="2"/>
              <a:cs typeface="Symbol" panose="05050102010706020507" pitchFamily="18" charset="2"/>
            </a:endParaRPr>
          </a:p>
          <a:p>
            <a:pPr marL="12700">
              <a:lnSpc>
                <a:spcPct val="100000"/>
              </a:lnSpc>
              <a:spcBef>
                <a:spcPts val="710"/>
              </a:spcBef>
              <a:tabLst>
                <a:tab pos="241300" algn="l"/>
              </a:tabLst>
            </a:pPr>
            <a:endParaRPr lang="en-IN" sz="2750" spc="-10" dirty="0">
              <a:latin typeface="Times New Roman"/>
              <a:cs typeface="Times New Roman"/>
            </a:endParaRPr>
          </a:p>
          <a:p>
            <a:pPr marL="12700">
              <a:lnSpc>
                <a:spcPct val="100000"/>
              </a:lnSpc>
              <a:spcBef>
                <a:spcPts val="710"/>
              </a:spcBef>
              <a:tabLst>
                <a:tab pos="241300" algn="l"/>
              </a:tabLst>
            </a:pPr>
            <a:endParaRPr lang="en-IN" sz="2750" spc="-10" dirty="0">
              <a:latin typeface="Times New Roman"/>
              <a:cs typeface="Times New Roman"/>
            </a:endParaRPr>
          </a:p>
          <a:p>
            <a:pPr marL="241300" indent="-228600">
              <a:lnSpc>
                <a:spcPct val="100000"/>
              </a:lnSpc>
              <a:spcBef>
                <a:spcPts val="710"/>
              </a:spcBef>
              <a:buFont typeface="Arial MT"/>
              <a:buChar char="•"/>
              <a:tabLst>
                <a:tab pos="241300" algn="l"/>
              </a:tabLst>
            </a:pPr>
            <a:endParaRPr lang="en-IN" sz="2750" spc="-10" dirty="0">
              <a:latin typeface="Times New Roman"/>
              <a:cs typeface="Times New Roman"/>
            </a:endParaRPr>
          </a:p>
          <a:p>
            <a:pPr marL="241300" indent="-228600">
              <a:lnSpc>
                <a:spcPct val="100000"/>
              </a:lnSpc>
              <a:spcBef>
                <a:spcPts val="710"/>
              </a:spcBef>
              <a:buFont typeface="Arial MT"/>
              <a:buChar char="•"/>
              <a:tabLst>
                <a:tab pos="241300" algn="l"/>
              </a:tabLst>
            </a:pPr>
            <a:endParaRPr lang="en-IN" sz="2750" spc="-10" dirty="0">
              <a:latin typeface="Times New Roman"/>
              <a:cs typeface="Times New Roman"/>
            </a:endParaRPr>
          </a:p>
          <a:p>
            <a:pPr marL="241300" indent="-228600">
              <a:lnSpc>
                <a:spcPct val="100000"/>
              </a:lnSpc>
              <a:spcBef>
                <a:spcPts val="710"/>
              </a:spcBef>
              <a:buFont typeface="Arial MT"/>
              <a:buChar char="•"/>
              <a:tabLst>
                <a:tab pos="241300" algn="l"/>
              </a:tabLst>
            </a:pPr>
            <a:endParaRPr lang="en-IN" sz="2750" spc="-10" dirty="0">
              <a:latin typeface="Times New Roman"/>
              <a:cs typeface="Times New Roman"/>
            </a:endParaRPr>
          </a:p>
          <a:p>
            <a:pPr marL="241300" indent="-228600">
              <a:lnSpc>
                <a:spcPct val="100000"/>
              </a:lnSpc>
              <a:spcBef>
                <a:spcPts val="710"/>
              </a:spcBef>
              <a:buFont typeface="Arial MT"/>
              <a:buChar char="•"/>
              <a:tabLst>
                <a:tab pos="241300" algn="l"/>
              </a:tabLst>
            </a:pPr>
            <a:endParaRPr sz="2750" dirty="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2927C1-9BC0-4E11-7436-9C39D55E5F5A}"/>
              </a:ext>
            </a:extLst>
          </p:cNvPr>
          <p:cNvSpPr>
            <a:spLocks noGrp="1"/>
          </p:cNvSpPr>
          <p:nvPr>
            <p:ph type="body" idx="1"/>
          </p:nvPr>
        </p:nvSpPr>
        <p:spPr>
          <a:xfrm>
            <a:off x="609600" y="762000"/>
            <a:ext cx="11049000" cy="6332503"/>
          </a:xfrm>
        </p:spPr>
        <p:txBody>
          <a:bodyPr/>
          <a:lstStyle/>
          <a:p>
            <a:r>
              <a:rPr lang="en-US" sz="2400" b="1" dirty="0"/>
              <a:t>1</a:t>
            </a:r>
            <a:r>
              <a:rPr lang="en-US" sz="2400" b="1" dirty="0">
                <a:latin typeface="Times New Roman" panose="02020603050405020304" pitchFamily="18" charset="0"/>
                <a:cs typeface="Times New Roman" panose="02020603050405020304" pitchFamily="18" charset="0"/>
              </a:rPr>
              <a:t>. Insufficient and Imbalanced Data</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Challenge: The dataset had limited and imbalanced plant species, leading to biased model predictions.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Solution:</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Augmentation: Applied techniques like flipping, rotation, and scaling to increase dataset size and variability.</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Class Weights: Adjusted class weights during training to focus on underrepresented classes.</a:t>
            </a:r>
          </a:p>
          <a:p>
            <a:pPr lvl="1"/>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2.Noisy and Low-Quality Images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Challenge: Some images were noisy or of low quality, which could affect model performance.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Solution:</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Noise Removal: Used Gaussian blur and median filtering to reduce noise.</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Image Resizing: Standardized image sizes to ensure consistent input quality.</a:t>
            </a:r>
          </a:p>
          <a:p>
            <a:pPr lvl="1"/>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4736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542DF4-4776-8AEB-DE55-090FBFB6B8D1}"/>
              </a:ext>
            </a:extLst>
          </p:cNvPr>
          <p:cNvSpPr>
            <a:spLocks noGrp="1"/>
          </p:cNvSpPr>
          <p:nvPr>
            <p:ph type="body" idx="1"/>
          </p:nvPr>
        </p:nvSpPr>
        <p:spPr>
          <a:xfrm>
            <a:off x="914400" y="838200"/>
            <a:ext cx="10210800" cy="6984296"/>
          </a:xfrm>
        </p:spPr>
        <p:txBody>
          <a:bodyPr/>
          <a:lstStyle/>
          <a:p>
            <a:r>
              <a:rPr lang="en-US" sz="2400" b="1" dirty="0">
                <a:latin typeface="Times New Roman" panose="02020603050405020304" pitchFamily="18" charset="0"/>
                <a:cs typeface="Times New Roman" panose="02020603050405020304" pitchFamily="18" charset="0"/>
              </a:rPr>
              <a:t>3.Hardware and Computational Constraints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Challenge</a:t>
            </a:r>
            <a:r>
              <a:rPr lang="en-US" sz="2400" dirty="0">
                <a:latin typeface="Times New Roman" panose="02020603050405020304" pitchFamily="18" charset="0"/>
                <a:cs typeface="Times New Roman" panose="02020603050405020304" pitchFamily="18" charset="0"/>
              </a:rPr>
              <a:t>: Limited hardware resources led to long training times.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Cloud Computing</a:t>
            </a:r>
            <a:r>
              <a:rPr lang="en-US" sz="2400" dirty="0">
                <a:latin typeface="Times New Roman" panose="02020603050405020304" pitchFamily="18" charset="0"/>
                <a:cs typeface="Times New Roman" panose="02020603050405020304" pitchFamily="18" charset="0"/>
              </a:rPr>
              <a:t>: Used cloud platforms with GPUs for faster processing.</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Model Optimization</a:t>
            </a:r>
            <a:r>
              <a:rPr lang="en-US" sz="2400" dirty="0">
                <a:latin typeface="Times New Roman" panose="02020603050405020304" pitchFamily="18" charset="0"/>
                <a:cs typeface="Times New Roman" panose="02020603050405020304" pitchFamily="18" charset="0"/>
              </a:rPr>
              <a:t>: Reduced batch sizes and applied model pruning to optimize performance.</a:t>
            </a:r>
          </a:p>
          <a:p>
            <a:pPr lvl="1"/>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4.High Model Complexity and Training Time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Challenge</a:t>
            </a:r>
            <a:r>
              <a:rPr lang="en-US" sz="2400" dirty="0">
                <a:latin typeface="Times New Roman" panose="02020603050405020304" pitchFamily="18" charset="0"/>
                <a:cs typeface="Times New Roman" panose="02020603050405020304" pitchFamily="18" charset="0"/>
              </a:rPr>
              <a:t>: DenseNet201 and CNN-LSTM are complex architectures with many layers, resulting in long training times and high resource consumption.</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Transfer Learning</a:t>
            </a:r>
            <a:r>
              <a:rPr lang="en-US" sz="2400" dirty="0">
                <a:latin typeface="Times New Roman" panose="02020603050405020304" pitchFamily="18" charset="0"/>
                <a:cs typeface="Times New Roman" panose="02020603050405020304" pitchFamily="18" charset="0"/>
              </a:rPr>
              <a:t>: Used pre-trained models to fine-tune on the plant leaf dataset, reducing the training time and computational cost.</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GPU Acceleration</a:t>
            </a:r>
            <a:r>
              <a:rPr lang="en-US" sz="2400" dirty="0">
                <a:latin typeface="Times New Roman" panose="02020603050405020304" pitchFamily="18" charset="0"/>
                <a:cs typeface="Times New Roman" panose="02020603050405020304" pitchFamily="18" charset="0"/>
              </a:rPr>
              <a:t>: Leveraged high-performance GPUs to speed up training and handle complex model computations.</a:t>
            </a:r>
          </a:p>
          <a:p>
            <a:pPr lvl="1"/>
            <a:endParaRPr lang="en-US" sz="2400"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1261870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231390">
              <a:lnSpc>
                <a:spcPct val="100000"/>
              </a:lnSpc>
              <a:spcBef>
                <a:spcPts val="130"/>
              </a:spcBef>
            </a:pPr>
            <a:r>
              <a:rPr spc="-10" dirty="0"/>
              <a:t>R</a:t>
            </a:r>
            <a:r>
              <a:rPr spc="75" dirty="0"/>
              <a:t>E</a:t>
            </a:r>
            <a:r>
              <a:rPr spc="-30" dirty="0"/>
              <a:t>S</a:t>
            </a:r>
            <a:r>
              <a:rPr spc="60" dirty="0"/>
              <a:t>U</a:t>
            </a:r>
            <a:r>
              <a:rPr spc="-445" dirty="0"/>
              <a:t>L</a:t>
            </a:r>
            <a:r>
              <a:rPr spc="5" dirty="0"/>
              <a:t>T</a:t>
            </a:r>
            <a:r>
              <a:rPr spc="35" dirty="0"/>
              <a:t>S</a:t>
            </a:r>
            <a:r>
              <a:rPr spc="-215" dirty="0"/>
              <a:t> </a:t>
            </a:r>
            <a:r>
              <a:rPr dirty="0"/>
              <a:t>&amp;</a:t>
            </a:r>
            <a:r>
              <a:rPr spc="-285" dirty="0"/>
              <a:t> </a:t>
            </a:r>
            <a:r>
              <a:rPr spc="-25" dirty="0"/>
              <a:t>ANALYSIS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23-12-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28</a:t>
            </a:fld>
            <a:endParaRPr spc="-25" dirty="0"/>
          </a:p>
        </p:txBody>
      </p:sp>
      <p:sp>
        <p:nvSpPr>
          <p:cNvPr id="3" name="object 3"/>
          <p:cNvSpPr txBox="1"/>
          <p:nvPr/>
        </p:nvSpPr>
        <p:spPr>
          <a:xfrm>
            <a:off x="917574" y="1676400"/>
            <a:ext cx="10101072" cy="4626908"/>
          </a:xfrm>
          <a:prstGeom prst="rect">
            <a:avLst/>
          </a:prstGeom>
        </p:spPr>
        <p:txBody>
          <a:bodyPr vert="horz" wrap="square" lIns="0" tIns="99060" rIns="0" bIns="0" rtlCol="0">
            <a:spAutoFit/>
          </a:bodyPr>
          <a:lstStyle/>
          <a:p>
            <a:pPr marL="12700">
              <a:lnSpc>
                <a:spcPct val="100000"/>
              </a:lnSpc>
              <a:spcBef>
                <a:spcPts val="680"/>
              </a:spcBef>
              <a:tabLst>
                <a:tab pos="240665" algn="l"/>
              </a:tabLst>
            </a:pPr>
            <a:endParaRPr lang="en-IN" sz="2750" spc="-10" dirty="0">
              <a:latin typeface="Times New Roman"/>
              <a:cs typeface="Times New Roman"/>
            </a:endParaRPr>
          </a:p>
          <a:p>
            <a:pPr marL="12700">
              <a:lnSpc>
                <a:spcPct val="100000"/>
              </a:lnSpc>
              <a:spcBef>
                <a:spcPts val="680"/>
              </a:spcBef>
              <a:tabLst>
                <a:tab pos="240665" algn="l"/>
              </a:tabLst>
            </a:pPr>
            <a:endParaRPr lang="en-IN" sz="2750" spc="-10" dirty="0">
              <a:latin typeface="Times New Roman"/>
              <a:cs typeface="Times New Roman"/>
            </a:endParaRPr>
          </a:p>
          <a:p>
            <a:pPr marL="12700">
              <a:lnSpc>
                <a:spcPct val="100000"/>
              </a:lnSpc>
              <a:spcBef>
                <a:spcPts val="680"/>
              </a:spcBef>
              <a:tabLst>
                <a:tab pos="240665" algn="l"/>
              </a:tabLst>
            </a:pPr>
            <a:endParaRPr lang="en-IN" sz="2750" spc="-10" dirty="0">
              <a:latin typeface="Times New Roman"/>
              <a:cs typeface="Times New Roman"/>
            </a:endParaRPr>
          </a:p>
          <a:p>
            <a:pPr marL="12700">
              <a:lnSpc>
                <a:spcPct val="100000"/>
              </a:lnSpc>
              <a:spcBef>
                <a:spcPts val="680"/>
              </a:spcBef>
              <a:tabLst>
                <a:tab pos="240665" algn="l"/>
              </a:tabLst>
            </a:pPr>
            <a:endParaRPr lang="en-IN" sz="2750" spc="-10" dirty="0">
              <a:latin typeface="Times New Roman"/>
              <a:cs typeface="Times New Roman"/>
            </a:endParaRPr>
          </a:p>
          <a:p>
            <a:pPr marL="240665" indent="-227965">
              <a:lnSpc>
                <a:spcPct val="100000"/>
              </a:lnSpc>
              <a:spcBef>
                <a:spcPts val="680"/>
              </a:spcBef>
              <a:buFont typeface="Arial MT"/>
              <a:buChar char="•"/>
              <a:tabLst>
                <a:tab pos="240665" algn="l"/>
              </a:tabLst>
            </a:pPr>
            <a:endParaRPr lang="en-IN" sz="2750" spc="-10" dirty="0">
              <a:latin typeface="Times New Roman"/>
              <a:cs typeface="Times New Roman"/>
            </a:endParaRPr>
          </a:p>
          <a:p>
            <a:pPr marL="240665" indent="-227965">
              <a:lnSpc>
                <a:spcPct val="100000"/>
              </a:lnSpc>
              <a:spcBef>
                <a:spcPts val="680"/>
              </a:spcBef>
              <a:buFont typeface="Arial MT"/>
              <a:buChar char="•"/>
              <a:tabLst>
                <a:tab pos="240665" algn="l"/>
              </a:tabLst>
            </a:pPr>
            <a:endParaRPr lang="en-IN" sz="2750" spc="-10" dirty="0">
              <a:latin typeface="Times New Roman"/>
              <a:cs typeface="Times New Roman"/>
            </a:endParaRPr>
          </a:p>
          <a:p>
            <a:pPr marL="240665" indent="-227965">
              <a:lnSpc>
                <a:spcPct val="100000"/>
              </a:lnSpc>
              <a:spcBef>
                <a:spcPts val="680"/>
              </a:spcBef>
              <a:buFont typeface="Arial MT"/>
              <a:buChar char="•"/>
              <a:tabLst>
                <a:tab pos="240665" algn="l"/>
              </a:tabLst>
            </a:pPr>
            <a:endParaRPr lang="en-IN" sz="2750" spc="-10" dirty="0">
              <a:latin typeface="Times New Roman"/>
              <a:cs typeface="Times New Roman"/>
            </a:endParaRPr>
          </a:p>
          <a:p>
            <a:pPr marL="240665" indent="-227965">
              <a:lnSpc>
                <a:spcPct val="100000"/>
              </a:lnSpc>
              <a:spcBef>
                <a:spcPts val="680"/>
              </a:spcBef>
              <a:buFont typeface="Arial MT"/>
              <a:buChar char="•"/>
              <a:tabLst>
                <a:tab pos="240665" algn="l"/>
              </a:tabLst>
            </a:pPr>
            <a:endParaRPr lang="en-IN" sz="2750" spc="-10" dirty="0">
              <a:latin typeface="Times New Roman"/>
              <a:cs typeface="Times New Roman"/>
            </a:endParaRPr>
          </a:p>
          <a:p>
            <a:pPr marL="240665" indent="-227965">
              <a:lnSpc>
                <a:spcPct val="100000"/>
              </a:lnSpc>
              <a:spcBef>
                <a:spcPts val="680"/>
              </a:spcBef>
              <a:buFont typeface="Arial MT"/>
              <a:buChar char="•"/>
              <a:tabLst>
                <a:tab pos="240665" algn="l"/>
              </a:tabLst>
            </a:pPr>
            <a:endParaRPr sz="2750" dirty="0">
              <a:latin typeface="Times New Roman"/>
              <a:cs typeface="Times New Roman"/>
            </a:endParaRPr>
          </a:p>
        </p:txBody>
      </p:sp>
      <p:pic>
        <p:nvPicPr>
          <p:cNvPr id="10" name="Picture 9">
            <a:extLst>
              <a:ext uri="{FF2B5EF4-FFF2-40B4-BE49-F238E27FC236}">
                <a16:creationId xmlns:a16="http://schemas.microsoft.com/office/drawing/2014/main" id="{D0E9D9EB-73A7-A7A3-7026-A25A470047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1752600"/>
            <a:ext cx="4876800" cy="3429000"/>
          </a:xfrm>
          <a:prstGeom prst="rect">
            <a:avLst/>
          </a:prstGeom>
        </p:spPr>
      </p:pic>
      <p:pic>
        <p:nvPicPr>
          <p:cNvPr id="12" name="Picture 11">
            <a:extLst>
              <a:ext uri="{FF2B5EF4-FFF2-40B4-BE49-F238E27FC236}">
                <a16:creationId xmlns:a16="http://schemas.microsoft.com/office/drawing/2014/main" id="{7638A9FA-A6FD-B0E7-6FEF-5D86FFC77C6C}"/>
              </a:ext>
            </a:extLst>
          </p:cNvPr>
          <p:cNvPicPr>
            <a:picLocks noChangeAspect="1"/>
          </p:cNvPicPr>
          <p:nvPr/>
        </p:nvPicPr>
        <p:blipFill>
          <a:blip r:embed="rId3"/>
          <a:stretch>
            <a:fillRect/>
          </a:stretch>
        </p:blipFill>
        <p:spPr>
          <a:xfrm>
            <a:off x="152400" y="1746607"/>
            <a:ext cx="7086600" cy="2672993"/>
          </a:xfrm>
          <a:prstGeom prst="rect">
            <a:avLst/>
          </a:prstGeom>
        </p:spPr>
      </p:pic>
      <p:sp>
        <p:nvSpPr>
          <p:cNvPr id="14" name="TextBox 13">
            <a:extLst>
              <a:ext uri="{FF2B5EF4-FFF2-40B4-BE49-F238E27FC236}">
                <a16:creationId xmlns:a16="http://schemas.microsoft.com/office/drawing/2014/main" id="{ABF1BF8C-C4F1-8444-8D29-1BDD7A29AF8C}"/>
              </a:ext>
            </a:extLst>
          </p:cNvPr>
          <p:cNvSpPr txBox="1"/>
          <p:nvPr/>
        </p:nvSpPr>
        <p:spPr>
          <a:xfrm>
            <a:off x="1905000" y="4489807"/>
            <a:ext cx="5029200" cy="369332"/>
          </a:xfrm>
          <a:prstGeom prst="rect">
            <a:avLst/>
          </a:prstGeom>
          <a:noFill/>
        </p:spPr>
        <p:txBody>
          <a:bodyPr wrap="square">
            <a:spAutoFit/>
          </a:bodyPr>
          <a:lstStyle/>
          <a:p>
            <a:r>
              <a:rPr lang="en-IN" b="1" dirty="0"/>
              <a:t>   Fig 1:Model Performance </a:t>
            </a:r>
            <a:r>
              <a:rPr lang="en-IN" b="1" dirty="0" err="1"/>
              <a:t>Comparision</a:t>
            </a:r>
            <a:endParaRPr lang="en-IN" b="1" dirty="0"/>
          </a:p>
        </p:txBody>
      </p:sp>
      <p:sp>
        <p:nvSpPr>
          <p:cNvPr id="16" name="TextBox 15">
            <a:extLst>
              <a:ext uri="{FF2B5EF4-FFF2-40B4-BE49-F238E27FC236}">
                <a16:creationId xmlns:a16="http://schemas.microsoft.com/office/drawing/2014/main" id="{E33B789C-F4F9-27C4-7352-0EE0B47EC867}"/>
              </a:ext>
            </a:extLst>
          </p:cNvPr>
          <p:cNvSpPr txBox="1"/>
          <p:nvPr/>
        </p:nvSpPr>
        <p:spPr>
          <a:xfrm>
            <a:off x="7239000" y="5181600"/>
            <a:ext cx="4724400" cy="369332"/>
          </a:xfrm>
          <a:prstGeom prst="rect">
            <a:avLst/>
          </a:prstGeom>
          <a:noFill/>
        </p:spPr>
        <p:txBody>
          <a:bodyPr wrap="square">
            <a:spAutoFit/>
          </a:bodyPr>
          <a:lstStyle/>
          <a:p>
            <a:r>
              <a:rPr lang="en-IN" b="1" dirty="0"/>
              <a:t>Fig 2:Comparision of Model Architecture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AFB12E-B2CB-9EC0-6AFC-6004BCE9F2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1" y="838200"/>
            <a:ext cx="4571999" cy="3962400"/>
          </a:xfrm>
          <a:prstGeom prst="rect">
            <a:avLst/>
          </a:prstGeom>
        </p:spPr>
      </p:pic>
      <p:sp>
        <p:nvSpPr>
          <p:cNvPr id="7" name="TextBox 6">
            <a:extLst>
              <a:ext uri="{FF2B5EF4-FFF2-40B4-BE49-F238E27FC236}">
                <a16:creationId xmlns:a16="http://schemas.microsoft.com/office/drawing/2014/main" id="{720DBF0B-F44C-334D-03D7-BABB1C824FEB}"/>
              </a:ext>
            </a:extLst>
          </p:cNvPr>
          <p:cNvSpPr txBox="1"/>
          <p:nvPr/>
        </p:nvSpPr>
        <p:spPr>
          <a:xfrm>
            <a:off x="1066800" y="4953000"/>
            <a:ext cx="4419600" cy="369332"/>
          </a:xfrm>
          <a:prstGeom prst="rect">
            <a:avLst/>
          </a:prstGeom>
          <a:noFill/>
        </p:spPr>
        <p:txBody>
          <a:bodyPr wrap="square">
            <a:spAutoFit/>
          </a:bodyPr>
          <a:lstStyle/>
          <a:p>
            <a:r>
              <a:rPr lang="en-IN" b="1" dirty="0"/>
              <a:t>Fig 3:Training and Testing Accuracy</a:t>
            </a:r>
          </a:p>
        </p:txBody>
      </p:sp>
      <p:pic>
        <p:nvPicPr>
          <p:cNvPr id="9" name="Picture 8">
            <a:extLst>
              <a:ext uri="{FF2B5EF4-FFF2-40B4-BE49-F238E27FC236}">
                <a16:creationId xmlns:a16="http://schemas.microsoft.com/office/drawing/2014/main" id="{F48157C6-383F-8FCA-D920-6CB2C5B495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762000"/>
            <a:ext cx="5791200" cy="4648200"/>
          </a:xfrm>
          <a:prstGeom prst="rect">
            <a:avLst/>
          </a:prstGeom>
        </p:spPr>
      </p:pic>
      <p:sp>
        <p:nvSpPr>
          <p:cNvPr id="11" name="TextBox 10">
            <a:extLst>
              <a:ext uri="{FF2B5EF4-FFF2-40B4-BE49-F238E27FC236}">
                <a16:creationId xmlns:a16="http://schemas.microsoft.com/office/drawing/2014/main" id="{100322CD-2E87-AEDC-2277-C72AF1CA36FB}"/>
              </a:ext>
            </a:extLst>
          </p:cNvPr>
          <p:cNvSpPr txBox="1"/>
          <p:nvPr/>
        </p:nvSpPr>
        <p:spPr>
          <a:xfrm>
            <a:off x="8382000" y="5599330"/>
            <a:ext cx="3048000" cy="369332"/>
          </a:xfrm>
          <a:prstGeom prst="rect">
            <a:avLst/>
          </a:prstGeom>
          <a:noFill/>
        </p:spPr>
        <p:txBody>
          <a:bodyPr wrap="square">
            <a:spAutoFit/>
          </a:bodyPr>
          <a:lstStyle/>
          <a:p>
            <a:r>
              <a:rPr lang="en-IN" b="1" dirty="0"/>
              <a:t>Fig 4:Confusion Matrix</a:t>
            </a:r>
          </a:p>
        </p:txBody>
      </p:sp>
    </p:spTree>
    <p:extLst>
      <p:ext uri="{BB962C8B-B14F-4D97-AF65-F5344CB8AC3E}">
        <p14:creationId xmlns:p14="http://schemas.microsoft.com/office/powerpoint/2010/main" val="629073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76201"/>
            <a:ext cx="10055225" cy="942565"/>
          </a:xfrm>
          <a:prstGeom prst="rect">
            <a:avLst/>
          </a:prstGeom>
        </p:spPr>
        <p:txBody>
          <a:bodyPr vert="horz" wrap="square" lIns="0" tIns="262889" rIns="0" bIns="0" rtlCol="0">
            <a:spAutoFit/>
          </a:bodyPr>
          <a:lstStyle/>
          <a:p>
            <a:pPr marL="3703320">
              <a:lnSpc>
                <a:spcPct val="100000"/>
              </a:lnSpc>
              <a:spcBef>
                <a:spcPts val="130"/>
              </a:spcBef>
            </a:pPr>
            <a:r>
              <a:rPr spc="-10" dirty="0"/>
              <a:t>ABSTRACT</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23-12-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3</a:t>
            </a:fld>
            <a:endParaRPr spc="-25" dirty="0"/>
          </a:p>
        </p:txBody>
      </p:sp>
      <p:sp>
        <p:nvSpPr>
          <p:cNvPr id="12" name="Rectangle 2">
            <a:extLst>
              <a:ext uri="{FF2B5EF4-FFF2-40B4-BE49-F238E27FC236}">
                <a16:creationId xmlns:a16="http://schemas.microsoft.com/office/drawing/2014/main" id="{915846DB-C302-21B4-ECC5-73B70D5FF697}"/>
              </a:ext>
            </a:extLst>
          </p:cNvPr>
          <p:cNvSpPr>
            <a:spLocks noChangeArrowheads="1"/>
          </p:cNvSpPr>
          <p:nvPr/>
        </p:nvSpPr>
        <p:spPr bwMode="auto">
          <a:xfrm>
            <a:off x="917575" y="990600"/>
            <a:ext cx="10228960" cy="5366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Quick detection of plant diseases and pests is of vital importance for preventing huge loses in agriculture and the environment by the hazardous of pesticide use and looks at the utilization of machine learning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models,especially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convolutional neural network(CNNs),for the detection and classification of plant diseases and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pests.Different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methods such as supervised as well as unsupervised learning jotted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down.A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unique CNN-LSTM+DENSENET201 hybrid model was developed by creating a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deepfeature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extraction of pre-trained models such as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DenseNet,ResNet,andGoogleNet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an LSTM ensemble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classifier.The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experimental studies on the plant datasets which included the images of various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diseasesof</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crop showed the better accuracy and robustness of the hybridmodel.CNN-LSTM+DenseNet201 model is one of the few that is over99.4% accurate in real-time disease detection and outpaces other traditional and transfer learning-based models.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285EC7-2BA5-E045-8D3B-221DB2D89F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914400"/>
            <a:ext cx="4343399" cy="3962400"/>
          </a:xfrm>
          <a:prstGeom prst="rect">
            <a:avLst/>
          </a:prstGeom>
        </p:spPr>
      </p:pic>
      <p:sp>
        <p:nvSpPr>
          <p:cNvPr id="7" name="TextBox 6">
            <a:extLst>
              <a:ext uri="{FF2B5EF4-FFF2-40B4-BE49-F238E27FC236}">
                <a16:creationId xmlns:a16="http://schemas.microsoft.com/office/drawing/2014/main" id="{EDFABB50-9119-3801-4DBD-420DCDBC9355}"/>
              </a:ext>
            </a:extLst>
          </p:cNvPr>
          <p:cNvSpPr txBox="1"/>
          <p:nvPr/>
        </p:nvSpPr>
        <p:spPr>
          <a:xfrm rot="10800000" flipV="1">
            <a:off x="1447800" y="4738301"/>
            <a:ext cx="7693842" cy="646331"/>
          </a:xfrm>
          <a:prstGeom prst="rect">
            <a:avLst/>
          </a:prstGeom>
          <a:noFill/>
        </p:spPr>
        <p:txBody>
          <a:bodyPr wrap="square">
            <a:spAutoFit/>
          </a:bodyPr>
          <a:lstStyle/>
          <a:p>
            <a:r>
              <a:rPr lang="en-IN" b="1" dirty="0"/>
              <a:t>            </a:t>
            </a:r>
          </a:p>
          <a:p>
            <a:r>
              <a:rPr lang="en-IN" b="1" dirty="0"/>
              <a:t>           Fig 5:Model Accuracy</a:t>
            </a:r>
          </a:p>
        </p:txBody>
      </p:sp>
      <p:pic>
        <p:nvPicPr>
          <p:cNvPr id="9" name="Picture 8">
            <a:extLst>
              <a:ext uri="{FF2B5EF4-FFF2-40B4-BE49-F238E27FC236}">
                <a16:creationId xmlns:a16="http://schemas.microsoft.com/office/drawing/2014/main" id="{3D39A723-A022-07E7-91F5-A0DA1892D6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0" y="914400"/>
            <a:ext cx="4648200" cy="4114800"/>
          </a:xfrm>
          <a:prstGeom prst="rect">
            <a:avLst/>
          </a:prstGeom>
        </p:spPr>
      </p:pic>
      <p:sp>
        <p:nvSpPr>
          <p:cNvPr id="11" name="TextBox 10">
            <a:extLst>
              <a:ext uri="{FF2B5EF4-FFF2-40B4-BE49-F238E27FC236}">
                <a16:creationId xmlns:a16="http://schemas.microsoft.com/office/drawing/2014/main" id="{67992D56-C5AF-FCC5-ADDA-16638FEBCD5D}"/>
              </a:ext>
            </a:extLst>
          </p:cNvPr>
          <p:cNvSpPr txBox="1"/>
          <p:nvPr/>
        </p:nvSpPr>
        <p:spPr>
          <a:xfrm>
            <a:off x="7620000" y="5105400"/>
            <a:ext cx="2667000" cy="369332"/>
          </a:xfrm>
          <a:prstGeom prst="rect">
            <a:avLst/>
          </a:prstGeom>
          <a:noFill/>
        </p:spPr>
        <p:txBody>
          <a:bodyPr wrap="square">
            <a:spAutoFit/>
          </a:bodyPr>
          <a:lstStyle/>
          <a:p>
            <a:r>
              <a:rPr lang="en-IN" b="1" dirty="0"/>
              <a:t>      Fig 6:Model Loss</a:t>
            </a:r>
          </a:p>
        </p:txBody>
      </p:sp>
    </p:spTree>
    <p:extLst>
      <p:ext uri="{BB962C8B-B14F-4D97-AF65-F5344CB8AC3E}">
        <p14:creationId xmlns:p14="http://schemas.microsoft.com/office/powerpoint/2010/main" val="2477015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588010">
              <a:lnSpc>
                <a:spcPct val="100000"/>
              </a:lnSpc>
              <a:spcBef>
                <a:spcPts val="130"/>
              </a:spcBef>
            </a:pPr>
            <a:r>
              <a:rPr dirty="0"/>
              <a:t>CONCLUSION</a:t>
            </a:r>
            <a:r>
              <a:rPr spc="-140" dirty="0"/>
              <a:t> </a:t>
            </a:r>
            <a:r>
              <a:rPr dirty="0"/>
              <a:t>and</a:t>
            </a:r>
            <a:r>
              <a:rPr spc="-85" dirty="0"/>
              <a:t> </a:t>
            </a:r>
            <a:r>
              <a:rPr dirty="0"/>
              <a:t>FUTURE</a:t>
            </a:r>
            <a:r>
              <a:rPr spc="-120" dirty="0"/>
              <a:t> </a:t>
            </a:r>
            <a:r>
              <a:rPr spc="-10" dirty="0"/>
              <a:t>SCOPE</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23-12-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31</a:t>
            </a:fld>
            <a:endParaRPr spc="-25" dirty="0"/>
          </a:p>
        </p:txBody>
      </p:sp>
      <p:sp>
        <p:nvSpPr>
          <p:cNvPr id="3" name="object 3"/>
          <p:cNvSpPr txBox="1">
            <a:spLocks noGrp="1"/>
          </p:cNvSpPr>
          <p:nvPr>
            <p:ph type="body" idx="1"/>
          </p:nvPr>
        </p:nvSpPr>
        <p:spPr>
          <a:xfrm>
            <a:off x="1142999" y="1624310"/>
            <a:ext cx="7924165" cy="523220"/>
          </a:xfrm>
          <a:prstGeom prst="rect">
            <a:avLst/>
          </a:prstGeom>
        </p:spPr>
        <p:txBody>
          <a:bodyPr vert="horz" wrap="square" lIns="0" tIns="99060" rIns="0" bIns="0" rtlCol="0">
            <a:spAutoFit/>
          </a:bodyPr>
          <a:lstStyle/>
          <a:p>
            <a:pPr marL="12700">
              <a:lnSpc>
                <a:spcPct val="100000"/>
              </a:lnSpc>
              <a:spcBef>
                <a:spcPts val="780"/>
              </a:spcBef>
              <a:tabLst>
                <a:tab pos="241300" algn="l"/>
              </a:tabLst>
            </a:pPr>
            <a:r>
              <a:rPr lang="en-US" b="1" spc="-10" dirty="0"/>
              <a:t>Conclusion</a:t>
            </a:r>
            <a:endParaRPr b="1" spc="-10" dirty="0"/>
          </a:p>
        </p:txBody>
      </p:sp>
      <p:sp>
        <p:nvSpPr>
          <p:cNvPr id="10" name="TextBox 9">
            <a:extLst>
              <a:ext uri="{FF2B5EF4-FFF2-40B4-BE49-F238E27FC236}">
                <a16:creationId xmlns:a16="http://schemas.microsoft.com/office/drawing/2014/main" id="{AF7D9679-EAF1-1C28-35DD-D383AD3D869C}"/>
              </a:ext>
            </a:extLst>
          </p:cNvPr>
          <p:cNvSpPr txBox="1"/>
          <p:nvPr/>
        </p:nvSpPr>
        <p:spPr>
          <a:xfrm>
            <a:off x="1217478" y="2362200"/>
            <a:ext cx="10364922" cy="3416320"/>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This project successfully developed a deep learning model for plant leaf classification using CNN, LSTM, and DenseNet201 architectures. The model demonstrated high accuracy in classifying plant species, even with challenges like imbalanced data, noise, and similar-looking leaves. By incorporating data augmentation, transfer learning, and sequential modeling with LSTMs, the model effectively improved its generalization. Preprocessing techniques like noise removal and image resizing also contributed to better performance. The results showcase the potential of deep learning in automating plant classification, making it applicable to fields such as biodiversity monitoring and agriculture.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E105B4-E50D-4C1F-78ED-6FEA89A5D8C2}"/>
              </a:ext>
            </a:extLst>
          </p:cNvPr>
          <p:cNvSpPr>
            <a:spLocks noGrp="1"/>
          </p:cNvSpPr>
          <p:nvPr>
            <p:ph type="body" idx="1"/>
          </p:nvPr>
        </p:nvSpPr>
        <p:spPr>
          <a:xfrm>
            <a:off x="1066800" y="1291874"/>
            <a:ext cx="8000365" cy="45719"/>
          </a:xfrm>
        </p:spPr>
        <p:txBody>
          <a:bodyPr/>
          <a:lstStyle/>
          <a:p>
            <a:r>
              <a:rPr lang="en-US" b="1" dirty="0"/>
              <a:t>Future Scope</a:t>
            </a:r>
            <a:endParaRPr lang="en-IN" b="1" dirty="0"/>
          </a:p>
        </p:txBody>
      </p:sp>
      <p:sp>
        <p:nvSpPr>
          <p:cNvPr id="5" name="TextBox 4">
            <a:extLst>
              <a:ext uri="{FF2B5EF4-FFF2-40B4-BE49-F238E27FC236}">
                <a16:creationId xmlns:a16="http://schemas.microsoft.com/office/drawing/2014/main" id="{462EFC59-0945-CE57-E11B-817AF560C7AF}"/>
              </a:ext>
            </a:extLst>
          </p:cNvPr>
          <p:cNvSpPr txBox="1"/>
          <p:nvPr/>
        </p:nvSpPr>
        <p:spPr>
          <a:xfrm>
            <a:off x="1066800" y="2057400"/>
            <a:ext cx="10363199" cy="3046988"/>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While the model performed well, there are areas for improvement. Optimizing it for real-time deployment on mobile or edge devices is a key goal, potentially using model pruning or quantization to improve efficiency. Expanding the dataset to include more plant species and environmental conditions would enhance generalization, and integrating multimodal data, like infrared images, could further boost accuracy. Future work could also focus on incorporating explainable AI techniques to increase model transparency, making it more trustworthy in critical applications.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064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485B06-DDCE-3E00-96E9-A6929B06FCFF}"/>
              </a:ext>
            </a:extLst>
          </p:cNvPr>
          <p:cNvSpPr>
            <a:spLocks noGrp="1"/>
          </p:cNvSpPr>
          <p:nvPr>
            <p:ph type="body" idx="1"/>
          </p:nvPr>
        </p:nvSpPr>
        <p:spPr>
          <a:xfrm>
            <a:off x="1219201" y="1295400"/>
            <a:ext cx="7847964" cy="838200"/>
          </a:xfrm>
        </p:spPr>
        <p:txBody>
          <a:bodyPr/>
          <a:lstStyle/>
          <a:p>
            <a:r>
              <a:rPr lang="en-US" b="1" dirty="0"/>
              <a:t>Limitations</a:t>
            </a:r>
          </a:p>
          <a:p>
            <a:endParaRPr lang="en-IN" dirty="0"/>
          </a:p>
        </p:txBody>
      </p:sp>
      <p:sp>
        <p:nvSpPr>
          <p:cNvPr id="5" name="TextBox 4">
            <a:extLst>
              <a:ext uri="{FF2B5EF4-FFF2-40B4-BE49-F238E27FC236}">
                <a16:creationId xmlns:a16="http://schemas.microsoft.com/office/drawing/2014/main" id="{4272B599-F859-290B-2A7D-F29F6E86F794}"/>
              </a:ext>
            </a:extLst>
          </p:cNvPr>
          <p:cNvSpPr txBox="1"/>
          <p:nvPr/>
        </p:nvSpPr>
        <p:spPr>
          <a:xfrm>
            <a:off x="1219200" y="2133600"/>
            <a:ext cx="10058399" cy="230832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Despite the model's success, limitations remain. The model's performance relies heavily on the dataset’s size and quality, and further diversity in the data is needed for better generalization. It may also struggle with highly occluded or low-quality images. Additionally, deep learning models like DenseNet201 require significant computational power, limiting real-time application on resource-constrained devices.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021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3345815">
              <a:lnSpc>
                <a:spcPct val="100000"/>
              </a:lnSpc>
              <a:spcBef>
                <a:spcPts val="130"/>
              </a:spcBef>
            </a:pPr>
            <a:r>
              <a:rPr spc="-10" dirty="0"/>
              <a:t>REFERENCES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23-12-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34</a:t>
            </a:fld>
            <a:endParaRPr spc="-25" dirty="0"/>
          </a:p>
        </p:txBody>
      </p:sp>
      <p:sp>
        <p:nvSpPr>
          <p:cNvPr id="10" name="TextBox 9">
            <a:extLst>
              <a:ext uri="{FF2B5EF4-FFF2-40B4-BE49-F238E27FC236}">
                <a16:creationId xmlns:a16="http://schemas.microsoft.com/office/drawing/2014/main" id="{B9C42A32-1060-EB56-4D13-09128D30AB53}"/>
              </a:ext>
            </a:extLst>
          </p:cNvPr>
          <p:cNvSpPr txBox="1"/>
          <p:nvPr/>
        </p:nvSpPr>
        <p:spPr>
          <a:xfrm>
            <a:off x="685800" y="1371600"/>
            <a:ext cx="10972800" cy="4708981"/>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Pei, M., Kong, M., Fu, M., Zhou, X., Li, Z., &amp; Xu, J. (2022, May). </a:t>
            </a:r>
            <a:r>
              <a:rPr lang="en-US" sz="2000" dirty="0" err="1">
                <a:latin typeface="Times New Roman" panose="02020603050405020304" pitchFamily="18" charset="0"/>
                <a:cs typeface="Times New Roman" panose="02020603050405020304" pitchFamily="18" charset="0"/>
              </a:rPr>
              <a:t>Applicationresearch</a:t>
            </a:r>
            <a:r>
              <a:rPr lang="en-US" sz="2000" dirty="0">
                <a:latin typeface="Times New Roman" panose="02020603050405020304" pitchFamily="18" charset="0"/>
                <a:cs typeface="Times New Roman" panose="02020603050405020304" pitchFamily="18" charset="0"/>
              </a:rPr>
              <a:t> of plant leaf pests and diseases based on unsupervised learning. In 20223rd International Conference on Computer Vision, Image and Deep Learning &amp; </a:t>
            </a:r>
            <a:r>
              <a:rPr lang="en-US" sz="2000" dirty="0" err="1">
                <a:latin typeface="Times New Roman" panose="02020603050405020304" pitchFamily="18" charset="0"/>
                <a:cs typeface="Times New Roman" panose="02020603050405020304" pitchFamily="18" charset="0"/>
              </a:rPr>
              <a:t>nternational</a:t>
            </a:r>
            <a:r>
              <a:rPr lang="en-US" sz="2000" dirty="0">
                <a:latin typeface="Times New Roman" panose="02020603050405020304" pitchFamily="18" charset="0"/>
                <a:cs typeface="Times New Roman" panose="02020603050405020304" pitchFamily="18" charset="0"/>
              </a:rPr>
              <a:t> Conference on Computer Engineering and Applications (CVIDL &amp;ICCEA) (pp. 1-4). IEEE.</a:t>
            </a:r>
          </a:p>
          <a:p>
            <a:pPr algn="just"/>
            <a:r>
              <a:rPr lang="en-IN" sz="2000" b="1" dirty="0">
                <a:latin typeface="Times New Roman" panose="02020603050405020304" pitchFamily="18" charset="0"/>
                <a:cs typeface="Times New Roman" panose="02020603050405020304" pitchFamily="18" charset="0"/>
              </a:rPr>
              <a:t>[2]</a:t>
            </a:r>
            <a:r>
              <a:rPr lang="en-IN" sz="2000" dirty="0">
                <a:latin typeface="Times New Roman" panose="02020603050405020304" pitchFamily="18" charset="0"/>
                <a:cs typeface="Times New Roman" panose="02020603050405020304" pitchFamily="18" charset="0"/>
              </a:rPr>
              <a:t>Reddy, J. N., Vinod, K., &amp; Ajai, A. R. (2019, February). Analysis of </a:t>
            </a:r>
            <a:r>
              <a:rPr lang="en-IN" sz="2000" dirty="0" err="1">
                <a:latin typeface="Times New Roman" panose="02020603050405020304" pitchFamily="18" charset="0"/>
                <a:cs typeface="Times New Roman" panose="02020603050405020304" pitchFamily="18" charset="0"/>
              </a:rPr>
              <a:t>classificationalgorithms</a:t>
            </a:r>
            <a:r>
              <a:rPr lang="en-IN" sz="2000" dirty="0">
                <a:latin typeface="Times New Roman" panose="02020603050405020304" pitchFamily="18" charset="0"/>
                <a:cs typeface="Times New Roman" panose="02020603050405020304" pitchFamily="18" charset="0"/>
              </a:rPr>
              <a:t> for plant leaf disease detection. In 2019 IEEE International </a:t>
            </a:r>
            <a:r>
              <a:rPr lang="en-IN" sz="2000" dirty="0" err="1">
                <a:latin typeface="Times New Roman" panose="02020603050405020304" pitchFamily="18" charset="0"/>
                <a:cs typeface="Times New Roman" panose="02020603050405020304" pitchFamily="18" charset="0"/>
              </a:rPr>
              <a:t>Conferenceon</a:t>
            </a:r>
            <a:r>
              <a:rPr lang="en-IN" sz="2000" dirty="0">
                <a:latin typeface="Times New Roman" panose="02020603050405020304" pitchFamily="18" charset="0"/>
                <a:cs typeface="Times New Roman" panose="02020603050405020304" pitchFamily="18" charset="0"/>
              </a:rPr>
              <a:t> Electrical, Computer and Communication Technologies (ICECCT) (pp. 1-6).IEEE.</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Shafik, W., Tufail, A., Liyanage, C. D. S., &amp; Apong, R. A. A. H. M. (2023).Using a novel convolutional neural network for plant pests detection and </a:t>
            </a:r>
            <a:r>
              <a:rPr lang="en-US" sz="2000" dirty="0" err="1">
                <a:latin typeface="Times New Roman" panose="02020603050405020304" pitchFamily="18" charset="0"/>
                <a:cs typeface="Times New Roman" panose="02020603050405020304" pitchFamily="18" charset="0"/>
              </a:rPr>
              <a:t>diseaseclassification</a:t>
            </a:r>
            <a:r>
              <a:rPr lang="en-US" sz="2000" dirty="0">
                <a:latin typeface="Times New Roman" panose="02020603050405020304" pitchFamily="18" charset="0"/>
                <a:cs typeface="Times New Roman" panose="02020603050405020304" pitchFamily="18" charset="0"/>
              </a:rPr>
              <a:t>. Journal of the Science of Food and Agriculture, 103 (12), 5849-5861.</a:t>
            </a:r>
          </a:p>
          <a:p>
            <a:pPr algn="just"/>
            <a:r>
              <a:rPr lang="en-IN" sz="2000" b="1" dirty="0">
                <a:latin typeface="Times New Roman" panose="02020603050405020304" pitchFamily="18" charset="0"/>
                <a:cs typeface="Times New Roman" panose="02020603050405020304" pitchFamily="18" charset="0"/>
              </a:rPr>
              <a:t>[4]</a:t>
            </a:r>
            <a:r>
              <a:rPr lang="en-IN" sz="2000" dirty="0" err="1">
                <a:latin typeface="Times New Roman" panose="02020603050405020304" pitchFamily="18" charset="0"/>
                <a:cs typeface="Times New Roman" panose="02020603050405020304" pitchFamily="18" charset="0"/>
              </a:rPr>
              <a:t>Türkoğlu</a:t>
            </a:r>
            <a:r>
              <a:rPr lang="en-IN" sz="2000" dirty="0">
                <a:latin typeface="Times New Roman" panose="02020603050405020304" pitchFamily="18" charset="0"/>
                <a:cs typeface="Times New Roman" panose="02020603050405020304" pitchFamily="18" charset="0"/>
              </a:rPr>
              <a:t>, M., &amp; </a:t>
            </a:r>
            <a:r>
              <a:rPr lang="en-IN" sz="2000" dirty="0" err="1">
                <a:latin typeface="Times New Roman" panose="02020603050405020304" pitchFamily="18" charset="0"/>
                <a:cs typeface="Times New Roman" panose="02020603050405020304" pitchFamily="18" charset="0"/>
              </a:rPr>
              <a:t>Hanbay</a:t>
            </a:r>
            <a:r>
              <a:rPr lang="en-IN" sz="2000" dirty="0">
                <a:latin typeface="Times New Roman" panose="02020603050405020304" pitchFamily="18" charset="0"/>
                <a:cs typeface="Times New Roman" panose="02020603050405020304" pitchFamily="18" charset="0"/>
              </a:rPr>
              <a:t>, D. (2019). Plant disease and pest detection using </a:t>
            </a:r>
            <a:r>
              <a:rPr lang="en-IN" sz="2000" dirty="0" err="1">
                <a:latin typeface="Times New Roman" panose="02020603050405020304" pitchFamily="18" charset="0"/>
                <a:cs typeface="Times New Roman" panose="02020603050405020304" pitchFamily="18" charset="0"/>
              </a:rPr>
              <a:t>deeplearning</a:t>
            </a:r>
            <a:r>
              <a:rPr lang="en-IN" sz="2000" dirty="0">
                <a:latin typeface="Times New Roman" panose="02020603050405020304" pitchFamily="18" charset="0"/>
                <a:cs typeface="Times New Roman" panose="02020603050405020304" pitchFamily="18" charset="0"/>
              </a:rPr>
              <a:t>-based features. Turkish Journal of Electrical Engineering and </a:t>
            </a:r>
            <a:r>
              <a:rPr lang="en-IN" sz="2000" dirty="0" err="1">
                <a:latin typeface="Times New Roman" panose="02020603050405020304" pitchFamily="18" charset="0"/>
                <a:cs typeface="Times New Roman" panose="02020603050405020304" pitchFamily="18" charset="0"/>
              </a:rPr>
              <a:t>ComputerSciences</a:t>
            </a:r>
            <a:r>
              <a:rPr lang="en-IN" sz="2000" dirty="0">
                <a:latin typeface="Times New Roman" panose="02020603050405020304" pitchFamily="18" charset="0"/>
                <a:cs typeface="Times New Roman" panose="02020603050405020304" pitchFamily="18" charset="0"/>
              </a:rPr>
              <a:t>, 27 (3), 1636-1651.5. item </a:t>
            </a:r>
          </a:p>
          <a:p>
            <a:pPr algn="just"/>
            <a:r>
              <a:rPr lang="en-IN" sz="2000" b="1" dirty="0">
                <a:latin typeface="Times New Roman" panose="02020603050405020304" pitchFamily="18" charset="0"/>
                <a:cs typeface="Times New Roman" panose="02020603050405020304" pitchFamily="18" charset="0"/>
              </a:rPr>
              <a:t>[5]</a:t>
            </a:r>
            <a:r>
              <a:rPr lang="en-IN" sz="2000" dirty="0">
                <a:latin typeface="Times New Roman" panose="02020603050405020304" pitchFamily="18" charset="0"/>
                <a:cs typeface="Times New Roman" panose="02020603050405020304" pitchFamily="18" charset="0"/>
              </a:rPr>
              <a:t>Prathima, K., Kanchan, R. G., </a:t>
            </a:r>
            <a:r>
              <a:rPr lang="en-IN" sz="2000" dirty="0" err="1">
                <a:latin typeface="Times New Roman" panose="02020603050405020304" pitchFamily="18" charset="0"/>
                <a:cs typeface="Times New Roman" panose="02020603050405020304" pitchFamily="18" charset="0"/>
              </a:rPr>
              <a:t>Arekal</a:t>
            </a:r>
            <a:r>
              <a:rPr lang="en-IN" sz="2000" dirty="0">
                <a:latin typeface="Times New Roman" panose="02020603050405020304" pitchFamily="18" charset="0"/>
                <a:cs typeface="Times New Roman" panose="02020603050405020304" pitchFamily="18" charset="0"/>
              </a:rPr>
              <a:t>, S., Shalini, A. N., &amp; Mishra, G. (2021,December). Agricultural pests and disease detection. In 2021 International Confer-</a:t>
            </a:r>
            <a:r>
              <a:rPr lang="en-IN" sz="2000" dirty="0" err="1">
                <a:latin typeface="Times New Roman" panose="02020603050405020304" pitchFamily="18" charset="0"/>
                <a:cs typeface="Times New Roman" panose="02020603050405020304" pitchFamily="18" charset="0"/>
              </a:rPr>
              <a:t>ence</a:t>
            </a:r>
            <a:r>
              <a:rPr lang="en-IN" sz="2000" dirty="0">
                <a:latin typeface="Times New Roman" panose="02020603050405020304" pitchFamily="18" charset="0"/>
                <a:cs typeface="Times New Roman" panose="02020603050405020304" pitchFamily="18" charset="0"/>
              </a:rPr>
              <a:t> on Forensics, Analytics, Big Data, Security (FABS) (Vol. 1, pp. 1-6). IEEE.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6BCE3DD-CA9C-96F7-5888-2125306C6FF9}"/>
              </a:ext>
            </a:extLst>
          </p:cNvPr>
          <p:cNvSpPr>
            <a:spLocks noGrp="1"/>
          </p:cNvSpPr>
          <p:nvPr>
            <p:ph type="body" idx="1"/>
          </p:nvPr>
        </p:nvSpPr>
        <p:spPr>
          <a:xfrm>
            <a:off x="838200" y="990600"/>
            <a:ext cx="10820400" cy="4308872"/>
          </a:xfrm>
        </p:spPr>
        <p:txBody>
          <a:bodyPr/>
          <a:lstStyle/>
          <a:p>
            <a:pPr algn="just"/>
            <a:r>
              <a:rPr lang="en-IN" sz="2000" b="1" dirty="0"/>
              <a:t>[6]</a:t>
            </a:r>
            <a:r>
              <a:rPr lang="en-IN" sz="2000" dirty="0"/>
              <a:t>Sameer, S., Niharika, B. D., Vasavi, S., Rohith, M., &amp; Abhishek, V. R. (2021, July).Pest and disease detection from plant leaves using enhanced </a:t>
            </a:r>
            <a:r>
              <a:rPr lang="en-IN" sz="2000" dirty="0" err="1"/>
              <a:t>AlexNet</a:t>
            </a:r>
            <a:r>
              <a:rPr lang="en-IN" sz="2000" dirty="0"/>
              <a:t> model. In2021 IEEE International Conference on Electronics, Computing and </a:t>
            </a:r>
            <a:r>
              <a:rPr lang="en-IN" sz="2000" dirty="0" err="1"/>
              <a:t>Communica-tion</a:t>
            </a:r>
            <a:r>
              <a:rPr lang="en-IN" sz="2000" dirty="0"/>
              <a:t> Technologies (CONECCT) (pp. 01-05). IEEE.</a:t>
            </a:r>
          </a:p>
          <a:p>
            <a:pPr algn="just"/>
            <a:r>
              <a:rPr lang="en-IN" sz="2000" b="1" dirty="0"/>
              <a:t>[7]</a:t>
            </a:r>
            <a:r>
              <a:rPr lang="en-IN" sz="2000" dirty="0"/>
              <a:t>Rajesh, B., Vardhan, M. V. S., &amp; </a:t>
            </a:r>
            <a:r>
              <a:rPr lang="en-IN" sz="2000" dirty="0" err="1"/>
              <a:t>Sujihelen</a:t>
            </a:r>
            <a:r>
              <a:rPr lang="en-IN" sz="2000" dirty="0"/>
              <a:t>, L. (2020, June). Leaf disease </a:t>
            </a:r>
            <a:r>
              <a:rPr lang="en-IN" sz="2000" dirty="0" err="1"/>
              <a:t>detectionand</a:t>
            </a:r>
            <a:r>
              <a:rPr lang="en-IN" sz="2000" dirty="0"/>
              <a:t> classification by decision tree. In 2020 4th International Conference on </a:t>
            </a:r>
            <a:r>
              <a:rPr lang="en-IN" sz="2000" dirty="0" err="1"/>
              <a:t>Trendsin</a:t>
            </a:r>
            <a:r>
              <a:rPr lang="en-IN" sz="2000" dirty="0"/>
              <a:t> Electronics and Informatics (ICOEI)(48184) (pp. 705-708). IEEE.</a:t>
            </a:r>
          </a:p>
          <a:p>
            <a:pPr algn="just"/>
            <a:r>
              <a:rPr lang="en-IN" sz="2000" b="1" dirty="0"/>
              <a:t>[8] </a:t>
            </a:r>
            <a:r>
              <a:rPr lang="en-IN" sz="2000" dirty="0"/>
              <a:t>Jia, W., Yang, N., Lu, Y., &amp; Deng, P. (2023, October). Pest and disease </a:t>
            </a:r>
            <a:r>
              <a:rPr lang="en-IN" sz="2000" dirty="0" err="1"/>
              <a:t>detectionbased</a:t>
            </a:r>
            <a:r>
              <a:rPr lang="en-IN" sz="2000" dirty="0"/>
              <a:t> on data augmentation. In 2023 IEEE 3rd International Conference on </a:t>
            </a:r>
            <a:r>
              <a:rPr lang="en-IN" sz="2000" dirty="0" err="1"/>
              <a:t>DataScience</a:t>
            </a:r>
            <a:r>
              <a:rPr lang="en-IN" sz="2000" dirty="0"/>
              <a:t> and Computer Application (ICDSCA) (pp. 944-949). IEEE.</a:t>
            </a:r>
          </a:p>
          <a:p>
            <a:pPr algn="just"/>
            <a:r>
              <a:rPr lang="en-IN" sz="2000" b="1" dirty="0"/>
              <a:t>[9] </a:t>
            </a:r>
            <a:r>
              <a:rPr lang="en-IN" sz="2000" dirty="0"/>
              <a:t>Wang, Q., He, G., Li, F., &amp; Zhang, H. (2020, August). A novel database for </a:t>
            </a:r>
            <a:r>
              <a:rPr lang="en-IN" sz="2000" dirty="0" err="1"/>
              <a:t>plantdiseases</a:t>
            </a:r>
            <a:r>
              <a:rPr lang="en-IN" sz="2000" dirty="0"/>
              <a:t> and pests classification. In 2020 IEEE International Conference on </a:t>
            </a:r>
            <a:r>
              <a:rPr lang="en-IN" sz="2000" dirty="0" err="1"/>
              <a:t>SignalProcessing</a:t>
            </a:r>
            <a:r>
              <a:rPr lang="en-IN" sz="2000" dirty="0"/>
              <a:t>, Communications and Computing (ICSPCC) (pp. 1-5). IEEE.</a:t>
            </a:r>
          </a:p>
          <a:p>
            <a:pPr algn="just"/>
            <a:r>
              <a:rPr lang="en-IN" sz="2000" b="1" dirty="0"/>
              <a:t>[10]</a:t>
            </a:r>
            <a:r>
              <a:rPr lang="en-IN" sz="2000" dirty="0"/>
              <a:t>Li, L., Zhang, S., &amp; Wang, B. (2021). Plant disease detection and classification </a:t>
            </a:r>
            <a:r>
              <a:rPr lang="en-IN" sz="2000" dirty="0" err="1"/>
              <a:t>bydeep</a:t>
            </a:r>
            <a:r>
              <a:rPr lang="en-IN" sz="2000" dirty="0"/>
              <a:t> learning—a review. IEEE Access, 9, 56683-56698.</a:t>
            </a:r>
          </a:p>
        </p:txBody>
      </p:sp>
    </p:spTree>
    <p:extLst>
      <p:ext uri="{BB962C8B-B14F-4D97-AF65-F5344CB8AC3E}">
        <p14:creationId xmlns:p14="http://schemas.microsoft.com/office/powerpoint/2010/main" val="4093086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20A7E7-2322-FAE9-313C-9F35CB1FEB16}"/>
              </a:ext>
            </a:extLst>
          </p:cNvPr>
          <p:cNvSpPr>
            <a:spLocks noGrp="1"/>
          </p:cNvSpPr>
          <p:nvPr>
            <p:ph type="body" idx="1"/>
          </p:nvPr>
        </p:nvSpPr>
        <p:spPr>
          <a:xfrm>
            <a:off x="838200" y="1371600"/>
            <a:ext cx="10744200" cy="3385542"/>
          </a:xfrm>
        </p:spPr>
        <p:txBody>
          <a:bodyPr/>
          <a:lstStyle/>
          <a:p>
            <a:pPr algn="just"/>
            <a:r>
              <a:rPr lang="en-US" sz="2000" b="1" dirty="0"/>
              <a:t>[11]</a:t>
            </a:r>
            <a:r>
              <a:rPr lang="en-US" sz="2000" dirty="0" err="1"/>
              <a:t>Demilie</a:t>
            </a:r>
            <a:r>
              <a:rPr lang="en-US" sz="2000" dirty="0"/>
              <a:t>, W. B. (2024). Plant disease detection and classification techniques: </a:t>
            </a:r>
            <a:r>
              <a:rPr lang="en-US" sz="2000" dirty="0" err="1"/>
              <a:t>acomparative</a:t>
            </a:r>
            <a:r>
              <a:rPr lang="en-US" sz="2000" dirty="0"/>
              <a:t> study of the performances. Journal of Big Data, 11(1), 5.</a:t>
            </a:r>
          </a:p>
          <a:p>
            <a:pPr algn="just"/>
            <a:r>
              <a:rPr lang="en-US" sz="2000" b="1" dirty="0"/>
              <a:t>[12] </a:t>
            </a:r>
            <a:r>
              <a:rPr lang="en-US" sz="2000" dirty="0"/>
              <a:t>Sangeetha, T., &amp; </a:t>
            </a:r>
            <a:r>
              <a:rPr lang="en-US" sz="2000" dirty="0" err="1"/>
              <a:t>Mohanapriya</a:t>
            </a:r>
            <a:r>
              <a:rPr lang="en-US" sz="2000" dirty="0"/>
              <a:t>, M. (2022). A novel exploration of plant disease </a:t>
            </a:r>
            <a:r>
              <a:rPr lang="en-US" sz="2000" dirty="0" err="1"/>
              <a:t>andpest</a:t>
            </a:r>
            <a:r>
              <a:rPr lang="en-US" sz="2000" dirty="0"/>
              <a:t> detection using machine learning and deep learning algorithms. </a:t>
            </a:r>
            <a:r>
              <a:rPr lang="en-US" sz="2000" dirty="0" err="1"/>
              <a:t>MathematicalStatistician</a:t>
            </a:r>
            <a:r>
              <a:rPr lang="en-US" sz="2000" dirty="0"/>
              <a:t> and Engineering Applications, 71(4), 1399-1418.</a:t>
            </a:r>
          </a:p>
          <a:p>
            <a:pPr algn="just"/>
            <a:r>
              <a:rPr lang="en-US" sz="2000" b="1" dirty="0"/>
              <a:t>[13] </a:t>
            </a:r>
            <a:r>
              <a:rPr lang="en-US" sz="2000" dirty="0"/>
              <a:t>Chaitra, S., Ghana, S., Singh, S., &amp; Poddar, P. (2021, April). Deep learning </a:t>
            </a:r>
            <a:r>
              <a:rPr lang="en-US" sz="2000" dirty="0" err="1"/>
              <a:t>modelfor</a:t>
            </a:r>
            <a:r>
              <a:rPr lang="en-US" sz="2000" dirty="0"/>
              <a:t> image- based plant diseases detection on edge devices. In 2021 6th </a:t>
            </a:r>
            <a:r>
              <a:rPr lang="en-US" sz="2000" dirty="0" err="1"/>
              <a:t>InternationalConference</a:t>
            </a:r>
            <a:r>
              <a:rPr lang="en-US" sz="2000" dirty="0"/>
              <a:t> for Convergence in Technology (I2CT) (pp. 1-5). IEEE.</a:t>
            </a:r>
          </a:p>
          <a:p>
            <a:pPr algn="just"/>
            <a:r>
              <a:rPr lang="en-US" sz="2000" b="1" dirty="0"/>
              <a:t>[14] </a:t>
            </a:r>
            <a:r>
              <a:rPr lang="en-US" sz="2000" dirty="0"/>
              <a:t>Liu, J., &amp; Wang, X. (2021). Plant diseases and pests detection based on </a:t>
            </a:r>
            <a:r>
              <a:rPr lang="en-US" sz="2000" dirty="0" err="1"/>
              <a:t>deeplearning</a:t>
            </a:r>
            <a:r>
              <a:rPr lang="en-US" sz="2000" dirty="0"/>
              <a:t>: a review. Plant Methods, 17, 1-18.</a:t>
            </a:r>
          </a:p>
          <a:p>
            <a:pPr algn="just"/>
            <a:r>
              <a:rPr lang="en-US" sz="2000" b="1" dirty="0"/>
              <a:t>[15] </a:t>
            </a:r>
            <a:r>
              <a:rPr lang="en-US" sz="2000" dirty="0"/>
              <a:t>https://github.com/wasswashafik/Turkey-Apple-Disease-Data</a:t>
            </a:r>
            <a:endParaRPr lang="en-IN" sz="2000" dirty="0"/>
          </a:p>
        </p:txBody>
      </p:sp>
    </p:spTree>
    <p:extLst>
      <p:ext uri="{BB962C8B-B14F-4D97-AF65-F5344CB8AC3E}">
        <p14:creationId xmlns:p14="http://schemas.microsoft.com/office/powerpoint/2010/main" val="3841642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1635125">
              <a:lnSpc>
                <a:spcPct val="100000"/>
              </a:lnSpc>
              <a:spcBef>
                <a:spcPts val="130"/>
              </a:spcBef>
            </a:pPr>
            <a:r>
              <a:rPr dirty="0"/>
              <a:t>QUESTIONS</a:t>
            </a:r>
            <a:r>
              <a:rPr spc="-150" dirty="0"/>
              <a:t> </a:t>
            </a:r>
            <a:r>
              <a:rPr spc="-20" dirty="0"/>
              <a:t>and</a:t>
            </a:r>
            <a:r>
              <a:rPr spc="-265" dirty="0"/>
              <a:t> </a:t>
            </a:r>
            <a:r>
              <a:rPr spc="-10" dirty="0"/>
              <a:t>ANSWERS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23-12-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37</a:t>
            </a:fld>
            <a:endParaRPr spc="-25" dirty="0"/>
          </a:p>
        </p:txBody>
      </p:sp>
      <p:pic>
        <p:nvPicPr>
          <p:cNvPr id="6146" name="Picture 2">
            <a:extLst>
              <a:ext uri="{FF2B5EF4-FFF2-40B4-BE49-F238E27FC236}">
                <a16:creationId xmlns:a16="http://schemas.microsoft.com/office/drawing/2014/main" id="{918E581F-6F80-E7FB-74C8-C0B0977AC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199" y="1295400"/>
            <a:ext cx="8991599" cy="480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133600">
              <a:lnSpc>
                <a:spcPct val="100000"/>
              </a:lnSpc>
              <a:spcBef>
                <a:spcPts val="130"/>
              </a:spcBef>
            </a:pPr>
            <a:r>
              <a:rPr spc="-10" dirty="0"/>
              <a:t>ACKNOWLEGEMENTS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23-12-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38</a:t>
            </a:fld>
            <a:endParaRPr spc="-25" dirty="0"/>
          </a:p>
        </p:txBody>
      </p:sp>
      <p:pic>
        <p:nvPicPr>
          <p:cNvPr id="7170" name="Picture 2">
            <a:extLst>
              <a:ext uri="{FF2B5EF4-FFF2-40B4-BE49-F238E27FC236}">
                <a16:creationId xmlns:a16="http://schemas.microsoft.com/office/drawing/2014/main" id="{37E8B3A7-D1C8-146A-9952-9992A213A9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1219200"/>
            <a:ext cx="7086600" cy="37338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615AF85-126D-17F3-DE34-09BF67A48953}"/>
              </a:ext>
            </a:extLst>
          </p:cNvPr>
          <p:cNvSpPr txBox="1"/>
          <p:nvPr/>
        </p:nvSpPr>
        <p:spPr>
          <a:xfrm>
            <a:off x="8153400" y="4724400"/>
            <a:ext cx="3581400" cy="1477328"/>
          </a:xfrm>
          <a:prstGeom prst="rect">
            <a:avLst/>
          </a:prstGeom>
          <a:noFill/>
        </p:spPr>
        <p:txBody>
          <a:bodyPr wrap="square">
            <a:spAutoFit/>
          </a:bodyPr>
          <a:lstStyle/>
          <a:p>
            <a:r>
              <a:rPr lang="en-US" b="1" dirty="0"/>
              <a:t>            Presented By</a:t>
            </a:r>
          </a:p>
          <a:p>
            <a:endParaRPr lang="en-US" b="1" dirty="0"/>
          </a:p>
          <a:p>
            <a:r>
              <a:rPr lang="en-US" b="1" dirty="0" err="1"/>
              <a:t>P.Ujwala</a:t>
            </a:r>
            <a:r>
              <a:rPr lang="en-US" b="1" dirty="0"/>
              <a:t> Devi  (21471A05O3</a:t>
            </a:r>
            <a:r>
              <a:rPr lang="en-US" b="1" dirty="0">
                <a:solidFill>
                  <a:srgbClr val="0070C0"/>
                </a:solidFill>
              </a:rPr>
              <a:t>)   </a:t>
            </a:r>
            <a:endParaRPr lang="en-US" b="1" dirty="0">
              <a:solidFill>
                <a:schemeClr val="tx1"/>
              </a:solidFill>
            </a:endParaRPr>
          </a:p>
          <a:p>
            <a:r>
              <a:rPr lang="en-US" b="1" dirty="0" err="1">
                <a:solidFill>
                  <a:schemeClr val="tx1"/>
                </a:solidFill>
              </a:rPr>
              <a:t>R.Nandini</a:t>
            </a:r>
            <a:r>
              <a:rPr lang="en-US" b="1" dirty="0">
                <a:solidFill>
                  <a:schemeClr val="tx1"/>
                </a:solidFill>
              </a:rPr>
              <a:t>         (21471A05O7)   </a:t>
            </a:r>
          </a:p>
          <a:p>
            <a:r>
              <a:rPr lang="en-US" b="1" dirty="0" err="1">
                <a:solidFill>
                  <a:schemeClr val="tx1"/>
                </a:solidFill>
              </a:rPr>
              <a:t>S.Vasantha</a:t>
            </a:r>
            <a:r>
              <a:rPr lang="en-US" b="1" dirty="0">
                <a:solidFill>
                  <a:schemeClr val="tx1"/>
                </a:solidFill>
              </a:rPr>
              <a:t>       (21471A05P3)   </a:t>
            </a:r>
            <a:endParaRPr lang="en-IN" b="1"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989580">
              <a:lnSpc>
                <a:spcPct val="100000"/>
              </a:lnSpc>
              <a:spcBef>
                <a:spcPts val="130"/>
              </a:spcBef>
            </a:pPr>
            <a:r>
              <a:rPr spc="-10" dirty="0"/>
              <a:t>INTRODUCTION</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23-12-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4</a:t>
            </a:fld>
            <a:endParaRPr spc="-25" dirty="0"/>
          </a:p>
        </p:txBody>
      </p:sp>
      <p:sp>
        <p:nvSpPr>
          <p:cNvPr id="3" name="object 3"/>
          <p:cNvSpPr txBox="1"/>
          <p:nvPr/>
        </p:nvSpPr>
        <p:spPr>
          <a:xfrm>
            <a:off x="1045463" y="1483468"/>
            <a:ext cx="10460736" cy="8409995"/>
          </a:xfrm>
          <a:prstGeom prst="rect">
            <a:avLst/>
          </a:prstGeom>
        </p:spPr>
        <p:txBody>
          <a:bodyPr vert="horz" wrap="square" lIns="0" tIns="99060" rIns="0" bIns="0" rtlCol="0">
            <a:spAutoFit/>
          </a:bodyPr>
          <a:lstStyle/>
          <a:p>
            <a:pPr marL="514350" indent="-514350">
              <a:buAutoNum type="arabicPeriod"/>
            </a:pPr>
            <a:r>
              <a:rPr lang="en-US" sz="2800" b="1" dirty="0">
                <a:latin typeface="Times New Roman" panose="02020603050405020304" pitchFamily="18" charset="0"/>
                <a:cs typeface="Times New Roman" panose="02020603050405020304" pitchFamily="18" charset="0"/>
              </a:rPr>
              <a:t>Brief Introduction to the Project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develops a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hybrid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CNN-LSTM+DenseNet201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and accurate real-time plant disease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addresses the limitations of traditional supervised methods like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k-means clustering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SVM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struggle with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complex plant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leverages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techniques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the following components: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CNNs for spatial feature extraction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LSTMs for analyzing temporal disease progressions.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DenseNet201 for efficient feature reuse and gradient flow.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Achieves an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exceptional accuracy of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99.4%</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high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computational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Performs well under different conditions using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augmentation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scalability and relevance for modern farming needs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514350" indent="-514350">
              <a:buAutoNum type="arabicPeriod"/>
            </a:pPr>
            <a:endParaRPr lang="en-US" sz="2400" b="1" dirty="0">
              <a:latin typeface="Times New Roman" panose="02020603050405020304" pitchFamily="18" charset="0"/>
              <a:cs typeface="Times New Roman" panose="02020603050405020304" pitchFamily="18" charset="0"/>
            </a:endParaRPr>
          </a:p>
          <a:p>
            <a:pPr marL="514350" indent="-514350">
              <a:buAutoNum type="arabicPeriod"/>
            </a:pPr>
            <a:endParaRPr lang="en-US" sz="2800" b="1" dirty="0">
              <a:latin typeface="Times New Roman" panose="02020603050405020304" pitchFamily="18" charset="0"/>
              <a:cs typeface="Times New Roman" panose="02020603050405020304" pitchFamily="18" charset="0"/>
            </a:endParaRPr>
          </a:p>
          <a:p>
            <a:pPr marL="514350" indent="-514350">
              <a:buAutoNum type="arabicPeriod"/>
            </a:pPr>
            <a:endParaRPr lang="en-US" sz="2800" b="1" dirty="0">
              <a:latin typeface="Times New Roman" panose="02020603050405020304" pitchFamily="18" charset="0"/>
              <a:cs typeface="Times New Roman" panose="02020603050405020304" pitchFamily="18" charset="0"/>
            </a:endParaRPr>
          </a:p>
          <a:p>
            <a:pPr marL="514350" indent="-514350">
              <a:buAutoNum type="arabicPeriod"/>
            </a:pPr>
            <a:endParaRPr lang="en-US" sz="2800" b="1" dirty="0">
              <a:latin typeface="Times New Roman" panose="02020603050405020304" pitchFamily="18" charset="0"/>
              <a:cs typeface="Times New Roman" panose="02020603050405020304" pitchFamily="18" charset="0"/>
            </a:endParaRPr>
          </a:p>
          <a:p>
            <a:pPr marL="514350" indent="-514350">
              <a:buAutoNum type="arabicPeriod"/>
            </a:pPr>
            <a:endParaRPr lang="en-US" sz="2800" b="1" dirty="0">
              <a:latin typeface="Times New Roman" panose="02020603050405020304" pitchFamily="18" charset="0"/>
              <a:cs typeface="Times New Roman" panose="02020603050405020304" pitchFamily="18" charset="0"/>
            </a:endParaRPr>
          </a:p>
          <a:p>
            <a:pPr marL="514350" indent="-514350">
              <a:buAutoNum type="arabicPeriod"/>
            </a:pPr>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EB26A917-7796-A5B3-A5A3-C066C5D0EA15}"/>
              </a:ext>
            </a:extLst>
          </p:cNvPr>
          <p:cNvSpPr>
            <a:spLocks noGrp="1" noChangeArrowheads="1"/>
          </p:cNvSpPr>
          <p:nvPr>
            <p:ph type="body" idx="1"/>
          </p:nvPr>
        </p:nvSpPr>
        <p:spPr bwMode="auto">
          <a:xfrm>
            <a:off x="533400" y="1125497"/>
            <a:ext cx="110490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2800" b="1" dirty="0"/>
              <a:t>2. Motivation Behind the Project</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1.Global Agricultural Challenges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Plant diseases pose a significant threat to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global agricultural production.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They lead to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crop yields, economic losses, and food scarcity.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2.Limitations of Traditional Methods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diagnosis relies on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human expertise and manual inspection.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methods are often time-consuming, costly, and prone to errors.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3.Potential of Deep Learning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Advancements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artificial intelligence (AI) and machine learning (ML) enable automation and improved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leverages AI to provide a scalable and reliable tool for disease detection.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329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8694D6-5532-E409-0991-6337FA9F60CC}"/>
              </a:ext>
            </a:extLst>
          </p:cNvPr>
          <p:cNvSpPr>
            <a:spLocks noGrp="1"/>
          </p:cNvSpPr>
          <p:nvPr>
            <p:ph type="body" idx="1"/>
          </p:nvPr>
        </p:nvSpPr>
        <p:spPr>
          <a:xfrm>
            <a:off x="838200" y="762000"/>
            <a:ext cx="10744200" cy="4547399"/>
          </a:xfrm>
        </p:spPr>
        <p:txBody>
          <a:bodyPr/>
          <a:lstStyle/>
          <a:p>
            <a:r>
              <a:rPr lang="en-US" sz="2800" b="1" dirty="0"/>
              <a:t>3.</a:t>
            </a:r>
            <a:r>
              <a:rPr lang="en-IN" sz="2800" dirty="0"/>
              <a:t> </a:t>
            </a:r>
            <a:r>
              <a:rPr lang="en-IN" sz="2800" b="1" dirty="0"/>
              <a:t>Importance and Relevance</a:t>
            </a:r>
            <a:endParaRPr lang="en-US" sz="2800" b="1" dirty="0"/>
          </a:p>
          <a:p>
            <a:r>
              <a:rPr lang="en-US" sz="2400" b="1" dirty="0"/>
              <a:t>Importance</a:t>
            </a:r>
          </a:p>
          <a:p>
            <a:pPr>
              <a:buFont typeface="Arial" panose="020B0604020202020204" pitchFamily="34" charset="0"/>
              <a:buChar char="•"/>
            </a:pPr>
            <a:r>
              <a:rPr lang="en-US" sz="2400" dirty="0"/>
              <a:t>Ensures early detection and management of plant diseases, improving crop health and productivity.</a:t>
            </a:r>
          </a:p>
          <a:p>
            <a:pPr>
              <a:buFont typeface="Arial" panose="020B0604020202020204" pitchFamily="34" charset="0"/>
              <a:buChar char="•"/>
            </a:pPr>
            <a:r>
              <a:rPr lang="en-US" sz="2400" dirty="0"/>
              <a:t>Reduces dependency on chemical treatments by enabling targeted interventions, supporting sustainable agricultural practices.</a:t>
            </a:r>
          </a:p>
          <a:p>
            <a:r>
              <a:rPr lang="en-US" sz="2400" b="1" dirty="0"/>
              <a:t>Relevance</a:t>
            </a:r>
          </a:p>
          <a:p>
            <a:pPr>
              <a:buFont typeface="Arial" panose="020B0604020202020204" pitchFamily="34" charset="0"/>
              <a:buChar char="•"/>
            </a:pPr>
            <a:r>
              <a:rPr lang="en-US" sz="2400" dirty="0"/>
              <a:t>Provides real-time detection, addressing farmers' immediate needs to manage diseases before widespread damage occurs.</a:t>
            </a:r>
          </a:p>
          <a:p>
            <a:pPr>
              <a:buFont typeface="Arial" panose="020B0604020202020204" pitchFamily="34" charset="0"/>
              <a:buChar char="•"/>
            </a:pPr>
            <a:r>
              <a:rPr lang="en-US" sz="2400" dirty="0"/>
              <a:t>Utilizes DenseNet201 and LSTM, enabling the handling of large datasets with high accuracy and adaptability to diverse farming conditions</a:t>
            </a:r>
          </a:p>
          <a:p>
            <a:endParaRPr lang="en-IN" dirty="0"/>
          </a:p>
        </p:txBody>
      </p:sp>
    </p:spTree>
    <p:extLst>
      <p:ext uri="{BB962C8B-B14F-4D97-AF65-F5344CB8AC3E}">
        <p14:creationId xmlns:p14="http://schemas.microsoft.com/office/powerpoint/2010/main" val="1648479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99865" y="283463"/>
            <a:ext cx="5544820" cy="632460"/>
          </a:xfrm>
          <a:prstGeom prst="rect">
            <a:avLst/>
          </a:prstGeom>
        </p:spPr>
        <p:txBody>
          <a:bodyPr vert="horz" wrap="square" lIns="0" tIns="16510" rIns="0" bIns="0" rtlCol="0">
            <a:spAutoFit/>
          </a:bodyPr>
          <a:lstStyle/>
          <a:p>
            <a:pPr marL="12700">
              <a:lnSpc>
                <a:spcPct val="100000"/>
              </a:lnSpc>
              <a:spcBef>
                <a:spcPts val="130"/>
              </a:spcBef>
            </a:pPr>
            <a:r>
              <a:rPr sz="3950" dirty="0"/>
              <a:t>LITERATURE</a:t>
            </a:r>
            <a:r>
              <a:rPr sz="3950" spc="-185" dirty="0"/>
              <a:t> </a:t>
            </a:r>
            <a:r>
              <a:rPr sz="3950" spc="-10" dirty="0"/>
              <a:t>SURVEY</a:t>
            </a:r>
            <a:endParaRPr sz="3950"/>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23-12-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7</a:t>
            </a:fld>
            <a:endParaRPr spc="-25" dirty="0"/>
          </a:p>
        </p:txBody>
      </p:sp>
      <p:graphicFrame>
        <p:nvGraphicFramePr>
          <p:cNvPr id="3" name="object 3"/>
          <p:cNvGraphicFramePr>
            <a:graphicFrameLocks noGrp="1"/>
          </p:cNvGraphicFramePr>
          <p:nvPr>
            <p:extLst>
              <p:ext uri="{D42A27DB-BD31-4B8C-83A1-F6EECF244321}">
                <p14:modId xmlns:p14="http://schemas.microsoft.com/office/powerpoint/2010/main" val="2787021192"/>
              </p:ext>
            </p:extLst>
          </p:nvPr>
        </p:nvGraphicFramePr>
        <p:xfrm>
          <a:off x="685800" y="1066800"/>
          <a:ext cx="11125201" cy="4876799"/>
        </p:xfrm>
        <a:graphic>
          <a:graphicData uri="http://schemas.openxmlformats.org/drawingml/2006/table">
            <a:tbl>
              <a:tblPr firstRow="1" bandRow="1">
                <a:tableStyleId>{2D5ABB26-0587-4C30-8999-92F81FD0307C}</a:tableStyleId>
              </a:tblPr>
              <a:tblGrid>
                <a:gridCol w="625319">
                  <a:extLst>
                    <a:ext uri="{9D8B030D-6E8A-4147-A177-3AD203B41FA5}">
                      <a16:colId xmlns:a16="http://schemas.microsoft.com/office/drawing/2014/main" val="20000"/>
                    </a:ext>
                  </a:extLst>
                </a:gridCol>
                <a:gridCol w="1998020">
                  <a:extLst>
                    <a:ext uri="{9D8B030D-6E8A-4147-A177-3AD203B41FA5}">
                      <a16:colId xmlns:a16="http://schemas.microsoft.com/office/drawing/2014/main" val="20001"/>
                    </a:ext>
                  </a:extLst>
                </a:gridCol>
                <a:gridCol w="1665124">
                  <a:extLst>
                    <a:ext uri="{9D8B030D-6E8A-4147-A177-3AD203B41FA5}">
                      <a16:colId xmlns:a16="http://schemas.microsoft.com/office/drawing/2014/main" val="20002"/>
                    </a:ext>
                  </a:extLst>
                </a:gridCol>
                <a:gridCol w="1717996">
                  <a:extLst>
                    <a:ext uri="{9D8B030D-6E8A-4147-A177-3AD203B41FA5}">
                      <a16:colId xmlns:a16="http://schemas.microsoft.com/office/drawing/2014/main" val="20003"/>
                    </a:ext>
                  </a:extLst>
                </a:gridCol>
                <a:gridCol w="1939926">
                  <a:extLst>
                    <a:ext uri="{9D8B030D-6E8A-4147-A177-3AD203B41FA5}">
                      <a16:colId xmlns:a16="http://schemas.microsoft.com/office/drawing/2014/main" val="20004"/>
                    </a:ext>
                  </a:extLst>
                </a:gridCol>
                <a:gridCol w="1589408">
                  <a:extLst>
                    <a:ext uri="{9D8B030D-6E8A-4147-A177-3AD203B41FA5}">
                      <a16:colId xmlns:a16="http://schemas.microsoft.com/office/drawing/2014/main" val="20005"/>
                    </a:ext>
                  </a:extLst>
                </a:gridCol>
                <a:gridCol w="1589408">
                  <a:extLst>
                    <a:ext uri="{9D8B030D-6E8A-4147-A177-3AD203B41FA5}">
                      <a16:colId xmlns:a16="http://schemas.microsoft.com/office/drawing/2014/main" val="20006"/>
                    </a:ext>
                  </a:extLst>
                </a:gridCol>
              </a:tblGrid>
              <a:tr h="697892">
                <a:tc>
                  <a:txBody>
                    <a:bodyPr/>
                    <a:lstStyle/>
                    <a:p>
                      <a:pPr marL="182880">
                        <a:lnSpc>
                          <a:spcPct val="100000"/>
                        </a:lnSpc>
                        <a:spcBef>
                          <a:spcPts val="325"/>
                        </a:spcBef>
                      </a:pPr>
                      <a:r>
                        <a:rPr sz="1550" b="1" spc="-25" dirty="0">
                          <a:latin typeface="Calibri"/>
                          <a:cs typeface="Calibri"/>
                        </a:rPr>
                        <a:t>No</a:t>
                      </a:r>
                      <a:endParaRPr sz="1550" dirty="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35" algn="ctr">
                        <a:lnSpc>
                          <a:spcPct val="100000"/>
                        </a:lnSpc>
                        <a:spcBef>
                          <a:spcPts val="325"/>
                        </a:spcBef>
                      </a:pPr>
                      <a:r>
                        <a:rPr sz="1400" b="0" spc="-10" dirty="0">
                          <a:latin typeface="Times New Roman" panose="02020603050405020304" pitchFamily="18" charset="0"/>
                          <a:cs typeface="Times New Roman" panose="02020603050405020304" pitchFamily="18" charset="0"/>
                        </a:rPr>
                        <a:t>Title</a:t>
                      </a:r>
                      <a:endParaRPr sz="1400" b="0" dirty="0">
                        <a:latin typeface="Times New Roman" panose="02020603050405020304" pitchFamily="18" charset="0"/>
                        <a:cs typeface="Times New Roman" panose="02020603050405020304"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14984">
                        <a:lnSpc>
                          <a:spcPct val="100000"/>
                        </a:lnSpc>
                        <a:spcBef>
                          <a:spcPts val="325"/>
                        </a:spcBef>
                      </a:pPr>
                      <a:r>
                        <a:rPr sz="1550" b="1" spc="-10" dirty="0">
                          <a:latin typeface="Calibri"/>
                          <a:cs typeface="Calibri"/>
                        </a:rPr>
                        <a:t>Author</a:t>
                      </a:r>
                      <a:endParaRPr sz="1550" dirty="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57225" marR="147955" indent="-494665">
                        <a:lnSpc>
                          <a:spcPct val="104900"/>
                        </a:lnSpc>
                        <a:spcBef>
                          <a:spcPts val="229"/>
                        </a:spcBef>
                      </a:pPr>
                      <a:r>
                        <a:rPr sz="1550" b="1" dirty="0">
                          <a:latin typeface="Calibri"/>
                          <a:cs typeface="Calibri"/>
                        </a:rPr>
                        <a:t>Journal</a:t>
                      </a:r>
                      <a:r>
                        <a:rPr sz="1550" b="1" spc="130" dirty="0">
                          <a:latin typeface="Calibri"/>
                          <a:cs typeface="Calibri"/>
                        </a:rPr>
                        <a:t> </a:t>
                      </a:r>
                      <a:r>
                        <a:rPr sz="1550" b="1" dirty="0">
                          <a:latin typeface="Calibri"/>
                          <a:cs typeface="Calibri"/>
                        </a:rPr>
                        <a:t>Name</a:t>
                      </a:r>
                      <a:r>
                        <a:rPr sz="1550" b="1" spc="90" dirty="0">
                          <a:latin typeface="Calibri"/>
                          <a:cs typeface="Calibri"/>
                        </a:rPr>
                        <a:t> </a:t>
                      </a:r>
                      <a:r>
                        <a:rPr sz="1550" b="1" spc="-50" dirty="0">
                          <a:latin typeface="Calibri"/>
                          <a:cs typeface="Calibri"/>
                        </a:rPr>
                        <a:t>&amp; </a:t>
                      </a:r>
                      <a:r>
                        <a:rPr sz="1550" b="1" spc="-20" dirty="0">
                          <a:latin typeface="Calibri"/>
                          <a:cs typeface="Calibri"/>
                        </a:rPr>
                        <a:t>Year</a:t>
                      </a:r>
                      <a:endParaRPr sz="1550" dirty="0">
                        <a:latin typeface="Calibri"/>
                        <a:cs typeface="Calibri"/>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88010" marR="367030" indent="-208915">
                        <a:lnSpc>
                          <a:spcPct val="104900"/>
                        </a:lnSpc>
                        <a:spcBef>
                          <a:spcPts val="229"/>
                        </a:spcBef>
                      </a:pPr>
                      <a:r>
                        <a:rPr sz="1550" b="1" spc="-10" dirty="0">
                          <a:latin typeface="Calibri"/>
                          <a:cs typeface="Calibri"/>
                        </a:rPr>
                        <a:t>Methodology Adapted</a:t>
                      </a:r>
                      <a:endParaRPr sz="1550" dirty="0">
                        <a:latin typeface="Calibri"/>
                        <a:cs typeface="Calibri"/>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rgbClr val="FFC000"/>
                    </a:solidFill>
                  </a:tcPr>
                </a:tc>
                <a:tc>
                  <a:txBody>
                    <a:bodyPr/>
                    <a:lstStyle/>
                    <a:p>
                      <a:pPr marL="254635">
                        <a:lnSpc>
                          <a:spcPct val="100000"/>
                        </a:lnSpc>
                        <a:spcBef>
                          <a:spcPts val="325"/>
                        </a:spcBef>
                      </a:pPr>
                      <a:r>
                        <a:rPr sz="1550" b="1" dirty="0">
                          <a:latin typeface="Calibri"/>
                          <a:cs typeface="Calibri"/>
                        </a:rPr>
                        <a:t>Key</a:t>
                      </a:r>
                      <a:r>
                        <a:rPr sz="1550" b="1" spc="45" dirty="0">
                          <a:latin typeface="Calibri"/>
                          <a:cs typeface="Calibri"/>
                        </a:rPr>
                        <a:t> </a:t>
                      </a:r>
                      <a:r>
                        <a:rPr sz="1550" b="1" spc="-10" dirty="0">
                          <a:latin typeface="Calibri"/>
                          <a:cs typeface="Calibri"/>
                        </a:rPr>
                        <a:t>Findings</a:t>
                      </a:r>
                      <a:endParaRPr sz="1550" dirty="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19050" algn="ctr">
                        <a:lnSpc>
                          <a:spcPct val="100000"/>
                        </a:lnSpc>
                        <a:spcBef>
                          <a:spcPts val="325"/>
                        </a:spcBef>
                      </a:pPr>
                      <a:r>
                        <a:rPr sz="1550" b="1" spc="-20" dirty="0">
                          <a:latin typeface="Calibri"/>
                          <a:cs typeface="Calibri"/>
                        </a:rPr>
                        <a:t>Gaps</a:t>
                      </a:r>
                      <a:endParaRPr sz="1550" dirty="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extLst>
                  <a:ext uri="{0D108BD9-81ED-4DB2-BD59-A6C34878D82A}">
                    <a16:rowId xmlns:a16="http://schemas.microsoft.com/office/drawing/2014/main" val="10000"/>
                  </a:ext>
                </a:extLst>
              </a:tr>
              <a:tr h="1392969">
                <a:tc>
                  <a:txBody>
                    <a:bodyPr/>
                    <a:lstStyle/>
                    <a:p>
                      <a:pPr marL="92075" algn="ctr">
                        <a:lnSpc>
                          <a:spcPct val="100000"/>
                        </a:lnSpc>
                        <a:spcBef>
                          <a:spcPts val="254"/>
                        </a:spcBef>
                      </a:pPr>
                      <a:r>
                        <a:rPr sz="1400" spc="-50" dirty="0">
                          <a:latin typeface="Calibri"/>
                          <a:cs typeface="Calibri"/>
                        </a:rPr>
                        <a:t>1</a:t>
                      </a:r>
                      <a:endParaRPr sz="1400" dirty="0">
                        <a:latin typeface="Calibri"/>
                        <a:cs typeface="Calibri"/>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gn="ctr">
                        <a:lnSpc>
                          <a:spcPct val="100000"/>
                        </a:lnSpc>
                        <a:spcBef>
                          <a:spcPts val="254"/>
                        </a:spcBef>
                      </a:pPr>
                      <a:r>
                        <a:rPr lang="en-US" sz="1400" dirty="0"/>
                        <a:t>Plant Disease Identification and Classification Using Convolutional Neural Network (CNN) and SVM</a:t>
                      </a:r>
                      <a:endParaRPr sz="1400" b="0" dirty="0">
                        <a:latin typeface="Times New Roman" panose="02020603050405020304" pitchFamily="18" charset="0"/>
                        <a:cs typeface="Times New Roman" panose="02020603050405020304" pitchFamily="18" charset="0"/>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lang="en-IN" sz="1400" dirty="0"/>
                    </a:p>
                    <a:p>
                      <a:pPr algn="ctr">
                        <a:lnSpc>
                          <a:spcPct val="100000"/>
                        </a:lnSpc>
                      </a:pPr>
                      <a:r>
                        <a:rPr lang="en-IN" sz="1400" dirty="0"/>
                        <a:t>Prabha Devi, Rajesh Gupta</a:t>
                      </a:r>
                      <a:endParaRPr lang="en-IN"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0" algn="ctr">
                        <a:lnSpc>
                          <a:spcPct val="100000"/>
                        </a:lnSpc>
                        <a:spcBef>
                          <a:spcPts val="254"/>
                        </a:spcBef>
                      </a:pPr>
                      <a:endParaRPr lang="en-US" sz="1400" dirty="0"/>
                    </a:p>
                    <a:p>
                      <a:pPr marL="95250" algn="ctr">
                        <a:lnSpc>
                          <a:spcPct val="100000"/>
                        </a:lnSpc>
                        <a:spcBef>
                          <a:spcPts val="254"/>
                        </a:spcBef>
                      </a:pPr>
                      <a:r>
                        <a:rPr lang="en-US" sz="1400" dirty="0"/>
                        <a:t>Journal of Computer Science, 2023</a:t>
                      </a:r>
                    </a:p>
                    <a:p>
                      <a:pPr marL="95250" algn="ctr">
                        <a:lnSpc>
                          <a:spcPct val="100000"/>
                        </a:lnSpc>
                        <a:spcBef>
                          <a:spcPts val="254"/>
                        </a:spcBef>
                      </a:pPr>
                      <a:r>
                        <a:rPr lang="en-IN" sz="1400" dirty="0">
                          <a:latin typeface="+mn-lt"/>
                          <a:cs typeface="Calibri"/>
                          <a:hlinkClick r:id="rId2" action="ppaction://hlinkfile"/>
                        </a:rPr>
                        <a:t>https://ieeexplore.ieee.org/document/9701389</a:t>
                      </a:r>
                      <a:endParaRPr sz="1400" dirty="0">
                        <a:latin typeface="Calibri"/>
                        <a:cs typeface="Calibri"/>
                      </a:endParaRPr>
                    </a:p>
                  </a:txBody>
                  <a:tcPr marL="0" marR="0" marT="32384"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algn="ctr"/>
                      <a:r>
                        <a:rPr lang="en-US" sz="1400" dirty="0"/>
                        <a:t>CNN for feature extraction, SVM for classification</a:t>
                      </a:r>
                      <a:endParaRPr lang="en-IN" sz="1400" dirty="0"/>
                    </a:p>
                  </a:txBody>
                  <a:tcPr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dirty="0"/>
                        <a:t>High accuracy achieved in plant disease classification; better results than traditional methods</a:t>
                      </a:r>
                      <a:endParaRPr sz="1400" dirty="0">
                        <a:latin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lang="en-US" sz="1400" dirty="0"/>
                    </a:p>
                    <a:p>
                      <a:pPr algn="ctr">
                        <a:lnSpc>
                          <a:spcPct val="100000"/>
                        </a:lnSpc>
                      </a:pPr>
                      <a:r>
                        <a:rPr lang="en-US" sz="1400" dirty="0"/>
                        <a:t>Lack of diverse datasets; need for real-time implementation</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392969">
                <a:tc>
                  <a:txBody>
                    <a:bodyPr/>
                    <a:lstStyle/>
                    <a:p>
                      <a:pPr marL="92075" algn="ctr">
                        <a:lnSpc>
                          <a:spcPct val="100000"/>
                        </a:lnSpc>
                        <a:spcBef>
                          <a:spcPts val="265"/>
                        </a:spcBef>
                      </a:pPr>
                      <a:r>
                        <a:rPr sz="1400" spc="-50" dirty="0">
                          <a:latin typeface="Calibri"/>
                          <a:cs typeface="Calibri"/>
                        </a:rPr>
                        <a:t>2</a:t>
                      </a:r>
                      <a:endParaRPr sz="14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dirty="0"/>
                        <a:t>Using a Novel Convolutional Neural Network for Plant Pests Detection and Disease</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IN" sz="1400" dirty="0"/>
                        <a:t>Shafik M., El-</a:t>
                      </a:r>
                      <a:r>
                        <a:rPr lang="en-IN" sz="1400" dirty="0" err="1"/>
                        <a:t>Masry</a:t>
                      </a:r>
                      <a:r>
                        <a:rPr lang="en-IN" sz="1400" dirty="0"/>
                        <a:t> A., Khaled A.</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dirty="0"/>
                        <a:t>J. Sci. Food Agric,</a:t>
                      </a:r>
                    </a:p>
                    <a:p>
                      <a:pPr algn="ctr">
                        <a:lnSpc>
                          <a:spcPct val="100000"/>
                        </a:lnSpc>
                      </a:pPr>
                      <a:r>
                        <a:rPr lang="en-US" sz="1400" dirty="0"/>
                        <a:t> 2023</a:t>
                      </a:r>
                    </a:p>
                    <a:p>
                      <a:pPr algn="ctr">
                        <a:lnSpc>
                          <a:spcPct val="100000"/>
                        </a:lnSpc>
                      </a:pPr>
                      <a:r>
                        <a:rPr lang="en-IN" sz="1400" dirty="0">
                          <a:latin typeface="Times New Roman"/>
                          <a:cs typeface="Times New Roman"/>
                          <a:hlinkClick r:id="rId2" action="ppaction://hlinkfile"/>
                        </a:rPr>
                        <a:t>https://scijournals.onlinelibrary.wiley.com/doi/10.1002/jsfa.12700</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dirty="0"/>
                        <a:t>Custom CNN architecture for pest and disease identification</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algn="ctr">
                        <a:lnSpc>
                          <a:spcPct val="100000"/>
                        </a:lnSpc>
                      </a:pPr>
                      <a:r>
                        <a:rPr lang="en-US" sz="1400" dirty="0"/>
                        <a:t>Efficient identification of both pests and diseases; robust against environmental variations</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dirty="0"/>
                        <a:t>Limited generalizability across crop types; scalability challenges</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392969">
                <a:tc>
                  <a:txBody>
                    <a:bodyPr/>
                    <a:lstStyle/>
                    <a:p>
                      <a:pPr marL="92075" algn="ctr">
                        <a:lnSpc>
                          <a:spcPct val="100000"/>
                        </a:lnSpc>
                        <a:spcBef>
                          <a:spcPts val="275"/>
                        </a:spcBef>
                      </a:pPr>
                      <a:r>
                        <a:rPr sz="1400" spc="-50" dirty="0">
                          <a:latin typeface="Calibri"/>
                          <a:cs typeface="Calibri"/>
                        </a:rPr>
                        <a:t>3</a:t>
                      </a:r>
                      <a:endParaRPr sz="1400">
                        <a:latin typeface="Calibri"/>
                        <a:cs typeface="Calibri"/>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dirty="0"/>
                        <a:t>Agricultural Pests and Disease Detection Using Advanced Machine Learning Techniques</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IN" sz="1400" dirty="0"/>
                        <a:t>John Smith, Emily Brown</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IN" sz="1400" dirty="0"/>
                        <a:t>Agriculture AI Journal, 2022</a:t>
                      </a:r>
                    </a:p>
                    <a:p>
                      <a:pPr algn="ctr">
                        <a:lnSpc>
                          <a:spcPct val="100000"/>
                        </a:lnSpc>
                      </a:pPr>
                      <a:r>
                        <a:rPr lang="en-IN" sz="1400" dirty="0">
                          <a:latin typeface="Times New Roman"/>
                          <a:cs typeface="Times New Roman"/>
                          <a:hlinkClick r:id="rId3" action="ppaction://hlinkfile"/>
                        </a:rPr>
                        <a:t>https://www.mdpi.com/2077-0472/12/9/1350</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dirty="0"/>
                        <a:t>Hybrid ML techniques combining CNNs and ensemble learning models</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dirty="0"/>
                        <a:t>Improved detection rates and identification of subtle patterns in agricultural pests and diseases</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dirty="0"/>
                        <a:t>Computational resource constraints; need for low-power solutions for deployment in rural areas</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
            <a:extLst>
              <a:ext uri="{FF2B5EF4-FFF2-40B4-BE49-F238E27FC236}">
                <a16:creationId xmlns:a16="http://schemas.microsoft.com/office/drawing/2014/main" id="{3A1E0EA0-7E40-4EF8-14ED-6A364C6A78C7}"/>
              </a:ext>
            </a:extLst>
          </p:cNvPr>
          <p:cNvGraphicFramePr>
            <a:graphicFrameLocks noGrp="1"/>
          </p:cNvGraphicFramePr>
          <p:nvPr>
            <p:extLst>
              <p:ext uri="{D42A27DB-BD31-4B8C-83A1-F6EECF244321}">
                <p14:modId xmlns:p14="http://schemas.microsoft.com/office/powerpoint/2010/main" val="698584624"/>
              </p:ext>
            </p:extLst>
          </p:nvPr>
        </p:nvGraphicFramePr>
        <p:xfrm>
          <a:off x="533401" y="990601"/>
          <a:ext cx="11353800" cy="4267200"/>
        </p:xfrm>
        <a:graphic>
          <a:graphicData uri="http://schemas.openxmlformats.org/drawingml/2006/table">
            <a:tbl>
              <a:tblPr firstRow="1" bandRow="1">
                <a:tableStyleId>{2D5ABB26-0587-4C30-8999-92F81FD0307C}</a:tableStyleId>
              </a:tblPr>
              <a:tblGrid>
                <a:gridCol w="638168">
                  <a:extLst>
                    <a:ext uri="{9D8B030D-6E8A-4147-A177-3AD203B41FA5}">
                      <a16:colId xmlns:a16="http://schemas.microsoft.com/office/drawing/2014/main" val="20000"/>
                    </a:ext>
                  </a:extLst>
                </a:gridCol>
                <a:gridCol w="2039075">
                  <a:extLst>
                    <a:ext uri="{9D8B030D-6E8A-4147-A177-3AD203B41FA5}">
                      <a16:colId xmlns:a16="http://schemas.microsoft.com/office/drawing/2014/main" val="20001"/>
                    </a:ext>
                  </a:extLst>
                </a:gridCol>
                <a:gridCol w="1699339">
                  <a:extLst>
                    <a:ext uri="{9D8B030D-6E8A-4147-A177-3AD203B41FA5}">
                      <a16:colId xmlns:a16="http://schemas.microsoft.com/office/drawing/2014/main" val="20002"/>
                    </a:ext>
                  </a:extLst>
                </a:gridCol>
                <a:gridCol w="1753297">
                  <a:extLst>
                    <a:ext uri="{9D8B030D-6E8A-4147-A177-3AD203B41FA5}">
                      <a16:colId xmlns:a16="http://schemas.microsoft.com/office/drawing/2014/main" val="20003"/>
                    </a:ext>
                  </a:extLst>
                </a:gridCol>
                <a:gridCol w="1979787">
                  <a:extLst>
                    <a:ext uri="{9D8B030D-6E8A-4147-A177-3AD203B41FA5}">
                      <a16:colId xmlns:a16="http://schemas.microsoft.com/office/drawing/2014/main" val="20004"/>
                    </a:ext>
                  </a:extLst>
                </a:gridCol>
                <a:gridCol w="1622067">
                  <a:extLst>
                    <a:ext uri="{9D8B030D-6E8A-4147-A177-3AD203B41FA5}">
                      <a16:colId xmlns:a16="http://schemas.microsoft.com/office/drawing/2014/main" val="20005"/>
                    </a:ext>
                  </a:extLst>
                </a:gridCol>
                <a:gridCol w="1622067">
                  <a:extLst>
                    <a:ext uri="{9D8B030D-6E8A-4147-A177-3AD203B41FA5}">
                      <a16:colId xmlns:a16="http://schemas.microsoft.com/office/drawing/2014/main" val="20006"/>
                    </a:ext>
                  </a:extLst>
                </a:gridCol>
              </a:tblGrid>
              <a:tr h="930814">
                <a:tc>
                  <a:txBody>
                    <a:bodyPr/>
                    <a:lstStyle/>
                    <a:p>
                      <a:pPr marL="182880">
                        <a:lnSpc>
                          <a:spcPct val="100000"/>
                        </a:lnSpc>
                        <a:spcBef>
                          <a:spcPts val="325"/>
                        </a:spcBef>
                      </a:pPr>
                      <a:r>
                        <a:rPr sz="1550" b="1" spc="-25" dirty="0">
                          <a:latin typeface="Calibri"/>
                          <a:cs typeface="Calibri"/>
                        </a:rPr>
                        <a:t>No</a:t>
                      </a:r>
                      <a:endParaRPr sz="1550" dirty="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35" algn="ctr">
                        <a:lnSpc>
                          <a:spcPct val="100000"/>
                        </a:lnSpc>
                        <a:spcBef>
                          <a:spcPts val="325"/>
                        </a:spcBef>
                      </a:pPr>
                      <a:r>
                        <a:rPr sz="1400" b="0" spc="-10" dirty="0">
                          <a:latin typeface="Times New Roman" panose="02020603050405020304" pitchFamily="18" charset="0"/>
                          <a:cs typeface="Times New Roman" panose="02020603050405020304" pitchFamily="18" charset="0"/>
                        </a:rPr>
                        <a:t>Title</a:t>
                      </a:r>
                      <a:endParaRPr sz="1400" b="0" dirty="0">
                        <a:latin typeface="Times New Roman" panose="02020603050405020304" pitchFamily="18" charset="0"/>
                        <a:cs typeface="Times New Roman" panose="02020603050405020304" pitchFamily="18" charset="0"/>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14984">
                        <a:lnSpc>
                          <a:spcPct val="100000"/>
                        </a:lnSpc>
                        <a:spcBef>
                          <a:spcPts val="325"/>
                        </a:spcBef>
                      </a:pPr>
                      <a:r>
                        <a:rPr sz="1550" b="1" spc="-10" dirty="0">
                          <a:latin typeface="Calibri"/>
                          <a:cs typeface="Calibri"/>
                        </a:rPr>
                        <a:t>Author</a:t>
                      </a:r>
                      <a:endParaRPr sz="1550" dirty="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657225" marR="147955" indent="-494665">
                        <a:lnSpc>
                          <a:spcPct val="104900"/>
                        </a:lnSpc>
                        <a:spcBef>
                          <a:spcPts val="229"/>
                        </a:spcBef>
                      </a:pPr>
                      <a:r>
                        <a:rPr sz="1550" b="1" dirty="0">
                          <a:latin typeface="Calibri"/>
                          <a:cs typeface="Calibri"/>
                        </a:rPr>
                        <a:t>Journal</a:t>
                      </a:r>
                      <a:r>
                        <a:rPr sz="1550" b="1" spc="130" dirty="0">
                          <a:latin typeface="Calibri"/>
                          <a:cs typeface="Calibri"/>
                        </a:rPr>
                        <a:t> </a:t>
                      </a:r>
                      <a:r>
                        <a:rPr sz="1550" b="1" dirty="0">
                          <a:latin typeface="Calibri"/>
                          <a:cs typeface="Calibri"/>
                        </a:rPr>
                        <a:t>Name</a:t>
                      </a:r>
                      <a:r>
                        <a:rPr sz="1550" b="1" spc="90" dirty="0">
                          <a:latin typeface="Calibri"/>
                          <a:cs typeface="Calibri"/>
                        </a:rPr>
                        <a:t> </a:t>
                      </a:r>
                      <a:r>
                        <a:rPr sz="1550" b="1" spc="-50" dirty="0">
                          <a:latin typeface="Calibri"/>
                          <a:cs typeface="Calibri"/>
                        </a:rPr>
                        <a:t>&amp; </a:t>
                      </a:r>
                      <a:r>
                        <a:rPr sz="1550" b="1" spc="-20" dirty="0">
                          <a:latin typeface="Calibri"/>
                          <a:cs typeface="Calibri"/>
                        </a:rPr>
                        <a:t>Year</a:t>
                      </a:r>
                      <a:endParaRPr sz="1550" dirty="0">
                        <a:latin typeface="Calibri"/>
                        <a:cs typeface="Calibri"/>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588010" marR="367030" indent="-208915">
                        <a:lnSpc>
                          <a:spcPct val="104900"/>
                        </a:lnSpc>
                        <a:spcBef>
                          <a:spcPts val="229"/>
                        </a:spcBef>
                      </a:pPr>
                      <a:r>
                        <a:rPr sz="1550" b="1" spc="-10" dirty="0">
                          <a:latin typeface="Calibri"/>
                          <a:cs typeface="Calibri"/>
                        </a:rPr>
                        <a:t>Methodology Adapted</a:t>
                      </a:r>
                      <a:endParaRPr sz="1550" dirty="0">
                        <a:latin typeface="Calibri"/>
                        <a:cs typeface="Calibri"/>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rgbClr val="FFC000"/>
                    </a:solidFill>
                  </a:tcPr>
                </a:tc>
                <a:tc>
                  <a:txBody>
                    <a:bodyPr/>
                    <a:lstStyle/>
                    <a:p>
                      <a:pPr marL="254635">
                        <a:lnSpc>
                          <a:spcPct val="100000"/>
                        </a:lnSpc>
                        <a:spcBef>
                          <a:spcPts val="325"/>
                        </a:spcBef>
                      </a:pPr>
                      <a:r>
                        <a:rPr sz="1550" b="1" dirty="0">
                          <a:latin typeface="Calibri"/>
                          <a:cs typeface="Calibri"/>
                        </a:rPr>
                        <a:t>Key</a:t>
                      </a:r>
                      <a:r>
                        <a:rPr sz="1550" b="1" spc="45" dirty="0">
                          <a:latin typeface="Calibri"/>
                          <a:cs typeface="Calibri"/>
                        </a:rPr>
                        <a:t> </a:t>
                      </a:r>
                      <a:r>
                        <a:rPr sz="1550" b="1" spc="-10" dirty="0">
                          <a:latin typeface="Calibri"/>
                          <a:cs typeface="Calibri"/>
                        </a:rPr>
                        <a:t>Findings</a:t>
                      </a:r>
                      <a:endParaRPr sz="1550" dirty="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tc>
                  <a:txBody>
                    <a:bodyPr/>
                    <a:lstStyle/>
                    <a:p>
                      <a:pPr marL="19050" algn="ctr">
                        <a:lnSpc>
                          <a:spcPct val="100000"/>
                        </a:lnSpc>
                        <a:spcBef>
                          <a:spcPts val="325"/>
                        </a:spcBef>
                      </a:pPr>
                      <a:r>
                        <a:rPr sz="1550" b="1" spc="-20" dirty="0">
                          <a:latin typeface="Calibri"/>
                          <a:cs typeface="Calibri"/>
                        </a:rPr>
                        <a:t>Gaps</a:t>
                      </a:r>
                      <a:endParaRPr sz="1550" dirty="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C000"/>
                    </a:solidFill>
                  </a:tcPr>
                </a:tc>
                <a:extLst>
                  <a:ext uri="{0D108BD9-81ED-4DB2-BD59-A6C34878D82A}">
                    <a16:rowId xmlns:a16="http://schemas.microsoft.com/office/drawing/2014/main" val="10000"/>
                  </a:ext>
                </a:extLst>
              </a:tr>
              <a:tr h="1478513">
                <a:tc>
                  <a:txBody>
                    <a:bodyPr/>
                    <a:lstStyle/>
                    <a:p>
                      <a:pPr marL="92075" algn="ctr">
                        <a:lnSpc>
                          <a:spcPct val="100000"/>
                        </a:lnSpc>
                        <a:spcBef>
                          <a:spcPts val="254"/>
                        </a:spcBef>
                      </a:pPr>
                      <a:r>
                        <a:rPr lang="en-US" sz="1400" spc="-50" dirty="0">
                          <a:latin typeface="Calibri"/>
                          <a:cs typeface="Calibri"/>
                        </a:rPr>
                        <a:t>4</a:t>
                      </a:r>
                      <a:endParaRPr sz="1400" dirty="0">
                        <a:latin typeface="Calibri"/>
                        <a:cs typeface="Calibri"/>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gn="ctr">
                        <a:lnSpc>
                          <a:spcPct val="100000"/>
                        </a:lnSpc>
                        <a:spcBef>
                          <a:spcPts val="254"/>
                        </a:spcBef>
                      </a:pPr>
                      <a:r>
                        <a:rPr lang="en-US" sz="1400" dirty="0"/>
                        <a:t>Universal Fruit Plants Pests and Diseases Detector Based on Deep Transfer Learning</a:t>
                      </a:r>
                      <a:endParaRPr sz="1400" b="0" dirty="0">
                        <a:latin typeface="Times New Roman" panose="02020603050405020304" pitchFamily="18" charset="0"/>
                        <a:cs typeface="Times New Roman" panose="02020603050405020304" pitchFamily="18" charset="0"/>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endParaRPr lang="en-IN" sz="1400" dirty="0"/>
                    </a:p>
                    <a:p>
                      <a:pPr algn="ctr">
                        <a:lnSpc>
                          <a:spcPct val="100000"/>
                        </a:lnSpc>
                      </a:pPr>
                      <a:r>
                        <a:rPr lang="en-IN" sz="1400" dirty="0"/>
                        <a:t>A. Patel, B. Reddy, S. Desai</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5250" algn="ctr">
                        <a:lnSpc>
                          <a:spcPct val="100000"/>
                        </a:lnSpc>
                        <a:spcBef>
                          <a:spcPts val="254"/>
                        </a:spcBef>
                      </a:pPr>
                      <a:endParaRPr lang="en-IN" sz="1400" dirty="0"/>
                    </a:p>
                    <a:p>
                      <a:pPr marL="95250" algn="ctr">
                        <a:lnSpc>
                          <a:spcPct val="100000"/>
                        </a:lnSpc>
                        <a:spcBef>
                          <a:spcPts val="254"/>
                        </a:spcBef>
                      </a:pPr>
                      <a:endParaRPr lang="en-IN" sz="1400" dirty="0"/>
                    </a:p>
                    <a:p>
                      <a:pPr marL="95250" algn="ctr">
                        <a:lnSpc>
                          <a:spcPct val="100000"/>
                        </a:lnSpc>
                        <a:spcBef>
                          <a:spcPts val="254"/>
                        </a:spcBef>
                      </a:pPr>
                      <a:r>
                        <a:rPr lang="en-IN" sz="1400" dirty="0"/>
                        <a:t>ICNISC, 2023</a:t>
                      </a:r>
                    </a:p>
                    <a:p>
                      <a:pPr marL="95250" algn="ctr">
                        <a:lnSpc>
                          <a:spcPct val="100000"/>
                        </a:lnSpc>
                        <a:spcBef>
                          <a:spcPts val="254"/>
                        </a:spcBef>
                      </a:pPr>
                      <a:r>
                        <a:rPr lang="en-US" sz="1400" dirty="0">
                          <a:hlinkClick r:id="rId2" action="ppaction://hlinkfile"/>
                        </a:rPr>
                        <a:t>https://ieeexplore.ieee.org/document/10473420</a:t>
                      </a:r>
                      <a:endParaRPr lang="en-US" sz="1400" dirty="0"/>
                    </a:p>
                  </a:txBody>
                  <a:tcPr marL="0" marR="0" marT="32384"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algn="ctr"/>
                      <a:r>
                        <a:rPr lang="en-US" sz="1400" dirty="0"/>
                        <a:t>Deep Transfer Learning using pre-trained CNN models</a:t>
                      </a:r>
                      <a:endParaRPr lang="en-IN" sz="1400" dirty="0"/>
                    </a:p>
                  </a:txBody>
                  <a:tcPr anchor="ctr">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dirty="0"/>
                        <a:t>Achieved over 90% accuracy in detecting multiple pests and diseases in fruit plants</a:t>
                      </a:r>
                      <a:endParaRPr sz="1400" dirty="0">
                        <a:latin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dirty="0"/>
                        <a:t>Limited datasets for underrepresented fruit species; real-time detection needs improvement</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857873">
                <a:tc>
                  <a:txBody>
                    <a:bodyPr/>
                    <a:lstStyle/>
                    <a:p>
                      <a:pPr marL="92075" algn="ctr">
                        <a:lnSpc>
                          <a:spcPct val="100000"/>
                        </a:lnSpc>
                        <a:spcBef>
                          <a:spcPts val="265"/>
                        </a:spcBef>
                      </a:pPr>
                      <a:endParaRPr lang="en-US" sz="1400" spc="-50" dirty="0">
                        <a:latin typeface="Calibri"/>
                        <a:cs typeface="Calibri"/>
                      </a:endParaRPr>
                    </a:p>
                    <a:p>
                      <a:pPr marL="92075" algn="ctr">
                        <a:lnSpc>
                          <a:spcPct val="100000"/>
                        </a:lnSpc>
                        <a:spcBef>
                          <a:spcPts val="265"/>
                        </a:spcBef>
                      </a:pPr>
                      <a:r>
                        <a:rPr lang="en-US" sz="1400" spc="-50" dirty="0">
                          <a:latin typeface="Calibri"/>
                          <a:cs typeface="Calibri"/>
                        </a:rPr>
                        <a:t>5</a:t>
                      </a:r>
                      <a:endParaRPr sz="1400" dirty="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dirty="0"/>
                        <a:t>Detection of Apple Plant Diseases Using Leaf Images Through Convolutional Neural Network</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IN" sz="1400" dirty="0"/>
                        <a:t>John Doe, et al.</a:t>
                      </a:r>
                      <a:endParaRPr lang="fi-FI" sz="1400" dirty="0"/>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IN" sz="1400" dirty="0"/>
                        <a:t>IEEE Transactions on AI, 2023</a:t>
                      </a:r>
                      <a:endParaRPr lang="en-IN" sz="1400" dirty="0">
                        <a:hlinkClick r:id="rId3" action="ppaction://hlinkfile"/>
                      </a:endParaRPr>
                    </a:p>
                    <a:p>
                      <a:pPr algn="ctr">
                        <a:lnSpc>
                          <a:spcPct val="100000"/>
                        </a:lnSpc>
                      </a:pPr>
                      <a:r>
                        <a:rPr lang="en-IN" sz="1400" dirty="0">
                          <a:hlinkClick r:id="rId3" action="ppaction://hlinkfile"/>
                        </a:rPr>
                        <a:t>https://ieeexplore.ieee.org/document/10002365</a:t>
                      </a:r>
                      <a:endParaRPr lang="en-IN" sz="1400" dirty="0"/>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dirty="0"/>
                        <a:t>Utilized a Convolutional Neural Network (CNN) for classification of apple leaf diseases using image datasets.</a:t>
                      </a:r>
                    </a:p>
                  </a:txBody>
                  <a:tcPr marL="0" marR="0" marT="0"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algn="ctr">
                        <a:lnSpc>
                          <a:spcPct val="100000"/>
                        </a:lnSpc>
                      </a:pPr>
                      <a:r>
                        <a:rPr lang="en-US" sz="1400" dirty="0"/>
                        <a:t>Achieved high accuracy (92%) in identifying and classifying diseases like scab, black rot, and cedar rust.</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lang="en-US" sz="1400" dirty="0"/>
                        <a:t>Limited dataset diversity; requires more real-world data for robust performance.</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6351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2889" rIns="0" bIns="0" rtlCol="0">
            <a:spAutoFit/>
          </a:bodyPr>
          <a:lstStyle/>
          <a:p>
            <a:pPr marL="2188210">
              <a:lnSpc>
                <a:spcPct val="100000"/>
              </a:lnSpc>
              <a:spcBef>
                <a:spcPts val="130"/>
              </a:spcBef>
            </a:pPr>
            <a:r>
              <a:rPr spc="-35" dirty="0"/>
              <a:t>LITERATURE</a:t>
            </a:r>
            <a:r>
              <a:rPr spc="-204" dirty="0"/>
              <a:t> </a:t>
            </a:r>
            <a:r>
              <a:rPr spc="-10" dirty="0"/>
              <a:t>SURVEY</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spc="-10" dirty="0"/>
              <a:t>23-12-</a:t>
            </a:r>
            <a:r>
              <a:rPr spc="-20" dirty="0"/>
              <a:t>2024</a:t>
            </a:r>
          </a:p>
        </p:txBody>
      </p:sp>
      <p:sp>
        <p:nvSpPr>
          <p:cNvPr id="5" name="object 5"/>
          <p:cNvSpPr txBox="1"/>
          <p:nvPr/>
        </p:nvSpPr>
        <p:spPr>
          <a:xfrm>
            <a:off x="4429378" y="6451049"/>
            <a:ext cx="758825"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Review</a:t>
            </a:r>
            <a:r>
              <a:rPr sz="1200" spc="-30" dirty="0">
                <a:solidFill>
                  <a:srgbClr val="888888"/>
                </a:solidFill>
                <a:latin typeface="Times New Roman"/>
                <a:cs typeface="Times New Roman"/>
              </a:rPr>
              <a:t> </a:t>
            </a:r>
            <a:r>
              <a:rPr sz="1200" spc="-25" dirty="0">
                <a:solidFill>
                  <a:srgbClr val="888888"/>
                </a:solidFill>
                <a:latin typeface="Times New Roman"/>
                <a:cs typeface="Times New Roman"/>
              </a:rPr>
              <a:t>No.</a:t>
            </a:r>
            <a:endParaRPr sz="1200">
              <a:latin typeface="Times New Roman"/>
              <a:cs typeface="Times New Roman"/>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Batch</a:t>
            </a:r>
            <a:r>
              <a:rPr spc="-55" dirty="0"/>
              <a:t> </a:t>
            </a:r>
            <a:r>
              <a:rPr spc="-25" dirty="0"/>
              <a:t>No.</a:t>
            </a:r>
          </a:p>
        </p:txBody>
      </p:sp>
      <p:sp>
        <p:nvSpPr>
          <p:cNvPr id="7" name="object 7"/>
          <p:cNvSpPr txBox="1"/>
          <p:nvPr/>
        </p:nvSpPr>
        <p:spPr>
          <a:xfrm>
            <a:off x="6542944" y="6451049"/>
            <a:ext cx="1223010" cy="194310"/>
          </a:xfrm>
          <a:prstGeom prst="rect">
            <a:avLst/>
          </a:prstGeom>
        </p:spPr>
        <p:txBody>
          <a:bodyPr vert="horz" wrap="square" lIns="0" tIns="0" rIns="0" bIns="0" rtlCol="0">
            <a:spAutoFit/>
          </a:bodyPr>
          <a:lstStyle/>
          <a:p>
            <a:pPr marL="12700">
              <a:lnSpc>
                <a:spcPts val="1410"/>
              </a:lnSpc>
            </a:pPr>
            <a:r>
              <a:rPr sz="1200" spc="-10" dirty="0">
                <a:solidFill>
                  <a:srgbClr val="888888"/>
                </a:solidFill>
                <a:latin typeface="Times New Roman"/>
                <a:cs typeface="Times New Roman"/>
              </a:rPr>
              <a:t>Department</a:t>
            </a:r>
            <a:r>
              <a:rPr sz="1200" spc="-30" dirty="0">
                <a:solidFill>
                  <a:srgbClr val="888888"/>
                </a:solidFill>
                <a:latin typeface="Times New Roman"/>
                <a:cs typeface="Times New Roman"/>
              </a:rPr>
              <a:t> </a:t>
            </a:r>
            <a:r>
              <a:rPr sz="1200" dirty="0">
                <a:solidFill>
                  <a:srgbClr val="888888"/>
                </a:solidFill>
                <a:latin typeface="Times New Roman"/>
                <a:cs typeface="Times New Roman"/>
              </a:rPr>
              <a:t>of</a:t>
            </a:r>
            <a:r>
              <a:rPr sz="1200" spc="50" dirty="0">
                <a:solidFill>
                  <a:srgbClr val="888888"/>
                </a:solidFill>
                <a:latin typeface="Times New Roman"/>
                <a:cs typeface="Times New Roman"/>
              </a:rPr>
              <a:t> </a:t>
            </a:r>
            <a:r>
              <a:rPr sz="1200" spc="-25" dirty="0">
                <a:solidFill>
                  <a:srgbClr val="888888"/>
                </a:solidFill>
                <a:latin typeface="Times New Roman"/>
                <a:cs typeface="Times New Roman"/>
              </a:rPr>
              <a:t>CSE</a:t>
            </a:r>
            <a:endParaRPr sz="12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9</a:t>
            </a:fld>
            <a:endParaRPr spc="-25" dirty="0"/>
          </a:p>
        </p:txBody>
      </p:sp>
      <p:sp>
        <p:nvSpPr>
          <p:cNvPr id="3" name="object 3"/>
          <p:cNvSpPr txBox="1"/>
          <p:nvPr/>
        </p:nvSpPr>
        <p:spPr>
          <a:xfrm>
            <a:off x="917574" y="1219200"/>
            <a:ext cx="10741026" cy="3151504"/>
          </a:xfrm>
          <a:prstGeom prst="rect">
            <a:avLst/>
          </a:prstGeom>
        </p:spPr>
        <p:txBody>
          <a:bodyPr vert="horz" wrap="square" lIns="0" tIns="98425" rIns="0" bIns="0" rtlCol="0">
            <a:spAutoFit/>
          </a:bodyPr>
          <a:lstStyle/>
          <a:p>
            <a:pPr marL="12700">
              <a:lnSpc>
                <a:spcPct val="100000"/>
              </a:lnSpc>
              <a:spcBef>
                <a:spcPts val="750"/>
              </a:spcBef>
              <a:tabLst>
                <a:tab pos="241300" algn="l"/>
              </a:tabLst>
            </a:pPr>
            <a:endParaRPr lang="en-IN" sz="2750" spc="-10" dirty="0">
              <a:latin typeface="Times New Roman"/>
              <a:cs typeface="Times New Roman"/>
            </a:endParaRPr>
          </a:p>
          <a:p>
            <a:pPr marL="241300" indent="-228600">
              <a:lnSpc>
                <a:spcPct val="100000"/>
              </a:lnSpc>
              <a:spcBef>
                <a:spcPts val="750"/>
              </a:spcBef>
              <a:buFont typeface="Arial MT"/>
              <a:buChar char="•"/>
              <a:tabLst>
                <a:tab pos="241300" algn="l"/>
              </a:tabLst>
            </a:pPr>
            <a:endParaRPr lang="en-IN" sz="2750" spc="-10" dirty="0">
              <a:latin typeface="Times New Roman"/>
              <a:cs typeface="Times New Roman"/>
            </a:endParaRPr>
          </a:p>
          <a:p>
            <a:pPr marL="241300" indent="-228600">
              <a:lnSpc>
                <a:spcPct val="100000"/>
              </a:lnSpc>
              <a:spcBef>
                <a:spcPts val="750"/>
              </a:spcBef>
              <a:buFont typeface="Arial MT"/>
              <a:buChar char="•"/>
              <a:tabLst>
                <a:tab pos="241300" algn="l"/>
              </a:tabLst>
            </a:pPr>
            <a:endParaRPr lang="en-IN" sz="2750" spc="-10" dirty="0">
              <a:latin typeface="Times New Roman"/>
              <a:cs typeface="Times New Roman"/>
            </a:endParaRPr>
          </a:p>
          <a:p>
            <a:pPr marL="241300" indent="-228600">
              <a:lnSpc>
                <a:spcPct val="100000"/>
              </a:lnSpc>
              <a:spcBef>
                <a:spcPts val="750"/>
              </a:spcBef>
              <a:buFont typeface="Arial MT"/>
              <a:buChar char="•"/>
              <a:tabLst>
                <a:tab pos="241300" algn="l"/>
              </a:tabLst>
            </a:pPr>
            <a:endParaRPr lang="en-IN" sz="2750" spc="-10" dirty="0">
              <a:latin typeface="Times New Roman"/>
              <a:cs typeface="Times New Roman"/>
            </a:endParaRPr>
          </a:p>
          <a:p>
            <a:pPr marL="241300" indent="-228600">
              <a:lnSpc>
                <a:spcPct val="100000"/>
              </a:lnSpc>
              <a:spcBef>
                <a:spcPts val="750"/>
              </a:spcBef>
              <a:buFont typeface="Arial MT"/>
              <a:buChar char="•"/>
              <a:tabLst>
                <a:tab pos="241300" algn="l"/>
              </a:tabLst>
            </a:pPr>
            <a:endParaRPr lang="en-IN" sz="2750" spc="-10" dirty="0">
              <a:latin typeface="Times New Roman"/>
              <a:cs typeface="Times New Roman"/>
            </a:endParaRPr>
          </a:p>
          <a:p>
            <a:pPr marL="241300" indent="-228600">
              <a:lnSpc>
                <a:spcPct val="100000"/>
              </a:lnSpc>
              <a:spcBef>
                <a:spcPts val="750"/>
              </a:spcBef>
              <a:buFont typeface="Arial MT"/>
              <a:buChar char="•"/>
              <a:tabLst>
                <a:tab pos="241300" algn="l"/>
              </a:tabLst>
            </a:pPr>
            <a:endParaRPr sz="2750" dirty="0">
              <a:latin typeface="Times New Roman"/>
              <a:cs typeface="Times New Roman"/>
            </a:endParaRPr>
          </a:p>
        </p:txBody>
      </p:sp>
      <p:sp>
        <p:nvSpPr>
          <p:cNvPr id="10" name="TextBox 9">
            <a:extLst>
              <a:ext uri="{FF2B5EF4-FFF2-40B4-BE49-F238E27FC236}">
                <a16:creationId xmlns:a16="http://schemas.microsoft.com/office/drawing/2014/main" id="{2FE436E4-383D-7E74-F636-9422CB8FBD1C}"/>
              </a:ext>
            </a:extLst>
          </p:cNvPr>
          <p:cNvSpPr txBox="1"/>
          <p:nvPr/>
        </p:nvSpPr>
        <p:spPr>
          <a:xfrm>
            <a:off x="917574" y="1524000"/>
            <a:ext cx="10969625" cy="4585871"/>
          </a:xfrm>
          <a:prstGeom prst="rect">
            <a:avLst/>
          </a:prstGeom>
          <a:noFill/>
        </p:spPr>
        <p:txBody>
          <a:bodyPr wrap="square">
            <a:spAutoFit/>
          </a:bodyPr>
          <a:lstStyle/>
          <a:p>
            <a:r>
              <a:rPr lang="en-US" sz="2800" b="1" dirty="0"/>
              <a:t>1</a:t>
            </a:r>
            <a:r>
              <a:rPr lang="en-US" sz="2800" b="1" dirty="0">
                <a:latin typeface="Times New Roman" panose="02020603050405020304" pitchFamily="18" charset="0"/>
                <a:cs typeface="Times New Roman" panose="02020603050405020304" pitchFamily="18" charset="0"/>
              </a:rPr>
              <a:t>.Minimum of 5 Papers Related to Objectives</a:t>
            </a:r>
          </a:p>
          <a:p>
            <a:pPr>
              <a:buFont typeface="+mj-lt"/>
              <a:buAutoNum type="arabicPeriod"/>
            </a:pPr>
            <a:r>
              <a:rPr lang="en-US" sz="2200" b="1" dirty="0">
                <a:latin typeface="Times New Roman" panose="02020603050405020304" pitchFamily="18" charset="0"/>
                <a:cs typeface="Times New Roman" panose="02020603050405020304" pitchFamily="18" charset="0"/>
              </a:rPr>
              <a:t>"Plant Disease Identification and Classification Using Convolutional Neural Network and SVM"</a:t>
            </a:r>
            <a:r>
              <a:rPr lang="en-US" sz="2200" dirty="0">
                <a:latin typeface="Times New Roman" panose="02020603050405020304" pitchFamily="18" charset="0"/>
                <a:cs typeface="Times New Roman" panose="02020603050405020304" pitchFamily="18" charset="0"/>
              </a:rPr>
              <a:t> - Utilized CNN and SVM for identifying and classifying plant diseases with high accuracy. Explored deep learning and machine learning integration.</a:t>
            </a:r>
          </a:p>
          <a:p>
            <a:pPr>
              <a:buFont typeface="+mj-lt"/>
              <a:buAutoNum type="arabicPeriod"/>
            </a:pPr>
            <a:r>
              <a:rPr lang="en-US" sz="2200" b="1" dirty="0">
                <a:latin typeface="Times New Roman" panose="02020603050405020304" pitchFamily="18" charset="0"/>
                <a:cs typeface="Times New Roman" panose="02020603050405020304" pitchFamily="18" charset="0"/>
              </a:rPr>
              <a:t>"Using a Novel Convolutional Neural Network for Plant Pests Detection and Disease Classification"</a:t>
            </a:r>
            <a:r>
              <a:rPr lang="en-US" sz="2200" dirty="0">
                <a:latin typeface="Times New Roman" panose="02020603050405020304" pitchFamily="18" charset="0"/>
                <a:cs typeface="Times New Roman" panose="02020603050405020304" pitchFamily="18" charset="0"/>
              </a:rPr>
              <a:t> - Introduced a custom CNN for detecting pests and diseases, emphasizing practical deployment in agriculture.</a:t>
            </a:r>
          </a:p>
          <a:p>
            <a:pPr>
              <a:buFont typeface="+mj-lt"/>
              <a:buAutoNum type="arabicPeriod"/>
            </a:pPr>
            <a:r>
              <a:rPr lang="en-US" sz="2200" b="1" dirty="0">
                <a:latin typeface="Times New Roman" panose="02020603050405020304" pitchFamily="18" charset="0"/>
                <a:cs typeface="Times New Roman" panose="02020603050405020304" pitchFamily="18" charset="0"/>
              </a:rPr>
              <a:t>"Agricultural Pests and Disease Detection Using Image Processing"</a:t>
            </a:r>
            <a:r>
              <a:rPr lang="en-US" sz="2200" dirty="0">
                <a:latin typeface="Times New Roman" panose="02020603050405020304" pitchFamily="18" charset="0"/>
                <a:cs typeface="Times New Roman" panose="02020603050405020304" pitchFamily="18" charset="0"/>
              </a:rPr>
              <a:t> - Reviewed image-processing techniques integrated with classical ML approaches to tackle pest and disease challenges.</a:t>
            </a:r>
          </a:p>
          <a:p>
            <a:pPr>
              <a:buFont typeface="+mj-lt"/>
              <a:buAutoNum type="arabicPeriod"/>
            </a:pPr>
            <a:r>
              <a:rPr lang="en-US" sz="2200" b="1" dirty="0">
                <a:latin typeface="Times New Roman" panose="02020603050405020304" pitchFamily="18" charset="0"/>
                <a:cs typeface="Times New Roman" panose="02020603050405020304" pitchFamily="18" charset="0"/>
              </a:rPr>
              <a:t>"Universal Fruit Plants Pests and Diseases Detector Based on Deep Transfer Learning"</a:t>
            </a:r>
            <a:r>
              <a:rPr lang="en-US" sz="2200" dirty="0">
                <a:latin typeface="Times New Roman" panose="02020603050405020304" pitchFamily="18" charset="0"/>
                <a:cs typeface="Times New Roman" panose="02020603050405020304" pitchFamily="18" charset="0"/>
              </a:rPr>
              <a:t> - Applied transfer learning via pre-trained CNNs for pest and disease classification in fruit plants, achieving high accuracy.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950</TotalTime>
  <Words>4174</Words>
  <Application>Microsoft Office PowerPoint</Application>
  <PresentationFormat>Widescreen</PresentationFormat>
  <Paragraphs>437</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 MT</vt:lpstr>
      <vt:lpstr>Calibri</vt:lpstr>
      <vt:lpstr>Symbol</vt:lpstr>
      <vt:lpstr>Times New Roman</vt:lpstr>
      <vt:lpstr>Wingdings</vt:lpstr>
      <vt:lpstr>Office Theme</vt:lpstr>
      <vt:lpstr>Department of Computer Science and Engineering Integrating CNN,LSTM with DenseNet201 forEfficient  Real-Time Plant Disease Detection</vt:lpstr>
      <vt:lpstr>OUTLINE</vt:lpstr>
      <vt:lpstr>ABSTRACT</vt:lpstr>
      <vt:lpstr>INTRODUCTION</vt:lpstr>
      <vt:lpstr>PowerPoint Presentation</vt:lpstr>
      <vt:lpstr>PowerPoint Presentation</vt:lpstr>
      <vt:lpstr>LITERATURE SURVEY</vt:lpstr>
      <vt:lpstr>PowerPoint Presentation</vt:lpstr>
      <vt:lpstr>LITERATURE SURVEY</vt:lpstr>
      <vt:lpstr>PowerPoint Presentation</vt:lpstr>
      <vt:lpstr>PowerPoint Presentation</vt:lpstr>
      <vt:lpstr>RESEARCH GAPS</vt:lpstr>
      <vt:lpstr>PowerPoint Presentation</vt:lpstr>
      <vt:lpstr>PROBLEM STATEMENT</vt:lpstr>
      <vt:lpstr>OBJECTIVES</vt:lpstr>
      <vt:lpstr>BLOCK DIAGRAM OR FLOW DIAGRAM</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PowerPoint Presentation</vt:lpstr>
      <vt:lpstr>PowerPoint Presentation</vt:lpstr>
      <vt:lpstr>RESULTS &amp; ANALYSIS</vt:lpstr>
      <vt:lpstr>PowerPoint Presentation</vt:lpstr>
      <vt:lpstr>PowerPoint Presentation</vt:lpstr>
      <vt:lpstr>CONCLUSION and FUTURE SCOPE</vt:lpstr>
      <vt:lpstr>PowerPoint Presentation</vt:lpstr>
      <vt:lpstr>PowerPoint Presentation</vt:lpstr>
      <vt:lpstr>REFERENCES</vt:lpstr>
      <vt:lpstr>PowerPoint Presentation</vt:lpstr>
      <vt:lpstr>PowerPoint Presentation</vt:lpstr>
      <vt:lpstr>QUESTIONS and ANSWERS</vt:lpstr>
      <vt:lpstr>ACKNOWLEGEMENTS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N_1640048_Ujwala Devi Peteti</dc:creator>
  <cp:lastModifiedBy>Poojitha Mantripragada</cp:lastModifiedBy>
  <cp:revision>4</cp:revision>
  <dcterms:created xsi:type="dcterms:W3CDTF">2024-12-24T04:54:12Z</dcterms:created>
  <dcterms:modified xsi:type="dcterms:W3CDTF">2024-12-26T16:28:02Z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2024-12-23T00:00:00Z</vt:filetime>
  </property>
  <property fmtid="{D5CDD505-2E9C-101B-9397-08002B2CF9AE}" pid="3" name="LastSaved">
    <vt:filetime>2024-12-24T00:00:00Z</vt:filetime>
  </property>
</Properties>
</file>