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7" r:id="rId3"/>
    <p:sldId id="258" r:id="rId4"/>
    <p:sldId id="259" r:id="rId5"/>
    <p:sldId id="260" r:id="rId6"/>
    <p:sldId id="303" r:id="rId7"/>
    <p:sldId id="306" r:id="rId8"/>
    <p:sldId id="263" r:id="rId9"/>
    <p:sldId id="280" r:id="rId10"/>
    <p:sldId id="307" r:id="rId11"/>
    <p:sldId id="266" r:id="rId12"/>
    <p:sldId id="267" r:id="rId13"/>
    <p:sldId id="298" r:id="rId14"/>
    <p:sldId id="296" r:id="rId15"/>
    <p:sldId id="297" r:id="rId16"/>
    <p:sldId id="281" r:id="rId17"/>
    <p:sldId id="282" r:id="rId18"/>
    <p:sldId id="308" r:id="rId19"/>
    <p:sldId id="273"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6" name="Holder 6"/>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4" name="Holder 4"/>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3" name="Holder 3"/>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C803B-62AD-4010-AEFB-D9AF802A6496}"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28-12-2024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Review No.         Batch No.           Department of CSE</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DCBD69-296B-4D7C-AF62-9B588FC78772}"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1309954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7150" y="38100"/>
            <a:ext cx="3667124" cy="504825"/>
          </a:xfrm>
          <a:prstGeom prst="rect">
            <a:avLst/>
          </a:prstGeom>
        </p:spPr>
      </p:pic>
      <p:sp>
        <p:nvSpPr>
          <p:cNvPr id="2" name="Holder 2"/>
          <p:cNvSpPr>
            <a:spLocks noGrp="1"/>
          </p:cNvSpPr>
          <p:nvPr>
            <p:ph type="title"/>
          </p:nvPr>
        </p:nvSpPr>
        <p:spPr>
          <a:xfrm>
            <a:off x="1045463" y="283463"/>
            <a:ext cx="10101072" cy="1200005"/>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7575" y="1730872"/>
            <a:ext cx="8149590" cy="3088004"/>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505148" y="6451049"/>
            <a:ext cx="64452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a:xfrm>
            <a:off x="917575" y="6451049"/>
            <a:ext cx="73723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6" name="Holder 6"/>
          <p:cNvSpPr>
            <a:spLocks noGrp="1"/>
          </p:cNvSpPr>
          <p:nvPr>
            <p:ph type="sldNum" sz="quarter" idx="7"/>
          </p:nvPr>
        </p:nvSpPr>
        <p:spPr>
          <a:xfrm>
            <a:off x="11104626" y="6451049"/>
            <a:ext cx="2159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28-12-2024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244130077"/>
      </p:ext>
    </p:extLst>
  </p:cSld>
  <p:clrMap bg1="lt1" tx1="dk1" bg2="lt2" tx2="dk2" accent1="accent1" accent2="accent2" accent3="accent3" accent4="accent4" accent5="accent5" accent6="accent6" hlink="hlink" folHlink="folHlink"/>
  <p:sldLayoutIdLst>
    <p:sldLayoutId id="214748366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3135" y="88918"/>
            <a:ext cx="10101072" cy="1775340"/>
          </a:xfrm>
          <a:prstGeom prst="rect">
            <a:avLst/>
          </a:prstGeom>
        </p:spPr>
        <p:txBody>
          <a:bodyPr vert="horz" wrap="square" lIns="0" tIns="478010" rIns="0" bIns="0" rtlCol="0">
            <a:spAutoFit/>
          </a:bodyPr>
          <a:lstStyle/>
          <a:p>
            <a:pPr marL="248285" algn="ctr">
              <a:spcBef>
                <a:spcPts val="509"/>
              </a:spcBef>
            </a:pPr>
            <a:r>
              <a:rPr sz="1800" dirty="0" smtClean="0"/>
              <a:t>Department</a:t>
            </a:r>
            <a:r>
              <a:rPr sz="1800" spc="-20" dirty="0" smtClean="0"/>
              <a:t> </a:t>
            </a:r>
            <a:r>
              <a:rPr sz="1800" dirty="0" smtClean="0"/>
              <a:t>of</a:t>
            </a:r>
            <a:r>
              <a:rPr sz="1800" spc="-5" dirty="0" smtClean="0"/>
              <a:t> </a:t>
            </a:r>
            <a:r>
              <a:rPr sz="1800" dirty="0" smtClean="0"/>
              <a:t>Computer</a:t>
            </a:r>
            <a:r>
              <a:rPr sz="1800" spc="-60" dirty="0" smtClean="0"/>
              <a:t> </a:t>
            </a:r>
            <a:r>
              <a:rPr sz="1800" dirty="0" smtClean="0"/>
              <a:t>Science</a:t>
            </a:r>
            <a:r>
              <a:rPr sz="1800" spc="15" dirty="0" smtClean="0"/>
              <a:t> </a:t>
            </a:r>
            <a:r>
              <a:rPr sz="1800" dirty="0" smtClean="0"/>
              <a:t>and</a:t>
            </a:r>
            <a:r>
              <a:rPr sz="1800" spc="40" dirty="0" smtClean="0"/>
              <a:t> </a:t>
            </a:r>
            <a:r>
              <a:rPr sz="1800" spc="-10" dirty="0" smtClean="0"/>
              <a:t>Engineering</a:t>
            </a:r>
            <a:r>
              <a:rPr lang="en-US" sz="1800" spc="-10" dirty="0" smtClean="0"/>
              <a:t/>
            </a:r>
            <a:br>
              <a:rPr lang="en-US" sz="1800" spc="-10" dirty="0" smtClean="0"/>
            </a:br>
            <a:r>
              <a:rPr lang="en-US" sz="1800" dirty="0" smtClean="0">
                <a:solidFill>
                  <a:schemeClr val="bg1"/>
                </a:solidFill>
                <a:latin typeface="Bauhaus 93" panose="04030905020B02020C02" pitchFamily="82" charset="0"/>
              </a:rPr>
              <a:t>Optimizing the Powerhouse: Fine-Tuning CNNs for Superior Lung Disorder Detection</a:t>
            </a:r>
            <a:br>
              <a:rPr lang="en-US" sz="1800" dirty="0" smtClean="0">
                <a:solidFill>
                  <a:schemeClr val="bg1"/>
                </a:solidFill>
                <a:latin typeface="Bauhaus 93" panose="04030905020B02020C02" pitchFamily="82" charset="0"/>
              </a:rPr>
            </a:br>
            <a:r>
              <a:rPr lang="en-US" sz="2400" dirty="0">
                <a:solidFill>
                  <a:srgbClr val="FF0000"/>
                </a:solidFill>
                <a:effectLst>
                  <a:outerShdw blurRad="38100" dist="38100" dir="2700000" algn="tl">
                    <a:srgbClr val="000000">
                      <a:alpha val="43137"/>
                    </a:srgbClr>
                  </a:outerShdw>
                </a:effectLst>
              </a:rPr>
              <a:t>Optimizing the Powerhouse: Fine-Tuning CNNs for Superior Lung Disorder Detection</a:t>
            </a:r>
            <a:endParaRPr sz="2400" dirty="0">
              <a:solidFill>
                <a:srgbClr val="FF0000"/>
              </a:solidFill>
            </a:endParaRPr>
          </a:p>
        </p:txBody>
      </p:sp>
      <p:sp>
        <p:nvSpPr>
          <p:cNvPr id="4" name="object 4"/>
          <p:cNvSpPr txBox="1"/>
          <p:nvPr/>
        </p:nvSpPr>
        <p:spPr>
          <a:xfrm>
            <a:off x="5704840" y="1946592"/>
            <a:ext cx="150304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Times New Roman"/>
                <a:cs typeface="Times New Roman"/>
              </a:rPr>
              <a:t>PRESENTED</a:t>
            </a:r>
            <a:r>
              <a:rPr sz="1550" spc="175" dirty="0">
                <a:latin typeface="Times New Roman"/>
                <a:cs typeface="Times New Roman"/>
              </a:rPr>
              <a:t> </a:t>
            </a:r>
            <a:r>
              <a:rPr sz="1550" spc="-25" dirty="0">
                <a:latin typeface="Times New Roman"/>
                <a:cs typeface="Times New Roman"/>
              </a:rPr>
              <a:t>BY</a:t>
            </a:r>
            <a:endParaRPr sz="1550" dirty="0">
              <a:latin typeface="Times New Roman"/>
              <a:cs typeface="Times New Roman"/>
            </a:endParaRPr>
          </a:p>
        </p:txBody>
      </p:sp>
      <p:sp>
        <p:nvSpPr>
          <p:cNvPr id="5" name="object 5"/>
          <p:cNvSpPr txBox="1"/>
          <p:nvPr/>
        </p:nvSpPr>
        <p:spPr>
          <a:xfrm>
            <a:off x="4399916" y="2186876"/>
            <a:ext cx="1304924" cy="1357679"/>
          </a:xfrm>
          <a:prstGeom prst="rect">
            <a:avLst/>
          </a:prstGeom>
        </p:spPr>
        <p:txBody>
          <a:bodyPr vert="horz" wrap="square" lIns="0" tIns="12065" rIns="0" bIns="0" rtlCol="0">
            <a:spAutoFit/>
          </a:bodyPr>
          <a:lstStyle/>
          <a:p>
            <a:pPr marL="12700" marR="5080" algn="just">
              <a:lnSpc>
                <a:spcPct val="137300"/>
              </a:lnSpc>
              <a:spcBef>
                <a:spcPts val="95"/>
              </a:spcBef>
            </a:pPr>
            <a:r>
              <a:rPr lang="en-US" sz="1550" spc="-10" dirty="0" err="1">
                <a:solidFill>
                  <a:srgbClr val="0070C0"/>
                </a:solidFill>
                <a:latin typeface="Times New Roman"/>
                <a:cs typeface="Times New Roman"/>
              </a:rPr>
              <a:t>P.Tanuja</a:t>
            </a:r>
            <a:endParaRPr lang="en-US" sz="1550" spc="-10" dirty="0">
              <a:solidFill>
                <a:srgbClr val="0070C0"/>
              </a:solidFill>
              <a:latin typeface="Times New Roman"/>
              <a:cs typeface="Times New Roman"/>
            </a:endParaRPr>
          </a:p>
          <a:p>
            <a:pPr marL="12700" marR="5080" algn="just">
              <a:lnSpc>
                <a:spcPct val="137300"/>
              </a:lnSpc>
              <a:spcBef>
                <a:spcPts val="95"/>
              </a:spcBef>
            </a:pPr>
            <a:r>
              <a:rPr lang="en-US" sz="1550" spc="-10" dirty="0">
                <a:solidFill>
                  <a:srgbClr val="0070C0"/>
                </a:solidFill>
                <a:latin typeface="Times New Roman"/>
                <a:cs typeface="Times New Roman"/>
              </a:rPr>
              <a:t>M.Mokshagna</a:t>
            </a:r>
          </a:p>
          <a:p>
            <a:pPr marL="12700" marR="5080" algn="just">
              <a:lnSpc>
                <a:spcPct val="137300"/>
              </a:lnSpc>
              <a:spcBef>
                <a:spcPts val="95"/>
              </a:spcBef>
            </a:pPr>
            <a:r>
              <a:rPr lang="en-US" sz="1550" spc="-10" dirty="0">
                <a:solidFill>
                  <a:srgbClr val="0070C0"/>
                </a:solidFill>
                <a:latin typeface="Times New Roman"/>
                <a:cs typeface="Times New Roman"/>
              </a:rPr>
              <a:t>V.Lavanya</a:t>
            </a:r>
          </a:p>
          <a:p>
            <a:pPr marL="12700" marR="5080" algn="just">
              <a:lnSpc>
                <a:spcPct val="137300"/>
              </a:lnSpc>
              <a:spcBef>
                <a:spcPts val="95"/>
              </a:spcBef>
            </a:pPr>
            <a:r>
              <a:rPr sz="1550" spc="-10" dirty="0">
                <a:latin typeface="Times New Roman"/>
                <a:cs typeface="Times New Roman"/>
              </a:rPr>
              <a:t> </a:t>
            </a:r>
            <a:endParaRPr sz="1550" dirty="0">
              <a:latin typeface="Times New Roman"/>
              <a:cs typeface="Times New Roman"/>
            </a:endParaRPr>
          </a:p>
        </p:txBody>
      </p:sp>
      <p:sp>
        <p:nvSpPr>
          <p:cNvPr id="6" name="object 6"/>
          <p:cNvSpPr txBox="1"/>
          <p:nvPr/>
        </p:nvSpPr>
        <p:spPr>
          <a:xfrm>
            <a:off x="7010401" y="2186876"/>
            <a:ext cx="1304924" cy="995785"/>
          </a:xfrm>
          <a:prstGeom prst="rect">
            <a:avLst/>
          </a:prstGeom>
        </p:spPr>
        <p:txBody>
          <a:bodyPr vert="horz" wrap="square" lIns="0" tIns="99695" rIns="0" bIns="0" rtlCol="0">
            <a:spAutoFit/>
          </a:bodyPr>
          <a:lstStyle/>
          <a:p>
            <a:pPr marL="12700">
              <a:lnSpc>
                <a:spcPct val="100000"/>
              </a:lnSpc>
              <a:spcBef>
                <a:spcPts val="785"/>
              </a:spcBef>
            </a:pPr>
            <a:r>
              <a:rPr sz="1550" dirty="0">
                <a:solidFill>
                  <a:srgbClr val="0070C0"/>
                </a:solidFill>
                <a:latin typeface="Times New Roman"/>
                <a:cs typeface="Times New Roman"/>
              </a:rPr>
              <a:t>(</a:t>
            </a:r>
            <a:r>
              <a:rPr lang="en-US" sz="1550" dirty="0">
                <a:solidFill>
                  <a:srgbClr val="0070C0"/>
                </a:solidFill>
                <a:latin typeface="Times New Roman"/>
                <a:cs typeface="Times New Roman"/>
              </a:rPr>
              <a:t>21471A05O2</a:t>
            </a:r>
            <a:r>
              <a:rPr sz="1550" spc="-20" dirty="0">
                <a:solidFill>
                  <a:srgbClr val="0070C0"/>
                </a:solidFill>
                <a:latin typeface="Times New Roman"/>
                <a:cs typeface="Times New Roman"/>
              </a:rPr>
              <a:t>)</a:t>
            </a:r>
            <a:endParaRPr sz="1550" dirty="0">
              <a:solidFill>
                <a:srgbClr val="0070C0"/>
              </a:solidFill>
              <a:latin typeface="Times New Roman"/>
              <a:cs typeface="Times New Roman"/>
            </a:endParaRPr>
          </a:p>
          <a:p>
            <a:pPr marL="12700">
              <a:lnSpc>
                <a:spcPct val="100000"/>
              </a:lnSpc>
              <a:spcBef>
                <a:spcPts val="695"/>
              </a:spcBef>
            </a:pPr>
            <a:r>
              <a:rPr sz="1550" dirty="0">
                <a:solidFill>
                  <a:srgbClr val="0070C0"/>
                </a:solidFill>
                <a:latin typeface="Times New Roman"/>
                <a:cs typeface="Times New Roman"/>
              </a:rPr>
              <a:t>(</a:t>
            </a:r>
            <a:r>
              <a:rPr lang="en-US" sz="1550" dirty="0">
                <a:solidFill>
                  <a:srgbClr val="0070C0"/>
                </a:solidFill>
                <a:latin typeface="Times New Roman"/>
                <a:cs typeface="Times New Roman"/>
              </a:rPr>
              <a:t>21471A05N9</a:t>
            </a:r>
            <a:r>
              <a:rPr sz="1550" spc="-20" dirty="0">
                <a:solidFill>
                  <a:srgbClr val="0070C0"/>
                </a:solidFill>
                <a:latin typeface="Times New Roman"/>
                <a:cs typeface="Times New Roman"/>
              </a:rPr>
              <a:t>)</a:t>
            </a:r>
            <a:endParaRPr sz="1550" dirty="0">
              <a:solidFill>
                <a:srgbClr val="0070C0"/>
              </a:solidFill>
              <a:latin typeface="Times New Roman"/>
              <a:cs typeface="Times New Roman"/>
            </a:endParaRPr>
          </a:p>
          <a:p>
            <a:pPr marL="12700">
              <a:lnSpc>
                <a:spcPct val="100000"/>
              </a:lnSpc>
              <a:spcBef>
                <a:spcPts val="695"/>
              </a:spcBef>
            </a:pPr>
            <a:r>
              <a:rPr sz="1550" dirty="0">
                <a:solidFill>
                  <a:srgbClr val="0070C0"/>
                </a:solidFill>
                <a:latin typeface="Times New Roman"/>
                <a:cs typeface="Times New Roman"/>
              </a:rPr>
              <a:t>(</a:t>
            </a:r>
            <a:r>
              <a:rPr lang="en-US" sz="1550" dirty="0">
                <a:solidFill>
                  <a:srgbClr val="0070C0"/>
                </a:solidFill>
                <a:latin typeface="Times New Roman"/>
                <a:cs typeface="Times New Roman"/>
              </a:rPr>
              <a:t>21471A05P5</a:t>
            </a:r>
            <a:r>
              <a:rPr sz="1550" spc="-20" dirty="0">
                <a:solidFill>
                  <a:srgbClr val="0070C0"/>
                </a:solidFill>
                <a:latin typeface="Times New Roman"/>
                <a:cs typeface="Times New Roman"/>
              </a:rPr>
              <a:t>)</a:t>
            </a:r>
            <a:endParaRPr sz="1550" dirty="0">
              <a:solidFill>
                <a:srgbClr val="0070C0"/>
              </a:solidFill>
              <a:latin typeface="Times New Roman"/>
              <a:cs typeface="Times New Roman"/>
            </a:endParaRPr>
          </a:p>
        </p:txBody>
      </p:sp>
      <p:sp>
        <p:nvSpPr>
          <p:cNvPr id="7" name="object 7"/>
          <p:cNvSpPr txBox="1"/>
          <p:nvPr/>
        </p:nvSpPr>
        <p:spPr>
          <a:xfrm>
            <a:off x="4064634" y="3599878"/>
            <a:ext cx="4304665" cy="2279214"/>
          </a:xfrm>
          <a:prstGeom prst="rect">
            <a:avLst/>
          </a:prstGeom>
        </p:spPr>
        <p:txBody>
          <a:bodyPr vert="horz" wrap="square" lIns="0" tIns="12700" rIns="0" bIns="0" rtlCol="0">
            <a:spAutoFit/>
          </a:bodyPr>
          <a:lstStyle/>
          <a:p>
            <a:pPr algn="ctr">
              <a:lnSpc>
                <a:spcPct val="100000"/>
              </a:lnSpc>
              <a:spcBef>
                <a:spcPts val="100"/>
              </a:spcBef>
            </a:pPr>
            <a:r>
              <a:rPr sz="1800" dirty="0">
                <a:solidFill>
                  <a:srgbClr val="006600"/>
                </a:solidFill>
                <a:latin typeface="Times New Roman"/>
                <a:cs typeface="Times New Roman"/>
              </a:rPr>
              <a:t>Under</a:t>
            </a:r>
            <a:r>
              <a:rPr sz="1800" spc="20" dirty="0">
                <a:solidFill>
                  <a:srgbClr val="006600"/>
                </a:solidFill>
                <a:latin typeface="Times New Roman"/>
                <a:cs typeface="Times New Roman"/>
              </a:rPr>
              <a:t> </a:t>
            </a:r>
            <a:r>
              <a:rPr sz="1800" dirty="0">
                <a:solidFill>
                  <a:srgbClr val="006600"/>
                </a:solidFill>
                <a:latin typeface="Times New Roman"/>
                <a:cs typeface="Times New Roman"/>
              </a:rPr>
              <a:t>the</a:t>
            </a:r>
            <a:r>
              <a:rPr sz="1800" spc="-30" dirty="0">
                <a:solidFill>
                  <a:srgbClr val="006600"/>
                </a:solidFill>
                <a:latin typeface="Times New Roman"/>
                <a:cs typeface="Times New Roman"/>
              </a:rPr>
              <a:t> </a:t>
            </a:r>
            <a:r>
              <a:rPr sz="1800" dirty="0">
                <a:solidFill>
                  <a:srgbClr val="006600"/>
                </a:solidFill>
                <a:latin typeface="Times New Roman"/>
                <a:cs typeface="Times New Roman"/>
              </a:rPr>
              <a:t>Guidance</a:t>
            </a:r>
            <a:r>
              <a:rPr sz="1800" spc="-25" dirty="0">
                <a:solidFill>
                  <a:srgbClr val="006600"/>
                </a:solidFill>
                <a:latin typeface="Times New Roman"/>
                <a:cs typeface="Times New Roman"/>
              </a:rPr>
              <a:t> of,</a:t>
            </a:r>
            <a:endParaRPr sz="1800" dirty="0">
              <a:latin typeface="Times New Roman"/>
              <a:cs typeface="Times New Roman"/>
            </a:endParaRPr>
          </a:p>
          <a:p>
            <a:pPr algn="ctr">
              <a:lnSpc>
                <a:spcPct val="100000"/>
              </a:lnSpc>
              <a:spcBef>
                <a:spcPts val="1770"/>
              </a:spcBef>
            </a:pPr>
            <a:r>
              <a:rPr lang="en-US" sz="1400" b="1" dirty="0" smtClean="0">
                <a:latin typeface="Times New Roman"/>
                <a:cs typeface="Times New Roman"/>
              </a:rPr>
              <a:t>Rama Krishna </a:t>
            </a:r>
            <a:r>
              <a:rPr lang="en-US" sz="1400" b="1" dirty="0" err="1" smtClean="0">
                <a:latin typeface="Times New Roman"/>
                <a:cs typeface="Times New Roman"/>
              </a:rPr>
              <a:t>Elluri</a:t>
            </a:r>
            <a:r>
              <a:rPr lang="en-US" sz="1400" b="1" dirty="0" smtClean="0">
                <a:latin typeface="Times New Roman"/>
                <a:cs typeface="Times New Roman"/>
              </a:rPr>
              <a:t> </a:t>
            </a:r>
            <a:r>
              <a:rPr lang="en-US" sz="1400" b="1" baseline="-25000" dirty="0" err="1" smtClean="0">
                <a:latin typeface="Times New Roman"/>
                <a:cs typeface="Times New Roman"/>
              </a:rPr>
              <a:t>Phd</a:t>
            </a:r>
            <a:r>
              <a:rPr lang="en-US" sz="1550" b="1" spc="-10" baseline="-15873" dirty="0" smtClean="0">
                <a:latin typeface="Times New Roman"/>
                <a:cs typeface="Times New Roman"/>
              </a:rPr>
              <a:t>.,</a:t>
            </a:r>
            <a:endParaRPr sz="1550" dirty="0">
              <a:latin typeface="Times New Roman"/>
              <a:cs typeface="Times New Roman"/>
            </a:endParaRPr>
          </a:p>
          <a:p>
            <a:pPr algn="ctr">
              <a:lnSpc>
                <a:spcPct val="100000"/>
              </a:lnSpc>
              <a:spcBef>
                <a:spcPts val="470"/>
              </a:spcBef>
            </a:pPr>
            <a:r>
              <a:rPr lang="en-US" altLang="en-US" sz="1400" dirty="0" smtClean="0">
                <a:solidFill>
                  <a:srgbClr val="898989"/>
                </a:solidFill>
                <a:latin typeface="Times New Roman"/>
                <a:cs typeface="Times New Roman"/>
              </a:rPr>
              <a:t>Assistant Professor</a:t>
            </a:r>
            <a:r>
              <a:rPr sz="1550" spc="-10" dirty="0" smtClean="0">
                <a:solidFill>
                  <a:srgbClr val="888888"/>
                </a:solidFill>
                <a:latin typeface="Times New Roman"/>
                <a:cs typeface="Times New Roman"/>
              </a:rPr>
              <a:t>,</a:t>
            </a:r>
            <a:endParaRPr sz="1550" dirty="0">
              <a:latin typeface="Times New Roman"/>
              <a:cs typeface="Times New Roman"/>
            </a:endParaRPr>
          </a:p>
          <a:p>
            <a:pPr algn="ctr">
              <a:lnSpc>
                <a:spcPct val="100000"/>
              </a:lnSpc>
              <a:spcBef>
                <a:spcPts val="995"/>
              </a:spcBef>
            </a:pPr>
            <a:r>
              <a:rPr sz="1550" dirty="0">
                <a:solidFill>
                  <a:srgbClr val="888888"/>
                </a:solidFill>
                <a:latin typeface="Times New Roman"/>
                <a:cs typeface="Times New Roman"/>
              </a:rPr>
              <a:t>Department</a:t>
            </a:r>
            <a:r>
              <a:rPr sz="1550" spc="90" dirty="0">
                <a:solidFill>
                  <a:srgbClr val="888888"/>
                </a:solidFill>
                <a:latin typeface="Times New Roman"/>
                <a:cs typeface="Times New Roman"/>
              </a:rPr>
              <a:t> </a:t>
            </a:r>
            <a:r>
              <a:rPr sz="1550" dirty="0">
                <a:solidFill>
                  <a:srgbClr val="888888"/>
                </a:solidFill>
                <a:latin typeface="Times New Roman"/>
                <a:cs typeface="Times New Roman"/>
              </a:rPr>
              <a:t>of</a:t>
            </a:r>
            <a:r>
              <a:rPr sz="1550" spc="180" dirty="0">
                <a:solidFill>
                  <a:srgbClr val="888888"/>
                </a:solidFill>
                <a:latin typeface="Times New Roman"/>
                <a:cs typeface="Times New Roman"/>
              </a:rPr>
              <a:t> </a:t>
            </a:r>
            <a:r>
              <a:rPr sz="1550" dirty="0">
                <a:solidFill>
                  <a:srgbClr val="888888"/>
                </a:solidFill>
                <a:latin typeface="Times New Roman"/>
                <a:cs typeface="Times New Roman"/>
              </a:rPr>
              <a:t>Computer</a:t>
            </a:r>
            <a:r>
              <a:rPr sz="1550" spc="80" dirty="0">
                <a:solidFill>
                  <a:srgbClr val="888888"/>
                </a:solidFill>
                <a:latin typeface="Times New Roman"/>
                <a:cs typeface="Times New Roman"/>
              </a:rPr>
              <a:t> </a:t>
            </a:r>
            <a:r>
              <a:rPr sz="1550" dirty="0">
                <a:solidFill>
                  <a:srgbClr val="888888"/>
                </a:solidFill>
                <a:latin typeface="Times New Roman"/>
                <a:cs typeface="Times New Roman"/>
              </a:rPr>
              <a:t>Science</a:t>
            </a:r>
            <a:r>
              <a:rPr sz="1550" spc="145" dirty="0">
                <a:solidFill>
                  <a:srgbClr val="888888"/>
                </a:solidFill>
                <a:latin typeface="Times New Roman"/>
                <a:cs typeface="Times New Roman"/>
              </a:rPr>
              <a:t> </a:t>
            </a:r>
            <a:r>
              <a:rPr sz="1550" dirty="0">
                <a:solidFill>
                  <a:srgbClr val="888888"/>
                </a:solidFill>
                <a:latin typeface="Times New Roman"/>
                <a:cs typeface="Times New Roman"/>
              </a:rPr>
              <a:t>and</a:t>
            </a:r>
            <a:r>
              <a:rPr sz="1550" spc="135" dirty="0">
                <a:solidFill>
                  <a:srgbClr val="888888"/>
                </a:solidFill>
                <a:latin typeface="Times New Roman"/>
                <a:cs typeface="Times New Roman"/>
              </a:rPr>
              <a:t> </a:t>
            </a:r>
            <a:r>
              <a:rPr sz="1550" spc="-10" dirty="0">
                <a:solidFill>
                  <a:srgbClr val="888888"/>
                </a:solidFill>
                <a:latin typeface="Times New Roman"/>
                <a:cs typeface="Times New Roman"/>
              </a:rPr>
              <a:t>Engineering,</a:t>
            </a:r>
            <a:endParaRPr sz="1550" dirty="0">
              <a:latin typeface="Times New Roman"/>
              <a:cs typeface="Times New Roman"/>
            </a:endParaRPr>
          </a:p>
          <a:p>
            <a:pPr marL="57785" marR="61594" algn="ctr">
              <a:lnSpc>
                <a:spcPct val="173700"/>
              </a:lnSpc>
              <a:spcBef>
                <a:spcPts val="70"/>
              </a:spcBef>
            </a:pPr>
            <a:r>
              <a:rPr sz="1550" dirty="0">
                <a:solidFill>
                  <a:srgbClr val="888888"/>
                </a:solidFill>
                <a:latin typeface="Times New Roman"/>
                <a:cs typeface="Times New Roman"/>
              </a:rPr>
              <a:t>Narasaraopeta</a:t>
            </a:r>
            <a:r>
              <a:rPr sz="1550" spc="200" dirty="0">
                <a:solidFill>
                  <a:srgbClr val="888888"/>
                </a:solidFill>
                <a:latin typeface="Times New Roman"/>
                <a:cs typeface="Times New Roman"/>
              </a:rPr>
              <a:t> </a:t>
            </a:r>
            <a:r>
              <a:rPr sz="1550" dirty="0">
                <a:solidFill>
                  <a:srgbClr val="888888"/>
                </a:solidFill>
                <a:latin typeface="Times New Roman"/>
                <a:cs typeface="Times New Roman"/>
              </a:rPr>
              <a:t>Engineering</a:t>
            </a:r>
            <a:r>
              <a:rPr sz="1550" spc="185" dirty="0">
                <a:solidFill>
                  <a:srgbClr val="888888"/>
                </a:solidFill>
                <a:latin typeface="Times New Roman"/>
                <a:cs typeface="Times New Roman"/>
              </a:rPr>
              <a:t> </a:t>
            </a:r>
            <a:r>
              <a:rPr sz="1550" dirty="0">
                <a:solidFill>
                  <a:srgbClr val="888888"/>
                </a:solidFill>
                <a:latin typeface="Times New Roman"/>
                <a:cs typeface="Times New Roman"/>
              </a:rPr>
              <a:t>College</a:t>
            </a:r>
            <a:r>
              <a:rPr sz="1550" spc="204" dirty="0">
                <a:solidFill>
                  <a:srgbClr val="888888"/>
                </a:solidFill>
                <a:latin typeface="Times New Roman"/>
                <a:cs typeface="Times New Roman"/>
              </a:rPr>
              <a:t> </a:t>
            </a:r>
            <a:r>
              <a:rPr sz="1550" spc="-10" dirty="0">
                <a:solidFill>
                  <a:srgbClr val="888888"/>
                </a:solidFill>
                <a:latin typeface="Times New Roman"/>
                <a:cs typeface="Times New Roman"/>
              </a:rPr>
              <a:t>(Autonomous), </a:t>
            </a:r>
            <a:r>
              <a:rPr sz="1550" dirty="0">
                <a:solidFill>
                  <a:srgbClr val="888888"/>
                </a:solidFill>
                <a:latin typeface="Times New Roman"/>
                <a:cs typeface="Times New Roman"/>
              </a:rPr>
              <a:t>Narasaraopet-</a:t>
            </a:r>
            <a:r>
              <a:rPr sz="1550" spc="150" dirty="0">
                <a:solidFill>
                  <a:srgbClr val="888888"/>
                </a:solidFill>
                <a:latin typeface="Times New Roman"/>
                <a:cs typeface="Times New Roman"/>
              </a:rPr>
              <a:t> </a:t>
            </a:r>
            <a:r>
              <a:rPr sz="1550" dirty="0">
                <a:solidFill>
                  <a:srgbClr val="888888"/>
                </a:solidFill>
                <a:latin typeface="Times New Roman"/>
                <a:cs typeface="Times New Roman"/>
              </a:rPr>
              <a:t>522</a:t>
            </a:r>
            <a:r>
              <a:rPr sz="1550" spc="150" dirty="0">
                <a:solidFill>
                  <a:srgbClr val="888888"/>
                </a:solidFill>
                <a:latin typeface="Times New Roman"/>
                <a:cs typeface="Times New Roman"/>
              </a:rPr>
              <a:t> </a:t>
            </a:r>
            <a:r>
              <a:rPr sz="1550" spc="-20" dirty="0">
                <a:solidFill>
                  <a:srgbClr val="888888"/>
                </a:solidFill>
                <a:latin typeface="Times New Roman"/>
                <a:cs typeface="Times New Roman"/>
              </a:rPr>
              <a:t>601.</a:t>
            </a:r>
            <a:endParaRPr sz="1550" dirty="0">
              <a:latin typeface="Times New Roman"/>
              <a:cs typeface="Times New Roman"/>
            </a:endParaRPr>
          </a:p>
        </p:txBody>
      </p:sp>
      <p:pic>
        <p:nvPicPr>
          <p:cNvPr id="8" name="object 8"/>
          <p:cNvPicPr/>
          <p:nvPr/>
        </p:nvPicPr>
        <p:blipFill>
          <a:blip r:embed="rId2" cstate="print"/>
          <a:stretch>
            <a:fillRect/>
          </a:stretch>
        </p:blipFill>
        <p:spPr>
          <a:xfrm>
            <a:off x="66675" y="131344"/>
            <a:ext cx="3648074" cy="505326"/>
          </a:xfrm>
          <a:prstGeom prst="rect">
            <a:avLst/>
          </a:prstGeom>
        </p:spPr>
      </p:pic>
      <p:sp>
        <p:nvSpPr>
          <p:cNvPr id="9" name="object 9"/>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US" spc="-10" dirty="0"/>
              <a:t>8</a:t>
            </a:r>
            <a:r>
              <a:rPr spc="-10" dirty="0"/>
              <a:t>-12-</a:t>
            </a:r>
            <a:r>
              <a:rPr spc="-20" dirty="0"/>
              <a:t>2024</a:t>
            </a:r>
          </a:p>
        </p:txBody>
      </p:sp>
      <p:sp>
        <p:nvSpPr>
          <p:cNvPr id="10" name="object 10"/>
          <p:cNvSpPr txBox="1"/>
          <p:nvPr/>
        </p:nvSpPr>
        <p:spPr>
          <a:xfrm>
            <a:off x="4429378" y="6451049"/>
            <a:ext cx="758825" cy="359073"/>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smtClean="0">
                <a:solidFill>
                  <a:srgbClr val="888888"/>
                </a:solidFill>
                <a:latin typeface="Times New Roman"/>
                <a:cs typeface="Times New Roman"/>
              </a:rPr>
              <a:t>No.</a:t>
            </a:r>
            <a:r>
              <a:rPr lang="en-US" sz="1200" spc="-25" dirty="0" smtClean="0">
                <a:solidFill>
                  <a:srgbClr val="888888"/>
                </a:solidFill>
                <a:latin typeface="Times New Roman"/>
                <a:cs typeface="Times New Roman"/>
              </a:rPr>
              <a:t>1</a:t>
            </a:r>
            <a:endParaRPr sz="1200" dirty="0">
              <a:latin typeface="Times New Roman"/>
              <a:cs typeface="Times New Roman"/>
            </a:endParaRPr>
          </a:p>
        </p:txBody>
      </p:sp>
      <p:sp>
        <p:nvSpPr>
          <p:cNvPr id="11" name="object 11"/>
          <p:cNvSpPr txBox="1">
            <a:spLocks noGrp="1"/>
          </p:cNvSpPr>
          <p:nvPr>
            <p:ph type="ftr" sz="quarter" idx="5"/>
          </p:nvPr>
        </p:nvSpPr>
        <p:spPr>
          <a:xfrm>
            <a:off x="5591189" y="6441607"/>
            <a:ext cx="95175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US" spc="-25" dirty="0"/>
              <a:t>DG4</a:t>
            </a:r>
            <a:endParaRPr spc="-25" dirty="0"/>
          </a:p>
        </p:txBody>
      </p:sp>
      <p:sp>
        <p:nvSpPr>
          <p:cNvPr id="12" name="object 12"/>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a:t>
            </a:fld>
            <a:endParaRPr spc="-2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9720" rIns="0" bIns="0" rtlCol="0">
            <a:spAutoFit/>
          </a:bodyPr>
          <a:lstStyle/>
          <a:p>
            <a:pPr marL="360045">
              <a:lnSpc>
                <a:spcPct val="100000"/>
              </a:lnSpc>
              <a:spcBef>
                <a:spcPts val="130"/>
              </a:spcBef>
            </a:pPr>
            <a:r>
              <a:rPr sz="3950" dirty="0"/>
              <a:t>BLOCK</a:t>
            </a:r>
            <a:r>
              <a:rPr sz="3950" spc="60" dirty="0"/>
              <a:t> </a:t>
            </a:r>
            <a:r>
              <a:rPr sz="3950" dirty="0"/>
              <a:t>DIAGRAM</a:t>
            </a:r>
            <a:r>
              <a:rPr sz="3950" spc="90" dirty="0"/>
              <a:t> </a:t>
            </a:r>
            <a:r>
              <a:rPr sz="3950" dirty="0"/>
              <a:t>OR</a:t>
            </a:r>
            <a:r>
              <a:rPr sz="3950" spc="70" dirty="0"/>
              <a:t> </a:t>
            </a:r>
            <a:r>
              <a:rPr sz="3950" dirty="0"/>
              <a:t>FLOW</a:t>
            </a:r>
            <a:r>
              <a:rPr sz="3950" spc="-60" dirty="0"/>
              <a:t> </a:t>
            </a:r>
            <a:r>
              <a:rPr sz="3950" spc="-10" dirty="0"/>
              <a:t>DIAGRAM</a:t>
            </a:r>
            <a:endParaRPr sz="3950"/>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smtClean="0"/>
              <a:t>2</a:t>
            </a:r>
            <a:r>
              <a:rPr lang="en-US" spc="-10" dirty="0" smtClean="0"/>
              <a:t>8</a:t>
            </a:r>
            <a:r>
              <a:rPr spc="-10" dirty="0" smtClean="0"/>
              <a:t>-12-</a:t>
            </a:r>
            <a:r>
              <a:rPr spc="-20" dirty="0" smtClean="0"/>
              <a:t>2024</a:t>
            </a:r>
            <a:endParaRPr spc="-20" dirty="0"/>
          </a:p>
        </p:txBody>
      </p:sp>
      <p:sp>
        <p:nvSpPr>
          <p:cNvPr id="5" name="object 5"/>
          <p:cNvSpPr txBox="1"/>
          <p:nvPr/>
        </p:nvSpPr>
        <p:spPr>
          <a:xfrm>
            <a:off x="4429378" y="6451049"/>
            <a:ext cx="980822"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smtClean="0">
                <a:solidFill>
                  <a:srgbClr val="888888"/>
                </a:solidFill>
                <a:latin typeface="Times New Roman"/>
                <a:cs typeface="Times New Roman"/>
              </a:rPr>
              <a:t>No.</a:t>
            </a:r>
            <a:r>
              <a:rPr lang="en-US" sz="1200" spc="-25" dirty="0" smtClean="0">
                <a:solidFill>
                  <a:srgbClr val="888888"/>
                </a:solidFill>
                <a:latin typeface="Times New Roman"/>
                <a:cs typeface="Times New Roman"/>
              </a:rPr>
              <a:t>01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1037796"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smtClean="0"/>
              <a:t>No.</a:t>
            </a:r>
            <a:r>
              <a:rPr lang="en-US" spc="-25" dirty="0" smtClean="0"/>
              <a:t>DG-4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10</a:t>
            </a:fld>
            <a:endParaRPr spc="-25" dirty="0"/>
          </a:p>
        </p:txBody>
      </p:sp>
      <p:pic>
        <p:nvPicPr>
          <p:cNvPr id="10" name="Picture 9">
            <a:extLst>
              <a:ext uri="{FF2B5EF4-FFF2-40B4-BE49-F238E27FC236}">
                <a16:creationId xmlns:a16="http://schemas.microsoft.com/office/drawing/2014/main" id="{AC3413E2-8B1B-59AB-C839-6AEE20EBBF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9016" y="1219200"/>
            <a:ext cx="3630168" cy="487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10205">
              <a:lnSpc>
                <a:spcPct val="100000"/>
              </a:lnSpc>
              <a:spcBef>
                <a:spcPts val="130"/>
              </a:spcBef>
            </a:pPr>
            <a:r>
              <a:rPr spc="-10" dirty="0"/>
              <a:t>METHODOLOGY</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smtClean="0"/>
              <a:t>2</a:t>
            </a:r>
            <a:r>
              <a:rPr lang="en-US" spc="-10" dirty="0" smtClean="0"/>
              <a:t>8</a:t>
            </a:r>
            <a:r>
              <a:rPr spc="-10" dirty="0" smtClean="0"/>
              <a:t>-12-</a:t>
            </a:r>
            <a:r>
              <a:rPr spc="-20" dirty="0" smtClean="0"/>
              <a:t>2024</a:t>
            </a:r>
            <a:endParaRPr spc="-20" dirty="0"/>
          </a:p>
        </p:txBody>
      </p:sp>
      <p:sp>
        <p:nvSpPr>
          <p:cNvPr id="5" name="object 5"/>
          <p:cNvSpPr txBox="1"/>
          <p:nvPr/>
        </p:nvSpPr>
        <p:spPr>
          <a:xfrm>
            <a:off x="4429378" y="6451049"/>
            <a:ext cx="1075770"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smtClean="0">
                <a:solidFill>
                  <a:srgbClr val="888888"/>
                </a:solidFill>
                <a:latin typeface="Times New Roman"/>
                <a:cs typeface="Times New Roman"/>
              </a:rPr>
              <a:t>No.</a:t>
            </a:r>
            <a:r>
              <a:rPr lang="en-US" sz="1200" spc="-25" dirty="0" smtClean="0">
                <a:solidFill>
                  <a:srgbClr val="888888"/>
                </a:solidFill>
                <a:latin typeface="Times New Roman"/>
                <a:cs typeface="Times New Roman"/>
              </a:rPr>
              <a:t>01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7185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smtClean="0"/>
              <a:t>No.</a:t>
            </a:r>
            <a:r>
              <a:rPr lang="en-US" spc="-25" dirty="0" smtClean="0"/>
              <a:t>DG-4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11</a:t>
            </a:fld>
            <a:endParaRPr spc="-25" dirty="0"/>
          </a:p>
        </p:txBody>
      </p:sp>
      <p:sp>
        <p:nvSpPr>
          <p:cNvPr id="12" name="TextBox 11">
            <a:extLst>
              <a:ext uri="{FF2B5EF4-FFF2-40B4-BE49-F238E27FC236}">
                <a16:creationId xmlns:a16="http://schemas.microsoft.com/office/drawing/2014/main" id="{246F0352-B574-063A-E2A8-E63E83B5DD0B}"/>
              </a:ext>
            </a:extLst>
          </p:cNvPr>
          <p:cNvSpPr txBox="1"/>
          <p:nvPr/>
        </p:nvSpPr>
        <p:spPr>
          <a:xfrm>
            <a:off x="304800" y="1295400"/>
            <a:ext cx="6172201" cy="427809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Techniques: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1.Image Resizing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Chest X-ray and CT scan images were resized to meet the input requirements of deep learning models such as VGG16, VGG19, and Functional/Sequential models.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Resizing ensured uniformity in image dimensions, allowing models to process data efficiently while preserving critical features.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2.Noise Removal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Noise in the medical images, such as artifacts or irrelevant data, was reduced to improve the accuracy of disease detection.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43AD790B-2508-A79E-6A2C-1ED4A4FE2E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1" y="1747194"/>
            <a:ext cx="5268056" cy="1061030"/>
          </a:xfrm>
          <a:prstGeom prst="rect">
            <a:avLst/>
          </a:prstGeom>
        </p:spPr>
      </p:pic>
      <p:pic>
        <p:nvPicPr>
          <p:cNvPr id="11" name="Picture 10">
            <a:extLst>
              <a:ext uri="{FF2B5EF4-FFF2-40B4-BE49-F238E27FC236}">
                <a16:creationId xmlns:a16="http://schemas.microsoft.com/office/drawing/2014/main" id="{43AD790B-2508-A79E-6A2C-1ED4A4FE2E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6841" y="3009308"/>
            <a:ext cx="5268056" cy="1061030"/>
          </a:xfrm>
          <a:prstGeom prst="rect">
            <a:avLst/>
          </a:prstGeom>
        </p:spPr>
      </p:pic>
      <p:pic>
        <p:nvPicPr>
          <p:cNvPr id="13" name="Picture 12">
            <a:extLst>
              <a:ext uri="{FF2B5EF4-FFF2-40B4-BE49-F238E27FC236}">
                <a16:creationId xmlns:a16="http://schemas.microsoft.com/office/drawing/2014/main" id="{43AD790B-2508-A79E-6A2C-1ED4A4FE2E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6841" y="4303584"/>
            <a:ext cx="5268056" cy="10610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10205">
              <a:lnSpc>
                <a:spcPct val="100000"/>
              </a:lnSpc>
              <a:spcBef>
                <a:spcPts val="130"/>
              </a:spcBef>
            </a:pPr>
            <a:r>
              <a:rPr spc="-10" dirty="0"/>
              <a:t>METHODOLOGY</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smtClean="0"/>
              <a:t>2</a:t>
            </a:r>
            <a:r>
              <a:rPr lang="en-US" spc="-10" dirty="0" smtClean="0"/>
              <a:t>8</a:t>
            </a:r>
            <a:r>
              <a:rPr spc="-10" dirty="0" smtClean="0"/>
              <a:t>-12-</a:t>
            </a:r>
            <a:r>
              <a:rPr spc="-20" dirty="0" smtClean="0"/>
              <a:t>2024</a:t>
            </a:r>
            <a:endParaRPr spc="-20" dirty="0"/>
          </a:p>
        </p:txBody>
      </p:sp>
      <p:sp>
        <p:nvSpPr>
          <p:cNvPr id="5" name="object 5"/>
          <p:cNvSpPr txBox="1"/>
          <p:nvPr/>
        </p:nvSpPr>
        <p:spPr>
          <a:xfrm>
            <a:off x="4429378" y="6451049"/>
            <a:ext cx="1075770"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smtClean="0">
                <a:solidFill>
                  <a:srgbClr val="888888"/>
                </a:solidFill>
                <a:latin typeface="Times New Roman"/>
                <a:cs typeface="Times New Roman"/>
              </a:rPr>
              <a:t>No.</a:t>
            </a:r>
            <a:r>
              <a:rPr lang="en-US" sz="1200" spc="-25" dirty="0" smtClean="0">
                <a:solidFill>
                  <a:srgbClr val="888888"/>
                </a:solidFill>
                <a:latin typeface="Times New Roman"/>
                <a:cs typeface="Times New Roman"/>
              </a:rPr>
              <a:t>01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1037796"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smtClean="0"/>
              <a:t>No.</a:t>
            </a:r>
            <a:r>
              <a:rPr lang="en-US" spc="-25" dirty="0" smtClean="0"/>
              <a:t>DG-4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12</a:t>
            </a:fld>
            <a:endParaRPr spc="-25" dirty="0"/>
          </a:p>
        </p:txBody>
      </p:sp>
      <p:sp>
        <p:nvSpPr>
          <p:cNvPr id="3" name="Rectangle 2"/>
          <p:cNvSpPr/>
          <p:nvPr/>
        </p:nvSpPr>
        <p:spPr>
          <a:xfrm>
            <a:off x="762000" y="1483468"/>
            <a:ext cx="10896599" cy="4154984"/>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3</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Pixel intensity values were normalized to a range of 0 to 1 to accelerate model convergence and minimize bias caused by varying image brightness.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This step improved the model's ability to learn patterns effectively during training.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4.Data Augmentation: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Techniques like flipping, rotation, shearing, and scaling were applied to artificially increase the training dataset's size.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This reduced overfitting and improved the generalization ability of the models.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53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549D899-8A5B-D855-8C76-C4BA3763A4B4}"/>
              </a:ext>
            </a:extLst>
          </p:cNvPr>
          <p:cNvSpPr>
            <a:spLocks noGrp="1" noChangeArrowheads="1"/>
          </p:cNvSpPr>
          <p:nvPr>
            <p:ph type="body" idx="1"/>
          </p:nvPr>
        </p:nvSpPr>
        <p:spPr bwMode="auto">
          <a:xfrm>
            <a:off x="685800" y="1133162"/>
            <a:ext cx="113538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Procedure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feature extraction process involved leveraging the deep features obtained from a pre-trained model's fully connected layers. These features were used as inputs for classification using a Logistic Regression model. The steps followed are detailed below:</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Loading Extracted Features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sz="2400" dirty="0"/>
              <a:t>The extracted features and corresponding labels were loaded from pre-saved files for further processing.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 Encoding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class labels were encoded into numerical format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LabelEncoder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scikit-learn. This step ensured compatibility with the Logistic Regression classifier.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Scaling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normalize the feature data, standard scaling was applied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transformation adjusted the feature values to have a mean of zero and a standard deviation of one, optimizing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267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C3BF1-0994-29B9-9D83-865C1EDBE0AA}"/>
              </a:ext>
            </a:extLst>
          </p:cNvPr>
          <p:cNvSpPr>
            <a:spLocks noGrp="1"/>
          </p:cNvSpPr>
          <p:nvPr>
            <p:ph type="body" idx="1"/>
          </p:nvPr>
        </p:nvSpPr>
        <p:spPr>
          <a:xfrm>
            <a:off x="838200" y="1066800"/>
            <a:ext cx="10896600" cy="7603570"/>
          </a:xfrm>
        </p:spPr>
        <p:txBody>
          <a:bodyPr/>
          <a:lstStyle/>
          <a:p>
            <a:r>
              <a:rPr lang="en-US" sz="2400" b="1" dirty="0"/>
              <a:t>4.Splitting the Dataset</a:t>
            </a:r>
            <a:r>
              <a:rPr lang="en-US" sz="2400" dirty="0"/>
              <a:t>:</a:t>
            </a:r>
            <a:br>
              <a:rPr lang="en-US" sz="2400" dirty="0"/>
            </a:br>
            <a:r>
              <a:rPr lang="en-US" sz="2400" dirty="0"/>
              <a:t>The scaled features and encoded labels were split into training and testing sets, with 80% of the data used for training and 20% reserved for testing. The splitting ensured that the model was evaluated on unseen data.</a:t>
            </a:r>
          </a:p>
          <a:p>
            <a:pPr algn="l" rtl="0"/>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5.Training the Logistic Regression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was then trained on the training dataset to classify the features. </a:t>
            </a:r>
          </a:p>
          <a:p>
            <a:pPr algn="l" rtl="0"/>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6.Model Evaluation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trained model was evaluated on the test dataset. Metrics such as accuracy and F1 score (weighted average) were calculated to assess the model’s performance. Additionally, a confusion matrix was generated to visualize prediction accuracy for each class.</a:t>
            </a:r>
          </a:p>
          <a:p>
            <a:pPr algn="l" rtl="0"/>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rtl="0"/>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398959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D88D56-93BD-8B85-9F59-1F9A1E4D9B43}"/>
              </a:ext>
            </a:extLst>
          </p:cNvPr>
          <p:cNvSpPr>
            <a:spLocks noGrp="1"/>
          </p:cNvSpPr>
          <p:nvPr>
            <p:ph type="body" idx="1"/>
          </p:nvPr>
        </p:nvSpPr>
        <p:spPr>
          <a:xfrm>
            <a:off x="762000" y="838200"/>
            <a:ext cx="10972800" cy="4801314"/>
          </a:xfrm>
        </p:spPr>
        <p:txBody>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Model Architecture</a:t>
            </a:r>
          </a:p>
          <a:p>
            <a:r>
              <a:rPr lang="en-US" sz="2400" b="1" dirty="0">
                <a:latin typeface="Times New Roman" panose="02020603050405020304" pitchFamily="18" charset="0"/>
                <a:cs typeface="Times New Roman" panose="02020603050405020304" pitchFamily="18" charset="0"/>
              </a:rPr>
              <a:t>1.Convolutional Neural Network (CNN) Backbone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CNN is used as a feature </a:t>
            </a:r>
            <a:r>
              <a:rPr lang="en-US" sz="2400" dirty="0" err="1">
                <a:latin typeface="Times New Roman" panose="02020603050405020304" pitchFamily="18" charset="0"/>
                <a:cs typeface="Times New Roman" panose="02020603050405020304" pitchFamily="18" charset="0"/>
              </a:rPr>
              <a:t>extractor.It</a:t>
            </a:r>
            <a:r>
              <a:rPr lang="en-US" sz="2400" dirty="0">
                <a:latin typeface="Times New Roman" panose="02020603050405020304" pitchFamily="18" charset="0"/>
                <a:cs typeface="Times New Roman" panose="02020603050405020304" pitchFamily="18" charset="0"/>
              </a:rPr>
              <a:t> processes the input image through several convolutional layers to extract high-level features, such as edges, textures etc.</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Layers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Convolutional Layers</a:t>
            </a:r>
            <a:r>
              <a:rPr lang="en-US" sz="2400" dirty="0">
                <a:latin typeface="Times New Roman" panose="02020603050405020304" pitchFamily="18" charset="0"/>
                <a:cs typeface="Times New Roman" panose="02020603050405020304" pitchFamily="18" charset="0"/>
              </a:rPr>
              <a:t>: Several convolutional layers apply filters to the image, identifying low- and mid-level features.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Activation Function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Typically,</a:t>
            </a:r>
            <a:r>
              <a:rPr lang="en-US" sz="2400" b="1" dirty="0" err="1">
                <a:latin typeface="Times New Roman" panose="02020603050405020304" pitchFamily="18" charset="0"/>
                <a:cs typeface="Times New Roman" panose="02020603050405020304" pitchFamily="18" charset="0"/>
              </a:rPr>
              <a:t>ReLU</a:t>
            </a:r>
            <a:r>
              <a:rPr lang="en-US" sz="2400" b="1" dirty="0">
                <a:latin typeface="Times New Roman" panose="02020603050405020304" pitchFamily="18" charset="0"/>
                <a:cs typeface="Times New Roman" panose="02020603050405020304" pitchFamily="18" charset="0"/>
              </a:rPr>
              <a:t> (Rectified Linear Unit) </a:t>
            </a:r>
            <a:r>
              <a:rPr lang="en-US" sz="2400" dirty="0">
                <a:latin typeface="Times New Roman" panose="02020603050405020304" pitchFamily="18" charset="0"/>
                <a:cs typeface="Times New Roman" panose="02020603050405020304" pitchFamily="18" charset="0"/>
              </a:rPr>
              <a:t>activation is used to introduce non-</a:t>
            </a:r>
            <a:r>
              <a:rPr lang="en-US" sz="2400" dirty="0" err="1">
                <a:latin typeface="Times New Roman" panose="02020603050405020304" pitchFamily="18" charset="0"/>
                <a:cs typeface="Times New Roman" panose="02020603050405020304" pitchFamily="18" charset="0"/>
              </a:rPr>
              <a:t>linearity,allowing</a:t>
            </a:r>
            <a:r>
              <a:rPr lang="en-US" sz="2400" dirty="0">
                <a:latin typeface="Times New Roman" panose="02020603050405020304" pitchFamily="18" charset="0"/>
                <a:cs typeface="Times New Roman" panose="02020603050405020304" pitchFamily="18" charset="0"/>
              </a:rPr>
              <a:t> the network to learn more complex patterns.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Pooling Layers</a:t>
            </a:r>
            <a:r>
              <a:rPr lang="en-US" sz="2400" dirty="0">
                <a:latin typeface="Times New Roman" panose="02020603050405020304" pitchFamily="18" charset="0"/>
                <a:cs typeface="Times New Roman" panose="02020603050405020304" pitchFamily="18" charset="0"/>
              </a:rPr>
              <a:t>: Max pooling is often used to down sample the feature maps and reduce spatial dimensions, keeping the most essential features.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Batch Normalization</a:t>
            </a:r>
            <a:r>
              <a:rPr lang="en-US" sz="2400" dirty="0">
                <a:latin typeface="Times New Roman" panose="02020603050405020304" pitchFamily="18" charset="0"/>
                <a:cs typeface="Times New Roman" panose="02020603050405020304" pitchFamily="18" charset="0"/>
              </a:rPr>
              <a:t>: This normalizes the input to each layer to speed up training and improve convergence.</a:t>
            </a:r>
          </a:p>
        </p:txBody>
      </p:sp>
    </p:spTree>
    <p:extLst>
      <p:ext uri="{BB962C8B-B14F-4D97-AF65-F5344CB8AC3E}">
        <p14:creationId xmlns:p14="http://schemas.microsoft.com/office/powerpoint/2010/main" val="233068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494C5F-9907-DE29-91D9-E98EBACF54BD}"/>
              </a:ext>
            </a:extLst>
          </p:cNvPr>
          <p:cNvSpPr>
            <a:spLocks noGrp="1"/>
          </p:cNvSpPr>
          <p:nvPr>
            <p:ph type="body" idx="1"/>
          </p:nvPr>
        </p:nvSpPr>
        <p:spPr>
          <a:xfrm>
            <a:off x="990600" y="1219200"/>
            <a:ext cx="10591800" cy="5755422"/>
          </a:xfrm>
        </p:spPr>
        <p:txBody>
          <a:bodyPr/>
          <a:lstStyle/>
          <a:p>
            <a:r>
              <a:rPr lang="en-US" b="1" dirty="0"/>
              <a:t>2.</a:t>
            </a:r>
            <a:r>
              <a:rPr lang="en-US" sz="2400" b="1" dirty="0">
                <a:latin typeface="Times New Roman" panose="02020603050405020304" pitchFamily="18" charset="0"/>
                <a:cs typeface="Times New Roman" panose="02020603050405020304" pitchFamily="18" charset="0"/>
              </a:rPr>
              <a:t>Sequential Model </a:t>
            </a:r>
            <a:r>
              <a:rPr lang="en-US" sz="24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t>The Sequential model represents a straightforward, linear stack of layers where each layer has one input tensor and one output tensor</a:t>
            </a:r>
            <a:r>
              <a:rPr lang="en-US" sz="2400" dirty="0" smtClean="0"/>
              <a:t>.</a:t>
            </a:r>
          </a:p>
          <a:p>
            <a:pPr marL="342900" indent="-342900">
              <a:buFont typeface="Arial" panose="020B0604020202020204" pitchFamily="34" charset="0"/>
              <a:buChar char="•"/>
            </a:pPr>
            <a:r>
              <a:rPr lang="en-US" sz="2400" dirty="0"/>
              <a:t>Sequential models were utilized to classify lung diseases from chest X-ray and CT scan images</a:t>
            </a:r>
            <a:r>
              <a:rPr lang="en-US" sz="2400" dirty="0" smtClean="0"/>
              <a:t>.</a:t>
            </a:r>
          </a:p>
          <a:p>
            <a:pPr marL="342900" indent="-342900">
              <a:buFont typeface="Arial" panose="020B0604020202020204" pitchFamily="34" charset="0"/>
              <a:buChar char="•"/>
            </a:pPr>
            <a:r>
              <a:rPr lang="en-US" sz="2400" dirty="0"/>
              <a:t>Demonstrated efficient performance, especially on smaller datasets or cases requiring linear data flow</a:t>
            </a:r>
            <a:r>
              <a:rPr lang="en-US" sz="2400" dirty="0" smtClean="0"/>
              <a:t>.</a:t>
            </a:r>
          </a:p>
          <a:p>
            <a:r>
              <a:rPr lang="en-US" sz="2400" b="1" dirty="0" smtClean="0">
                <a:latin typeface="Times New Roman" panose="02020603050405020304" pitchFamily="18" charset="0"/>
                <a:cs typeface="Times New Roman" panose="02020603050405020304" pitchFamily="18" charset="0"/>
              </a:rPr>
              <a:t>3.Functional Model:</a:t>
            </a:r>
          </a:p>
          <a:p>
            <a:pPr marL="342900" indent="-342900">
              <a:buFont typeface="Arial" panose="020B0604020202020204" pitchFamily="34" charset="0"/>
              <a:buChar char="•"/>
            </a:pPr>
            <a:r>
              <a:rPr lang="en-US" sz="2400" dirty="0"/>
              <a:t>Unlike the Sequential model, the Functional model allows for complex </a:t>
            </a:r>
            <a:r>
              <a:rPr lang="en-US" sz="2400" dirty="0" smtClean="0"/>
              <a:t>architectures.</a:t>
            </a:r>
          </a:p>
          <a:p>
            <a:pPr marL="342900" indent="-342900">
              <a:buFont typeface="Arial" panose="020B0604020202020204" pitchFamily="34" charset="0"/>
              <a:buChar char="•"/>
            </a:pPr>
            <a:r>
              <a:rPr lang="en-US" sz="2400" dirty="0"/>
              <a:t>Represents the neural network as a directed acyclic graph, enabling branching and merging layers for advanced designs</a:t>
            </a:r>
            <a:r>
              <a:rPr lang="en-US" sz="2400" dirty="0" smtClean="0"/>
              <a:t>.</a:t>
            </a:r>
          </a:p>
          <a:p>
            <a:pPr marL="342900" indent="-342900">
              <a:buFont typeface="Arial" panose="020B0604020202020204" pitchFamily="34" charset="0"/>
              <a:buChar char="•"/>
            </a:pPr>
            <a:r>
              <a:rPr lang="en-US" sz="2400" dirty="0"/>
              <a:t>They demonstrated high performance in tasks like disease classification and pattern recognition.</a:t>
            </a: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168821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494C5F-9907-DE29-91D9-E98EBACF54BD}"/>
              </a:ext>
            </a:extLst>
          </p:cNvPr>
          <p:cNvSpPr>
            <a:spLocks noGrp="1"/>
          </p:cNvSpPr>
          <p:nvPr>
            <p:ph type="body" idx="1"/>
          </p:nvPr>
        </p:nvSpPr>
        <p:spPr>
          <a:xfrm>
            <a:off x="990600" y="1219200"/>
            <a:ext cx="10591800" cy="5332229"/>
          </a:xfrm>
        </p:spPr>
        <p:txBody>
          <a:bodyPr/>
          <a:lstStyle/>
          <a:p>
            <a:r>
              <a:rPr lang="en-US" b="1" dirty="0" smtClean="0"/>
              <a:t>4.VGG16</a:t>
            </a:r>
            <a:r>
              <a:rPr lang="en-US" sz="2400" b="1" dirty="0" smtClean="0">
                <a:latin typeface="Times New Roman" panose="02020603050405020304" pitchFamily="18" charset="0"/>
                <a:cs typeface="Times New Roman" panose="02020603050405020304" pitchFamily="18" charset="0"/>
              </a:rPr>
              <a:t> :</a:t>
            </a:r>
          </a:p>
          <a:p>
            <a:pPr algn="just"/>
            <a:r>
              <a:rPr lang="en-US" sz="2000" dirty="0"/>
              <a:t>Oxford's Visual Geometry Group created the 16-layer deep Convolutional Neural Network known as VGG16. Thirteen convolutional layers and three fully linked layers utilizing tiny 3x3 filters made up this model. A nice thing about this concept is that, since it uses identical filter sizes all over, this concept makes it easy for user understanding and implementation. VGG16 is widely used for image classification tasks and has achieved high performance in benchmarks like ImageNet; though, it comes rather expensively due to depth and the number of parameters. </a:t>
            </a:r>
          </a:p>
          <a:p>
            <a:r>
              <a:rPr lang="en-US" sz="2400" b="1" dirty="0" smtClean="0">
                <a:latin typeface="Times New Roman" panose="02020603050405020304" pitchFamily="18" charset="0"/>
                <a:cs typeface="Times New Roman" panose="02020603050405020304" pitchFamily="18" charset="0"/>
              </a:rPr>
              <a:t>5.VGG19:</a:t>
            </a:r>
          </a:p>
          <a:p>
            <a:pPr algn="just"/>
            <a:r>
              <a:rPr lang="en-US" sz="2000" dirty="0"/>
              <a:t>VGG19 is the extension of VGG16, comprising in total 19 layers: 16 convolutional and 3 fully connected. While VGG19 operates with the same characteristics as VGG16-it also uses small 3x3 filters-the presence of more convolutional layers makes it much deeper, hence much more capable of learning complex features from images. Accordingly, the computational burden and memory significantly rise with the fact that this network has become much deeper compared to VGG16. VGG19 has found extensive use in image classification, transfer learning, and feature extraction.</a:t>
            </a:r>
          </a:p>
          <a:p>
            <a:r>
              <a:rPr lang="en-US" dirty="0"/>
              <a:t> </a:t>
            </a: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72187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133600">
              <a:lnSpc>
                <a:spcPct val="100000"/>
              </a:lnSpc>
              <a:spcBef>
                <a:spcPts val="130"/>
              </a:spcBef>
            </a:pPr>
            <a:r>
              <a:rPr spc="-10" dirty="0"/>
              <a:t>ACKNOWLEGEMENTS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smtClean="0"/>
              <a:t>2</a:t>
            </a:r>
            <a:r>
              <a:rPr lang="en-US" spc="-10" dirty="0" smtClean="0"/>
              <a:t>8</a:t>
            </a:r>
            <a:r>
              <a:rPr spc="-10" dirty="0" smtClean="0"/>
              <a:t>-12-</a:t>
            </a:r>
            <a:r>
              <a:rPr spc="-20" dirty="0" smtClean="0"/>
              <a:t>2024</a:t>
            </a:r>
            <a:endParaRPr spc="-20" dirty="0"/>
          </a:p>
        </p:txBody>
      </p:sp>
      <p:sp>
        <p:nvSpPr>
          <p:cNvPr id="5" name="object 5"/>
          <p:cNvSpPr txBox="1"/>
          <p:nvPr/>
        </p:nvSpPr>
        <p:spPr>
          <a:xfrm>
            <a:off x="4429378" y="6451049"/>
            <a:ext cx="980822"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smtClean="0">
                <a:solidFill>
                  <a:srgbClr val="888888"/>
                </a:solidFill>
                <a:latin typeface="Times New Roman"/>
                <a:cs typeface="Times New Roman"/>
              </a:rPr>
              <a:t>No.</a:t>
            </a:r>
            <a:r>
              <a:rPr lang="en-US" sz="1200" spc="-25" dirty="0" smtClean="0">
                <a:solidFill>
                  <a:srgbClr val="888888"/>
                </a:solidFill>
                <a:latin typeface="Times New Roman"/>
                <a:cs typeface="Times New Roman"/>
              </a:rPr>
              <a:t>01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1037796"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smtClean="0"/>
              <a:t>No.</a:t>
            </a:r>
            <a:r>
              <a:rPr lang="en-US" spc="-25" dirty="0" smtClean="0"/>
              <a:t>DG-4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18</a:t>
            </a:fld>
            <a:endParaRPr spc="-25" dirty="0"/>
          </a:p>
        </p:txBody>
      </p:sp>
      <p:pic>
        <p:nvPicPr>
          <p:cNvPr id="7170" name="Picture 2">
            <a:extLst>
              <a:ext uri="{FF2B5EF4-FFF2-40B4-BE49-F238E27FC236}">
                <a16:creationId xmlns:a16="http://schemas.microsoft.com/office/drawing/2014/main" id="{37E8B3A7-D1C8-146A-9952-9992A213A9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219200"/>
            <a:ext cx="70866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15AF85-126D-17F3-DE34-09BF67A48953}"/>
              </a:ext>
            </a:extLst>
          </p:cNvPr>
          <p:cNvSpPr txBox="1"/>
          <p:nvPr/>
        </p:nvSpPr>
        <p:spPr>
          <a:xfrm>
            <a:off x="8153400" y="4724400"/>
            <a:ext cx="3581400" cy="1477328"/>
          </a:xfrm>
          <a:prstGeom prst="rect">
            <a:avLst/>
          </a:prstGeom>
          <a:noFill/>
        </p:spPr>
        <p:txBody>
          <a:bodyPr wrap="square">
            <a:spAutoFit/>
          </a:bodyPr>
          <a:lstStyle/>
          <a:p>
            <a:r>
              <a:rPr lang="en-US" b="1" dirty="0"/>
              <a:t>            Presented By</a:t>
            </a:r>
          </a:p>
          <a:p>
            <a:endParaRPr lang="en-US" b="1" dirty="0"/>
          </a:p>
          <a:p>
            <a:r>
              <a:rPr lang="en-US" b="1" dirty="0" err="1" smtClean="0"/>
              <a:t>P.Tanuja</a:t>
            </a:r>
            <a:r>
              <a:rPr lang="en-US" b="1" dirty="0" smtClean="0"/>
              <a:t>  </a:t>
            </a:r>
            <a:r>
              <a:rPr lang="en-US" b="1" dirty="0"/>
              <a:t>(</a:t>
            </a:r>
            <a:r>
              <a:rPr lang="en-US" b="1" dirty="0" smtClean="0"/>
              <a:t>21471A05O2</a:t>
            </a:r>
            <a:r>
              <a:rPr lang="en-US" b="1" dirty="0" smtClean="0">
                <a:solidFill>
                  <a:srgbClr val="0070C0"/>
                </a:solidFill>
              </a:rPr>
              <a:t>)   </a:t>
            </a:r>
            <a:endParaRPr lang="en-US" b="1" dirty="0">
              <a:solidFill>
                <a:schemeClr val="tx1"/>
              </a:solidFill>
            </a:endParaRPr>
          </a:p>
          <a:p>
            <a:r>
              <a:rPr lang="en-US" b="1" dirty="0" smtClean="0">
                <a:solidFill>
                  <a:schemeClr val="tx1"/>
                </a:solidFill>
              </a:rPr>
              <a:t>M.Mokshagna  (21471A05N9)   </a:t>
            </a:r>
            <a:endParaRPr lang="en-US" b="1" dirty="0">
              <a:solidFill>
                <a:schemeClr val="tx1"/>
              </a:solidFill>
            </a:endParaRPr>
          </a:p>
          <a:p>
            <a:r>
              <a:rPr lang="en-US" b="1" dirty="0" smtClean="0">
                <a:solidFill>
                  <a:schemeClr val="tx1"/>
                </a:solidFill>
              </a:rPr>
              <a:t>V.Lavanya      </a:t>
            </a:r>
            <a:r>
              <a:rPr lang="en-US" b="1" dirty="0">
                <a:solidFill>
                  <a:schemeClr val="tx1"/>
                </a:solidFill>
              </a:rPr>
              <a:t>(</a:t>
            </a:r>
            <a:r>
              <a:rPr lang="en-US" b="1" dirty="0" smtClean="0">
                <a:solidFill>
                  <a:schemeClr val="tx1"/>
                </a:solidFill>
              </a:rPr>
              <a:t>21471A05P5)   </a:t>
            </a:r>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9255" y="529843"/>
            <a:ext cx="2613025" cy="701040"/>
          </a:xfrm>
          <a:prstGeom prst="rect">
            <a:avLst/>
          </a:prstGeom>
        </p:spPr>
        <p:txBody>
          <a:bodyPr vert="horz" wrap="square" lIns="0" tIns="16510" rIns="0" bIns="0" rtlCol="0">
            <a:spAutoFit/>
          </a:bodyPr>
          <a:lstStyle/>
          <a:p>
            <a:pPr marL="12700">
              <a:lnSpc>
                <a:spcPct val="100000"/>
              </a:lnSpc>
              <a:spcBef>
                <a:spcPts val="130"/>
              </a:spcBef>
            </a:pPr>
            <a:r>
              <a:rPr spc="-10" dirty="0"/>
              <a:t>OUTLINE</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smtClean="0"/>
              <a:t>2</a:t>
            </a:r>
            <a:r>
              <a:rPr lang="en-US" spc="-10" dirty="0" smtClean="0"/>
              <a:t>8</a:t>
            </a:r>
            <a:r>
              <a:rPr spc="-10" dirty="0" smtClean="0"/>
              <a:t>-12-</a:t>
            </a:r>
            <a:r>
              <a:rPr spc="-20" dirty="0" smtClean="0"/>
              <a:t>2024</a:t>
            </a:r>
            <a:endParaRPr spc="-20" dirty="0"/>
          </a:p>
        </p:txBody>
      </p:sp>
      <p:sp>
        <p:nvSpPr>
          <p:cNvPr id="5" name="object 5"/>
          <p:cNvSpPr txBox="1"/>
          <p:nvPr/>
        </p:nvSpPr>
        <p:spPr>
          <a:xfrm>
            <a:off x="4429378" y="6451049"/>
            <a:ext cx="904622"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smtClean="0">
                <a:solidFill>
                  <a:srgbClr val="888888"/>
                </a:solidFill>
                <a:latin typeface="Times New Roman"/>
                <a:cs typeface="Times New Roman"/>
              </a:rPr>
              <a:t>No.</a:t>
            </a:r>
            <a:r>
              <a:rPr lang="en-US" sz="1200" spc="-25" dirty="0" smtClean="0">
                <a:solidFill>
                  <a:srgbClr val="888888"/>
                </a:solidFill>
                <a:latin typeface="Times New Roman"/>
                <a:cs typeface="Times New Roman"/>
              </a:rPr>
              <a:t>01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1037796"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smtClean="0"/>
              <a:t>No.</a:t>
            </a:r>
            <a:r>
              <a:rPr lang="en-US" spc="-25" dirty="0" smtClean="0"/>
              <a:t>DG-4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a:t>
            </a:fld>
            <a:endParaRPr spc="-25" dirty="0"/>
          </a:p>
        </p:txBody>
      </p:sp>
      <p:sp>
        <p:nvSpPr>
          <p:cNvPr id="3" name="object 3"/>
          <p:cNvSpPr txBox="1"/>
          <p:nvPr/>
        </p:nvSpPr>
        <p:spPr>
          <a:xfrm>
            <a:off x="917575" y="1173924"/>
            <a:ext cx="3450590" cy="4508500"/>
          </a:xfrm>
          <a:prstGeom prst="rect">
            <a:avLst/>
          </a:prstGeom>
        </p:spPr>
        <p:txBody>
          <a:bodyPr vert="horz" wrap="square" lIns="0" tIns="62230" rIns="0" bIns="0" rtlCol="0">
            <a:spAutoFit/>
          </a:bodyPr>
          <a:lstStyle/>
          <a:p>
            <a:pPr marL="527050" indent="-514350">
              <a:lnSpc>
                <a:spcPct val="100000"/>
              </a:lnSpc>
              <a:spcBef>
                <a:spcPts val="490"/>
              </a:spcBef>
              <a:buAutoNum type="arabicPeriod"/>
              <a:tabLst>
                <a:tab pos="527050" algn="l"/>
              </a:tabLst>
            </a:pPr>
            <a:r>
              <a:rPr sz="1800" spc="-10" dirty="0">
                <a:latin typeface="Times New Roman"/>
                <a:cs typeface="Times New Roman"/>
              </a:rPr>
              <a:t>Abstract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Introduction</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Literature</a:t>
            </a:r>
            <a:r>
              <a:rPr sz="1800" spc="-10" dirty="0">
                <a:latin typeface="Times New Roman"/>
                <a:cs typeface="Times New Roman"/>
              </a:rPr>
              <a:t> Survey</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Research</a:t>
            </a:r>
            <a:r>
              <a:rPr sz="1800" spc="-40" dirty="0">
                <a:latin typeface="Times New Roman"/>
                <a:cs typeface="Times New Roman"/>
              </a:rPr>
              <a:t> </a:t>
            </a:r>
            <a:r>
              <a:rPr sz="1800" spc="-20" dirty="0">
                <a:latin typeface="Times New Roman"/>
                <a:cs typeface="Times New Roman"/>
              </a:rPr>
              <a:t>Gaps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Problem</a:t>
            </a:r>
            <a:r>
              <a:rPr sz="1800" spc="-50" dirty="0">
                <a:latin typeface="Times New Roman"/>
                <a:cs typeface="Times New Roman"/>
              </a:rPr>
              <a:t> </a:t>
            </a:r>
            <a:r>
              <a:rPr sz="1800" spc="-10" dirty="0">
                <a:latin typeface="Times New Roman"/>
                <a:cs typeface="Times New Roman"/>
              </a:rPr>
              <a:t>Statement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Objectives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Block</a:t>
            </a:r>
            <a:r>
              <a:rPr sz="1800" spc="-10" dirty="0">
                <a:latin typeface="Times New Roman"/>
                <a:cs typeface="Times New Roman"/>
              </a:rPr>
              <a:t> </a:t>
            </a:r>
            <a:r>
              <a:rPr sz="1800" dirty="0">
                <a:latin typeface="Times New Roman"/>
                <a:cs typeface="Times New Roman"/>
              </a:rPr>
              <a:t>Diagram</a:t>
            </a:r>
            <a:r>
              <a:rPr sz="1800" spc="-5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Flow</a:t>
            </a:r>
            <a:r>
              <a:rPr sz="1800" spc="-30" dirty="0">
                <a:latin typeface="Times New Roman"/>
                <a:cs typeface="Times New Roman"/>
              </a:rPr>
              <a:t> </a:t>
            </a:r>
            <a:r>
              <a:rPr sz="1800" spc="-10" dirty="0">
                <a:latin typeface="Times New Roman"/>
                <a:cs typeface="Times New Roman"/>
              </a:rPr>
              <a:t>Diagram</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Methodology</a:t>
            </a:r>
            <a:endParaRPr sz="1800">
              <a:latin typeface="Times New Roman"/>
              <a:cs typeface="Times New Roman"/>
            </a:endParaRPr>
          </a:p>
          <a:p>
            <a:pPr marL="527050" indent="-514350">
              <a:lnSpc>
                <a:spcPct val="100000"/>
              </a:lnSpc>
              <a:spcBef>
                <a:spcPts val="320"/>
              </a:spcBef>
              <a:buAutoNum type="arabicPeriod"/>
              <a:tabLst>
                <a:tab pos="527050" algn="l"/>
              </a:tabLst>
            </a:pPr>
            <a:r>
              <a:rPr sz="1800" spc="-10" dirty="0">
                <a:latin typeface="Times New Roman"/>
                <a:cs typeface="Times New Roman"/>
              </a:rPr>
              <a:t>Implementation</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Results</a:t>
            </a:r>
            <a:r>
              <a:rPr sz="1800" spc="10" dirty="0">
                <a:latin typeface="Times New Roman"/>
                <a:cs typeface="Times New Roman"/>
              </a:rPr>
              <a:t> </a:t>
            </a:r>
            <a:r>
              <a:rPr sz="1800" spc="-20" dirty="0">
                <a:latin typeface="Times New Roman"/>
                <a:cs typeface="Times New Roman"/>
              </a:rPr>
              <a:t>and</a:t>
            </a:r>
            <a:r>
              <a:rPr sz="1800" spc="-90" dirty="0">
                <a:latin typeface="Times New Roman"/>
                <a:cs typeface="Times New Roman"/>
              </a:rPr>
              <a:t> </a:t>
            </a:r>
            <a:r>
              <a:rPr sz="1800" spc="-10" dirty="0">
                <a:latin typeface="Times New Roman"/>
                <a:cs typeface="Times New Roman"/>
              </a:rPr>
              <a:t>Analysis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Conclusion</a:t>
            </a:r>
            <a:r>
              <a:rPr sz="1800" spc="-20" dirty="0">
                <a:latin typeface="Times New Roman"/>
                <a:cs typeface="Times New Roman"/>
              </a:rPr>
              <a:t> </a:t>
            </a:r>
            <a:r>
              <a:rPr sz="1800" dirty="0">
                <a:latin typeface="Times New Roman"/>
                <a:cs typeface="Times New Roman"/>
              </a:rPr>
              <a:t>&amp;</a:t>
            </a:r>
            <a:r>
              <a:rPr sz="1800" spc="-5" dirty="0">
                <a:latin typeface="Times New Roman"/>
                <a:cs typeface="Times New Roman"/>
              </a:rPr>
              <a:t> </a:t>
            </a:r>
            <a:r>
              <a:rPr sz="1800" dirty="0">
                <a:latin typeface="Times New Roman"/>
                <a:cs typeface="Times New Roman"/>
              </a:rPr>
              <a:t>Future </a:t>
            </a:r>
            <a:r>
              <a:rPr sz="1800" spc="-20" dirty="0">
                <a:latin typeface="Times New Roman"/>
                <a:cs typeface="Times New Roman"/>
              </a:rPr>
              <a:t>Scope</a:t>
            </a:r>
            <a:endParaRPr sz="1800">
              <a:latin typeface="Times New Roman"/>
              <a:cs typeface="Times New Roman"/>
            </a:endParaRPr>
          </a:p>
          <a:p>
            <a:pPr marL="527050" indent="-514350">
              <a:lnSpc>
                <a:spcPct val="100000"/>
              </a:lnSpc>
              <a:spcBef>
                <a:spcPts val="400"/>
              </a:spcBef>
              <a:buAutoNum type="arabicPeriod"/>
              <a:tabLst>
                <a:tab pos="527050" algn="l"/>
              </a:tabLst>
            </a:pPr>
            <a:r>
              <a:rPr sz="1800" spc="-10" dirty="0">
                <a:latin typeface="Times New Roman"/>
                <a:cs typeface="Times New Roman"/>
              </a:rPr>
              <a:t>References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Question </a:t>
            </a:r>
            <a:r>
              <a:rPr sz="1800" spc="-20" dirty="0">
                <a:latin typeface="Times New Roman"/>
                <a:cs typeface="Times New Roman"/>
              </a:rPr>
              <a:t>and</a:t>
            </a:r>
            <a:r>
              <a:rPr sz="1800" spc="-75" dirty="0">
                <a:latin typeface="Times New Roman"/>
                <a:cs typeface="Times New Roman"/>
              </a:rPr>
              <a:t> </a:t>
            </a:r>
            <a:r>
              <a:rPr sz="1800" spc="-10" dirty="0">
                <a:latin typeface="Times New Roman"/>
                <a:cs typeface="Times New Roman"/>
              </a:rPr>
              <a:t>Answers</a:t>
            </a:r>
            <a:endParaRPr sz="1800">
              <a:latin typeface="Times New Roman"/>
              <a:cs typeface="Times New Roman"/>
            </a:endParaRPr>
          </a:p>
          <a:p>
            <a:pPr marL="527050" indent="-514350">
              <a:lnSpc>
                <a:spcPct val="100000"/>
              </a:lnSpc>
              <a:spcBef>
                <a:spcPts val="395"/>
              </a:spcBef>
              <a:buAutoNum type="arabicPeriod"/>
              <a:tabLst>
                <a:tab pos="527050" algn="l"/>
              </a:tabLst>
            </a:pPr>
            <a:r>
              <a:rPr sz="1800" spc="-10" dirty="0">
                <a:latin typeface="Times New Roman"/>
                <a:cs typeface="Times New Roman"/>
              </a:rPr>
              <a:t>Acknowledgements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5081"/>
            <a:ext cx="10055225" cy="942565"/>
          </a:xfrm>
          <a:prstGeom prst="rect">
            <a:avLst/>
          </a:prstGeom>
        </p:spPr>
        <p:txBody>
          <a:bodyPr vert="horz" wrap="square" lIns="0" tIns="262889" rIns="0" bIns="0" rtlCol="0">
            <a:spAutoFit/>
          </a:bodyPr>
          <a:lstStyle/>
          <a:p>
            <a:pPr marL="3703320">
              <a:lnSpc>
                <a:spcPct val="100000"/>
              </a:lnSpc>
              <a:spcBef>
                <a:spcPts val="130"/>
              </a:spcBef>
            </a:pPr>
            <a:r>
              <a:rPr spc="-10" dirty="0"/>
              <a:t>ABSTRACT</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smtClean="0"/>
              <a:t>2</a:t>
            </a:r>
            <a:r>
              <a:rPr lang="en-US" spc="-10" dirty="0" smtClean="0"/>
              <a:t>8</a:t>
            </a:r>
            <a:r>
              <a:rPr spc="-10" dirty="0" smtClean="0"/>
              <a:t>-12-</a:t>
            </a:r>
            <a:r>
              <a:rPr spc="-20" dirty="0" smtClean="0"/>
              <a:t>2024</a:t>
            </a:r>
            <a:endParaRPr spc="-20" dirty="0"/>
          </a:p>
        </p:txBody>
      </p:sp>
      <p:sp>
        <p:nvSpPr>
          <p:cNvPr id="5" name="object 5"/>
          <p:cNvSpPr txBox="1"/>
          <p:nvPr/>
        </p:nvSpPr>
        <p:spPr>
          <a:xfrm>
            <a:off x="4429378" y="6451049"/>
            <a:ext cx="980822"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smtClean="0">
                <a:solidFill>
                  <a:srgbClr val="888888"/>
                </a:solidFill>
                <a:latin typeface="Times New Roman"/>
                <a:cs typeface="Times New Roman"/>
              </a:rPr>
              <a:t>No.</a:t>
            </a:r>
            <a:r>
              <a:rPr lang="en-US" sz="1200" spc="-25" dirty="0" smtClean="0">
                <a:solidFill>
                  <a:srgbClr val="888888"/>
                </a:solidFill>
                <a:latin typeface="Times New Roman"/>
                <a:cs typeface="Times New Roman"/>
              </a:rPr>
              <a:t>01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smtClean="0"/>
              <a:t>No.</a:t>
            </a:r>
            <a:r>
              <a:rPr lang="en-US" spc="-25" dirty="0" smtClean="0"/>
              <a:t>DG-4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a:t>
            </a:fld>
            <a:endParaRPr spc="-25" dirty="0"/>
          </a:p>
        </p:txBody>
      </p:sp>
      <p:sp>
        <p:nvSpPr>
          <p:cNvPr id="12" name="Rectangle 2">
            <a:extLst>
              <a:ext uri="{FF2B5EF4-FFF2-40B4-BE49-F238E27FC236}">
                <a16:creationId xmlns:a16="http://schemas.microsoft.com/office/drawing/2014/main" id="{915846DB-C302-21B4-ECC5-73B70D5FF697}"/>
              </a:ext>
            </a:extLst>
          </p:cNvPr>
          <p:cNvSpPr>
            <a:spLocks noChangeArrowheads="1"/>
          </p:cNvSpPr>
          <p:nvPr/>
        </p:nvSpPr>
        <p:spPr bwMode="auto">
          <a:xfrm>
            <a:off x="917575" y="1965478"/>
            <a:ext cx="102289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Project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applies deep learning, particularly Convolutional Neural Networks (CNNs), for detecting lung diseases such as pneumonia, tuberculosis, and lung cancer using X-ray and CT scan images.</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Pre-trained CNN models</a:t>
            </a:r>
            <a:r>
              <a:rPr lang="en-US" sz="2400" dirty="0">
                <a:latin typeface="Times New Roman" panose="02020603050405020304" pitchFamily="18" charset="0"/>
                <a:cs typeface="Times New Roman" panose="02020603050405020304" pitchFamily="18" charset="0"/>
              </a:rPr>
              <a:t> like </a:t>
            </a:r>
            <a:r>
              <a:rPr lang="en-US" sz="2400" b="1" dirty="0">
                <a:latin typeface="Times New Roman" panose="02020603050405020304" pitchFamily="18" charset="0"/>
                <a:cs typeface="Times New Roman" panose="02020603050405020304" pitchFamily="18" charset="0"/>
              </a:rPr>
              <a:t>VGG16 and VGG19</a:t>
            </a:r>
            <a:r>
              <a:rPr lang="en-US" sz="2400" dirty="0">
                <a:latin typeface="Times New Roman" panose="02020603050405020304" pitchFamily="18" charset="0"/>
                <a:cs typeface="Times New Roman" panose="02020603050405020304" pitchFamily="18" charset="0"/>
              </a:rPr>
              <a:t> are fine-tuned to improve detection performance for lung disorders.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augmentation techniques, such as rescaling, flipping, and transforming, were utilized to improve model generalization and performance</a:t>
            </a:r>
            <a:r>
              <a:rPr 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model's performance is measured using key metrics such as precision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recall, and F1-score, ensuring a balance between accuracy and sensitivity.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89580">
              <a:lnSpc>
                <a:spcPct val="100000"/>
              </a:lnSpc>
              <a:spcBef>
                <a:spcPts val="130"/>
              </a:spcBef>
            </a:pPr>
            <a:r>
              <a:rPr spc="-10" dirty="0"/>
              <a:t>INTRODUCTION</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smtClean="0"/>
              <a:t>2</a:t>
            </a:r>
            <a:r>
              <a:rPr lang="en-US" spc="-10" dirty="0" smtClean="0"/>
              <a:t>8</a:t>
            </a:r>
            <a:r>
              <a:rPr spc="-10" dirty="0" smtClean="0"/>
              <a:t>-12-</a:t>
            </a:r>
            <a:r>
              <a:rPr spc="-20" dirty="0" smtClean="0"/>
              <a:t>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4</a:t>
            </a:fld>
            <a:endParaRPr spc="-25" dirty="0"/>
          </a:p>
        </p:txBody>
      </p:sp>
      <p:sp>
        <p:nvSpPr>
          <p:cNvPr id="3" name="object 3"/>
          <p:cNvSpPr txBox="1"/>
          <p:nvPr/>
        </p:nvSpPr>
        <p:spPr>
          <a:xfrm>
            <a:off x="1045463" y="1483468"/>
            <a:ext cx="10460736" cy="7240444"/>
          </a:xfrm>
          <a:prstGeom prst="rect">
            <a:avLst/>
          </a:prstGeom>
        </p:spPr>
        <p:txBody>
          <a:bodyPr vert="horz" wrap="square" lIns="0" tIns="99060" rIns="0" bIns="0" rtlCol="0">
            <a:spAutoFit/>
          </a:bodyPr>
          <a:lstStyle/>
          <a:p>
            <a:pPr algn="just"/>
            <a:r>
              <a:rPr lang="en-US" sz="2400" dirty="0">
                <a:latin typeface="Times New Roman" panose="02020603050405020304" pitchFamily="18" charset="0"/>
                <a:cs typeface="Times New Roman" panose="02020603050405020304" pitchFamily="18" charset="0"/>
              </a:rPr>
              <a:t>Focus on using </a:t>
            </a:r>
            <a:r>
              <a:rPr lang="en-US" sz="2400" b="1" dirty="0">
                <a:latin typeface="Times New Roman" panose="02020603050405020304" pitchFamily="18" charset="0"/>
                <a:cs typeface="Times New Roman" panose="02020603050405020304" pitchFamily="18" charset="0"/>
              </a:rPr>
              <a:t>deep learning</a:t>
            </a:r>
            <a:r>
              <a:rPr lang="en-US" sz="2400" dirty="0">
                <a:latin typeface="Times New Roman" panose="02020603050405020304" pitchFamily="18" charset="0"/>
                <a:cs typeface="Times New Roman" panose="02020603050405020304" pitchFamily="18" charset="0"/>
              </a:rPr>
              <a:t> models, particularly </a:t>
            </a:r>
            <a:r>
              <a:rPr lang="en-US" sz="2400" b="1" dirty="0">
                <a:latin typeface="Times New Roman" panose="02020603050405020304" pitchFamily="18" charset="0"/>
                <a:cs typeface="Times New Roman" panose="02020603050405020304" pitchFamily="18" charset="0"/>
              </a:rPr>
              <a:t>Convolutional Neural Networks (CNNs)</a:t>
            </a:r>
            <a:r>
              <a:rPr lang="en-US" sz="2400" dirty="0">
                <a:latin typeface="Times New Roman" panose="02020603050405020304" pitchFamily="18" charset="0"/>
                <a:cs typeface="Times New Roman" panose="02020603050405020304" pitchFamily="18" charset="0"/>
              </a:rPr>
              <a:t>, for detecting lung disorders like </a:t>
            </a:r>
            <a:r>
              <a:rPr lang="en-US" sz="2400" b="1" dirty="0">
                <a:latin typeface="Times New Roman" panose="02020603050405020304" pitchFamily="18" charset="0"/>
                <a:cs typeface="Times New Roman" panose="02020603050405020304" pitchFamily="18" charset="0"/>
              </a:rPr>
              <a:t>pneumonia, tuberculosis, and lung cancer</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study analyzes </a:t>
            </a:r>
            <a:r>
              <a:rPr lang="en-US" sz="2400" b="1" dirty="0">
                <a:latin typeface="Times New Roman" panose="02020603050405020304" pitchFamily="18" charset="0"/>
                <a:cs typeface="Times New Roman" panose="02020603050405020304" pitchFamily="18" charset="0"/>
              </a:rPr>
              <a:t>chest X-ray and CT scan</a:t>
            </a:r>
            <a:r>
              <a:rPr lang="en-US" sz="2400" dirty="0">
                <a:latin typeface="Times New Roman" panose="02020603050405020304" pitchFamily="18" charset="0"/>
                <a:cs typeface="Times New Roman" panose="02020603050405020304" pitchFamily="18" charset="0"/>
              </a:rPr>
              <a:t> images to improve early disease diagnosis.</a:t>
            </a:r>
          </a:p>
          <a:p>
            <a:pPr algn="just"/>
            <a:r>
              <a:rPr lang="en-US" sz="2400" dirty="0">
                <a:latin typeface="Times New Roman" panose="02020603050405020304" pitchFamily="18" charset="0"/>
                <a:cs typeface="Times New Roman" panose="02020603050405020304" pitchFamily="18" charset="0"/>
              </a:rPr>
              <a:t>Utilizes popular CNN architectures such as </a:t>
            </a:r>
            <a:r>
              <a:rPr lang="en-US" sz="2400" b="1" dirty="0">
                <a:latin typeface="Times New Roman" panose="02020603050405020304" pitchFamily="18" charset="0"/>
                <a:cs typeface="Times New Roman" panose="02020603050405020304" pitchFamily="18" charset="0"/>
              </a:rPr>
              <a:t>VGG16</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VGG19</a:t>
            </a:r>
            <a:r>
              <a:rPr lang="en-US" sz="2400" dirty="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Custom architectures</a:t>
            </a:r>
            <a:r>
              <a:rPr lang="en-US" sz="2400" dirty="0">
                <a:latin typeface="Times New Roman" panose="02020603050405020304" pitchFamily="18" charset="0"/>
                <a:cs typeface="Times New Roman" panose="02020603050405020304" pitchFamily="18" charset="0"/>
              </a:rPr>
              <a:t> are designed and combined with sequential and functional models to enhance detection accuracy.</a:t>
            </a:r>
          </a:p>
          <a:p>
            <a:pPr algn="just"/>
            <a:r>
              <a:rPr lang="en-US" sz="2400" dirty="0">
                <a:latin typeface="Times New Roman" panose="02020603050405020304" pitchFamily="18" charset="0"/>
                <a:cs typeface="Times New Roman" panose="02020603050405020304" pitchFamily="18" charset="0"/>
              </a:rPr>
              <a:t>The models demonstrated significant improvement in </a:t>
            </a:r>
            <a:r>
              <a:rPr lang="en-US" sz="2400" b="1" dirty="0">
                <a:latin typeface="Times New Roman" panose="02020603050405020304" pitchFamily="18" charset="0"/>
                <a:cs typeface="Times New Roman" panose="02020603050405020304" pitchFamily="18" charset="0"/>
              </a:rPr>
              <a:t>early detection performance</a:t>
            </a:r>
            <a:r>
              <a:rPr lang="en-US" sz="2400" dirty="0">
                <a:latin typeface="Times New Roman" panose="02020603050405020304" pitchFamily="18" charset="0"/>
                <a:cs typeface="Times New Roman" panose="02020603050405020304" pitchFamily="18" charset="0"/>
              </a:rPr>
              <a:t>, making them valuable in </a:t>
            </a:r>
            <a:r>
              <a:rPr lang="en-US" sz="2400" b="1" dirty="0">
                <a:latin typeface="Times New Roman" panose="02020603050405020304" pitchFamily="18" charset="0"/>
                <a:cs typeface="Times New Roman" panose="02020603050405020304" pitchFamily="18" charset="0"/>
              </a:rPr>
              <a:t>clinical settings</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879B5B7-F911-48AD-8E52-6916A329CBDC}"/>
              </a:ext>
            </a:extLst>
          </p:cNvPr>
          <p:cNvSpPr txBox="1">
            <a:spLocks noGrp="1"/>
          </p:cNvSpPr>
          <p:nvPr>
            <p:ph type="title"/>
          </p:nvPr>
        </p:nvSpPr>
        <p:spPr>
          <a:xfrm>
            <a:off x="3494088" y="279400"/>
            <a:ext cx="5548312" cy="636588"/>
          </a:xfrm>
        </p:spPr>
        <p:txBody>
          <a:bodyPr tIns="13970" rtlCol="0"/>
          <a:lstStyle/>
          <a:p>
            <a:pPr marL="12700" eaLnBrk="1" fontAlgn="auto" hangingPunct="1">
              <a:spcBef>
                <a:spcPts val="110"/>
              </a:spcBef>
              <a:spcAft>
                <a:spcPts val="0"/>
              </a:spcAft>
              <a:defRPr/>
            </a:pPr>
            <a:r>
              <a:rPr sz="4000" spc="-25" dirty="0"/>
              <a:t>LITERATURE</a:t>
            </a:r>
            <a:r>
              <a:rPr sz="4000" spc="-150" dirty="0"/>
              <a:t> </a:t>
            </a:r>
            <a:r>
              <a:rPr sz="4000" spc="-10" dirty="0"/>
              <a:t>SURVEY</a:t>
            </a:r>
            <a:endParaRPr sz="4000"/>
          </a:p>
        </p:txBody>
      </p:sp>
      <p:sp>
        <p:nvSpPr>
          <p:cNvPr id="4" name="object 4">
            <a:extLst>
              <a:ext uri="{FF2B5EF4-FFF2-40B4-BE49-F238E27FC236}">
                <a16:creationId xmlns:a16="http://schemas.microsoft.com/office/drawing/2014/main" id="{0C268B38-06A9-4BD7-A13D-AC0E03E40579}"/>
              </a:ext>
            </a:extLst>
          </p:cNvPr>
          <p:cNvSpPr txBox="1"/>
          <p:nvPr/>
        </p:nvSpPr>
        <p:spPr>
          <a:xfrm>
            <a:off x="917575" y="6448425"/>
            <a:ext cx="738188" cy="179536"/>
          </a:xfrm>
          <a:prstGeom prst="rect">
            <a:avLst/>
          </a:prstGeom>
        </p:spPr>
        <p:txBody>
          <a:bodyPr lIns="0" tIns="0" rIns="0" bIns="0">
            <a:spAutoFit/>
          </a:bodyPr>
          <a:lstStyle/>
          <a:p>
            <a:pPr marL="12700" eaLnBrk="1" fontAlgn="auto" hangingPunct="1">
              <a:lnSpc>
                <a:spcPts val="1410"/>
              </a:lnSpc>
              <a:spcBef>
                <a:spcPts val="0"/>
              </a:spcBef>
              <a:spcAft>
                <a:spcPts val="0"/>
              </a:spcAft>
              <a:defRPr/>
            </a:pPr>
            <a:r>
              <a:rPr sz="1200" kern="0" dirty="0">
                <a:solidFill>
                  <a:schemeClr val="tx1"/>
                </a:solidFill>
                <a:latin typeface="Times New Roman"/>
                <a:cs typeface="Times New Roman"/>
              </a:rPr>
              <a:t>28-12-</a:t>
            </a:r>
            <a:r>
              <a:rPr sz="1200" kern="0" spc="-20" dirty="0">
                <a:solidFill>
                  <a:schemeClr val="tx1"/>
                </a:solidFill>
                <a:latin typeface="Times New Roman"/>
                <a:cs typeface="Times New Roman"/>
              </a:rPr>
              <a:t>2024</a:t>
            </a:r>
            <a:endParaRPr sz="1200" kern="0" dirty="0">
              <a:solidFill>
                <a:schemeClr val="tx1"/>
              </a:solidFill>
              <a:latin typeface="Times New Roman"/>
              <a:cs typeface="Times New Roman"/>
            </a:endParaRPr>
          </a:p>
        </p:txBody>
      </p:sp>
      <p:sp>
        <p:nvSpPr>
          <p:cNvPr id="5" name="object 5">
            <a:extLst>
              <a:ext uri="{FF2B5EF4-FFF2-40B4-BE49-F238E27FC236}">
                <a16:creationId xmlns:a16="http://schemas.microsoft.com/office/drawing/2014/main" id="{4F20BB4C-E239-49EC-947D-CA9F7F773A8F}"/>
              </a:ext>
            </a:extLst>
          </p:cNvPr>
          <p:cNvSpPr txBox="1"/>
          <p:nvPr/>
        </p:nvSpPr>
        <p:spPr>
          <a:xfrm>
            <a:off x="4278313" y="6448425"/>
            <a:ext cx="868362" cy="179536"/>
          </a:xfrm>
          <a:prstGeom prst="rect">
            <a:avLst/>
          </a:prstGeom>
        </p:spPr>
        <p:txBody>
          <a:bodyPr lIns="0" tIns="0" rIns="0" bIns="0">
            <a:spAutoFit/>
          </a:bodyPr>
          <a:lstStyle/>
          <a:p>
            <a:pPr marL="12700" eaLnBrk="1" fontAlgn="auto" hangingPunct="1">
              <a:lnSpc>
                <a:spcPts val="1410"/>
              </a:lnSpc>
              <a:spcBef>
                <a:spcPts val="0"/>
              </a:spcBef>
              <a:spcAft>
                <a:spcPts val="0"/>
              </a:spcAft>
              <a:defRPr/>
            </a:pPr>
            <a:r>
              <a:rPr sz="1200" kern="0" dirty="0">
                <a:solidFill>
                  <a:schemeClr val="tx1"/>
                </a:solidFill>
                <a:latin typeface="Times New Roman"/>
                <a:cs typeface="Times New Roman"/>
              </a:rPr>
              <a:t>Review</a:t>
            </a:r>
            <a:r>
              <a:rPr sz="1200" kern="0" spc="40" dirty="0">
                <a:solidFill>
                  <a:schemeClr val="tx1"/>
                </a:solidFill>
                <a:latin typeface="Times New Roman"/>
                <a:cs typeface="Times New Roman"/>
              </a:rPr>
              <a:t> </a:t>
            </a:r>
            <a:r>
              <a:rPr sz="1200" kern="0" dirty="0">
                <a:solidFill>
                  <a:schemeClr val="tx1"/>
                </a:solidFill>
                <a:latin typeface="Times New Roman"/>
                <a:cs typeface="Times New Roman"/>
              </a:rPr>
              <a:t>No</a:t>
            </a:r>
            <a:r>
              <a:rPr lang="en-US" sz="1200" dirty="0">
                <a:solidFill>
                  <a:schemeClr val="tx1"/>
                </a:solidFill>
                <a:latin typeface="Times New Roman"/>
                <a:cs typeface="Times New Roman"/>
              </a:rPr>
              <a:t>.1</a:t>
            </a:r>
            <a:endParaRPr sz="1200" kern="0" dirty="0">
              <a:solidFill>
                <a:schemeClr val="tx1"/>
              </a:solidFill>
              <a:latin typeface="Times New Roman"/>
              <a:cs typeface="Times New Roman"/>
            </a:endParaRPr>
          </a:p>
        </p:txBody>
      </p:sp>
      <p:sp>
        <p:nvSpPr>
          <p:cNvPr id="6" name="object 6">
            <a:extLst>
              <a:ext uri="{FF2B5EF4-FFF2-40B4-BE49-F238E27FC236}">
                <a16:creationId xmlns:a16="http://schemas.microsoft.com/office/drawing/2014/main" id="{9EB70412-C36F-4276-95AC-997A5F27A0EE}"/>
              </a:ext>
            </a:extLst>
          </p:cNvPr>
          <p:cNvSpPr txBox="1"/>
          <p:nvPr/>
        </p:nvSpPr>
        <p:spPr>
          <a:xfrm>
            <a:off x="5426075" y="6448425"/>
            <a:ext cx="941388" cy="179536"/>
          </a:xfrm>
          <a:prstGeom prst="rect">
            <a:avLst/>
          </a:prstGeom>
        </p:spPr>
        <p:txBody>
          <a:bodyPr lIns="0" tIns="0" rIns="0" bIns="0">
            <a:spAutoFit/>
          </a:bodyPr>
          <a:lstStyle/>
          <a:p>
            <a:pPr marL="12700" eaLnBrk="1" fontAlgn="auto" hangingPunct="1">
              <a:lnSpc>
                <a:spcPts val="1410"/>
              </a:lnSpc>
              <a:spcBef>
                <a:spcPts val="0"/>
              </a:spcBef>
              <a:spcAft>
                <a:spcPts val="0"/>
              </a:spcAft>
              <a:defRPr/>
            </a:pPr>
            <a:r>
              <a:rPr sz="1200" kern="0" dirty="0">
                <a:solidFill>
                  <a:schemeClr val="tx1"/>
                </a:solidFill>
                <a:latin typeface="Times New Roman"/>
                <a:cs typeface="Times New Roman"/>
              </a:rPr>
              <a:t>Batch</a:t>
            </a:r>
            <a:r>
              <a:rPr sz="1200" kern="0" spc="-10" dirty="0">
                <a:solidFill>
                  <a:schemeClr val="tx1"/>
                </a:solidFill>
                <a:latin typeface="Times New Roman"/>
                <a:cs typeface="Times New Roman"/>
              </a:rPr>
              <a:t> No.DG4</a:t>
            </a:r>
            <a:endParaRPr sz="1200" kern="0" dirty="0">
              <a:solidFill>
                <a:schemeClr val="tx1"/>
              </a:solidFill>
              <a:latin typeface="Times New Roman"/>
              <a:cs typeface="Times New Roman"/>
            </a:endParaRPr>
          </a:p>
        </p:txBody>
      </p:sp>
      <p:sp>
        <p:nvSpPr>
          <p:cNvPr id="7" name="object 7">
            <a:extLst>
              <a:ext uri="{FF2B5EF4-FFF2-40B4-BE49-F238E27FC236}">
                <a16:creationId xmlns:a16="http://schemas.microsoft.com/office/drawing/2014/main" id="{D146B0DD-C0D9-4F61-B4B6-E045D7C7E6A1}"/>
              </a:ext>
            </a:extLst>
          </p:cNvPr>
          <p:cNvSpPr>
            <a:spLocks noGrp="1"/>
          </p:cNvSpPr>
          <p:nvPr>
            <p:ph type="ftr" sz="quarter" idx="10"/>
          </p:nvPr>
        </p:nvSpPr>
        <p:spPr/>
        <p:txBody>
          <a:bodyPr vert="horz" rtlCol="0"/>
          <a:lstStyle/>
          <a:p>
            <a:pPr marL="158750">
              <a:defRPr/>
            </a:pPr>
            <a:endParaRPr spc="-25" dirty="0"/>
          </a:p>
        </p:txBody>
      </p:sp>
      <p:sp>
        <p:nvSpPr>
          <p:cNvPr id="6151" name="object 8">
            <a:extLst>
              <a:ext uri="{FF2B5EF4-FFF2-40B4-BE49-F238E27FC236}">
                <a16:creationId xmlns:a16="http://schemas.microsoft.com/office/drawing/2014/main" id="{29B1B0E1-3E5D-4C29-9CBF-647152D22329}"/>
              </a:ext>
            </a:extLst>
          </p:cNvPr>
          <p:cNvSpPr>
            <a:spLocks noGrp="1" noChangeArrowheads="1"/>
          </p:cNvSpPr>
          <p:nvPr>
            <p:ph type="sldNum" sz="quarter" idx="12"/>
          </p:nvPr>
        </p:nvSpPr>
        <p:spPr>
          <a:noFill/>
        </p:spPr>
        <p:txBody>
          <a:bodyPr/>
          <a:lstStyle>
            <a:lvl1pPr marL="1143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A7AE32-9332-4B4B-9F4D-53F848792D7B}" type="slidenum">
              <a:rPr lang="en-US" altLang="en-US">
                <a:solidFill>
                  <a:srgbClr val="888888"/>
                </a:solidFill>
                <a:latin typeface="Times New Roman" panose="02020603050405020304" pitchFamily="18" charset="0"/>
              </a:rPr>
              <a:pPr/>
              <a:t>5</a:t>
            </a:fld>
            <a:endParaRPr lang="en-US" altLang="en-US">
              <a:solidFill>
                <a:srgbClr val="888888"/>
              </a:solidFill>
              <a:latin typeface="Times New Roman" panose="02020603050405020304" pitchFamily="18" charset="0"/>
            </a:endParaRPr>
          </a:p>
        </p:txBody>
      </p:sp>
      <p:graphicFrame>
        <p:nvGraphicFramePr>
          <p:cNvPr id="3" name="object 3">
            <a:extLst>
              <a:ext uri="{FF2B5EF4-FFF2-40B4-BE49-F238E27FC236}">
                <a16:creationId xmlns:a16="http://schemas.microsoft.com/office/drawing/2014/main" id="{EEA46379-107A-4CD5-AA35-CC9884AA1D6B}"/>
              </a:ext>
            </a:extLst>
          </p:cNvPr>
          <p:cNvGraphicFramePr>
            <a:graphicFrameLocks noGrp="1"/>
          </p:cNvGraphicFramePr>
          <p:nvPr>
            <p:extLst>
              <p:ext uri="{D42A27DB-BD31-4B8C-83A1-F6EECF244321}">
                <p14:modId xmlns:p14="http://schemas.microsoft.com/office/powerpoint/2010/main" val="144284724"/>
              </p:ext>
            </p:extLst>
          </p:nvPr>
        </p:nvGraphicFramePr>
        <p:xfrm>
          <a:off x="385763" y="874713"/>
          <a:ext cx="11406187" cy="5575301"/>
        </p:xfrm>
        <a:graphic>
          <a:graphicData uri="http://schemas.openxmlformats.org/drawingml/2006/table">
            <a:tbl>
              <a:tblPr/>
              <a:tblGrid>
                <a:gridCol w="455612">
                  <a:extLst>
                    <a:ext uri="{9D8B030D-6E8A-4147-A177-3AD203B41FA5}">
                      <a16:colId xmlns:a16="http://schemas.microsoft.com/office/drawing/2014/main" val="1008341553"/>
                    </a:ext>
                  </a:extLst>
                </a:gridCol>
                <a:gridCol w="1889125">
                  <a:extLst>
                    <a:ext uri="{9D8B030D-6E8A-4147-A177-3AD203B41FA5}">
                      <a16:colId xmlns:a16="http://schemas.microsoft.com/office/drawing/2014/main" val="2942278177"/>
                    </a:ext>
                  </a:extLst>
                </a:gridCol>
                <a:gridCol w="1265238">
                  <a:extLst>
                    <a:ext uri="{9D8B030D-6E8A-4147-A177-3AD203B41FA5}">
                      <a16:colId xmlns:a16="http://schemas.microsoft.com/office/drawing/2014/main" val="1881927766"/>
                    </a:ext>
                  </a:extLst>
                </a:gridCol>
                <a:gridCol w="1692275">
                  <a:extLst>
                    <a:ext uri="{9D8B030D-6E8A-4147-A177-3AD203B41FA5}">
                      <a16:colId xmlns:a16="http://schemas.microsoft.com/office/drawing/2014/main" val="2859832670"/>
                    </a:ext>
                  </a:extLst>
                </a:gridCol>
                <a:gridCol w="2651125">
                  <a:extLst>
                    <a:ext uri="{9D8B030D-6E8A-4147-A177-3AD203B41FA5}">
                      <a16:colId xmlns:a16="http://schemas.microsoft.com/office/drawing/2014/main" val="245957757"/>
                    </a:ext>
                  </a:extLst>
                </a:gridCol>
                <a:gridCol w="1400175">
                  <a:extLst>
                    <a:ext uri="{9D8B030D-6E8A-4147-A177-3AD203B41FA5}">
                      <a16:colId xmlns:a16="http://schemas.microsoft.com/office/drawing/2014/main" val="3874123978"/>
                    </a:ext>
                  </a:extLst>
                </a:gridCol>
                <a:gridCol w="2052637">
                  <a:extLst>
                    <a:ext uri="{9D8B030D-6E8A-4147-A177-3AD203B41FA5}">
                      <a16:colId xmlns:a16="http://schemas.microsoft.com/office/drawing/2014/main" val="1665437250"/>
                    </a:ext>
                  </a:extLst>
                </a:gridCol>
              </a:tblGrid>
              <a:tr h="577850">
                <a:tc>
                  <a:txBody>
                    <a:bodyPr/>
                    <a:lstStyle>
                      <a:lvl1pPr marL="1031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031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No</a:t>
                      </a:r>
                      <a:endParaRPr kumimoji="0" lang="en-US" alt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L="0" marR="0" marT="3175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Title</a:t>
                      </a:r>
                      <a:endParaRPr kumimoji="0" lang="en-US" alt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L="0" marR="0" marT="3175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333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33375"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Author</a:t>
                      </a:r>
                      <a:endParaRPr kumimoji="0" lang="en-US" alt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L="0" marR="0" marT="3175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661988" indent="-493713">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61988" marR="0" lvl="0" indent="-493713"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Journal Name </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3175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3698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69888"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Methodology Adapted</a:t>
                      </a:r>
                      <a:endParaRPr kumimoji="0" lang="en-US" alt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L="0" marR="0" marT="3175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17462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74625" marR="0" lvl="0" indent="0" algn="l"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Key Findings</a:t>
                      </a:r>
                      <a:endParaRPr kumimoji="0" lang="en-US" alt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L="0" marR="0" marT="3175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marL="15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588" marR="0" lvl="0" indent="0" algn="ctr" defTabSz="914400" rtl="0" eaLnBrk="1" fontAlgn="base" latinLnBrk="0" hangingPunct="1">
                        <a:lnSpc>
                          <a:spcPct val="100000"/>
                        </a:lnSpc>
                        <a:spcBef>
                          <a:spcPts val="25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Gaps</a:t>
                      </a:r>
                      <a:endParaRPr kumimoji="0" lang="en-US" alt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L="0" marR="0" marT="3175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2617540320"/>
                  </a:ext>
                </a:extLst>
              </a:tr>
              <a:tr h="822325">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Lung Diseases Detection Using Various Deep Learning Algorithms</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indent="3175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3175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M. Jasmine Pemeena Priyadarsini,and Sharnil Pandya.</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2023 Innovations in Journal of Healthcare Engineering</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The Functional Model allows flexible connections, and the Pretrained Model uses transfer learning with VGG-16.</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F1 Score: 98.55%,</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Accuracy: 98.43%,</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Recall: 96.33%.</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Limited exploration of optimizer types and learning rate variations.</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115030"/>
                  </a:ext>
                </a:extLst>
              </a:tr>
              <a:tr h="1189038">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Predicting Lung Disease Severity via Image-Based AQI Analysis Using Deep Learning Techniques</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Anvita Mahajan, Sayali Mate, Chinmayee Kulkarni, and Prof. Suraj Sawant.</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Published as an arXiv Preprint on May 8, 2024.</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The methodology includes VGG16 for feature extraction, a custom neural network for AQI prediction, and KNN and SVC models for lung disease.</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indent="3175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3175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The integrated approach successfully predicts AQI and assesses lung disease.</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indent="31750">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3175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Scope to explore advanced deep learning models, such as transfer learning and hybrid architectures.</a:t>
                      </a:r>
                    </a:p>
                  </a:txBody>
                  <a:tcPr marL="0" marR="0" marT="3746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6599747"/>
                  </a:ext>
                </a:extLst>
              </a:tr>
              <a:tr h="1187450">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marL="0" marR="0" marT="381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Early Detection of Lung Cancer Using Machine Learning Technique</a:t>
                      </a:r>
                    </a:p>
                  </a:txBody>
                  <a:tcPr marL="0" marR="0" marT="381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B. Devananda Rao,Dr. Mahammad Arshad</a:t>
                      </a:r>
                    </a:p>
                  </a:txBody>
                  <a:tcPr marL="0" marR="0" marT="381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2023 (ICCCI)</a:t>
                      </a:r>
                    </a:p>
                  </a:txBody>
                  <a:tcPr marL="0" marR="0" marT="381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Utilization of CNNs for identifying cancer cells in CT images and staging lung cancer.</a:t>
                      </a:r>
                    </a:p>
                  </a:txBody>
                  <a:tcPr marL="0" marR="0" marT="381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The proposed framework enhances the accuracy of lung cancer detection.</a:t>
                      </a:r>
                    </a:p>
                  </a:txBody>
                  <a:tcPr marL="0" marR="0" marT="381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The study acknowledges that the vast database of images may lead to longer processing times</a:t>
                      </a:r>
                    </a:p>
                  </a:txBody>
                  <a:tcPr marL="0" marR="0" marT="3810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7144064"/>
                  </a:ext>
                </a:extLst>
              </a:tr>
              <a:tr h="1008063">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marL="0" marR="0" marT="3873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Examine Lung Disorders and Disease Classification using Advanced CNN Approach</a:t>
                      </a:r>
                    </a:p>
                  </a:txBody>
                  <a:tcPr marL="0" marR="0" marT="3873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Jailsingh</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Bhookya</a:t>
                      </a:r>
                    </a:p>
                  </a:txBody>
                  <a:tcPr marL="0" marR="0" marT="3873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just" defTabSz="914400" rtl="0" eaLnBrk="1" fontAlgn="base" latinLnBrk="0" hangingPunct="1">
                        <a:lnSpc>
                          <a:spcPct val="100000"/>
                        </a:lnSpc>
                        <a:spcBef>
                          <a:spcPts val="313"/>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cs typeface="Calibri" panose="020F0502020204030204" pitchFamily="34" charset="0"/>
                        </a:rPr>
                        <a:t>3rd Asian Conference on Innovation in Technology (ASIANCON)</a:t>
                      </a:r>
                    </a:p>
                  </a:txBody>
                  <a:tcPr marL="0" marR="0" marT="3936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Training of the CNN model on a custom</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dataset comprising images of COVID-19</a:t>
                      </a:r>
                    </a:p>
                  </a:txBody>
                  <a:tcPr marL="0" marR="0" marT="3873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13"/>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cs typeface="Calibri" panose="020F0502020204030204" pitchFamily="34" charset="0"/>
                        </a:rPr>
                        <a:t>The model effectively categorized chest X- ray images</a:t>
                      </a:r>
                    </a:p>
                  </a:txBody>
                  <a:tcPr marL="0" marR="0" marT="3936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Flight ticket pricing not only</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significantly impacts airlines</a:t>
                      </a:r>
                    </a:p>
                  </a:txBody>
                  <a:tcPr marL="0" marR="0" marT="3873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6031431"/>
                  </a:ext>
                </a:extLst>
              </a:tr>
              <a:tr h="790575">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5</a:t>
                      </a:r>
                    </a:p>
                  </a:txBody>
                  <a:tcPr marL="0" marR="0" marT="3936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0488">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313"/>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Pricing Game of Flight Ticket Using Reinforcement Learning</a:t>
                      </a:r>
                    </a:p>
                  </a:txBody>
                  <a:tcPr marL="0" marR="0" marT="3936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13"/>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Chenglong Cao; Xiaoling Zhu</a:t>
                      </a:r>
                    </a:p>
                  </a:txBody>
                  <a:tcPr marL="0" marR="0" marT="3936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13"/>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ICTC 2024</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Shar</a:t>
                      </a:r>
                    </a:p>
                  </a:txBody>
                  <a:tcPr marL="0" marR="0" marT="3936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313"/>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ticket pricing, sequential game, reinforcement learning</a:t>
                      </a:r>
                    </a:p>
                  </a:txBody>
                  <a:tcPr marL="0" marR="0" marT="3936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92075">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92075" marR="0" lvl="0" indent="0" algn="just" defTabSz="914400" rtl="0" eaLnBrk="1" fontAlgn="base" latinLnBrk="0" hangingPunct="1">
                        <a:lnSpc>
                          <a:spcPct val="100000"/>
                        </a:lnSpc>
                        <a:spcBef>
                          <a:spcPts val="313"/>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cs typeface="Calibri" panose="020F0502020204030204" pitchFamily="34" charset="0"/>
                        </a:rPr>
                        <a:t>By analyzing the convexity of the utility function</a:t>
                      </a:r>
                    </a:p>
                  </a:txBody>
                  <a:tcPr marL="0" marR="0" marT="3936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tx1"/>
                          </a:solidFill>
                          <a:latin typeface="Calibri" panose="020F0502020204030204" pitchFamily="34" charset="0"/>
                        </a:defRPr>
                      </a:lvl1pPr>
                      <a:lvl2pPr marL="742950" indent="-285750">
                        <a:spcBef>
                          <a:spcPct val="20000"/>
                        </a:spcBef>
                        <a:defRPr sz="1600">
                          <a:solidFill>
                            <a:schemeClr val="tx1"/>
                          </a:solidFill>
                          <a:latin typeface="Calibri" panose="020F0502020204030204" pitchFamily="34" charset="0"/>
                        </a:defRPr>
                      </a:lvl2pPr>
                      <a:lvl3pPr marL="1143000" indent="-228600">
                        <a:spcBef>
                          <a:spcPct val="20000"/>
                        </a:spcBef>
                        <a:defRPr sz="1600">
                          <a:solidFill>
                            <a:schemeClr val="tx1"/>
                          </a:solidFill>
                          <a:latin typeface="Calibri" panose="020F0502020204030204" pitchFamily="34" charset="0"/>
                        </a:defRPr>
                      </a:lvl3pPr>
                      <a:lvl4pPr marL="1600200" indent="-228600">
                        <a:spcBef>
                          <a:spcPct val="20000"/>
                        </a:spcBef>
                        <a:defRPr sz="1600">
                          <a:solidFill>
                            <a:schemeClr val="tx1"/>
                          </a:solidFill>
                          <a:latin typeface="Calibri" panose="020F0502020204030204" pitchFamily="34" charset="0"/>
                        </a:defRPr>
                      </a:lvl4pPr>
                      <a:lvl5pPr marL="2057400" indent="-22860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25"/>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Flight ticket pricing not only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significantly impacts airlines</a:t>
                      </a:r>
                    </a:p>
                  </a:txBody>
                  <a:tcPr marL="0" marR="0" marT="25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8222513"/>
                  </a:ext>
                </a:extLst>
              </a:tr>
            </a:tbl>
          </a:graphicData>
        </a:graphic>
      </p:graphicFrame>
    </p:spTree>
    <p:extLst>
      <p:ext uri="{BB962C8B-B14F-4D97-AF65-F5344CB8AC3E}">
        <p14:creationId xmlns:p14="http://schemas.microsoft.com/office/powerpoint/2010/main" val="1545623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Review No. 1        Batch No.DG4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61B71F-4B40-8942-BB88-E0F5C0B46E10}"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63349608"/>
              </p:ext>
            </p:extLst>
          </p:nvPr>
        </p:nvGraphicFramePr>
        <p:xfrm>
          <a:off x="392574" y="881488"/>
          <a:ext cx="11406852" cy="5573164"/>
        </p:xfrm>
        <a:graphic>
          <a:graphicData uri="http://schemas.openxmlformats.org/drawingml/2006/table">
            <a:tbl>
              <a:tblPr firstRow="1" bandRow="1">
                <a:tableStyleId>{17292A2E-F333-43FB-9621-5CBBE7FDCDCB}</a:tableStyleId>
              </a:tblPr>
              <a:tblGrid>
                <a:gridCol w="445626">
                  <a:extLst>
                    <a:ext uri="{9D8B030D-6E8A-4147-A177-3AD203B41FA5}">
                      <a16:colId xmlns:a16="http://schemas.microsoft.com/office/drawing/2014/main" val="166576671"/>
                    </a:ext>
                  </a:extLst>
                </a:gridCol>
                <a:gridCol w="1897962">
                  <a:extLst>
                    <a:ext uri="{9D8B030D-6E8A-4147-A177-3AD203B41FA5}">
                      <a16:colId xmlns:a16="http://schemas.microsoft.com/office/drawing/2014/main" val="2668242545"/>
                    </a:ext>
                  </a:extLst>
                </a:gridCol>
                <a:gridCol w="1141571">
                  <a:extLst>
                    <a:ext uri="{9D8B030D-6E8A-4147-A177-3AD203B41FA5}">
                      <a16:colId xmlns:a16="http://schemas.microsoft.com/office/drawing/2014/main" val="946789180"/>
                    </a:ext>
                  </a:extLst>
                </a:gridCol>
                <a:gridCol w="1549400">
                  <a:extLst>
                    <a:ext uri="{9D8B030D-6E8A-4147-A177-3AD203B41FA5}">
                      <a16:colId xmlns:a16="http://schemas.microsoft.com/office/drawing/2014/main" val="3483638722"/>
                    </a:ext>
                  </a:extLst>
                </a:gridCol>
                <a:gridCol w="2743200">
                  <a:extLst>
                    <a:ext uri="{9D8B030D-6E8A-4147-A177-3AD203B41FA5}">
                      <a16:colId xmlns:a16="http://schemas.microsoft.com/office/drawing/2014/main" val="1190061112"/>
                    </a:ext>
                  </a:extLst>
                </a:gridCol>
                <a:gridCol w="1574800">
                  <a:extLst>
                    <a:ext uri="{9D8B030D-6E8A-4147-A177-3AD203B41FA5}">
                      <a16:colId xmlns:a16="http://schemas.microsoft.com/office/drawing/2014/main" val="3469305604"/>
                    </a:ext>
                  </a:extLst>
                </a:gridCol>
                <a:gridCol w="2054293">
                  <a:extLst>
                    <a:ext uri="{9D8B030D-6E8A-4147-A177-3AD203B41FA5}">
                      <a16:colId xmlns:a16="http://schemas.microsoft.com/office/drawing/2014/main" val="3853106642"/>
                    </a:ext>
                  </a:extLst>
                </a:gridCol>
              </a:tblGrid>
              <a:tr h="561973">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153525">
                <a:tc>
                  <a:txBody>
                    <a:bodyPr/>
                    <a:lstStyle/>
                    <a:p>
                      <a:pPr algn="l"/>
                      <a:r>
                        <a:rPr lang="en-US" sz="1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Contemporary Technique for Lung Disease Prediction using Deep Learning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200" b="0" i="0" kern="1200" dirty="0">
                          <a:solidFill>
                            <a:schemeClr val="tx1"/>
                          </a:solidFill>
                          <a:effectLst/>
                          <a:latin typeface="+mn-lt"/>
                          <a:ea typeface="+mn-ea"/>
                          <a:cs typeface="+mn-cs"/>
                        </a:rPr>
                        <a:t>V </a:t>
                      </a:r>
                      <a:r>
                        <a:rPr lang="en-IN" sz="1200" b="0" i="0" kern="1200" dirty="0" err="1">
                          <a:solidFill>
                            <a:schemeClr val="tx1"/>
                          </a:solidFill>
                          <a:effectLst/>
                          <a:latin typeface="+mn-lt"/>
                          <a:ea typeface="+mn-ea"/>
                          <a:cs typeface="+mn-cs"/>
                        </a:rPr>
                        <a:t>Pradyotan</a:t>
                      </a:r>
                      <a:r>
                        <a:rPr lang="en-IN" sz="1200" b="0" i="0" kern="1200" dirty="0">
                          <a:solidFill>
                            <a:schemeClr val="tx1"/>
                          </a:solidFill>
                          <a:effectLst/>
                          <a:latin typeface="+mn-lt"/>
                          <a:ea typeface="+mn-ea"/>
                          <a:cs typeface="+mn-cs"/>
                        </a:rPr>
                        <a:t> Raju, </a:t>
                      </a:r>
                      <a:r>
                        <a:rPr lang="en-IN" sz="1200" b="0" i="0" kern="1200" dirty="0" err="1">
                          <a:solidFill>
                            <a:schemeClr val="tx1"/>
                          </a:solidFill>
                          <a:effectLst/>
                          <a:latin typeface="+mn-lt"/>
                          <a:ea typeface="+mn-ea"/>
                          <a:cs typeface="+mn-cs"/>
                        </a:rPr>
                        <a:t>Senduru</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Srinivasulu</a:t>
                      </a:r>
                      <a:r>
                        <a:rPr lang="en-IN" sz="1200" b="0" i="0" kern="1200" dirty="0">
                          <a:solidFill>
                            <a:schemeClr val="tx1"/>
                          </a:solidFill>
                          <a:effectLst/>
                          <a:latin typeface="+mn-lt"/>
                          <a:ea typeface="+mn-ea"/>
                          <a:cs typeface="+mn-cs"/>
                        </a:rPr>
                        <a:t>, P Vishnu</a:t>
                      </a:r>
                      <a:r>
                        <a:rPr lang="en-IN" sz="1200" dirty="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kern="1200" dirty="0">
                          <a:solidFill>
                            <a:schemeClr val="tx1"/>
                          </a:solidFill>
                          <a:effectLst/>
                          <a:latin typeface="+mn-lt"/>
                          <a:ea typeface="+mn-ea"/>
                          <a:cs typeface="+mn-cs"/>
                        </a:rPr>
                        <a:t>ICAAIC Conference Proceedings</a:t>
                      </a:r>
                    </a:p>
                    <a:p>
                      <a:r>
                        <a:rPr lang="en-IN" sz="1200" b="0" i="0" kern="1200" dirty="0">
                          <a:solidFill>
                            <a:schemeClr val="tx1"/>
                          </a:solidFill>
                          <a:effectLst/>
                          <a:latin typeface="+mn-lt"/>
                          <a:ea typeface="+mn-ea"/>
                          <a:cs typeface="+mn-cs"/>
                        </a:rPr>
                        <a:t>Share</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Data collection from various lung X-ray datasets, including normal and diseased images.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Achieved a test accuracy of 91% in predicting lung diseases from X-ray images.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Need for further research to enhance model robustness and generalizability in clinical settings.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095401">
                <a:tc>
                  <a:txBody>
                    <a:bodyPr/>
                    <a:lstStyle/>
                    <a:p>
                      <a:pPr algn="l"/>
                      <a:r>
                        <a:rPr lang="en-US" sz="1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Lung Disease Detection using Deep Learning Techniques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200" b="0" i="0" kern="1200" dirty="0">
                          <a:solidFill>
                            <a:schemeClr val="tx1"/>
                          </a:solidFill>
                          <a:effectLst/>
                          <a:latin typeface="+mn-lt"/>
                          <a:ea typeface="+mn-ea"/>
                          <a:cs typeface="+mn-cs"/>
                        </a:rPr>
                        <a:t>Syed </a:t>
                      </a:r>
                      <a:r>
                        <a:rPr lang="en-IN" sz="1200" b="0" i="0" kern="1200" dirty="0" err="1">
                          <a:solidFill>
                            <a:schemeClr val="tx1"/>
                          </a:solidFill>
                          <a:effectLst/>
                          <a:latin typeface="+mn-lt"/>
                          <a:ea typeface="+mn-ea"/>
                          <a:cs typeface="+mn-cs"/>
                        </a:rPr>
                        <a:t>Krar</a:t>
                      </a:r>
                      <a:r>
                        <a:rPr lang="en-IN" sz="1200" b="0" i="0" kern="1200" dirty="0">
                          <a:solidFill>
                            <a:schemeClr val="tx1"/>
                          </a:solidFill>
                          <a:effectLst/>
                          <a:latin typeface="+mn-lt"/>
                          <a:ea typeface="+mn-ea"/>
                          <a:cs typeface="+mn-cs"/>
                        </a:rPr>
                        <a:t> Haider Bukhari, </a:t>
                      </a:r>
                      <a:r>
                        <a:rPr lang="en-IN" sz="1200" b="0" i="0" kern="1200" dirty="0" err="1">
                          <a:solidFill>
                            <a:schemeClr val="tx1"/>
                          </a:solidFill>
                          <a:effectLst/>
                          <a:latin typeface="+mn-lt"/>
                          <a:ea typeface="+mn-ea"/>
                          <a:cs typeface="+mn-cs"/>
                        </a:rPr>
                        <a:t>Labiba</a:t>
                      </a:r>
                      <a:r>
                        <a:rPr lang="en-IN" sz="1200" b="0" i="0" kern="1200" dirty="0">
                          <a:solidFill>
                            <a:schemeClr val="tx1"/>
                          </a:solidFill>
                          <a:effectLst/>
                          <a:latin typeface="+mn-lt"/>
                          <a:ea typeface="+mn-ea"/>
                          <a:cs typeface="+mn-cs"/>
                        </a:rPr>
                        <a:t> Fahad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dirty="0"/>
                        <a:t>ICET in the year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a:solidFill>
                            <a:schemeClr val="tx1"/>
                          </a:solidFill>
                          <a:effectLst/>
                          <a:latin typeface="+mn-lt"/>
                          <a:ea typeface="+mn-ea"/>
                          <a:cs typeface="+mn-cs"/>
                        </a:rPr>
                        <a:t>Utilized deep learning techniques, particularly CNNs, for classifying lung diseases.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Highlighted the challenges of high intra-class and low inter-class variations in lung disease images.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b="0" i="0" kern="1200" dirty="0">
                          <a:solidFill>
                            <a:schemeClr val="tx1"/>
                          </a:solidFill>
                          <a:effectLst/>
                          <a:latin typeface="+mn-lt"/>
                          <a:ea typeface="+mn-ea"/>
                          <a:cs typeface="+mn-cs"/>
                        </a:rPr>
                        <a:t>The study primarily focused on a limited number of lung diseases, suggesting a need for broader classification capabilities.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678072">
                <a:tc>
                  <a:txBody>
                    <a:bodyPr/>
                    <a:lstStyle/>
                    <a:p>
                      <a:pPr algn="l"/>
                      <a:r>
                        <a:rPr lang="en-US" sz="12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Lung Disease Diagnosis using Machine Learning Techniques</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Rajaselvi</a:t>
                      </a:r>
                      <a:r>
                        <a:rPr lang="en-IN" sz="1200" b="0" i="0" kern="1200" dirty="0">
                          <a:solidFill>
                            <a:schemeClr val="tx1"/>
                          </a:solidFill>
                          <a:effectLst/>
                          <a:latin typeface="+mn-lt"/>
                          <a:ea typeface="+mn-ea"/>
                          <a:cs typeface="+mn-cs"/>
                        </a:rPr>
                        <a:t> V, </a:t>
                      </a:r>
                      <a:r>
                        <a:rPr lang="en-IN" sz="1200" b="0" i="0" kern="1200" dirty="0" err="1">
                          <a:solidFill>
                            <a:schemeClr val="tx1"/>
                          </a:solidFill>
                          <a:effectLst/>
                          <a:latin typeface="+mn-lt"/>
                          <a:ea typeface="+mn-ea"/>
                          <a:cs typeface="+mn-cs"/>
                        </a:rPr>
                        <a:t>Sanjith</a:t>
                      </a:r>
                      <a:r>
                        <a:rPr lang="en-IN" sz="1200" b="0" i="0" kern="1200" dirty="0">
                          <a:solidFill>
                            <a:schemeClr val="tx1"/>
                          </a:solidFill>
                          <a:effectLst/>
                          <a:latin typeface="+mn-lt"/>
                          <a:ea typeface="+mn-ea"/>
                          <a:cs typeface="+mn-cs"/>
                        </a:rPr>
                        <a:t> J, Samuel Koshy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ICACITE in the year 2022</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a:solidFill>
                            <a:schemeClr val="tx1"/>
                          </a:solidFill>
                          <a:effectLst/>
                          <a:latin typeface="+mn-lt"/>
                          <a:ea typeface="+mn-ea"/>
                          <a:cs typeface="+mn-cs"/>
                        </a:rPr>
                        <a:t>Reviewed machine learning algorithms for lung disease diagnosis.</a:t>
                      </a:r>
                      <a:endParaRPr lang="en-US" sz="12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Reduced detection time and manual effort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Limited datasets and generalizability issues.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979034">
                <a:tc>
                  <a:txBody>
                    <a:bodyPr/>
                    <a:lstStyle/>
                    <a:p>
                      <a:pPr algn="l"/>
                      <a:r>
                        <a:rPr lang="en-US" sz="12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Predicting Lung Disease Severity via Image-Based AQI Analysis Using Deep Learning Techniques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200" b="0" i="0" kern="1200" dirty="0" err="1">
                          <a:solidFill>
                            <a:schemeClr val="tx1"/>
                          </a:solidFill>
                          <a:effectLst/>
                          <a:latin typeface="+mn-lt"/>
                          <a:ea typeface="+mn-ea"/>
                          <a:cs typeface="+mn-cs"/>
                        </a:rPr>
                        <a:t>Anvita</a:t>
                      </a:r>
                      <a:r>
                        <a:rPr lang="en-IN" sz="1200" b="0" i="0" kern="1200" dirty="0">
                          <a:solidFill>
                            <a:schemeClr val="tx1"/>
                          </a:solidFill>
                          <a:effectLst/>
                          <a:latin typeface="+mn-lt"/>
                          <a:ea typeface="+mn-ea"/>
                          <a:cs typeface="+mn-cs"/>
                        </a:rPr>
                        <a:t> Mahajan, </a:t>
                      </a:r>
                      <a:r>
                        <a:rPr lang="en-IN" sz="1200" b="0" i="0" kern="1200" dirty="0" err="1">
                          <a:solidFill>
                            <a:schemeClr val="tx1"/>
                          </a:solidFill>
                          <a:effectLst/>
                          <a:latin typeface="+mn-lt"/>
                          <a:ea typeface="+mn-ea"/>
                          <a:cs typeface="+mn-cs"/>
                        </a:rPr>
                        <a:t>Sayali</a:t>
                      </a:r>
                      <a:r>
                        <a:rPr lang="en-IN" sz="1200" b="0" i="0" kern="1200" dirty="0">
                          <a:solidFill>
                            <a:schemeClr val="tx1"/>
                          </a:solidFill>
                          <a:effectLst/>
                          <a:latin typeface="+mn-lt"/>
                          <a:ea typeface="+mn-ea"/>
                          <a:cs typeface="+mn-cs"/>
                        </a:rPr>
                        <a:t> Mate, </a:t>
                      </a:r>
                      <a:r>
                        <a:rPr lang="en-IN" sz="1200" b="0" i="0" kern="1200" dirty="0" err="1">
                          <a:solidFill>
                            <a:schemeClr val="tx1"/>
                          </a:solidFill>
                          <a:effectLst/>
                          <a:latin typeface="+mn-lt"/>
                          <a:ea typeface="+mn-ea"/>
                          <a:cs typeface="+mn-cs"/>
                        </a:rPr>
                        <a:t>Chinmayee</a:t>
                      </a:r>
                      <a:r>
                        <a:rPr lang="en-IN" sz="1200" b="0" i="0" kern="1200" dirty="0">
                          <a:solidFill>
                            <a:schemeClr val="tx1"/>
                          </a:solidFill>
                          <a:effectLst/>
                          <a:latin typeface="+mn-lt"/>
                          <a:ea typeface="+mn-ea"/>
                          <a:cs typeface="+mn-cs"/>
                        </a:rPr>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Preprint in the year 2023</a:t>
                      </a:r>
                    </a:p>
                    <a:p>
                      <a:pPr algn="l"/>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a:solidFill>
                            <a:schemeClr val="tx1"/>
                          </a:solidFill>
                          <a:effectLst/>
                          <a:latin typeface="+mn-lt"/>
                          <a:ea typeface="+mn-ea"/>
                          <a:cs typeface="+mn-cs"/>
                        </a:rPr>
                        <a:t>Integrated approach using VGG16 for feature extraction and neural networks for predicting AQI and lung disease severity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Achieved 87.44% accuracy for AQI prediction and 97.5% for lung disease severity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Focused on India with plans for global expansion and future enhancements using transfer learning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766959">
                <a:tc>
                  <a:txBody>
                    <a:bodyPr/>
                    <a:lstStyle/>
                    <a:p>
                      <a:pPr algn="l"/>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Automated Pneumonia Based Lung Diseases Classification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0" i="0" kern="1200" dirty="0" err="1">
                          <a:solidFill>
                            <a:schemeClr val="tx1"/>
                          </a:solidFill>
                          <a:effectLst/>
                          <a:latin typeface="+mn-lt"/>
                          <a:ea typeface="+mn-ea"/>
                          <a:cs typeface="+mn-cs"/>
                        </a:rPr>
                        <a:t>Yaman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Akbulut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Diagnostics in the year 2022</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Proposed a customized deep learning model (ACL) using attention and LSTM with CNN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Achieved 100% accuracy for 90-10% training-test ratio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effectLst/>
                          <a:latin typeface="+mn-lt"/>
                          <a:ea typeface="+mn-ea"/>
                          <a:cs typeface="+mn-cs"/>
                        </a:rPr>
                        <a:t>Need for verification with diverse datasets for reliability.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6622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5463" y="212343"/>
            <a:ext cx="10101072" cy="1200005"/>
          </a:xfrm>
          <a:prstGeom prst="rect">
            <a:avLst/>
          </a:prstGeom>
        </p:spPr>
        <p:txBody>
          <a:bodyPr vert="horz" wrap="square" lIns="0" tIns="262889" rIns="0" bIns="0" rtlCol="0">
            <a:spAutoFit/>
          </a:bodyPr>
          <a:lstStyle/>
          <a:p>
            <a:pPr marL="2856230">
              <a:lnSpc>
                <a:spcPct val="100000"/>
              </a:lnSpc>
              <a:spcBef>
                <a:spcPts val="130"/>
              </a:spcBef>
            </a:pPr>
            <a:r>
              <a:rPr dirty="0"/>
              <a:t>RESEARCH</a:t>
            </a:r>
            <a:r>
              <a:rPr spc="-140" dirty="0"/>
              <a:t> </a:t>
            </a:r>
            <a:r>
              <a:rPr spc="-20" dirty="0"/>
              <a:t>GAPS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smtClean="0"/>
              <a:t>2</a:t>
            </a:r>
            <a:r>
              <a:rPr lang="en-US" spc="-10" dirty="0" smtClean="0"/>
              <a:t>8</a:t>
            </a:r>
            <a:r>
              <a:rPr spc="-10" dirty="0" smtClean="0"/>
              <a:t>-12-</a:t>
            </a:r>
            <a:r>
              <a:rPr spc="-20" dirty="0" smtClean="0"/>
              <a:t>2024</a:t>
            </a:r>
            <a:endParaRPr spc="-20" dirty="0"/>
          </a:p>
        </p:txBody>
      </p:sp>
      <p:sp>
        <p:nvSpPr>
          <p:cNvPr id="5" name="object 5"/>
          <p:cNvSpPr txBox="1"/>
          <p:nvPr/>
        </p:nvSpPr>
        <p:spPr>
          <a:xfrm>
            <a:off x="4429378" y="6451049"/>
            <a:ext cx="1075770"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smtClean="0">
                <a:solidFill>
                  <a:srgbClr val="888888"/>
                </a:solidFill>
                <a:latin typeface="Times New Roman"/>
                <a:cs typeface="Times New Roman"/>
              </a:rPr>
              <a:t>No.</a:t>
            </a:r>
            <a:r>
              <a:rPr lang="en-US" sz="1200" spc="-25" dirty="0" smtClean="0">
                <a:solidFill>
                  <a:srgbClr val="888888"/>
                </a:solidFill>
                <a:latin typeface="Times New Roman"/>
                <a:cs typeface="Times New Roman"/>
              </a:rPr>
              <a:t>01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1037796"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smtClean="0"/>
              <a:t>No.</a:t>
            </a:r>
            <a:r>
              <a:rPr lang="en-US" spc="-25" dirty="0" smtClean="0"/>
              <a:t>DG-4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7</a:t>
            </a:fld>
            <a:endParaRPr spc="-25" dirty="0"/>
          </a:p>
        </p:txBody>
      </p:sp>
      <p:sp>
        <p:nvSpPr>
          <p:cNvPr id="3" name="object 3"/>
          <p:cNvSpPr txBox="1"/>
          <p:nvPr/>
        </p:nvSpPr>
        <p:spPr>
          <a:xfrm>
            <a:off x="871475" y="1066800"/>
            <a:ext cx="8405876" cy="5255285"/>
          </a:xfrm>
          <a:prstGeom prst="rect">
            <a:avLst/>
          </a:prstGeom>
        </p:spPr>
        <p:txBody>
          <a:bodyPr vert="horz" wrap="square" lIns="0" tIns="99060" rIns="0" bIns="0" rtlCol="0">
            <a:spAutoFit/>
          </a:bodyPr>
          <a:lstStyle/>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p:txBody>
      </p:sp>
      <p:sp>
        <p:nvSpPr>
          <p:cNvPr id="9" name="Rectangle 1">
            <a:extLst>
              <a:ext uri="{FF2B5EF4-FFF2-40B4-BE49-F238E27FC236}">
                <a16:creationId xmlns:a16="http://schemas.microsoft.com/office/drawing/2014/main" id="{C41AB53D-2952-5583-312C-5FB9CCC45828}"/>
              </a:ext>
            </a:extLst>
          </p:cNvPr>
          <p:cNvSpPr>
            <a:spLocks noChangeArrowheads="1"/>
          </p:cNvSpPr>
          <p:nvPr/>
        </p:nvSpPr>
        <p:spPr bwMode="auto">
          <a:xfrm>
            <a:off x="762000" y="2373240"/>
            <a:ext cx="109727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EAB2200-F6FE-680A-4260-F4D44691B03C}"/>
              </a:ext>
            </a:extLst>
          </p:cNvPr>
          <p:cNvSpPr>
            <a:spLocks noChangeArrowheads="1"/>
          </p:cNvSpPr>
          <p:nvPr/>
        </p:nvSpPr>
        <p:spPr bwMode="auto">
          <a:xfrm>
            <a:off x="685800" y="762938"/>
            <a:ext cx="1074419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r>
              <a:rPr lang="en-US" sz="2400" b="1" dirty="0">
                <a:solidFill>
                  <a:schemeClr val="tx1"/>
                </a:solidFill>
                <a:latin typeface="Times New Roman" panose="02020603050405020304" pitchFamily="18" charset="0"/>
                <a:cs typeface="Times New Roman" panose="02020603050405020304" pitchFamily="18" charset="0"/>
              </a:rPr>
              <a:t>1.</a:t>
            </a:r>
            <a:r>
              <a:rPr lang="en-US" b="1" dirty="0"/>
              <a:t> </a:t>
            </a:r>
            <a:r>
              <a:rPr lang="en-US" sz="2800" b="1" dirty="0"/>
              <a:t>Limited Dataset Diversity</a:t>
            </a:r>
            <a:endParaRPr lang="en-US" sz="2800" dirty="0"/>
          </a:p>
          <a:p>
            <a:pPr lvl="1"/>
            <a:r>
              <a:rPr lang="en-US" sz="2400" dirty="0"/>
              <a:t>Most studies utilize a limited number of datasets, primarily from specific regions or hospitals.</a:t>
            </a:r>
          </a:p>
          <a:p>
            <a:pPr lvl="1"/>
            <a:r>
              <a:rPr lang="en-US" sz="2400" dirty="0"/>
              <a:t>There is a need for more diverse datasets that include various demographics, geographic locations, and imaging techniques.</a:t>
            </a:r>
          </a:p>
          <a:p>
            <a:endParaRPr lang="en-US" b="1" dirty="0"/>
          </a:p>
          <a:p>
            <a:r>
              <a:rPr lang="en-US" sz="2800" b="1" dirty="0"/>
              <a:t>2.Generalization of Models</a:t>
            </a:r>
            <a:endParaRPr lang="en-US" sz="2800" dirty="0"/>
          </a:p>
          <a:p>
            <a:pPr lvl="1"/>
            <a:r>
              <a:rPr lang="en-US" sz="2400" dirty="0"/>
              <a:t>Current models may not generalize well across different populations or imaging devices.</a:t>
            </a:r>
          </a:p>
          <a:p>
            <a:pPr lvl="1"/>
            <a:r>
              <a:rPr lang="en-US" sz="2400" dirty="0"/>
              <a:t>Research is needed to develop models that can adapt to variations in imaging quality and patient characteristics.</a:t>
            </a:r>
          </a:p>
          <a:p>
            <a:r>
              <a:rPr lang="en-US" dirty="0"/>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58A611-7F32-02E8-991D-121932407BF0}"/>
              </a:ext>
            </a:extLst>
          </p:cNvPr>
          <p:cNvSpPr>
            <a:spLocks noGrp="1" noChangeArrowheads="1"/>
          </p:cNvSpPr>
          <p:nvPr>
            <p:ph type="body" idx="1"/>
          </p:nvPr>
        </p:nvSpPr>
        <p:spPr bwMode="auto">
          <a:xfrm>
            <a:off x="762000" y="764797"/>
            <a:ext cx="10896600" cy="602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3.</a:t>
            </a:r>
            <a:r>
              <a:rPr lang="en-US" sz="2800" b="1" dirty="0"/>
              <a:t>Real-time Implementation and Scalability</a:t>
            </a:r>
            <a:endParaRPr lang="en-US" sz="2800" dirty="0"/>
          </a:p>
          <a:p>
            <a:pPr lvl="1"/>
            <a:r>
              <a:rPr lang="en-US" sz="2400" dirty="0"/>
              <a:t>Many proposed models are not tested in real-time clinical settings or lack scalability for widespread use.</a:t>
            </a:r>
          </a:p>
          <a:p>
            <a:pPr lvl="1"/>
            <a:r>
              <a:rPr lang="en-US" sz="2400" dirty="0"/>
              <a:t>Research is needed to evaluate the feasibility of deploying these models in clinical environments, including considerations for computational resources and integration with existing healthcare systems.</a:t>
            </a:r>
          </a:p>
          <a:p>
            <a:r>
              <a:rPr lang="en-US" b="1" dirty="0"/>
              <a:t>4.Addressing Class Imbalance</a:t>
            </a:r>
            <a:endParaRPr lang="en-US" dirty="0"/>
          </a:p>
          <a:p>
            <a:pPr lvl="1"/>
            <a:r>
              <a:rPr lang="en-US" sz="2400" dirty="0"/>
              <a:t>Many datasets suffer from class imbalance, particularly in rare diseases like certain types of lung cancer.</a:t>
            </a:r>
          </a:p>
          <a:p>
            <a:pPr lvl="1"/>
            <a:r>
              <a:rPr lang="en-US" sz="2400" dirty="0"/>
              <a:t>There is a need for techniques that effectively address class imbalance to improve model performance across all classes.</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367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9E541-AA94-B58D-9D6D-9AE2C4BA00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B228A40-CB02-6D83-EA43-A2FC7870B1B4}"/>
              </a:ext>
            </a:extLst>
          </p:cNvPr>
          <p:cNvSpPr txBox="1"/>
          <p:nvPr/>
        </p:nvSpPr>
        <p:spPr>
          <a:xfrm>
            <a:off x="3245681" y="669701"/>
            <a:ext cx="7170821"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dirty="0"/>
          </a:p>
        </p:txBody>
      </p:sp>
      <p:sp>
        <p:nvSpPr>
          <p:cNvPr id="5" name="Rectangle 1">
            <a:extLst>
              <a:ext uri="{FF2B5EF4-FFF2-40B4-BE49-F238E27FC236}">
                <a16:creationId xmlns:a16="http://schemas.microsoft.com/office/drawing/2014/main" id="{5573C407-A6AA-3B4A-AC60-C33AA4AF3C1E}"/>
              </a:ext>
            </a:extLst>
          </p:cNvPr>
          <p:cNvSpPr>
            <a:spLocks noChangeArrowheads="1"/>
          </p:cNvSpPr>
          <p:nvPr/>
        </p:nvSpPr>
        <p:spPr bwMode="auto">
          <a:xfrm>
            <a:off x="593558" y="972011"/>
            <a:ext cx="1066800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400" dirty="0"/>
          </a:p>
          <a:p>
            <a:pPr algn="just"/>
            <a:r>
              <a:rPr lang="en-US" sz="2400" dirty="0"/>
              <a:t>The early and accurate detection of lung diseases such as pneumonia, tuberculosis, and lung cancer is critical to improving patient outcomes and reducing mortality rates. However, existing diagnostic methods often depend on manual interpretation of medical images, which is time-consuming, prone to error, and limited by the availability of skilled radiologists, particularly in rural areas. Conventional deep learning approaches for automated diagnosis face challenges such as limited dataset diversity, imbalanced class distributions, computational inefficiencies, and poor performance with rotated or noisy images. This calls for optimized, robust, and interpretable models capable of addressing these limitations to enable reliable and scalable deployment in clinical settings.</a:t>
            </a:r>
          </a:p>
          <a:p>
            <a:pPr algn="just"/>
            <a:r>
              <a:rPr lang="en-US" sz="2400" dirty="0"/>
              <a:t>Let me know if you’d like any adjustments!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BE5C4BB-E8E0-D6C0-C57B-D927BCE48FBB}"/>
              </a:ext>
            </a:extLst>
          </p:cNvPr>
          <p:cNvSpPr txBox="1"/>
          <p:nvPr/>
        </p:nvSpPr>
        <p:spPr>
          <a:xfrm>
            <a:off x="678426" y="6205455"/>
            <a:ext cx="785597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28-12-2024    </a:t>
            </a:r>
            <a:r>
              <a:rPr lang="en-US" dirty="0" err="1">
                <a:latin typeface="Times New Roman"/>
                <a:cs typeface="Times New Roman"/>
              </a:rPr>
              <a:t>ReviewNo</a:t>
            </a:r>
            <a:r>
              <a:rPr lang="en-US" dirty="0">
                <a:latin typeface="Times New Roman"/>
                <a:cs typeface="Times New Roman"/>
              </a:rPr>
              <a:t>. </a:t>
            </a:r>
            <a:r>
              <a:rPr lang="en-US" dirty="0" smtClean="0">
                <a:latin typeface="Times New Roman"/>
                <a:cs typeface="Times New Roman"/>
              </a:rPr>
              <a:t>01 </a:t>
            </a:r>
            <a:r>
              <a:rPr lang="en-US" dirty="0">
                <a:latin typeface="Times New Roman"/>
                <a:cs typeface="Times New Roman"/>
              </a:rPr>
              <a:t>       Batch No.</a:t>
            </a:r>
            <a:r>
              <a:rPr lang="en-IN" dirty="0">
                <a:latin typeface="Times New Roman"/>
                <a:cs typeface="Times New Roman"/>
              </a:rPr>
              <a:t>DG4</a:t>
            </a:r>
            <a:r>
              <a:rPr lang="en-US" dirty="0">
                <a:latin typeface="Times New Roman"/>
                <a:cs typeface="Times New Roman"/>
              </a:rPr>
              <a:t>         Department of CSE</a:t>
            </a:r>
          </a:p>
        </p:txBody>
      </p:sp>
    </p:spTree>
    <p:extLst>
      <p:ext uri="{BB962C8B-B14F-4D97-AF65-F5344CB8AC3E}">
        <p14:creationId xmlns:p14="http://schemas.microsoft.com/office/powerpoint/2010/main" val="200432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TotalTime>
  <Words>1977</Words>
  <Application>Microsoft Office PowerPoint</Application>
  <PresentationFormat>Widescreen</PresentationFormat>
  <Paragraphs>284</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Arial MT</vt:lpstr>
      <vt:lpstr>Bauhaus 93</vt:lpstr>
      <vt:lpstr>Calibri</vt:lpstr>
      <vt:lpstr>Calibri Light</vt:lpstr>
      <vt:lpstr>Times New Roman</vt:lpstr>
      <vt:lpstr>Wingdings</vt:lpstr>
      <vt:lpstr>Office Theme</vt:lpstr>
      <vt:lpstr>1_Office Theme</vt:lpstr>
      <vt:lpstr>Department of Computer Science and Engineering Optimizing the Powerhouse: Fine-Tuning CNNs for Superior Lung Disorder Detection Optimizing the Powerhouse: Fine-Tuning CNNs for Superior Lung Disorder Detection</vt:lpstr>
      <vt:lpstr>OUTLINE</vt:lpstr>
      <vt:lpstr>ABSTRACT</vt:lpstr>
      <vt:lpstr>INTRODUCTION</vt:lpstr>
      <vt:lpstr>LITERATURE SURVEY</vt:lpstr>
      <vt:lpstr>LITERATURE SURVEY</vt:lpstr>
      <vt:lpstr>RESEARCH GAPS</vt:lpstr>
      <vt:lpstr>PowerPoint Presentation</vt:lpstr>
      <vt:lpstr>PowerPoint Presentation</vt:lpstr>
      <vt:lpstr>BLOCK DIAGRAM OR FLOW DIAGRAM</vt:lpstr>
      <vt:lpstr>METHODOLOGY</vt:lpstr>
      <vt:lpstr>METHODOLOGY</vt:lpstr>
      <vt:lpstr>PowerPoint Presentation</vt:lpstr>
      <vt:lpstr>PowerPoint Presentation</vt:lpstr>
      <vt:lpstr>PowerPoint Presentation</vt:lpstr>
      <vt:lpstr>PowerPoint Presentation</vt:lpstr>
      <vt:lpstr>PowerPoint Presentation</vt:lpstr>
      <vt:lpstr>ACKNOWLEGEMENTS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Integrating CNN,LSTM with DenseNet201 forEfficient  Real-Time Plant Disease Detection</dc:title>
  <dc:creator>N_1640048_Ujwala Devi Peteti</dc:creator>
  <cp:lastModifiedBy>L14 LENOVO</cp:lastModifiedBy>
  <cp:revision>31</cp:revision>
  <dcterms:created xsi:type="dcterms:W3CDTF">2024-12-24T04:54:12Z</dcterms:created>
  <dcterms:modified xsi:type="dcterms:W3CDTF">2024-12-28T06:52:11Z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2024-12-23T00:00:00Z</vt:filetime>
  </property>
  <property fmtid="{D5CDD505-2E9C-101B-9397-08002B2CF9AE}" pid="3" name="LastSaved">
    <vt:filetime>2024-12-24T00:00:00Z</vt:filetime>
  </property>
</Properties>
</file>