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99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08" r:id="rId19"/>
  </p:sldIdLst>
  <p:sldSz cx="9144000" cy="6858000" type="screen4x3"/>
  <p:notesSz cx="6858000" cy="9144000"/>
  <p:defaultTextStyle>
    <a:defPPr>
      <a:defRPr lang="zh-CN"/>
    </a:defPPr>
    <a:lvl1pPr marL="0" algn="l" defTabSz="858434" rtl="0" eaLnBrk="1" latinLnBrk="0" hangingPunct="1">
      <a:defRPr sz="1691" kern="1200">
        <a:solidFill>
          <a:schemeClr val="tx1"/>
        </a:solidFill>
        <a:latin typeface="+mn-lt"/>
        <a:ea typeface="+mn-ea"/>
        <a:cs typeface="+mn-cs"/>
      </a:defRPr>
    </a:lvl1pPr>
    <a:lvl2pPr marL="429216" algn="l" defTabSz="858434" rtl="0" eaLnBrk="1" latinLnBrk="0" hangingPunct="1">
      <a:defRPr sz="1691" kern="1200">
        <a:solidFill>
          <a:schemeClr val="tx1"/>
        </a:solidFill>
        <a:latin typeface="+mn-lt"/>
        <a:ea typeface="+mn-ea"/>
        <a:cs typeface="+mn-cs"/>
      </a:defRPr>
    </a:lvl2pPr>
    <a:lvl3pPr marL="858434" algn="l" defTabSz="858434" rtl="0" eaLnBrk="1" latinLnBrk="0" hangingPunct="1">
      <a:defRPr sz="1691" kern="1200">
        <a:solidFill>
          <a:schemeClr val="tx1"/>
        </a:solidFill>
        <a:latin typeface="+mn-lt"/>
        <a:ea typeface="+mn-ea"/>
        <a:cs typeface="+mn-cs"/>
      </a:defRPr>
    </a:lvl3pPr>
    <a:lvl4pPr marL="1287650" algn="l" defTabSz="858434" rtl="0" eaLnBrk="1" latinLnBrk="0" hangingPunct="1">
      <a:defRPr sz="1691" kern="1200">
        <a:solidFill>
          <a:schemeClr val="tx1"/>
        </a:solidFill>
        <a:latin typeface="+mn-lt"/>
        <a:ea typeface="+mn-ea"/>
        <a:cs typeface="+mn-cs"/>
      </a:defRPr>
    </a:lvl4pPr>
    <a:lvl5pPr marL="1716867" algn="l" defTabSz="858434" rtl="0" eaLnBrk="1" latinLnBrk="0" hangingPunct="1">
      <a:defRPr sz="1691" kern="1200">
        <a:solidFill>
          <a:schemeClr val="tx1"/>
        </a:solidFill>
        <a:latin typeface="+mn-lt"/>
        <a:ea typeface="+mn-ea"/>
        <a:cs typeface="+mn-cs"/>
      </a:defRPr>
    </a:lvl5pPr>
    <a:lvl6pPr marL="2146083" algn="l" defTabSz="858434" rtl="0" eaLnBrk="1" latinLnBrk="0" hangingPunct="1">
      <a:defRPr sz="1691" kern="1200">
        <a:solidFill>
          <a:schemeClr val="tx1"/>
        </a:solidFill>
        <a:latin typeface="+mn-lt"/>
        <a:ea typeface="+mn-ea"/>
        <a:cs typeface="+mn-cs"/>
      </a:defRPr>
    </a:lvl6pPr>
    <a:lvl7pPr marL="2575299" algn="l" defTabSz="858434" rtl="0" eaLnBrk="1" latinLnBrk="0" hangingPunct="1">
      <a:defRPr sz="1691" kern="1200">
        <a:solidFill>
          <a:schemeClr val="tx1"/>
        </a:solidFill>
        <a:latin typeface="+mn-lt"/>
        <a:ea typeface="+mn-ea"/>
        <a:cs typeface="+mn-cs"/>
      </a:defRPr>
    </a:lvl7pPr>
    <a:lvl8pPr marL="3004517" algn="l" defTabSz="858434" rtl="0" eaLnBrk="1" latinLnBrk="0" hangingPunct="1">
      <a:defRPr sz="1691" kern="1200">
        <a:solidFill>
          <a:schemeClr val="tx1"/>
        </a:solidFill>
        <a:latin typeface="+mn-lt"/>
        <a:ea typeface="+mn-ea"/>
        <a:cs typeface="+mn-cs"/>
      </a:defRPr>
    </a:lvl8pPr>
    <a:lvl9pPr marL="3433732" algn="l" defTabSz="858434" rtl="0" eaLnBrk="1" latinLnBrk="0" hangingPunct="1">
      <a:defRPr sz="16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7"/>
    <p:restoredTop sz="86505" autoAdjust="0"/>
  </p:normalViewPr>
  <p:slideViewPr>
    <p:cSldViewPr snapToGrid="0" snapToObjects="1">
      <p:cViewPr varScale="1">
        <p:scale>
          <a:sx n="74" d="100"/>
          <a:sy n="74" d="100"/>
        </p:scale>
        <p:origin x="106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D818-DC6D-8B40-9B02-07A2BC2D5D99}" type="datetimeFigureOut">
              <a:rPr kumimoji="1" lang="zh-CN" altLang="en-US" smtClean="0"/>
              <a:t>2019/7/27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BEA92-5B6A-6B44-8951-7616999BC6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75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8434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1pPr>
    <a:lvl2pPr marL="429216" algn="l" defTabSz="858434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2pPr>
    <a:lvl3pPr marL="858434" algn="l" defTabSz="858434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3pPr>
    <a:lvl4pPr marL="1287650" algn="l" defTabSz="858434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4pPr>
    <a:lvl5pPr marL="1716867" algn="l" defTabSz="858434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5pPr>
    <a:lvl6pPr marL="2146083" algn="l" defTabSz="858434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6pPr>
    <a:lvl7pPr marL="2575299" algn="l" defTabSz="858434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7pPr>
    <a:lvl8pPr marL="3004517" algn="l" defTabSz="858434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8pPr>
    <a:lvl9pPr marL="3433732" algn="l" defTabSz="858434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5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0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0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5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1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81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>
                <a:solidFill>
                  <a:prstClr val="black"/>
                </a:solidFill>
              </a:rPr>
              <a:t>2013/7/24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contrast="30000"/>
          </a:blip>
          <a:srcRect l="22271" t="19047" r="50770" b="70697"/>
          <a:stretch>
            <a:fillRect/>
          </a:stretch>
        </p:blipFill>
        <p:spPr bwMode="auto">
          <a:xfrm>
            <a:off x="18574" y="16688"/>
            <a:ext cx="3491882" cy="106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组合 12"/>
          <p:cNvGrpSpPr/>
          <p:nvPr userDrawn="1"/>
        </p:nvGrpSpPr>
        <p:grpSpPr>
          <a:xfrm>
            <a:off x="119695" y="5991615"/>
            <a:ext cx="2808610" cy="866385"/>
            <a:chOff x="5939854" y="5445224"/>
            <a:chExt cx="2808610" cy="86638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图片 14" descr="logo12.jpg"/>
            <p:cNvPicPr>
              <a:picLocks noChangeAspect="1"/>
            </p:cNvPicPr>
            <p:nvPr/>
          </p:nvPicPr>
          <p:blipFill>
            <a:blip r:embed="rId4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6" name="直接连接符 15"/>
          <p:cNvCxnSpPr/>
          <p:nvPr userDrawn="1"/>
        </p:nvCxnSpPr>
        <p:spPr>
          <a:xfrm flipH="1">
            <a:off x="4261257" y="6405579"/>
            <a:ext cx="4733458" cy="0"/>
          </a:xfrm>
          <a:prstGeom prst="line">
            <a:avLst/>
          </a:prstGeom>
          <a:ln w="41275">
            <a:gradFill flip="none" rotWithShape="1">
              <a:gsLst>
                <a:gs pos="13000">
                  <a:schemeClr val="tx2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flipH="1" flipV="1">
            <a:off x="8668137" y="4797150"/>
            <a:ext cx="2" cy="1872210"/>
          </a:xfrm>
          <a:prstGeom prst="line">
            <a:avLst/>
          </a:prstGeom>
          <a:ln w="41275"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685801" y="3600454"/>
            <a:ext cx="7772400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 bwMode="auto">
          <a:xfrm>
            <a:off x="-1" y="-1"/>
            <a:ext cx="9144001" cy="686953"/>
          </a:xfrm>
          <a:prstGeom prst="rect">
            <a:avLst/>
          </a:prstGeom>
          <a:gradFill flip="none" rotWithShape="1">
            <a:gsLst>
              <a:gs pos="21000">
                <a:srgbClr val="012E57">
                  <a:lumMod val="75000"/>
                  <a:lumOff val="25000"/>
                </a:srgbClr>
              </a:gs>
              <a:gs pos="86000">
                <a:srgbClr val="014C83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918" y="9018"/>
            <a:ext cx="7711556" cy="677934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1407"/>
            <a:ext cx="8229600" cy="4933232"/>
          </a:xfrm>
        </p:spPr>
        <p:txBody>
          <a:bodyPr>
            <a:normAutofit/>
          </a:bodyPr>
          <a:lstStyle>
            <a:lvl1pPr>
              <a:defRPr sz="2284"/>
            </a:lvl1pPr>
            <a:lvl2pPr>
              <a:defRPr sz="1903"/>
            </a:lvl2pPr>
            <a:lvl3pPr>
              <a:defRPr sz="1713"/>
            </a:lvl3pPr>
            <a:lvl4pPr>
              <a:defRPr sz="1523"/>
            </a:lvl4pPr>
            <a:lvl5pPr>
              <a:defRPr sz="1523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35289" y="6356358"/>
            <a:ext cx="2133600" cy="365123"/>
          </a:xfrm>
        </p:spPr>
        <p:txBody>
          <a:bodyPr/>
          <a:lstStyle>
            <a:lvl1pPr algn="r">
              <a:defRPr/>
            </a:lvl1pPr>
          </a:lstStyle>
          <a:p>
            <a:fld id="{21C39C2D-C238-4D4A-9FAA-A83B278787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223" y="6250727"/>
            <a:ext cx="2048294" cy="607273"/>
            <a:chOff x="5939854" y="5445224"/>
            <a:chExt cx="2808610" cy="8663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 9" descr="logo12.jpg"/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2" name="直接连接符 11"/>
          <p:cNvCxnSpPr/>
          <p:nvPr userDrawn="1"/>
        </p:nvCxnSpPr>
        <p:spPr>
          <a:xfrm flipH="1">
            <a:off x="4695825" y="6309323"/>
            <a:ext cx="4455713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426603" y="6356358"/>
            <a:ext cx="21336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505199" y="6417440"/>
            <a:ext cx="2133600" cy="365123"/>
          </a:xfrm>
        </p:spPr>
        <p:txBody>
          <a:bodyPr/>
          <a:lstStyle>
            <a:lvl1pPr algn="ctr">
              <a:defRPr/>
            </a:lvl1pPr>
          </a:lstStyle>
          <a:p>
            <a:fld id="{43D88AEE-424F-453B-9031-91B7963EA5E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417441"/>
            <a:ext cx="2133600" cy="365123"/>
          </a:xfrm>
        </p:spPr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223" y="6250727"/>
            <a:ext cx="2048294" cy="607273"/>
            <a:chOff x="5939854" y="5445224"/>
            <a:chExt cx="2808610" cy="866384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图片 7" descr="logo12.jpg"/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9" name="直接连接符 8"/>
          <p:cNvCxnSpPr/>
          <p:nvPr userDrawn="1"/>
        </p:nvCxnSpPr>
        <p:spPr>
          <a:xfrm flipH="1">
            <a:off x="4695825" y="6309323"/>
            <a:ext cx="4455713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 bwMode="auto">
          <a:xfrm>
            <a:off x="-1" y="-1"/>
            <a:ext cx="9144001" cy="686953"/>
          </a:xfrm>
          <a:prstGeom prst="rect">
            <a:avLst/>
          </a:prstGeom>
          <a:gradFill flip="none" rotWithShape="1">
            <a:gsLst>
              <a:gs pos="21000">
                <a:srgbClr val="012E57">
                  <a:lumMod val="75000"/>
                  <a:lumOff val="25000"/>
                </a:srgbClr>
              </a:gs>
              <a:gs pos="86000">
                <a:srgbClr val="014C83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894" y="9018"/>
            <a:ext cx="8322906" cy="667257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5349964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9"/>
            <a:ext cx="21336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2013/7/24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9"/>
            <a:ext cx="28956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9"/>
            <a:ext cx="21336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1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ctr" defTabSz="870387" rtl="0" eaLnBrk="1" latinLnBrk="0" hangingPunct="1">
        <a:spcBef>
          <a:spcPct val="0"/>
        </a:spcBef>
        <a:buNone/>
        <a:defRPr sz="41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6395" indent="-326395" algn="l" defTabSz="870387" rtl="0" eaLnBrk="1" latinLnBrk="0" hangingPunct="1">
        <a:spcBef>
          <a:spcPct val="20000"/>
        </a:spcBef>
        <a:buFont typeface="Arial" pitchFamily="34" charset="0"/>
        <a:buChar char="•"/>
        <a:defRPr sz="3046" kern="1200">
          <a:solidFill>
            <a:schemeClr val="tx1"/>
          </a:solidFill>
          <a:latin typeface="+mn-lt"/>
          <a:ea typeface="+mn-ea"/>
          <a:cs typeface="+mn-cs"/>
        </a:defRPr>
      </a:lvl1pPr>
      <a:lvl2pPr marL="707189" indent="-271995" algn="l" defTabSz="870387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2pPr>
      <a:lvl3pPr marL="1087984" indent="-217597" algn="l" defTabSz="870387" rtl="0" eaLnBrk="1" latinLnBrk="0" hangingPunct="1">
        <a:spcBef>
          <a:spcPct val="20000"/>
        </a:spcBef>
        <a:buFont typeface="Arial" pitchFamily="34" charset="0"/>
        <a:buChar char="•"/>
        <a:defRPr sz="2284" kern="1200">
          <a:solidFill>
            <a:schemeClr val="tx1"/>
          </a:solidFill>
          <a:latin typeface="+mn-lt"/>
          <a:ea typeface="+mn-ea"/>
          <a:cs typeface="+mn-cs"/>
        </a:defRPr>
      </a:lvl3pPr>
      <a:lvl4pPr marL="1523177" indent="-217597" algn="l" defTabSz="870387" rtl="0" eaLnBrk="1" latinLnBrk="0" hangingPunct="1">
        <a:spcBef>
          <a:spcPct val="20000"/>
        </a:spcBef>
        <a:buFont typeface="Arial" pitchFamily="34" charset="0"/>
        <a:buChar char="–"/>
        <a:defRPr sz="1903" kern="1200">
          <a:solidFill>
            <a:schemeClr val="tx1"/>
          </a:solidFill>
          <a:latin typeface="+mn-lt"/>
          <a:ea typeface="+mn-ea"/>
          <a:cs typeface="+mn-cs"/>
        </a:defRPr>
      </a:lvl4pPr>
      <a:lvl5pPr marL="1958369" indent="-217597" algn="l" defTabSz="870387" rtl="0" eaLnBrk="1" latinLnBrk="0" hangingPunct="1">
        <a:spcBef>
          <a:spcPct val="20000"/>
        </a:spcBef>
        <a:buFont typeface="Arial" pitchFamily="34" charset="0"/>
        <a:buChar char="»"/>
        <a:defRPr sz="1903" kern="1200">
          <a:solidFill>
            <a:schemeClr val="tx1"/>
          </a:solidFill>
          <a:latin typeface="+mn-lt"/>
          <a:ea typeface="+mn-ea"/>
          <a:cs typeface="+mn-cs"/>
        </a:defRPr>
      </a:lvl5pPr>
      <a:lvl6pPr marL="2393563" indent="-217597" algn="l" defTabSz="870387" rtl="0" eaLnBrk="1" latinLnBrk="0" hangingPunct="1">
        <a:spcBef>
          <a:spcPct val="20000"/>
        </a:spcBef>
        <a:buFont typeface="Arial" pitchFamily="34" charset="0"/>
        <a:buChar char="•"/>
        <a:defRPr sz="1903" kern="1200">
          <a:solidFill>
            <a:schemeClr val="tx1"/>
          </a:solidFill>
          <a:latin typeface="+mn-lt"/>
          <a:ea typeface="+mn-ea"/>
          <a:cs typeface="+mn-cs"/>
        </a:defRPr>
      </a:lvl6pPr>
      <a:lvl7pPr marL="2828756" indent="-217597" algn="l" defTabSz="870387" rtl="0" eaLnBrk="1" latinLnBrk="0" hangingPunct="1">
        <a:spcBef>
          <a:spcPct val="20000"/>
        </a:spcBef>
        <a:buFont typeface="Arial" pitchFamily="34" charset="0"/>
        <a:buChar char="•"/>
        <a:defRPr sz="1903" kern="1200">
          <a:solidFill>
            <a:schemeClr val="tx1"/>
          </a:solidFill>
          <a:latin typeface="+mn-lt"/>
          <a:ea typeface="+mn-ea"/>
          <a:cs typeface="+mn-cs"/>
        </a:defRPr>
      </a:lvl7pPr>
      <a:lvl8pPr marL="3263950" indent="-217597" algn="l" defTabSz="870387" rtl="0" eaLnBrk="1" latinLnBrk="0" hangingPunct="1">
        <a:spcBef>
          <a:spcPct val="20000"/>
        </a:spcBef>
        <a:buFont typeface="Arial" pitchFamily="34" charset="0"/>
        <a:buChar char="•"/>
        <a:defRPr sz="1903" kern="1200">
          <a:solidFill>
            <a:schemeClr val="tx1"/>
          </a:solidFill>
          <a:latin typeface="+mn-lt"/>
          <a:ea typeface="+mn-ea"/>
          <a:cs typeface="+mn-cs"/>
        </a:defRPr>
      </a:lvl8pPr>
      <a:lvl9pPr marL="3699143" indent="-217597" algn="l" defTabSz="870387" rtl="0" eaLnBrk="1" latinLnBrk="0" hangingPunct="1">
        <a:spcBef>
          <a:spcPct val="20000"/>
        </a:spcBef>
        <a:buFont typeface="Arial" pitchFamily="34" charset="0"/>
        <a:buChar char="•"/>
        <a:defRPr sz="19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0387" rtl="0" eaLnBrk="1" latinLnBrk="0" hangingPunct="1">
        <a:defRPr sz="1713" kern="1200">
          <a:solidFill>
            <a:schemeClr val="tx1"/>
          </a:solidFill>
          <a:latin typeface="+mn-lt"/>
          <a:ea typeface="+mn-ea"/>
          <a:cs typeface="+mn-cs"/>
        </a:defRPr>
      </a:lvl1pPr>
      <a:lvl2pPr marL="435193" algn="l" defTabSz="870387" rtl="0" eaLnBrk="1" latinLnBrk="0" hangingPunct="1">
        <a:defRPr sz="1713" kern="1200">
          <a:solidFill>
            <a:schemeClr val="tx1"/>
          </a:solidFill>
          <a:latin typeface="+mn-lt"/>
          <a:ea typeface="+mn-ea"/>
          <a:cs typeface="+mn-cs"/>
        </a:defRPr>
      </a:lvl2pPr>
      <a:lvl3pPr marL="870387" algn="l" defTabSz="870387" rtl="0" eaLnBrk="1" latinLnBrk="0" hangingPunct="1">
        <a:defRPr sz="1713" kern="1200">
          <a:solidFill>
            <a:schemeClr val="tx1"/>
          </a:solidFill>
          <a:latin typeface="+mn-lt"/>
          <a:ea typeface="+mn-ea"/>
          <a:cs typeface="+mn-cs"/>
        </a:defRPr>
      </a:lvl3pPr>
      <a:lvl4pPr marL="1305580" algn="l" defTabSz="870387" rtl="0" eaLnBrk="1" latinLnBrk="0" hangingPunct="1">
        <a:defRPr sz="1713" kern="1200">
          <a:solidFill>
            <a:schemeClr val="tx1"/>
          </a:solidFill>
          <a:latin typeface="+mn-lt"/>
          <a:ea typeface="+mn-ea"/>
          <a:cs typeface="+mn-cs"/>
        </a:defRPr>
      </a:lvl4pPr>
      <a:lvl5pPr marL="1740773" algn="l" defTabSz="870387" rtl="0" eaLnBrk="1" latinLnBrk="0" hangingPunct="1">
        <a:defRPr sz="1713" kern="1200">
          <a:solidFill>
            <a:schemeClr val="tx1"/>
          </a:solidFill>
          <a:latin typeface="+mn-lt"/>
          <a:ea typeface="+mn-ea"/>
          <a:cs typeface="+mn-cs"/>
        </a:defRPr>
      </a:lvl5pPr>
      <a:lvl6pPr marL="2175966" algn="l" defTabSz="870387" rtl="0" eaLnBrk="1" latinLnBrk="0" hangingPunct="1">
        <a:defRPr sz="1713" kern="1200">
          <a:solidFill>
            <a:schemeClr val="tx1"/>
          </a:solidFill>
          <a:latin typeface="+mn-lt"/>
          <a:ea typeface="+mn-ea"/>
          <a:cs typeface="+mn-cs"/>
        </a:defRPr>
      </a:lvl6pPr>
      <a:lvl7pPr marL="2611160" algn="l" defTabSz="870387" rtl="0" eaLnBrk="1" latinLnBrk="0" hangingPunct="1">
        <a:defRPr sz="1713" kern="1200">
          <a:solidFill>
            <a:schemeClr val="tx1"/>
          </a:solidFill>
          <a:latin typeface="+mn-lt"/>
          <a:ea typeface="+mn-ea"/>
          <a:cs typeface="+mn-cs"/>
        </a:defRPr>
      </a:lvl7pPr>
      <a:lvl8pPr marL="3046353" algn="l" defTabSz="870387" rtl="0" eaLnBrk="1" latinLnBrk="0" hangingPunct="1">
        <a:defRPr sz="1713" kern="1200">
          <a:solidFill>
            <a:schemeClr val="tx1"/>
          </a:solidFill>
          <a:latin typeface="+mn-lt"/>
          <a:ea typeface="+mn-ea"/>
          <a:cs typeface="+mn-cs"/>
        </a:defRPr>
      </a:lvl8pPr>
      <a:lvl9pPr marL="3481547" algn="l" defTabSz="870387" rtl="0" eaLnBrk="1" latinLnBrk="0" hangingPunct="1">
        <a:defRPr sz="17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oleObject" Target="../embeddings/oleObject1.bin"/><Relationship Id="rId7" Type="http://schemas.openxmlformats.org/officeDocument/2006/relationships/hyperlink" Target="http://necp.xjtu.edu.cn/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jpe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1957437"/>
            <a:ext cx="7914502" cy="147002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Mixing Fortran, C and C++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Qingming </a:t>
            </a:r>
            <a:r>
              <a:rPr lang="en-US" altLang="zh-CN" dirty="0" smtClean="0"/>
              <a:t>He</a:t>
            </a:r>
          </a:p>
          <a:p>
            <a:r>
              <a:rPr lang="en-US" altLang="zh-CN" dirty="0" smtClean="0"/>
              <a:t>Xi’an </a:t>
            </a:r>
            <a:r>
              <a:rPr lang="en-US" altLang="zh-CN" dirty="0" err="1" smtClean="0"/>
              <a:t>Jiaotong</a:t>
            </a:r>
            <a:r>
              <a:rPr lang="en-US" altLang="zh-CN" dirty="0" smtClean="0"/>
              <a:t> University,</a:t>
            </a:r>
            <a:r>
              <a:rPr lang="zh-CN" altLang="en-US" dirty="0" smtClean="0"/>
              <a:t> </a:t>
            </a:r>
            <a:r>
              <a:rPr lang="en-US" altLang="zh-CN" dirty="0" smtClean="0"/>
              <a:t>NECP Lab.</a:t>
            </a:r>
            <a:endParaRPr lang="en-US" altLang="zh-CN" dirty="0"/>
          </a:p>
          <a:p>
            <a:r>
              <a:rPr lang="en-US" altLang="zh-CN" dirty="0" smtClean="0"/>
              <a:t>2019.07.28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39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 call Fortran (1)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9C2D-C238-4D4A-9FAA-A83B278787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7" y="1203562"/>
            <a:ext cx="3282407" cy="202111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8857" y="745202"/>
            <a:ext cx="195200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Fortran function: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57" y="3741284"/>
            <a:ext cx="7016662" cy="139738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8856" y="3282924"/>
            <a:ext cx="274915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Define Fortran interface: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942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call Fortran 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9C2D-C238-4D4A-9FAA-A83B278787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6" y="1203561"/>
            <a:ext cx="5342579" cy="52220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8857" y="745202"/>
            <a:ext cx="298280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Declare function in C code: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56" y="2352768"/>
            <a:ext cx="2926017" cy="116356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8857" y="1839213"/>
            <a:ext cx="162288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C call Fortran: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3249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call Fortran 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9C2D-C238-4D4A-9FAA-A83B278787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6" y="1203561"/>
            <a:ext cx="3286625" cy="312886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8857" y="745202"/>
            <a:ext cx="195200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Fortran function: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57" y="4849036"/>
            <a:ext cx="7896472" cy="134570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8857" y="4368010"/>
            <a:ext cx="274915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Define Fortran interface: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272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call Fortran 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9C2D-C238-4D4A-9FAA-A83B278787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7" y="1257028"/>
            <a:ext cx="6700125" cy="39146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8857" y="745202"/>
            <a:ext cx="222458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Declare C interface: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808857" y="1839213"/>
            <a:ext cx="162288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C call Fortran: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57" y="2430040"/>
            <a:ext cx="5010763" cy="157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8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Fortran call C++ (1)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9C2D-C238-4D4A-9FAA-A83B278787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7" y="1203562"/>
            <a:ext cx="4538705" cy="126918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8857" y="745202"/>
            <a:ext cx="157793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C++ function: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56" y="2843010"/>
            <a:ext cx="4618487" cy="125247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8857" y="2457822"/>
            <a:ext cx="338284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Define C interface in C++ code: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808857" y="4692941"/>
            <a:ext cx="625913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Now </a:t>
            </a:r>
            <a:r>
              <a:rPr lang="en-US" altLang="zh-CN" sz="2000" b="1" dirty="0" smtClean="0"/>
              <a:t>print_array_1d_c</a:t>
            </a:r>
            <a:r>
              <a:rPr lang="en-US" altLang="zh-CN" sz="2000" dirty="0" smtClean="0"/>
              <a:t> can be recognized as C function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2414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Fortran call C++ (2)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9C2D-C238-4D4A-9FAA-A83B278787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79" y="860155"/>
            <a:ext cx="4140111" cy="2661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6378" y="3877177"/>
            <a:ext cx="760095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How to access the C++ class in Fortran, see the source code, which is a little bit complex.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224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call Fortran (1)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9C2D-C238-4D4A-9FAA-A83B278787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7" y="1203562"/>
            <a:ext cx="6081727" cy="20410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8857" y="745202"/>
            <a:ext cx="361541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Fortran function (with interface):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56" y="3900364"/>
            <a:ext cx="3982341" cy="92921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8856" y="3358041"/>
            <a:ext cx="498226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Declare function (linked as C function) in C++ :</a:t>
            </a:r>
            <a:endParaRPr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588" y="3900364"/>
            <a:ext cx="2653867" cy="230920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69871" y="3351534"/>
            <a:ext cx="188122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C++ call Fortran: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5333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Compiling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9C2D-C238-4D4A-9FAA-A83B278787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026" y="1436867"/>
            <a:ext cx="6212293" cy="18461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37" y="3939502"/>
            <a:ext cx="7441934" cy="176032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14400" y="914400"/>
            <a:ext cx="237936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Files in the directory: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914399" y="3403184"/>
            <a:ext cx="176535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CMakeLists.txt: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311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509636"/>
              </p:ext>
            </p:extLst>
          </p:nvPr>
        </p:nvGraphicFramePr>
        <p:xfrm>
          <a:off x="4114800" y="2109857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109857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347473"/>
              </p:ext>
            </p:extLst>
          </p:nvPr>
        </p:nvGraphicFramePr>
        <p:xfrm>
          <a:off x="4043362" y="281033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" name="Equation" r:id="rId5" imgW="435285" imgH="677109" progId="Equation.DSMT4">
                  <p:embed/>
                </p:oleObj>
              </mc:Choice>
              <mc:Fallback>
                <p:oleObj name="Equation" r:id="rId5" imgW="435285" imgH="6771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2" y="2810331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7290" y="1146231"/>
            <a:ext cx="6500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Thank you for your attention.</a:t>
            </a:r>
            <a:endParaRPr lang="zh-CN" altLang="en-US" sz="4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C:\Users\dell\AppData\Local\Temp\360zip$Temp\360$1\加人活泼好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7424" y="1950057"/>
            <a:ext cx="5746212" cy="4000528"/>
          </a:xfrm>
          <a:prstGeom prst="rect">
            <a:avLst/>
          </a:prstGeom>
          <a:noFill/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15074" y="1957257"/>
            <a:ext cx="2857488" cy="138499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prstDash val="dashDot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Visit us:</a:t>
            </a:r>
            <a:endParaRPr kumimoji="0" lang="en-US" altLang="zh-CN" sz="2400" b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  <a:cs typeface="Calibri" pitchFamily="34" charset="0"/>
              <a:hlinkClick r:id="rId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  <a:hlinkClick r:id="rId7"/>
              </a:rPr>
              <a:t>http://necp.xjtu.edu.cn</a:t>
            </a:r>
            <a:endParaRPr lang="en-US" altLang="zh-CN" sz="700" i="1" dirty="0"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Calibri" pitchFamily="34" charset="0"/>
              </a:rPr>
              <a:t>Phone:+86-29-8266 8916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i="1" dirty="0">
                <a:ea typeface="宋体" pitchFamily="2" charset="-122"/>
                <a:cs typeface="Calibri" pitchFamily="34" charset="0"/>
              </a:rPr>
              <a:t>Fax: 8266 8916</a:t>
            </a:r>
            <a:endParaRPr kumimoji="0" lang="en-US" altLang="zh-CN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Calibri" pitchFamily="34" charset="0"/>
            </a:endParaRPr>
          </a:p>
        </p:txBody>
      </p:sp>
      <p:pic>
        <p:nvPicPr>
          <p:cNvPr id="9" name="Picture 4" descr="C:\Users\dell\Downloads\联图二维码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16" y="3717999"/>
            <a:ext cx="1714512" cy="1714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79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9C2D-C238-4D4A-9FAA-A83B278787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047195" y="1764406"/>
            <a:ext cx="2215166" cy="3174600"/>
            <a:chOff x="4493403" y="1764406"/>
            <a:chExt cx="2215166" cy="3174600"/>
          </a:xfrm>
        </p:grpSpPr>
        <p:sp>
          <p:nvSpPr>
            <p:cNvPr id="6" name="文本框 5"/>
            <p:cNvSpPr txBox="1"/>
            <p:nvPr/>
          </p:nvSpPr>
          <p:spPr>
            <a:xfrm>
              <a:off x="4493403" y="1764406"/>
              <a:ext cx="2215166" cy="5232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/>
                <a:t>Fortran</a:t>
              </a:r>
              <a:endParaRPr lang="zh-CN" altLang="en-US" sz="2800" b="1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493403" y="3087754"/>
              <a:ext cx="2215166" cy="5232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/>
                <a:t>C</a:t>
              </a:r>
              <a:endParaRPr lang="zh-CN" altLang="en-US" sz="2800" b="1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493403" y="4415786"/>
              <a:ext cx="2215166" cy="5232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/>
                <a:t>C++</a:t>
              </a:r>
              <a:endParaRPr lang="zh-CN" altLang="en-US" sz="2800" b="1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5215944" y="2287626"/>
              <a:ext cx="0" cy="8001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226677" y="3610974"/>
              <a:ext cx="0" cy="8001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5937161" y="3610974"/>
              <a:ext cx="0" cy="8001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896378" y="2287626"/>
              <a:ext cx="0" cy="8001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1093884" y="1999740"/>
            <a:ext cx="3309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Fortran and C can be mixed directly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 and C++ can be mixed </a:t>
            </a:r>
            <a:r>
              <a:rPr lang="en-US" altLang="zh-CN" sz="2400" dirty="0" err="1" smtClean="0"/>
              <a:t>diretly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Fortran and C++ should be mixed through 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85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Fortran call C (1)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9C2D-C238-4D4A-9FAA-A83B278787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7" y="1155984"/>
            <a:ext cx="5235492" cy="1639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8857" y="745202"/>
            <a:ext cx="131959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C function: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57" y="3380591"/>
            <a:ext cx="8013159" cy="185598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8857" y="2911559"/>
            <a:ext cx="294356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Declare Fortran interface:</a:t>
            </a:r>
            <a:endParaRPr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57" y="5822112"/>
            <a:ext cx="5314453" cy="89936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08857" y="5353080"/>
            <a:ext cx="162288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Fortran call C:</a:t>
            </a:r>
            <a:endParaRPr lang="zh-CN" altLang="en-US" sz="20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640169" y="1429555"/>
            <a:ext cx="4443211" cy="2215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987899" y="3979572"/>
            <a:ext cx="128788" cy="2472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7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Fortran call C (2)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9C2D-C238-4D4A-9FAA-A83B278787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7042"/>
              </p:ext>
            </p:extLst>
          </p:nvPr>
        </p:nvGraphicFramePr>
        <p:xfrm>
          <a:off x="1524000" y="119093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 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Fortran variable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*a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Type(C_PTR), value :: 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Integer(C_INT), value :: 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95459" y="2588654"/>
            <a:ext cx="7959144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C_PTR: defined in module </a:t>
            </a:r>
            <a:r>
              <a:rPr lang="en-US" altLang="zh-CN" sz="2000" dirty="0" err="1" smtClean="0"/>
              <a:t>iso_c_binding</a:t>
            </a:r>
            <a:r>
              <a:rPr lang="en-US" altLang="zh-CN" sz="2000" dirty="0" smtClean="0"/>
              <a:t> (Fortran 2003), type of C pointer</a:t>
            </a:r>
          </a:p>
          <a:p>
            <a:r>
              <a:rPr lang="en-US" altLang="zh-CN" sz="2000" dirty="0" smtClean="0"/>
              <a:t>C_INT: defined in module </a:t>
            </a:r>
            <a:r>
              <a:rPr lang="en-US" altLang="zh-CN" sz="2000" dirty="0" err="1" smtClean="0"/>
              <a:t>iso_c_binding</a:t>
            </a:r>
            <a:r>
              <a:rPr lang="en-US" altLang="zh-CN" sz="2000" dirty="0" smtClean="0"/>
              <a:t>, type of C 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r>
              <a:rPr lang="en-US" altLang="zh-CN" sz="2000" dirty="0" smtClean="0"/>
              <a:t>value: C passes by value while Fortran passes by address by default. “value” means passing by value.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95459" y="4301544"/>
            <a:ext cx="7959144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Bind: Fortran will add “_” to name of subroutine in compiling while C will not. Bind make Fortran subroutine behave as C function</a:t>
            </a:r>
          </a:p>
          <a:p>
            <a:r>
              <a:rPr lang="en-US" altLang="zh-CN" sz="2000" dirty="0" err="1" smtClean="0"/>
              <a:t>C_loc</a:t>
            </a:r>
            <a:r>
              <a:rPr lang="en-US" altLang="zh-CN" sz="2000" dirty="0" smtClean="0"/>
              <a:t>: get the address, return C pointer</a:t>
            </a:r>
          </a:p>
          <a:p>
            <a:r>
              <a:rPr lang="en-US" altLang="zh-CN" sz="2000" dirty="0" smtClean="0"/>
              <a:t>Target: only pointer or target can be called by </a:t>
            </a:r>
            <a:r>
              <a:rPr lang="en-US" altLang="zh-CN" sz="2000" dirty="0" err="1" smtClean="0"/>
              <a:t>c_loc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63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Fortran call C (3)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9C2D-C238-4D4A-9FAA-A83B278787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7" y="1203562"/>
            <a:ext cx="5220670" cy="16040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8857" y="745202"/>
            <a:ext cx="131959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C function: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808857" y="2911559"/>
            <a:ext cx="285700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Declare Fortran interface: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57" y="3428999"/>
            <a:ext cx="8003968" cy="174830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8857" y="5224154"/>
            <a:ext cx="162288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Fortran call C:</a:t>
            </a:r>
            <a:endParaRPr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57" y="5671112"/>
            <a:ext cx="4024414" cy="118066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20057" y="2788362"/>
            <a:ext cx="2372252" cy="3525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Why there is no “value”?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721994" y="3140894"/>
            <a:ext cx="2949262" cy="1392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972706" y="5260339"/>
            <a:ext cx="2251642" cy="3525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“target” can be ignored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2665927" y="5424209"/>
            <a:ext cx="3306779" cy="601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1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Fortran call C (4)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9C2D-C238-4D4A-9FAA-A83B278787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7" y="1203562"/>
            <a:ext cx="5900034" cy="178433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8857" y="745202"/>
            <a:ext cx="131959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C function: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57" y="3504509"/>
            <a:ext cx="6538048" cy="165991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8857" y="3046149"/>
            <a:ext cx="285700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Declare Fortran interface: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808857" y="5224154"/>
            <a:ext cx="162288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Fortran call C:</a:t>
            </a:r>
            <a:endParaRPr lang="zh-CN" altLang="en-US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99" y="5681038"/>
            <a:ext cx="4306296" cy="117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8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Fortran call C (5)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9C2D-C238-4D4A-9FAA-A83B278787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911548"/>
              </p:ext>
            </p:extLst>
          </p:nvPr>
        </p:nvGraphicFramePr>
        <p:xfrm>
          <a:off x="1524823" y="114918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>
            <a:off x="1198558" y="1008232"/>
            <a:ext cx="25758" cy="1223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509275" y="2717530"/>
            <a:ext cx="355456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 rot="10800000">
            <a:off x="444600" y="1149184"/>
            <a:ext cx="444865" cy="741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Fortran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867640" y="2261943"/>
            <a:ext cx="300082" cy="352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71512"/>
              </p:ext>
            </p:extLst>
          </p:nvPr>
        </p:nvGraphicFramePr>
        <p:xfrm>
          <a:off x="1524823" y="313149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00991"/>
              </p:ext>
            </p:extLst>
          </p:nvPr>
        </p:nvGraphicFramePr>
        <p:xfrm>
          <a:off x="1445403" y="4829879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 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Fortran variable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a[n0][n1]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Integer(C_INT)</a:t>
                      </a:r>
                      <a:r>
                        <a:rPr lang="en-US" altLang="zh-CN" baseline="0" dirty="0" smtClean="0"/>
                        <a:t> :: a(n1, n0)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baseline="0" dirty="0" smtClean="0"/>
                        <a:t> **a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None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48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Fortran call C (6)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9C2D-C238-4D4A-9FAA-A83B278787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7" y="1203562"/>
            <a:ext cx="5218456" cy="152906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8857" y="745202"/>
            <a:ext cx="131959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C function: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57" y="3476225"/>
            <a:ext cx="7784033" cy="166891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8857" y="2921490"/>
            <a:ext cx="304455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Declare Fortran interface 1: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269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Fortran call C </a:t>
            </a:r>
            <a:r>
              <a:rPr lang="en-US" altLang="zh-CN" dirty="0" smtClean="0"/>
              <a:t>(7)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9C2D-C238-4D4A-9FAA-A83B278787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7" y="1255818"/>
            <a:ext cx="5894125" cy="40445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8857" y="771330"/>
            <a:ext cx="293670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Define Fortran interface 2: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808857" y="5384700"/>
            <a:ext cx="162288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Fortran call C: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57" y="5869188"/>
            <a:ext cx="5126834" cy="73767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35289" y="1550267"/>
            <a:ext cx="1377108" cy="3525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Fortran string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935289" y="2055199"/>
            <a:ext cx="2186304" cy="3525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Corresponding C string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0" idx="1"/>
          </p:cNvCxnSpPr>
          <p:nvPr/>
        </p:nvCxnSpPr>
        <p:spPr>
          <a:xfrm flipH="1">
            <a:off x="3271234" y="1726533"/>
            <a:ext cx="3664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103261" y="2231465"/>
            <a:ext cx="1832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935289" y="3267018"/>
            <a:ext cx="2102627" cy="3525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 string ends with ‘\0’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6" idx="1"/>
          </p:cNvCxnSpPr>
          <p:nvPr/>
        </p:nvCxnSpPr>
        <p:spPr>
          <a:xfrm flipH="1">
            <a:off x="4327301" y="3443284"/>
            <a:ext cx="2607988" cy="70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047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41275">
          <a:gradFill flip="none" rotWithShape="1">
            <a:gsLst>
              <a:gs pos="1300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7777</TotalTime>
  <Words>510</Words>
  <Application>Microsoft Office PowerPoint</Application>
  <PresentationFormat>全屏显示(4:3)</PresentationFormat>
  <Paragraphs>130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DengXian</vt:lpstr>
      <vt:lpstr>宋体</vt:lpstr>
      <vt:lpstr>微软雅黑</vt:lpstr>
      <vt:lpstr>Arial</vt:lpstr>
      <vt:lpstr>Calibri</vt:lpstr>
      <vt:lpstr>Franklin Gothic Medium</vt:lpstr>
      <vt:lpstr>Times New Roman</vt:lpstr>
      <vt:lpstr>1_Office 主题</vt:lpstr>
      <vt:lpstr>Equation</vt:lpstr>
      <vt:lpstr>Mixing Fortran, C and C++</vt:lpstr>
      <vt:lpstr>Overview</vt:lpstr>
      <vt:lpstr>Fortran call C (1)</vt:lpstr>
      <vt:lpstr>Fortran call C (2)</vt:lpstr>
      <vt:lpstr>Fortran call C (3)</vt:lpstr>
      <vt:lpstr>Fortran call C (4)</vt:lpstr>
      <vt:lpstr>Fortran call C (5)</vt:lpstr>
      <vt:lpstr>Fortran call C (6)</vt:lpstr>
      <vt:lpstr>Fortran call C (7)</vt:lpstr>
      <vt:lpstr>C call Fortran (1)</vt:lpstr>
      <vt:lpstr>C call Fortran (2)</vt:lpstr>
      <vt:lpstr>C call Fortran (3)</vt:lpstr>
      <vt:lpstr>C call Fortran (4)</vt:lpstr>
      <vt:lpstr>Fortran call C++ (1)</vt:lpstr>
      <vt:lpstr>Fortran call C++ (2)</vt:lpstr>
      <vt:lpstr>C++ call Fortran (1)</vt:lpstr>
      <vt:lpstr>Compiling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728小堆项目汇报</dc:title>
  <dc:creator>Lu Cao</dc:creator>
  <cp:lastModifiedBy>lenovo</cp:lastModifiedBy>
  <cp:revision>630</cp:revision>
  <dcterms:created xsi:type="dcterms:W3CDTF">2017-10-30T01:14:20Z</dcterms:created>
  <dcterms:modified xsi:type="dcterms:W3CDTF">2019-07-27T13:18:13Z</dcterms:modified>
</cp:coreProperties>
</file>