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9"/>
  </p:notesMasterIdLst>
  <p:sldIdLst>
    <p:sldId id="256" r:id="rId2"/>
    <p:sldId id="257" r:id="rId3"/>
    <p:sldId id="258" r:id="rId4"/>
    <p:sldId id="259" r:id="rId5"/>
    <p:sldId id="260" r:id="rId6"/>
    <p:sldId id="261" r:id="rId7"/>
    <p:sldId id="262" r:id="rId8"/>
    <p:sldId id="263" r:id="rId9"/>
    <p:sldId id="266" r:id="rId10"/>
    <p:sldId id="265"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E8E2"/>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7652E2-81B3-4C3D-A67C-19151C038265}" v="38" dt="2024-09-16T13:47:17.9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3" autoAdjust="0"/>
    <p:restoredTop sz="94660"/>
  </p:normalViewPr>
  <p:slideViewPr>
    <p:cSldViewPr snapToGrid="0">
      <p:cViewPr varScale="1">
        <p:scale>
          <a:sx n="93" d="100"/>
          <a:sy n="93" d="100"/>
        </p:scale>
        <p:origin x="72"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2EBC37-E132-4F38-928C-6D991C8EEB05}" type="datetimeFigureOut">
              <a:rPr lang="en-US" smtClean="0"/>
              <a:t>9/16/2024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028186-2D9F-4C0F-AB4C-C1EED570AB07}" type="slidenum">
              <a:rPr lang="en-US" smtClean="0"/>
              <a:t>‹#›</a:t>
            </a:fld>
            <a:endParaRPr lang="en-US"/>
          </a:p>
        </p:txBody>
      </p:sp>
    </p:spTree>
    <p:extLst>
      <p:ext uri="{BB962C8B-B14F-4D97-AF65-F5344CB8AC3E}">
        <p14:creationId xmlns:p14="http://schemas.microsoft.com/office/powerpoint/2010/main" val="2504843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028186-2D9F-4C0F-AB4C-C1EED570AB07}" type="slidenum">
              <a:rPr lang="en-US" smtClean="0"/>
              <a:t>6</a:t>
            </a:fld>
            <a:endParaRPr lang="en-US"/>
          </a:p>
        </p:txBody>
      </p:sp>
    </p:spTree>
    <p:extLst>
      <p:ext uri="{BB962C8B-B14F-4D97-AF65-F5344CB8AC3E}">
        <p14:creationId xmlns:p14="http://schemas.microsoft.com/office/powerpoint/2010/main" val="2405940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028186-2D9F-4C0F-AB4C-C1EED570AB07}" type="slidenum">
              <a:rPr lang="en-US" smtClean="0"/>
              <a:t>9</a:t>
            </a:fld>
            <a:endParaRPr lang="en-US"/>
          </a:p>
        </p:txBody>
      </p:sp>
    </p:spTree>
    <p:extLst>
      <p:ext uri="{BB962C8B-B14F-4D97-AF65-F5344CB8AC3E}">
        <p14:creationId xmlns:p14="http://schemas.microsoft.com/office/powerpoint/2010/main" val="3631991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9/16/2024</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59814026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9/16/2024</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474180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9/16/2024</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185961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9/16/2024</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91311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9/16/2024</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979047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9/16/2024</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62250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9/16/2024</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387395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9/16/2024</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994880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9/16/2024</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614770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9/16/2024</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1237835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9/16/2024</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2482597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9/16/2024</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453634674"/>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2F7E02-3752-B2F0-F02A-7CCD63364F15}"/>
              </a:ext>
            </a:extLst>
          </p:cNvPr>
          <p:cNvSpPr>
            <a:spLocks noGrp="1"/>
          </p:cNvSpPr>
          <p:nvPr>
            <p:ph type="ctrTitle"/>
          </p:nvPr>
        </p:nvSpPr>
        <p:spPr>
          <a:xfrm>
            <a:off x="1078991" y="893935"/>
            <a:ext cx="5364937" cy="3339390"/>
          </a:xfrm>
        </p:spPr>
        <p:txBody>
          <a:bodyPr anchor="ctr">
            <a:normAutofit/>
          </a:bodyPr>
          <a:lstStyle/>
          <a:p>
            <a:r>
              <a:rPr lang="en-US" sz="5600" dirty="0"/>
              <a:t>Introduction to the Hotel Management System Project</a:t>
            </a:r>
          </a:p>
        </p:txBody>
      </p:sp>
      <p:sp>
        <p:nvSpPr>
          <p:cNvPr id="3" name="Subtitle 2">
            <a:extLst>
              <a:ext uri="{FF2B5EF4-FFF2-40B4-BE49-F238E27FC236}">
                <a16:creationId xmlns:a16="http://schemas.microsoft.com/office/drawing/2014/main" id="{41CDBC67-648E-4CCA-167B-02F36CE61AAC}"/>
              </a:ext>
            </a:extLst>
          </p:cNvPr>
          <p:cNvSpPr>
            <a:spLocks noGrp="1"/>
          </p:cNvSpPr>
          <p:nvPr>
            <p:ph type="subTitle" idx="1"/>
          </p:nvPr>
        </p:nvSpPr>
        <p:spPr>
          <a:xfrm>
            <a:off x="1078992" y="4876803"/>
            <a:ext cx="5364936" cy="909848"/>
          </a:xfrm>
        </p:spPr>
        <p:txBody>
          <a:bodyPr anchor="t">
            <a:normAutofit/>
          </a:bodyPr>
          <a:lstStyle/>
          <a:p>
            <a:pPr>
              <a:lnSpc>
                <a:spcPct val="90000"/>
              </a:lnSpc>
            </a:pPr>
            <a:r>
              <a:rPr lang="en-US" sz="1000" dirty="0"/>
              <a:t>This presentation details the development of a comprehensive Hotel Management System, a collaborative project undertaken by a team of seven ICT-University students. The system aims to streamline hotel operations, enhance guest experiences, and provide valuable insights for management.</a:t>
            </a:r>
          </a:p>
          <a:p>
            <a:pPr>
              <a:lnSpc>
                <a:spcPct val="90000"/>
              </a:lnSpc>
            </a:pPr>
            <a:endParaRPr lang="en-US" sz="1000" dirty="0"/>
          </a:p>
        </p:txBody>
      </p:sp>
      <p:cxnSp>
        <p:nvCxnSpPr>
          <p:cNvPr id="22" name="Straight Connector 21">
            <a:extLst>
              <a:ext uri="{FF2B5EF4-FFF2-40B4-BE49-F238E27FC236}">
                <a16:creationId xmlns:a16="http://schemas.microsoft.com/office/drawing/2014/main" id="{E3B95BE3-D5B2-4F38-9A01-17866C9FBA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40408" y="4555071"/>
            <a:ext cx="5303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A group of men standing in front of a building&#10;&#10;Description automatically generated">
            <a:extLst>
              <a:ext uri="{FF2B5EF4-FFF2-40B4-BE49-F238E27FC236}">
                <a16:creationId xmlns:a16="http://schemas.microsoft.com/office/drawing/2014/main" id="{B686FB2D-2CFD-A485-8259-F3BC107FCEC6}"/>
              </a:ext>
            </a:extLst>
          </p:cNvPr>
          <p:cNvPicPr>
            <a:picLocks noChangeAspect="1"/>
          </p:cNvPicPr>
          <p:nvPr/>
        </p:nvPicPr>
        <p:blipFill>
          <a:blip r:embed="rId2">
            <a:extLst>
              <a:ext uri="{28A0092B-C50C-407E-A947-70E740481C1C}">
                <a14:useLocalDpi xmlns:a14="http://schemas.microsoft.com/office/drawing/2010/main" val="0"/>
              </a:ext>
            </a:extLst>
          </a:blip>
          <a:srcRect r="3" b="1375"/>
          <a:stretch/>
        </p:blipFill>
        <p:spPr>
          <a:xfrm>
            <a:off x="6976934" y="10"/>
            <a:ext cx="5215066" cy="6857990"/>
          </a:xfrm>
          <a:custGeom>
            <a:avLst/>
            <a:gdLst/>
            <a:ahLst/>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p:spPr>
      </p:pic>
      <p:sp>
        <p:nvSpPr>
          <p:cNvPr id="24"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1912141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AC2A1-F3A1-4986-D935-AE6951793932}"/>
              </a:ext>
            </a:extLst>
          </p:cNvPr>
          <p:cNvSpPr>
            <a:spLocks noGrp="1"/>
          </p:cNvSpPr>
          <p:nvPr>
            <p:ph type="title"/>
          </p:nvPr>
        </p:nvSpPr>
        <p:spPr>
          <a:xfrm>
            <a:off x="1178568" y="202650"/>
            <a:ext cx="3831336" cy="1863598"/>
          </a:xfrm>
        </p:spPr>
        <p:txBody>
          <a:bodyPr>
            <a:normAutofit fontScale="90000"/>
          </a:bodyPr>
          <a:lstStyle/>
          <a:p>
            <a:r>
              <a:rPr lang="en-US" b="1" dirty="0"/>
              <a:t>Project Overview</a:t>
            </a:r>
            <a:br>
              <a:rPr lang="en-US" b="1" dirty="0"/>
            </a:br>
            <a:endParaRPr lang="en-US" dirty="0"/>
          </a:p>
        </p:txBody>
      </p:sp>
      <p:sp>
        <p:nvSpPr>
          <p:cNvPr id="4" name="Title 1">
            <a:extLst>
              <a:ext uri="{FF2B5EF4-FFF2-40B4-BE49-F238E27FC236}">
                <a16:creationId xmlns:a16="http://schemas.microsoft.com/office/drawing/2014/main" id="{9988BD3F-54C6-FE1D-C544-DFFF71BFFDB1}"/>
              </a:ext>
            </a:extLst>
          </p:cNvPr>
          <p:cNvSpPr txBox="1">
            <a:spLocks/>
          </p:cNvSpPr>
          <p:nvPr/>
        </p:nvSpPr>
        <p:spPr>
          <a:xfrm>
            <a:off x="1178568" y="3780819"/>
            <a:ext cx="3831336" cy="1710681"/>
          </a:xfrm>
          <a:prstGeom prst="rect">
            <a:avLst/>
          </a:prstGeom>
        </p:spPr>
        <p:txBody>
          <a:bodyPr vert="horz" lIns="91440" tIns="45720" rIns="91440" bIns="45720" rtlCol="0" anchor="t">
            <a:normAutofit fontScale="32500" lnSpcReduction="20000"/>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r>
              <a:rPr lang="en-US" b="1" dirty="0"/>
              <a:t>Objective</a:t>
            </a:r>
          </a:p>
          <a:p>
            <a:r>
              <a:rPr lang="en-US" dirty="0"/>
              <a:t>To create a robust and user-friendly Hotel Management System that automates key process</a:t>
            </a:r>
          </a:p>
          <a:p>
            <a:br>
              <a:rPr lang="en-US" b="1" dirty="0"/>
            </a:br>
            <a:endParaRPr lang="en-US" dirty="0"/>
          </a:p>
        </p:txBody>
      </p:sp>
      <p:sp>
        <p:nvSpPr>
          <p:cNvPr id="5" name="Title 1">
            <a:extLst>
              <a:ext uri="{FF2B5EF4-FFF2-40B4-BE49-F238E27FC236}">
                <a16:creationId xmlns:a16="http://schemas.microsoft.com/office/drawing/2014/main" id="{256D22C5-12EF-2B69-D417-2B36D7A33640}"/>
              </a:ext>
            </a:extLst>
          </p:cNvPr>
          <p:cNvSpPr txBox="1">
            <a:spLocks/>
          </p:cNvSpPr>
          <p:nvPr/>
        </p:nvSpPr>
        <p:spPr>
          <a:xfrm>
            <a:off x="6305373" y="1650144"/>
            <a:ext cx="4345932" cy="1292864"/>
          </a:xfrm>
          <a:prstGeom prst="rect">
            <a:avLst/>
          </a:prstGeom>
        </p:spPr>
        <p:txBody>
          <a:bodyPr vert="horz" lIns="91440" tIns="45720" rIns="91440" bIns="45720" rtlCol="0" anchor="t">
            <a:normAutofit fontScale="25000" lnSpcReduction="20000"/>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r>
              <a:rPr lang="en-US" b="1" dirty="0"/>
              <a:t>Scope</a:t>
            </a:r>
          </a:p>
          <a:p>
            <a:r>
              <a:rPr lang="en-US" dirty="0"/>
              <a:t>The system encompasses various hotel functionalities, including booking management, room assignment, user authentication, payment integration, and security measures. This comprehensive approach aims to streamline overall hotel operations.</a:t>
            </a:r>
          </a:p>
          <a:p>
            <a:br>
              <a:rPr lang="en-US" b="1" dirty="0"/>
            </a:br>
            <a:endParaRPr lang="en-US" dirty="0"/>
          </a:p>
        </p:txBody>
      </p:sp>
      <p:sp>
        <p:nvSpPr>
          <p:cNvPr id="6" name="Title 1">
            <a:extLst>
              <a:ext uri="{FF2B5EF4-FFF2-40B4-BE49-F238E27FC236}">
                <a16:creationId xmlns:a16="http://schemas.microsoft.com/office/drawing/2014/main" id="{9ACC747B-8368-DBC6-3925-1B5AE3C5A5CA}"/>
              </a:ext>
            </a:extLst>
          </p:cNvPr>
          <p:cNvSpPr txBox="1">
            <a:spLocks noGrp="1"/>
          </p:cNvSpPr>
          <p:nvPr>
            <p:ph idx="1"/>
          </p:nvPr>
        </p:nvSpPr>
        <p:spPr>
          <a:xfrm>
            <a:off x="6305373" y="4915641"/>
            <a:ext cx="4345932" cy="1665803"/>
          </a:xfrm>
          <a:prstGeom prst="rect">
            <a:avLst/>
          </a:prstGeom>
        </p:spPr>
        <p:txBody>
          <a:bodyPr vert="horz" lIns="91440" tIns="45720" rIns="91440" bIns="45720" rtlCol="0" anchor="t">
            <a:normAutofit fontScale="25000" lnSpcReduction="20000"/>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r>
              <a:rPr lang="en-US" b="1" dirty="0"/>
              <a:t>System Overview</a:t>
            </a:r>
          </a:p>
          <a:p>
            <a:r>
              <a:rPr lang="en-US" dirty="0"/>
              <a:t>The system features a user-friendly interface for both guests and hotel staff, enabling seamless interaction with the system. Additionally, it leverages a secure backend infrastructure for robust data management and processing.</a:t>
            </a:r>
            <a:br>
              <a:rPr lang="en-US" b="1" dirty="0"/>
            </a:br>
            <a:endParaRPr lang="en-US" dirty="0"/>
          </a:p>
        </p:txBody>
      </p:sp>
    </p:spTree>
    <p:extLst>
      <p:ext uri="{BB962C8B-B14F-4D97-AF65-F5344CB8AC3E}">
        <p14:creationId xmlns:p14="http://schemas.microsoft.com/office/powerpoint/2010/main" val="4000605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61"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62" name="Straight Connector 61">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63" name="Rectangle 62">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63" descr="Colour-coded on electronic circuit board">
            <a:extLst>
              <a:ext uri="{FF2B5EF4-FFF2-40B4-BE49-F238E27FC236}">
                <a16:creationId xmlns:a16="http://schemas.microsoft.com/office/drawing/2014/main" id="{DC1C34C6-443F-3CBC-C4F2-23DD4D319676}"/>
              </a:ext>
            </a:extLst>
          </p:cNvPr>
          <p:cNvPicPr>
            <a:picLocks noChangeAspect="1"/>
          </p:cNvPicPr>
          <p:nvPr/>
        </p:nvPicPr>
        <p:blipFill>
          <a:blip r:embed="rId2"/>
          <a:srcRect t="4971" b="10123"/>
          <a:stretch/>
        </p:blipFill>
        <p:spPr>
          <a:xfrm>
            <a:off x="1" y="10"/>
            <a:ext cx="12191999" cy="6857990"/>
          </a:xfrm>
          <a:prstGeom prst="rect">
            <a:avLst/>
          </a:prstGeom>
        </p:spPr>
      </p:pic>
      <p:sp>
        <p:nvSpPr>
          <p:cNvPr id="65" name="Rectangle 64">
            <a:extLst>
              <a:ext uri="{FF2B5EF4-FFF2-40B4-BE49-F238E27FC236}">
                <a16:creationId xmlns:a16="http://schemas.microsoft.com/office/drawing/2014/main" id="{E4398140-F067-40E9-892C-4DB04C70B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44600" y="-1244600"/>
            <a:ext cx="6858000" cy="9347200"/>
          </a:xfrm>
          <a:prstGeom prst="rect">
            <a:avLst/>
          </a:prstGeom>
          <a:gradFill>
            <a:gsLst>
              <a:gs pos="100000">
                <a:srgbClr val="000000">
                  <a:alpha val="0"/>
                </a:srgbClr>
              </a:gs>
              <a:gs pos="0">
                <a:schemeClr val="tx1"/>
              </a:gs>
              <a:gs pos="0">
                <a:srgbClr val="000000">
                  <a:alpha val="7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F3B8341-9741-20E1-8733-5D92C603DA89}"/>
              </a:ext>
            </a:extLst>
          </p:cNvPr>
          <p:cNvSpPr>
            <a:spLocks noGrp="1"/>
          </p:cNvSpPr>
          <p:nvPr>
            <p:ph type="title"/>
          </p:nvPr>
        </p:nvSpPr>
        <p:spPr>
          <a:xfrm>
            <a:off x="758952" y="1143000"/>
            <a:ext cx="4572000" cy="2984701"/>
          </a:xfrm>
        </p:spPr>
        <p:txBody>
          <a:bodyPr vert="horz" lIns="91440" tIns="45720" rIns="91440" bIns="45720" rtlCol="0" anchor="b">
            <a:normAutofit/>
          </a:bodyPr>
          <a:lstStyle/>
          <a:p>
            <a:r>
              <a:rPr lang="en-US" b="1" dirty="0">
                <a:solidFill>
                  <a:srgbClr val="FFFFFF"/>
                </a:solidFill>
              </a:rPr>
              <a:t>Technology Stack</a:t>
            </a:r>
            <a:br>
              <a:rPr lang="en-US" b="1" dirty="0">
                <a:solidFill>
                  <a:srgbClr val="FFFFFF"/>
                </a:solidFill>
              </a:rPr>
            </a:br>
            <a:endParaRPr lang="en-US" dirty="0">
              <a:solidFill>
                <a:srgbClr val="FFFFFF"/>
              </a:solidFill>
            </a:endParaRPr>
          </a:p>
        </p:txBody>
      </p:sp>
      <p:cxnSp>
        <p:nvCxnSpPr>
          <p:cNvPr id="66" name="Straight Connector 65">
            <a:extLst>
              <a:ext uri="{FF2B5EF4-FFF2-40B4-BE49-F238E27FC236}">
                <a16:creationId xmlns:a16="http://schemas.microsoft.com/office/drawing/2014/main" id="{17726E8A-324C-4684-96F2-AFDDFB2F14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58952" y="4291242"/>
            <a:ext cx="457200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67"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607526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1" name="Straight Connector 10">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oman peeking out a window">
            <a:extLst>
              <a:ext uri="{FF2B5EF4-FFF2-40B4-BE49-F238E27FC236}">
                <a16:creationId xmlns:a16="http://schemas.microsoft.com/office/drawing/2014/main" id="{51E7D5C8-484C-95AC-4716-E10C4B8BE152}"/>
              </a:ext>
            </a:extLst>
          </p:cNvPr>
          <p:cNvPicPr>
            <a:picLocks noChangeAspect="1"/>
          </p:cNvPicPr>
          <p:nvPr/>
        </p:nvPicPr>
        <p:blipFill>
          <a:blip r:embed="rId2"/>
          <a:srcRect t="15730"/>
          <a:stretch/>
        </p:blipFill>
        <p:spPr>
          <a:xfrm>
            <a:off x="1" y="10"/>
            <a:ext cx="12191999" cy="6857990"/>
          </a:xfrm>
          <a:prstGeom prst="rect">
            <a:avLst/>
          </a:prstGeom>
        </p:spPr>
      </p:pic>
      <p:sp>
        <p:nvSpPr>
          <p:cNvPr id="15" name="Rectangle 14">
            <a:extLst>
              <a:ext uri="{FF2B5EF4-FFF2-40B4-BE49-F238E27FC236}">
                <a16:creationId xmlns:a16="http://schemas.microsoft.com/office/drawing/2014/main" id="{E4398140-F067-40E9-892C-4DB04C70B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44600" y="-1244600"/>
            <a:ext cx="6858000" cy="9347200"/>
          </a:xfrm>
          <a:prstGeom prst="rect">
            <a:avLst/>
          </a:prstGeom>
          <a:gradFill>
            <a:gsLst>
              <a:gs pos="100000">
                <a:srgbClr val="000000">
                  <a:alpha val="0"/>
                </a:srgbClr>
              </a:gs>
              <a:gs pos="0">
                <a:schemeClr val="tx1"/>
              </a:gs>
              <a:gs pos="0">
                <a:srgbClr val="000000">
                  <a:alpha val="7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C7ACDA2-87BD-0A09-FAB9-D76E5B78B89C}"/>
              </a:ext>
            </a:extLst>
          </p:cNvPr>
          <p:cNvSpPr>
            <a:spLocks noGrp="1"/>
          </p:cNvSpPr>
          <p:nvPr>
            <p:ph type="title"/>
          </p:nvPr>
        </p:nvSpPr>
        <p:spPr>
          <a:xfrm>
            <a:off x="758952" y="1143000"/>
            <a:ext cx="4572000" cy="2984701"/>
          </a:xfrm>
        </p:spPr>
        <p:txBody>
          <a:bodyPr vert="horz" lIns="91440" tIns="45720" rIns="91440" bIns="45720" rtlCol="0" anchor="b">
            <a:normAutofit/>
          </a:bodyPr>
          <a:lstStyle/>
          <a:p>
            <a:r>
              <a:rPr lang="en-US" sz="2400" b="1" dirty="0">
                <a:solidFill>
                  <a:srgbClr val="FFFFFF"/>
                </a:solidFill>
              </a:rPr>
              <a:t>Frontend (React.js)</a:t>
            </a:r>
            <a:br>
              <a:rPr lang="en-US" sz="2400" b="1" dirty="0">
                <a:solidFill>
                  <a:srgbClr val="FFFFFF"/>
                </a:solidFill>
              </a:rPr>
            </a:br>
            <a:r>
              <a:rPr lang="en-US" sz="2400" dirty="0">
                <a:solidFill>
                  <a:srgbClr val="FFFFFF"/>
                </a:solidFill>
              </a:rPr>
              <a:t>React.js is a JavaScript library used to build the user interface, creating a dynamic and responsive experience for both guests and hotel staff.</a:t>
            </a:r>
            <a:br>
              <a:rPr lang="en-US" sz="2400" dirty="0">
                <a:solidFill>
                  <a:srgbClr val="FFFFFF"/>
                </a:solidFill>
              </a:rPr>
            </a:br>
            <a:endParaRPr lang="en-US" sz="2400" dirty="0">
              <a:solidFill>
                <a:srgbClr val="FFFFFF"/>
              </a:solidFill>
            </a:endParaRPr>
          </a:p>
        </p:txBody>
      </p:sp>
      <p:cxnSp>
        <p:nvCxnSpPr>
          <p:cNvPr id="17" name="Straight Connector 16">
            <a:extLst>
              <a:ext uri="{FF2B5EF4-FFF2-40B4-BE49-F238E27FC236}">
                <a16:creationId xmlns:a16="http://schemas.microsoft.com/office/drawing/2014/main" id="{17726E8A-324C-4684-96F2-AFDDFB2F14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58952" y="4291242"/>
            <a:ext cx="457200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19"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6556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24"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26" name="Straight Connector 25">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28" name="Rectangle 27">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loud shaped hard drive with cables">
            <a:extLst>
              <a:ext uri="{FF2B5EF4-FFF2-40B4-BE49-F238E27FC236}">
                <a16:creationId xmlns:a16="http://schemas.microsoft.com/office/drawing/2014/main" id="{D854D255-BA75-1500-32F7-EC4C6B3CCC02}"/>
              </a:ext>
            </a:extLst>
          </p:cNvPr>
          <p:cNvPicPr>
            <a:picLocks noChangeAspect="1"/>
          </p:cNvPicPr>
          <p:nvPr/>
        </p:nvPicPr>
        <p:blipFill>
          <a:blip r:embed="rId2"/>
          <a:srcRect t="1747"/>
          <a:stretch/>
        </p:blipFill>
        <p:spPr>
          <a:xfrm>
            <a:off x="1" y="10"/>
            <a:ext cx="12191999" cy="6857990"/>
          </a:xfrm>
          <a:prstGeom prst="rect">
            <a:avLst/>
          </a:prstGeom>
        </p:spPr>
      </p:pic>
      <p:sp>
        <p:nvSpPr>
          <p:cNvPr id="30" name="Rectangle 29">
            <a:extLst>
              <a:ext uri="{FF2B5EF4-FFF2-40B4-BE49-F238E27FC236}">
                <a16:creationId xmlns:a16="http://schemas.microsoft.com/office/drawing/2014/main" id="{E4398140-F067-40E9-892C-4DB04C70B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44600" y="-1244600"/>
            <a:ext cx="6858000" cy="9347200"/>
          </a:xfrm>
          <a:prstGeom prst="rect">
            <a:avLst/>
          </a:prstGeom>
          <a:gradFill>
            <a:gsLst>
              <a:gs pos="100000">
                <a:srgbClr val="000000">
                  <a:alpha val="0"/>
                </a:srgbClr>
              </a:gs>
              <a:gs pos="0">
                <a:schemeClr val="tx1"/>
              </a:gs>
              <a:gs pos="0">
                <a:srgbClr val="000000">
                  <a:alpha val="7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0F24740-B3E8-2434-4F30-E874605BEAA9}"/>
              </a:ext>
            </a:extLst>
          </p:cNvPr>
          <p:cNvSpPr>
            <a:spLocks noGrp="1"/>
          </p:cNvSpPr>
          <p:nvPr>
            <p:ph type="title"/>
          </p:nvPr>
        </p:nvSpPr>
        <p:spPr>
          <a:xfrm>
            <a:off x="758952" y="1143000"/>
            <a:ext cx="4572000" cy="2984701"/>
          </a:xfrm>
        </p:spPr>
        <p:txBody>
          <a:bodyPr vert="horz" lIns="91440" tIns="45720" rIns="91440" bIns="45720" rtlCol="0" anchor="b">
            <a:normAutofit/>
          </a:bodyPr>
          <a:lstStyle/>
          <a:p>
            <a:r>
              <a:rPr lang="en-US" sz="2400" b="1" dirty="0">
                <a:solidFill>
                  <a:srgbClr val="FFFFFF"/>
                </a:solidFill>
              </a:rPr>
              <a:t>Backend (Node.js)</a:t>
            </a:r>
            <a:br>
              <a:rPr lang="en-US" sz="2400" b="1" dirty="0">
                <a:solidFill>
                  <a:srgbClr val="FFFFFF"/>
                </a:solidFill>
              </a:rPr>
            </a:br>
            <a:r>
              <a:rPr lang="en-US" sz="2400" dirty="0">
                <a:solidFill>
                  <a:srgbClr val="FFFFFF"/>
                </a:solidFill>
              </a:rPr>
              <a:t>Node.js powers the server-side logic and API development, handling data processing, user authentication, and secure communication between the frontend and backend.</a:t>
            </a:r>
            <a:br>
              <a:rPr lang="en-US" sz="2400" dirty="0">
                <a:solidFill>
                  <a:srgbClr val="FFFFFF"/>
                </a:solidFill>
              </a:rPr>
            </a:br>
            <a:endParaRPr lang="en-US" sz="2400" dirty="0">
              <a:solidFill>
                <a:srgbClr val="FFFFFF"/>
              </a:solidFill>
            </a:endParaRPr>
          </a:p>
        </p:txBody>
      </p:sp>
      <p:cxnSp>
        <p:nvCxnSpPr>
          <p:cNvPr id="32" name="Straight Connector 31">
            <a:extLst>
              <a:ext uri="{FF2B5EF4-FFF2-40B4-BE49-F238E27FC236}">
                <a16:creationId xmlns:a16="http://schemas.microsoft.com/office/drawing/2014/main" id="{17726E8A-324C-4684-96F2-AFDDFB2F14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58952" y="4291242"/>
            <a:ext cx="457200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34"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897598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23" name="Straight Connector 22">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0B7E6C-DA3A-C556-A3E3-DF041C68020A}"/>
              </a:ext>
            </a:extLst>
          </p:cNvPr>
          <p:cNvSpPr>
            <a:spLocks noGrp="1"/>
          </p:cNvSpPr>
          <p:nvPr>
            <p:ph type="title"/>
          </p:nvPr>
        </p:nvSpPr>
        <p:spPr>
          <a:xfrm>
            <a:off x="5978914" y="893935"/>
            <a:ext cx="5364937" cy="3339390"/>
          </a:xfrm>
        </p:spPr>
        <p:txBody>
          <a:bodyPr vert="horz" lIns="91440" tIns="45720" rIns="91440" bIns="45720" rtlCol="0" anchor="ctr">
            <a:normAutofit/>
          </a:bodyPr>
          <a:lstStyle/>
          <a:p>
            <a:r>
              <a:rPr lang="en-US" sz="1500" b="1" i="1" kern="1200" spc="100" baseline="0" dirty="0">
                <a:solidFill>
                  <a:schemeClr val="bg1"/>
                </a:solidFill>
                <a:latin typeface="+mj-lt"/>
                <a:ea typeface="+mj-ea"/>
                <a:cs typeface="+mj-cs"/>
              </a:rPr>
              <a:t>Content Management (Sanity)</a:t>
            </a:r>
            <a:br>
              <a:rPr lang="en-US" sz="1500" b="1" i="1" kern="1200" spc="100" baseline="0" dirty="0">
                <a:solidFill>
                  <a:schemeClr val="bg1"/>
                </a:solidFill>
                <a:latin typeface="+mj-lt"/>
                <a:ea typeface="+mj-ea"/>
                <a:cs typeface="+mj-cs"/>
              </a:rPr>
            </a:br>
            <a:r>
              <a:rPr lang="en-US" sz="1500" i="1" kern="1200" spc="100" baseline="0" dirty="0">
                <a:solidFill>
                  <a:schemeClr val="bg1"/>
                </a:solidFill>
                <a:latin typeface="+mj-lt"/>
                <a:ea typeface="+mj-ea"/>
                <a:cs typeface="+mj-cs"/>
              </a:rPr>
              <a:t>Sanity is used as a headless CMS to manage and organize hotel data, including room information, pricing, amenities, and other essential content. It enables content updates and management without requiring code changes.</a:t>
            </a:r>
            <a:br>
              <a:rPr lang="en-US" sz="1500" i="1" kern="1200" spc="100" baseline="0" dirty="0">
                <a:solidFill>
                  <a:schemeClr val="bg1"/>
                </a:solidFill>
                <a:latin typeface="+mj-lt"/>
                <a:ea typeface="+mj-ea"/>
                <a:cs typeface="+mj-cs"/>
              </a:rPr>
            </a:br>
            <a:r>
              <a:rPr lang="en-US" sz="1500" b="1" i="1" kern="1200" spc="100" baseline="0" dirty="0">
                <a:solidFill>
                  <a:schemeClr val="bg1"/>
                </a:solidFill>
                <a:latin typeface="+mj-lt"/>
                <a:ea typeface="+mj-ea"/>
                <a:cs typeface="+mj-cs"/>
              </a:rPr>
              <a:t>Deployment (</a:t>
            </a:r>
            <a:r>
              <a:rPr lang="en-US" sz="1500" b="1" i="1" kern="1200" spc="100" baseline="0" dirty="0" err="1">
                <a:solidFill>
                  <a:schemeClr val="bg1"/>
                </a:solidFill>
                <a:latin typeface="+mj-lt"/>
                <a:ea typeface="+mj-ea"/>
                <a:cs typeface="+mj-cs"/>
              </a:rPr>
              <a:t>Vercel</a:t>
            </a:r>
            <a:r>
              <a:rPr lang="en-US" sz="1500" b="1" i="1" kern="1200" spc="100" baseline="0" dirty="0">
                <a:solidFill>
                  <a:schemeClr val="bg1"/>
                </a:solidFill>
                <a:latin typeface="+mj-lt"/>
                <a:ea typeface="+mj-ea"/>
                <a:cs typeface="+mj-cs"/>
              </a:rPr>
              <a:t>)</a:t>
            </a:r>
            <a:br>
              <a:rPr lang="en-US" sz="1500" b="1" i="1" kern="1200" spc="100" baseline="0" dirty="0">
                <a:solidFill>
                  <a:schemeClr val="bg1"/>
                </a:solidFill>
                <a:latin typeface="+mj-lt"/>
                <a:ea typeface="+mj-ea"/>
                <a:cs typeface="+mj-cs"/>
              </a:rPr>
            </a:br>
            <a:r>
              <a:rPr lang="en-US" sz="1500" i="1" kern="1200" spc="100" baseline="0" dirty="0" err="1">
                <a:solidFill>
                  <a:schemeClr val="bg1"/>
                </a:solidFill>
                <a:latin typeface="+mj-lt"/>
                <a:ea typeface="+mj-ea"/>
                <a:cs typeface="+mj-cs"/>
              </a:rPr>
              <a:t>Vercel</a:t>
            </a:r>
            <a:r>
              <a:rPr lang="en-US" sz="1500" i="1" kern="1200" spc="100" baseline="0" dirty="0">
                <a:solidFill>
                  <a:schemeClr val="bg1"/>
                </a:solidFill>
                <a:latin typeface="+mj-lt"/>
                <a:ea typeface="+mj-ea"/>
                <a:cs typeface="+mj-cs"/>
              </a:rPr>
              <a:t> provides a seamless platform for continuous deployment, ensuring that the system is constantly updated and accessible to users. It simplifies the deployment process and ensures optimal system performance.</a:t>
            </a:r>
            <a:br>
              <a:rPr lang="en-US" sz="1500" i="1" kern="1200" spc="100" baseline="0" dirty="0">
                <a:solidFill>
                  <a:schemeClr val="bg1"/>
                </a:solidFill>
                <a:latin typeface="+mj-lt"/>
                <a:ea typeface="+mj-ea"/>
                <a:cs typeface="+mj-cs"/>
              </a:rPr>
            </a:br>
            <a:endParaRPr lang="en-US" sz="1500" i="1" kern="1200" spc="100" baseline="0" dirty="0">
              <a:solidFill>
                <a:schemeClr val="bg1"/>
              </a:solidFill>
              <a:latin typeface="+mj-lt"/>
              <a:ea typeface="+mj-ea"/>
              <a:cs typeface="+mj-cs"/>
            </a:endParaRPr>
          </a:p>
        </p:txBody>
      </p:sp>
      <p:sp>
        <p:nvSpPr>
          <p:cNvPr id="25" name="Freeform: Shape 24">
            <a:extLst>
              <a:ext uri="{FF2B5EF4-FFF2-40B4-BE49-F238E27FC236}">
                <a16:creationId xmlns:a16="http://schemas.microsoft.com/office/drawing/2014/main" id="{AAD3D935-ECFC-4862-B395-207C13BAC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6" name="Graphic 25" descr="Head with Gears">
            <a:extLst>
              <a:ext uri="{FF2B5EF4-FFF2-40B4-BE49-F238E27FC236}">
                <a16:creationId xmlns:a16="http://schemas.microsoft.com/office/drawing/2014/main" id="{15B8AF78-91E6-9FB7-15DC-F5BC14120D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8401" y="1793908"/>
            <a:ext cx="3491811" cy="3491811"/>
          </a:xfrm>
          <a:prstGeom prst="rect">
            <a:avLst/>
          </a:prstGeom>
        </p:spPr>
      </p:pic>
      <p:cxnSp>
        <p:nvCxnSpPr>
          <p:cNvPr id="27" name="Straight Connector 26">
            <a:extLst>
              <a:ext uri="{FF2B5EF4-FFF2-40B4-BE49-F238E27FC236}">
                <a16:creationId xmlns:a16="http://schemas.microsoft.com/office/drawing/2014/main" id="{E3B95BE3-D5B2-4F38-9A01-17866C9FBA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040331" y="4555071"/>
            <a:ext cx="530352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936409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4E8E2"/>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1" name="Straight Connector 10">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19796B-B77B-A8AA-4715-F658468DF943}"/>
              </a:ext>
            </a:extLst>
          </p:cNvPr>
          <p:cNvSpPr>
            <a:spLocks noGrp="1"/>
          </p:cNvSpPr>
          <p:nvPr>
            <p:ph type="title"/>
          </p:nvPr>
        </p:nvSpPr>
        <p:spPr>
          <a:xfrm>
            <a:off x="5978914" y="893935"/>
            <a:ext cx="5364937" cy="3339390"/>
          </a:xfrm>
        </p:spPr>
        <p:txBody>
          <a:bodyPr vert="horz" lIns="91440" tIns="45720" rIns="91440" bIns="45720" rtlCol="0" anchor="ctr">
            <a:normAutofit fontScale="90000"/>
          </a:bodyPr>
          <a:lstStyle/>
          <a:p>
            <a:r>
              <a:rPr lang="en-US" sz="1500" b="1" dirty="0"/>
              <a:t>Frontend (React.js)</a:t>
            </a:r>
            <a:br>
              <a:rPr lang="en-US" sz="1500" b="1" dirty="0"/>
            </a:br>
            <a:r>
              <a:rPr lang="en-US" sz="1500" b="1" dirty="0"/>
              <a:t>User Interface Design</a:t>
            </a:r>
            <a:br>
              <a:rPr lang="en-US" sz="1500" b="1" dirty="0"/>
            </a:br>
            <a:r>
              <a:rPr lang="en-US" sz="1500" dirty="0"/>
              <a:t>A visually appealing and intuitive user interface has been designed using React.js. The interface is optimized for both desktop and mobile devices, offering a seamless experience across all platforms.</a:t>
            </a:r>
            <a:br>
              <a:rPr lang="en-US" sz="1500" dirty="0"/>
            </a:br>
            <a:r>
              <a:rPr lang="en-US" sz="1500" b="1" dirty="0"/>
              <a:t>Responsive Design</a:t>
            </a:r>
            <a:br>
              <a:rPr lang="en-US" sz="1500" b="1" dirty="0"/>
            </a:br>
            <a:r>
              <a:rPr lang="en-US" sz="1500" dirty="0"/>
              <a:t>The frontend design is responsive and adapts to different screen sizes, ensuring a consistent user experience on desktops, tablets, and smartphones.</a:t>
            </a:r>
            <a:br>
              <a:rPr lang="en-US" sz="1500" dirty="0"/>
            </a:br>
            <a:r>
              <a:rPr lang="en-US" sz="1500" b="1" dirty="0"/>
              <a:t>Accessibility Features</a:t>
            </a:r>
            <a:br>
              <a:rPr lang="en-US" sz="1500" b="1" dirty="0"/>
            </a:br>
            <a:r>
              <a:rPr lang="en-US" sz="1500" dirty="0"/>
              <a:t>Accessibility was considered during frontend development, ensuring that the system is usable for individuals with disabilities. This includes features like screen reader compatibility and keyboard navigation.</a:t>
            </a:r>
            <a:br>
              <a:rPr lang="en-US" sz="1500" dirty="0"/>
            </a:br>
            <a:endParaRPr lang="en-US" sz="1500" dirty="0"/>
          </a:p>
        </p:txBody>
      </p:sp>
      <p:pic>
        <p:nvPicPr>
          <p:cNvPr id="5" name="Picture 4" descr="A colorful squares and lines&#10;&#10;Description automatically generated">
            <a:extLst>
              <a:ext uri="{FF2B5EF4-FFF2-40B4-BE49-F238E27FC236}">
                <a16:creationId xmlns:a16="http://schemas.microsoft.com/office/drawing/2014/main" id="{B02B0C8D-D2B0-9C2F-EE7A-B4F47EF22034}"/>
              </a:ext>
            </a:extLst>
          </p:cNvPr>
          <p:cNvPicPr>
            <a:picLocks noChangeAspect="1"/>
          </p:cNvPicPr>
          <p:nvPr/>
        </p:nvPicPr>
        <p:blipFill>
          <a:blip r:embed="rId2"/>
          <a:srcRect l="21681" r="24518" b="-1"/>
          <a:stretch/>
        </p:blipFill>
        <p:spPr>
          <a:xfrm>
            <a:off x="1" y="10"/>
            <a:ext cx="5215066" cy="6857990"/>
          </a:xfrm>
          <a:custGeom>
            <a:avLst/>
            <a:gdLst/>
            <a:ahLst/>
            <a:cxnLst/>
            <a:rect l="l" t="t" r="r" b="b"/>
            <a:pathLst>
              <a:path w="5215066" h="6845983">
                <a:moveTo>
                  <a:pt x="0" y="0"/>
                </a:moveTo>
                <a:lnTo>
                  <a:pt x="3197713" y="0"/>
                </a:lnTo>
                <a:lnTo>
                  <a:pt x="3259787" y="39795"/>
                </a:lnTo>
                <a:cubicBezTo>
                  <a:pt x="4439462" y="836768"/>
                  <a:pt x="5215066" y="2186425"/>
                  <a:pt x="5215066" y="3717234"/>
                </a:cubicBezTo>
                <a:cubicBezTo>
                  <a:pt x="5215066" y="4788800"/>
                  <a:pt x="4835020" y="5771602"/>
                  <a:pt x="4202364" y="6538204"/>
                </a:cubicBezTo>
                <a:lnTo>
                  <a:pt x="3922635" y="6845983"/>
                </a:lnTo>
                <a:lnTo>
                  <a:pt x="0" y="6845983"/>
                </a:lnTo>
                <a:close/>
              </a:path>
            </a:pathLst>
          </a:custGeom>
        </p:spPr>
      </p:pic>
      <p:cxnSp>
        <p:nvCxnSpPr>
          <p:cNvPr id="15" name="Straight Connector 14">
            <a:extLst>
              <a:ext uri="{FF2B5EF4-FFF2-40B4-BE49-F238E27FC236}">
                <a16:creationId xmlns:a16="http://schemas.microsoft.com/office/drawing/2014/main" id="{E3B95BE3-D5B2-4F38-9A01-17866C9FBA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040331" y="4555071"/>
            <a:ext cx="5303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481254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 name="Rectangle 1">
            <a:extLst>
              <a:ext uri="{FF2B5EF4-FFF2-40B4-BE49-F238E27FC236}">
                <a16:creationId xmlns:a16="http://schemas.microsoft.com/office/drawing/2014/main" id="{B215A35A-4B78-3216-3596-06F39712D228}"/>
              </a:ext>
            </a:extLst>
          </p:cNvPr>
          <p:cNvSpPr>
            <a:spLocks noGrp="1" noChangeArrowheads="1"/>
          </p:cNvSpPr>
          <p:nvPr>
            <p:ph type="title"/>
          </p:nvPr>
        </p:nvSpPr>
        <p:spPr bwMode="auto">
          <a:xfrm>
            <a:off x="758953" y="1063256"/>
            <a:ext cx="3382050" cy="455895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ct val="0"/>
              </a:spcAft>
              <a:buClrTx/>
              <a:buSzTx/>
              <a:buFontTx/>
              <a:buNone/>
              <a:tabLst/>
            </a:pPr>
            <a:r>
              <a:rPr kumimoji="0" lang="en-US" altLang="en-US" sz="5100" b="1" i="0" u="none" strike="noStrike" cap="none" normalizeH="0" baseline="0">
                <a:ln>
                  <a:noFill/>
                </a:ln>
                <a:solidFill>
                  <a:schemeClr val="bg1"/>
                </a:solidFill>
                <a:effectLst/>
                <a:latin typeface="Arial" panose="020B0604020202020204" pitchFamily="34" charset="0"/>
              </a:rPr>
              <a:t>Database and Data Structure</a:t>
            </a:r>
          </a:p>
          <a:p>
            <a:pPr marL="0" marR="0" lvl="0" indent="0" defTabSz="914400" rtl="0" eaLnBrk="0" fontAlgn="base" latinLnBrk="0" hangingPunct="0">
              <a:spcBef>
                <a:spcPct val="0"/>
              </a:spcBef>
              <a:spcAft>
                <a:spcPct val="0"/>
              </a:spcAft>
              <a:buClrTx/>
              <a:buSzTx/>
              <a:buFontTx/>
              <a:buNone/>
              <a:tabLst/>
            </a:pPr>
            <a:endParaRPr kumimoji="0" lang="en-US" altLang="en-US" sz="5100" b="0" i="0" u="none" strike="noStrike" cap="none" normalizeH="0" baseline="0">
              <a:ln>
                <a:noFill/>
              </a:ln>
              <a:solidFill>
                <a:schemeClr val="bg1"/>
              </a:solidFill>
              <a:effectLst/>
              <a:latin typeface="Arial" panose="020B0604020202020204" pitchFamily="34" charset="0"/>
            </a:endParaRPr>
          </a:p>
        </p:txBody>
      </p:sp>
      <p:sp useBgFill="1">
        <p:nvSpPr>
          <p:cNvPr id="14" name="Freeform: Shape 13">
            <a:extLst>
              <a:ext uri="{FF2B5EF4-FFF2-40B4-BE49-F238E27FC236}">
                <a16:creationId xmlns:a16="http://schemas.microsoft.com/office/drawing/2014/main" id="{B96B26CA-9949-4D9C-A2F3-DB3CA283AD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6956" y="0"/>
            <a:ext cx="7615044" cy="6858000"/>
          </a:xfrm>
          <a:custGeom>
            <a:avLst/>
            <a:gdLst>
              <a:gd name="connsiteX0" fmla="*/ 2017353 w 7615044"/>
              <a:gd name="connsiteY0" fmla="*/ 0 h 6858000"/>
              <a:gd name="connsiteX1" fmla="*/ 3903088 w 7615044"/>
              <a:gd name="connsiteY1" fmla="*/ 0 h 6858000"/>
              <a:gd name="connsiteX2" fmla="*/ 5215066 w 7615044"/>
              <a:gd name="connsiteY2" fmla="*/ 0 h 6858000"/>
              <a:gd name="connsiteX3" fmla="*/ 7615044 w 7615044"/>
              <a:gd name="connsiteY3" fmla="*/ 0 h 6858000"/>
              <a:gd name="connsiteX4" fmla="*/ 7615044 w 7615044"/>
              <a:gd name="connsiteY4" fmla="*/ 6858000 h 6858000"/>
              <a:gd name="connsiteX5" fmla="*/ 5215066 w 7615044"/>
              <a:gd name="connsiteY5" fmla="*/ 6858000 h 6858000"/>
              <a:gd name="connsiteX6" fmla="*/ 3903088 w 7615044"/>
              <a:gd name="connsiteY6" fmla="*/ 6858000 h 6858000"/>
              <a:gd name="connsiteX7" fmla="*/ 1292431 w 7615044"/>
              <a:gd name="connsiteY7" fmla="*/ 6858000 h 6858000"/>
              <a:gd name="connsiteX8" fmla="*/ 1012702 w 7615044"/>
              <a:gd name="connsiteY8" fmla="*/ 6549681 h 6858000"/>
              <a:gd name="connsiteX9" fmla="*/ 0 w 7615044"/>
              <a:gd name="connsiteY9" fmla="*/ 3723759 h 6858000"/>
              <a:gd name="connsiteX10" fmla="*/ 1955279 w 7615044"/>
              <a:gd name="connsiteY10"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15044" h="6858000">
                <a:moveTo>
                  <a:pt x="2017353" y="0"/>
                </a:moveTo>
                <a:lnTo>
                  <a:pt x="3903088" y="0"/>
                </a:lnTo>
                <a:lnTo>
                  <a:pt x="5215066" y="0"/>
                </a:lnTo>
                <a:lnTo>
                  <a:pt x="7615044" y="0"/>
                </a:lnTo>
                <a:lnTo>
                  <a:pt x="7615044" y="6858000"/>
                </a:lnTo>
                <a:lnTo>
                  <a:pt x="5215066" y="6858000"/>
                </a:lnTo>
                <a:lnTo>
                  <a:pt x="3903088" y="6858000"/>
                </a:lnTo>
                <a:lnTo>
                  <a:pt x="1292431" y="6858000"/>
                </a:lnTo>
                <a:lnTo>
                  <a:pt x="1012702" y="6549681"/>
                </a:lnTo>
                <a:cubicBezTo>
                  <a:pt x="380046" y="5781733"/>
                  <a:pt x="0" y="4797206"/>
                  <a:pt x="0" y="3723759"/>
                </a:cubicBezTo>
                <a:cubicBezTo>
                  <a:pt x="0" y="2190263"/>
                  <a:pt x="775604" y="838237"/>
                  <a:pt x="1955279" y="3986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4" name="Content Placeholder 3">
            <a:extLst>
              <a:ext uri="{FF2B5EF4-FFF2-40B4-BE49-F238E27FC236}">
                <a16:creationId xmlns:a16="http://schemas.microsoft.com/office/drawing/2014/main" id="{90CDE545-F5FD-48FB-326F-B03FFBE53F8A}"/>
              </a:ext>
            </a:extLst>
          </p:cNvPr>
          <p:cNvGraphicFramePr>
            <a:graphicFrameLocks noGrp="1"/>
          </p:cNvGraphicFramePr>
          <p:nvPr>
            <p:ph idx="1"/>
            <p:extLst>
              <p:ext uri="{D42A27DB-BD31-4B8C-83A1-F6EECF244321}">
                <p14:modId xmlns:p14="http://schemas.microsoft.com/office/powerpoint/2010/main" val="1898088946"/>
              </p:ext>
            </p:extLst>
          </p:nvPr>
        </p:nvGraphicFramePr>
        <p:xfrm>
          <a:off x="5934581" y="1063256"/>
          <a:ext cx="5381608" cy="4720311"/>
        </p:xfrm>
        <a:graphic>
          <a:graphicData uri="http://schemas.openxmlformats.org/drawingml/2006/table">
            <a:tbl>
              <a:tblPr/>
              <a:tblGrid>
                <a:gridCol w="2391509">
                  <a:extLst>
                    <a:ext uri="{9D8B030D-6E8A-4147-A177-3AD203B41FA5}">
                      <a16:colId xmlns:a16="http://schemas.microsoft.com/office/drawing/2014/main" val="934430038"/>
                    </a:ext>
                  </a:extLst>
                </a:gridCol>
                <a:gridCol w="2990099">
                  <a:extLst>
                    <a:ext uri="{9D8B030D-6E8A-4147-A177-3AD203B41FA5}">
                      <a16:colId xmlns:a16="http://schemas.microsoft.com/office/drawing/2014/main" val="3159817133"/>
                    </a:ext>
                  </a:extLst>
                </a:gridCol>
              </a:tblGrid>
              <a:tr h="451508">
                <a:tc>
                  <a:txBody>
                    <a:bodyPr/>
                    <a:lstStyle/>
                    <a:p>
                      <a:pPr algn="l" fontAlgn="ctr"/>
                      <a:r>
                        <a:rPr lang="en-US" sz="2000" b="0" i="0" u="none" strike="noStrike">
                          <a:effectLst/>
                          <a:latin typeface="Arial" panose="020B0604020202020204" pitchFamily="34" charset="0"/>
                        </a:rPr>
                        <a:t>Data Category</a:t>
                      </a:r>
                    </a:p>
                  </a:txBody>
                  <a:tcPr marL="102615" marR="102615" marT="51308" marB="51308" anchor="ctr">
                    <a:lnL>
                      <a:noFill/>
                    </a:lnL>
                    <a:lnR>
                      <a:noFill/>
                    </a:lnR>
                    <a:lnT>
                      <a:noFill/>
                    </a:lnT>
                    <a:lnB>
                      <a:noFill/>
                    </a:lnB>
                    <a:noFill/>
                  </a:tcPr>
                </a:tc>
                <a:tc>
                  <a:txBody>
                    <a:bodyPr/>
                    <a:lstStyle/>
                    <a:p>
                      <a:pPr algn="l" fontAlgn="ctr"/>
                      <a:r>
                        <a:rPr lang="en-US" sz="2000" b="0" i="0" u="none" strike="noStrike">
                          <a:effectLst/>
                          <a:latin typeface="Arial" panose="020B0604020202020204" pitchFamily="34" charset="0"/>
                        </a:rPr>
                        <a:t>Example Fields</a:t>
                      </a:r>
                    </a:p>
                  </a:txBody>
                  <a:tcPr marL="102615" marR="102615" marT="51308" marB="51308" anchor="ctr">
                    <a:lnL>
                      <a:noFill/>
                    </a:lnL>
                    <a:lnR>
                      <a:noFill/>
                    </a:lnR>
                    <a:lnT>
                      <a:noFill/>
                    </a:lnT>
                    <a:lnB>
                      <a:noFill/>
                    </a:lnB>
                    <a:noFill/>
                  </a:tcPr>
                </a:tc>
                <a:extLst>
                  <a:ext uri="{0D108BD9-81ED-4DB2-BD59-A6C34878D82A}">
                    <a16:rowId xmlns:a16="http://schemas.microsoft.com/office/drawing/2014/main" val="2293866050"/>
                  </a:ext>
                </a:extLst>
              </a:tr>
              <a:tr h="1067201">
                <a:tc>
                  <a:txBody>
                    <a:bodyPr/>
                    <a:lstStyle/>
                    <a:p>
                      <a:pPr algn="l" fontAlgn="ctr"/>
                      <a:r>
                        <a:rPr lang="en-US" sz="2000" b="0" i="0" u="none" strike="noStrike">
                          <a:effectLst/>
                          <a:latin typeface="Arial" panose="020B0604020202020204" pitchFamily="34" charset="0"/>
                        </a:rPr>
                        <a:t>Room Information</a:t>
                      </a:r>
                    </a:p>
                  </a:txBody>
                  <a:tcPr marL="102615" marR="102615" marT="51308" marB="51308" anchor="ctr">
                    <a:lnL>
                      <a:noFill/>
                    </a:lnL>
                    <a:lnR>
                      <a:noFill/>
                    </a:lnR>
                    <a:lnT>
                      <a:noFill/>
                    </a:lnT>
                    <a:lnB>
                      <a:noFill/>
                    </a:lnB>
                    <a:noFill/>
                  </a:tcPr>
                </a:tc>
                <a:tc>
                  <a:txBody>
                    <a:bodyPr/>
                    <a:lstStyle/>
                    <a:p>
                      <a:pPr algn="l" fontAlgn="ctr"/>
                      <a:r>
                        <a:rPr lang="en-US" sz="2000" b="0" i="0" u="none" strike="noStrike">
                          <a:effectLst/>
                          <a:latin typeface="Arial" panose="020B0604020202020204" pitchFamily="34" charset="0"/>
                        </a:rPr>
                        <a:t>Room Type, Capacity, Amenities, Pricing, Availability</a:t>
                      </a:r>
                    </a:p>
                  </a:txBody>
                  <a:tcPr marL="102615" marR="102615" marT="51308" marB="51308" anchor="ctr">
                    <a:lnL>
                      <a:noFill/>
                    </a:lnL>
                    <a:lnR>
                      <a:noFill/>
                    </a:lnR>
                    <a:lnT>
                      <a:noFill/>
                    </a:lnT>
                    <a:lnB>
                      <a:noFill/>
                    </a:lnB>
                    <a:noFill/>
                  </a:tcPr>
                </a:tc>
                <a:extLst>
                  <a:ext uri="{0D108BD9-81ED-4DB2-BD59-A6C34878D82A}">
                    <a16:rowId xmlns:a16="http://schemas.microsoft.com/office/drawing/2014/main" val="2768542267"/>
                  </a:ext>
                </a:extLst>
              </a:tr>
              <a:tr h="759354">
                <a:tc>
                  <a:txBody>
                    <a:bodyPr/>
                    <a:lstStyle/>
                    <a:p>
                      <a:pPr algn="l" fontAlgn="ctr"/>
                      <a:r>
                        <a:rPr lang="en-US" sz="2000" b="0" i="0" u="none" strike="noStrike">
                          <a:effectLst/>
                          <a:latin typeface="Arial" panose="020B0604020202020204" pitchFamily="34" charset="0"/>
                        </a:rPr>
                        <a:t>Guest Information</a:t>
                      </a:r>
                    </a:p>
                  </a:txBody>
                  <a:tcPr marL="102615" marR="102615" marT="51308" marB="51308" anchor="ctr">
                    <a:lnL>
                      <a:noFill/>
                    </a:lnL>
                    <a:lnR>
                      <a:noFill/>
                    </a:lnR>
                    <a:lnT>
                      <a:noFill/>
                    </a:lnT>
                    <a:lnB>
                      <a:noFill/>
                    </a:lnB>
                    <a:noFill/>
                  </a:tcPr>
                </a:tc>
                <a:tc>
                  <a:txBody>
                    <a:bodyPr/>
                    <a:lstStyle/>
                    <a:p>
                      <a:pPr algn="l" fontAlgn="ctr"/>
                      <a:r>
                        <a:rPr lang="en-US" sz="2000" b="0" i="0" u="none" strike="noStrike">
                          <a:effectLst/>
                          <a:latin typeface="Arial" panose="020B0604020202020204" pitchFamily="34" charset="0"/>
                        </a:rPr>
                        <a:t>Name, Contact Details, Booking History</a:t>
                      </a:r>
                    </a:p>
                  </a:txBody>
                  <a:tcPr marL="102615" marR="102615" marT="51308" marB="51308" anchor="ctr">
                    <a:lnL>
                      <a:noFill/>
                    </a:lnL>
                    <a:lnR>
                      <a:noFill/>
                    </a:lnR>
                    <a:lnT>
                      <a:noFill/>
                    </a:lnT>
                    <a:lnB>
                      <a:noFill/>
                    </a:lnB>
                    <a:noFill/>
                  </a:tcPr>
                </a:tc>
                <a:extLst>
                  <a:ext uri="{0D108BD9-81ED-4DB2-BD59-A6C34878D82A}">
                    <a16:rowId xmlns:a16="http://schemas.microsoft.com/office/drawing/2014/main" val="600651586"/>
                  </a:ext>
                </a:extLst>
              </a:tr>
              <a:tr h="1375047">
                <a:tc>
                  <a:txBody>
                    <a:bodyPr/>
                    <a:lstStyle/>
                    <a:p>
                      <a:pPr algn="l" fontAlgn="ctr"/>
                      <a:r>
                        <a:rPr lang="en-US" sz="2000" b="0" i="0" u="none" strike="noStrike">
                          <a:effectLst/>
                          <a:latin typeface="Arial" panose="020B0604020202020204" pitchFamily="34" charset="0"/>
                        </a:rPr>
                        <a:t>Booking Details</a:t>
                      </a:r>
                    </a:p>
                  </a:txBody>
                  <a:tcPr marL="102615" marR="102615" marT="51308" marB="51308" anchor="ctr">
                    <a:lnL>
                      <a:noFill/>
                    </a:lnL>
                    <a:lnR>
                      <a:noFill/>
                    </a:lnR>
                    <a:lnT>
                      <a:noFill/>
                    </a:lnT>
                    <a:lnB>
                      <a:noFill/>
                    </a:lnB>
                    <a:noFill/>
                  </a:tcPr>
                </a:tc>
                <a:tc>
                  <a:txBody>
                    <a:bodyPr/>
                    <a:lstStyle/>
                    <a:p>
                      <a:pPr algn="l" fontAlgn="ctr"/>
                      <a:r>
                        <a:rPr lang="en-US" sz="2000" b="0" i="0" u="none" strike="noStrike">
                          <a:effectLst/>
                          <a:latin typeface="Arial" panose="020B0604020202020204" pitchFamily="34" charset="0"/>
                        </a:rPr>
                        <a:t>Arrival Date, Departure Date, Room Type, Guest Information, Payment Information</a:t>
                      </a:r>
                    </a:p>
                  </a:txBody>
                  <a:tcPr marL="102615" marR="102615" marT="51308" marB="51308" anchor="ctr">
                    <a:lnL>
                      <a:noFill/>
                    </a:lnL>
                    <a:lnR>
                      <a:noFill/>
                    </a:lnR>
                    <a:lnT>
                      <a:noFill/>
                    </a:lnT>
                    <a:lnB>
                      <a:noFill/>
                    </a:lnB>
                    <a:noFill/>
                  </a:tcPr>
                </a:tc>
                <a:extLst>
                  <a:ext uri="{0D108BD9-81ED-4DB2-BD59-A6C34878D82A}">
                    <a16:rowId xmlns:a16="http://schemas.microsoft.com/office/drawing/2014/main" val="3661840876"/>
                  </a:ext>
                </a:extLst>
              </a:tr>
              <a:tr h="1067201">
                <a:tc>
                  <a:txBody>
                    <a:bodyPr/>
                    <a:lstStyle/>
                    <a:p>
                      <a:pPr algn="l" fontAlgn="ctr"/>
                      <a:r>
                        <a:rPr lang="en-US" sz="2000" b="0" i="0" u="none" strike="noStrike">
                          <a:effectLst/>
                          <a:latin typeface="Arial" panose="020B0604020202020204" pitchFamily="34" charset="0"/>
                        </a:rPr>
                        <a:t>Staff Information</a:t>
                      </a:r>
                    </a:p>
                  </a:txBody>
                  <a:tcPr marL="102615" marR="102615" marT="51308" marB="51308" anchor="ctr">
                    <a:lnL>
                      <a:noFill/>
                    </a:lnL>
                    <a:lnR>
                      <a:noFill/>
                    </a:lnR>
                    <a:lnT>
                      <a:noFill/>
                    </a:lnT>
                    <a:lnB>
                      <a:noFill/>
                    </a:lnB>
                    <a:noFill/>
                  </a:tcPr>
                </a:tc>
                <a:tc>
                  <a:txBody>
                    <a:bodyPr/>
                    <a:lstStyle/>
                    <a:p>
                      <a:pPr algn="l" fontAlgn="ctr"/>
                      <a:r>
                        <a:rPr lang="en-US" sz="2000" b="0" i="0" u="none" strike="noStrike">
                          <a:effectLst/>
                          <a:latin typeface="Arial" panose="020B0604020202020204" pitchFamily="34" charset="0"/>
                        </a:rPr>
                        <a:t>Name, Role, Contact Details, Login Credentials</a:t>
                      </a:r>
                    </a:p>
                  </a:txBody>
                  <a:tcPr marL="102615" marR="102615" marT="51308" marB="51308" anchor="ctr">
                    <a:lnL>
                      <a:noFill/>
                    </a:lnL>
                    <a:lnR>
                      <a:noFill/>
                    </a:lnR>
                    <a:lnT>
                      <a:noFill/>
                    </a:lnT>
                    <a:lnB>
                      <a:noFill/>
                    </a:lnB>
                    <a:noFill/>
                  </a:tcPr>
                </a:tc>
                <a:extLst>
                  <a:ext uri="{0D108BD9-81ED-4DB2-BD59-A6C34878D82A}">
                    <a16:rowId xmlns:a16="http://schemas.microsoft.com/office/drawing/2014/main" val="3837619157"/>
                  </a:ext>
                </a:extLst>
              </a:tr>
            </a:tbl>
          </a:graphicData>
        </a:graphic>
      </p:graphicFrame>
    </p:spTree>
    <p:extLst>
      <p:ext uri="{BB962C8B-B14F-4D97-AF65-F5344CB8AC3E}">
        <p14:creationId xmlns:p14="http://schemas.microsoft.com/office/powerpoint/2010/main" val="2758196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19"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21" name="Straight Connector 20">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22" name="Rectangle 21">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14F12C-0B59-2F2E-ECBD-E3F382A9CAD1}"/>
              </a:ext>
            </a:extLst>
          </p:cNvPr>
          <p:cNvSpPr>
            <a:spLocks noGrp="1"/>
          </p:cNvSpPr>
          <p:nvPr>
            <p:ph type="title"/>
          </p:nvPr>
        </p:nvSpPr>
        <p:spPr>
          <a:xfrm>
            <a:off x="5978914" y="893935"/>
            <a:ext cx="5364937" cy="3339390"/>
          </a:xfrm>
        </p:spPr>
        <p:txBody>
          <a:bodyPr vert="horz" lIns="91440" tIns="45720" rIns="91440" bIns="45720" rtlCol="0" anchor="ctr">
            <a:normAutofit/>
          </a:bodyPr>
          <a:lstStyle/>
          <a:p>
            <a:r>
              <a:rPr lang="en-US" sz="2000" b="1" i="1" kern="1200" spc="100" baseline="0" dirty="0">
                <a:solidFill>
                  <a:schemeClr val="tx1"/>
                </a:solidFill>
                <a:latin typeface="+mj-lt"/>
                <a:ea typeface="+mj-ea"/>
                <a:cs typeface="+mj-cs"/>
              </a:rPr>
              <a:t>Conclusion</a:t>
            </a:r>
            <a:br>
              <a:rPr lang="en-US" sz="2000" b="1" i="1" kern="1200" spc="100" baseline="0" dirty="0">
                <a:solidFill>
                  <a:schemeClr val="tx1"/>
                </a:solidFill>
                <a:latin typeface="+mj-lt"/>
                <a:ea typeface="+mj-ea"/>
                <a:cs typeface="+mj-cs"/>
              </a:rPr>
            </a:br>
            <a:r>
              <a:rPr lang="en-US" sz="2000" i="1" kern="1200" spc="100" baseline="0" dirty="0">
                <a:solidFill>
                  <a:schemeClr val="tx1"/>
                </a:solidFill>
                <a:latin typeface="+mj-lt"/>
                <a:ea typeface="+mj-ea"/>
                <a:cs typeface="+mj-cs"/>
              </a:rPr>
              <a:t>The Hotel Management System project has successfully created a comprehensive and user-friendly system that streamlines hotel operations, enhances guest experiences, and empowers management with valuable insights. Future enhancements will focus on expanding functionality, integrating with additional services, and incorporating cutting-edge technologies.</a:t>
            </a:r>
            <a:br>
              <a:rPr lang="en-US" sz="2000" i="1" kern="1200" spc="100" baseline="0" dirty="0">
                <a:solidFill>
                  <a:schemeClr val="tx1"/>
                </a:solidFill>
                <a:latin typeface="+mj-lt"/>
                <a:ea typeface="+mj-ea"/>
                <a:cs typeface="+mj-cs"/>
              </a:rPr>
            </a:br>
            <a:endParaRPr lang="en-US" sz="2000" i="1" kern="1200" spc="100" baseline="0" dirty="0">
              <a:solidFill>
                <a:schemeClr val="tx1"/>
              </a:solidFill>
              <a:latin typeface="+mj-lt"/>
              <a:ea typeface="+mj-ea"/>
              <a:cs typeface="+mj-cs"/>
            </a:endParaRPr>
          </a:p>
        </p:txBody>
      </p:sp>
      <p:sp>
        <p:nvSpPr>
          <p:cNvPr id="23" name="Freeform: Shape 22">
            <a:extLst>
              <a:ext uri="{FF2B5EF4-FFF2-40B4-BE49-F238E27FC236}">
                <a16:creationId xmlns:a16="http://schemas.microsoft.com/office/drawing/2014/main" id="{AAD3D935-ECFC-4862-B395-207C13BAC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50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Laptop Secure">
            <a:extLst>
              <a:ext uri="{FF2B5EF4-FFF2-40B4-BE49-F238E27FC236}">
                <a16:creationId xmlns:a16="http://schemas.microsoft.com/office/drawing/2014/main" id="{79BEDC1B-6537-9F32-9AB1-F558CE17D9E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8401" y="1793908"/>
            <a:ext cx="3491811" cy="3491811"/>
          </a:xfrm>
          <a:prstGeom prst="rect">
            <a:avLst/>
          </a:prstGeom>
        </p:spPr>
      </p:pic>
      <p:cxnSp>
        <p:nvCxnSpPr>
          <p:cNvPr id="18" name="Straight Connector 17">
            <a:extLst>
              <a:ext uri="{FF2B5EF4-FFF2-40B4-BE49-F238E27FC236}">
                <a16:creationId xmlns:a16="http://schemas.microsoft.com/office/drawing/2014/main" id="{E3B95BE3-D5B2-4F38-9A01-17866C9FBA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040331" y="4555071"/>
            <a:ext cx="5303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666204044"/>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59CDE0-27CD-43D8-7D44-2FFED7AD39CF}"/>
              </a:ext>
            </a:extLst>
          </p:cNvPr>
          <p:cNvSpPr>
            <a:spLocks noGrp="1"/>
          </p:cNvSpPr>
          <p:nvPr>
            <p:ph type="title"/>
          </p:nvPr>
        </p:nvSpPr>
        <p:spPr>
          <a:xfrm>
            <a:off x="758952" y="557784"/>
            <a:ext cx="6433418" cy="1609344"/>
          </a:xfrm>
        </p:spPr>
        <p:txBody>
          <a:bodyPr vert="horz" lIns="91440" tIns="45720" rIns="91440" bIns="45720" rtlCol="0" anchor="ctr">
            <a:normAutofit/>
          </a:bodyPr>
          <a:lstStyle/>
          <a:p>
            <a:r>
              <a:rPr lang="en-US" sz="5100" b="1" i="1" kern="1200" spc="100" baseline="0">
                <a:solidFill>
                  <a:schemeClr val="tx1">
                    <a:lumMod val="85000"/>
                    <a:lumOff val="15000"/>
                  </a:schemeClr>
                </a:solidFill>
                <a:latin typeface="+mj-lt"/>
                <a:ea typeface="+mj-ea"/>
                <a:cs typeface="+mj-cs"/>
              </a:rPr>
              <a:t>Team Overview</a:t>
            </a:r>
            <a:br>
              <a:rPr lang="en-US" sz="5100" b="1" i="1" kern="1200" spc="100" baseline="0">
                <a:solidFill>
                  <a:schemeClr val="tx1">
                    <a:lumMod val="85000"/>
                    <a:lumOff val="15000"/>
                  </a:schemeClr>
                </a:solidFill>
                <a:latin typeface="+mj-lt"/>
                <a:ea typeface="+mj-ea"/>
                <a:cs typeface="+mj-cs"/>
              </a:rPr>
            </a:br>
            <a:endParaRPr lang="en-US" sz="5100" i="1" kern="1200" spc="100" baseline="0">
              <a:solidFill>
                <a:schemeClr val="tx1">
                  <a:lumMod val="85000"/>
                  <a:lumOff val="15000"/>
                </a:schemeClr>
              </a:solidFill>
              <a:latin typeface="+mj-lt"/>
              <a:ea typeface="+mj-ea"/>
              <a:cs typeface="+mj-cs"/>
            </a:endParaRPr>
          </a:p>
        </p:txBody>
      </p:sp>
      <p:sp>
        <p:nvSpPr>
          <p:cNvPr id="25" name="Freeform 6">
            <a:extLst>
              <a:ext uri="{FF2B5EF4-FFF2-40B4-BE49-F238E27FC236}">
                <a16:creationId xmlns:a16="http://schemas.microsoft.com/office/drawing/2014/main" id="{C0FA3EB3-F9E7-48CF-B25A-6BC0D7026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2935" y="95288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solidFill>
          <a:ln w="0">
            <a:noFill/>
            <a:prstDash val="solid"/>
            <a:round/>
            <a:headEnd/>
            <a:tailEnd/>
          </a:ln>
        </p:spPr>
        <p:txBody>
          <a:bodyPr anchor="ctr"/>
          <a:lstStyle/>
          <a:p>
            <a:endParaRPr lang="en-US"/>
          </a:p>
        </p:txBody>
      </p:sp>
      <p:sp>
        <p:nvSpPr>
          <p:cNvPr id="4" name="Title 1">
            <a:extLst>
              <a:ext uri="{FF2B5EF4-FFF2-40B4-BE49-F238E27FC236}">
                <a16:creationId xmlns:a16="http://schemas.microsoft.com/office/drawing/2014/main" id="{0A6F7BC0-0D56-22B1-9FA1-795719AD14D3}"/>
              </a:ext>
            </a:extLst>
          </p:cNvPr>
          <p:cNvSpPr txBox="1">
            <a:spLocks/>
          </p:cNvSpPr>
          <p:nvPr/>
        </p:nvSpPr>
        <p:spPr>
          <a:xfrm>
            <a:off x="758952" y="2441448"/>
            <a:ext cx="4197096" cy="3127248"/>
          </a:xfrm>
          <a:prstGeom prst="rect">
            <a:avLst/>
          </a:prstGeom>
        </p:spPr>
        <p:txBody>
          <a:bodyPr vert="horz" lIns="91440" tIns="45720" rIns="91440" bIns="45720" rtlCol="0">
            <a:normAutofit fontScale="92500" lnSpcReduction="20000"/>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pPr marL="182880">
              <a:lnSpc>
                <a:spcPct val="100000"/>
              </a:lnSpc>
              <a:spcBef>
                <a:spcPts val="400"/>
              </a:spcBef>
              <a:spcAft>
                <a:spcPts val="400"/>
              </a:spcAft>
              <a:buFont typeface="Arial" panose="020B0604020202020204" pitchFamily="34" charset="0"/>
            </a:pPr>
            <a:r>
              <a:rPr lang="en-US" sz="1500" dirty="0">
                <a:latin typeface="+mn-lt"/>
                <a:ea typeface="+mn-ea"/>
                <a:cs typeface="+mn-cs"/>
              </a:rPr>
              <a:t>Group: 4</a:t>
            </a:r>
          </a:p>
          <a:p>
            <a:pPr marL="182880">
              <a:lnSpc>
                <a:spcPct val="100000"/>
              </a:lnSpc>
              <a:spcBef>
                <a:spcPts val="400"/>
              </a:spcBef>
              <a:spcAft>
                <a:spcPts val="400"/>
              </a:spcAft>
              <a:buFont typeface="Arial" panose="020B0604020202020204" pitchFamily="34" charset="0"/>
            </a:pPr>
            <a:endParaRPr lang="en-US" sz="1500" dirty="0">
              <a:latin typeface="+mn-lt"/>
              <a:ea typeface="+mn-ea"/>
              <a:cs typeface="+mn-cs"/>
            </a:endParaRPr>
          </a:p>
          <a:p>
            <a:pPr marL="182880">
              <a:lnSpc>
                <a:spcPct val="100000"/>
              </a:lnSpc>
              <a:spcBef>
                <a:spcPts val="400"/>
              </a:spcBef>
              <a:spcAft>
                <a:spcPts val="400"/>
              </a:spcAft>
              <a:buFont typeface="Arial" panose="020B0604020202020204" pitchFamily="34" charset="0"/>
            </a:pPr>
            <a:r>
              <a:rPr lang="en-US" sz="1500" b="1" u="sng" dirty="0">
                <a:latin typeface="+mn-lt"/>
                <a:ea typeface="+mn-ea"/>
                <a:cs typeface="+mn-cs"/>
              </a:rPr>
              <a:t>MEMBERS</a:t>
            </a:r>
          </a:p>
          <a:p>
            <a:pPr marL="182880">
              <a:lnSpc>
                <a:spcPct val="100000"/>
              </a:lnSpc>
              <a:spcBef>
                <a:spcPts val="400"/>
              </a:spcBef>
              <a:spcAft>
                <a:spcPts val="400"/>
              </a:spcAft>
              <a:buFont typeface="Arial" panose="020B0604020202020204" pitchFamily="34" charset="0"/>
            </a:pPr>
            <a:endParaRPr lang="en-US" sz="1500" b="1" u="sng" dirty="0">
              <a:latin typeface="+mn-lt"/>
              <a:ea typeface="+mn-ea"/>
              <a:cs typeface="+mn-cs"/>
            </a:endParaRPr>
          </a:p>
          <a:p>
            <a:pPr marL="182880">
              <a:lnSpc>
                <a:spcPct val="100000"/>
              </a:lnSpc>
              <a:spcBef>
                <a:spcPts val="400"/>
              </a:spcBef>
              <a:spcAft>
                <a:spcPts val="400"/>
              </a:spcAft>
              <a:buFont typeface="Arial" panose="020B0604020202020204" pitchFamily="34" charset="0"/>
            </a:pPr>
            <a:r>
              <a:rPr lang="en-US" sz="1500" dirty="0">
                <a:latin typeface="+mn-lt"/>
                <a:ea typeface="+mn-ea"/>
                <a:cs typeface="+mn-cs"/>
              </a:rPr>
              <a:t>NEDJOU DESTIN TRESOR</a:t>
            </a:r>
          </a:p>
          <a:p>
            <a:pPr marL="182880">
              <a:lnSpc>
                <a:spcPct val="100000"/>
              </a:lnSpc>
              <a:spcBef>
                <a:spcPts val="400"/>
              </a:spcBef>
              <a:spcAft>
                <a:spcPts val="400"/>
              </a:spcAft>
              <a:buFont typeface="Arial" panose="020B0604020202020204" pitchFamily="34" charset="0"/>
            </a:pPr>
            <a:r>
              <a:rPr lang="en-US" sz="1500" dirty="0">
                <a:effectLst/>
                <a:latin typeface="+mn-lt"/>
                <a:ea typeface="+mn-ea"/>
                <a:cs typeface="+mn-cs"/>
              </a:rPr>
              <a:t>CHOFOR SEITSOU PRIESTLEY CLARKSON</a:t>
            </a:r>
          </a:p>
          <a:p>
            <a:pPr marL="182880">
              <a:lnSpc>
                <a:spcPct val="100000"/>
              </a:lnSpc>
              <a:spcBef>
                <a:spcPts val="400"/>
              </a:spcBef>
              <a:spcAft>
                <a:spcPts val="400"/>
              </a:spcAft>
              <a:buFont typeface="Arial" panose="020B0604020202020204" pitchFamily="34" charset="0"/>
            </a:pPr>
            <a:r>
              <a:rPr lang="en-US" sz="1500" dirty="0">
                <a:effectLst/>
                <a:latin typeface="+mn-lt"/>
                <a:ea typeface="+mn-ea"/>
                <a:cs typeface="+mn-cs"/>
              </a:rPr>
              <a:t>NDASSA NJOYA FILS FAYSSAL</a:t>
            </a:r>
          </a:p>
          <a:p>
            <a:pPr marL="182880">
              <a:lnSpc>
                <a:spcPct val="100000"/>
              </a:lnSpc>
              <a:spcBef>
                <a:spcPts val="400"/>
              </a:spcBef>
              <a:spcAft>
                <a:spcPts val="400"/>
              </a:spcAft>
              <a:buFont typeface="Arial" panose="020B0604020202020204" pitchFamily="34" charset="0"/>
            </a:pPr>
            <a:r>
              <a:rPr lang="en-US" sz="1500" dirty="0">
                <a:effectLst/>
                <a:latin typeface="+mn-lt"/>
                <a:ea typeface="+mn-ea"/>
                <a:cs typeface="+mn-cs"/>
              </a:rPr>
              <a:t>ABDEL-KADER BILAL ALAMINE</a:t>
            </a:r>
          </a:p>
          <a:p>
            <a:pPr marL="182880">
              <a:lnSpc>
                <a:spcPct val="100000"/>
              </a:lnSpc>
              <a:spcBef>
                <a:spcPts val="400"/>
              </a:spcBef>
              <a:spcAft>
                <a:spcPts val="400"/>
              </a:spcAft>
              <a:buFont typeface="Arial" panose="020B0604020202020204" pitchFamily="34" charset="0"/>
            </a:pPr>
            <a:r>
              <a:rPr lang="en-US" sz="1500" dirty="0">
                <a:effectLst/>
                <a:latin typeface="+mn-lt"/>
                <a:ea typeface="+mn-ea"/>
                <a:cs typeface="+mn-cs"/>
              </a:rPr>
              <a:t>ARREY ETTA OSAMBENGHE</a:t>
            </a:r>
          </a:p>
          <a:p>
            <a:pPr marL="182880">
              <a:lnSpc>
                <a:spcPct val="100000"/>
              </a:lnSpc>
              <a:spcBef>
                <a:spcPts val="400"/>
              </a:spcBef>
              <a:spcAft>
                <a:spcPts val="400"/>
              </a:spcAft>
              <a:buFont typeface="Arial" panose="020B0604020202020204" pitchFamily="34" charset="0"/>
            </a:pPr>
            <a:r>
              <a:rPr lang="en-US" sz="1500" dirty="0">
                <a:effectLst/>
                <a:latin typeface="+mn-lt"/>
                <a:ea typeface="+mn-ea"/>
                <a:cs typeface="+mn-cs"/>
              </a:rPr>
              <a:t>MBUNA VERLAINE CLAUDE</a:t>
            </a:r>
          </a:p>
          <a:p>
            <a:pPr marL="182880">
              <a:lnSpc>
                <a:spcPct val="100000"/>
              </a:lnSpc>
              <a:spcBef>
                <a:spcPts val="400"/>
              </a:spcBef>
              <a:spcAft>
                <a:spcPts val="400"/>
              </a:spcAft>
              <a:buFont typeface="Arial" panose="020B0604020202020204" pitchFamily="34" charset="0"/>
            </a:pPr>
            <a:r>
              <a:rPr lang="en-US" sz="1500" dirty="0">
                <a:effectLst/>
                <a:latin typeface="+mn-lt"/>
                <a:ea typeface="+mn-ea"/>
                <a:cs typeface="+mn-cs"/>
              </a:rPr>
              <a:t>DJIMPE JULY</a:t>
            </a:r>
          </a:p>
          <a:p>
            <a:pPr marL="182880">
              <a:lnSpc>
                <a:spcPct val="100000"/>
              </a:lnSpc>
              <a:spcBef>
                <a:spcPts val="400"/>
              </a:spcBef>
              <a:spcAft>
                <a:spcPts val="400"/>
              </a:spcAft>
              <a:buFont typeface="Arial" panose="020B0604020202020204" pitchFamily="34" charset="0"/>
            </a:pPr>
            <a:endParaRPr lang="en-US" sz="1500" dirty="0">
              <a:latin typeface="+mn-lt"/>
              <a:ea typeface="+mn-ea"/>
              <a:cs typeface="+mn-cs"/>
            </a:endParaRPr>
          </a:p>
        </p:txBody>
      </p:sp>
      <p:sp>
        <p:nvSpPr>
          <p:cNvPr id="8" name="Title 1">
            <a:extLst>
              <a:ext uri="{FF2B5EF4-FFF2-40B4-BE49-F238E27FC236}">
                <a16:creationId xmlns:a16="http://schemas.microsoft.com/office/drawing/2014/main" id="{1BC21EE0-B72B-1554-2494-F9F1E281946C}"/>
              </a:ext>
            </a:extLst>
          </p:cNvPr>
          <p:cNvSpPr txBox="1">
            <a:spLocks/>
          </p:cNvSpPr>
          <p:nvPr/>
        </p:nvSpPr>
        <p:spPr>
          <a:xfrm>
            <a:off x="6452171" y="857892"/>
            <a:ext cx="5676472" cy="139557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pPr>
              <a:spcAft>
                <a:spcPts val="600"/>
              </a:spcAft>
            </a:pPr>
            <a:r>
              <a:rPr lang="en-US" sz="1600" b="1"/>
              <a:t>Development Team</a:t>
            </a:r>
          </a:p>
          <a:p>
            <a:pPr>
              <a:spcAft>
                <a:spcPts val="600"/>
              </a:spcAft>
            </a:pPr>
            <a:r>
              <a:rPr lang="en-US" sz="1600"/>
              <a:t>Our team comprises seven highly motivated and skilled ICT students, each contributing their unique expertise to the project. The team members represent diverse skill sets, ensuring a well-rounded approach to the project.</a:t>
            </a:r>
          </a:p>
          <a:p>
            <a:pPr>
              <a:spcAft>
                <a:spcPts val="600"/>
              </a:spcAft>
            </a:pPr>
            <a:br>
              <a:rPr lang="en-US" sz="1600" b="1"/>
            </a:br>
            <a:endParaRPr lang="en-US" sz="1600"/>
          </a:p>
        </p:txBody>
      </p:sp>
      <p:sp>
        <p:nvSpPr>
          <p:cNvPr id="11" name="TextBox 10">
            <a:extLst>
              <a:ext uri="{FF2B5EF4-FFF2-40B4-BE49-F238E27FC236}">
                <a16:creationId xmlns:a16="http://schemas.microsoft.com/office/drawing/2014/main" id="{8636B825-3743-51C1-C5D0-A4E7C7771896}"/>
              </a:ext>
            </a:extLst>
          </p:cNvPr>
          <p:cNvSpPr txBox="1"/>
          <p:nvPr/>
        </p:nvSpPr>
        <p:spPr>
          <a:xfrm>
            <a:off x="6452171" y="2865559"/>
            <a:ext cx="5676472" cy="1154162"/>
          </a:xfrm>
          <a:prstGeom prst="rect">
            <a:avLst/>
          </a:prstGeom>
          <a:noFill/>
        </p:spPr>
        <p:txBody>
          <a:bodyPr wrap="square">
            <a:spAutoFit/>
          </a:bodyPr>
          <a:lstStyle/>
          <a:p>
            <a:pPr>
              <a:spcAft>
                <a:spcPts val="600"/>
              </a:spcAft>
            </a:pPr>
            <a:r>
              <a:rPr lang="en-US" sz="1600" b="1" i="1">
                <a:latin typeface="+mj-lt"/>
              </a:rPr>
              <a:t>Collaboration and Communication</a:t>
            </a:r>
          </a:p>
          <a:p>
            <a:pPr>
              <a:spcAft>
                <a:spcPts val="600"/>
              </a:spcAft>
            </a:pPr>
            <a:r>
              <a:rPr lang="en-US" sz="1600" i="1">
                <a:latin typeface="+mj-lt"/>
              </a:rPr>
              <a:t>Effective communication and collaboration have been central to our team's success. Regular meetings, open discussions, and clear task assignments facilitated seamless teamwork.</a:t>
            </a:r>
          </a:p>
        </p:txBody>
      </p:sp>
      <p:sp>
        <p:nvSpPr>
          <p:cNvPr id="18" name="TextBox 17">
            <a:extLst>
              <a:ext uri="{FF2B5EF4-FFF2-40B4-BE49-F238E27FC236}">
                <a16:creationId xmlns:a16="http://schemas.microsoft.com/office/drawing/2014/main" id="{0379EB5C-6344-F3DE-75DB-637840A4C823}"/>
              </a:ext>
            </a:extLst>
          </p:cNvPr>
          <p:cNvSpPr txBox="1"/>
          <p:nvPr/>
        </p:nvSpPr>
        <p:spPr>
          <a:xfrm>
            <a:off x="6452171" y="4558300"/>
            <a:ext cx="5676472" cy="1400383"/>
          </a:xfrm>
          <a:prstGeom prst="rect">
            <a:avLst/>
          </a:prstGeom>
          <a:noFill/>
        </p:spPr>
        <p:txBody>
          <a:bodyPr wrap="square">
            <a:spAutoFit/>
          </a:bodyPr>
          <a:lstStyle/>
          <a:p>
            <a:pPr>
              <a:spcAft>
                <a:spcPts val="600"/>
              </a:spcAft>
            </a:pPr>
            <a:r>
              <a:rPr lang="en-US" sz="1600" b="1" i="1" dirty="0">
                <a:latin typeface="+mj-lt"/>
              </a:rPr>
              <a:t>Diverse Expertise</a:t>
            </a:r>
          </a:p>
          <a:p>
            <a:pPr>
              <a:spcAft>
                <a:spcPts val="600"/>
              </a:spcAft>
            </a:pPr>
            <a:r>
              <a:rPr lang="en-US" sz="1600" i="1" dirty="0">
                <a:latin typeface="+mj-lt"/>
              </a:rPr>
              <a:t>The team encompasses a range of technical skills, including frontend development, backend engineering, database management, and deployment expertise. This diverse skill set allowed for comprehensive system development.</a:t>
            </a:r>
          </a:p>
        </p:txBody>
      </p:sp>
    </p:spTree>
    <p:extLst>
      <p:ext uri="{BB962C8B-B14F-4D97-AF65-F5344CB8AC3E}">
        <p14:creationId xmlns:p14="http://schemas.microsoft.com/office/powerpoint/2010/main" val="22860691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38E449-6BC2-C82A-14FC-F3DA20620B92}"/>
              </a:ext>
            </a:extLst>
          </p:cNvPr>
          <p:cNvSpPr>
            <a:spLocks noGrp="1"/>
          </p:cNvSpPr>
          <p:nvPr>
            <p:ph type="title"/>
          </p:nvPr>
        </p:nvSpPr>
        <p:spPr>
          <a:xfrm>
            <a:off x="5877532" y="1063255"/>
            <a:ext cx="5312254" cy="1806727"/>
          </a:xfrm>
        </p:spPr>
        <p:txBody>
          <a:bodyPr vert="horz" lIns="91440" tIns="45720" rIns="91440" bIns="45720" rtlCol="0" anchor="t">
            <a:normAutofit fontScale="90000"/>
          </a:bodyPr>
          <a:lstStyle/>
          <a:p>
            <a:r>
              <a:rPr lang="en-US" sz="3300" i="1" kern="1200" spc="100" baseline="0" dirty="0">
                <a:solidFill>
                  <a:schemeClr val="tx1">
                    <a:lumMod val="85000"/>
                    <a:lumOff val="15000"/>
                  </a:schemeClr>
                </a:solidFill>
                <a:latin typeface="+mj-lt"/>
                <a:ea typeface="+mj-ea"/>
                <a:cs typeface="+mj-cs"/>
              </a:rPr>
              <a:t>NEDJOU DESTIN TRESOR</a:t>
            </a:r>
            <a:br>
              <a:rPr lang="en-US" sz="3300" i="1" kern="1200" spc="100" baseline="0" dirty="0">
                <a:solidFill>
                  <a:schemeClr val="tx1">
                    <a:lumMod val="85000"/>
                    <a:lumOff val="15000"/>
                  </a:schemeClr>
                </a:solidFill>
                <a:latin typeface="+mj-lt"/>
                <a:ea typeface="+mj-ea"/>
                <a:cs typeface="+mj-cs"/>
              </a:rPr>
            </a:br>
            <a:r>
              <a:rPr lang="en-US" sz="3300" i="1" kern="1200" spc="100" baseline="0" dirty="0">
                <a:solidFill>
                  <a:schemeClr val="tx1">
                    <a:lumMod val="85000"/>
                    <a:lumOff val="15000"/>
                  </a:schemeClr>
                </a:solidFill>
                <a:latin typeface="+mj-lt"/>
                <a:ea typeface="+mj-ea"/>
                <a:cs typeface="+mj-cs"/>
              </a:rPr>
              <a:t>Role: </a:t>
            </a:r>
            <a:r>
              <a:rPr lang="en-US" sz="3600" b="0" i="0" dirty="0">
                <a:solidFill>
                  <a:schemeClr val="tx1">
                    <a:lumMod val="85000"/>
                    <a:lumOff val="15000"/>
                  </a:schemeClr>
                </a:solidFill>
                <a:effectLst/>
              </a:rPr>
              <a:t> Group Leader and Lead Frontend Developer</a:t>
            </a:r>
            <a:br>
              <a:rPr lang="en-US" sz="3600" b="0" i="0" dirty="0">
                <a:solidFill>
                  <a:schemeClr val="tx1">
                    <a:lumMod val="85000"/>
                    <a:lumOff val="15000"/>
                  </a:schemeClr>
                </a:solidFill>
                <a:effectLst/>
              </a:rPr>
            </a:br>
            <a:r>
              <a:rPr lang="en-US" sz="1050" dirty="0"/>
              <a:t>"I believe in creating systems that not only function well but also elevate the user experience through design and efficiency."</a:t>
            </a:r>
            <a:br>
              <a:rPr lang="en-US" sz="3300" i="1" kern="1200" spc="100" baseline="0" dirty="0">
                <a:solidFill>
                  <a:schemeClr val="tx1">
                    <a:lumMod val="85000"/>
                    <a:lumOff val="15000"/>
                  </a:schemeClr>
                </a:solidFill>
                <a:latin typeface="+mj-lt"/>
                <a:ea typeface="+mj-ea"/>
                <a:cs typeface="+mj-cs"/>
              </a:rPr>
            </a:br>
            <a:endParaRPr lang="en-US" sz="3300" i="1" kern="1200" spc="100" baseline="0" dirty="0">
              <a:solidFill>
                <a:schemeClr val="tx1">
                  <a:lumMod val="85000"/>
                  <a:lumOff val="15000"/>
                </a:schemeClr>
              </a:solidFill>
              <a:latin typeface="+mj-lt"/>
              <a:ea typeface="+mj-ea"/>
              <a:cs typeface="+mj-cs"/>
            </a:endParaRPr>
          </a:p>
        </p:txBody>
      </p:sp>
      <p:pic>
        <p:nvPicPr>
          <p:cNvPr id="5" name="Content Placeholder 4" descr="A person sitting in a chair outside&#10;&#10;Description automatically generated">
            <a:extLst>
              <a:ext uri="{FF2B5EF4-FFF2-40B4-BE49-F238E27FC236}">
                <a16:creationId xmlns:a16="http://schemas.microsoft.com/office/drawing/2014/main" id="{6D72E467-4FFF-A6D7-3C11-EA3E364198C6}"/>
              </a:ext>
            </a:extLst>
          </p:cNvPr>
          <p:cNvPicPr>
            <a:picLocks noChangeAspect="1"/>
          </p:cNvPicPr>
          <p:nvPr/>
        </p:nvPicPr>
        <p:blipFill>
          <a:blip r:embed="rId2">
            <a:extLst>
              <a:ext uri="{28A0092B-C50C-407E-A947-70E740481C1C}">
                <a14:useLocalDpi xmlns:a14="http://schemas.microsoft.com/office/drawing/2010/main" val="0"/>
              </a:ext>
            </a:extLst>
          </a:blip>
          <a:srcRect t="1372" r="3" b="3"/>
          <a:stretch/>
        </p:blipFill>
        <p:spPr>
          <a:xfrm>
            <a:off x="1" y="10"/>
            <a:ext cx="5215066" cy="6857990"/>
          </a:xfrm>
          <a:custGeom>
            <a:avLst/>
            <a:gdLst/>
            <a:ahLst/>
            <a:cxnLst/>
            <a:rect l="l" t="t" r="r" b="b"/>
            <a:pathLst>
              <a:path w="5215066" h="6845983">
                <a:moveTo>
                  <a:pt x="0" y="0"/>
                </a:moveTo>
                <a:lnTo>
                  <a:pt x="3197713" y="0"/>
                </a:lnTo>
                <a:lnTo>
                  <a:pt x="3259787" y="39795"/>
                </a:lnTo>
                <a:cubicBezTo>
                  <a:pt x="4439462" y="836768"/>
                  <a:pt x="5215066" y="2186425"/>
                  <a:pt x="5215066" y="3717234"/>
                </a:cubicBezTo>
                <a:cubicBezTo>
                  <a:pt x="5215066" y="4788800"/>
                  <a:pt x="4835020" y="5771602"/>
                  <a:pt x="4202364" y="6538204"/>
                </a:cubicBezTo>
                <a:lnTo>
                  <a:pt x="3922635" y="6845983"/>
                </a:lnTo>
                <a:lnTo>
                  <a:pt x="0" y="6845983"/>
                </a:lnTo>
                <a:close/>
              </a:path>
            </a:pathLst>
          </a:custGeom>
        </p:spPr>
      </p:pic>
      <p:cxnSp>
        <p:nvCxnSpPr>
          <p:cNvPr id="50" name="Straight Connector 49">
            <a:extLst>
              <a:ext uri="{FF2B5EF4-FFF2-40B4-BE49-F238E27FC236}">
                <a16:creationId xmlns:a16="http://schemas.microsoft.com/office/drawing/2014/main" id="{C1FC086D-39EC-448D-97E7-FF232355AE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86332" y="3088919"/>
            <a:ext cx="521208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889D6384-9A69-B863-89A9-A617065884B3}"/>
              </a:ext>
            </a:extLst>
          </p:cNvPr>
          <p:cNvSpPr txBox="1"/>
          <p:nvPr/>
        </p:nvSpPr>
        <p:spPr>
          <a:xfrm>
            <a:off x="5619750" y="3136908"/>
            <a:ext cx="6164260" cy="3568692"/>
          </a:xfrm>
          <a:prstGeom prst="rect">
            <a:avLst/>
          </a:prstGeom>
        </p:spPr>
        <p:txBody>
          <a:bodyPr vert="horz" lIns="91440" tIns="45720" rIns="91440" bIns="45720" rtlCol="0">
            <a:noAutofit/>
          </a:bodyPr>
          <a:lstStyle/>
          <a:p>
            <a:pPr marL="182880">
              <a:spcBef>
                <a:spcPts val="400"/>
              </a:spcBef>
              <a:spcAft>
                <a:spcPts val="400"/>
              </a:spcAft>
            </a:pPr>
            <a:r>
              <a:rPr lang="en-US" sz="1000" b="1" i="0" dirty="0">
                <a:solidFill>
                  <a:schemeClr val="tx1">
                    <a:lumMod val="85000"/>
                    <a:lumOff val="15000"/>
                  </a:schemeClr>
                </a:solidFill>
                <a:effectLst/>
              </a:rPr>
              <a:t>Technical Expertise:</a:t>
            </a:r>
            <a:endParaRPr lang="en-US" sz="1000" b="0" i="0" dirty="0">
              <a:solidFill>
                <a:schemeClr val="tx1">
                  <a:lumMod val="85000"/>
                  <a:lumOff val="15000"/>
                </a:schemeClr>
              </a:solidFill>
              <a:effectLst/>
            </a:endParaRPr>
          </a:p>
          <a:p>
            <a:pPr marL="182880" lvl="1" indent="-285750">
              <a:spcBef>
                <a:spcPts val="400"/>
              </a:spcBef>
              <a:spcAft>
                <a:spcPts val="400"/>
              </a:spcAft>
              <a:buFont typeface="Arial" panose="020B0604020202020204" pitchFamily="34" charset="0"/>
              <a:buChar char="•"/>
            </a:pPr>
            <a:r>
              <a:rPr lang="en-US" sz="1000" b="0" i="0" dirty="0">
                <a:solidFill>
                  <a:schemeClr val="tx1">
                    <a:lumMod val="85000"/>
                    <a:lumOff val="15000"/>
                  </a:schemeClr>
                </a:solidFill>
                <a:effectLst/>
              </a:rPr>
              <a:t>Spearheaded the development of key frontend components using React.js, ensuring smooth user experiences and responsive design across various sections of the hotel management system.</a:t>
            </a:r>
          </a:p>
          <a:p>
            <a:pPr marL="182880" lvl="1" indent="-285750">
              <a:spcBef>
                <a:spcPts val="400"/>
              </a:spcBef>
              <a:spcAft>
                <a:spcPts val="400"/>
              </a:spcAft>
              <a:buFont typeface="Arial" panose="020B0604020202020204" pitchFamily="34" charset="0"/>
              <a:buChar char="•"/>
            </a:pPr>
            <a:r>
              <a:rPr lang="en-US" sz="1000" b="0" i="0" dirty="0">
                <a:solidFill>
                  <a:schemeClr val="tx1">
                    <a:lumMod val="85000"/>
                    <a:lumOff val="15000"/>
                  </a:schemeClr>
                </a:solidFill>
                <a:effectLst/>
              </a:rPr>
              <a:t>Primarily focused on the </a:t>
            </a:r>
            <a:r>
              <a:rPr lang="en-US" sz="1000" b="1" i="0" dirty="0">
                <a:solidFill>
                  <a:schemeClr val="tx1">
                    <a:lumMod val="85000"/>
                    <a:lumOff val="15000"/>
                  </a:schemeClr>
                </a:solidFill>
                <a:effectLst/>
              </a:rPr>
              <a:t>Booking</a:t>
            </a:r>
            <a:r>
              <a:rPr lang="en-US" sz="1000" b="0" i="0" dirty="0">
                <a:solidFill>
                  <a:schemeClr val="tx1">
                    <a:lumMod val="85000"/>
                    <a:lumOff val="15000"/>
                  </a:schemeClr>
                </a:solidFill>
                <a:effectLst/>
              </a:rPr>
              <a:t>, </a:t>
            </a:r>
            <a:r>
              <a:rPr lang="en-US" sz="1000" b="1" i="0" dirty="0">
                <a:solidFill>
                  <a:schemeClr val="tx1">
                    <a:lumMod val="85000"/>
                    <a:lumOff val="15000"/>
                  </a:schemeClr>
                </a:solidFill>
                <a:effectLst/>
              </a:rPr>
              <a:t>Customer</a:t>
            </a:r>
            <a:r>
              <a:rPr lang="en-US" sz="1000" b="0" i="0" dirty="0">
                <a:solidFill>
                  <a:schemeClr val="tx1">
                    <a:lumMod val="85000"/>
                    <a:lumOff val="15000"/>
                  </a:schemeClr>
                </a:solidFill>
                <a:effectLst/>
              </a:rPr>
              <a:t>, </a:t>
            </a:r>
            <a:r>
              <a:rPr lang="en-US" sz="1000" b="1" i="0" dirty="0">
                <a:solidFill>
                  <a:schemeClr val="tx1">
                    <a:lumMod val="85000"/>
                    <a:lumOff val="15000"/>
                  </a:schemeClr>
                </a:solidFill>
                <a:effectLst/>
              </a:rPr>
              <a:t>Account</a:t>
            </a:r>
            <a:r>
              <a:rPr lang="en-US" sz="1000" b="0" i="0" dirty="0">
                <a:solidFill>
                  <a:schemeClr val="tx1">
                    <a:lumMod val="85000"/>
                    <a:lumOff val="15000"/>
                  </a:schemeClr>
                </a:solidFill>
                <a:effectLst/>
              </a:rPr>
              <a:t>, and </a:t>
            </a:r>
            <a:r>
              <a:rPr lang="en-US" sz="1000" b="1" i="0" dirty="0">
                <a:solidFill>
                  <a:schemeClr val="tx1">
                    <a:lumMod val="85000"/>
                    <a:lumOff val="15000"/>
                  </a:schemeClr>
                </a:solidFill>
                <a:effectLst/>
              </a:rPr>
              <a:t>Report</a:t>
            </a:r>
            <a:r>
              <a:rPr lang="en-US" sz="1000" b="0" i="0" dirty="0">
                <a:solidFill>
                  <a:schemeClr val="tx1">
                    <a:lumMod val="85000"/>
                    <a:lumOff val="15000"/>
                  </a:schemeClr>
                </a:solidFill>
                <a:effectLst/>
              </a:rPr>
              <a:t> modules, building intuitive interfaces for administrators and users alike.</a:t>
            </a:r>
          </a:p>
          <a:p>
            <a:pPr marL="182880">
              <a:spcBef>
                <a:spcPts val="400"/>
              </a:spcBef>
              <a:spcAft>
                <a:spcPts val="400"/>
              </a:spcAft>
            </a:pPr>
            <a:r>
              <a:rPr lang="en-US" sz="1000" b="1" i="0" dirty="0">
                <a:solidFill>
                  <a:schemeClr val="tx1">
                    <a:lumMod val="85000"/>
                    <a:lumOff val="15000"/>
                  </a:schemeClr>
                </a:solidFill>
                <a:effectLst/>
              </a:rPr>
              <a:t>Leadership Skills:</a:t>
            </a:r>
            <a:endParaRPr lang="en-US" sz="1000" b="0" i="0" dirty="0">
              <a:solidFill>
                <a:schemeClr val="tx1">
                  <a:lumMod val="85000"/>
                  <a:lumOff val="15000"/>
                </a:schemeClr>
              </a:solidFill>
              <a:effectLst/>
            </a:endParaRPr>
          </a:p>
          <a:p>
            <a:pPr marL="182880" lvl="1" indent="-285750">
              <a:spcBef>
                <a:spcPts val="400"/>
              </a:spcBef>
              <a:spcAft>
                <a:spcPts val="400"/>
              </a:spcAft>
              <a:buFont typeface="Arial" panose="020B0604020202020204" pitchFamily="34" charset="0"/>
              <a:buChar char="•"/>
            </a:pPr>
            <a:r>
              <a:rPr lang="en-US" sz="1000" b="0" i="0" dirty="0">
                <a:solidFill>
                  <a:schemeClr val="tx1">
                    <a:lumMod val="85000"/>
                    <a:lumOff val="15000"/>
                  </a:schemeClr>
                </a:solidFill>
                <a:effectLst/>
              </a:rPr>
              <a:t>Provided clear direction and motivation to the team, ensuring timely delivery of project milestones.</a:t>
            </a:r>
          </a:p>
          <a:p>
            <a:pPr marL="182880" lvl="1" indent="-285750">
              <a:spcBef>
                <a:spcPts val="400"/>
              </a:spcBef>
              <a:spcAft>
                <a:spcPts val="400"/>
              </a:spcAft>
              <a:buFont typeface="Arial" panose="020B0604020202020204" pitchFamily="34" charset="0"/>
              <a:buChar char="•"/>
            </a:pPr>
            <a:r>
              <a:rPr lang="en-US" sz="1000" b="0" i="0" dirty="0">
                <a:solidFill>
                  <a:schemeClr val="tx1">
                    <a:lumMod val="85000"/>
                    <a:lumOff val="15000"/>
                  </a:schemeClr>
                </a:solidFill>
                <a:effectLst/>
              </a:rPr>
              <a:t>Demonstrated strong project management skills, overseeing the team's progress and coordinating between different roles, from frontend to backend developers.</a:t>
            </a:r>
          </a:p>
          <a:p>
            <a:pPr marL="182880" lvl="1" indent="-285750">
              <a:spcBef>
                <a:spcPts val="400"/>
              </a:spcBef>
              <a:spcAft>
                <a:spcPts val="400"/>
              </a:spcAft>
              <a:buFont typeface="Arial" panose="020B0604020202020204" pitchFamily="34" charset="0"/>
              <a:buChar char="•"/>
            </a:pPr>
            <a:r>
              <a:rPr lang="en-US" sz="1000" b="0" i="0" dirty="0">
                <a:solidFill>
                  <a:schemeClr val="tx1">
                    <a:lumMod val="85000"/>
                    <a:lumOff val="15000"/>
                  </a:schemeClr>
                </a:solidFill>
                <a:effectLst/>
              </a:rPr>
              <a:t>Encouraged innovative thinking and problem-solving among the team members, driving the vision for a robust, user-friendly hotel management system.</a:t>
            </a:r>
          </a:p>
          <a:p>
            <a:pPr marL="182880">
              <a:spcBef>
                <a:spcPts val="400"/>
              </a:spcBef>
              <a:spcAft>
                <a:spcPts val="400"/>
              </a:spcAft>
              <a:buFont typeface="Arial" panose="020B0604020202020204" pitchFamily="34" charset="0"/>
              <a:buChar char="•"/>
            </a:pPr>
            <a:r>
              <a:rPr lang="en-US" sz="1000" b="1" i="0" dirty="0">
                <a:solidFill>
                  <a:schemeClr val="tx1">
                    <a:lumMod val="85000"/>
                    <a:lumOff val="15000"/>
                  </a:schemeClr>
                </a:solidFill>
                <a:effectLst/>
              </a:rPr>
              <a:t>Contributions:</a:t>
            </a:r>
            <a:endParaRPr lang="en-US" sz="1000" b="0" i="0" dirty="0">
              <a:solidFill>
                <a:schemeClr val="tx1">
                  <a:lumMod val="85000"/>
                  <a:lumOff val="15000"/>
                </a:schemeClr>
              </a:solidFill>
              <a:effectLst/>
            </a:endParaRPr>
          </a:p>
          <a:p>
            <a:pPr marL="182880" lvl="1" indent="-285750">
              <a:spcBef>
                <a:spcPts val="400"/>
              </a:spcBef>
              <a:spcAft>
                <a:spcPts val="400"/>
              </a:spcAft>
              <a:buFont typeface="Arial" panose="020B0604020202020204" pitchFamily="34" charset="0"/>
              <a:buChar char="•"/>
            </a:pPr>
            <a:r>
              <a:rPr lang="en-US" sz="1000" b="0" i="0" dirty="0">
                <a:solidFill>
                  <a:schemeClr val="tx1">
                    <a:lumMod val="85000"/>
                    <a:lumOff val="15000"/>
                  </a:schemeClr>
                </a:solidFill>
                <a:effectLst/>
              </a:rPr>
              <a:t>Ensured that all frontend components were visually appealing and fully functional, reflecting the project’s key objectives of user-friendliness and efficiency.</a:t>
            </a:r>
          </a:p>
          <a:p>
            <a:pPr marL="182880" lvl="1" indent="-285750">
              <a:spcBef>
                <a:spcPts val="400"/>
              </a:spcBef>
              <a:spcAft>
                <a:spcPts val="400"/>
              </a:spcAft>
              <a:buFont typeface="Arial" panose="020B0604020202020204" pitchFamily="34" charset="0"/>
              <a:buChar char="•"/>
            </a:pPr>
            <a:r>
              <a:rPr lang="en-US" sz="1000" b="0" i="0" dirty="0">
                <a:solidFill>
                  <a:schemeClr val="tx1">
                    <a:lumMod val="85000"/>
                    <a:lumOff val="15000"/>
                  </a:schemeClr>
                </a:solidFill>
                <a:effectLst/>
              </a:rPr>
              <a:t>Collaborated closely with the backend team to align the user interface with the underlying data architecture, ensuring a seamless flow between the frontend and backend.</a:t>
            </a:r>
          </a:p>
        </p:txBody>
      </p:sp>
      <p:sp>
        <p:nvSpPr>
          <p:cNvPr id="5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80044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84" name="Rectangle 83">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38E449-6BC2-C82A-14FC-F3DA20620B92}"/>
              </a:ext>
            </a:extLst>
          </p:cNvPr>
          <p:cNvSpPr>
            <a:spLocks noGrp="1"/>
          </p:cNvSpPr>
          <p:nvPr>
            <p:ph type="title"/>
          </p:nvPr>
        </p:nvSpPr>
        <p:spPr>
          <a:xfrm>
            <a:off x="7885744" y="1005839"/>
            <a:ext cx="3541205" cy="880111"/>
          </a:xfrm>
        </p:spPr>
        <p:txBody>
          <a:bodyPr vert="horz" lIns="91440" tIns="45720" rIns="91440" bIns="45720" rtlCol="0" anchor="ctr">
            <a:normAutofit fontScale="90000"/>
          </a:bodyPr>
          <a:lstStyle/>
          <a:p>
            <a:r>
              <a:rPr lang="en-US" sz="1900" i="1" kern="1200" spc="100" baseline="0" dirty="0">
                <a:solidFill>
                  <a:schemeClr val="tx1">
                    <a:lumMod val="85000"/>
                    <a:lumOff val="15000"/>
                  </a:schemeClr>
                </a:solidFill>
                <a:effectLst/>
                <a:latin typeface="+mj-lt"/>
                <a:ea typeface="+mj-ea"/>
                <a:cs typeface="+mj-cs"/>
              </a:rPr>
              <a:t>CHOFOR SEITSOU PRIESTLEY CLARKSON</a:t>
            </a:r>
            <a:br>
              <a:rPr lang="en-US" sz="1900" i="1" kern="1200" spc="100" baseline="0" dirty="0">
                <a:solidFill>
                  <a:schemeClr val="tx1">
                    <a:lumMod val="85000"/>
                    <a:lumOff val="15000"/>
                  </a:schemeClr>
                </a:solidFill>
                <a:latin typeface="+mj-lt"/>
                <a:ea typeface="+mj-ea"/>
                <a:cs typeface="+mj-cs"/>
              </a:rPr>
            </a:br>
            <a:r>
              <a:rPr lang="en-US" sz="1900" i="1" kern="1200" spc="100" baseline="0" dirty="0">
                <a:solidFill>
                  <a:schemeClr val="tx1">
                    <a:lumMod val="85000"/>
                    <a:lumOff val="15000"/>
                  </a:schemeClr>
                </a:solidFill>
                <a:latin typeface="+mj-lt"/>
                <a:ea typeface="+mj-ea"/>
                <a:cs typeface="+mj-cs"/>
              </a:rPr>
              <a:t>Role: </a:t>
            </a:r>
            <a:r>
              <a:rPr lang="en-US" sz="1900" b="0" i="1" kern="1200" spc="100" baseline="0" dirty="0">
                <a:solidFill>
                  <a:schemeClr val="tx1">
                    <a:lumMod val="85000"/>
                    <a:lumOff val="15000"/>
                  </a:schemeClr>
                </a:solidFill>
                <a:effectLst/>
                <a:latin typeface="+mj-lt"/>
                <a:ea typeface="+mj-ea"/>
                <a:cs typeface="+mj-cs"/>
              </a:rPr>
              <a:t> </a:t>
            </a:r>
            <a:r>
              <a:rPr lang="en-US" sz="1900" i="1" kern="1200" spc="100" baseline="0" dirty="0">
                <a:solidFill>
                  <a:schemeClr val="tx1">
                    <a:lumMod val="85000"/>
                    <a:lumOff val="15000"/>
                  </a:schemeClr>
                </a:solidFill>
                <a:latin typeface="+mj-lt"/>
                <a:ea typeface="+mj-ea"/>
                <a:cs typeface="+mj-cs"/>
              </a:rPr>
              <a:t> Backend Developer and System Architect</a:t>
            </a:r>
            <a:br>
              <a:rPr lang="en-US" sz="1900" b="0" i="1" kern="1200" spc="100" baseline="0" dirty="0">
                <a:solidFill>
                  <a:schemeClr val="tx1">
                    <a:lumMod val="85000"/>
                    <a:lumOff val="15000"/>
                  </a:schemeClr>
                </a:solidFill>
                <a:effectLst/>
                <a:latin typeface="+mj-lt"/>
                <a:ea typeface="+mj-ea"/>
                <a:cs typeface="+mj-cs"/>
              </a:rPr>
            </a:br>
            <a:br>
              <a:rPr lang="en-US" sz="1900" i="1" kern="1200" spc="100" baseline="0" dirty="0">
                <a:solidFill>
                  <a:schemeClr val="tx1">
                    <a:lumMod val="85000"/>
                    <a:lumOff val="15000"/>
                  </a:schemeClr>
                </a:solidFill>
                <a:latin typeface="+mj-lt"/>
                <a:ea typeface="+mj-ea"/>
                <a:cs typeface="+mj-cs"/>
              </a:rPr>
            </a:br>
            <a:endParaRPr lang="en-US" sz="1900" i="1" kern="1200" spc="100" baseline="0" dirty="0">
              <a:solidFill>
                <a:schemeClr val="tx1">
                  <a:lumMod val="85000"/>
                  <a:lumOff val="15000"/>
                </a:schemeClr>
              </a:solidFill>
              <a:latin typeface="+mj-lt"/>
              <a:ea typeface="+mj-ea"/>
              <a:cs typeface="+mj-cs"/>
            </a:endParaRPr>
          </a:p>
        </p:txBody>
      </p:sp>
      <p:pic>
        <p:nvPicPr>
          <p:cNvPr id="5" name="Content Placeholder 4">
            <a:extLst>
              <a:ext uri="{FF2B5EF4-FFF2-40B4-BE49-F238E27FC236}">
                <a16:creationId xmlns:a16="http://schemas.microsoft.com/office/drawing/2014/main" id="{6D72E467-4FFF-A6D7-3C11-EA3E364198C6}"/>
              </a:ext>
            </a:extLst>
          </p:cNvPr>
          <p:cNvPicPr>
            <a:picLocks noChangeAspect="1"/>
          </p:cNvPicPr>
          <p:nvPr/>
        </p:nvPicPr>
        <p:blipFill>
          <a:blip r:embed="rId2">
            <a:extLst>
              <a:ext uri="{28A0092B-C50C-407E-A947-70E740481C1C}">
                <a14:useLocalDpi xmlns:a14="http://schemas.microsoft.com/office/drawing/2010/main" val="0"/>
              </a:ext>
            </a:extLst>
          </a:blip>
          <a:srcRect t="686" b="686"/>
          <a:stretch/>
        </p:blipFill>
        <p:spPr>
          <a:xfrm>
            <a:off x="1975601" y="691763"/>
            <a:ext cx="3868508" cy="5087244"/>
          </a:xfrm>
          <a:prstGeom prst="rect">
            <a:avLst/>
          </a:prstGeom>
        </p:spPr>
      </p:pic>
      <p:cxnSp>
        <p:nvCxnSpPr>
          <p:cNvPr id="86" name="Straight Connector 85">
            <a:extLst>
              <a:ext uri="{FF2B5EF4-FFF2-40B4-BE49-F238E27FC236}">
                <a16:creationId xmlns:a16="http://schemas.microsoft.com/office/drawing/2014/main" id="{61A0812C-8DCE-4CA2-904B-A5A5C12CA4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2660" y="1005840"/>
            <a:ext cx="0" cy="58521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70144C7-DD16-2F41-F15C-43976BA90D4E}"/>
              </a:ext>
            </a:extLst>
          </p:cNvPr>
          <p:cNvSpPr txBox="1"/>
          <p:nvPr/>
        </p:nvSpPr>
        <p:spPr>
          <a:xfrm>
            <a:off x="7888666" y="2006600"/>
            <a:ext cx="4131883" cy="3775490"/>
          </a:xfrm>
          <a:prstGeom prst="rect">
            <a:avLst/>
          </a:prstGeom>
        </p:spPr>
        <p:txBody>
          <a:bodyPr vert="horz" lIns="91440" tIns="45720" rIns="91440" bIns="45720" rtlCol="0">
            <a:noAutofit/>
          </a:bodyPr>
          <a:lstStyle/>
          <a:p>
            <a:pPr marL="182880">
              <a:spcBef>
                <a:spcPts val="400"/>
              </a:spcBef>
              <a:spcAft>
                <a:spcPts val="400"/>
              </a:spcAft>
              <a:buFont typeface="Arial" panose="020B0604020202020204" pitchFamily="34" charset="0"/>
              <a:buChar char="•"/>
            </a:pPr>
            <a:r>
              <a:rPr lang="en-US" sz="1000" b="1" i="0" dirty="0">
                <a:solidFill>
                  <a:schemeClr val="tx1">
                    <a:lumMod val="85000"/>
                    <a:lumOff val="15000"/>
                  </a:schemeClr>
                </a:solidFill>
                <a:effectLst/>
              </a:rPr>
              <a:t>Technical Expertise:</a:t>
            </a:r>
            <a:endParaRPr lang="en-US" sz="1000" b="0" i="0" dirty="0">
              <a:solidFill>
                <a:schemeClr val="tx1">
                  <a:lumMod val="85000"/>
                  <a:lumOff val="15000"/>
                </a:schemeClr>
              </a:solidFill>
              <a:effectLst/>
            </a:endParaRPr>
          </a:p>
          <a:p>
            <a:pPr marL="182880" lvl="1" indent="-285750">
              <a:spcBef>
                <a:spcPts val="400"/>
              </a:spcBef>
              <a:spcAft>
                <a:spcPts val="400"/>
              </a:spcAft>
              <a:buFont typeface="Arial" panose="020B0604020202020204" pitchFamily="34" charset="0"/>
              <a:buChar char="•"/>
            </a:pPr>
            <a:r>
              <a:rPr lang="en-US" sz="1000" b="0" i="0" dirty="0">
                <a:solidFill>
                  <a:schemeClr val="tx1">
                    <a:lumMod val="85000"/>
                    <a:lumOff val="15000"/>
                  </a:schemeClr>
                </a:solidFill>
                <a:effectLst/>
              </a:rPr>
              <a:t>Played a pivotal role in designing and implementing the backend architecture using </a:t>
            </a:r>
            <a:r>
              <a:rPr lang="en-US" sz="1000" b="1" i="0" dirty="0">
                <a:solidFill>
                  <a:schemeClr val="tx1">
                    <a:lumMod val="85000"/>
                    <a:lumOff val="15000"/>
                  </a:schemeClr>
                </a:solidFill>
                <a:effectLst/>
              </a:rPr>
              <a:t>Node.js</a:t>
            </a:r>
            <a:r>
              <a:rPr lang="en-US" sz="1000" b="0" i="0" dirty="0">
                <a:solidFill>
                  <a:schemeClr val="tx1">
                    <a:lumMod val="85000"/>
                    <a:lumOff val="15000"/>
                  </a:schemeClr>
                </a:solidFill>
                <a:effectLst/>
              </a:rPr>
              <a:t> and </a:t>
            </a:r>
            <a:r>
              <a:rPr lang="en-US" sz="1000" b="1" i="0" dirty="0">
                <a:solidFill>
                  <a:schemeClr val="tx1">
                    <a:lumMod val="85000"/>
                    <a:lumOff val="15000"/>
                  </a:schemeClr>
                </a:solidFill>
                <a:effectLst/>
              </a:rPr>
              <a:t>Sanity CMS</a:t>
            </a:r>
            <a:r>
              <a:rPr lang="en-US" sz="1000" b="0" i="0" dirty="0">
                <a:solidFill>
                  <a:schemeClr val="tx1">
                    <a:lumMod val="85000"/>
                    <a:lumOff val="15000"/>
                  </a:schemeClr>
                </a:solidFill>
                <a:effectLst/>
              </a:rPr>
              <a:t>.</a:t>
            </a:r>
          </a:p>
          <a:p>
            <a:pPr marL="182880" lvl="1" indent="-285750">
              <a:spcBef>
                <a:spcPts val="400"/>
              </a:spcBef>
              <a:spcAft>
                <a:spcPts val="400"/>
              </a:spcAft>
              <a:buFont typeface="Arial" panose="020B0604020202020204" pitchFamily="34" charset="0"/>
              <a:buChar char="•"/>
            </a:pPr>
            <a:r>
              <a:rPr lang="en-US" sz="1000" b="0" i="0" dirty="0">
                <a:solidFill>
                  <a:schemeClr val="tx1">
                    <a:lumMod val="85000"/>
                    <a:lumOff val="15000"/>
                  </a:schemeClr>
                </a:solidFill>
                <a:effectLst/>
              </a:rPr>
              <a:t>Engineered the entire data structure, enabling seamless interaction between the frontend and backend systems.</a:t>
            </a:r>
          </a:p>
          <a:p>
            <a:pPr marL="182880" lvl="1" indent="-285750">
              <a:spcBef>
                <a:spcPts val="400"/>
              </a:spcBef>
              <a:spcAft>
                <a:spcPts val="400"/>
              </a:spcAft>
              <a:buFont typeface="Arial" panose="020B0604020202020204" pitchFamily="34" charset="0"/>
              <a:buChar char="•"/>
            </a:pPr>
            <a:r>
              <a:rPr lang="en-US" sz="1000" b="0" i="0" dirty="0">
                <a:solidFill>
                  <a:schemeClr val="tx1">
                    <a:lumMod val="85000"/>
                    <a:lumOff val="15000"/>
                  </a:schemeClr>
                </a:solidFill>
                <a:effectLst/>
              </a:rPr>
              <a:t>Focused on creating a robust, scalable, and secure API that powers the hotel management system's functionality.</a:t>
            </a:r>
          </a:p>
          <a:p>
            <a:pPr marL="182880" lvl="1" indent="-285750">
              <a:spcBef>
                <a:spcPts val="400"/>
              </a:spcBef>
              <a:spcAft>
                <a:spcPts val="400"/>
              </a:spcAft>
              <a:buFont typeface="Arial" panose="020B0604020202020204" pitchFamily="34" charset="0"/>
              <a:buChar char="•"/>
            </a:pPr>
            <a:r>
              <a:rPr lang="en-US" sz="1000" b="0" i="0" dirty="0">
                <a:solidFill>
                  <a:schemeClr val="tx1">
                    <a:lumMod val="85000"/>
                    <a:lumOff val="15000"/>
                  </a:schemeClr>
                </a:solidFill>
                <a:effectLst/>
              </a:rPr>
              <a:t>Integrated </a:t>
            </a:r>
            <a:r>
              <a:rPr lang="en-US" sz="1000" b="1" i="0" dirty="0">
                <a:solidFill>
                  <a:schemeClr val="tx1">
                    <a:lumMod val="85000"/>
                    <a:lumOff val="15000"/>
                  </a:schemeClr>
                </a:solidFill>
                <a:effectLst/>
              </a:rPr>
              <a:t>Sanity CMS</a:t>
            </a:r>
            <a:r>
              <a:rPr lang="en-US" sz="1000" b="0" i="0" dirty="0">
                <a:solidFill>
                  <a:schemeClr val="tx1">
                    <a:lumMod val="85000"/>
                    <a:lumOff val="15000"/>
                  </a:schemeClr>
                </a:solidFill>
                <a:effectLst/>
              </a:rPr>
              <a:t> for flexible content management, ensuring dynamic updates to room availability, bookings, and customer data without the need for hard-coded changes.</a:t>
            </a:r>
          </a:p>
          <a:p>
            <a:pPr marL="182880">
              <a:spcBef>
                <a:spcPts val="400"/>
              </a:spcBef>
              <a:spcAft>
                <a:spcPts val="400"/>
              </a:spcAft>
              <a:buFont typeface="Arial" panose="020B0604020202020204" pitchFamily="34" charset="0"/>
              <a:buChar char="•"/>
            </a:pPr>
            <a:r>
              <a:rPr lang="en-US" sz="1000" b="1" i="0" dirty="0">
                <a:solidFill>
                  <a:schemeClr val="tx1">
                    <a:lumMod val="85000"/>
                    <a:lumOff val="15000"/>
                  </a:schemeClr>
                </a:solidFill>
                <a:effectLst/>
              </a:rPr>
              <a:t>Key Contributions:</a:t>
            </a:r>
            <a:endParaRPr lang="en-US" sz="1000" b="0" i="0" dirty="0">
              <a:solidFill>
                <a:schemeClr val="tx1">
                  <a:lumMod val="85000"/>
                  <a:lumOff val="15000"/>
                </a:schemeClr>
              </a:solidFill>
              <a:effectLst/>
            </a:endParaRPr>
          </a:p>
          <a:p>
            <a:pPr marL="182880" lvl="1" indent="-285750">
              <a:spcBef>
                <a:spcPts val="400"/>
              </a:spcBef>
              <a:spcAft>
                <a:spcPts val="400"/>
              </a:spcAft>
              <a:buFont typeface="Arial" panose="020B0604020202020204" pitchFamily="34" charset="0"/>
              <a:buChar char="•"/>
            </a:pPr>
            <a:r>
              <a:rPr lang="en-US" sz="1000" b="0" i="0" dirty="0">
                <a:solidFill>
                  <a:schemeClr val="tx1">
                    <a:lumMod val="85000"/>
                    <a:lumOff val="15000"/>
                  </a:schemeClr>
                </a:solidFill>
                <a:effectLst/>
              </a:rPr>
              <a:t>Conceptualized the backend logic and structure, setting the foundation for the entire system's functionality.</a:t>
            </a:r>
          </a:p>
          <a:p>
            <a:pPr marL="182880" lvl="1" indent="-285750">
              <a:spcBef>
                <a:spcPts val="400"/>
              </a:spcBef>
              <a:spcAft>
                <a:spcPts val="400"/>
              </a:spcAft>
              <a:buFont typeface="Arial" panose="020B0604020202020204" pitchFamily="34" charset="0"/>
              <a:buChar char="•"/>
            </a:pPr>
            <a:r>
              <a:rPr lang="en-US" sz="1000" b="0" i="0" dirty="0">
                <a:solidFill>
                  <a:schemeClr val="tx1">
                    <a:lumMod val="85000"/>
                    <a:lumOff val="15000"/>
                  </a:schemeClr>
                </a:solidFill>
                <a:effectLst/>
              </a:rPr>
              <a:t>Developed the </a:t>
            </a:r>
            <a:r>
              <a:rPr lang="en-US" sz="1000" b="1" i="0" dirty="0">
                <a:solidFill>
                  <a:schemeClr val="tx1">
                    <a:lumMod val="85000"/>
                    <a:lumOff val="15000"/>
                  </a:schemeClr>
                </a:solidFill>
                <a:effectLst/>
              </a:rPr>
              <a:t>Dashboard</a:t>
            </a:r>
            <a:r>
              <a:rPr lang="en-US" sz="1000" b="0" i="0" dirty="0">
                <a:solidFill>
                  <a:schemeClr val="tx1">
                    <a:lumMod val="85000"/>
                    <a:lumOff val="15000"/>
                  </a:schemeClr>
                </a:solidFill>
                <a:effectLst/>
              </a:rPr>
              <a:t> for administrators, providing real-time insights into bookings, payments, and hotel operations.</a:t>
            </a:r>
          </a:p>
          <a:p>
            <a:pPr marL="182880" lvl="1" indent="-285750">
              <a:spcBef>
                <a:spcPts val="400"/>
              </a:spcBef>
              <a:spcAft>
                <a:spcPts val="400"/>
              </a:spcAft>
              <a:buFont typeface="Arial" panose="020B0604020202020204" pitchFamily="34" charset="0"/>
              <a:buChar char="•"/>
            </a:pPr>
            <a:r>
              <a:rPr lang="en-US" sz="1000" b="1" i="0" dirty="0">
                <a:solidFill>
                  <a:schemeClr val="tx1">
                    <a:lumMod val="85000"/>
                    <a:lumOff val="15000"/>
                  </a:schemeClr>
                </a:solidFill>
                <a:effectLst/>
              </a:rPr>
              <a:t>Leadership in Backend Development:</a:t>
            </a:r>
            <a:endParaRPr lang="en-US" sz="1000" b="0" i="0" dirty="0">
              <a:solidFill>
                <a:schemeClr val="tx1">
                  <a:lumMod val="85000"/>
                  <a:lumOff val="15000"/>
                </a:schemeClr>
              </a:solidFill>
              <a:effectLst/>
            </a:endParaRPr>
          </a:p>
          <a:p>
            <a:pPr marL="182880" lvl="1" indent="-285750">
              <a:spcBef>
                <a:spcPts val="400"/>
              </a:spcBef>
              <a:spcAft>
                <a:spcPts val="400"/>
              </a:spcAft>
              <a:buFont typeface="Arial" panose="020B0604020202020204" pitchFamily="34" charset="0"/>
              <a:buChar char="•"/>
            </a:pPr>
            <a:r>
              <a:rPr lang="en-US" sz="1000" b="0" i="0" dirty="0">
                <a:solidFill>
                  <a:schemeClr val="tx1">
                    <a:lumMod val="85000"/>
                    <a:lumOff val="15000"/>
                  </a:schemeClr>
                </a:solidFill>
                <a:effectLst/>
              </a:rPr>
              <a:t>Provided the team with clear guidelines on how the frontend should communicate with the backend, ensuring consistency in the data flow.</a:t>
            </a:r>
          </a:p>
          <a:p>
            <a:pPr marL="182880" lvl="1" indent="-285750">
              <a:spcBef>
                <a:spcPts val="400"/>
              </a:spcBef>
              <a:spcAft>
                <a:spcPts val="400"/>
              </a:spcAft>
              <a:buFont typeface="Arial" panose="020B0604020202020204" pitchFamily="34" charset="0"/>
              <a:buChar char="•"/>
            </a:pPr>
            <a:r>
              <a:rPr lang="en-US" sz="1000" b="0" i="0" dirty="0">
                <a:solidFill>
                  <a:schemeClr val="tx1">
                    <a:lumMod val="85000"/>
                    <a:lumOff val="15000"/>
                  </a:schemeClr>
                </a:solidFill>
                <a:effectLst/>
              </a:rPr>
              <a:t>Collaborated with the group leader and frontend developers to make sure the backend was fully aligned with the project’s overall objectives.</a:t>
            </a:r>
          </a:p>
        </p:txBody>
      </p:sp>
      <p:sp>
        <p:nvSpPr>
          <p:cNvPr id="88"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6" name="TextBox 25">
            <a:extLst>
              <a:ext uri="{FF2B5EF4-FFF2-40B4-BE49-F238E27FC236}">
                <a16:creationId xmlns:a16="http://schemas.microsoft.com/office/drawing/2014/main" id="{889D6384-9A69-B863-89A9-A617065884B3}"/>
              </a:ext>
            </a:extLst>
          </p:cNvPr>
          <p:cNvSpPr txBox="1"/>
          <p:nvPr/>
        </p:nvSpPr>
        <p:spPr>
          <a:xfrm>
            <a:off x="7888666" y="2623930"/>
            <a:ext cx="3541205" cy="3158160"/>
          </a:xfrm>
          <a:prstGeom prst="rect">
            <a:avLst/>
          </a:prstGeom>
        </p:spPr>
        <p:txBody>
          <a:bodyPr vert="horz" lIns="91440" tIns="45720" rIns="91440" bIns="45720" rtlCol="0">
            <a:normAutofit/>
          </a:bodyPr>
          <a:lstStyle/>
          <a:p>
            <a:pPr marL="182880">
              <a:spcBef>
                <a:spcPts val="400"/>
              </a:spcBef>
              <a:spcAft>
                <a:spcPts val="400"/>
              </a:spcAft>
              <a:buFont typeface="Arial" panose="020B0604020202020204" pitchFamily="34" charset="0"/>
            </a:pPr>
            <a:endParaRPr lang="en-US" sz="600" b="0" i="0" dirty="0">
              <a:solidFill>
                <a:schemeClr val="tx1">
                  <a:lumMod val="85000"/>
                  <a:lumOff val="15000"/>
                </a:schemeClr>
              </a:solidFill>
              <a:effectLst/>
            </a:endParaRPr>
          </a:p>
        </p:txBody>
      </p:sp>
      <p:sp>
        <p:nvSpPr>
          <p:cNvPr id="9" name="Title 1">
            <a:extLst>
              <a:ext uri="{FF2B5EF4-FFF2-40B4-BE49-F238E27FC236}">
                <a16:creationId xmlns:a16="http://schemas.microsoft.com/office/drawing/2014/main" id="{9DDE224A-710D-ABB5-173C-9E23E9BAA395}"/>
              </a:ext>
            </a:extLst>
          </p:cNvPr>
          <p:cNvSpPr txBox="1">
            <a:spLocks/>
          </p:cNvSpPr>
          <p:nvPr/>
        </p:nvSpPr>
        <p:spPr>
          <a:xfrm>
            <a:off x="1975601" y="5270283"/>
            <a:ext cx="3868508" cy="508724"/>
          </a:xfrm>
          <a:prstGeom prst="rect">
            <a:avLst/>
          </a:prstGeom>
          <a:solidFill>
            <a:srgbClr val="000000">
              <a:alpha val="50000"/>
            </a:srgbClr>
          </a:solidFill>
          <a:ln>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pPr algn="ctr">
              <a:spcAft>
                <a:spcPts val="600"/>
              </a:spcAft>
            </a:pPr>
            <a:r>
              <a:rPr lang="en-US" sz="1000">
                <a:solidFill>
                  <a:srgbClr val="FFFFFF"/>
                </a:solidFill>
                <a:latin typeface="+mn-lt"/>
                <a:ea typeface="+mn-ea"/>
                <a:cs typeface="+mn-cs"/>
              </a:rPr>
              <a:t>"My goal was to build a backend system that is not only functional but also flexible enough to adapt to future growth and changes."</a:t>
            </a:r>
          </a:p>
        </p:txBody>
      </p:sp>
    </p:spTree>
    <p:extLst>
      <p:ext uri="{BB962C8B-B14F-4D97-AF65-F5344CB8AC3E}">
        <p14:creationId xmlns:p14="http://schemas.microsoft.com/office/powerpoint/2010/main" val="13063765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38E449-6BC2-C82A-14FC-F3DA20620B92}"/>
              </a:ext>
            </a:extLst>
          </p:cNvPr>
          <p:cNvSpPr>
            <a:spLocks noGrp="1"/>
          </p:cNvSpPr>
          <p:nvPr>
            <p:ph type="title"/>
          </p:nvPr>
        </p:nvSpPr>
        <p:spPr>
          <a:xfrm>
            <a:off x="5148335" y="758952"/>
            <a:ext cx="6281663" cy="1952716"/>
          </a:xfrm>
        </p:spPr>
        <p:txBody>
          <a:bodyPr vert="horz" lIns="91440" tIns="45720" rIns="91440" bIns="45720" rtlCol="0" anchor="ctr">
            <a:normAutofit/>
          </a:bodyPr>
          <a:lstStyle/>
          <a:p>
            <a:r>
              <a:rPr lang="en-US" sz="3300" i="1" kern="1200" spc="100" baseline="0" dirty="0">
                <a:solidFill>
                  <a:schemeClr val="tx1">
                    <a:lumMod val="85000"/>
                    <a:lumOff val="15000"/>
                  </a:schemeClr>
                </a:solidFill>
                <a:effectLst/>
                <a:latin typeface="+mj-lt"/>
                <a:ea typeface="+mj-ea"/>
                <a:cs typeface="+mj-cs"/>
              </a:rPr>
              <a:t>Ndassa Njoya Fils </a:t>
            </a:r>
            <a:r>
              <a:rPr lang="en-US" sz="3300" i="1" kern="1200" spc="100" baseline="0" dirty="0" err="1">
                <a:solidFill>
                  <a:schemeClr val="tx1">
                    <a:lumMod val="85000"/>
                    <a:lumOff val="15000"/>
                  </a:schemeClr>
                </a:solidFill>
                <a:effectLst/>
                <a:latin typeface="+mj-lt"/>
                <a:ea typeface="+mj-ea"/>
                <a:cs typeface="+mj-cs"/>
              </a:rPr>
              <a:t>Fayssal</a:t>
            </a:r>
            <a:br>
              <a:rPr lang="en-US" sz="3300" i="1" kern="1200" spc="100" baseline="0" dirty="0">
                <a:solidFill>
                  <a:schemeClr val="tx1">
                    <a:lumMod val="85000"/>
                    <a:lumOff val="15000"/>
                  </a:schemeClr>
                </a:solidFill>
                <a:latin typeface="+mj-lt"/>
                <a:ea typeface="+mj-ea"/>
                <a:cs typeface="+mj-cs"/>
              </a:rPr>
            </a:br>
            <a:r>
              <a:rPr lang="en-US" sz="3300" i="1" kern="1200" spc="100" baseline="0" dirty="0">
                <a:solidFill>
                  <a:schemeClr val="tx1">
                    <a:lumMod val="85000"/>
                    <a:lumOff val="15000"/>
                  </a:schemeClr>
                </a:solidFill>
                <a:latin typeface="+mj-lt"/>
                <a:ea typeface="+mj-ea"/>
                <a:cs typeface="+mj-cs"/>
              </a:rPr>
              <a:t>Role: </a:t>
            </a:r>
            <a:r>
              <a:rPr lang="en-US" sz="3300" b="0" i="1" kern="1200" spc="100" baseline="0" dirty="0">
                <a:solidFill>
                  <a:schemeClr val="tx1">
                    <a:lumMod val="85000"/>
                    <a:lumOff val="15000"/>
                  </a:schemeClr>
                </a:solidFill>
                <a:effectLst/>
                <a:latin typeface="+mj-lt"/>
                <a:ea typeface="+mj-ea"/>
                <a:cs typeface="+mj-cs"/>
              </a:rPr>
              <a:t> </a:t>
            </a:r>
            <a:r>
              <a:rPr lang="en-US" sz="3300" i="1" kern="1200" spc="100" baseline="0" dirty="0">
                <a:solidFill>
                  <a:schemeClr val="tx1">
                    <a:lumMod val="85000"/>
                    <a:lumOff val="15000"/>
                  </a:schemeClr>
                </a:solidFill>
                <a:latin typeface="+mj-lt"/>
                <a:ea typeface="+mj-ea"/>
                <a:cs typeface="+mj-cs"/>
              </a:rPr>
              <a:t> Frontend Developer</a:t>
            </a:r>
            <a:br>
              <a:rPr lang="en-US" sz="3300" b="0" i="1" kern="1200" spc="100" baseline="0" dirty="0">
                <a:solidFill>
                  <a:schemeClr val="tx1">
                    <a:lumMod val="85000"/>
                    <a:lumOff val="15000"/>
                  </a:schemeClr>
                </a:solidFill>
                <a:effectLst/>
                <a:latin typeface="+mj-lt"/>
                <a:ea typeface="+mj-ea"/>
                <a:cs typeface="+mj-cs"/>
              </a:rPr>
            </a:br>
            <a:br>
              <a:rPr lang="en-US" sz="3300" i="1" kern="1200" spc="100" baseline="0" dirty="0">
                <a:solidFill>
                  <a:schemeClr val="tx1">
                    <a:lumMod val="85000"/>
                    <a:lumOff val="15000"/>
                  </a:schemeClr>
                </a:solidFill>
                <a:latin typeface="+mj-lt"/>
                <a:ea typeface="+mj-ea"/>
                <a:cs typeface="+mj-cs"/>
              </a:rPr>
            </a:br>
            <a:r>
              <a:rPr lang="en-US" sz="1050" dirty="0"/>
              <a:t>"My focus was to make staff management intuitive and efficient for administrators, ensuring the system meets the needs of the hotel staff effortlessly."</a:t>
            </a:r>
            <a:endParaRPr lang="en-US" sz="3300" i="1" kern="1200" spc="100" baseline="0" dirty="0">
              <a:solidFill>
                <a:schemeClr val="tx1">
                  <a:lumMod val="85000"/>
                  <a:lumOff val="15000"/>
                </a:schemeClr>
              </a:solidFill>
              <a:latin typeface="+mj-lt"/>
              <a:ea typeface="+mj-ea"/>
              <a:cs typeface="+mj-cs"/>
            </a:endParaRPr>
          </a:p>
        </p:txBody>
      </p:sp>
      <p:pic>
        <p:nvPicPr>
          <p:cNvPr id="5" name="Content Placeholder 4">
            <a:extLst>
              <a:ext uri="{FF2B5EF4-FFF2-40B4-BE49-F238E27FC236}">
                <a16:creationId xmlns:a16="http://schemas.microsoft.com/office/drawing/2014/main" id="{6D72E467-4FFF-A6D7-3C11-EA3E364198C6}"/>
              </a:ext>
            </a:extLst>
          </p:cNvPr>
          <p:cNvPicPr>
            <a:picLocks noChangeAspect="1"/>
          </p:cNvPicPr>
          <p:nvPr/>
        </p:nvPicPr>
        <p:blipFill>
          <a:blip r:embed="rId2">
            <a:extLst>
              <a:ext uri="{28A0092B-C50C-407E-A947-70E740481C1C}">
                <a14:useLocalDpi xmlns:a14="http://schemas.microsoft.com/office/drawing/2010/main" val="0"/>
              </a:ext>
            </a:extLst>
          </a:blip>
          <a:srcRect r="10647"/>
          <a:stretch/>
        </p:blipFill>
        <p:spPr>
          <a:xfrm>
            <a:off x="20" y="10"/>
            <a:ext cx="4595888" cy="6857990"/>
          </a:xfrm>
          <a:prstGeom prst="rect">
            <a:avLst/>
          </a:prstGeom>
        </p:spPr>
      </p:pic>
      <p:cxnSp>
        <p:nvCxnSpPr>
          <p:cNvPr id="68" name="Straight Connector 67">
            <a:extLst>
              <a:ext uri="{FF2B5EF4-FFF2-40B4-BE49-F238E27FC236}">
                <a16:creationId xmlns:a16="http://schemas.microsoft.com/office/drawing/2014/main" id="{DF96FA98-52E5-4AA7-98B9-BE6200CF01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181601" y="2933080"/>
            <a:ext cx="6248397"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380ED101-B73A-2567-AD77-99F36619A014}"/>
              </a:ext>
            </a:extLst>
          </p:cNvPr>
          <p:cNvSpPr txBox="1"/>
          <p:nvPr/>
        </p:nvSpPr>
        <p:spPr>
          <a:xfrm>
            <a:off x="5148208" y="3075955"/>
            <a:ext cx="6694542" cy="3639170"/>
          </a:xfrm>
          <a:prstGeom prst="rect">
            <a:avLst/>
          </a:prstGeom>
        </p:spPr>
        <p:txBody>
          <a:bodyPr vert="horz" lIns="91440" tIns="45720" rIns="91440" bIns="45720" rtlCol="0">
            <a:noAutofit/>
          </a:bodyPr>
          <a:lstStyle/>
          <a:p>
            <a:pPr marL="182880">
              <a:spcBef>
                <a:spcPts val="400"/>
              </a:spcBef>
              <a:spcAft>
                <a:spcPts val="400"/>
              </a:spcAft>
              <a:buFont typeface="Arial" panose="020B0604020202020204" pitchFamily="34" charset="0"/>
              <a:buChar char="•"/>
            </a:pPr>
            <a:r>
              <a:rPr lang="en-US" sz="1000" b="1" i="0" dirty="0">
                <a:solidFill>
                  <a:schemeClr val="tx1">
                    <a:lumMod val="85000"/>
                    <a:lumOff val="15000"/>
                  </a:schemeClr>
                </a:solidFill>
                <a:effectLst/>
              </a:rPr>
              <a:t>Technical Expertise:</a:t>
            </a:r>
            <a:endParaRPr lang="en-US" sz="1000" b="0" i="0" dirty="0">
              <a:solidFill>
                <a:schemeClr val="tx1">
                  <a:lumMod val="85000"/>
                  <a:lumOff val="15000"/>
                </a:schemeClr>
              </a:solidFill>
              <a:effectLst/>
            </a:endParaRPr>
          </a:p>
          <a:p>
            <a:pPr marL="182880" lvl="1" indent="-285750">
              <a:spcBef>
                <a:spcPts val="400"/>
              </a:spcBef>
              <a:spcAft>
                <a:spcPts val="400"/>
              </a:spcAft>
              <a:buFont typeface="Arial" panose="020B0604020202020204" pitchFamily="34" charset="0"/>
              <a:buChar char="•"/>
            </a:pPr>
            <a:r>
              <a:rPr lang="en-US" sz="1000" b="0" i="0" dirty="0">
                <a:solidFill>
                  <a:schemeClr val="tx1">
                    <a:lumMod val="85000"/>
                    <a:lumOff val="15000"/>
                  </a:schemeClr>
                </a:solidFill>
                <a:effectLst/>
              </a:rPr>
              <a:t>Took charge of the development of the </a:t>
            </a:r>
            <a:r>
              <a:rPr lang="en-US" sz="1000" b="1" i="0" dirty="0">
                <a:solidFill>
                  <a:schemeClr val="tx1">
                    <a:lumMod val="85000"/>
                    <a:lumOff val="15000"/>
                  </a:schemeClr>
                </a:solidFill>
                <a:effectLst/>
              </a:rPr>
              <a:t>Staff Management</a:t>
            </a:r>
            <a:r>
              <a:rPr lang="en-US" sz="1000" b="0" i="0" dirty="0">
                <a:solidFill>
                  <a:schemeClr val="tx1">
                    <a:lumMod val="85000"/>
                    <a:lumOff val="15000"/>
                  </a:schemeClr>
                </a:solidFill>
                <a:effectLst/>
              </a:rPr>
              <a:t> section of the hotel management system, ensuring that all functionalities related to employee management were implemented with precision.</a:t>
            </a:r>
          </a:p>
          <a:p>
            <a:pPr marL="182880" lvl="1" indent="-285750">
              <a:spcBef>
                <a:spcPts val="400"/>
              </a:spcBef>
              <a:spcAft>
                <a:spcPts val="400"/>
              </a:spcAft>
              <a:buFont typeface="Arial" panose="020B0604020202020204" pitchFamily="34" charset="0"/>
              <a:buChar char="•"/>
            </a:pPr>
            <a:r>
              <a:rPr lang="en-US" sz="1000" b="0" i="0" dirty="0">
                <a:solidFill>
                  <a:schemeClr val="tx1">
                    <a:lumMod val="85000"/>
                    <a:lumOff val="15000"/>
                  </a:schemeClr>
                </a:solidFill>
                <a:effectLst/>
              </a:rPr>
              <a:t>Ensured that the </a:t>
            </a:r>
            <a:r>
              <a:rPr lang="en-US" sz="1000" b="1" i="0" dirty="0">
                <a:solidFill>
                  <a:schemeClr val="tx1">
                    <a:lumMod val="85000"/>
                    <a:lumOff val="15000"/>
                  </a:schemeClr>
                </a:solidFill>
                <a:effectLst/>
              </a:rPr>
              <a:t>Staff Frontend</a:t>
            </a:r>
            <a:r>
              <a:rPr lang="en-US" sz="1000" b="0" i="0" dirty="0">
                <a:solidFill>
                  <a:schemeClr val="tx1">
                    <a:lumMod val="85000"/>
                    <a:lumOff val="15000"/>
                  </a:schemeClr>
                </a:solidFill>
                <a:effectLst/>
              </a:rPr>
              <a:t> section was visually aligned with the overall design of the application, following modern UI/UX practices.</a:t>
            </a:r>
          </a:p>
          <a:p>
            <a:pPr marL="182880">
              <a:spcBef>
                <a:spcPts val="400"/>
              </a:spcBef>
              <a:spcAft>
                <a:spcPts val="400"/>
              </a:spcAft>
              <a:buFont typeface="Arial" panose="020B0604020202020204" pitchFamily="34" charset="0"/>
              <a:buChar char="•"/>
            </a:pPr>
            <a:r>
              <a:rPr lang="en-US" sz="1000" b="1" i="0" dirty="0">
                <a:solidFill>
                  <a:schemeClr val="tx1">
                    <a:lumMod val="85000"/>
                    <a:lumOff val="15000"/>
                  </a:schemeClr>
                </a:solidFill>
                <a:effectLst/>
              </a:rPr>
              <a:t>Key Contributions:</a:t>
            </a:r>
            <a:endParaRPr lang="en-US" sz="1000" b="0" i="0" dirty="0">
              <a:solidFill>
                <a:schemeClr val="tx1">
                  <a:lumMod val="85000"/>
                  <a:lumOff val="15000"/>
                </a:schemeClr>
              </a:solidFill>
              <a:effectLst/>
            </a:endParaRPr>
          </a:p>
          <a:p>
            <a:pPr marL="182880" lvl="1" indent="-285750">
              <a:spcBef>
                <a:spcPts val="400"/>
              </a:spcBef>
              <a:spcAft>
                <a:spcPts val="400"/>
              </a:spcAft>
              <a:buFont typeface="Arial" panose="020B0604020202020204" pitchFamily="34" charset="0"/>
              <a:buChar char="•"/>
            </a:pPr>
            <a:r>
              <a:rPr lang="en-US" sz="1000" b="0" i="0" dirty="0">
                <a:solidFill>
                  <a:schemeClr val="tx1">
                    <a:lumMod val="85000"/>
                    <a:lumOff val="15000"/>
                  </a:schemeClr>
                </a:solidFill>
                <a:effectLst/>
              </a:rPr>
              <a:t>Developed the </a:t>
            </a:r>
            <a:r>
              <a:rPr lang="en-US" sz="1000" b="1" i="0" dirty="0">
                <a:solidFill>
                  <a:schemeClr val="tx1">
                    <a:lumMod val="85000"/>
                    <a:lumOff val="15000"/>
                  </a:schemeClr>
                </a:solidFill>
                <a:effectLst/>
              </a:rPr>
              <a:t>Staff Management</a:t>
            </a:r>
            <a:r>
              <a:rPr lang="en-US" sz="1000" b="0" i="0" dirty="0">
                <a:solidFill>
                  <a:schemeClr val="tx1">
                    <a:lumMod val="85000"/>
                    <a:lumOff val="15000"/>
                  </a:schemeClr>
                </a:solidFill>
                <a:effectLst/>
              </a:rPr>
              <a:t> module, making it easy for the hotel to track employee information, manage roles, and monitor attendance.</a:t>
            </a:r>
          </a:p>
          <a:p>
            <a:pPr marL="182880" lvl="1" indent="-285750">
              <a:spcBef>
                <a:spcPts val="400"/>
              </a:spcBef>
              <a:spcAft>
                <a:spcPts val="400"/>
              </a:spcAft>
              <a:buFont typeface="Arial" panose="020B0604020202020204" pitchFamily="34" charset="0"/>
              <a:buChar char="•"/>
            </a:pPr>
            <a:r>
              <a:rPr lang="en-US" sz="1000" b="0" i="0" dirty="0">
                <a:solidFill>
                  <a:schemeClr val="tx1">
                    <a:lumMod val="85000"/>
                    <a:lumOff val="15000"/>
                  </a:schemeClr>
                </a:solidFill>
                <a:effectLst/>
              </a:rPr>
              <a:t>Worked on ensuring that the staff data could be updated, added, or deleted seamlessly, with real-time data rendering.</a:t>
            </a:r>
          </a:p>
          <a:p>
            <a:pPr marL="182880" lvl="1" indent="-285750">
              <a:spcBef>
                <a:spcPts val="400"/>
              </a:spcBef>
              <a:spcAft>
                <a:spcPts val="400"/>
              </a:spcAft>
              <a:buFont typeface="Arial" panose="020B0604020202020204" pitchFamily="34" charset="0"/>
              <a:buChar char="•"/>
            </a:pPr>
            <a:r>
              <a:rPr lang="en-US" sz="1000" b="0" i="0" dirty="0">
                <a:solidFill>
                  <a:schemeClr val="tx1">
                    <a:lumMod val="85000"/>
                    <a:lumOff val="15000"/>
                  </a:schemeClr>
                </a:solidFill>
                <a:effectLst/>
              </a:rPr>
              <a:t>Contributed to the </a:t>
            </a:r>
            <a:r>
              <a:rPr lang="en-US" sz="1000" b="1" i="0" dirty="0">
                <a:solidFill>
                  <a:schemeClr val="tx1">
                    <a:lumMod val="85000"/>
                    <a:lumOff val="15000"/>
                  </a:schemeClr>
                </a:solidFill>
                <a:effectLst/>
              </a:rPr>
              <a:t>Web Application Report</a:t>
            </a:r>
            <a:r>
              <a:rPr lang="en-US" sz="1000" b="0" i="0" dirty="0">
                <a:solidFill>
                  <a:schemeClr val="tx1">
                    <a:lumMod val="85000"/>
                    <a:lumOff val="15000"/>
                  </a:schemeClr>
                </a:solidFill>
                <a:effectLst/>
              </a:rPr>
              <a:t>, helping gather and present detailed information on the functionality and performance of the system's frontend.</a:t>
            </a:r>
          </a:p>
          <a:p>
            <a:pPr marL="182880">
              <a:spcBef>
                <a:spcPts val="400"/>
              </a:spcBef>
              <a:spcAft>
                <a:spcPts val="400"/>
              </a:spcAft>
              <a:buFont typeface="Arial" panose="020B0604020202020204" pitchFamily="34" charset="0"/>
              <a:buChar char="•"/>
            </a:pPr>
            <a:r>
              <a:rPr lang="en-US" sz="1000" b="1" i="0" dirty="0">
                <a:solidFill>
                  <a:schemeClr val="tx1">
                    <a:lumMod val="85000"/>
                    <a:lumOff val="15000"/>
                  </a:schemeClr>
                </a:solidFill>
                <a:effectLst/>
              </a:rPr>
              <a:t>Collaboration:</a:t>
            </a:r>
            <a:endParaRPr lang="en-US" sz="1000" b="0" i="0" dirty="0">
              <a:solidFill>
                <a:schemeClr val="tx1">
                  <a:lumMod val="85000"/>
                  <a:lumOff val="15000"/>
                </a:schemeClr>
              </a:solidFill>
              <a:effectLst/>
            </a:endParaRPr>
          </a:p>
          <a:p>
            <a:pPr marL="182880" lvl="1" indent="-285750">
              <a:spcBef>
                <a:spcPts val="400"/>
              </a:spcBef>
              <a:spcAft>
                <a:spcPts val="400"/>
              </a:spcAft>
              <a:buFont typeface="Arial" panose="020B0604020202020204" pitchFamily="34" charset="0"/>
              <a:buChar char="•"/>
            </a:pPr>
            <a:r>
              <a:rPr lang="en-US" sz="1000" b="0" i="0" dirty="0">
                <a:solidFill>
                  <a:schemeClr val="tx1">
                    <a:lumMod val="85000"/>
                    <a:lumOff val="15000"/>
                  </a:schemeClr>
                </a:solidFill>
                <a:effectLst/>
              </a:rPr>
              <a:t>Worked closely with both the backend team and other frontend developers to ensure smooth integration of data related to staff and employee management.</a:t>
            </a:r>
          </a:p>
          <a:p>
            <a:pPr marL="182880" lvl="1" indent="-285750">
              <a:spcBef>
                <a:spcPts val="400"/>
              </a:spcBef>
              <a:spcAft>
                <a:spcPts val="400"/>
              </a:spcAft>
              <a:buFont typeface="Arial" panose="020B0604020202020204" pitchFamily="34" charset="0"/>
              <a:buChar char="•"/>
            </a:pPr>
            <a:r>
              <a:rPr lang="en-US" sz="1000" b="0" i="0" dirty="0">
                <a:solidFill>
                  <a:schemeClr val="tx1">
                    <a:lumMod val="85000"/>
                    <a:lumOff val="15000"/>
                  </a:schemeClr>
                </a:solidFill>
                <a:effectLst/>
              </a:rPr>
              <a:t>Focused on delivering a system that was both easy for administrators to use and robust enough to handle large amounts of employee data.</a:t>
            </a:r>
          </a:p>
        </p:txBody>
      </p:sp>
      <p:sp>
        <p:nvSpPr>
          <p:cNvPr id="70"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6" name="TextBox 25">
            <a:extLst>
              <a:ext uri="{FF2B5EF4-FFF2-40B4-BE49-F238E27FC236}">
                <a16:creationId xmlns:a16="http://schemas.microsoft.com/office/drawing/2014/main" id="{889D6384-9A69-B863-89A9-A617065884B3}"/>
              </a:ext>
            </a:extLst>
          </p:cNvPr>
          <p:cNvSpPr txBox="1"/>
          <p:nvPr/>
        </p:nvSpPr>
        <p:spPr>
          <a:xfrm>
            <a:off x="5148208" y="3161680"/>
            <a:ext cx="6281663" cy="2620409"/>
          </a:xfrm>
          <a:prstGeom prst="rect">
            <a:avLst/>
          </a:prstGeom>
        </p:spPr>
        <p:txBody>
          <a:bodyPr vert="horz" lIns="91440" tIns="45720" rIns="91440" bIns="45720" rtlCol="0">
            <a:normAutofit/>
          </a:bodyPr>
          <a:lstStyle/>
          <a:p>
            <a:pPr marL="182880">
              <a:spcBef>
                <a:spcPts val="400"/>
              </a:spcBef>
              <a:spcAft>
                <a:spcPts val="400"/>
              </a:spcAft>
              <a:buFont typeface="Arial" panose="020B0604020202020204" pitchFamily="34" charset="0"/>
            </a:pPr>
            <a:endParaRPr lang="en-US" sz="700" b="0" i="0" dirty="0">
              <a:solidFill>
                <a:schemeClr val="tx1">
                  <a:lumMod val="85000"/>
                  <a:lumOff val="15000"/>
                </a:schemeClr>
              </a:solidFill>
              <a:effectLst/>
            </a:endParaRPr>
          </a:p>
        </p:txBody>
      </p:sp>
    </p:spTree>
    <p:extLst>
      <p:ext uri="{BB962C8B-B14F-4D97-AF65-F5344CB8AC3E}">
        <p14:creationId xmlns:p14="http://schemas.microsoft.com/office/powerpoint/2010/main" val="15159502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84" name="Rectangle 83">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38E449-6BC2-C82A-14FC-F3DA20620B92}"/>
              </a:ext>
            </a:extLst>
          </p:cNvPr>
          <p:cNvSpPr>
            <a:spLocks noGrp="1"/>
          </p:cNvSpPr>
          <p:nvPr>
            <p:ph type="title"/>
          </p:nvPr>
        </p:nvSpPr>
        <p:spPr>
          <a:xfrm>
            <a:off x="7885744" y="1005839"/>
            <a:ext cx="3541205" cy="880111"/>
          </a:xfrm>
        </p:spPr>
        <p:txBody>
          <a:bodyPr vert="horz" lIns="91440" tIns="45720" rIns="91440" bIns="45720" rtlCol="0" anchor="ctr">
            <a:normAutofit fontScale="90000"/>
          </a:bodyPr>
          <a:lstStyle/>
          <a:p>
            <a:r>
              <a:rPr lang="en-US" sz="2000" dirty="0">
                <a:effectLst/>
                <a:ea typeface="+mn-ea"/>
                <a:cs typeface="+mn-cs"/>
              </a:rPr>
              <a:t>Abdel-</a:t>
            </a:r>
            <a:r>
              <a:rPr lang="en-US" sz="2000" dirty="0" err="1">
                <a:effectLst/>
                <a:ea typeface="+mn-ea"/>
                <a:cs typeface="+mn-cs"/>
              </a:rPr>
              <a:t>kader</a:t>
            </a:r>
            <a:r>
              <a:rPr lang="en-US" sz="2000" dirty="0">
                <a:effectLst/>
                <a:latin typeface="+mn-lt"/>
                <a:ea typeface="+mn-ea"/>
                <a:cs typeface="+mn-cs"/>
              </a:rPr>
              <a:t> Bilal </a:t>
            </a:r>
            <a:r>
              <a:rPr lang="en-US" sz="2000" dirty="0" err="1">
                <a:effectLst/>
                <a:latin typeface="+mn-lt"/>
                <a:ea typeface="+mn-ea"/>
                <a:cs typeface="+mn-cs"/>
              </a:rPr>
              <a:t>Alamine</a:t>
            </a:r>
            <a:br>
              <a:rPr lang="en-US" sz="1900" i="1" kern="1200" spc="100" baseline="0" dirty="0">
                <a:solidFill>
                  <a:schemeClr val="tx1">
                    <a:lumMod val="85000"/>
                    <a:lumOff val="15000"/>
                  </a:schemeClr>
                </a:solidFill>
                <a:latin typeface="+mj-lt"/>
                <a:ea typeface="+mj-ea"/>
                <a:cs typeface="+mj-cs"/>
              </a:rPr>
            </a:br>
            <a:r>
              <a:rPr lang="en-US" sz="1900" i="1" kern="1200" spc="100" baseline="0" dirty="0">
                <a:solidFill>
                  <a:schemeClr val="tx1">
                    <a:lumMod val="85000"/>
                    <a:lumOff val="15000"/>
                  </a:schemeClr>
                </a:solidFill>
                <a:latin typeface="+mj-lt"/>
                <a:ea typeface="+mj-ea"/>
                <a:cs typeface="+mj-cs"/>
              </a:rPr>
              <a:t>Role:</a:t>
            </a:r>
            <a:r>
              <a:rPr lang="en-US" sz="800" dirty="0"/>
              <a:t> </a:t>
            </a:r>
            <a:r>
              <a:rPr lang="en-US" sz="1900" dirty="0"/>
              <a:t>Frontend Developer</a:t>
            </a:r>
            <a:br>
              <a:rPr lang="en-US" sz="1900" i="1" kern="1200" spc="100" baseline="0" dirty="0">
                <a:solidFill>
                  <a:schemeClr val="tx1">
                    <a:lumMod val="85000"/>
                    <a:lumOff val="15000"/>
                  </a:schemeClr>
                </a:solidFill>
                <a:latin typeface="+mj-lt"/>
                <a:ea typeface="+mj-ea"/>
                <a:cs typeface="+mj-cs"/>
              </a:rPr>
            </a:br>
            <a:endParaRPr lang="en-US" sz="1900" i="1" kern="1200" spc="100" baseline="0" dirty="0">
              <a:solidFill>
                <a:schemeClr val="tx1">
                  <a:lumMod val="85000"/>
                  <a:lumOff val="15000"/>
                </a:schemeClr>
              </a:solidFill>
              <a:latin typeface="+mj-lt"/>
              <a:ea typeface="+mj-ea"/>
              <a:cs typeface="+mj-cs"/>
            </a:endParaRPr>
          </a:p>
        </p:txBody>
      </p:sp>
      <p:pic>
        <p:nvPicPr>
          <p:cNvPr id="5" name="Content Placeholder 4">
            <a:extLst>
              <a:ext uri="{FF2B5EF4-FFF2-40B4-BE49-F238E27FC236}">
                <a16:creationId xmlns:a16="http://schemas.microsoft.com/office/drawing/2014/main" id="{6D72E467-4FFF-A6D7-3C11-EA3E364198C6}"/>
              </a:ext>
            </a:extLst>
          </p:cNvPr>
          <p:cNvPicPr>
            <a:picLocks noChangeAspect="1"/>
          </p:cNvPicPr>
          <p:nvPr/>
        </p:nvPicPr>
        <p:blipFill>
          <a:blip r:embed="rId3">
            <a:extLst>
              <a:ext uri="{28A0092B-C50C-407E-A947-70E740481C1C}">
                <a14:useLocalDpi xmlns:a14="http://schemas.microsoft.com/office/drawing/2010/main" val="0"/>
              </a:ext>
            </a:extLst>
          </a:blip>
          <a:srcRect t="686" b="686"/>
          <a:stretch/>
        </p:blipFill>
        <p:spPr>
          <a:xfrm>
            <a:off x="1975601" y="691763"/>
            <a:ext cx="3868508" cy="5087244"/>
          </a:xfrm>
          <a:prstGeom prst="rect">
            <a:avLst/>
          </a:prstGeom>
        </p:spPr>
      </p:pic>
      <p:cxnSp>
        <p:nvCxnSpPr>
          <p:cNvPr id="86" name="Straight Connector 85">
            <a:extLst>
              <a:ext uri="{FF2B5EF4-FFF2-40B4-BE49-F238E27FC236}">
                <a16:creationId xmlns:a16="http://schemas.microsoft.com/office/drawing/2014/main" id="{61A0812C-8DCE-4CA2-904B-A5A5C12CA4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2660" y="1005840"/>
            <a:ext cx="0" cy="58521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70144C7-DD16-2F41-F15C-43976BA90D4E}"/>
              </a:ext>
            </a:extLst>
          </p:cNvPr>
          <p:cNvSpPr txBox="1"/>
          <p:nvPr/>
        </p:nvSpPr>
        <p:spPr>
          <a:xfrm>
            <a:off x="7888666" y="2006600"/>
            <a:ext cx="4131883" cy="3775490"/>
          </a:xfrm>
          <a:prstGeom prst="rect">
            <a:avLst/>
          </a:prstGeom>
        </p:spPr>
        <p:txBody>
          <a:bodyPr vert="horz" lIns="91440" tIns="45720" rIns="91440" bIns="45720" rtlCol="0">
            <a:noAutofit/>
          </a:bodyPr>
          <a:lstStyle/>
          <a:p>
            <a:pPr marL="182880">
              <a:spcBef>
                <a:spcPts val="400"/>
              </a:spcBef>
              <a:spcAft>
                <a:spcPts val="400"/>
              </a:spcAft>
            </a:pPr>
            <a:endParaRPr lang="en-US" sz="1000" b="0" i="0" dirty="0">
              <a:solidFill>
                <a:schemeClr val="tx1">
                  <a:lumMod val="85000"/>
                  <a:lumOff val="15000"/>
                </a:schemeClr>
              </a:solidFill>
              <a:effectLst/>
            </a:endParaRPr>
          </a:p>
        </p:txBody>
      </p:sp>
      <p:sp>
        <p:nvSpPr>
          <p:cNvPr id="88"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6" name="TextBox 25">
            <a:extLst>
              <a:ext uri="{FF2B5EF4-FFF2-40B4-BE49-F238E27FC236}">
                <a16:creationId xmlns:a16="http://schemas.microsoft.com/office/drawing/2014/main" id="{889D6384-9A69-B863-89A9-A617065884B3}"/>
              </a:ext>
            </a:extLst>
          </p:cNvPr>
          <p:cNvSpPr txBox="1"/>
          <p:nvPr/>
        </p:nvSpPr>
        <p:spPr>
          <a:xfrm>
            <a:off x="7885744" y="1889394"/>
            <a:ext cx="4131881" cy="4511406"/>
          </a:xfrm>
          <a:prstGeom prst="rect">
            <a:avLst/>
          </a:prstGeom>
        </p:spPr>
        <p:txBody>
          <a:bodyPr vert="horz" lIns="91440" tIns="45720" rIns="91440" bIns="45720" rtlCol="0">
            <a:noAutofit/>
          </a:bodyPr>
          <a:lstStyle/>
          <a:p>
            <a:pPr>
              <a:lnSpc>
                <a:spcPct val="220000"/>
              </a:lnSpc>
              <a:buFont typeface="Arial" panose="020B0604020202020204" pitchFamily="34" charset="0"/>
              <a:buChar char="•"/>
            </a:pPr>
            <a:r>
              <a:rPr lang="en-US" sz="1000" b="1" i="0" dirty="0">
                <a:solidFill>
                  <a:srgbClr val="ECECEC"/>
                </a:solidFill>
                <a:effectLst/>
                <a:latin typeface="Avenir Next LT Pro (Body)"/>
              </a:rPr>
              <a:t>Technical Expertise:</a:t>
            </a:r>
            <a:endParaRPr lang="en-US" sz="1000" dirty="0">
              <a:solidFill>
                <a:srgbClr val="ECECEC"/>
              </a:solidFill>
              <a:latin typeface="Avenir Next LT Pro (Body)"/>
            </a:endParaRPr>
          </a:p>
          <a:p>
            <a:pPr>
              <a:lnSpc>
                <a:spcPct val="220000"/>
              </a:lnSpc>
              <a:buFont typeface="Arial" panose="020B0604020202020204" pitchFamily="34" charset="0"/>
              <a:buChar char="•"/>
            </a:pPr>
            <a:r>
              <a:rPr lang="en-US" sz="1000" b="0" i="0" dirty="0">
                <a:solidFill>
                  <a:srgbClr val="ECECEC"/>
                </a:solidFill>
                <a:effectLst/>
                <a:latin typeface="Avenir Next LT Pro (Body)"/>
              </a:rPr>
              <a:t>Specializes in the development and management of the </a:t>
            </a:r>
            <a:r>
              <a:rPr lang="en-US" sz="1000" b="1" i="0" dirty="0">
                <a:solidFill>
                  <a:srgbClr val="ECECEC"/>
                </a:solidFill>
                <a:effectLst/>
                <a:latin typeface="Avenir Next LT Pro (Body)"/>
              </a:rPr>
              <a:t>Room</a:t>
            </a:r>
            <a:r>
              <a:rPr lang="en-US" sz="1000" b="0" i="0" dirty="0">
                <a:solidFill>
                  <a:srgbClr val="ECECEC"/>
                </a:solidFill>
                <a:effectLst/>
                <a:latin typeface="Avenir Next LT Pro (Body)"/>
              </a:rPr>
              <a:t> and </a:t>
            </a:r>
            <a:r>
              <a:rPr lang="en-US" sz="1000" b="1" i="0" dirty="0">
                <a:solidFill>
                  <a:srgbClr val="ECECEC"/>
                </a:solidFill>
                <a:effectLst/>
                <a:latin typeface="Avenir Next LT Pro (Body)"/>
              </a:rPr>
              <a:t>Activities</a:t>
            </a:r>
            <a:r>
              <a:rPr lang="en-US" sz="1000" b="0" i="0" dirty="0">
                <a:solidFill>
                  <a:srgbClr val="ECECEC"/>
                </a:solidFill>
                <a:effectLst/>
                <a:latin typeface="Avenir Next LT Pro (Body)"/>
              </a:rPr>
              <a:t> sections of the hotel management system.</a:t>
            </a:r>
          </a:p>
          <a:p>
            <a:pPr>
              <a:lnSpc>
                <a:spcPct val="220000"/>
              </a:lnSpc>
              <a:buFont typeface="Arial" panose="020B0604020202020204" pitchFamily="34" charset="0"/>
              <a:buChar char="•"/>
            </a:pPr>
            <a:r>
              <a:rPr lang="en-US" sz="1000" b="1" i="0" dirty="0">
                <a:solidFill>
                  <a:srgbClr val="ECECEC"/>
                </a:solidFill>
                <a:effectLst/>
                <a:latin typeface="Avenir Next LT Pro (Body)"/>
              </a:rPr>
              <a:t>Key Contributions:</a:t>
            </a:r>
          </a:p>
          <a:p>
            <a:pPr>
              <a:lnSpc>
                <a:spcPct val="220000"/>
              </a:lnSpc>
              <a:buFont typeface="Arial" panose="020B0604020202020204" pitchFamily="34" charset="0"/>
              <a:buChar char="•"/>
            </a:pPr>
            <a:r>
              <a:rPr lang="en-US" sz="1000" b="0" i="0" dirty="0">
                <a:solidFill>
                  <a:srgbClr val="ECECEC"/>
                </a:solidFill>
                <a:effectLst/>
                <a:latin typeface="Avenir Next LT Pro (Body)"/>
              </a:rPr>
              <a:t>Developed the </a:t>
            </a:r>
            <a:r>
              <a:rPr lang="en-US" sz="1000" b="1" i="0" dirty="0">
                <a:solidFill>
                  <a:srgbClr val="ECECEC"/>
                </a:solidFill>
                <a:effectLst/>
                <a:latin typeface="Avenir Next LT Pro (Body)"/>
              </a:rPr>
              <a:t>Room Management</a:t>
            </a:r>
            <a:r>
              <a:rPr lang="en-US" sz="1000" b="0" i="0" dirty="0">
                <a:solidFill>
                  <a:srgbClr val="ECECEC"/>
                </a:solidFill>
                <a:effectLst/>
                <a:latin typeface="Avenir Next LT Pro (Body)"/>
              </a:rPr>
              <a:t> interface, allowing for easy addition, modification, and deletion of room details. Ensured that room availability and pricing updates were reflected in real-time.</a:t>
            </a:r>
          </a:p>
          <a:p>
            <a:pPr>
              <a:lnSpc>
                <a:spcPct val="220000"/>
              </a:lnSpc>
              <a:buFont typeface="Arial" panose="020B0604020202020204" pitchFamily="34" charset="0"/>
              <a:buChar char="•"/>
            </a:pPr>
            <a:r>
              <a:rPr lang="en-US" sz="1000" b="0" i="0" dirty="0">
                <a:solidFill>
                  <a:srgbClr val="ECECEC"/>
                </a:solidFill>
                <a:effectLst/>
                <a:latin typeface="Avenir Next LT Pro (Body)"/>
              </a:rPr>
              <a:t>Implemented responsive design principles to ensure that both the Room and Activities sections are accessible and functional across various devices and screen sizes.</a:t>
            </a:r>
          </a:p>
          <a:p>
            <a:pPr>
              <a:lnSpc>
                <a:spcPct val="220000"/>
              </a:lnSpc>
              <a:buFont typeface="Arial" panose="020B0604020202020204" pitchFamily="34" charset="0"/>
              <a:buChar char="•"/>
            </a:pPr>
            <a:r>
              <a:rPr lang="en-US" sz="1000" b="1" i="0" dirty="0">
                <a:solidFill>
                  <a:srgbClr val="ECECEC"/>
                </a:solidFill>
                <a:effectLst/>
                <a:latin typeface="Avenir Next LT Pro (Body)"/>
              </a:rPr>
              <a:t>Collaboration:</a:t>
            </a:r>
            <a:endParaRPr lang="en-US" sz="1000" dirty="0">
              <a:solidFill>
                <a:srgbClr val="ECECEC"/>
              </a:solidFill>
              <a:latin typeface="Avenir Next LT Pro (Body)"/>
            </a:endParaRPr>
          </a:p>
          <a:p>
            <a:pPr>
              <a:lnSpc>
                <a:spcPct val="220000"/>
              </a:lnSpc>
              <a:buFont typeface="Arial" panose="020B0604020202020204" pitchFamily="34" charset="0"/>
              <a:buChar char="•"/>
            </a:pPr>
            <a:r>
              <a:rPr lang="en-US" sz="1000" b="0" i="0" dirty="0">
                <a:solidFill>
                  <a:srgbClr val="ECECEC"/>
                </a:solidFill>
                <a:effectLst/>
                <a:latin typeface="Avenir Next LT Pro (Body)"/>
              </a:rPr>
              <a:t>Worked closely with the backend team to ensure that room and activities data were accurately integrated and displayed.</a:t>
            </a:r>
          </a:p>
        </p:txBody>
      </p:sp>
      <p:sp>
        <p:nvSpPr>
          <p:cNvPr id="9" name="Title 1">
            <a:extLst>
              <a:ext uri="{FF2B5EF4-FFF2-40B4-BE49-F238E27FC236}">
                <a16:creationId xmlns:a16="http://schemas.microsoft.com/office/drawing/2014/main" id="{9DDE224A-710D-ABB5-173C-9E23E9BAA395}"/>
              </a:ext>
            </a:extLst>
          </p:cNvPr>
          <p:cNvSpPr txBox="1">
            <a:spLocks/>
          </p:cNvSpPr>
          <p:nvPr/>
        </p:nvSpPr>
        <p:spPr>
          <a:xfrm>
            <a:off x="1975601" y="5270283"/>
            <a:ext cx="3868508" cy="508724"/>
          </a:xfrm>
          <a:prstGeom prst="rect">
            <a:avLst/>
          </a:prstGeom>
          <a:solidFill>
            <a:srgbClr val="000000">
              <a:alpha val="50000"/>
            </a:srgbClr>
          </a:solidFill>
          <a:ln>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pPr algn="ctr">
              <a:spcAft>
                <a:spcPts val="600"/>
              </a:spcAft>
            </a:pPr>
            <a:r>
              <a:rPr lang="en-US" sz="800" dirty="0"/>
              <a:t>"My aim was to make managing rooms and activities as straightforward as possible, providing a smooth and engaging experience for users and staff alike."</a:t>
            </a:r>
            <a:endParaRPr lang="en-US" sz="1000" dirty="0">
              <a:solidFill>
                <a:srgbClr val="FFFFFF"/>
              </a:solidFill>
              <a:latin typeface="+mn-lt"/>
              <a:ea typeface="+mn-ea"/>
              <a:cs typeface="+mn-cs"/>
            </a:endParaRPr>
          </a:p>
        </p:txBody>
      </p:sp>
    </p:spTree>
    <p:extLst>
      <p:ext uri="{BB962C8B-B14F-4D97-AF65-F5344CB8AC3E}">
        <p14:creationId xmlns:p14="http://schemas.microsoft.com/office/powerpoint/2010/main" val="34543498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38E449-6BC2-C82A-14FC-F3DA20620B92}"/>
              </a:ext>
            </a:extLst>
          </p:cNvPr>
          <p:cNvSpPr>
            <a:spLocks noGrp="1"/>
          </p:cNvSpPr>
          <p:nvPr>
            <p:ph type="title"/>
          </p:nvPr>
        </p:nvSpPr>
        <p:spPr>
          <a:xfrm>
            <a:off x="5877532" y="1063255"/>
            <a:ext cx="5312254" cy="1806727"/>
          </a:xfrm>
        </p:spPr>
        <p:txBody>
          <a:bodyPr vert="horz" lIns="91440" tIns="45720" rIns="91440" bIns="45720" rtlCol="0" anchor="t">
            <a:normAutofit/>
          </a:bodyPr>
          <a:lstStyle/>
          <a:p>
            <a:r>
              <a:rPr lang="en-US" sz="3800" i="1" kern="1200" spc="100" baseline="0">
                <a:solidFill>
                  <a:schemeClr val="tx1">
                    <a:lumMod val="85000"/>
                    <a:lumOff val="15000"/>
                  </a:schemeClr>
                </a:solidFill>
                <a:effectLst/>
                <a:latin typeface="+mj-lt"/>
                <a:ea typeface="+mj-ea"/>
                <a:cs typeface="+mj-cs"/>
              </a:rPr>
              <a:t>Arrey Etta Osambenghe</a:t>
            </a:r>
            <a:br>
              <a:rPr lang="en-US" sz="3800" i="1" kern="1200" spc="100" baseline="0">
                <a:solidFill>
                  <a:schemeClr val="tx1">
                    <a:lumMod val="85000"/>
                    <a:lumOff val="15000"/>
                  </a:schemeClr>
                </a:solidFill>
                <a:latin typeface="+mj-lt"/>
                <a:ea typeface="+mj-ea"/>
                <a:cs typeface="+mj-cs"/>
              </a:rPr>
            </a:br>
            <a:r>
              <a:rPr lang="en-US" sz="3800" i="1" kern="1200" spc="100" baseline="0">
                <a:solidFill>
                  <a:schemeClr val="tx1">
                    <a:lumMod val="85000"/>
                    <a:lumOff val="15000"/>
                  </a:schemeClr>
                </a:solidFill>
                <a:latin typeface="+mj-lt"/>
                <a:ea typeface="+mj-ea"/>
                <a:cs typeface="+mj-cs"/>
              </a:rPr>
              <a:t>Role: </a:t>
            </a:r>
            <a:r>
              <a:rPr lang="en-US" sz="3800" b="0" i="1" kern="1200" spc="100" baseline="0">
                <a:solidFill>
                  <a:schemeClr val="tx1">
                    <a:lumMod val="85000"/>
                    <a:lumOff val="15000"/>
                  </a:schemeClr>
                </a:solidFill>
                <a:effectLst/>
                <a:latin typeface="+mj-lt"/>
                <a:ea typeface="+mj-ea"/>
                <a:cs typeface="+mj-cs"/>
              </a:rPr>
              <a:t> </a:t>
            </a:r>
            <a:r>
              <a:rPr lang="en-US" sz="3800" i="1" kern="1200" spc="100" baseline="0">
                <a:solidFill>
                  <a:schemeClr val="tx1">
                    <a:lumMod val="85000"/>
                    <a:lumOff val="15000"/>
                  </a:schemeClr>
                </a:solidFill>
                <a:latin typeface="+mj-lt"/>
                <a:ea typeface="+mj-ea"/>
                <a:cs typeface="+mj-cs"/>
              </a:rPr>
              <a:t> Frontend Developer</a:t>
            </a:r>
            <a:br>
              <a:rPr lang="en-US" sz="3800" b="0" i="1" kern="1200" spc="100" baseline="0">
                <a:solidFill>
                  <a:schemeClr val="tx1">
                    <a:lumMod val="85000"/>
                    <a:lumOff val="15000"/>
                  </a:schemeClr>
                </a:solidFill>
                <a:effectLst/>
                <a:latin typeface="+mj-lt"/>
                <a:ea typeface="+mj-ea"/>
                <a:cs typeface="+mj-cs"/>
              </a:rPr>
            </a:br>
            <a:endParaRPr lang="en-US" sz="3800" i="1" kern="1200" spc="100" baseline="0" dirty="0">
              <a:solidFill>
                <a:schemeClr val="tx1">
                  <a:lumMod val="85000"/>
                  <a:lumOff val="15000"/>
                </a:schemeClr>
              </a:solidFill>
              <a:latin typeface="+mj-lt"/>
              <a:ea typeface="+mj-ea"/>
              <a:cs typeface="+mj-cs"/>
            </a:endParaRPr>
          </a:p>
        </p:txBody>
      </p:sp>
      <p:pic>
        <p:nvPicPr>
          <p:cNvPr id="5" name="Content Placeholder 4">
            <a:extLst>
              <a:ext uri="{FF2B5EF4-FFF2-40B4-BE49-F238E27FC236}">
                <a16:creationId xmlns:a16="http://schemas.microsoft.com/office/drawing/2014/main" id="{6D72E467-4FFF-A6D7-3C11-EA3E364198C6}"/>
              </a:ext>
            </a:extLst>
          </p:cNvPr>
          <p:cNvPicPr>
            <a:picLocks noChangeAspect="1"/>
          </p:cNvPicPr>
          <p:nvPr/>
        </p:nvPicPr>
        <p:blipFill>
          <a:blip r:embed="rId2">
            <a:extLst>
              <a:ext uri="{28A0092B-C50C-407E-A947-70E740481C1C}">
                <a14:useLocalDpi xmlns:a14="http://schemas.microsoft.com/office/drawing/2010/main" val="0"/>
              </a:ext>
            </a:extLst>
          </a:blip>
          <a:srcRect r="3" b="1375"/>
          <a:stretch/>
        </p:blipFill>
        <p:spPr>
          <a:xfrm>
            <a:off x="1" y="10"/>
            <a:ext cx="5215066" cy="6857990"/>
          </a:xfrm>
          <a:custGeom>
            <a:avLst/>
            <a:gdLst/>
            <a:ahLst/>
            <a:cxnLst/>
            <a:rect l="l" t="t" r="r" b="b"/>
            <a:pathLst>
              <a:path w="5215066" h="6845983">
                <a:moveTo>
                  <a:pt x="0" y="0"/>
                </a:moveTo>
                <a:lnTo>
                  <a:pt x="3197713" y="0"/>
                </a:lnTo>
                <a:lnTo>
                  <a:pt x="3259787" y="39795"/>
                </a:lnTo>
                <a:cubicBezTo>
                  <a:pt x="4439462" y="836768"/>
                  <a:pt x="5215066" y="2186425"/>
                  <a:pt x="5215066" y="3717234"/>
                </a:cubicBezTo>
                <a:cubicBezTo>
                  <a:pt x="5215066" y="4788800"/>
                  <a:pt x="4835020" y="5771602"/>
                  <a:pt x="4202364" y="6538204"/>
                </a:cubicBezTo>
                <a:lnTo>
                  <a:pt x="3922635" y="6845983"/>
                </a:lnTo>
                <a:lnTo>
                  <a:pt x="0" y="6845983"/>
                </a:lnTo>
                <a:close/>
              </a:path>
            </a:pathLst>
          </a:custGeom>
        </p:spPr>
      </p:pic>
      <p:cxnSp>
        <p:nvCxnSpPr>
          <p:cNvPr id="73" name="Straight Connector 72">
            <a:extLst>
              <a:ext uri="{FF2B5EF4-FFF2-40B4-BE49-F238E27FC236}">
                <a16:creationId xmlns:a16="http://schemas.microsoft.com/office/drawing/2014/main" id="{C1FC086D-39EC-448D-97E7-FF232355AE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86332" y="3088919"/>
            <a:ext cx="521208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C1C3AD8-64FB-D947-AD49-2F344F1194B1}"/>
              </a:ext>
            </a:extLst>
          </p:cNvPr>
          <p:cNvSpPr txBox="1"/>
          <p:nvPr/>
        </p:nvSpPr>
        <p:spPr>
          <a:xfrm>
            <a:off x="5877532" y="3309582"/>
            <a:ext cx="5312254" cy="2485157"/>
          </a:xfrm>
          <a:prstGeom prst="rect">
            <a:avLst/>
          </a:prstGeom>
        </p:spPr>
        <p:txBody>
          <a:bodyPr vert="horz" lIns="91440" tIns="45720" rIns="91440" bIns="45720" rtlCol="0">
            <a:noAutofit/>
          </a:bodyPr>
          <a:lstStyle/>
          <a:p>
            <a:pPr marL="182880">
              <a:spcBef>
                <a:spcPts val="400"/>
              </a:spcBef>
              <a:spcAft>
                <a:spcPts val="400"/>
              </a:spcAft>
              <a:buFont typeface="Arial" panose="020B0604020202020204" pitchFamily="34" charset="0"/>
              <a:buChar char="•"/>
            </a:pPr>
            <a:r>
              <a:rPr lang="en-US" sz="1000" b="1" i="0" dirty="0">
                <a:solidFill>
                  <a:schemeClr val="tx1">
                    <a:lumMod val="85000"/>
                    <a:lumOff val="15000"/>
                  </a:schemeClr>
                </a:solidFill>
                <a:effectLst/>
              </a:rPr>
              <a:t>Technical Expertise:</a:t>
            </a:r>
            <a:endParaRPr lang="en-US" sz="1000" b="0" i="0" dirty="0">
              <a:solidFill>
                <a:schemeClr val="tx1">
                  <a:lumMod val="85000"/>
                  <a:lumOff val="15000"/>
                </a:schemeClr>
              </a:solidFill>
              <a:effectLst/>
            </a:endParaRPr>
          </a:p>
          <a:p>
            <a:pPr marL="182880" lvl="1" indent="-285750">
              <a:spcBef>
                <a:spcPts val="400"/>
              </a:spcBef>
              <a:spcAft>
                <a:spcPts val="400"/>
              </a:spcAft>
              <a:buFont typeface="Arial" panose="020B0604020202020204" pitchFamily="34" charset="0"/>
              <a:buChar char="•"/>
            </a:pPr>
            <a:r>
              <a:rPr lang="en-US" sz="1000" b="0" i="0" dirty="0">
                <a:solidFill>
                  <a:schemeClr val="tx1">
                    <a:lumMod val="85000"/>
                    <a:lumOff val="15000"/>
                  </a:schemeClr>
                </a:solidFill>
                <a:effectLst/>
              </a:rPr>
              <a:t>Specialized in developing secure and user-friendly </a:t>
            </a:r>
            <a:r>
              <a:rPr lang="en-US" sz="1000" b="1" i="0" dirty="0">
                <a:solidFill>
                  <a:schemeClr val="tx1">
                    <a:lumMod val="85000"/>
                    <a:lumOff val="15000"/>
                  </a:schemeClr>
                </a:solidFill>
                <a:effectLst/>
              </a:rPr>
              <a:t>Login Pages</a:t>
            </a:r>
            <a:r>
              <a:rPr lang="en-US" sz="1000" b="0" i="0" dirty="0">
                <a:solidFill>
                  <a:schemeClr val="tx1">
                    <a:lumMod val="85000"/>
                    <a:lumOff val="15000"/>
                  </a:schemeClr>
                </a:solidFill>
                <a:effectLst/>
              </a:rPr>
              <a:t> and the </a:t>
            </a:r>
            <a:r>
              <a:rPr lang="en-US" sz="1000" b="1" i="0" dirty="0">
                <a:solidFill>
                  <a:schemeClr val="tx1">
                    <a:lumMod val="85000"/>
                    <a:lumOff val="15000"/>
                  </a:schemeClr>
                </a:solidFill>
                <a:effectLst/>
              </a:rPr>
              <a:t>Employees Section</a:t>
            </a:r>
            <a:r>
              <a:rPr lang="en-US" sz="1000" b="0" i="0" dirty="0">
                <a:solidFill>
                  <a:schemeClr val="tx1">
                    <a:lumMod val="85000"/>
                    <a:lumOff val="15000"/>
                  </a:schemeClr>
                </a:solidFill>
                <a:effectLst/>
              </a:rPr>
              <a:t> for the hotel management system.</a:t>
            </a:r>
          </a:p>
          <a:p>
            <a:pPr marL="182880">
              <a:spcBef>
                <a:spcPts val="400"/>
              </a:spcBef>
              <a:spcAft>
                <a:spcPts val="400"/>
              </a:spcAft>
              <a:buFont typeface="Arial" panose="020B0604020202020204" pitchFamily="34" charset="0"/>
              <a:buChar char="•"/>
            </a:pPr>
            <a:r>
              <a:rPr lang="en-US" sz="1000" b="1" i="0" dirty="0">
                <a:solidFill>
                  <a:schemeClr val="tx1">
                    <a:lumMod val="85000"/>
                    <a:lumOff val="15000"/>
                  </a:schemeClr>
                </a:solidFill>
                <a:effectLst/>
              </a:rPr>
              <a:t>Key Contributions:</a:t>
            </a:r>
            <a:endParaRPr lang="en-US" sz="1000" b="0" i="0" dirty="0">
              <a:solidFill>
                <a:schemeClr val="tx1">
                  <a:lumMod val="85000"/>
                  <a:lumOff val="15000"/>
                </a:schemeClr>
              </a:solidFill>
              <a:effectLst/>
            </a:endParaRPr>
          </a:p>
          <a:p>
            <a:pPr marL="182880" lvl="1" indent="-285750">
              <a:spcBef>
                <a:spcPts val="400"/>
              </a:spcBef>
              <a:spcAft>
                <a:spcPts val="400"/>
              </a:spcAft>
              <a:buFont typeface="Arial" panose="020B0604020202020204" pitchFamily="34" charset="0"/>
              <a:buChar char="•"/>
            </a:pPr>
            <a:r>
              <a:rPr lang="en-US" sz="1000" b="0" i="0" dirty="0">
                <a:solidFill>
                  <a:schemeClr val="tx1">
                    <a:lumMod val="85000"/>
                    <a:lumOff val="15000"/>
                  </a:schemeClr>
                </a:solidFill>
                <a:effectLst/>
              </a:rPr>
              <a:t>Designed and implemented all </a:t>
            </a:r>
            <a:r>
              <a:rPr lang="en-US" sz="1000" b="1" i="0" dirty="0">
                <a:solidFill>
                  <a:schemeClr val="tx1">
                    <a:lumMod val="85000"/>
                    <a:lumOff val="15000"/>
                  </a:schemeClr>
                </a:solidFill>
                <a:effectLst/>
              </a:rPr>
              <a:t>Login Pages</a:t>
            </a:r>
            <a:r>
              <a:rPr lang="en-US" sz="1000" b="0" i="0" dirty="0">
                <a:solidFill>
                  <a:schemeClr val="tx1">
                    <a:lumMod val="85000"/>
                    <a:lumOff val="15000"/>
                  </a:schemeClr>
                </a:solidFill>
                <a:effectLst/>
              </a:rPr>
              <a:t>, ensuring a smooth user experience with robust security features, including password recovery and user authentication.</a:t>
            </a:r>
          </a:p>
          <a:p>
            <a:pPr marL="182880" lvl="1" indent="-285750">
              <a:spcBef>
                <a:spcPts val="400"/>
              </a:spcBef>
              <a:spcAft>
                <a:spcPts val="400"/>
              </a:spcAft>
              <a:buFont typeface="Arial" panose="020B0604020202020204" pitchFamily="34" charset="0"/>
              <a:buChar char="•"/>
            </a:pPr>
            <a:r>
              <a:rPr lang="en-US" sz="1000" b="0" i="0" dirty="0">
                <a:solidFill>
                  <a:schemeClr val="tx1">
                    <a:lumMod val="85000"/>
                    <a:lumOff val="15000"/>
                  </a:schemeClr>
                </a:solidFill>
                <a:effectLst/>
              </a:rPr>
              <a:t>Developed the </a:t>
            </a:r>
            <a:r>
              <a:rPr lang="en-US" sz="1000" b="1" i="0" dirty="0">
                <a:solidFill>
                  <a:schemeClr val="tx1">
                    <a:lumMod val="85000"/>
                    <a:lumOff val="15000"/>
                  </a:schemeClr>
                </a:solidFill>
                <a:effectLst/>
              </a:rPr>
              <a:t>Employees Section</a:t>
            </a:r>
            <a:r>
              <a:rPr lang="en-US" sz="1000" b="0" i="0" dirty="0">
                <a:solidFill>
                  <a:schemeClr val="tx1">
                    <a:lumMod val="85000"/>
                    <a:lumOff val="15000"/>
                  </a:schemeClr>
                </a:solidFill>
                <a:effectLst/>
              </a:rPr>
              <a:t>, which allows the hotel management team to easily manage staff information, attendance, and other employee-related tasks.</a:t>
            </a:r>
          </a:p>
          <a:p>
            <a:pPr marL="182880" lvl="1" indent="-285750">
              <a:spcBef>
                <a:spcPts val="400"/>
              </a:spcBef>
              <a:spcAft>
                <a:spcPts val="400"/>
              </a:spcAft>
              <a:buFont typeface="Arial" panose="020B0604020202020204" pitchFamily="34" charset="0"/>
              <a:buChar char="•"/>
            </a:pPr>
            <a:r>
              <a:rPr lang="en-US" sz="1000" b="0" i="0" dirty="0">
                <a:solidFill>
                  <a:schemeClr val="tx1">
                    <a:lumMod val="85000"/>
                    <a:lumOff val="15000"/>
                  </a:schemeClr>
                </a:solidFill>
                <a:effectLst/>
              </a:rPr>
              <a:t>Integrated modern design principles to ensure consistency across the system’s user interfaces.</a:t>
            </a:r>
          </a:p>
          <a:p>
            <a:pPr marL="182880">
              <a:spcBef>
                <a:spcPts val="400"/>
              </a:spcBef>
              <a:spcAft>
                <a:spcPts val="400"/>
              </a:spcAft>
              <a:buFont typeface="Arial" panose="020B0604020202020204" pitchFamily="34" charset="0"/>
              <a:buChar char="•"/>
            </a:pPr>
            <a:r>
              <a:rPr lang="en-US" sz="1000" b="1" i="0" dirty="0">
                <a:solidFill>
                  <a:schemeClr val="tx1">
                    <a:lumMod val="85000"/>
                    <a:lumOff val="15000"/>
                  </a:schemeClr>
                </a:solidFill>
                <a:effectLst/>
              </a:rPr>
              <a:t>Collaboration:</a:t>
            </a:r>
            <a:endParaRPr lang="en-US" sz="1000" b="0" i="0" dirty="0">
              <a:solidFill>
                <a:schemeClr val="tx1">
                  <a:lumMod val="85000"/>
                  <a:lumOff val="15000"/>
                </a:schemeClr>
              </a:solidFill>
              <a:effectLst/>
            </a:endParaRPr>
          </a:p>
          <a:p>
            <a:pPr marL="182880" lvl="1" indent="-285750">
              <a:spcBef>
                <a:spcPts val="400"/>
              </a:spcBef>
              <a:spcAft>
                <a:spcPts val="400"/>
              </a:spcAft>
              <a:buFont typeface="Arial" panose="020B0604020202020204" pitchFamily="34" charset="0"/>
              <a:buChar char="•"/>
            </a:pPr>
            <a:r>
              <a:rPr lang="en-US" sz="1000" b="0" i="0" dirty="0">
                <a:solidFill>
                  <a:schemeClr val="tx1">
                    <a:lumMod val="85000"/>
                    <a:lumOff val="15000"/>
                  </a:schemeClr>
                </a:solidFill>
                <a:effectLst/>
              </a:rPr>
              <a:t>Worked closely with backend developers to synchronize login data with the backend, ensuring secure and efficient user management.</a:t>
            </a:r>
          </a:p>
          <a:p>
            <a:pPr marL="182880" lvl="1" indent="-285750">
              <a:spcBef>
                <a:spcPts val="400"/>
              </a:spcBef>
              <a:spcAft>
                <a:spcPts val="400"/>
              </a:spcAft>
              <a:buFont typeface="Arial" panose="020B0604020202020204" pitchFamily="34" charset="0"/>
              <a:buChar char="•"/>
            </a:pPr>
            <a:r>
              <a:rPr lang="en-US" sz="1000" b="0" i="0" dirty="0">
                <a:solidFill>
                  <a:schemeClr val="tx1">
                    <a:lumMod val="85000"/>
                    <a:lumOff val="15000"/>
                  </a:schemeClr>
                </a:solidFill>
                <a:effectLst/>
              </a:rPr>
              <a:t>Coordinated with other frontend developers to ensure the design and functionality of the </a:t>
            </a:r>
            <a:r>
              <a:rPr lang="en-US" sz="1000" b="1" i="0" dirty="0">
                <a:solidFill>
                  <a:schemeClr val="tx1">
                    <a:lumMod val="85000"/>
                    <a:lumOff val="15000"/>
                  </a:schemeClr>
                </a:solidFill>
                <a:effectLst/>
              </a:rPr>
              <a:t>Login Pages</a:t>
            </a:r>
            <a:r>
              <a:rPr lang="en-US" sz="1000" b="0" i="0" dirty="0">
                <a:solidFill>
                  <a:schemeClr val="tx1">
                    <a:lumMod val="85000"/>
                    <a:lumOff val="15000"/>
                  </a:schemeClr>
                </a:solidFill>
                <a:effectLst/>
              </a:rPr>
              <a:t> and </a:t>
            </a:r>
            <a:r>
              <a:rPr lang="en-US" sz="1000" b="1" i="0" dirty="0">
                <a:solidFill>
                  <a:schemeClr val="tx1">
                    <a:lumMod val="85000"/>
                    <a:lumOff val="15000"/>
                  </a:schemeClr>
                </a:solidFill>
                <a:effectLst/>
              </a:rPr>
              <a:t>Employees Section</a:t>
            </a:r>
            <a:r>
              <a:rPr lang="en-US" sz="1000" b="0" i="0" dirty="0">
                <a:solidFill>
                  <a:schemeClr val="tx1">
                    <a:lumMod val="85000"/>
                    <a:lumOff val="15000"/>
                  </a:schemeClr>
                </a:solidFill>
                <a:effectLst/>
              </a:rPr>
              <a:t> fit seamlessly into the broader system.</a:t>
            </a:r>
          </a:p>
        </p:txBody>
      </p:sp>
      <p:sp>
        <p:nvSpPr>
          <p:cNvPr id="74"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6" name="TextBox 25">
            <a:extLst>
              <a:ext uri="{FF2B5EF4-FFF2-40B4-BE49-F238E27FC236}">
                <a16:creationId xmlns:a16="http://schemas.microsoft.com/office/drawing/2014/main" id="{889D6384-9A69-B863-89A9-A617065884B3}"/>
              </a:ext>
            </a:extLst>
          </p:cNvPr>
          <p:cNvSpPr txBox="1"/>
          <p:nvPr/>
        </p:nvSpPr>
        <p:spPr>
          <a:xfrm>
            <a:off x="5877532" y="3309582"/>
            <a:ext cx="5312254" cy="2485157"/>
          </a:xfrm>
          <a:prstGeom prst="rect">
            <a:avLst/>
          </a:prstGeom>
        </p:spPr>
        <p:txBody>
          <a:bodyPr vert="horz" lIns="91440" tIns="45720" rIns="91440" bIns="45720" rtlCol="0">
            <a:normAutofit/>
          </a:bodyPr>
          <a:lstStyle/>
          <a:p>
            <a:pPr marL="182880">
              <a:spcBef>
                <a:spcPts val="400"/>
              </a:spcBef>
              <a:spcAft>
                <a:spcPts val="400"/>
              </a:spcAft>
              <a:buFont typeface="Arial" panose="020B0604020202020204" pitchFamily="34" charset="0"/>
            </a:pPr>
            <a:endParaRPr lang="en-US" sz="600" b="0" i="0" dirty="0">
              <a:solidFill>
                <a:schemeClr val="tx1">
                  <a:lumMod val="85000"/>
                  <a:lumOff val="15000"/>
                </a:schemeClr>
              </a:solidFill>
              <a:effectLst/>
            </a:endParaRPr>
          </a:p>
        </p:txBody>
      </p:sp>
    </p:spTree>
    <p:extLst>
      <p:ext uri="{BB962C8B-B14F-4D97-AF65-F5344CB8AC3E}">
        <p14:creationId xmlns:p14="http://schemas.microsoft.com/office/powerpoint/2010/main" val="37016165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6" name="Rectangle 105">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38E449-6BC2-C82A-14FC-F3DA20620B92}"/>
              </a:ext>
            </a:extLst>
          </p:cNvPr>
          <p:cNvSpPr>
            <a:spLocks noGrp="1"/>
          </p:cNvSpPr>
          <p:nvPr>
            <p:ph type="title"/>
          </p:nvPr>
        </p:nvSpPr>
        <p:spPr>
          <a:xfrm>
            <a:off x="5877532" y="1063255"/>
            <a:ext cx="5312254" cy="1806727"/>
          </a:xfrm>
        </p:spPr>
        <p:txBody>
          <a:bodyPr vert="horz" lIns="91440" tIns="45720" rIns="91440" bIns="45720" rtlCol="0" anchor="t">
            <a:normAutofit/>
          </a:bodyPr>
          <a:lstStyle/>
          <a:p>
            <a:r>
              <a:rPr lang="en-US" sz="3800" i="1" kern="1200" spc="100" baseline="0">
                <a:solidFill>
                  <a:schemeClr val="tx1">
                    <a:lumMod val="85000"/>
                    <a:lumOff val="15000"/>
                  </a:schemeClr>
                </a:solidFill>
                <a:effectLst/>
                <a:latin typeface="+mj-lt"/>
                <a:ea typeface="+mj-ea"/>
                <a:cs typeface="+mj-cs"/>
              </a:rPr>
              <a:t>Mbuna Verlaine Claude</a:t>
            </a:r>
            <a:br>
              <a:rPr lang="en-US" sz="3800" i="1" kern="1200" spc="100" baseline="0">
                <a:solidFill>
                  <a:schemeClr val="tx1">
                    <a:lumMod val="85000"/>
                    <a:lumOff val="15000"/>
                  </a:schemeClr>
                </a:solidFill>
                <a:latin typeface="+mj-lt"/>
                <a:ea typeface="+mj-ea"/>
                <a:cs typeface="+mj-cs"/>
              </a:rPr>
            </a:br>
            <a:r>
              <a:rPr lang="en-US" sz="3800" i="1" kern="1200" spc="100" baseline="0">
                <a:solidFill>
                  <a:schemeClr val="tx1">
                    <a:lumMod val="85000"/>
                    <a:lumOff val="15000"/>
                  </a:schemeClr>
                </a:solidFill>
                <a:latin typeface="+mj-lt"/>
                <a:ea typeface="+mj-ea"/>
                <a:cs typeface="+mj-cs"/>
              </a:rPr>
              <a:t>Role: </a:t>
            </a:r>
            <a:r>
              <a:rPr lang="en-US" sz="3800" b="0" i="1" kern="1200" spc="100" baseline="0">
                <a:solidFill>
                  <a:schemeClr val="tx1">
                    <a:lumMod val="85000"/>
                    <a:lumOff val="15000"/>
                  </a:schemeClr>
                </a:solidFill>
                <a:effectLst/>
                <a:latin typeface="+mj-lt"/>
                <a:ea typeface="+mj-ea"/>
                <a:cs typeface="+mj-cs"/>
              </a:rPr>
              <a:t> </a:t>
            </a:r>
            <a:r>
              <a:rPr lang="en-US" sz="3800" i="1" kern="1200" spc="100" baseline="0">
                <a:solidFill>
                  <a:schemeClr val="tx1">
                    <a:lumMod val="85000"/>
                    <a:lumOff val="15000"/>
                  </a:schemeClr>
                </a:solidFill>
                <a:latin typeface="+mj-lt"/>
                <a:ea typeface="+mj-ea"/>
                <a:cs typeface="+mj-cs"/>
              </a:rPr>
              <a:t> Frontend Developer</a:t>
            </a:r>
            <a:br>
              <a:rPr lang="en-US" sz="3800" b="0" i="1" kern="1200" spc="100" baseline="0">
                <a:solidFill>
                  <a:schemeClr val="tx1">
                    <a:lumMod val="85000"/>
                    <a:lumOff val="15000"/>
                  </a:schemeClr>
                </a:solidFill>
                <a:effectLst/>
                <a:latin typeface="+mj-lt"/>
                <a:ea typeface="+mj-ea"/>
                <a:cs typeface="+mj-cs"/>
              </a:rPr>
            </a:br>
            <a:endParaRPr lang="en-US" sz="3800" i="1" kern="1200" spc="100" baseline="0">
              <a:solidFill>
                <a:schemeClr val="tx1">
                  <a:lumMod val="85000"/>
                  <a:lumOff val="15000"/>
                </a:schemeClr>
              </a:solidFill>
              <a:latin typeface="+mj-lt"/>
              <a:ea typeface="+mj-ea"/>
              <a:cs typeface="+mj-cs"/>
            </a:endParaRPr>
          </a:p>
        </p:txBody>
      </p:sp>
      <p:pic>
        <p:nvPicPr>
          <p:cNvPr id="5" name="Content Placeholder 4" descr="A person standing outside a building&#10;&#10;Description automatically generated">
            <a:extLst>
              <a:ext uri="{FF2B5EF4-FFF2-40B4-BE49-F238E27FC236}">
                <a16:creationId xmlns:a16="http://schemas.microsoft.com/office/drawing/2014/main" id="{6D72E467-4FFF-A6D7-3C11-EA3E364198C6}"/>
              </a:ext>
            </a:extLst>
          </p:cNvPr>
          <p:cNvPicPr>
            <a:picLocks noChangeAspect="1"/>
          </p:cNvPicPr>
          <p:nvPr/>
        </p:nvPicPr>
        <p:blipFill>
          <a:blip r:embed="rId2">
            <a:extLst>
              <a:ext uri="{28A0092B-C50C-407E-A947-70E740481C1C}">
                <a14:useLocalDpi xmlns:a14="http://schemas.microsoft.com/office/drawing/2010/main" val="0"/>
              </a:ext>
            </a:extLst>
          </a:blip>
          <a:srcRect r="3" b="1375"/>
          <a:stretch/>
        </p:blipFill>
        <p:spPr>
          <a:xfrm>
            <a:off x="1" y="10"/>
            <a:ext cx="5215066" cy="6857990"/>
          </a:xfrm>
          <a:custGeom>
            <a:avLst/>
            <a:gdLst/>
            <a:ahLst/>
            <a:cxnLst/>
            <a:rect l="l" t="t" r="r" b="b"/>
            <a:pathLst>
              <a:path w="5215066" h="6845983">
                <a:moveTo>
                  <a:pt x="0" y="0"/>
                </a:moveTo>
                <a:lnTo>
                  <a:pt x="3197713" y="0"/>
                </a:lnTo>
                <a:lnTo>
                  <a:pt x="3259787" y="39795"/>
                </a:lnTo>
                <a:cubicBezTo>
                  <a:pt x="4439462" y="836768"/>
                  <a:pt x="5215066" y="2186425"/>
                  <a:pt x="5215066" y="3717234"/>
                </a:cubicBezTo>
                <a:cubicBezTo>
                  <a:pt x="5215066" y="4788800"/>
                  <a:pt x="4835020" y="5771602"/>
                  <a:pt x="4202364" y="6538204"/>
                </a:cubicBezTo>
                <a:lnTo>
                  <a:pt x="3922635" y="6845983"/>
                </a:lnTo>
                <a:lnTo>
                  <a:pt x="0" y="6845983"/>
                </a:lnTo>
                <a:close/>
              </a:path>
            </a:pathLst>
          </a:custGeom>
        </p:spPr>
      </p:pic>
      <p:cxnSp>
        <p:nvCxnSpPr>
          <p:cNvPr id="108" name="Straight Connector 107">
            <a:extLst>
              <a:ext uri="{FF2B5EF4-FFF2-40B4-BE49-F238E27FC236}">
                <a16:creationId xmlns:a16="http://schemas.microsoft.com/office/drawing/2014/main" id="{C1FC086D-39EC-448D-97E7-FF232355AE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86332" y="3088919"/>
            <a:ext cx="521208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0FFEC3A-9FC9-E205-87C7-86A8E8E5379D}"/>
              </a:ext>
            </a:extLst>
          </p:cNvPr>
          <p:cNvSpPr txBox="1"/>
          <p:nvPr/>
        </p:nvSpPr>
        <p:spPr>
          <a:xfrm>
            <a:off x="5877532" y="3309582"/>
            <a:ext cx="5825518" cy="2485157"/>
          </a:xfrm>
          <a:prstGeom prst="rect">
            <a:avLst/>
          </a:prstGeom>
        </p:spPr>
        <p:txBody>
          <a:bodyPr vert="horz" lIns="91440" tIns="45720" rIns="91440" bIns="45720" rtlCol="0">
            <a:noAutofit/>
          </a:bodyPr>
          <a:lstStyle/>
          <a:p>
            <a:pPr marL="182880">
              <a:spcBef>
                <a:spcPts val="400"/>
              </a:spcBef>
              <a:spcAft>
                <a:spcPts val="400"/>
              </a:spcAft>
              <a:buFont typeface="Arial" panose="020B0604020202020204" pitchFamily="34" charset="0"/>
              <a:buChar char="•"/>
            </a:pPr>
            <a:r>
              <a:rPr lang="en-US" sz="1000" b="1" i="0" dirty="0">
                <a:solidFill>
                  <a:schemeClr val="tx1">
                    <a:lumMod val="85000"/>
                    <a:lumOff val="15000"/>
                  </a:schemeClr>
                </a:solidFill>
                <a:effectLst/>
              </a:rPr>
              <a:t>Technical Expertise:</a:t>
            </a:r>
            <a:endParaRPr lang="en-US" sz="1000" b="0" i="0" dirty="0">
              <a:solidFill>
                <a:schemeClr val="tx1">
                  <a:lumMod val="85000"/>
                  <a:lumOff val="15000"/>
                </a:schemeClr>
              </a:solidFill>
              <a:effectLst/>
            </a:endParaRPr>
          </a:p>
          <a:p>
            <a:pPr marL="182880" lvl="1" indent="-285750">
              <a:spcBef>
                <a:spcPts val="400"/>
              </a:spcBef>
              <a:spcAft>
                <a:spcPts val="400"/>
              </a:spcAft>
              <a:buFont typeface="Arial" panose="020B0604020202020204" pitchFamily="34" charset="0"/>
              <a:buChar char="•"/>
            </a:pPr>
            <a:r>
              <a:rPr lang="en-US" sz="1000" b="0" i="0" dirty="0">
                <a:solidFill>
                  <a:schemeClr val="tx1">
                    <a:lumMod val="85000"/>
                    <a:lumOff val="15000"/>
                  </a:schemeClr>
                </a:solidFill>
                <a:effectLst/>
              </a:rPr>
              <a:t>Specialized in creating visually appealing and user-friendly interfaces for the hotel management system.</a:t>
            </a:r>
          </a:p>
          <a:p>
            <a:pPr marL="182880" lvl="1" indent="-285750">
              <a:spcBef>
                <a:spcPts val="400"/>
              </a:spcBef>
              <a:spcAft>
                <a:spcPts val="400"/>
              </a:spcAft>
              <a:buFont typeface="Arial" panose="020B0604020202020204" pitchFamily="34" charset="0"/>
              <a:buChar char="•"/>
            </a:pPr>
            <a:r>
              <a:rPr lang="en-US" sz="1000" b="0" i="0" dirty="0">
                <a:solidFill>
                  <a:schemeClr val="tx1">
                    <a:lumMod val="85000"/>
                    <a:lumOff val="15000"/>
                  </a:schemeClr>
                </a:solidFill>
                <a:effectLst/>
              </a:rPr>
              <a:t>Focused on the design and development of the </a:t>
            </a:r>
            <a:r>
              <a:rPr lang="en-US" sz="1000" b="1" i="0" dirty="0">
                <a:solidFill>
                  <a:schemeClr val="tx1">
                    <a:lumMod val="85000"/>
                    <a:lumOff val="15000"/>
                  </a:schemeClr>
                </a:solidFill>
                <a:effectLst/>
              </a:rPr>
              <a:t>Pricing Frontend</a:t>
            </a:r>
            <a:r>
              <a:rPr lang="en-US" sz="1000" b="0" i="0" dirty="0">
                <a:solidFill>
                  <a:schemeClr val="tx1">
                    <a:lumMod val="85000"/>
                    <a:lumOff val="15000"/>
                  </a:schemeClr>
                </a:solidFill>
                <a:effectLst/>
              </a:rPr>
              <a:t>, ensuring that pricing information is presented clearly and effectively to users.</a:t>
            </a:r>
          </a:p>
          <a:p>
            <a:pPr marL="182880">
              <a:spcBef>
                <a:spcPts val="400"/>
              </a:spcBef>
              <a:spcAft>
                <a:spcPts val="400"/>
              </a:spcAft>
              <a:buFont typeface="Arial" panose="020B0604020202020204" pitchFamily="34" charset="0"/>
              <a:buChar char="•"/>
            </a:pPr>
            <a:r>
              <a:rPr lang="en-US" sz="1000" b="1" i="0" dirty="0">
                <a:solidFill>
                  <a:schemeClr val="tx1">
                    <a:lumMod val="85000"/>
                    <a:lumOff val="15000"/>
                  </a:schemeClr>
                </a:solidFill>
                <a:effectLst/>
              </a:rPr>
              <a:t>Key Contributions:</a:t>
            </a:r>
            <a:endParaRPr lang="en-US" sz="1000" b="0" i="0" dirty="0">
              <a:solidFill>
                <a:schemeClr val="tx1">
                  <a:lumMod val="85000"/>
                  <a:lumOff val="15000"/>
                </a:schemeClr>
              </a:solidFill>
              <a:effectLst/>
            </a:endParaRPr>
          </a:p>
          <a:p>
            <a:pPr marL="182880" lvl="1" indent="-285750">
              <a:spcBef>
                <a:spcPts val="400"/>
              </a:spcBef>
              <a:spcAft>
                <a:spcPts val="400"/>
              </a:spcAft>
              <a:buFont typeface="Arial" panose="020B0604020202020204" pitchFamily="34" charset="0"/>
              <a:buChar char="•"/>
            </a:pPr>
            <a:r>
              <a:rPr lang="en-US" sz="1000" b="0" i="0" dirty="0">
                <a:solidFill>
                  <a:schemeClr val="tx1">
                    <a:lumMod val="85000"/>
                    <a:lumOff val="15000"/>
                  </a:schemeClr>
                </a:solidFill>
                <a:effectLst/>
              </a:rPr>
              <a:t>Designed and implemented the </a:t>
            </a:r>
            <a:r>
              <a:rPr lang="en-US" sz="1000" b="1" i="0" dirty="0">
                <a:solidFill>
                  <a:schemeClr val="tx1">
                    <a:lumMod val="85000"/>
                    <a:lumOff val="15000"/>
                  </a:schemeClr>
                </a:solidFill>
                <a:effectLst/>
              </a:rPr>
              <a:t>Pricing Frontend</a:t>
            </a:r>
            <a:r>
              <a:rPr lang="en-US" sz="1000" b="0" i="0" dirty="0">
                <a:solidFill>
                  <a:schemeClr val="tx1">
                    <a:lumMod val="85000"/>
                    <a:lumOff val="15000"/>
                  </a:schemeClr>
                </a:solidFill>
                <a:effectLst/>
              </a:rPr>
              <a:t>, providing an intuitive interface for managing and displaying room rates, special offers, and pricing details.</a:t>
            </a:r>
          </a:p>
          <a:p>
            <a:pPr marL="182880" lvl="1" indent="-285750">
              <a:spcBef>
                <a:spcPts val="400"/>
              </a:spcBef>
              <a:spcAft>
                <a:spcPts val="400"/>
              </a:spcAft>
              <a:buFont typeface="Arial" panose="020B0604020202020204" pitchFamily="34" charset="0"/>
              <a:buChar char="•"/>
            </a:pPr>
            <a:r>
              <a:rPr lang="en-US" sz="1000" b="0" i="0" dirty="0">
                <a:solidFill>
                  <a:schemeClr val="tx1">
                    <a:lumMod val="85000"/>
                    <a:lumOff val="15000"/>
                  </a:schemeClr>
                </a:solidFill>
                <a:effectLst/>
              </a:rPr>
              <a:t>Created the </a:t>
            </a:r>
            <a:r>
              <a:rPr lang="en-US" sz="1000" b="1" i="0" dirty="0">
                <a:solidFill>
                  <a:schemeClr val="tx1">
                    <a:lumMod val="85000"/>
                    <a:lumOff val="15000"/>
                  </a:schemeClr>
                </a:solidFill>
                <a:effectLst/>
              </a:rPr>
              <a:t>sequence diagram</a:t>
            </a:r>
            <a:r>
              <a:rPr lang="en-US" sz="1000" b="0" i="0" dirty="0">
                <a:solidFill>
                  <a:schemeClr val="tx1">
                    <a:lumMod val="85000"/>
                    <a:lumOff val="15000"/>
                  </a:schemeClr>
                </a:solidFill>
                <a:effectLst/>
              </a:rPr>
              <a:t> for the project, mapping out the flow of interactions between the system’s components, which helped streamline the development process and improve team collaboration.</a:t>
            </a:r>
          </a:p>
          <a:p>
            <a:pPr marL="182880">
              <a:spcBef>
                <a:spcPts val="400"/>
              </a:spcBef>
              <a:spcAft>
                <a:spcPts val="400"/>
              </a:spcAft>
              <a:buFont typeface="Arial" panose="020B0604020202020204" pitchFamily="34" charset="0"/>
              <a:buChar char="•"/>
            </a:pPr>
            <a:r>
              <a:rPr lang="en-US" sz="1000" b="1" i="0" dirty="0">
                <a:solidFill>
                  <a:schemeClr val="tx1">
                    <a:lumMod val="85000"/>
                    <a:lumOff val="15000"/>
                  </a:schemeClr>
                </a:solidFill>
                <a:effectLst/>
              </a:rPr>
              <a:t>Collaboration:</a:t>
            </a:r>
            <a:endParaRPr lang="en-US" sz="1000" b="0" i="0" dirty="0">
              <a:solidFill>
                <a:schemeClr val="tx1">
                  <a:lumMod val="85000"/>
                  <a:lumOff val="15000"/>
                </a:schemeClr>
              </a:solidFill>
              <a:effectLst/>
            </a:endParaRPr>
          </a:p>
          <a:p>
            <a:pPr marL="182880" lvl="1" indent="-285750">
              <a:spcBef>
                <a:spcPts val="400"/>
              </a:spcBef>
              <a:spcAft>
                <a:spcPts val="400"/>
              </a:spcAft>
              <a:buFont typeface="Arial" panose="020B0604020202020204" pitchFamily="34" charset="0"/>
              <a:buChar char="•"/>
            </a:pPr>
            <a:r>
              <a:rPr lang="en-US" sz="1000" b="0" i="0" dirty="0">
                <a:solidFill>
                  <a:schemeClr val="tx1">
                    <a:lumMod val="85000"/>
                    <a:lumOff val="15000"/>
                  </a:schemeClr>
                </a:solidFill>
                <a:effectLst/>
              </a:rPr>
              <a:t>Worked closely with other frontend developers to ensure design consistency across the application.</a:t>
            </a:r>
          </a:p>
          <a:p>
            <a:pPr marL="182880" lvl="1" indent="-285750">
              <a:spcBef>
                <a:spcPts val="400"/>
              </a:spcBef>
              <a:spcAft>
                <a:spcPts val="400"/>
              </a:spcAft>
              <a:buFont typeface="Arial" panose="020B0604020202020204" pitchFamily="34" charset="0"/>
              <a:buChar char="•"/>
            </a:pPr>
            <a:r>
              <a:rPr lang="en-US" sz="1000" b="0" i="0" dirty="0">
                <a:solidFill>
                  <a:schemeClr val="tx1">
                    <a:lumMod val="85000"/>
                    <a:lumOff val="15000"/>
                  </a:schemeClr>
                </a:solidFill>
                <a:effectLst/>
              </a:rPr>
              <a:t>diagram, which visually mapped the interaction between system components, aiding in efficient development and project clarity.</a:t>
            </a:r>
          </a:p>
        </p:txBody>
      </p:sp>
      <p:sp>
        <p:nvSpPr>
          <p:cNvPr id="110"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6" name="TextBox 25">
            <a:extLst>
              <a:ext uri="{FF2B5EF4-FFF2-40B4-BE49-F238E27FC236}">
                <a16:creationId xmlns:a16="http://schemas.microsoft.com/office/drawing/2014/main" id="{889D6384-9A69-B863-89A9-A617065884B3}"/>
              </a:ext>
            </a:extLst>
          </p:cNvPr>
          <p:cNvSpPr txBox="1"/>
          <p:nvPr/>
        </p:nvSpPr>
        <p:spPr>
          <a:xfrm>
            <a:off x="5877532" y="3309582"/>
            <a:ext cx="5312254" cy="2485157"/>
          </a:xfrm>
          <a:prstGeom prst="rect">
            <a:avLst/>
          </a:prstGeom>
        </p:spPr>
        <p:txBody>
          <a:bodyPr vert="horz" lIns="91440" tIns="45720" rIns="91440" bIns="45720" rtlCol="0">
            <a:normAutofit/>
          </a:bodyPr>
          <a:lstStyle/>
          <a:p>
            <a:pPr marL="182880">
              <a:spcBef>
                <a:spcPts val="400"/>
              </a:spcBef>
              <a:spcAft>
                <a:spcPts val="400"/>
              </a:spcAft>
              <a:buFont typeface="Arial" panose="020B0604020202020204" pitchFamily="34" charset="0"/>
            </a:pPr>
            <a:endParaRPr lang="en-US" sz="600" b="0" i="0" dirty="0">
              <a:solidFill>
                <a:schemeClr val="tx1">
                  <a:lumMod val="85000"/>
                  <a:lumOff val="15000"/>
                </a:schemeClr>
              </a:solidFill>
              <a:effectLst/>
            </a:endParaRPr>
          </a:p>
        </p:txBody>
      </p:sp>
    </p:spTree>
    <p:extLst>
      <p:ext uri="{BB962C8B-B14F-4D97-AF65-F5344CB8AC3E}">
        <p14:creationId xmlns:p14="http://schemas.microsoft.com/office/powerpoint/2010/main" val="12254786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84" name="Rectangle 83">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38E449-6BC2-C82A-14FC-F3DA20620B92}"/>
              </a:ext>
            </a:extLst>
          </p:cNvPr>
          <p:cNvSpPr>
            <a:spLocks noGrp="1"/>
          </p:cNvSpPr>
          <p:nvPr>
            <p:ph type="title"/>
          </p:nvPr>
        </p:nvSpPr>
        <p:spPr>
          <a:xfrm>
            <a:off x="7885744" y="1005839"/>
            <a:ext cx="3541205" cy="880111"/>
          </a:xfrm>
        </p:spPr>
        <p:txBody>
          <a:bodyPr vert="horz" lIns="91440" tIns="45720" rIns="91440" bIns="45720" rtlCol="0" anchor="ctr">
            <a:normAutofit fontScale="90000"/>
          </a:bodyPr>
          <a:lstStyle/>
          <a:p>
            <a:r>
              <a:rPr lang="en-US" sz="2000" dirty="0" err="1">
                <a:effectLst/>
                <a:latin typeface="+mn-lt"/>
                <a:ea typeface="+mn-ea"/>
                <a:cs typeface="+mn-cs"/>
              </a:rPr>
              <a:t>Djimpe</a:t>
            </a:r>
            <a:r>
              <a:rPr lang="en-US" sz="2000" dirty="0">
                <a:effectLst/>
                <a:latin typeface="+mn-lt"/>
                <a:ea typeface="+mn-ea"/>
                <a:cs typeface="+mn-cs"/>
              </a:rPr>
              <a:t> July</a:t>
            </a:r>
            <a:br>
              <a:rPr lang="en-US" sz="1900" i="1" kern="1200" spc="100" baseline="0" dirty="0">
                <a:solidFill>
                  <a:schemeClr val="tx1">
                    <a:lumMod val="85000"/>
                    <a:lumOff val="15000"/>
                  </a:schemeClr>
                </a:solidFill>
                <a:latin typeface="+mj-lt"/>
                <a:ea typeface="+mj-ea"/>
                <a:cs typeface="+mj-cs"/>
              </a:rPr>
            </a:br>
            <a:r>
              <a:rPr lang="en-US" sz="1900" i="1" kern="1200" spc="100" baseline="0" dirty="0">
                <a:solidFill>
                  <a:schemeClr val="tx1">
                    <a:lumMod val="85000"/>
                    <a:lumOff val="15000"/>
                  </a:schemeClr>
                </a:solidFill>
                <a:latin typeface="+mj-lt"/>
                <a:ea typeface="+mj-ea"/>
                <a:cs typeface="+mj-cs"/>
              </a:rPr>
              <a:t>Role:</a:t>
            </a:r>
            <a:r>
              <a:rPr lang="en-US" sz="800" dirty="0"/>
              <a:t> </a:t>
            </a:r>
            <a:r>
              <a:rPr lang="en-US" sz="1900" dirty="0"/>
              <a:t>Frontend Developer</a:t>
            </a:r>
            <a:br>
              <a:rPr lang="en-US" sz="1900" i="1" kern="1200" spc="100" baseline="0" dirty="0">
                <a:solidFill>
                  <a:schemeClr val="tx1">
                    <a:lumMod val="85000"/>
                    <a:lumOff val="15000"/>
                  </a:schemeClr>
                </a:solidFill>
                <a:latin typeface="+mj-lt"/>
                <a:ea typeface="+mj-ea"/>
                <a:cs typeface="+mj-cs"/>
              </a:rPr>
            </a:br>
            <a:endParaRPr lang="en-US" sz="1900" i="1" kern="1200" spc="100" baseline="0" dirty="0">
              <a:solidFill>
                <a:schemeClr val="tx1">
                  <a:lumMod val="85000"/>
                  <a:lumOff val="15000"/>
                </a:schemeClr>
              </a:solidFill>
              <a:latin typeface="+mj-lt"/>
              <a:ea typeface="+mj-ea"/>
              <a:cs typeface="+mj-cs"/>
            </a:endParaRPr>
          </a:p>
        </p:txBody>
      </p:sp>
      <p:pic>
        <p:nvPicPr>
          <p:cNvPr id="5" name="Content Placeholder 4">
            <a:extLst>
              <a:ext uri="{FF2B5EF4-FFF2-40B4-BE49-F238E27FC236}">
                <a16:creationId xmlns:a16="http://schemas.microsoft.com/office/drawing/2014/main" id="{6D72E467-4FFF-A6D7-3C11-EA3E364198C6}"/>
              </a:ext>
            </a:extLst>
          </p:cNvPr>
          <p:cNvPicPr>
            <a:picLocks noChangeAspect="1"/>
          </p:cNvPicPr>
          <p:nvPr/>
        </p:nvPicPr>
        <p:blipFill>
          <a:blip r:embed="rId3">
            <a:extLst>
              <a:ext uri="{28A0092B-C50C-407E-A947-70E740481C1C}">
                <a14:useLocalDpi xmlns:a14="http://schemas.microsoft.com/office/drawing/2010/main" val="0"/>
              </a:ext>
            </a:extLst>
          </a:blip>
          <a:srcRect t="19620" b="19620"/>
          <a:stretch/>
        </p:blipFill>
        <p:spPr>
          <a:xfrm>
            <a:off x="1975601" y="691763"/>
            <a:ext cx="3868508" cy="5087244"/>
          </a:xfrm>
          <a:prstGeom prst="rect">
            <a:avLst/>
          </a:prstGeom>
        </p:spPr>
      </p:pic>
      <p:cxnSp>
        <p:nvCxnSpPr>
          <p:cNvPr id="86" name="Straight Connector 85">
            <a:extLst>
              <a:ext uri="{FF2B5EF4-FFF2-40B4-BE49-F238E27FC236}">
                <a16:creationId xmlns:a16="http://schemas.microsoft.com/office/drawing/2014/main" id="{61A0812C-8DCE-4CA2-904B-A5A5C12CA4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2660" y="1005840"/>
            <a:ext cx="0" cy="58521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70144C7-DD16-2F41-F15C-43976BA90D4E}"/>
              </a:ext>
            </a:extLst>
          </p:cNvPr>
          <p:cNvSpPr txBox="1"/>
          <p:nvPr/>
        </p:nvSpPr>
        <p:spPr>
          <a:xfrm>
            <a:off x="7888666" y="2006600"/>
            <a:ext cx="4131883" cy="3775490"/>
          </a:xfrm>
          <a:prstGeom prst="rect">
            <a:avLst/>
          </a:prstGeom>
        </p:spPr>
        <p:txBody>
          <a:bodyPr vert="horz" lIns="91440" tIns="45720" rIns="91440" bIns="45720" rtlCol="0">
            <a:noAutofit/>
          </a:bodyPr>
          <a:lstStyle/>
          <a:p>
            <a:pPr marL="182880">
              <a:spcBef>
                <a:spcPts val="400"/>
              </a:spcBef>
              <a:spcAft>
                <a:spcPts val="400"/>
              </a:spcAft>
            </a:pPr>
            <a:endParaRPr lang="en-US" sz="1000" b="0" i="0" dirty="0">
              <a:solidFill>
                <a:schemeClr val="tx1">
                  <a:lumMod val="85000"/>
                  <a:lumOff val="15000"/>
                </a:schemeClr>
              </a:solidFill>
              <a:effectLst/>
            </a:endParaRPr>
          </a:p>
        </p:txBody>
      </p:sp>
      <p:sp>
        <p:nvSpPr>
          <p:cNvPr id="88"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6" name="TextBox 25">
            <a:extLst>
              <a:ext uri="{FF2B5EF4-FFF2-40B4-BE49-F238E27FC236}">
                <a16:creationId xmlns:a16="http://schemas.microsoft.com/office/drawing/2014/main" id="{889D6384-9A69-B863-89A9-A617065884B3}"/>
              </a:ext>
            </a:extLst>
          </p:cNvPr>
          <p:cNvSpPr txBox="1"/>
          <p:nvPr/>
        </p:nvSpPr>
        <p:spPr>
          <a:xfrm>
            <a:off x="7885744" y="1889394"/>
            <a:ext cx="4131881" cy="4511406"/>
          </a:xfrm>
          <a:prstGeom prst="rect">
            <a:avLst/>
          </a:prstGeom>
        </p:spPr>
        <p:txBody>
          <a:bodyPr vert="horz" lIns="91440" tIns="45720" rIns="91440" bIns="45720" rtlCol="0">
            <a:noAutofit/>
          </a:bodyPr>
          <a:lstStyle/>
          <a:p>
            <a:pPr>
              <a:lnSpc>
                <a:spcPct val="220000"/>
              </a:lnSpc>
              <a:buFont typeface="Arial" panose="020B0604020202020204" pitchFamily="34" charset="0"/>
              <a:buChar char="•"/>
            </a:pPr>
            <a:endParaRPr lang="en-US" sz="1000" b="0" i="0" dirty="0">
              <a:solidFill>
                <a:srgbClr val="ECECEC"/>
              </a:solidFill>
              <a:effectLst/>
              <a:latin typeface="Avenir Next LT Pro (Body)"/>
            </a:endParaRPr>
          </a:p>
        </p:txBody>
      </p:sp>
      <p:sp>
        <p:nvSpPr>
          <p:cNvPr id="9" name="Title 1">
            <a:extLst>
              <a:ext uri="{FF2B5EF4-FFF2-40B4-BE49-F238E27FC236}">
                <a16:creationId xmlns:a16="http://schemas.microsoft.com/office/drawing/2014/main" id="{9DDE224A-710D-ABB5-173C-9E23E9BAA395}"/>
              </a:ext>
            </a:extLst>
          </p:cNvPr>
          <p:cNvSpPr txBox="1">
            <a:spLocks/>
          </p:cNvSpPr>
          <p:nvPr/>
        </p:nvSpPr>
        <p:spPr>
          <a:xfrm>
            <a:off x="1975601" y="5270283"/>
            <a:ext cx="3868508" cy="508724"/>
          </a:xfrm>
          <a:prstGeom prst="rect">
            <a:avLst/>
          </a:prstGeom>
          <a:solidFill>
            <a:srgbClr val="000000">
              <a:alpha val="50000"/>
            </a:srgbClr>
          </a:solidFill>
          <a:ln>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pPr algn="ctr">
              <a:spcAft>
                <a:spcPts val="600"/>
              </a:spcAft>
            </a:pPr>
            <a:r>
              <a:rPr lang="en-US" sz="800"/>
              <a:t>"My goal was to create a comprehensive and user-friendly calendar system that helps streamline the management of daily activities and events for the hotel."</a:t>
            </a:r>
            <a:endParaRPr lang="en-US" sz="1000" dirty="0">
              <a:solidFill>
                <a:srgbClr val="FFFFFF"/>
              </a:solidFill>
              <a:latin typeface="+mn-lt"/>
              <a:ea typeface="+mn-ea"/>
              <a:cs typeface="+mn-cs"/>
            </a:endParaRPr>
          </a:p>
        </p:txBody>
      </p:sp>
      <p:sp>
        <p:nvSpPr>
          <p:cNvPr id="4" name="TextBox 3">
            <a:extLst>
              <a:ext uri="{FF2B5EF4-FFF2-40B4-BE49-F238E27FC236}">
                <a16:creationId xmlns:a16="http://schemas.microsoft.com/office/drawing/2014/main" id="{DB7B8824-1929-0C97-2D65-12C613BAE51C}"/>
              </a:ext>
            </a:extLst>
          </p:cNvPr>
          <p:cNvSpPr txBox="1"/>
          <p:nvPr/>
        </p:nvSpPr>
        <p:spPr>
          <a:xfrm>
            <a:off x="8006272" y="1885950"/>
            <a:ext cx="3420677" cy="3765326"/>
          </a:xfrm>
          <a:prstGeom prst="rect">
            <a:avLst/>
          </a:prstGeom>
          <a:noFill/>
        </p:spPr>
        <p:txBody>
          <a:bodyPr wrap="square">
            <a:spAutoFit/>
          </a:bodyPr>
          <a:lstStyle/>
          <a:p>
            <a:pPr algn="l">
              <a:lnSpc>
                <a:spcPct val="150000"/>
              </a:lnSpc>
              <a:buFont typeface="Arial" panose="020B0604020202020204" pitchFamily="34" charset="0"/>
              <a:buChar char="•"/>
            </a:pPr>
            <a:r>
              <a:rPr lang="en-US" sz="1000" b="1" i="0" dirty="0">
                <a:solidFill>
                  <a:srgbClr val="ECECEC"/>
                </a:solidFill>
                <a:effectLst/>
                <a:latin typeface="Sitka Banner (Headings)"/>
              </a:rPr>
              <a:t>Technical Expertise:</a:t>
            </a:r>
            <a:endParaRPr lang="en-US" sz="1000" b="0" i="0" dirty="0">
              <a:solidFill>
                <a:srgbClr val="ECECEC"/>
              </a:solidFill>
              <a:effectLst/>
              <a:latin typeface="Sitka Banner (Headings)"/>
            </a:endParaRPr>
          </a:p>
          <a:p>
            <a:pPr marL="742950" lvl="1" indent="-285750" algn="l">
              <a:lnSpc>
                <a:spcPct val="150000"/>
              </a:lnSpc>
              <a:buFont typeface="Arial" panose="020B0604020202020204" pitchFamily="34" charset="0"/>
              <a:buChar char="•"/>
            </a:pPr>
            <a:r>
              <a:rPr lang="en-US" sz="1000" b="0" i="0" dirty="0">
                <a:solidFill>
                  <a:srgbClr val="ECECEC"/>
                </a:solidFill>
                <a:effectLst/>
                <a:latin typeface="Sitka Banner (Headings)"/>
              </a:rPr>
              <a:t>Focused on the design and development of the </a:t>
            </a:r>
            <a:r>
              <a:rPr lang="en-US" sz="1000" b="1" i="0" dirty="0">
                <a:solidFill>
                  <a:srgbClr val="ECECEC"/>
                </a:solidFill>
                <a:effectLst/>
                <a:latin typeface="Sitka Banner (Headings)"/>
              </a:rPr>
              <a:t>Calendar Form</a:t>
            </a:r>
            <a:r>
              <a:rPr lang="en-US" sz="1000" b="0" i="0" dirty="0">
                <a:solidFill>
                  <a:srgbClr val="ECECEC"/>
                </a:solidFill>
                <a:effectLst/>
                <a:latin typeface="Sitka Banner (Headings)"/>
              </a:rPr>
              <a:t> for the hotel management system, which manages daily activities throughout the year.</a:t>
            </a:r>
          </a:p>
          <a:p>
            <a:pPr algn="l">
              <a:lnSpc>
                <a:spcPct val="150000"/>
              </a:lnSpc>
              <a:buFont typeface="Arial" panose="020B0604020202020204" pitchFamily="34" charset="0"/>
              <a:buChar char="•"/>
            </a:pPr>
            <a:r>
              <a:rPr lang="en-US" sz="1000" b="1" i="0" dirty="0">
                <a:solidFill>
                  <a:srgbClr val="ECECEC"/>
                </a:solidFill>
                <a:effectLst/>
                <a:latin typeface="Sitka Banner (Headings)"/>
              </a:rPr>
              <a:t>Key Contributions:</a:t>
            </a:r>
            <a:endParaRPr lang="en-US" sz="1000" b="0" i="0" dirty="0">
              <a:solidFill>
                <a:srgbClr val="ECECEC"/>
              </a:solidFill>
              <a:effectLst/>
              <a:latin typeface="Sitka Banner (Headings)"/>
            </a:endParaRPr>
          </a:p>
          <a:p>
            <a:pPr marL="742950" lvl="1" indent="-285750" algn="l">
              <a:lnSpc>
                <a:spcPct val="150000"/>
              </a:lnSpc>
              <a:buFont typeface="Arial" panose="020B0604020202020204" pitchFamily="34" charset="0"/>
              <a:buChar char="•"/>
            </a:pPr>
            <a:r>
              <a:rPr lang="en-US" sz="1000" b="0" i="0" dirty="0">
                <a:solidFill>
                  <a:srgbClr val="ECECEC"/>
                </a:solidFill>
                <a:effectLst/>
                <a:latin typeface="Sitka Banner (Headings)"/>
              </a:rPr>
              <a:t>Developed a dynamic </a:t>
            </a:r>
            <a:r>
              <a:rPr lang="en-US" sz="1000" b="1" i="0" dirty="0">
                <a:solidFill>
                  <a:srgbClr val="ECECEC"/>
                </a:solidFill>
                <a:effectLst/>
                <a:latin typeface="Sitka Banner (Headings)"/>
              </a:rPr>
              <a:t>Calendar Form</a:t>
            </a:r>
            <a:r>
              <a:rPr lang="en-US" sz="1000" b="0" i="0" dirty="0">
                <a:solidFill>
                  <a:srgbClr val="ECECEC"/>
                </a:solidFill>
                <a:effectLst/>
                <a:latin typeface="Sitka Banner (Headings)"/>
              </a:rPr>
              <a:t> to handle the scheduling of activities, reservations, and events for each day of the year.</a:t>
            </a:r>
          </a:p>
          <a:p>
            <a:pPr marL="742950" lvl="1" indent="-285750" algn="l">
              <a:lnSpc>
                <a:spcPct val="150000"/>
              </a:lnSpc>
              <a:buFont typeface="Arial" panose="020B0604020202020204" pitchFamily="34" charset="0"/>
              <a:buChar char="•"/>
            </a:pPr>
            <a:r>
              <a:rPr lang="en-US" sz="1000" b="0" i="0" dirty="0">
                <a:solidFill>
                  <a:srgbClr val="ECECEC"/>
                </a:solidFill>
                <a:effectLst/>
                <a:latin typeface="Sitka Banner (Headings)"/>
              </a:rPr>
              <a:t>Integrated the calendar into the hotel management system, allowing users to view, add, and manage activities in a visually organized and efficient manner.</a:t>
            </a:r>
          </a:p>
          <a:p>
            <a:pPr algn="l">
              <a:lnSpc>
                <a:spcPct val="150000"/>
              </a:lnSpc>
              <a:buFont typeface="Arial" panose="020B0604020202020204" pitchFamily="34" charset="0"/>
              <a:buChar char="•"/>
            </a:pPr>
            <a:r>
              <a:rPr lang="en-US" sz="1000" b="1" i="0" dirty="0">
                <a:solidFill>
                  <a:srgbClr val="ECECEC"/>
                </a:solidFill>
                <a:effectLst/>
                <a:latin typeface="Sitka Banner (Headings)"/>
              </a:rPr>
              <a:t>Collaboration:</a:t>
            </a:r>
            <a:endParaRPr lang="en-US" sz="1000" b="0" i="0" dirty="0">
              <a:solidFill>
                <a:srgbClr val="ECECEC"/>
              </a:solidFill>
              <a:effectLst/>
              <a:latin typeface="Sitka Banner (Headings)"/>
            </a:endParaRPr>
          </a:p>
          <a:p>
            <a:pPr marL="742950" lvl="1" indent="-285750" algn="l">
              <a:lnSpc>
                <a:spcPct val="150000"/>
              </a:lnSpc>
              <a:buFont typeface="Arial" panose="020B0604020202020204" pitchFamily="34" charset="0"/>
              <a:buChar char="•"/>
            </a:pPr>
            <a:r>
              <a:rPr lang="en-US" sz="1000" b="0" i="0" dirty="0">
                <a:solidFill>
                  <a:srgbClr val="ECECEC"/>
                </a:solidFill>
                <a:effectLst/>
                <a:latin typeface="Sitka Banner (Headings)"/>
              </a:rPr>
              <a:t>Coordinated with the backend team to ensure real-time synchronization of events and schedules.</a:t>
            </a:r>
          </a:p>
        </p:txBody>
      </p:sp>
    </p:spTree>
    <p:extLst>
      <p:ext uri="{BB962C8B-B14F-4D97-AF65-F5344CB8AC3E}">
        <p14:creationId xmlns:p14="http://schemas.microsoft.com/office/powerpoint/2010/main" val="29000036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theme/theme1.xml><?xml version="1.0" encoding="utf-8"?>
<a:theme xmlns:a="http://schemas.openxmlformats.org/drawingml/2006/main" name="HeadlinesVTI">
  <a:themeElements>
    <a:clrScheme name="AnalogousFromLightSeedLeftStep">
      <a:dk1>
        <a:srgbClr val="000000"/>
      </a:dk1>
      <a:lt1>
        <a:srgbClr val="FFFFFF"/>
      </a:lt1>
      <a:dk2>
        <a:srgbClr val="243741"/>
      </a:dk2>
      <a:lt2>
        <a:srgbClr val="E4E8E2"/>
      </a:lt2>
      <a:accent1>
        <a:srgbClr val="C07CE0"/>
      </a:accent1>
      <a:accent2>
        <a:srgbClr val="7F5FDA"/>
      </a:accent2>
      <a:accent3>
        <a:srgbClr val="7C8BE0"/>
      </a:accent3>
      <a:accent4>
        <a:srgbClr val="5FA5DA"/>
      </a:accent4>
      <a:accent5>
        <a:srgbClr val="5AB0B1"/>
      </a:accent5>
      <a:accent6>
        <a:srgbClr val="4FB68D"/>
      </a:accent6>
      <a:hlink>
        <a:srgbClr val="688E56"/>
      </a:hlink>
      <a:folHlink>
        <a:srgbClr val="7F7F7F"/>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00"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DBF1E52-7A63-4DA1-99A6-1471EE2FF97F}">
  <we:reference id="wa200005566" version="3.0.0.2" store="en-US" storeType="OMEX"/>
  <we:alternateReferences>
    <we:reference id="WA200005566" version="3.0.0.2"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461</TotalTime>
  <Words>1825</Words>
  <Application>Microsoft Office PowerPoint</Application>
  <PresentationFormat>Widescreen</PresentationFormat>
  <Paragraphs>122</Paragraphs>
  <Slides>17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Aptos</vt:lpstr>
      <vt:lpstr>Arial</vt:lpstr>
      <vt:lpstr>Avenir Next LT Pro</vt:lpstr>
      <vt:lpstr>Avenir Next LT Pro (Body)</vt:lpstr>
      <vt:lpstr>Sitka Banner</vt:lpstr>
      <vt:lpstr>Sitka Banner (Headings)</vt:lpstr>
      <vt:lpstr>HeadlinesVTI</vt:lpstr>
      <vt:lpstr>Introduction to the Hotel Management System Project</vt:lpstr>
      <vt:lpstr>Team Overview </vt:lpstr>
      <vt:lpstr>NEDJOU DESTIN TRESOR Role:  Group Leader and Lead Frontend Developer "I believe in creating systems that not only function well but also elevate the user experience through design and efficiency." </vt:lpstr>
      <vt:lpstr>CHOFOR SEITSOU PRIESTLEY CLARKSON Role:   Backend Developer and System Architect  </vt:lpstr>
      <vt:lpstr>Ndassa Njoya Fils Fayssal Role:   Frontend Developer  "My focus was to make staff management intuitive and efficient for administrators, ensuring the system meets the needs of the hotel staff effortlessly."</vt:lpstr>
      <vt:lpstr>Abdel-kader Bilal Alamine Role: Frontend Developer </vt:lpstr>
      <vt:lpstr>Arrey Etta Osambenghe Role:   Frontend Developer </vt:lpstr>
      <vt:lpstr>Mbuna Verlaine Claude Role:   Frontend Developer </vt:lpstr>
      <vt:lpstr>Djimpe July Role: Frontend Developer </vt:lpstr>
      <vt:lpstr>Project Overview </vt:lpstr>
      <vt:lpstr>Technology Stack </vt:lpstr>
      <vt:lpstr>Frontend (React.js) React.js is a JavaScript library used to build the user interface, creating a dynamic and responsive experience for both guests and hotel staff. </vt:lpstr>
      <vt:lpstr>Backend (Node.js) Node.js powers the server-side logic and API development, handling data processing, user authentication, and secure communication between the frontend and backend. </vt:lpstr>
      <vt:lpstr>Content Management (Sanity) Sanity is used as a headless CMS to manage and organize hotel data, including room information, pricing, amenities, and other essential content. It enables content updates and management without requiring code changes. Deployment (Vercel) Vercel provides a seamless platform for continuous deployment, ensuring that the system is constantly updated and accessible to users. It simplifies the deployment process and ensures optimal system performance. </vt:lpstr>
      <vt:lpstr>Frontend (React.js) User Interface Design A visually appealing and intuitive user interface has been designed using React.js. The interface is optimized for both desktop and mobile devices, offering a seamless experience across all platforms. Responsive Design The frontend design is responsive and adapts to different screen sizes, ensuring a consistent user experience on desktops, tablets, and smartphones. Accessibility Features Accessibility was considered during frontend development, ensuring that the system is usable for individuals with disabilities. This includes features like screen reader compatibility and keyboard navigation. </vt:lpstr>
      <vt:lpstr>Database and Data Structure </vt:lpstr>
      <vt:lpstr>Conclusion The Hotel Management System project has successfully created a comprehensive and user-friendly system that streamlines hotel operations, enhances guest experiences, and empowers management with valuable insights. Future enhancements will focus on expanding functionality, integrating with additional services, and incorporating cutting-edge technologies.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destin destini</dc:creator>
  <cp:lastModifiedBy>destin destini</cp:lastModifiedBy>
  <cp:revision>2</cp:revision>
  <dcterms:created xsi:type="dcterms:W3CDTF">2024-09-16T00:33:54Z</dcterms:created>
  <dcterms:modified xsi:type="dcterms:W3CDTF">2024-09-16T13:50:20Z</dcterms:modified>
</cp:coreProperties>
</file>