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77"/>
  </p:notesMasterIdLst>
  <p:handoutMasterIdLst>
    <p:handoutMasterId r:id="rId78"/>
  </p:handoutMasterIdLst>
  <p:sldIdLst>
    <p:sldId id="256" r:id="rId2"/>
    <p:sldId id="290" r:id="rId3"/>
    <p:sldId id="291" r:id="rId4"/>
    <p:sldId id="293" r:id="rId5"/>
    <p:sldId id="294" r:id="rId6"/>
    <p:sldId id="298" r:id="rId7"/>
    <p:sldId id="295" r:id="rId8"/>
    <p:sldId id="296" r:id="rId9"/>
    <p:sldId id="297" r:id="rId10"/>
    <p:sldId id="300" r:id="rId11"/>
    <p:sldId id="304" r:id="rId12"/>
    <p:sldId id="301" r:id="rId13"/>
    <p:sldId id="306" r:id="rId14"/>
    <p:sldId id="302" r:id="rId15"/>
    <p:sldId id="308" r:id="rId16"/>
    <p:sldId id="391" r:id="rId17"/>
    <p:sldId id="303" r:id="rId18"/>
    <p:sldId id="309" r:id="rId19"/>
    <p:sldId id="310" r:id="rId20"/>
    <p:sldId id="379" r:id="rId21"/>
    <p:sldId id="311" r:id="rId22"/>
    <p:sldId id="312" r:id="rId23"/>
    <p:sldId id="313" r:id="rId24"/>
    <p:sldId id="314" r:id="rId25"/>
    <p:sldId id="324" r:id="rId26"/>
    <p:sldId id="320" r:id="rId27"/>
    <p:sldId id="322" r:id="rId28"/>
    <p:sldId id="323" r:id="rId29"/>
    <p:sldId id="316" r:id="rId30"/>
    <p:sldId id="325" r:id="rId31"/>
    <p:sldId id="326" r:id="rId32"/>
    <p:sldId id="327" r:id="rId33"/>
    <p:sldId id="328" r:id="rId34"/>
    <p:sldId id="334" r:id="rId35"/>
    <p:sldId id="337" r:id="rId36"/>
    <p:sldId id="340" r:id="rId37"/>
    <p:sldId id="341" r:id="rId38"/>
    <p:sldId id="342" r:id="rId39"/>
    <p:sldId id="344" r:id="rId40"/>
    <p:sldId id="346" r:id="rId41"/>
    <p:sldId id="347" r:id="rId42"/>
    <p:sldId id="348" r:id="rId43"/>
    <p:sldId id="353" r:id="rId44"/>
    <p:sldId id="357" r:id="rId45"/>
    <p:sldId id="354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59" r:id="rId58"/>
    <p:sldId id="360" r:id="rId59"/>
    <p:sldId id="361" r:id="rId60"/>
    <p:sldId id="363" r:id="rId61"/>
    <p:sldId id="364" r:id="rId62"/>
    <p:sldId id="365" r:id="rId63"/>
    <p:sldId id="366" r:id="rId64"/>
    <p:sldId id="367" r:id="rId65"/>
    <p:sldId id="368" r:id="rId66"/>
    <p:sldId id="374" r:id="rId67"/>
    <p:sldId id="375" r:id="rId68"/>
    <p:sldId id="376" r:id="rId69"/>
    <p:sldId id="377" r:id="rId70"/>
    <p:sldId id="369" r:id="rId71"/>
    <p:sldId id="370" r:id="rId72"/>
    <p:sldId id="371" r:id="rId73"/>
    <p:sldId id="372" r:id="rId74"/>
    <p:sldId id="373" r:id="rId75"/>
    <p:sldId id="378" r:id="rId76"/>
  </p:sldIdLst>
  <p:sldSz cx="9144000" cy="6858000" type="screen4x3"/>
  <p:notesSz cx="6642100" cy="96535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000"/>
    <a:srgbClr val="FF0000"/>
    <a:srgbClr val="00CC00"/>
    <a:srgbClr val="FFFFFF"/>
    <a:srgbClr val="6666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6" autoAdjust="0"/>
    <p:restoredTop sz="86000" autoAdjust="0"/>
  </p:normalViewPr>
  <p:slideViewPr>
    <p:cSldViewPr>
      <p:cViewPr varScale="1">
        <p:scale>
          <a:sx n="125" d="100"/>
          <a:sy n="125" d="100"/>
        </p:scale>
        <p:origin x="89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>
      <p:cViewPr varScale="1">
        <p:scale>
          <a:sx n="155" d="100"/>
          <a:sy n="155" d="100"/>
        </p:scale>
        <p:origin x="701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20" Type="http://schemas.openxmlformats.org/officeDocument/2006/relationships/slide" Target="slides/slide26.xml"/><Relationship Id="rId21" Type="http://schemas.openxmlformats.org/officeDocument/2006/relationships/slide" Target="slides/slide29.xml"/><Relationship Id="rId22" Type="http://schemas.openxmlformats.org/officeDocument/2006/relationships/slide" Target="slides/slide31.xml"/><Relationship Id="rId23" Type="http://schemas.openxmlformats.org/officeDocument/2006/relationships/slide" Target="slides/slide34.xml"/><Relationship Id="rId24" Type="http://schemas.openxmlformats.org/officeDocument/2006/relationships/slide" Target="slides/slide35.xml"/><Relationship Id="rId25" Type="http://schemas.openxmlformats.org/officeDocument/2006/relationships/slide" Target="slides/slide36.xml"/><Relationship Id="rId26" Type="http://schemas.openxmlformats.org/officeDocument/2006/relationships/slide" Target="slides/slide37.xml"/><Relationship Id="rId27" Type="http://schemas.openxmlformats.org/officeDocument/2006/relationships/slide" Target="slides/slide38.xml"/><Relationship Id="rId28" Type="http://schemas.openxmlformats.org/officeDocument/2006/relationships/slide" Target="slides/slide39.xml"/><Relationship Id="rId29" Type="http://schemas.openxmlformats.org/officeDocument/2006/relationships/slide" Target="slides/slide40.xml"/><Relationship Id="rId1" Type="http://schemas.openxmlformats.org/officeDocument/2006/relationships/slide" Target="slides/slide1.xml"/><Relationship Id="rId2" Type="http://schemas.openxmlformats.org/officeDocument/2006/relationships/slide" Target="slides/slide3.xml"/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7.xml"/><Relationship Id="rId30" Type="http://schemas.openxmlformats.org/officeDocument/2006/relationships/slide" Target="slides/slide41.xml"/><Relationship Id="rId31" Type="http://schemas.openxmlformats.org/officeDocument/2006/relationships/slide" Target="slides/slide42.xml"/><Relationship Id="rId32" Type="http://schemas.openxmlformats.org/officeDocument/2006/relationships/slide" Target="slides/slide43.xml"/><Relationship Id="rId9" Type="http://schemas.openxmlformats.org/officeDocument/2006/relationships/slide" Target="slides/slide11.xml"/><Relationship Id="rId6" Type="http://schemas.openxmlformats.org/officeDocument/2006/relationships/slide" Target="slides/slide8.xml"/><Relationship Id="rId7" Type="http://schemas.openxmlformats.org/officeDocument/2006/relationships/slide" Target="slides/slide9.xml"/><Relationship Id="rId8" Type="http://schemas.openxmlformats.org/officeDocument/2006/relationships/slide" Target="slides/slide10.xml"/><Relationship Id="rId33" Type="http://schemas.openxmlformats.org/officeDocument/2006/relationships/slide" Target="slides/slide44.xml"/><Relationship Id="rId34" Type="http://schemas.openxmlformats.org/officeDocument/2006/relationships/slide" Target="slides/slide45.xml"/><Relationship Id="rId35" Type="http://schemas.openxmlformats.org/officeDocument/2006/relationships/slide" Target="slides/slide47.xml"/><Relationship Id="rId36" Type="http://schemas.openxmlformats.org/officeDocument/2006/relationships/slide" Target="slides/slide48.xml"/><Relationship Id="rId10" Type="http://schemas.openxmlformats.org/officeDocument/2006/relationships/slide" Target="slides/slide12.xml"/><Relationship Id="rId11" Type="http://schemas.openxmlformats.org/officeDocument/2006/relationships/slide" Target="slides/slide14.xml"/><Relationship Id="rId12" Type="http://schemas.openxmlformats.org/officeDocument/2006/relationships/slide" Target="slides/slide16.xml"/><Relationship Id="rId13" Type="http://schemas.openxmlformats.org/officeDocument/2006/relationships/slide" Target="slides/slide17.xml"/><Relationship Id="rId14" Type="http://schemas.openxmlformats.org/officeDocument/2006/relationships/slide" Target="slides/slide19.xml"/><Relationship Id="rId15" Type="http://schemas.openxmlformats.org/officeDocument/2006/relationships/slide" Target="slides/slide20.xml"/><Relationship Id="rId16" Type="http://schemas.openxmlformats.org/officeDocument/2006/relationships/slide" Target="slides/slide21.xml"/><Relationship Id="rId17" Type="http://schemas.openxmlformats.org/officeDocument/2006/relationships/slide" Target="slides/slide22.xml"/><Relationship Id="rId18" Type="http://schemas.openxmlformats.org/officeDocument/2006/relationships/slide" Target="slides/slide23.xml"/><Relationship Id="rId19" Type="http://schemas.openxmlformats.org/officeDocument/2006/relationships/slide" Target="slides/slide24.xml"/><Relationship Id="rId37" Type="http://schemas.openxmlformats.org/officeDocument/2006/relationships/slide" Target="slides/slide50.xml"/><Relationship Id="rId38" Type="http://schemas.openxmlformats.org/officeDocument/2006/relationships/slide" Target="slides/slide52.xml"/><Relationship Id="rId39" Type="http://schemas.openxmlformats.org/officeDocument/2006/relationships/slide" Target="slides/slide53.xml"/><Relationship Id="rId40" Type="http://schemas.openxmlformats.org/officeDocument/2006/relationships/slide" Target="slides/slide6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4" Type="http://schemas.openxmlformats.org/officeDocument/2006/relationships/image" Target="../media/image45.wmf"/><Relationship Id="rId5" Type="http://schemas.openxmlformats.org/officeDocument/2006/relationships/image" Target="../media/image46.wmf"/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4" Type="http://schemas.openxmlformats.org/officeDocument/2006/relationships/image" Target="../media/image51.wmf"/><Relationship Id="rId5" Type="http://schemas.openxmlformats.org/officeDocument/2006/relationships/image" Target="../media/image52.wmf"/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4" Type="http://schemas.openxmlformats.org/officeDocument/2006/relationships/image" Target="../media/image59.wmf"/><Relationship Id="rId1" Type="http://schemas.openxmlformats.org/officeDocument/2006/relationships/image" Target="../media/image56.wmf"/><Relationship Id="rId2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4" Type="http://schemas.openxmlformats.org/officeDocument/2006/relationships/image" Target="../media/image66.wmf"/><Relationship Id="rId1" Type="http://schemas.openxmlformats.org/officeDocument/2006/relationships/image" Target="../media/image63.wmf"/><Relationship Id="rId2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67.wmf"/><Relationship Id="rId3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Relationship Id="rId2" Type="http://schemas.openxmlformats.org/officeDocument/2006/relationships/image" Target="../media/image71.wmf"/><Relationship Id="rId3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9273" tIns="44636" rIns="89273" bIns="44636" numCol="1" anchor="t" anchorCtr="0" compatLnSpc="1">
            <a:prstTxWarp prst="textNoShape">
              <a:avLst/>
            </a:prstTxWarp>
          </a:bodyPr>
          <a:lstStyle>
            <a:lvl1pPr defTabSz="892175">
              <a:spcBef>
                <a:spcPct val="0"/>
              </a:spcBef>
              <a:buFontTx/>
              <a:buNone/>
              <a:defRPr sz="1200">
                <a:solidFill>
                  <a:srgbClr val="0066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9273" tIns="44636" rIns="89273" bIns="44636" numCol="1" anchor="t" anchorCtr="0" compatLnSpc="1">
            <a:prstTxWarp prst="textNoShape">
              <a:avLst/>
            </a:prstTxWarp>
          </a:bodyPr>
          <a:lstStyle>
            <a:lvl1pPr algn="r" defTabSz="892175">
              <a:spcBef>
                <a:spcPct val="0"/>
              </a:spcBef>
              <a:buFontTx/>
              <a:buNone/>
              <a:defRPr sz="1200">
                <a:solidFill>
                  <a:srgbClr val="0066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9273" tIns="44636" rIns="89273" bIns="44636" numCol="1" anchor="b" anchorCtr="0" compatLnSpc="1">
            <a:prstTxWarp prst="textNoShape">
              <a:avLst/>
            </a:prstTxWarp>
          </a:bodyPr>
          <a:lstStyle>
            <a:lvl1pPr defTabSz="892175">
              <a:spcBef>
                <a:spcPct val="0"/>
              </a:spcBef>
              <a:buFontTx/>
              <a:buNone/>
              <a:defRPr sz="1200">
                <a:solidFill>
                  <a:srgbClr val="0066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9273" tIns="44636" rIns="89273" bIns="44636" numCol="1" anchor="b" anchorCtr="0" compatLnSpc="1">
            <a:prstTxWarp prst="textNoShape">
              <a:avLst/>
            </a:prstTxWarp>
          </a:bodyPr>
          <a:lstStyle>
            <a:lvl1pPr algn="r" defTabSz="892175">
              <a:spcBef>
                <a:spcPct val="0"/>
              </a:spcBef>
              <a:buFontTx/>
              <a:buNone/>
              <a:defRPr sz="1200">
                <a:solidFill>
                  <a:srgbClr val="006600"/>
                </a:solidFill>
              </a:defRPr>
            </a:lvl1pPr>
          </a:lstStyle>
          <a:p>
            <a:fld id="{246B9EC0-916C-E64B-B526-11C2995975A4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9273" tIns="44636" rIns="89273" bIns="44636" numCol="1" anchor="t" anchorCtr="0" compatLnSpc="1">
            <a:prstTxWarp prst="textNoShape">
              <a:avLst/>
            </a:prstTxWarp>
          </a:bodyPr>
          <a:lstStyle>
            <a:lvl1pPr defTabSz="892175">
              <a:spcBef>
                <a:spcPct val="0"/>
              </a:spcBef>
              <a:buFontTx/>
              <a:buNone/>
              <a:defRPr sz="1200">
                <a:solidFill>
                  <a:srgbClr val="006600"/>
                </a:solidFill>
              </a:defRPr>
            </a:lvl1pPr>
          </a:lstStyle>
          <a:p>
            <a:endParaRPr lang="pt-PT" altLang="en-US"/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9273" tIns="44636" rIns="89273" bIns="44636" numCol="1" anchor="t" anchorCtr="0" compatLnSpc="1">
            <a:prstTxWarp prst="textNoShape">
              <a:avLst/>
            </a:prstTxWarp>
          </a:bodyPr>
          <a:lstStyle>
            <a:lvl1pPr algn="r" defTabSz="892175">
              <a:spcBef>
                <a:spcPct val="0"/>
              </a:spcBef>
              <a:buFontTx/>
              <a:buNone/>
              <a:defRPr sz="1200">
                <a:solidFill>
                  <a:srgbClr val="006600"/>
                </a:solidFill>
              </a:defRPr>
            </a:lvl1pPr>
          </a:lstStyle>
          <a:p>
            <a:endParaRPr lang="pt-PT" altLang="en-US"/>
          </a:p>
        </p:txBody>
      </p:sp>
      <p:sp>
        <p:nvSpPr>
          <p:cNvPr id="4301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23900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4238" y="4584700"/>
            <a:ext cx="4873625" cy="434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9273" tIns="44636" rIns="89273" bIns="446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/>
              <a:t>Click to edit Master text styles</a:t>
            </a:r>
          </a:p>
          <a:p>
            <a:pPr lvl="1"/>
            <a:r>
              <a:rPr lang="pt-PT" altLang="en-US"/>
              <a:t>Second level</a:t>
            </a:r>
          </a:p>
          <a:p>
            <a:pPr lvl="2"/>
            <a:r>
              <a:rPr lang="pt-PT" altLang="en-US"/>
              <a:t>Third level</a:t>
            </a:r>
          </a:p>
          <a:p>
            <a:pPr lvl="3"/>
            <a:r>
              <a:rPr lang="pt-PT" altLang="en-US"/>
              <a:t>Fourth level</a:t>
            </a:r>
          </a:p>
          <a:p>
            <a:pPr lvl="4"/>
            <a:r>
              <a:rPr lang="pt-PT" altLang="en-US"/>
              <a:t>Fifth level</a:t>
            </a:r>
          </a:p>
        </p:txBody>
      </p:sp>
      <p:sp>
        <p:nvSpPr>
          <p:cNvPr id="430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9273" tIns="44636" rIns="89273" bIns="44636" numCol="1" anchor="b" anchorCtr="0" compatLnSpc="1">
            <a:prstTxWarp prst="textNoShape">
              <a:avLst/>
            </a:prstTxWarp>
          </a:bodyPr>
          <a:lstStyle>
            <a:lvl1pPr defTabSz="892175">
              <a:spcBef>
                <a:spcPct val="0"/>
              </a:spcBef>
              <a:buFontTx/>
              <a:buNone/>
              <a:defRPr sz="1200">
                <a:solidFill>
                  <a:srgbClr val="006600"/>
                </a:solidFill>
              </a:defRPr>
            </a:lvl1pPr>
          </a:lstStyle>
          <a:p>
            <a:endParaRPr lang="pt-PT" altLang="en-US"/>
          </a:p>
        </p:txBody>
      </p:sp>
      <p:sp>
        <p:nvSpPr>
          <p:cNvPr id="430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9273" tIns="44636" rIns="89273" bIns="44636" numCol="1" anchor="b" anchorCtr="0" compatLnSpc="1">
            <a:prstTxWarp prst="textNoShape">
              <a:avLst/>
            </a:prstTxWarp>
          </a:bodyPr>
          <a:lstStyle>
            <a:lvl1pPr algn="r" defTabSz="892175">
              <a:spcBef>
                <a:spcPct val="0"/>
              </a:spcBef>
              <a:buFontTx/>
              <a:buNone/>
              <a:defRPr sz="1200">
                <a:solidFill>
                  <a:srgbClr val="006600"/>
                </a:solidFill>
              </a:defRPr>
            </a:lvl1pPr>
          </a:lstStyle>
          <a:p>
            <a:fld id="{3FB3A6D4-4241-8041-BEED-666BEEF0C17E}" type="slidenum">
              <a:rPr lang="pt-PT" altLang="en-US"/>
              <a:pPr/>
              <a:t>‹#›</a:t>
            </a:fld>
            <a:endParaRPr lang="pt-P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51628-4DBB-C345-8E6E-A4D6350EAC02}" type="slidenum">
              <a:rPr lang="pt-PT" altLang="en-US"/>
              <a:pPr/>
              <a:t>1</a:t>
            </a:fld>
            <a:endParaRPr lang="pt-PT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 altLang="en-US"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B8626-EC29-F749-8390-661F57C40291}" type="slidenum">
              <a:rPr lang="pt-PT" altLang="en-US"/>
              <a:pPr/>
              <a:t>10</a:t>
            </a:fld>
            <a:endParaRPr lang="pt-PT" alt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5C1FC-744B-CF47-8BD6-4BC704C5A66D}" type="slidenum">
              <a:rPr lang="pt-PT" altLang="en-US"/>
              <a:pPr/>
              <a:t>11</a:t>
            </a:fld>
            <a:endParaRPr lang="pt-PT" alt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DB465-81D7-C046-966E-48DB1AF6D84D}" type="slidenum">
              <a:rPr lang="pt-PT" altLang="en-US"/>
              <a:pPr/>
              <a:t>12</a:t>
            </a:fld>
            <a:endParaRPr lang="pt-PT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59F9F-111F-2F42-9A9A-9455CB242A7D}" type="slidenum">
              <a:rPr lang="pt-PT" altLang="en-US"/>
              <a:pPr/>
              <a:t>13</a:t>
            </a:fld>
            <a:endParaRPr lang="pt-PT" alt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7D259-3AD1-F045-89CE-951278882648}" type="slidenum">
              <a:rPr lang="pt-PT" altLang="en-US"/>
              <a:pPr/>
              <a:t>14</a:t>
            </a:fld>
            <a:endParaRPr lang="pt-PT" alt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E73CB-3DC2-FD4E-9959-E74CC9A6D008}" type="slidenum">
              <a:rPr lang="pt-PT" altLang="en-US"/>
              <a:pPr/>
              <a:t>15</a:t>
            </a:fld>
            <a:endParaRPr lang="pt-PT" alt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 dirty="0"/>
              <a:t>Mostrar na aula com o </a:t>
            </a:r>
            <a:r>
              <a:rPr lang="pt-PT" altLang="en-US" dirty="0" err="1"/>
              <a:t>Matlab</a:t>
            </a:r>
            <a:r>
              <a:rPr lang="pt-PT" altLang="en-US" dirty="0"/>
              <a:t> como se </a:t>
            </a:r>
            <a:r>
              <a:rPr lang="pt-PT" altLang="en-US" dirty="0" err="1"/>
              <a:t>constroi</a:t>
            </a:r>
            <a:r>
              <a:rPr lang="pt-PT" altLang="en-US" dirty="0"/>
              <a:t> e chama um script</a:t>
            </a:r>
          </a:p>
          <a:p>
            <a:r>
              <a:rPr lang="pt-PT" altLang="en-US" dirty="0"/>
              <a:t>Dar um cheirinho de </a:t>
            </a:r>
            <a:r>
              <a:rPr lang="pt-PT" altLang="en-US" dirty="0" err="1"/>
              <a:t>debugging</a:t>
            </a:r>
            <a:r>
              <a:rPr lang="pt-PT" altLang="en-US" dirty="0"/>
              <a:t>, mostrando como ver as variáveis com o rato,</a:t>
            </a:r>
          </a:p>
          <a:p>
            <a:r>
              <a:rPr lang="pt-PT" altLang="en-US" dirty="0"/>
              <a:t>correr parte do código, correr passo-a-passo, etc</a:t>
            </a:r>
            <a:r>
              <a:rPr lang="pt-PT" altLang="en-US" dirty="0" smtClean="0"/>
              <a:t>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7D259-3AD1-F045-89CE-951278882648}" type="slidenum">
              <a:rPr lang="pt-PT" altLang="en-US"/>
              <a:pPr/>
              <a:t>16</a:t>
            </a:fld>
            <a:endParaRPr lang="pt-PT" alt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EXERCÍCIO 3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Publicar o script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Matlab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 "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RelatoriosMatlab.m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"</a:t>
            </a:r>
            <a:r>
              <a:rPr lang="en-GB" dirty="0" smtClean="0">
                <a:effectLst/>
              </a:rPr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8833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D2DDBC-8012-5E4F-B28C-B646BF1D90DB}" type="slidenum">
              <a:rPr lang="pt-PT" altLang="en-US"/>
              <a:pPr/>
              <a:t>17</a:t>
            </a:fld>
            <a:endParaRPr lang="pt-PT" alt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A6D4-4241-8041-BEED-666BEEF0C17E}" type="slidenum">
              <a:rPr lang="pt-PT" altLang="en-US" smtClean="0"/>
              <a:pPr/>
              <a:t>19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514405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A6D4-4241-8041-BEED-666BEEF0C17E}" type="slidenum">
              <a:rPr lang="pt-PT" altLang="en-US" smtClean="0"/>
              <a:pPr/>
              <a:t>20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36564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28205-ED22-C940-BD43-DB03EC748B65}" type="slidenum">
              <a:rPr lang="pt-PT" altLang="en-US"/>
              <a:pPr/>
              <a:t>2</a:t>
            </a:fld>
            <a:endParaRPr lang="pt-PT" alt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F9A4A-8157-EA40-A66E-A48F8EEF7D66}" type="slidenum">
              <a:rPr lang="pt-PT" altLang="en-US"/>
              <a:pPr/>
              <a:t>24</a:t>
            </a:fld>
            <a:endParaRPr lang="pt-PT" alt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/>
              <a:t>Abrir o Matlab e mostrar como se cria uma matriz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1750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A6D4-4241-8041-BEED-666BEEF0C17E}" type="slidenum">
              <a:rPr lang="pt-PT" altLang="en-US" smtClean="0"/>
              <a:pPr/>
              <a:t>28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332200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EXERCÍCIO 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A6D4-4241-8041-BEED-666BEEF0C17E}" type="slidenum">
              <a:rPr lang="pt-PT" altLang="en-US" smtClean="0"/>
              <a:pPr/>
              <a:t>33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595518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EXERCÍCIO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A6D4-4241-8041-BEED-666BEEF0C17E}" type="slidenum">
              <a:rPr lang="pt-PT" altLang="en-US" smtClean="0"/>
              <a:pPr/>
              <a:t>34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117991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EXERCÍCIO 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A6D4-4241-8041-BEED-666BEEF0C17E}" type="slidenum">
              <a:rPr lang="pt-PT" altLang="en-US" smtClean="0"/>
              <a:pPr/>
              <a:t>36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591195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EXERCÍCIO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A6D4-4241-8041-BEED-666BEEF0C17E}" type="slidenum">
              <a:rPr lang="pt-PT" altLang="en-US" smtClean="0"/>
              <a:pPr/>
              <a:t>39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4677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2F692-47F3-2843-8FCB-FE1BA7758D53}" type="slidenum">
              <a:rPr lang="pt-PT" altLang="en-US"/>
              <a:pPr/>
              <a:t>40</a:t>
            </a:fld>
            <a:endParaRPr lang="pt-PT" alt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 dirty="0" smtClean="0"/>
              <a:t>EXERCÍCIO 8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76562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A6D4-4241-8041-BEED-666BEEF0C17E}" type="slidenum">
              <a:rPr lang="pt-PT" altLang="en-US" smtClean="0"/>
              <a:pPr/>
              <a:t>42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630011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EXERCÍCIO 9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A6D4-4241-8041-BEED-666BEEF0C17E}" type="slidenum">
              <a:rPr lang="pt-PT" altLang="en-US" smtClean="0"/>
              <a:pPr/>
              <a:t>45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214989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13019-617A-A347-8020-119E0BBA410C}" type="slidenum">
              <a:rPr lang="pt-PT" altLang="en-US"/>
              <a:pPr/>
              <a:t>47</a:t>
            </a:fld>
            <a:endParaRPr lang="pt-PT" altLang="en-US"/>
          </a:p>
        </p:txBody>
      </p:sp>
      <p:sp>
        <p:nvSpPr>
          <p:cNvPr id="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/>
              <a:t>Quando se mostrar este acetato, correr o demo Matlab que esta no servidor chamado “show.m”. Este demo precisa de varios ficheiros auxiliares. “animacao.m” e “animmola.m”</a:t>
            </a:r>
          </a:p>
          <a:p>
            <a:r>
              <a:rPr lang="pt-PT" altLang="en-US"/>
              <a:t>Carregar primeiro estes ficheiros para o disco local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58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098E6-710D-4C45-A737-6EFB054FE14C}" type="slidenum">
              <a:rPr lang="pt-PT" altLang="en-US"/>
              <a:pPr/>
              <a:t>3</a:t>
            </a:fld>
            <a:endParaRPr lang="pt-PT" alt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A6D4-4241-8041-BEED-666BEEF0C17E}" type="slidenum">
              <a:rPr lang="pt-PT" altLang="en-US" smtClean="0"/>
              <a:pPr/>
              <a:t>52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87811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A6D4-4241-8041-BEED-666BEEF0C17E}" type="slidenum">
              <a:rPr lang="pt-PT" altLang="en-US" smtClean="0"/>
              <a:pPr/>
              <a:t>53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516143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EXERCÍCIO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A6D4-4241-8041-BEED-666BEEF0C17E}" type="slidenum">
              <a:rPr lang="pt-PT" altLang="en-US" smtClean="0"/>
              <a:pPr/>
              <a:t>55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923626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4B400-6961-824E-995E-275C0D0B7AD3}" type="slidenum">
              <a:rPr lang="pt-PT" altLang="en-US"/>
              <a:pPr/>
              <a:t>69</a:t>
            </a:fld>
            <a:endParaRPr lang="pt-PT" alt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 dirty="0"/>
              <a:t>Correr aqui o programa </a:t>
            </a:r>
            <a:r>
              <a:rPr lang="pt-PT" altLang="en-US" dirty="0" err="1"/>
              <a:t>Matlab</a:t>
            </a:r>
            <a:r>
              <a:rPr lang="pt-PT" altLang="en-US" dirty="0"/>
              <a:t> em </a:t>
            </a:r>
            <a:r>
              <a:rPr lang="pt-PT" altLang="en-US" dirty="0" smtClean="0"/>
              <a:t>anexo</a:t>
            </a:r>
          </a:p>
          <a:p>
            <a:r>
              <a:rPr lang="en-GB" altLang="en-US" dirty="0" smtClean="0"/>
              <a:t>EXERCÍCIO 11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43592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Ensinar a deduzir o somatório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A6D4-4241-8041-BEED-666BEEF0C17E}" type="slidenum">
              <a:rPr lang="pt-PT" altLang="en-US" smtClean="0"/>
              <a:pPr/>
              <a:t>72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559400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2BBFB-AEBC-1D45-AE13-765EAD3B791E}" type="slidenum">
              <a:rPr lang="pt-PT" altLang="en-US"/>
              <a:pPr/>
              <a:t>74</a:t>
            </a:fld>
            <a:endParaRPr lang="pt-PT" alt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223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EXERCÍCIO 12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A6D4-4241-8041-BEED-666BEEF0C17E}" type="slidenum">
              <a:rPr lang="pt-PT" altLang="en-US" smtClean="0"/>
              <a:pPr/>
              <a:t>75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7456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4BB22-4092-2241-83EA-6CAF450F7A59}" type="slidenum">
              <a:rPr lang="pt-PT" altLang="en-US"/>
              <a:pPr/>
              <a:t>4</a:t>
            </a:fld>
            <a:endParaRPr lang="pt-PT" alt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Contar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história</a:t>
            </a:r>
            <a:r>
              <a:rPr lang="en-US" altLang="en-US" dirty="0" smtClean="0"/>
              <a:t> do </a:t>
            </a:r>
            <a:r>
              <a:rPr lang="en-US" altLang="en-US" dirty="0" err="1" smtClean="0"/>
              <a:t>Matlab</a:t>
            </a:r>
            <a:r>
              <a:rPr lang="en-US" altLang="en-US" dirty="0" smtClean="0"/>
              <a:t>. A </a:t>
            </a:r>
            <a:r>
              <a:rPr lang="en-US" altLang="en-US" dirty="0" err="1" smtClean="0"/>
              <a:t>primeira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versão</a:t>
            </a:r>
            <a:r>
              <a:rPr lang="en-US" altLang="en-US" dirty="0" smtClean="0"/>
              <a:t> do </a:t>
            </a:r>
            <a:r>
              <a:rPr lang="en-US" altLang="en-US" dirty="0" err="1" smtClean="0"/>
              <a:t>Matlab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foi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criada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em</a:t>
            </a:r>
            <a:r>
              <a:rPr lang="en-US" altLang="en-US" dirty="0" smtClean="0"/>
              <a:t> 1970 </a:t>
            </a:r>
            <a:r>
              <a:rPr lang="en-US" altLang="en-US" dirty="0" err="1" smtClean="0"/>
              <a:t>por</a:t>
            </a:r>
            <a:r>
              <a:rPr lang="en-US" altLang="en-US" dirty="0" smtClean="0"/>
              <a:t> Cleve </a:t>
            </a:r>
            <a:r>
              <a:rPr lang="en-US" altLang="en-US" dirty="0" err="1" smtClean="0"/>
              <a:t>Moler</a:t>
            </a:r>
            <a:r>
              <a:rPr lang="en-US" altLang="en-US" dirty="0" smtClean="0"/>
              <a:t> e </a:t>
            </a:r>
            <a:r>
              <a:rPr lang="en-US" altLang="en-US" dirty="0" err="1" smtClean="0"/>
              <a:t>foi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baseada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bibliotecas</a:t>
            </a:r>
            <a:r>
              <a:rPr lang="en-US" altLang="en-US" dirty="0" smtClean="0"/>
              <a:t> de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cálculo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numérico</a:t>
            </a:r>
            <a:r>
              <a:rPr lang="en-US" altLang="en-US" baseline="0" dirty="0" smtClean="0"/>
              <a:t> LINPACK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err="1" smtClean="0"/>
              <a:t>Mencionar</a:t>
            </a:r>
            <a:r>
              <a:rPr lang="en-US" altLang="en-US" baseline="0" dirty="0" smtClean="0"/>
              <a:t> as </a:t>
            </a:r>
            <a:r>
              <a:rPr lang="en-US" altLang="en-US" baseline="0" dirty="0" err="1" smtClean="0"/>
              <a:t>vantagens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sobre</a:t>
            </a:r>
            <a:r>
              <a:rPr lang="en-US" altLang="en-US" baseline="0" dirty="0" smtClean="0"/>
              <a:t> o Excel </a:t>
            </a:r>
            <a:r>
              <a:rPr lang="en-US" altLang="en-US" baseline="0" dirty="0" err="1" smtClean="0"/>
              <a:t>na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automatização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tarefas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cálculo</a:t>
            </a:r>
            <a:r>
              <a:rPr lang="en-US" altLang="en-US" baseline="0" dirty="0" smtClean="0"/>
              <a:t>.</a:t>
            </a:r>
          </a:p>
          <a:p>
            <a:r>
              <a:rPr lang="en-US" altLang="en-US" baseline="0" dirty="0" smtClean="0"/>
              <a:t>O </a:t>
            </a:r>
            <a:r>
              <a:rPr lang="en-US" altLang="en-US" baseline="0" dirty="0" err="1" smtClean="0"/>
              <a:t>Matlab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não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é</a:t>
            </a:r>
            <a:r>
              <a:rPr lang="en-US" altLang="en-US" baseline="0" dirty="0" smtClean="0"/>
              <a:t> a </a:t>
            </a:r>
            <a:r>
              <a:rPr lang="en-US" altLang="en-US" baseline="0" dirty="0" err="1" smtClean="0"/>
              <a:t>melhor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opção</a:t>
            </a:r>
            <a:r>
              <a:rPr lang="en-US" altLang="en-US" baseline="0" dirty="0" smtClean="0"/>
              <a:t> para </a:t>
            </a:r>
            <a:r>
              <a:rPr lang="en-US" altLang="en-US" baseline="0" dirty="0" err="1" smtClean="0"/>
              <a:t>fazer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programas</a:t>
            </a:r>
            <a:r>
              <a:rPr lang="en-US" altLang="en-US" baseline="0" dirty="0" smtClean="0"/>
              <a:t> standalone. </a:t>
            </a:r>
            <a:r>
              <a:rPr lang="en-US" altLang="en-US" baseline="0" dirty="0" err="1" smtClean="0"/>
              <a:t>Provas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conceito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é</a:t>
            </a:r>
            <a:r>
              <a:rPr lang="en-US" altLang="en-US" baseline="0" dirty="0" smtClean="0"/>
              <a:t> o </a:t>
            </a:r>
            <a:r>
              <a:rPr lang="en-US" altLang="en-US" baseline="0" dirty="0" err="1" smtClean="0"/>
              <a:t>seu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objetivo</a:t>
            </a:r>
            <a:endParaRPr lang="en-US" altLang="en-US" baseline="0" dirty="0" smtClean="0"/>
          </a:p>
          <a:p>
            <a:r>
              <a:rPr lang="en-US" altLang="en-US" baseline="0" dirty="0" smtClean="0"/>
              <a:t>A </a:t>
            </a:r>
            <a:r>
              <a:rPr lang="en-US" altLang="en-US" baseline="0" dirty="0" err="1" smtClean="0"/>
              <a:t>sua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linguagem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é</a:t>
            </a:r>
            <a:r>
              <a:rPr lang="en-US" altLang="en-US" baseline="0" dirty="0" smtClean="0"/>
              <a:t> a </a:t>
            </a:r>
            <a:r>
              <a:rPr lang="en-US" altLang="en-US" baseline="0" dirty="0" err="1" smtClean="0"/>
              <a:t>Álgebra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4F19B-B70A-D548-9491-C97F7D688363}" type="slidenum">
              <a:rPr lang="pt-PT" altLang="en-US"/>
              <a:pPr/>
              <a:t>5</a:t>
            </a:fld>
            <a:endParaRPr lang="pt-PT" alt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 dirty="0" smtClean="0"/>
              <a:t>EXERCÍCIO 1</a:t>
            </a:r>
            <a:endParaRPr lang="pt-PT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7CE5E-ECAC-A94B-B57D-443FD97FB55B}" type="slidenum">
              <a:rPr lang="pt-PT" altLang="en-US"/>
              <a:pPr/>
              <a:t>6</a:t>
            </a:fld>
            <a:endParaRPr lang="pt-PT" alt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 dirty="0"/>
              <a:t>Depois de mostrar o acetato mostrar os seguintes pontos com o </a:t>
            </a:r>
            <a:r>
              <a:rPr lang="pt-PT" altLang="en-US" dirty="0" err="1"/>
              <a:t>Matlab</a:t>
            </a:r>
            <a:endParaRPr lang="pt-PT" altLang="en-US" dirty="0"/>
          </a:p>
          <a:p>
            <a:pPr>
              <a:buFontTx/>
              <a:buChar char="-"/>
            </a:pPr>
            <a:r>
              <a:rPr lang="pt-PT" altLang="en-US" dirty="0"/>
              <a:t>Como mudar de </a:t>
            </a:r>
            <a:r>
              <a:rPr lang="pt-PT" altLang="en-US" dirty="0" err="1"/>
              <a:t>directoria</a:t>
            </a:r>
            <a:r>
              <a:rPr lang="pt-PT" altLang="en-US" dirty="0"/>
              <a:t> </a:t>
            </a:r>
            <a:r>
              <a:rPr lang="pt-PT" altLang="en-US" dirty="0" smtClean="0"/>
              <a:t>corrente</a:t>
            </a:r>
            <a:endParaRPr lang="pt-PT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E05D1-8BE0-D64C-894D-660A84B24AE9}" type="slidenum">
              <a:rPr lang="pt-PT" altLang="en-US"/>
              <a:pPr/>
              <a:t>7</a:t>
            </a:fld>
            <a:endParaRPr lang="pt-PT" alt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 dirty="0"/>
              <a:t>No final deste acetato demonstrar como fazer as operações apenas com números</a:t>
            </a:r>
            <a:endParaRPr lang="en-GB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94018-04CA-EA4D-8B03-3F3E06C332B1}" type="slidenum">
              <a:rPr lang="pt-PT" altLang="en-US"/>
              <a:pPr/>
              <a:t>8</a:t>
            </a:fld>
            <a:endParaRPr lang="pt-PT" alt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F30FA-EF33-4E47-9D1A-DD42F083EC58}" type="slidenum">
              <a:rPr lang="pt-PT" altLang="en-US"/>
              <a:pPr/>
              <a:t>9</a:t>
            </a:fld>
            <a:endParaRPr lang="pt-PT" alt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 dirty="0" smtClean="0"/>
              <a:t>EXERCÍCIO 2</a:t>
            </a:r>
            <a:endParaRPr lang="en-GB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296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628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911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66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7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694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612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792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2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407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8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rgbClr val="FFFFCC">
                <a:gamma/>
                <a:shade val="87059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457200" y="1447800"/>
            <a:ext cx="82296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>
            <a:off x="457200" y="6553200"/>
            <a:ext cx="82296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8727504" y="6553200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fld id="{E4977FD0-6C5F-004A-BCB7-2D464F09240B}" type="slidenum">
              <a:rPr lang="pt-PT" altLang="en-US" sz="1000">
                <a:solidFill>
                  <a:schemeClr val="bg2"/>
                </a:solidFill>
              </a:rPr>
              <a:pPr>
                <a:spcBef>
                  <a:spcPct val="50000"/>
                </a:spcBef>
                <a:buFontTx/>
                <a:buNone/>
              </a:pPr>
              <a:t>‹#›</a:t>
            </a:fld>
            <a:endParaRPr lang="pt-PT" altLang="en-US" sz="1000" dirty="0">
              <a:solidFill>
                <a:schemeClr val="bg2"/>
              </a:solidFill>
            </a:endParaRP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168275" y="6553200"/>
            <a:ext cx="209946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PT" altLang="en-US" sz="1000" dirty="0" smtClean="0">
                <a:solidFill>
                  <a:schemeClr val="bg2"/>
                </a:solidFill>
              </a:rPr>
              <a:t>Palestra </a:t>
            </a:r>
            <a:r>
              <a:rPr lang="pt-PT" altLang="en-US" sz="1000" dirty="0" err="1" smtClean="0">
                <a:solidFill>
                  <a:schemeClr val="bg2"/>
                </a:solidFill>
              </a:rPr>
              <a:t>Matlab</a:t>
            </a:r>
            <a:r>
              <a:rPr lang="pt-PT" altLang="en-US" sz="1000" dirty="0" smtClean="0">
                <a:solidFill>
                  <a:schemeClr val="bg2"/>
                </a:solidFill>
              </a:rPr>
              <a:t> num Instante</a:t>
            </a:r>
            <a:endParaRPr lang="en-GB" altLang="en-US" sz="1000" dirty="0">
              <a:solidFill>
                <a:schemeClr val="bg2"/>
              </a:solidFill>
            </a:endParaRP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>
            <a:off x="457200" y="1447800"/>
            <a:ext cx="82296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457200" y="6553200"/>
            <a:ext cx="82296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4624"/>
            <a:ext cx="1091357" cy="10913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8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pdf_doc/matlab/getstart.pdf" TargetMode="External"/><Relationship Id="rId4" Type="http://schemas.openxmlformats.org/officeDocument/2006/relationships/hyperlink" Target="https://www.mathworks.com/help/matlab/index.html" TargetMode="External"/><Relationship Id="rId5" Type="http://schemas.openxmlformats.org/officeDocument/2006/relationships/hyperlink" Target="https://www.mathworks.com/help/matlab/graphics.html" TargetMode="External"/><Relationship Id="rId6" Type="http://schemas.openxmlformats.org/officeDocument/2006/relationships/hyperlink" Target="https://www.google.pt/url?sa=t&amp;rct=j&amp;q=&amp;esrc=s&amp;source=web&amp;cd=1&amp;cad=rja&amp;uact=8&amp;ved=0ahUKEwi23uzfvvHXAhXCwxQKHQGrAmwQFggpMAA&amp;url=http://sweet.ua.pt/jnvieira/mydocs/matlabnuminstante.pdf&amp;usg=AOvVaw1dZHaZgg1Y1qisz94sxHEj" TargetMode="External"/><Relationship Id="rId7" Type="http://schemas.openxmlformats.org/officeDocument/2006/relationships/hyperlink" Target="http://www.math.toronto.edu/mpugh/primer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4.wmf"/><Relationship Id="rId5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8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oleObject" Target="../embeddings/oleObject23.bin"/><Relationship Id="rId5" Type="http://schemas.openxmlformats.org/officeDocument/2006/relationships/image" Target="../media/image35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oleObject" Target="../embeddings/oleObject26.bin"/><Relationship Id="rId5" Type="http://schemas.openxmlformats.org/officeDocument/2006/relationships/image" Target="../media/image4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wmf"/><Relationship Id="rId12" Type="http://schemas.openxmlformats.org/officeDocument/2006/relationships/oleObject" Target="../embeddings/oleObject31.bin"/><Relationship Id="rId13" Type="http://schemas.openxmlformats.org/officeDocument/2006/relationships/image" Target="../media/image4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47.emf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2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43.w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44.wmf"/><Relationship Id="rId10" Type="http://schemas.openxmlformats.org/officeDocument/2006/relationships/oleObject" Target="../embeddings/oleObject30.bin"/></Relationships>
</file>

<file path=ppt/slides/_rels/slide6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1.wmf"/><Relationship Id="rId12" Type="http://schemas.openxmlformats.org/officeDocument/2006/relationships/oleObject" Target="../embeddings/oleObject36.bin"/><Relationship Id="rId13" Type="http://schemas.openxmlformats.org/officeDocument/2006/relationships/image" Target="../media/image52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2.bin"/><Relationship Id="rId4" Type="http://schemas.openxmlformats.org/officeDocument/2006/relationships/image" Target="../media/image48.w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9.w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50.wmf"/><Relationship Id="rId9" Type="http://schemas.openxmlformats.org/officeDocument/2006/relationships/image" Target="../media/image53.emf"/><Relationship Id="rId10" Type="http://schemas.openxmlformats.org/officeDocument/2006/relationships/oleObject" Target="../embeddings/oleObject35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54.w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55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59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0.emf"/><Relationship Id="rId4" Type="http://schemas.openxmlformats.org/officeDocument/2006/relationships/oleObject" Target="../embeddings/oleObject39.bin"/><Relationship Id="rId5" Type="http://schemas.openxmlformats.org/officeDocument/2006/relationships/image" Target="../media/image56.w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57.w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58.wmf"/><Relationship Id="rId10" Type="http://schemas.openxmlformats.org/officeDocument/2006/relationships/oleObject" Target="../embeddings/oleObject42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../../../../AulasTeoricas/Aula5/filmerotacao.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61.w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62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63.w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64.wmf"/><Relationship Id="rId7" Type="http://schemas.openxmlformats.org/officeDocument/2006/relationships/oleObject" Target="../embeddings/oleObject48.bin"/><Relationship Id="rId8" Type="http://schemas.openxmlformats.org/officeDocument/2006/relationships/image" Target="../media/image65.wmf"/><Relationship Id="rId9" Type="http://schemas.openxmlformats.org/officeDocument/2006/relationships/oleObject" Target="../embeddings/oleObject49.bin"/><Relationship Id="rId10" Type="http://schemas.openxmlformats.org/officeDocument/2006/relationships/image" Target="../media/image66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67.wmf"/><Relationship Id="rId8" Type="http://schemas.openxmlformats.org/officeDocument/2006/relationships/oleObject" Target="../embeddings/oleObject52.bin"/><Relationship Id="rId9" Type="http://schemas.openxmlformats.org/officeDocument/2006/relationships/image" Target="../media/image68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69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70.w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71.w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72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057400"/>
          </a:xfrm>
        </p:spPr>
        <p:txBody>
          <a:bodyPr anchor="ctr"/>
          <a:lstStyle/>
          <a:p>
            <a:r>
              <a:rPr lang="pt-PT" altLang="en-US" sz="4800" dirty="0" err="1" smtClean="0"/>
              <a:t>Matlab</a:t>
            </a:r>
            <a:r>
              <a:rPr lang="pt-PT" altLang="en-US" sz="4800" dirty="0" smtClean="0"/>
              <a:t> num Instante</a:t>
            </a:r>
            <a:r>
              <a:rPr lang="pt-PT" altLang="en-US" sz="4400" dirty="0" smtClean="0"/>
              <a:t/>
            </a:r>
            <a:br>
              <a:rPr lang="pt-PT" altLang="en-US" sz="4400" dirty="0" smtClean="0"/>
            </a:br>
            <a:r>
              <a:rPr lang="pt-PT" altLang="en-US" sz="3200" dirty="0" smtClean="0"/>
              <a:t>José Vieira</a:t>
            </a:r>
            <a:endParaRPr lang="pt-PT" alt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725144"/>
            <a:ext cx="7772400" cy="913656"/>
          </a:xfrm>
        </p:spPr>
        <p:txBody>
          <a:bodyPr/>
          <a:lstStyle/>
          <a:p>
            <a:r>
              <a:rPr lang="pt-PT" altLang="en-US" dirty="0" smtClean="0"/>
              <a:t>Dep. de Eletrónica, Telecomunicações e Informática da</a:t>
            </a:r>
          </a:p>
          <a:p>
            <a:r>
              <a:rPr lang="pt-PT" altLang="en-US" dirty="0" smtClean="0"/>
              <a:t>Universidade </a:t>
            </a:r>
            <a:r>
              <a:rPr lang="pt-PT" altLang="en-US" dirty="0"/>
              <a:t>de Aveiro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Números complexos</a:t>
            </a:r>
            <a:endParaRPr lang="en-GB" alt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pt-PT" altLang="en-US"/>
              <a:t>O Matlab permite a representação de números complexos. Para criar o número complexo </a:t>
            </a:r>
            <a:endParaRPr lang="en-GB" altLang="en-US"/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3548063" y="2667000"/>
          <a:ext cx="17303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1" name="Equation" r:id="rId4" imgW="355320" imgH="177480" progId="Equation.3">
                  <p:embed/>
                </p:oleObj>
              </mc:Choice>
              <mc:Fallback>
                <p:oleObj name="Equation" r:id="rId4" imgW="35532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2667000"/>
                        <a:ext cx="17303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609600" y="3505200"/>
            <a:ext cx="8153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pt-PT" altLang="en-US" sz="3200"/>
              <a:t>basta introduzir na janela de comandos: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pt-PT" altLang="en-US" sz="3200"/>
              <a:t>				</a:t>
            </a:r>
            <a:r>
              <a:rPr lang="pt-PT" altLang="en-US" sz="3200">
                <a:latin typeface="Courier New" charset="0"/>
                <a:ea typeface="Times New Roman" charset="0"/>
                <a:cs typeface="Times New Roman" charset="0"/>
              </a:rPr>
              <a:t>»</a:t>
            </a:r>
            <a:r>
              <a:rPr lang="pt-PT" altLang="en-US" sz="3200">
                <a:latin typeface="Courier New" charset="0"/>
              </a:rPr>
              <a:t>1+2i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pt-PT" altLang="en-US" sz="3200"/>
              <a:t>ou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pt-PT" altLang="en-US" sz="3200"/>
              <a:t>				</a:t>
            </a:r>
            <a:r>
              <a:rPr lang="pt-PT" altLang="en-US" sz="3200">
                <a:latin typeface="Courier New" charset="0"/>
                <a:ea typeface="Times New Roman" charset="0"/>
                <a:cs typeface="Times New Roman" charset="0"/>
              </a:rPr>
              <a:t>»</a:t>
            </a:r>
            <a:r>
              <a:rPr lang="pt-PT" altLang="en-US" sz="3200">
                <a:latin typeface="Courier New" charset="0"/>
              </a:rPr>
              <a:t>1+2*i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GB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Números complexos</a:t>
            </a:r>
            <a:endParaRPr lang="en-GB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en-US"/>
              <a:t>Algumas funções matemáticas podem devolver números complexos para determinados valores do argumento. Exemplos:</a:t>
            </a:r>
            <a:endParaRPr lang="en-GB" altLang="en-US"/>
          </a:p>
        </p:txBody>
      </p:sp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2025650" y="3182938"/>
          <a:ext cx="1479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2" name="Equation" r:id="rId4" imgW="520560" imgH="215640" progId="Equation.3">
                  <p:embed/>
                </p:oleObj>
              </mc:Choice>
              <mc:Fallback>
                <p:oleObj name="Equation" r:id="rId4" imgW="5205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182938"/>
                        <a:ext cx="1479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4584700" y="3276600"/>
          <a:ext cx="22733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3" name="Equation" r:id="rId6" imgW="799920" imgH="203040" progId="Equation.3">
                  <p:embed/>
                </p:oleObj>
              </mc:Choice>
              <mc:Fallback>
                <p:oleObj name="Equation" r:id="rId6" imgW="7999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3276600"/>
                        <a:ext cx="22733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764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505200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Funções matemáticas</a:t>
            </a:r>
            <a:endParaRPr lang="en-GB" altLang="en-US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>
              <a:buFontTx/>
              <a:buNone/>
            </a:pPr>
            <a:r>
              <a:rPr lang="pt-PT" altLang="en-US" sz="2800"/>
              <a:t>O Matlab dispõe dum vasto conjunto de funções matemáticas. Eis alguns exemplos:</a:t>
            </a:r>
            <a:endParaRPr lang="en-GB" altLang="en-US"/>
          </a:p>
        </p:txBody>
      </p:sp>
      <p:graphicFrame>
        <p:nvGraphicFramePr>
          <p:cNvPr id="193607" name="Group 71"/>
          <p:cNvGraphicFramePr>
            <a:graphicFrameLocks noGrp="1"/>
          </p:cNvGraphicFramePr>
          <p:nvPr/>
        </p:nvGraphicFramePr>
        <p:xfrm>
          <a:off x="685800" y="2819400"/>
          <a:ext cx="7772400" cy="3474720"/>
        </p:xfrm>
        <a:graphic>
          <a:graphicData uri="http://schemas.openxmlformats.org/drawingml/2006/table">
            <a:tbl>
              <a:tblPr/>
              <a:tblGrid>
                <a:gridCol w="762000"/>
                <a:gridCol w="2819400"/>
                <a:gridCol w="914400"/>
                <a:gridCol w="3276600"/>
              </a:tblGrid>
              <a:tr h="2603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co-seno (radianos)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log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logaritmo neperiano (base </a:t>
                      </a:r>
                      <a:r>
                        <a:rPr kumimoji="0" lang="pt-PT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sin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seno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log10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logaritmo base 10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tan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tangente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rem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resto da divisão inteira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acos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arco co-seno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abs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valor absoluto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asin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arco seno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sign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sinal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atan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arco tangente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round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arredondamento para o mais próximo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sqrt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raiz quadrada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floor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arredondamento para baixo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exp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exponencial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ceil</a:t>
                      </a: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arredondamento para cima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Funções matemáticas</a:t>
            </a:r>
            <a:endParaRPr lang="en-GB" altLang="en-US"/>
          </a:p>
        </p:txBody>
      </p:sp>
      <p:graphicFrame>
        <p:nvGraphicFramePr>
          <p:cNvPr id="202816" name="Group 64"/>
          <p:cNvGraphicFramePr>
            <a:graphicFrameLocks noGrp="1"/>
          </p:cNvGraphicFramePr>
          <p:nvPr/>
        </p:nvGraphicFramePr>
        <p:xfrm>
          <a:off x="685800" y="1879600"/>
          <a:ext cx="7772400" cy="4145280"/>
        </p:xfrm>
        <a:graphic>
          <a:graphicData uri="http://schemas.openxmlformats.org/drawingml/2006/table">
            <a:tbl>
              <a:tblPr/>
              <a:tblGrid>
                <a:gridCol w="1600200"/>
                <a:gridCol w="6172200"/>
              </a:tblGrid>
              <a:tr h="5080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pi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</a:t>
                      </a: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j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eps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Precis</a:t>
                      </a: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ã</a:t>
                      </a: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 relativa do formato </a:t>
                      </a: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“</a:t>
                      </a: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double</a:t>
                      </a: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”</a:t>
                      </a: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pt-PT" altLang="en-US" sz="2000" b="0" i="0" u="none" strike="noStrike" cap="none" normalizeH="0" baseline="5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-52</a:t>
                      </a:r>
                      <a:endParaRPr kumimoji="0" lang="en-GB" altLang="en-US" sz="2000" b="0" i="0" u="none" strike="noStrike" cap="none" normalizeH="0" baseline="5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realmin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Menor número real 2</a:t>
                      </a:r>
                      <a:r>
                        <a:rPr kumimoji="0" lang="pt-PT" altLang="en-US" sz="2000" b="0" i="0" u="none" strike="noStrike" cap="none" normalizeH="0" baseline="5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-1022</a:t>
                      </a:r>
                      <a:endParaRPr kumimoji="0" lang="en-GB" altLang="en-US" sz="2000" b="0" i="0" u="none" strike="noStrike" cap="none" normalizeH="0" baseline="5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realmax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Maior número real  (2-eps)2</a:t>
                      </a:r>
                      <a:r>
                        <a:rPr kumimoji="0" lang="pt-PT" altLang="en-US" sz="2000" b="0" i="0" u="none" strike="noStrike" cap="none" normalizeH="0" baseline="5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1023</a:t>
                      </a:r>
                      <a:endParaRPr kumimoji="0" lang="en-GB" altLang="en-US" sz="2000" b="0" i="0" u="none" strike="noStrike" cap="none" normalizeH="0" baseline="5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Inf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Infinito</a:t>
                      </a: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NaN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“Not-a-Number”</a:t>
                      </a: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786" name="Object 3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3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89" name="Object 37"/>
          <p:cNvGraphicFramePr>
            <a:graphicFrameLocks noChangeAspect="1"/>
          </p:cNvGraphicFramePr>
          <p:nvPr/>
        </p:nvGraphicFramePr>
        <p:xfrm>
          <a:off x="2362200" y="2438400"/>
          <a:ext cx="6096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37" name="Equation" r:id="rId6" imgW="317160" imgH="215640" progId="Equation.3">
                  <p:embed/>
                </p:oleObj>
              </mc:Choice>
              <mc:Fallback>
                <p:oleObj name="Equation" r:id="rId6" imgW="317160" imgH="215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38400"/>
                        <a:ext cx="6096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811" name="Object 59"/>
          <p:cNvGraphicFramePr>
            <a:graphicFrameLocks noChangeAspect="1"/>
          </p:cNvGraphicFramePr>
          <p:nvPr/>
        </p:nvGraphicFramePr>
        <p:xfrm>
          <a:off x="2362200" y="2971800"/>
          <a:ext cx="6096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38" name="Equation" r:id="rId8" imgW="317160" imgH="215640" progId="Equation.3">
                  <p:embed/>
                </p:oleObj>
              </mc:Choice>
              <mc:Fallback>
                <p:oleObj name="Equation" r:id="rId8" imgW="317160" imgH="2156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6096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“Scripts” no Matlab</a:t>
            </a:r>
            <a:endParaRPr lang="en-GB" alt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/>
              <a:t>Os “scripts” no Matlab são ficheiros de texto com instruções Matlab. Quando na janela de comandos do Matlab se escreve o nome do “script” as  instruções nele contidas são executadas sequencialmente. Os “scripts” permitem assim automatizar um conjunto de procedimentos. 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4" name="Picture 20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5248275" cy="333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48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“Scripts” no Matlab</a:t>
            </a:r>
            <a:endParaRPr lang="en-GB" altLang="en-US"/>
          </a:p>
        </p:txBody>
      </p:sp>
      <p:sp>
        <p:nvSpPr>
          <p:cNvPr id="20480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>
              <a:buFontTx/>
              <a:buNone/>
            </a:pPr>
            <a:r>
              <a:rPr lang="pt-PT" altLang="en-US"/>
              <a:t>Para abrir o editor do Matlab basta entrar o comando </a:t>
            </a:r>
            <a:r>
              <a:rPr lang="pt-PT" altLang="en-US" b="1">
                <a:latin typeface="Courier New" charset="0"/>
              </a:rPr>
              <a:t>edit</a:t>
            </a:r>
            <a:r>
              <a:rPr lang="pt-PT" altLang="en-US"/>
              <a:t> ou utilizar o menu.</a:t>
            </a:r>
            <a:endParaRPr lang="en-GB" altLang="en-US" b="1">
              <a:latin typeface="Courier New" charset="0"/>
            </a:endParaRPr>
          </a:p>
        </p:txBody>
      </p:sp>
      <p:pic>
        <p:nvPicPr>
          <p:cNvPr id="204805" name="Picture 20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6389688" cy="327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04810" name="Group 2058"/>
          <p:cNvGrpSpPr>
            <a:grpSpLocks/>
          </p:cNvGrpSpPr>
          <p:nvPr/>
        </p:nvGrpSpPr>
        <p:grpSpPr bwMode="auto">
          <a:xfrm>
            <a:off x="685800" y="2971800"/>
            <a:ext cx="5562600" cy="1447800"/>
            <a:chOff x="432" y="1872"/>
            <a:chExt cx="3504" cy="912"/>
          </a:xfrm>
        </p:grpSpPr>
        <p:sp>
          <p:nvSpPr>
            <p:cNvPr id="204806" name="Oval 2054"/>
            <p:cNvSpPr>
              <a:spLocks noChangeArrowheads="1"/>
            </p:cNvSpPr>
            <p:nvPr/>
          </p:nvSpPr>
          <p:spPr bwMode="auto">
            <a:xfrm>
              <a:off x="432" y="1872"/>
              <a:ext cx="480" cy="52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4808" name="AutoShape 2056"/>
            <p:cNvSpPr>
              <a:spLocks/>
            </p:cNvSpPr>
            <p:nvPr/>
          </p:nvSpPr>
          <p:spPr bwMode="auto">
            <a:xfrm>
              <a:off x="1392" y="2448"/>
              <a:ext cx="2544" cy="336"/>
            </a:xfrm>
            <a:prstGeom prst="borderCallout2">
              <a:avLst>
                <a:gd name="adj1" fmla="val 21431"/>
                <a:gd name="adj2" fmla="val -1889"/>
                <a:gd name="adj3" fmla="val 21431"/>
                <a:gd name="adj4" fmla="val -10417"/>
                <a:gd name="adj5" fmla="val -55060"/>
                <a:gd name="adj6" fmla="val -19458"/>
              </a:avLst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buFontTx/>
                <a:buNone/>
              </a:pPr>
              <a:r>
                <a:rPr lang="pt-PT" altLang="en-US" sz="2800">
                  <a:latin typeface="Arial" charset="0"/>
                </a:rPr>
                <a:t>Instruções a executar</a:t>
              </a:r>
              <a:endParaRPr lang="en-GB" altLang="en-US" sz="2800">
                <a:latin typeface="Arial" charset="0"/>
              </a:endParaRPr>
            </a:p>
          </p:txBody>
        </p:sp>
      </p:grpSp>
      <p:sp>
        <p:nvSpPr>
          <p:cNvPr id="204809" name="AutoShape 2057"/>
          <p:cNvSpPr>
            <a:spLocks/>
          </p:cNvSpPr>
          <p:nvPr/>
        </p:nvSpPr>
        <p:spPr bwMode="auto">
          <a:xfrm>
            <a:off x="3048000" y="2819400"/>
            <a:ext cx="4343400" cy="990600"/>
          </a:xfrm>
          <a:prstGeom prst="borderCallout2">
            <a:avLst>
              <a:gd name="adj1" fmla="val 11537"/>
              <a:gd name="adj2" fmla="val -1755"/>
              <a:gd name="adj3" fmla="val 11537"/>
              <a:gd name="adj4" fmla="val -11403"/>
              <a:gd name="adj5" fmla="val -22435"/>
              <a:gd name="adj6" fmla="val -21708"/>
            </a:avLst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2800">
                <a:latin typeface="Arial" charset="0"/>
              </a:rPr>
              <a:t>Este asterisco indica alterações não gravadas</a:t>
            </a:r>
            <a:endParaRPr lang="en-GB" altLang="en-US" sz="2800">
              <a:latin typeface="Arial" charset="0"/>
            </a:endParaRPr>
          </a:p>
        </p:txBody>
      </p:sp>
      <p:sp>
        <p:nvSpPr>
          <p:cNvPr id="204811" name="AutoShape 2059"/>
          <p:cNvSpPr>
            <a:spLocks/>
          </p:cNvSpPr>
          <p:nvPr/>
        </p:nvSpPr>
        <p:spPr bwMode="auto">
          <a:xfrm>
            <a:off x="152400" y="5257800"/>
            <a:ext cx="4343400" cy="990600"/>
          </a:xfrm>
          <a:prstGeom prst="borderCallout2">
            <a:avLst>
              <a:gd name="adj1" fmla="val 11537"/>
              <a:gd name="adj2" fmla="val 101755"/>
              <a:gd name="adj3" fmla="val 11537"/>
              <a:gd name="adj4" fmla="val 102375"/>
              <a:gd name="adj5" fmla="val -100319"/>
              <a:gd name="adj6" fmla="val 103069"/>
            </a:avLst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2800">
                <a:latin typeface="Arial" charset="0"/>
              </a:rPr>
              <a:t>Comando para abrir um “script novo”</a:t>
            </a:r>
            <a:endParaRPr lang="en-GB" altLang="en-US" sz="2800">
              <a:latin typeface="Arial" charset="0"/>
            </a:endParaRPr>
          </a:p>
        </p:txBody>
      </p:sp>
      <p:pic>
        <p:nvPicPr>
          <p:cNvPr id="204812" name="Picture 20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5268913" cy="333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4813" name="AutoShape 2061"/>
          <p:cNvSpPr>
            <a:spLocks/>
          </p:cNvSpPr>
          <p:nvPr/>
        </p:nvSpPr>
        <p:spPr bwMode="auto">
          <a:xfrm>
            <a:off x="5562600" y="3352800"/>
            <a:ext cx="3352800" cy="990600"/>
          </a:xfrm>
          <a:prstGeom prst="borderCallout2">
            <a:avLst>
              <a:gd name="adj1" fmla="val 11537"/>
              <a:gd name="adj2" fmla="val -2273"/>
              <a:gd name="adj3" fmla="val 11537"/>
              <a:gd name="adj4" fmla="val -12218"/>
              <a:gd name="adj5" fmla="val 84778"/>
              <a:gd name="adj6" fmla="val -22727"/>
            </a:avLst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2800">
                <a:latin typeface="Arial" charset="0"/>
              </a:rPr>
              <a:t>Chamada do “script” </a:t>
            </a:r>
            <a:r>
              <a:rPr lang="pt-PT" altLang="en-US" sz="2800" b="1">
                <a:latin typeface="Courier New" charset="0"/>
              </a:rPr>
              <a:t>teste</a:t>
            </a:r>
            <a:endParaRPr lang="en-GB" altLang="en-US" sz="2800" b="1">
              <a:latin typeface="Courier New" charset="0"/>
            </a:endParaRPr>
          </a:p>
        </p:txBody>
      </p:sp>
      <p:grpSp>
        <p:nvGrpSpPr>
          <p:cNvPr id="204818" name="Group 2066"/>
          <p:cNvGrpSpPr>
            <a:grpSpLocks/>
          </p:cNvGrpSpPr>
          <p:nvPr/>
        </p:nvGrpSpPr>
        <p:grpSpPr bwMode="auto">
          <a:xfrm>
            <a:off x="4267200" y="4343400"/>
            <a:ext cx="4724400" cy="1066800"/>
            <a:chOff x="2688" y="2736"/>
            <a:chExt cx="2976" cy="672"/>
          </a:xfrm>
        </p:grpSpPr>
        <p:sp>
          <p:nvSpPr>
            <p:cNvPr id="204814" name="AutoShape 2062"/>
            <p:cNvSpPr>
              <a:spLocks/>
            </p:cNvSpPr>
            <p:nvPr/>
          </p:nvSpPr>
          <p:spPr bwMode="auto">
            <a:xfrm>
              <a:off x="3552" y="3072"/>
              <a:ext cx="2112" cy="336"/>
            </a:xfrm>
            <a:prstGeom prst="borderCallout2">
              <a:avLst>
                <a:gd name="adj1" fmla="val 21431"/>
                <a:gd name="adj2" fmla="val -2273"/>
                <a:gd name="adj3" fmla="val 21431"/>
                <a:gd name="adj4" fmla="val -10606"/>
                <a:gd name="adj5" fmla="val 18153"/>
                <a:gd name="adj6" fmla="val -19458"/>
              </a:avLst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buFontTx/>
                <a:buNone/>
              </a:pPr>
              <a:r>
                <a:rPr lang="pt-PT" altLang="en-US" sz="2800">
                  <a:latin typeface="Arial" charset="0"/>
                </a:rPr>
                <a:t>Resultados</a:t>
              </a:r>
              <a:endParaRPr lang="en-GB" altLang="en-US" sz="2800" b="1">
                <a:latin typeface="Courier New" charset="0"/>
              </a:endParaRPr>
            </a:p>
          </p:txBody>
        </p:sp>
        <p:sp>
          <p:nvSpPr>
            <p:cNvPr id="204816" name="Rectangle 2064"/>
            <p:cNvSpPr>
              <a:spLocks noChangeArrowheads="1"/>
            </p:cNvSpPr>
            <p:nvPr/>
          </p:nvSpPr>
          <p:spPr bwMode="auto">
            <a:xfrm>
              <a:off x="2688" y="2736"/>
              <a:ext cx="432" cy="5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9" grpId="0" animBg="1" autoUpdateAnimBg="0"/>
      <p:bldP spid="204811" grpId="0" animBg="1" autoUpdateAnimBg="0"/>
      <p:bldP spid="20481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 smtClean="0"/>
              <a:t>Relatórios com o </a:t>
            </a:r>
            <a:r>
              <a:rPr lang="pt-PT" altLang="en-US" dirty="0" err="1" smtClean="0"/>
              <a:t>Matlab</a:t>
            </a:r>
            <a:endParaRPr lang="en-GB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97" y="2132856"/>
            <a:ext cx="7989606" cy="333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Ajuda “Online”</a:t>
            </a:r>
            <a:endParaRPr lang="en-GB" altLang="en-US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 sz="2400" dirty="0" smtClean="0"/>
              <a:t>Manuais </a:t>
            </a:r>
            <a:r>
              <a:rPr lang="pt-PT" altLang="en-US" sz="2400" dirty="0"/>
              <a:t>do </a:t>
            </a:r>
            <a:r>
              <a:rPr lang="pt-PT" altLang="en-US" sz="2400" dirty="0" err="1"/>
              <a:t>Matlab</a:t>
            </a:r>
            <a:endParaRPr lang="pt-PT" altLang="en-US" sz="2400" dirty="0"/>
          </a:p>
          <a:p>
            <a:pPr lvl="1"/>
            <a:r>
              <a:rPr lang="pt-PT" altLang="en-US" sz="2000" dirty="0" smtClean="0">
                <a:hlinkClick r:id="rId3"/>
              </a:rPr>
              <a:t>Mathworks Matlab Primer</a:t>
            </a:r>
            <a:endParaRPr lang="pt-PT" altLang="en-US" sz="2000" dirty="0"/>
          </a:p>
          <a:p>
            <a:pPr lvl="1"/>
            <a:r>
              <a:rPr lang="pt-PT" altLang="en-US" sz="2000" dirty="0">
                <a:hlinkClick r:id="rId4"/>
              </a:rPr>
              <a:t>Using </a:t>
            </a:r>
            <a:r>
              <a:rPr lang="pt-PT" altLang="en-US" sz="2000" dirty="0" err="1">
                <a:hlinkClick r:id="rId4"/>
              </a:rPr>
              <a:t>Matlab</a:t>
            </a:r>
            <a:endParaRPr lang="pt-PT" altLang="en-US" sz="2000" dirty="0"/>
          </a:p>
          <a:p>
            <a:pPr lvl="1"/>
            <a:r>
              <a:rPr lang="pt-PT" altLang="en-US" sz="2000" dirty="0">
                <a:hlinkClick r:id="rId5"/>
              </a:rPr>
              <a:t>Using </a:t>
            </a:r>
            <a:r>
              <a:rPr lang="pt-PT" altLang="en-US" sz="2000" dirty="0" err="1">
                <a:hlinkClick r:id="rId5"/>
              </a:rPr>
              <a:t>Matlab</a:t>
            </a:r>
            <a:r>
              <a:rPr lang="pt-PT" altLang="en-US" sz="2000" dirty="0">
                <a:hlinkClick r:id="rId5"/>
              </a:rPr>
              <a:t> </a:t>
            </a:r>
            <a:r>
              <a:rPr lang="pt-PT" altLang="en-US" sz="2000" dirty="0" err="1">
                <a:hlinkClick r:id="rId5"/>
              </a:rPr>
              <a:t>Graphics</a:t>
            </a:r>
            <a:endParaRPr lang="pt-PT" altLang="en-US" sz="2000" dirty="0"/>
          </a:p>
          <a:p>
            <a:r>
              <a:rPr lang="pt-PT" altLang="en-US" sz="2400" dirty="0"/>
              <a:t>Outros documentos sobre o </a:t>
            </a:r>
            <a:r>
              <a:rPr lang="pt-PT" altLang="en-US" sz="2400" dirty="0" err="1"/>
              <a:t>Matlab</a:t>
            </a:r>
            <a:endParaRPr lang="pt-PT" altLang="en-US" sz="2400" dirty="0"/>
          </a:p>
          <a:p>
            <a:pPr lvl="1"/>
            <a:r>
              <a:rPr lang="pt-PT" altLang="en-US" sz="2000" dirty="0">
                <a:hlinkClick r:id="rId6"/>
              </a:rPr>
              <a:t>Matlab Num Instante</a:t>
            </a:r>
            <a:endParaRPr lang="pt-PT" altLang="en-US" sz="2000" dirty="0"/>
          </a:p>
          <a:p>
            <a:pPr lvl="1"/>
            <a:r>
              <a:rPr lang="pt-PT" altLang="en-US" sz="2000" dirty="0">
                <a:hlinkClick r:id="rId7"/>
              </a:rPr>
              <a:t>Matlab </a:t>
            </a:r>
            <a:r>
              <a:rPr lang="pt-PT" altLang="en-US" sz="2000" dirty="0" err="1">
                <a:hlinkClick r:id="rId7"/>
              </a:rPr>
              <a:t>Primer</a:t>
            </a:r>
            <a:endParaRPr lang="pt-PT" altLang="en-US" sz="2000" dirty="0"/>
          </a:p>
          <a:p>
            <a:pPr lvl="1"/>
            <a:endParaRPr lang="en-GB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62600" y="4648200"/>
            <a:ext cx="2622550" cy="1066800"/>
          </a:xfrm>
        </p:spPr>
        <p:txBody>
          <a:bodyPr anchor="ctr"/>
          <a:lstStyle/>
          <a:p>
            <a:r>
              <a:rPr lang="pt-PT" altLang="en-US" sz="7200">
                <a:solidFill>
                  <a:schemeClr val="accent2"/>
                </a:solidFill>
              </a:rPr>
              <a:t>Sinais</a:t>
            </a:r>
            <a:endParaRPr lang="en-GB" altLang="en-US" sz="7200">
              <a:solidFill>
                <a:schemeClr val="accent2"/>
              </a:solidFill>
            </a:endParaRP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685800" y="1874838"/>
            <a:ext cx="34353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pt-PT" altLang="en-US" sz="7200">
                <a:solidFill>
                  <a:schemeClr val="accent2"/>
                </a:solidFill>
              </a:rPr>
              <a:t>Vectores</a:t>
            </a:r>
            <a:endParaRPr lang="en-GB" altLang="en-US" sz="7200">
              <a:solidFill>
                <a:schemeClr val="accent2"/>
              </a:solidFill>
            </a:endParaRP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124200" y="32607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pt-PT" altLang="en-US" sz="7200">
                <a:solidFill>
                  <a:schemeClr val="accent2"/>
                </a:solidFill>
              </a:rPr>
              <a:t>Matrizes</a:t>
            </a:r>
            <a:endParaRPr lang="en-GB" altLang="en-US" sz="7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Sumário</a:t>
            </a:r>
            <a:endParaRPr lang="en-GB" altLang="en-US"/>
          </a:p>
        </p:txBody>
      </p:sp>
      <p:sp>
        <p:nvSpPr>
          <p:cNvPr id="1873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altLang="en-US" dirty="0" err="1"/>
              <a:t>Vectores</a:t>
            </a:r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dirty="0" err="1"/>
              <a:t>Conceito</a:t>
            </a:r>
            <a:r>
              <a:rPr lang="en-US" altLang="en-US" dirty="0"/>
              <a:t> </a:t>
            </a:r>
            <a:r>
              <a:rPr lang="en-US" altLang="en-US" dirty="0" err="1"/>
              <a:t>geométrico</a:t>
            </a:r>
            <a:r>
              <a:rPr lang="en-US" altLang="en-US" dirty="0"/>
              <a:t> de vector</a:t>
            </a:r>
          </a:p>
          <a:p>
            <a:pPr lvl="1">
              <a:buFontTx/>
              <a:buChar char="•"/>
            </a:pPr>
            <a:r>
              <a:rPr lang="en-US" altLang="en-US" dirty="0" err="1" smtClean="0"/>
              <a:t>Indexação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matrizes</a:t>
            </a:r>
            <a:r>
              <a:rPr lang="en-US" altLang="en-US" dirty="0" smtClean="0"/>
              <a:t>.</a:t>
            </a:r>
          </a:p>
          <a:p>
            <a:pPr lvl="1">
              <a:buFontTx/>
              <a:buChar char="•"/>
            </a:pPr>
            <a:r>
              <a:rPr lang="en-US" altLang="en-US" dirty="0" err="1" smtClean="0"/>
              <a:t>Transposta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uma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matriz</a:t>
            </a:r>
            <a:endParaRPr lang="en-US" altLang="en-US" dirty="0" smtClean="0"/>
          </a:p>
          <a:p>
            <a:pPr lvl="1">
              <a:buFontTx/>
              <a:buChar char="•"/>
            </a:pPr>
            <a:r>
              <a:rPr lang="en-US" altLang="en-US" dirty="0" err="1" smtClean="0"/>
              <a:t>Sinais</a:t>
            </a:r>
            <a:r>
              <a:rPr lang="en-US" altLang="en-US" dirty="0" smtClean="0"/>
              <a:t> </a:t>
            </a:r>
            <a:r>
              <a:rPr lang="en-US" altLang="en-US" dirty="0" err="1"/>
              <a:t>discretos</a:t>
            </a:r>
            <a:r>
              <a:rPr lang="en-US" altLang="en-US" dirty="0"/>
              <a:t> </a:t>
            </a:r>
            <a:r>
              <a:rPr lang="en-US" altLang="en-US" dirty="0" err="1"/>
              <a:t>como</a:t>
            </a:r>
            <a:r>
              <a:rPr lang="en-US" altLang="en-US" dirty="0"/>
              <a:t> </a:t>
            </a:r>
            <a:r>
              <a:rPr lang="en-US" altLang="en-US" dirty="0" err="1"/>
              <a:t>vectores</a:t>
            </a:r>
            <a:r>
              <a:rPr lang="en-US" altLang="en-US" dirty="0"/>
              <a:t> de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dimensões</a:t>
            </a:r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dirty="0" err="1"/>
              <a:t>Amostragem</a:t>
            </a:r>
            <a:r>
              <a:rPr lang="en-US" altLang="en-US" dirty="0"/>
              <a:t> de </a:t>
            </a:r>
            <a:r>
              <a:rPr lang="en-US" altLang="en-US" dirty="0" err="1"/>
              <a:t>sinais</a:t>
            </a:r>
            <a:r>
              <a:rPr lang="en-US" altLang="en-US" dirty="0"/>
              <a:t> </a:t>
            </a:r>
            <a:r>
              <a:rPr lang="en-US" altLang="en-US" dirty="0" err="1"/>
              <a:t>contínuos</a:t>
            </a:r>
            <a:r>
              <a:rPr lang="en-US" altLang="en-US" dirty="0"/>
              <a:t> e a </a:t>
            </a:r>
            <a:r>
              <a:rPr lang="en-US" altLang="en-US" dirty="0" err="1"/>
              <a:t>sua</a:t>
            </a:r>
            <a:r>
              <a:rPr lang="en-US" altLang="en-US" dirty="0"/>
              <a:t> </a:t>
            </a:r>
            <a:r>
              <a:rPr lang="en-US" altLang="en-US" dirty="0" err="1"/>
              <a:t>representação</a:t>
            </a:r>
            <a:r>
              <a:rPr lang="en-US" altLang="en-US" dirty="0"/>
              <a:t> no </a:t>
            </a:r>
            <a:r>
              <a:rPr lang="en-US" altLang="en-US" dirty="0" err="1"/>
              <a:t>Matlab</a:t>
            </a:r>
            <a:r>
              <a:rPr lang="en-US" altLang="en-US" dirty="0"/>
              <a:t> </a:t>
            </a:r>
            <a:r>
              <a:rPr lang="en-US" altLang="en-US" dirty="0" err="1"/>
              <a:t>como</a:t>
            </a:r>
            <a:r>
              <a:rPr lang="en-US" altLang="en-US" dirty="0"/>
              <a:t> </a:t>
            </a:r>
            <a:r>
              <a:rPr lang="en-US" altLang="en-US" dirty="0" err="1"/>
              <a:t>vectores</a:t>
            </a:r>
            <a:r>
              <a:rPr lang="en-US" altLang="en-US" dirty="0"/>
              <a:t>.</a:t>
            </a:r>
          </a:p>
          <a:p>
            <a:pPr lvl="1">
              <a:buFontTx/>
              <a:buChar char="•"/>
            </a:pPr>
            <a:r>
              <a:rPr lang="en-US" altLang="en-US" dirty="0" err="1" smtClean="0"/>
              <a:t>Matrizes</a:t>
            </a:r>
            <a:r>
              <a:rPr lang="en-US" altLang="en-US" dirty="0" smtClean="0"/>
              <a:t> </a:t>
            </a:r>
            <a:r>
              <a:rPr lang="en-US" altLang="en-US" dirty="0" err="1"/>
              <a:t>como</a:t>
            </a:r>
            <a:r>
              <a:rPr lang="en-US" altLang="en-US" dirty="0"/>
              <a:t> </a:t>
            </a:r>
            <a:r>
              <a:rPr lang="en-US" altLang="en-US" dirty="0" err="1"/>
              <a:t>repositório</a:t>
            </a:r>
            <a:r>
              <a:rPr lang="en-US" altLang="en-US" dirty="0"/>
              <a:t> de </a:t>
            </a:r>
            <a:r>
              <a:rPr lang="en-US" altLang="en-US" dirty="0" err="1"/>
              <a:t>informação</a:t>
            </a:r>
            <a:r>
              <a:rPr lang="en-US" altLang="en-US" dirty="0"/>
              <a:t>.</a:t>
            </a:r>
          </a:p>
          <a:p>
            <a:pPr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7137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95600"/>
            <a:ext cx="7772400" cy="1143000"/>
          </a:xfrm>
        </p:spPr>
        <p:txBody>
          <a:bodyPr anchor="ctr"/>
          <a:lstStyle/>
          <a:p>
            <a:r>
              <a:rPr lang="pt-PT" altLang="en-US" sz="6600">
                <a:solidFill>
                  <a:schemeClr val="accent2"/>
                </a:solidFill>
              </a:rPr>
              <a:t>Introdução ao Matlab </a:t>
            </a:r>
            <a:endParaRPr lang="en-GB" altLang="en-US" sz="6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 smtClean="0"/>
              <a:t>Sumário (</a:t>
            </a:r>
            <a:r>
              <a:rPr lang="pt-PT" altLang="en-US" dirty="0" err="1" smtClean="0"/>
              <a:t>cont</a:t>
            </a:r>
            <a:r>
              <a:rPr lang="pt-PT" altLang="en-US" dirty="0" smtClean="0"/>
              <a:t>.)</a:t>
            </a:r>
            <a:endParaRPr lang="en-GB" altLang="en-US" dirty="0"/>
          </a:p>
        </p:txBody>
      </p:sp>
      <p:sp>
        <p:nvSpPr>
          <p:cNvPr id="1873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altLang="en-US" dirty="0" err="1" smtClean="0"/>
              <a:t>Polinómios</a:t>
            </a:r>
            <a:r>
              <a:rPr lang="en-US" altLang="en-US" dirty="0" smtClean="0"/>
              <a:t> com o </a:t>
            </a:r>
            <a:r>
              <a:rPr lang="en-US" altLang="en-US" dirty="0" err="1" smtClean="0"/>
              <a:t>Matlab</a:t>
            </a:r>
            <a:endParaRPr lang="en-US" altLang="en-US" dirty="0" smtClean="0"/>
          </a:p>
          <a:p>
            <a:pPr lvl="1">
              <a:buFontTx/>
              <a:buChar char="•"/>
            </a:pPr>
            <a:r>
              <a:rPr lang="en-US" altLang="en-US" dirty="0" smtClean="0"/>
              <a:t>O </a:t>
            </a:r>
            <a:r>
              <a:rPr lang="en-US" altLang="en-US" dirty="0" err="1" smtClean="0"/>
              <a:t>operador</a:t>
            </a:r>
            <a:r>
              <a:rPr lang="en-US" altLang="en-US" dirty="0" smtClean="0"/>
              <a:t> “:”</a:t>
            </a:r>
          </a:p>
          <a:p>
            <a:pPr lvl="1">
              <a:buFontTx/>
              <a:buChar char="•"/>
            </a:pPr>
            <a:r>
              <a:rPr lang="en-US" altLang="en-US" dirty="0" err="1" smtClean="0"/>
              <a:t>Manipulação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matrizes</a:t>
            </a:r>
            <a:endParaRPr lang="en-US" altLang="en-US" dirty="0" smtClean="0"/>
          </a:p>
          <a:p>
            <a:pPr lvl="1">
              <a:buFontTx/>
              <a:buChar char="•"/>
            </a:pPr>
            <a:r>
              <a:rPr lang="en-US" altLang="en-US" dirty="0" err="1" smtClean="0"/>
              <a:t>Sistemas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equações</a:t>
            </a: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96247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Vectores</a:t>
            </a:r>
            <a:endParaRPr lang="en-GB" alt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buFontTx/>
              <a:buNone/>
            </a:pPr>
            <a:r>
              <a:rPr lang="pt-PT" altLang="en-US"/>
              <a:t>Conceito geométrico de vector (duas dimensões)</a:t>
            </a:r>
            <a:endParaRPr lang="en-GB" altLang="en-US"/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3657600" y="41148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PT" altLang="en-US" sz="4400"/>
              <a:t>V</a:t>
            </a:r>
            <a:endParaRPr lang="en-GB" altLang="en-US" sz="4400"/>
          </a:p>
        </p:txBody>
      </p:sp>
      <p:grpSp>
        <p:nvGrpSpPr>
          <p:cNvPr id="152588" name="Group 12"/>
          <p:cNvGrpSpPr>
            <a:grpSpLocks/>
          </p:cNvGrpSpPr>
          <p:nvPr/>
        </p:nvGrpSpPr>
        <p:grpSpPr bwMode="auto">
          <a:xfrm>
            <a:off x="5562600" y="2362200"/>
            <a:ext cx="3581400" cy="1752600"/>
            <a:chOff x="3504" y="1488"/>
            <a:chExt cx="2256" cy="1104"/>
          </a:xfrm>
        </p:grpSpPr>
        <p:sp>
          <p:nvSpPr>
            <p:cNvPr id="152586" name="Oval 10"/>
            <p:cNvSpPr>
              <a:spLocks noChangeArrowheads="1"/>
            </p:cNvSpPr>
            <p:nvPr/>
          </p:nvSpPr>
          <p:spPr bwMode="auto">
            <a:xfrm>
              <a:off x="3504" y="2104"/>
              <a:ext cx="535" cy="4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52587" name="AutoShape 11"/>
            <p:cNvSpPr>
              <a:spLocks noChangeArrowheads="1"/>
            </p:cNvSpPr>
            <p:nvPr/>
          </p:nvSpPr>
          <p:spPr bwMode="auto">
            <a:xfrm>
              <a:off x="3840" y="1488"/>
              <a:ext cx="1920" cy="288"/>
            </a:xfrm>
            <a:prstGeom prst="wedgeRoundRectCallout">
              <a:avLst>
                <a:gd name="adj1" fmla="val -44741"/>
                <a:gd name="adj2" fmla="val 180208"/>
                <a:gd name="adj3" fmla="val 16667"/>
              </a:avLst>
            </a:prstGeom>
            <a:gradFill rotWithShape="0">
              <a:gsLst>
                <a:gs pos="0">
                  <a:schemeClr val="folHlink">
                    <a:gamma/>
                    <a:shade val="7882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882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pt-PT" altLang="en-US" sz="2400"/>
                <a:t>Direcção</a:t>
              </a:r>
              <a:endParaRPr lang="en-GB" altLang="en-US" sz="2400"/>
            </a:p>
          </p:txBody>
        </p:sp>
      </p:grpSp>
      <p:graphicFrame>
        <p:nvGraphicFramePr>
          <p:cNvPr id="152591" name="Object 15"/>
          <p:cNvGraphicFramePr>
            <a:graphicFrameLocks noChangeAspect="1"/>
          </p:cNvGraphicFramePr>
          <p:nvPr/>
        </p:nvGraphicFramePr>
        <p:xfrm>
          <a:off x="1360488" y="2819400"/>
          <a:ext cx="4887912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7" name="VISIO" r:id="rId3" imgW="2924640" imgH="1844640" progId="Visio.Drawing.6">
                  <p:embed/>
                </p:oleObj>
              </mc:Choice>
              <mc:Fallback>
                <p:oleObj name="VISIO" r:id="rId3" imgW="2924640" imgH="1844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2819400"/>
                        <a:ext cx="4887912" cy="308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2597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2105025"/>
            <a:ext cx="6316662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3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Vectores</a:t>
            </a:r>
            <a:endParaRPr lang="en-GB" alt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r>
              <a:rPr lang="pt-PT" altLang="en-US"/>
              <a:t>Da figura anterior pode-se concluir que bastam duas grandezas numéricas para representar um vector num espaço de </a:t>
            </a:r>
            <a:r>
              <a:rPr lang="pt-PT" altLang="en-US">
                <a:solidFill>
                  <a:schemeClr val="accent2"/>
                </a:solidFill>
              </a:rPr>
              <a:t>duas</a:t>
            </a:r>
            <a:r>
              <a:rPr lang="pt-PT" altLang="en-US"/>
              <a:t> dimensões.</a:t>
            </a:r>
          </a:p>
          <a:p>
            <a:pPr>
              <a:buFontTx/>
              <a:buNone/>
            </a:pPr>
            <a:endParaRPr lang="pt-PT" altLang="en-US"/>
          </a:p>
          <a:p>
            <a:pPr algn="ctr">
              <a:buFontTx/>
              <a:buNone/>
            </a:pPr>
            <a:r>
              <a:rPr lang="pt-PT" altLang="en-US" sz="5400">
                <a:solidFill>
                  <a:schemeClr val="accent2"/>
                </a:solidFill>
              </a:rPr>
              <a:t>(</a:t>
            </a:r>
            <a:r>
              <a:rPr lang="pt-PT" altLang="en-US" sz="5400" i="1">
                <a:solidFill>
                  <a:schemeClr val="accent2"/>
                </a:solidFill>
              </a:rPr>
              <a:t>a</a:t>
            </a:r>
            <a:r>
              <a:rPr lang="pt-PT" altLang="en-US" sz="5400">
                <a:solidFill>
                  <a:schemeClr val="accent2"/>
                </a:solidFill>
              </a:rPr>
              <a:t>,</a:t>
            </a:r>
            <a:r>
              <a:rPr lang="pt-PT" altLang="en-US" sz="5400" i="1">
                <a:solidFill>
                  <a:schemeClr val="accent2"/>
                </a:solidFill>
              </a:rPr>
              <a:t>b</a:t>
            </a:r>
            <a:r>
              <a:rPr lang="pt-PT" altLang="en-US" sz="5400">
                <a:solidFill>
                  <a:schemeClr val="accent2"/>
                </a:solidFill>
              </a:rPr>
              <a:t>)</a:t>
            </a:r>
            <a:endParaRPr lang="en-GB" altLang="en-US" sz="5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8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Vectores</a:t>
            </a:r>
            <a:endParaRPr lang="en-GB" alt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PT" altLang="en-US"/>
              <a:t>Num espaço com três dimensões são necessárias três grandezas:</a:t>
            </a:r>
          </a:p>
          <a:p>
            <a:pPr algn="ctr">
              <a:buFontTx/>
              <a:buNone/>
            </a:pPr>
            <a:r>
              <a:rPr lang="pt-PT" altLang="en-US" sz="5400">
                <a:solidFill>
                  <a:schemeClr val="accent2"/>
                </a:solidFill>
              </a:rPr>
              <a:t>(</a:t>
            </a:r>
            <a:r>
              <a:rPr lang="pt-PT" altLang="en-US" sz="5400" i="1">
                <a:solidFill>
                  <a:schemeClr val="accent2"/>
                </a:solidFill>
              </a:rPr>
              <a:t>a</a:t>
            </a:r>
            <a:r>
              <a:rPr lang="pt-PT" altLang="en-US" sz="5400">
                <a:solidFill>
                  <a:schemeClr val="accent2"/>
                </a:solidFill>
              </a:rPr>
              <a:t>,</a:t>
            </a:r>
            <a:r>
              <a:rPr lang="pt-PT" altLang="en-US" sz="5400" i="1">
                <a:solidFill>
                  <a:schemeClr val="accent2"/>
                </a:solidFill>
              </a:rPr>
              <a:t>b</a:t>
            </a:r>
            <a:r>
              <a:rPr lang="pt-PT" altLang="en-US" sz="5400">
                <a:solidFill>
                  <a:schemeClr val="accent2"/>
                </a:solidFill>
              </a:rPr>
              <a:t>,</a:t>
            </a:r>
            <a:r>
              <a:rPr lang="pt-PT" altLang="en-US" sz="5400" i="1">
                <a:solidFill>
                  <a:schemeClr val="accent2"/>
                </a:solidFill>
              </a:rPr>
              <a:t>c</a:t>
            </a:r>
            <a:r>
              <a:rPr lang="pt-PT" altLang="en-US" sz="5400">
                <a:solidFill>
                  <a:schemeClr val="accent2"/>
                </a:solidFill>
              </a:rPr>
              <a:t>)</a:t>
            </a:r>
          </a:p>
          <a:p>
            <a:pPr>
              <a:buFontTx/>
              <a:buNone/>
            </a:pPr>
            <a:endParaRPr lang="pt-PT" altLang="en-US" sz="280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pt-PT" altLang="en-US" sz="2800"/>
              <a:t>Generalizando, um vector com </a:t>
            </a:r>
            <a:r>
              <a:rPr lang="pt-PT" altLang="en-US" sz="2800" i="1">
                <a:solidFill>
                  <a:schemeClr val="accent2"/>
                </a:solidFill>
              </a:rPr>
              <a:t>N</a:t>
            </a:r>
            <a:r>
              <a:rPr lang="pt-PT" altLang="en-US" sz="2800"/>
              <a:t> elementos pertence a um espaço com </a:t>
            </a:r>
            <a:r>
              <a:rPr lang="pt-PT" altLang="en-US" sz="2800" i="1">
                <a:solidFill>
                  <a:schemeClr val="accent2"/>
                </a:solidFill>
              </a:rPr>
              <a:t>N</a:t>
            </a:r>
            <a:r>
              <a:rPr lang="pt-PT" altLang="en-US" sz="2800"/>
              <a:t> dimensões.</a:t>
            </a:r>
          </a:p>
          <a:p>
            <a:pPr>
              <a:buFontTx/>
              <a:buNone/>
            </a:pPr>
            <a:r>
              <a:rPr lang="pt-PT" altLang="en-US" sz="2800"/>
              <a:t>Elementos de um espaço com mais de 3 dimensões são difíceis de representar graficamente.</a:t>
            </a:r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150270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Vectores</a:t>
            </a:r>
            <a:endParaRPr lang="en-GB" alt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PT" altLang="en-US"/>
              <a:t>No Matlab para criar um vector “</a:t>
            </a:r>
            <a:r>
              <a:rPr lang="pt-PT" altLang="en-US" b="1">
                <a:latin typeface="Courier New" charset="0"/>
              </a:rPr>
              <a:t>v</a:t>
            </a:r>
            <a:r>
              <a:rPr lang="pt-PT" altLang="en-US"/>
              <a:t>” basta fazer por exemplo:</a:t>
            </a:r>
          </a:p>
          <a:p>
            <a:pPr>
              <a:buFontTx/>
              <a:buNone/>
            </a:pPr>
            <a:endParaRPr lang="pt-PT" altLang="en-US"/>
          </a:p>
          <a:p>
            <a:pPr>
              <a:buFontTx/>
              <a:buNone/>
            </a:pPr>
            <a:r>
              <a:rPr lang="pt-PT" altLang="en-US" sz="4400" b="1">
                <a:latin typeface="Courier New" charset="0"/>
              </a:rPr>
              <a:t>» v= [4, 5, 4, 2, 1, 7]</a:t>
            </a:r>
          </a:p>
          <a:p>
            <a:pPr>
              <a:buFontTx/>
              <a:buNone/>
            </a:pPr>
            <a:endParaRPr lang="pt-PT" altLang="en-US"/>
          </a:p>
          <a:p>
            <a:pPr>
              <a:buFontTx/>
              <a:buNone/>
            </a:pPr>
            <a:r>
              <a:rPr lang="pt-PT" altLang="en-US"/>
              <a:t>Os elementos são separados por espaços ou vírgulas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8287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Matrizes</a:t>
            </a:r>
            <a:endParaRPr lang="en-GB" altLang="en-US"/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609600" y="3429000"/>
            <a:ext cx="7848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PT" altLang="en-US"/>
              <a:t>Exemplo: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PT" altLang="en-US"/>
              <a:t>	Mede-se a temperatura do ar 4 vezes ao dia, durante uma semana, numa estação meteorológica.</a:t>
            </a:r>
            <a:endParaRPr lang="en-GB" altLang="en-US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457200" y="1752600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PT" altLang="en-US" sz="4000">
                <a:solidFill>
                  <a:schemeClr val="accent2"/>
                </a:solidFill>
              </a:rPr>
              <a:t>Uma matriz pode ser utilizada como um repositório de medidas</a:t>
            </a:r>
            <a:endParaRPr lang="en-GB" altLang="en-US" sz="4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69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Matrizes</a:t>
            </a:r>
            <a:endParaRPr lang="en-GB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>
              <a:buFontTx/>
              <a:buNone/>
            </a:pPr>
            <a:r>
              <a:rPr lang="pt-PT" altLang="en-US"/>
              <a:t>Definição não rigorosa:</a:t>
            </a:r>
          </a:p>
          <a:p>
            <a:pPr>
              <a:buFontTx/>
              <a:buNone/>
            </a:pPr>
            <a:r>
              <a:rPr lang="pt-PT" altLang="en-US"/>
              <a:t>Uma matriz é uma tabela de números</a:t>
            </a:r>
          </a:p>
          <a:p>
            <a:pPr>
              <a:buFontTx/>
              <a:buNone/>
            </a:pPr>
            <a:r>
              <a:rPr lang="pt-PT" altLang="en-US"/>
              <a:t>Exemplos:		</a:t>
            </a:r>
            <a:endParaRPr lang="en-GB" altLang="en-US"/>
          </a:p>
        </p:txBody>
      </p:sp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457200" y="3816350"/>
          <a:ext cx="2811463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6" name="Equation" r:id="rId3" imgW="1409400" imgH="914400" progId="Equation.3">
                  <p:embed/>
                </p:oleObj>
              </mc:Choice>
              <mc:Fallback>
                <p:oleObj name="Equation" r:id="rId3" imgW="1409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6350"/>
                        <a:ext cx="2811463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3962400" y="3816350"/>
          <a:ext cx="9429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7" name="Equation" r:id="rId5" imgW="469800" imgH="914400" progId="Equation.3">
                  <p:embed/>
                </p:oleObj>
              </mc:Choice>
              <mc:Fallback>
                <p:oleObj name="Equation" r:id="rId5" imgW="469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6350"/>
                        <a:ext cx="942975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6502400" y="5207000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8" name="Equation" r:id="rId7" imgW="431640" imgH="215640" progId="Equation.3">
                  <p:embed/>
                </p:oleObj>
              </mc:Choice>
              <mc:Fallback>
                <p:oleObj name="Equation" r:id="rId7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5207000"/>
                        <a:ext cx="86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1" name="Object 9"/>
          <p:cNvGraphicFramePr>
            <a:graphicFrameLocks noChangeAspect="1"/>
          </p:cNvGraphicFramePr>
          <p:nvPr/>
        </p:nvGraphicFramePr>
        <p:xfrm>
          <a:off x="5707063" y="3814763"/>
          <a:ext cx="209073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9" name="Equation" r:id="rId9" imgW="1041120" imgH="215640" progId="Equation.3">
                  <p:embed/>
                </p:oleObj>
              </mc:Choice>
              <mc:Fallback>
                <p:oleObj name="Equation" r:id="rId9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3814763"/>
                        <a:ext cx="209073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4" name="AutoShape 12"/>
          <p:cNvSpPr>
            <a:spLocks noChangeArrowheads="1"/>
          </p:cNvSpPr>
          <p:nvPr/>
        </p:nvSpPr>
        <p:spPr bwMode="auto">
          <a:xfrm>
            <a:off x="4525963" y="5781675"/>
            <a:ext cx="2362200" cy="1076325"/>
          </a:xfrm>
          <a:prstGeom prst="wedgeEllipseCallout">
            <a:avLst>
              <a:gd name="adj1" fmla="val -30644"/>
              <a:gd name="adj2" fmla="val -121681"/>
            </a:avLst>
          </a:prstGeom>
          <a:solidFill>
            <a:srgbClr val="00CC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2000"/>
              <a:t>Vector</a:t>
            </a:r>
          </a:p>
          <a:p>
            <a:pPr algn="ctr">
              <a:buFontTx/>
              <a:buNone/>
            </a:pPr>
            <a:r>
              <a:rPr lang="pt-PT" altLang="en-US" sz="2000"/>
              <a:t>coluna</a:t>
            </a:r>
            <a:endParaRPr lang="en-GB" altLang="en-US" sz="2000"/>
          </a:p>
        </p:txBody>
      </p:sp>
      <p:sp>
        <p:nvSpPr>
          <p:cNvPr id="151566" name="AutoShape 14"/>
          <p:cNvSpPr>
            <a:spLocks noChangeArrowheads="1"/>
          </p:cNvSpPr>
          <p:nvPr/>
        </p:nvSpPr>
        <p:spPr bwMode="auto">
          <a:xfrm>
            <a:off x="6616700" y="2276475"/>
            <a:ext cx="2362200" cy="1076325"/>
          </a:xfrm>
          <a:prstGeom prst="wedgeEllipseCallout">
            <a:avLst>
              <a:gd name="adj1" fmla="val -32995"/>
              <a:gd name="adj2" fmla="val 89380"/>
            </a:avLst>
          </a:prstGeom>
          <a:solidFill>
            <a:srgbClr val="00CC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2000"/>
              <a:t>Vector</a:t>
            </a:r>
          </a:p>
          <a:p>
            <a:pPr algn="ctr">
              <a:buFontTx/>
              <a:buNone/>
            </a:pPr>
            <a:r>
              <a:rPr lang="pt-PT" altLang="en-US" sz="2000"/>
              <a:t>linha</a:t>
            </a:r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18040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animBg="1" autoUpdateAnimBg="0"/>
      <p:bldP spid="15156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Matrizes - Índices</a:t>
            </a:r>
            <a:endParaRPr lang="en-GB" altLang="en-US"/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1676400" y="2058988"/>
          <a:ext cx="57912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58" name="Equation" r:id="rId3" imgW="1396800" imgH="711000" progId="Equation.3">
                  <p:embed/>
                </p:oleObj>
              </mc:Choice>
              <mc:Fallback>
                <p:oleObj name="Equation" r:id="rId3" imgW="1396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8988"/>
                        <a:ext cx="5791200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3200400" y="500538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PT" altLang="en-US" sz="2400">
                <a:solidFill>
                  <a:schemeClr val="accent2"/>
                </a:solidFill>
              </a:rPr>
              <a:t>1            2              </a:t>
            </a:r>
            <a:r>
              <a:rPr lang="pt-PT" altLang="en-US" sz="2400">
                <a:solidFill>
                  <a:srgbClr val="FF0000"/>
                </a:solidFill>
              </a:rPr>
              <a:t>3</a:t>
            </a:r>
            <a:r>
              <a:rPr lang="pt-PT" altLang="en-US" sz="2400">
                <a:solidFill>
                  <a:schemeClr val="accent2"/>
                </a:solidFill>
              </a:rPr>
              <a:t>             4</a:t>
            </a:r>
            <a:endParaRPr lang="en-GB" altLang="en-US" sz="2400">
              <a:solidFill>
                <a:schemeClr val="accent2"/>
              </a:solidFill>
            </a:endParaRP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7505700" y="2286000"/>
            <a:ext cx="533400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PT" altLang="en-US" sz="2400">
                <a:solidFill>
                  <a:schemeClr val="accent2"/>
                </a:solidFill>
              </a:rPr>
              <a:t>1</a:t>
            </a:r>
          </a:p>
          <a:p>
            <a:pPr>
              <a:spcBef>
                <a:spcPct val="50000"/>
              </a:spcBef>
              <a:buFontTx/>
              <a:buNone/>
            </a:pPr>
            <a:endParaRPr lang="pt-PT" altLang="en-US" sz="180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pt-PT" altLang="en-US" sz="2400">
                <a:solidFill>
                  <a:srgbClr val="FF0000"/>
                </a:solidFill>
              </a:rPr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endParaRPr lang="pt-PT" altLang="en-US" sz="160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pt-PT" altLang="en-US" sz="2400">
                <a:solidFill>
                  <a:schemeClr val="accent2"/>
                </a:solidFill>
              </a:rPr>
              <a:t>3</a:t>
            </a:r>
            <a:endParaRPr lang="en-GB" altLang="en-US" sz="2400">
              <a:solidFill>
                <a:schemeClr val="accent2"/>
              </a:solidFill>
            </a:endParaRPr>
          </a:p>
        </p:txBody>
      </p:sp>
      <p:grpSp>
        <p:nvGrpSpPr>
          <p:cNvPr id="163854" name="Group 14"/>
          <p:cNvGrpSpPr>
            <a:grpSpLocks/>
          </p:cNvGrpSpPr>
          <p:nvPr/>
        </p:nvGrpSpPr>
        <p:grpSpPr bwMode="auto">
          <a:xfrm>
            <a:off x="2971800" y="2058988"/>
            <a:ext cx="5067300" cy="3579812"/>
            <a:chOff x="1872" y="1297"/>
            <a:chExt cx="3192" cy="2255"/>
          </a:xfrm>
        </p:grpSpPr>
        <p:sp>
          <p:nvSpPr>
            <p:cNvPr id="163848" name="Rectangle 8"/>
            <p:cNvSpPr>
              <a:spLocks noChangeArrowheads="1"/>
            </p:cNvSpPr>
            <p:nvPr/>
          </p:nvSpPr>
          <p:spPr bwMode="auto">
            <a:xfrm>
              <a:off x="1872" y="1872"/>
              <a:ext cx="3192" cy="62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63849" name="Rectangle 9"/>
            <p:cNvSpPr>
              <a:spLocks noChangeArrowheads="1"/>
            </p:cNvSpPr>
            <p:nvPr/>
          </p:nvSpPr>
          <p:spPr bwMode="auto">
            <a:xfrm>
              <a:off x="3216" y="1297"/>
              <a:ext cx="624" cy="225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</p:grpSp>
      <p:grpSp>
        <p:nvGrpSpPr>
          <p:cNvPr id="163853" name="Group 13"/>
          <p:cNvGrpSpPr>
            <a:grpSpLocks/>
          </p:cNvGrpSpPr>
          <p:nvPr/>
        </p:nvGrpSpPr>
        <p:grpSpPr bwMode="auto">
          <a:xfrm>
            <a:off x="457200" y="2971800"/>
            <a:ext cx="5638800" cy="3429000"/>
            <a:chOff x="288" y="1872"/>
            <a:chExt cx="3552" cy="2160"/>
          </a:xfrm>
        </p:grpSpPr>
        <p:sp>
          <p:nvSpPr>
            <p:cNvPr id="163847" name="Oval 7"/>
            <p:cNvSpPr>
              <a:spLocks noChangeArrowheads="1"/>
            </p:cNvSpPr>
            <p:nvPr/>
          </p:nvSpPr>
          <p:spPr bwMode="auto">
            <a:xfrm>
              <a:off x="3216" y="1872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63852" name="AutoShape 12"/>
            <p:cNvSpPr>
              <a:spLocks noChangeArrowheads="1"/>
            </p:cNvSpPr>
            <p:nvPr/>
          </p:nvSpPr>
          <p:spPr bwMode="auto">
            <a:xfrm>
              <a:off x="288" y="2909"/>
              <a:ext cx="1440" cy="1123"/>
            </a:xfrm>
            <a:prstGeom prst="wedgeEllipseCallout">
              <a:avLst>
                <a:gd name="adj1" fmla="val 155694"/>
                <a:gd name="adj2" fmla="val -105921"/>
              </a:avLst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buFontTx/>
                <a:buNone/>
              </a:pPr>
              <a:r>
                <a:rPr lang="pt-PT" altLang="en-US"/>
                <a:t> </a:t>
              </a:r>
              <a:endParaRPr lang="en-GB" altLang="en-US"/>
            </a:p>
          </p:txBody>
        </p:sp>
        <p:graphicFrame>
          <p:nvGraphicFramePr>
            <p:cNvPr id="163851" name="Object 11"/>
            <p:cNvGraphicFramePr>
              <a:graphicFrameLocks noChangeAspect="1"/>
            </p:cNvGraphicFramePr>
            <p:nvPr/>
          </p:nvGraphicFramePr>
          <p:xfrm>
            <a:off x="652" y="3128"/>
            <a:ext cx="692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59" name="Equation" r:id="rId5" imgW="266400" imgH="241200" progId="Equation.3">
                    <p:embed/>
                  </p:oleObj>
                </mc:Choice>
                <mc:Fallback>
                  <p:oleObj name="Equation" r:id="rId5" imgW="266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3128"/>
                          <a:ext cx="692" cy="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0678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Transposta de uma matriz</a:t>
            </a:r>
            <a:endParaRPr lang="en-GB" alt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/>
              <a:t>A operação de transposição troca as linhas pelas colunas de uma matriz. Em notação matemática a transposta de uma matriz </a:t>
            </a:r>
            <a:r>
              <a:rPr lang="pt-PT" altLang="en-US" i="1"/>
              <a:t>A</a:t>
            </a:r>
            <a:r>
              <a:rPr lang="pt-PT" altLang="en-US"/>
              <a:t> representa-se por      . Em notação Matlab a transposta de uma matriz representa-se por </a:t>
            </a:r>
            <a:r>
              <a:rPr lang="pt-PT" altLang="en-US" b="1">
                <a:latin typeface="Courier New" charset="0"/>
              </a:rPr>
              <a:t>A’</a:t>
            </a:r>
          </a:p>
          <a:p>
            <a:r>
              <a:rPr lang="pt-PT" altLang="en-US"/>
              <a:t>Exemplo:</a:t>
            </a:r>
          </a:p>
          <a:p>
            <a:pPr>
              <a:buFontTx/>
              <a:buNone/>
            </a:pPr>
            <a:endParaRPr lang="en-GB" altLang="en-US"/>
          </a:p>
        </p:txBody>
      </p:sp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3810000" y="3048000"/>
          <a:ext cx="609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15" name="Equation" r:id="rId4" imgW="215640" imgH="190440" progId="Equation.3">
                  <p:embed/>
                </p:oleObj>
              </mc:Choice>
              <mc:Fallback>
                <p:oleObj name="Equation" r:id="rId4" imgW="2156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0"/>
                        <a:ext cx="609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2403475" y="4468813"/>
          <a:ext cx="1900238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16" name="Equation" r:id="rId6" imgW="952200" imgH="711000" progId="Equation.3">
                  <p:embed/>
                </p:oleObj>
              </mc:Choice>
              <mc:Fallback>
                <p:oleObj name="Equation" r:id="rId6" imgW="952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4468813"/>
                        <a:ext cx="1900238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5219700" y="4468813"/>
          <a:ext cx="1976438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17" name="Equation" r:id="rId8" imgW="990360" imgH="711000" progId="Equation.3">
                  <p:embed/>
                </p:oleObj>
              </mc:Choice>
              <mc:Fallback>
                <p:oleObj name="Equation" r:id="rId8" imgW="990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468813"/>
                        <a:ext cx="1976438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779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Sinal</a:t>
            </a:r>
            <a:endParaRPr lang="en-GB" altLang="en-US"/>
          </a:p>
        </p:txBody>
      </p:sp>
      <p:sp>
        <p:nvSpPr>
          <p:cNvPr id="175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PT" altLang="en-US"/>
              <a:t>Os sinais podem ser classificados em</a:t>
            </a:r>
          </a:p>
          <a:p>
            <a:r>
              <a:rPr lang="pt-PT" altLang="en-US">
                <a:solidFill>
                  <a:schemeClr val="accent2"/>
                </a:solidFill>
              </a:rPr>
              <a:t>Contínuos</a:t>
            </a:r>
          </a:p>
          <a:p>
            <a:pPr lvl="1">
              <a:buFontTx/>
              <a:buNone/>
            </a:pPr>
            <a:r>
              <a:rPr lang="pt-PT" altLang="en-US"/>
              <a:t>Um sinal diz-se contínuo se se puder medir o seu valor em qualquer instante de tempo</a:t>
            </a:r>
          </a:p>
          <a:p>
            <a:pPr lvl="1">
              <a:buFontTx/>
              <a:buNone/>
            </a:pPr>
            <a:r>
              <a:rPr lang="pt-PT" altLang="en-US"/>
              <a:t>Ex: a temperatura ambiente é um sinal contínuo</a:t>
            </a:r>
          </a:p>
          <a:p>
            <a:r>
              <a:rPr lang="pt-PT" altLang="en-US">
                <a:solidFill>
                  <a:schemeClr val="accent2"/>
                </a:solidFill>
              </a:rPr>
              <a:t>Discretos</a:t>
            </a:r>
          </a:p>
          <a:p>
            <a:pPr lvl="1">
              <a:buFontTx/>
              <a:buNone/>
            </a:pPr>
            <a:r>
              <a:rPr lang="pt-PT" altLang="en-US"/>
              <a:t>Apenas se conhecem medidas do sinal tiradas em alguns instantes de tempo</a:t>
            </a:r>
          </a:p>
          <a:p>
            <a:pPr lvl="1">
              <a:buFontTx/>
              <a:buNone/>
            </a:pPr>
            <a:r>
              <a:rPr lang="pt-PT" altLang="en-US"/>
              <a:t>Ex: a temperatura ambiente medida todas as horas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526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Sumário</a:t>
            </a:r>
            <a:endParaRPr lang="en-GB" alt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 sz="2800"/>
              <a:t>O que é o Matlab ?</a:t>
            </a:r>
          </a:p>
          <a:p>
            <a:r>
              <a:rPr lang="pt-PT" altLang="en-US" sz="2800"/>
              <a:t>Explorar os menus</a:t>
            </a:r>
          </a:p>
          <a:p>
            <a:r>
              <a:rPr lang="pt-PT" altLang="en-US" sz="2800"/>
              <a:t>O ambiente gráfico do Matlab</a:t>
            </a:r>
          </a:p>
          <a:p>
            <a:r>
              <a:rPr lang="pt-PT" altLang="en-US" sz="2800"/>
              <a:t>O Matlab como calculadora</a:t>
            </a:r>
          </a:p>
          <a:p>
            <a:r>
              <a:rPr lang="pt-PT" altLang="en-US" sz="2800"/>
              <a:t>Trabalhar com as variáveis</a:t>
            </a:r>
          </a:p>
          <a:p>
            <a:r>
              <a:rPr lang="pt-PT" altLang="en-US" sz="2800"/>
              <a:t>Números complexos</a:t>
            </a:r>
          </a:p>
          <a:p>
            <a:r>
              <a:rPr lang="pt-PT" altLang="en-US" sz="2800"/>
              <a:t>Funções matemáticas</a:t>
            </a:r>
          </a:p>
          <a:p>
            <a:r>
              <a:rPr lang="pt-PT" altLang="en-US" sz="2800"/>
              <a:t>“Scripts” no Matlab</a:t>
            </a:r>
          </a:p>
          <a:p>
            <a:r>
              <a:rPr lang="pt-PT" altLang="en-US" sz="2800"/>
              <a:t>Ajuda “Online” para o Matlab</a:t>
            </a:r>
            <a:endParaRPr lang="en-GB" altLang="en-US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Matrizes</a:t>
            </a:r>
            <a:endParaRPr lang="en-GB" altLang="en-US"/>
          </a:p>
        </p:txBody>
      </p:sp>
      <p:graphicFrame>
        <p:nvGraphicFramePr>
          <p:cNvPr id="168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73096"/>
              </p:ext>
            </p:extLst>
          </p:nvPr>
        </p:nvGraphicFramePr>
        <p:xfrm>
          <a:off x="1371600" y="3129185"/>
          <a:ext cx="64008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7" name="Equation" r:id="rId3" imgW="2311200" imgH="914400" progId="Equation.3">
                  <p:embed/>
                </p:oleObj>
              </mc:Choice>
              <mc:Fallback>
                <p:oleObj name="Equation" r:id="rId3" imgW="2311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29185"/>
                        <a:ext cx="64008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7924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PT" altLang="en-US" dirty="0"/>
              <a:t>Temperaturas registadas durante uma </a:t>
            </a:r>
            <a:r>
              <a:rPr lang="pt-PT" altLang="en-US" dirty="0" smtClean="0"/>
              <a:t>semana em 4 locais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43738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Matrizes</a:t>
            </a:r>
            <a:endParaRPr lang="en-GB" alt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/>
              <a:t>A organização da informação na forma de uma matriz apresenta várias </a:t>
            </a:r>
            <a:r>
              <a:rPr lang="pt-PT" altLang="en-US">
                <a:solidFill>
                  <a:schemeClr val="accent2"/>
                </a:solidFill>
              </a:rPr>
              <a:t>vantagens</a:t>
            </a:r>
            <a:r>
              <a:rPr lang="pt-PT" altLang="en-US"/>
              <a:t>:</a:t>
            </a:r>
          </a:p>
          <a:p>
            <a:pPr lvl="1"/>
            <a:r>
              <a:rPr lang="pt-PT" altLang="en-US"/>
              <a:t>A informação fica organizada</a:t>
            </a:r>
          </a:p>
          <a:p>
            <a:pPr lvl="1"/>
            <a:r>
              <a:rPr lang="pt-PT" altLang="en-US"/>
              <a:t>Qualquer valor armazenado pode ser indexado de forma inequívoca</a:t>
            </a:r>
          </a:p>
          <a:p>
            <a:pPr lvl="1"/>
            <a:r>
              <a:rPr lang="pt-PT" altLang="en-US"/>
              <a:t>A representação abstracta de um conjunto de valores é compacta (no exemplo anterior basta apenas a letra </a:t>
            </a:r>
            <a:r>
              <a:rPr lang="pt-PT" altLang="en-US" i="1"/>
              <a:t>T</a:t>
            </a:r>
            <a:r>
              <a:rPr lang="pt-PT" altLang="en-US"/>
              <a:t> para representar 28 temperaturas)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509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Representação de polinómios</a:t>
            </a:r>
            <a:endParaRPr lang="en-GB" alt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PT" altLang="en-US"/>
              <a:t>Um polinómio no Matlab pode ser representado no Matlab por um vector com os seus coeficientes. Vejamos um exemplo:</a:t>
            </a:r>
          </a:p>
          <a:p>
            <a:endParaRPr lang="pt-PT" altLang="en-US"/>
          </a:p>
          <a:p>
            <a:pPr>
              <a:buFontTx/>
              <a:buNone/>
            </a:pPr>
            <a:r>
              <a:rPr lang="pt-PT" altLang="en-US"/>
              <a:t>Este polinómio representa-se no Matlab como:</a:t>
            </a:r>
          </a:p>
          <a:p>
            <a:pPr>
              <a:buFontTx/>
              <a:buNone/>
            </a:pPr>
            <a:r>
              <a:rPr lang="pt-PT" altLang="en-US">
                <a:latin typeface="Courier New" charset="0"/>
              </a:rPr>
              <a:t>p= [2, 0, -3, 9]</a:t>
            </a:r>
            <a:endParaRPr lang="en-GB" altLang="en-US">
              <a:latin typeface="Courier New" charset="0"/>
            </a:endParaRPr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2112963" y="2986088"/>
          <a:ext cx="46132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78" name="Equation" r:id="rId3" imgW="1193760" imgH="228600" progId="Equation.3">
                  <p:embed/>
                </p:oleObj>
              </mc:Choice>
              <mc:Fallback>
                <p:oleObj name="Equation" r:id="rId3" imgW="119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2986088"/>
                        <a:ext cx="46132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9447" name="Group 7"/>
          <p:cNvGrpSpPr>
            <a:grpSpLocks/>
          </p:cNvGrpSpPr>
          <p:nvPr/>
        </p:nvGrpSpPr>
        <p:grpSpPr bwMode="auto">
          <a:xfrm>
            <a:off x="2057400" y="4294188"/>
            <a:ext cx="5562600" cy="2030412"/>
            <a:chOff x="1296" y="2705"/>
            <a:chExt cx="3504" cy="1279"/>
          </a:xfrm>
        </p:grpSpPr>
        <p:sp>
          <p:nvSpPr>
            <p:cNvPr id="189445" name="Oval 5"/>
            <p:cNvSpPr>
              <a:spLocks noChangeArrowheads="1"/>
            </p:cNvSpPr>
            <p:nvPr/>
          </p:nvSpPr>
          <p:spPr bwMode="auto">
            <a:xfrm>
              <a:off x="1296" y="2705"/>
              <a:ext cx="384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89446" name="AutoShape 6"/>
            <p:cNvSpPr>
              <a:spLocks noChangeArrowheads="1"/>
            </p:cNvSpPr>
            <p:nvPr/>
          </p:nvSpPr>
          <p:spPr bwMode="auto">
            <a:xfrm>
              <a:off x="1680" y="3360"/>
              <a:ext cx="3120" cy="624"/>
            </a:xfrm>
            <a:prstGeom prst="wedgeRoundRectCallout">
              <a:avLst>
                <a:gd name="adj1" fmla="val -51444"/>
                <a:gd name="adj2" fmla="val -99037"/>
                <a:gd name="adj3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buFontTx/>
                <a:buNone/>
              </a:pPr>
              <a:r>
                <a:rPr lang="pt-PT" altLang="en-US" sz="2400"/>
                <a:t>O termo nulo tem de ser representado de forma explícita</a:t>
              </a:r>
              <a:endParaRPr lang="en-GB" altLang="en-US" sz="2400"/>
            </a:p>
          </p:txBody>
        </p:sp>
      </p:grpSp>
      <p:graphicFrame>
        <p:nvGraphicFramePr>
          <p:cNvPr id="189448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79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59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Operações com polinómios</a:t>
            </a:r>
            <a:endParaRPr lang="en-GB" altLang="en-US"/>
          </a:p>
        </p:txBody>
      </p:sp>
      <p:graphicFrame>
        <p:nvGraphicFramePr>
          <p:cNvPr id="191534" name="Group 46"/>
          <p:cNvGraphicFramePr>
            <a:graphicFrameLocks noGrp="1"/>
          </p:cNvGraphicFramePr>
          <p:nvPr/>
        </p:nvGraphicFramePr>
        <p:xfrm>
          <a:off x="508000" y="1524000"/>
          <a:ext cx="8178800" cy="4962144"/>
        </p:xfrm>
        <a:graphic>
          <a:graphicData uri="http://schemas.openxmlformats.org/drawingml/2006/table">
            <a:tbl>
              <a:tblPr/>
              <a:tblGrid>
                <a:gridCol w="3911600"/>
                <a:gridCol w="4267200"/>
              </a:tblGrid>
              <a:tr h="7620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Operação</a:t>
                      </a: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Matlab</a:t>
                      </a: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pt-PT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)+</a:t>
                      </a:r>
                      <a:r>
                        <a:rPr kumimoji="0" lang="pt-PT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</a:t>
                      </a: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pt-PT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p+q</a:t>
                      </a: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pt-PT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</a:t>
                      </a:r>
                      <a:r>
                        <a:rPr kumimoji="0" lang="pt-PT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</a:t>
                      </a: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pt-PT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conv(p,q)</a:t>
                      </a: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raízes de </a:t>
                      </a:r>
                      <a:r>
                        <a:rPr kumimoji="0" lang="pt-PT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pt-PT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roots(p)</a:t>
                      </a: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polinómio com as raízes </a:t>
                      </a:r>
                      <a:r>
                        <a:rPr kumimoji="0" lang="pt-PT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  <a:r>
                        <a:rPr kumimoji="0" lang="pt-PT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r>
                        <a:rPr kumimoji="0" lang="pt-PT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, </a:t>
                      </a:r>
                      <a:r>
                        <a:rPr kumimoji="0" lang="pt-PT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  <a:r>
                        <a:rPr kumimoji="0" lang="pt-PT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pt-PT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, ...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poly(r)</a:t>
                      </a: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Valor do polinómio </a:t>
                      </a:r>
                      <a:r>
                        <a:rPr kumimoji="0" lang="pt-PT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r>
                        <a:rPr kumimoji="0" lang="pt-PT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pt-PT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pt-PT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 para vários valores de </a:t>
                      </a:r>
                      <a:r>
                        <a:rPr kumimoji="0" lang="pt-PT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pt-PT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.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polyval(p,x)</a:t>
                      </a: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009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O operador “:”</a:t>
            </a:r>
            <a:endParaRPr lang="en-US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 dirty="0"/>
              <a:t>O mais versátil operador do MATLAB</a:t>
            </a:r>
          </a:p>
          <a:p>
            <a:r>
              <a:rPr lang="pt-PT" altLang="en-US" dirty="0"/>
              <a:t>Permite definir de forma compacta um conjunto de valores (</a:t>
            </a:r>
            <a:r>
              <a:rPr lang="pt-PT" altLang="en-US" dirty="0" err="1"/>
              <a:t>vector</a:t>
            </a:r>
            <a:r>
              <a:rPr lang="pt-PT" altLang="en-US" dirty="0"/>
              <a:t>) em progressão </a:t>
            </a:r>
            <a:r>
              <a:rPr lang="pt-PT" altLang="en-US" dirty="0" smtClean="0"/>
              <a:t>aritmética.</a:t>
            </a:r>
          </a:p>
          <a:p>
            <a:pPr marL="0" indent="0">
              <a:buNone/>
            </a:pPr>
            <a:endParaRPr lang="pt-PT" altLang="en-US" sz="2000" dirty="0" smtClean="0">
              <a:latin typeface="Courier New" charset="0"/>
            </a:endParaRPr>
          </a:p>
          <a:p>
            <a:pPr marL="0" indent="0">
              <a:buNone/>
            </a:pPr>
            <a:r>
              <a:rPr lang="pt-PT" altLang="en-US" sz="2400" dirty="0" smtClean="0">
                <a:latin typeface="Courier New" charset="0"/>
              </a:rPr>
              <a:t>&gt;&gt; x </a:t>
            </a:r>
            <a:r>
              <a:rPr lang="pt-PT" altLang="en-US" sz="2400" dirty="0">
                <a:latin typeface="Courier New" charset="0"/>
              </a:rPr>
              <a:t>= </a:t>
            </a:r>
            <a:r>
              <a:rPr lang="pt-PT" altLang="en-US" sz="2400" dirty="0" smtClean="0">
                <a:latin typeface="Courier New" charset="0"/>
              </a:rPr>
              <a:t>início: </a:t>
            </a:r>
            <a:r>
              <a:rPr lang="pt-PT" altLang="en-US" sz="2400" dirty="0">
                <a:latin typeface="Courier New" charset="0"/>
              </a:rPr>
              <a:t>passo : </a:t>
            </a:r>
            <a:r>
              <a:rPr lang="pt-PT" altLang="en-US" sz="2400" dirty="0" smtClean="0">
                <a:latin typeface="Courier New" charset="0"/>
              </a:rPr>
              <a:t>fim</a:t>
            </a:r>
          </a:p>
          <a:p>
            <a:pPr>
              <a:buFontTx/>
              <a:buNone/>
            </a:pPr>
            <a:endParaRPr lang="pt-PT" altLang="en-US" sz="24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pt-PT" altLang="en-US" sz="2400" dirty="0" smtClean="0">
                <a:latin typeface="Courier New" charset="0"/>
              </a:rPr>
              <a:t>exemplo</a:t>
            </a:r>
          </a:p>
          <a:p>
            <a:pPr>
              <a:buFontTx/>
              <a:buNone/>
            </a:pPr>
            <a:r>
              <a:rPr lang="pt-PT" altLang="en-US" sz="2400" dirty="0" smtClean="0">
                <a:latin typeface="Courier New" charset="0"/>
              </a:rPr>
              <a:t>&gt;&gt; x= 2:2:20</a:t>
            </a:r>
          </a:p>
          <a:p>
            <a:pPr>
              <a:buFontTx/>
              <a:buNone/>
            </a:pPr>
            <a:r>
              <a:rPr lang="pt-PT" altLang="en-US" sz="2400" dirty="0" smtClean="0">
                <a:latin typeface="Courier New" charset="0"/>
              </a:rPr>
              <a:t>&gt;&gt; 2, 4, 6, 8, 10</a:t>
            </a:r>
            <a:endParaRPr lang="pt-PT" altLang="en-US" sz="2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2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Tipos de dados elementares </a:t>
            </a:r>
            <a:endParaRPr lang="en-US" alt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543800" cy="4724400"/>
          </a:xfrm>
        </p:spPr>
        <p:txBody>
          <a:bodyPr/>
          <a:lstStyle/>
          <a:p>
            <a:r>
              <a:rPr lang="pt-PT" altLang="en-US"/>
              <a:t>Vectores numéricos</a:t>
            </a:r>
          </a:p>
          <a:p>
            <a:pPr lvl="1">
              <a:buFontTx/>
              <a:buNone/>
            </a:pPr>
            <a:r>
              <a:rPr lang="en-US" altLang="en-US" sz="1800">
                <a:latin typeface="Courier New" charset="0"/>
              </a:rPr>
              <a:t>» x = 1:10;</a:t>
            </a:r>
            <a:r>
              <a:rPr lang="pt-PT" altLang="en-US" sz="1800">
                <a:latin typeface="Courier New" charset="0"/>
              </a:rPr>
              <a:t> </a:t>
            </a:r>
            <a:endParaRPr lang="en-US" altLang="en-US" sz="180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altLang="en-US" sz="1800">
                <a:latin typeface="Courier New" charset="0"/>
              </a:rPr>
              <a:t>» x = 1 + linspace(1,20,10)*j;</a:t>
            </a:r>
            <a:r>
              <a:rPr lang="pt-PT" altLang="en-US" sz="1800">
                <a:latin typeface="Courier New" charset="0"/>
              </a:rPr>
              <a:t> % vector complexo</a:t>
            </a:r>
          </a:p>
          <a:p>
            <a:pPr lvl="1">
              <a:buFontTx/>
              <a:buNone/>
            </a:pPr>
            <a:r>
              <a:rPr lang="pt-PT" altLang="en-US" sz="1800">
                <a:latin typeface="Courier New" charset="0"/>
              </a:rPr>
              <a:t>» y = (x &gt;= 5)  % vector booleano</a:t>
            </a:r>
          </a:p>
          <a:p>
            <a:pPr lvl="1">
              <a:buFontTx/>
              <a:buNone/>
            </a:pPr>
            <a:r>
              <a:rPr lang="pt-PT" altLang="en-US" sz="1800">
                <a:latin typeface="Courier New" charset="0"/>
              </a:rPr>
              <a:t>y = </a:t>
            </a:r>
          </a:p>
          <a:p>
            <a:pPr lvl="1">
              <a:buFontTx/>
              <a:buNone/>
            </a:pPr>
            <a:r>
              <a:rPr lang="pt-PT" altLang="en-US" sz="1800">
                <a:latin typeface="Courier New" charset="0"/>
              </a:rPr>
              <a:t>     0   0   0   0   1   1   1   1   1   1</a:t>
            </a:r>
          </a:p>
          <a:p>
            <a:r>
              <a:rPr lang="pt-PT" altLang="en-US"/>
              <a:t>Vectores de caracteres</a:t>
            </a:r>
          </a:p>
          <a:p>
            <a:pPr lvl="1">
              <a:buFontTx/>
              <a:buNone/>
            </a:pPr>
            <a:r>
              <a:rPr lang="en-US" altLang="en-US" sz="1800">
                <a:latin typeface="Courier New" charset="0"/>
              </a:rPr>
              <a:t>»  x = ['c','h','a','r']</a:t>
            </a:r>
          </a:p>
          <a:p>
            <a:pPr lvl="1">
              <a:buFontTx/>
              <a:buNone/>
            </a:pPr>
            <a:r>
              <a:rPr lang="en-US" altLang="en-US" sz="1800">
                <a:latin typeface="Courier New" charset="0"/>
              </a:rPr>
              <a:t>x =</a:t>
            </a:r>
            <a:r>
              <a:rPr lang="pt-PT" altLang="en-US" sz="1800">
                <a:latin typeface="Courier New" charset="0"/>
              </a:rPr>
              <a:t> </a:t>
            </a:r>
            <a:r>
              <a:rPr lang="en-US" altLang="en-US" sz="1800">
                <a:latin typeface="Courier New" charset="0"/>
              </a:rPr>
              <a:t>char</a:t>
            </a:r>
          </a:p>
          <a:p>
            <a:pPr lvl="1">
              <a:buFontTx/>
              <a:buNone/>
            </a:pPr>
            <a:r>
              <a:rPr lang="en-US" altLang="en-US" sz="1800">
                <a:latin typeface="Courier New" charset="0"/>
              </a:rPr>
              <a:t>» x = ['char']</a:t>
            </a:r>
            <a:endParaRPr lang="pt-PT" altLang="en-US"/>
          </a:p>
          <a:p>
            <a:pPr lvl="1">
              <a:buFontTx/>
              <a:buNone/>
            </a:pPr>
            <a:r>
              <a:rPr lang="en-US" altLang="en-US" sz="1800">
                <a:latin typeface="Courier New" charset="0"/>
              </a:rPr>
              <a:t>x =</a:t>
            </a:r>
            <a:r>
              <a:rPr lang="pt-PT" altLang="en-US" sz="1800">
                <a:latin typeface="Courier New" charset="0"/>
              </a:rPr>
              <a:t> </a:t>
            </a:r>
            <a:r>
              <a:rPr lang="en-US" altLang="en-US" sz="1800">
                <a:latin typeface="Courier New" charset="0"/>
              </a:rPr>
              <a:t>char</a:t>
            </a:r>
            <a:endParaRPr lang="pt-PT" altLang="en-US" sz="1800">
              <a:latin typeface="Courier New" charset="0"/>
            </a:endParaRPr>
          </a:p>
          <a:p>
            <a:pPr lvl="1"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42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Definição funcional de matrizes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PT" altLang="en-US" sz="2000"/>
              <a:t>Quando se pretende criar uma matriz cujos elementos se podem relacionar facilmente, o Matlab possui as seguintes funções:</a:t>
            </a:r>
          </a:p>
          <a:p>
            <a:pPr>
              <a:lnSpc>
                <a:spcPct val="90000"/>
              </a:lnSpc>
            </a:pPr>
            <a:r>
              <a:rPr lang="pt-PT" altLang="en-US" sz="2000">
                <a:solidFill>
                  <a:schemeClr val="accent2"/>
                </a:solidFill>
              </a:rPr>
              <a:t>zeros(N,M)</a:t>
            </a:r>
            <a:r>
              <a:rPr lang="pt-PT" altLang="en-US" sz="2000"/>
              <a:t>	gera uma matriz de zeros com </a:t>
            </a:r>
            <a:r>
              <a:rPr lang="pt-PT" altLang="en-US" sz="2000" i="1"/>
              <a:t>N</a:t>
            </a:r>
            <a:r>
              <a:rPr lang="pt-PT" altLang="en-US" sz="2000"/>
              <a:t> linha e </a:t>
            </a:r>
            <a:r>
              <a:rPr lang="pt-PT" altLang="en-US" sz="2000" i="1"/>
              <a:t>M</a:t>
            </a:r>
            <a:r>
              <a:rPr lang="pt-PT" altLang="en-US" sz="2000"/>
              <a:t> colunas</a:t>
            </a:r>
          </a:p>
          <a:p>
            <a:pPr>
              <a:lnSpc>
                <a:spcPct val="90000"/>
              </a:lnSpc>
            </a:pPr>
            <a:r>
              <a:rPr lang="pt-PT" altLang="en-US" sz="2000">
                <a:solidFill>
                  <a:schemeClr val="accent2"/>
                </a:solidFill>
              </a:rPr>
              <a:t>ones(N,M)</a:t>
            </a:r>
            <a:r>
              <a:rPr lang="pt-PT" altLang="en-US" sz="2000"/>
              <a:t>	gera uma matriz de uns com </a:t>
            </a:r>
            <a:r>
              <a:rPr lang="pt-PT" altLang="en-US" sz="2000" i="1"/>
              <a:t>N</a:t>
            </a:r>
            <a:r>
              <a:rPr lang="pt-PT" altLang="en-US" sz="2000"/>
              <a:t> linha e </a:t>
            </a:r>
            <a:r>
              <a:rPr lang="pt-PT" altLang="en-US" sz="2000" i="1"/>
              <a:t>M</a:t>
            </a:r>
            <a:r>
              <a:rPr lang="pt-PT" altLang="en-US" sz="2000"/>
              <a:t> colunas</a:t>
            </a:r>
          </a:p>
          <a:p>
            <a:pPr>
              <a:lnSpc>
                <a:spcPct val="90000"/>
              </a:lnSpc>
            </a:pPr>
            <a:r>
              <a:rPr lang="pt-PT" altLang="en-US" sz="2000">
                <a:solidFill>
                  <a:schemeClr val="accent2"/>
                </a:solidFill>
              </a:rPr>
              <a:t>rand(N,M)</a:t>
            </a:r>
            <a:r>
              <a:rPr lang="pt-PT" altLang="en-US" sz="2000"/>
              <a:t>	gera uma matriz de elementos aleatórios com </a:t>
            </a:r>
            <a:r>
              <a:rPr lang="pt-PT" altLang="en-US" sz="2000" i="1"/>
              <a:t>N</a:t>
            </a:r>
            <a:r>
              <a:rPr lang="pt-PT" altLang="en-US" sz="2000"/>
              <a:t> linha e </a:t>
            </a:r>
            <a:r>
              <a:rPr lang="pt-PT" altLang="en-US" sz="2000" i="1"/>
              <a:t>M</a:t>
            </a:r>
            <a:r>
              <a:rPr lang="pt-PT" altLang="en-US" sz="2000"/>
              <a:t> 		colunas</a:t>
            </a:r>
          </a:p>
          <a:p>
            <a:pPr>
              <a:lnSpc>
                <a:spcPct val="90000"/>
              </a:lnSpc>
            </a:pPr>
            <a:r>
              <a:rPr lang="pt-PT" altLang="en-US" sz="2000">
                <a:solidFill>
                  <a:schemeClr val="accent2"/>
                </a:solidFill>
              </a:rPr>
              <a:t>magic(N)</a:t>
            </a:r>
            <a:r>
              <a:rPr lang="pt-PT" altLang="en-US" sz="2000"/>
              <a:t>	gera um quadrado mágico de dimensão </a:t>
            </a:r>
            <a:r>
              <a:rPr lang="pt-PT" altLang="en-US" sz="2000" i="1"/>
              <a:t>N</a:t>
            </a:r>
          </a:p>
          <a:p>
            <a:pPr>
              <a:lnSpc>
                <a:spcPct val="90000"/>
              </a:lnSpc>
            </a:pPr>
            <a:r>
              <a:rPr lang="pt-PT" altLang="en-US" sz="2000">
                <a:solidFill>
                  <a:schemeClr val="accent2"/>
                </a:solidFill>
              </a:rPr>
              <a:t>eye(N)</a:t>
            </a:r>
            <a:r>
              <a:rPr lang="pt-PT" altLang="en-US" sz="2000"/>
              <a:t>	gera uma matriz identidade de dimensão </a:t>
            </a:r>
            <a:r>
              <a:rPr lang="pt-PT" altLang="en-US" sz="2000" i="1"/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endParaRPr lang="pt-PT" alt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2000"/>
              <a:t>Exemplos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2000">
                <a:latin typeface="Courier New" charset="0"/>
              </a:rPr>
              <a:t>» A = eye(3)		» B = zeros(2,3)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2000">
                <a:latin typeface="Courier New" charset="0"/>
              </a:rPr>
              <a:t>A =				B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2000">
                <a:latin typeface="Courier New" charset="0"/>
              </a:rPr>
              <a:t>     1     0     0	     0   0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2000">
                <a:latin typeface="Courier New" charset="0"/>
              </a:rPr>
              <a:t>     0     1     0	     0   0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2000">
                <a:latin typeface="Courier New" charset="0"/>
              </a:rPr>
              <a:t>     0     0     1</a:t>
            </a:r>
            <a:endParaRPr lang="en-US" altLang="en-US" sz="2000"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1096425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Concatenação</a:t>
            </a:r>
            <a:endParaRPr lang="en-US" alt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Com o Matlab é possível construir matrizes a partir de outras de menor dimensão. Eis alguns exemplos: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» x = [1 2; 3 4];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» A = [x x;x x]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A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     1     2     1     2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     3     4     3     4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     1     2     1     2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     3     4     3     4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» % Problema de consistência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» x = [1 2 3 4; 4 5 6]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???  = [1 2 3 4; 4 5 6]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                       |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All rows in the bracketed expression must have the same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number of columns.</a:t>
            </a:r>
          </a:p>
        </p:txBody>
      </p:sp>
    </p:spTree>
    <p:extLst>
      <p:ext uri="{BB962C8B-B14F-4D97-AF65-F5344CB8AC3E}">
        <p14:creationId xmlns:p14="http://schemas.microsoft.com/office/powerpoint/2010/main" val="72657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Dimensões</a:t>
            </a:r>
            <a:endParaRPr lang="en-US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/>
              <a:t>Número de elementos dum vector ou matriz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charset="0"/>
              </a:rPr>
              <a:t>» x = 1:10;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charset="0"/>
              </a:rPr>
              <a:t>» y = 3 + j*linspace(1,10,20);</a:t>
            </a:r>
            <a:endParaRPr lang="pt-PT" altLang="en-US" sz="2000">
              <a:latin typeface="Courier New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charset="0"/>
              </a:rPr>
              <a:t>» dim_x = </a:t>
            </a:r>
            <a:r>
              <a:rPr lang="en-US" altLang="en-US" sz="2000" b="1">
                <a:latin typeface="Courier New" charset="0"/>
              </a:rPr>
              <a:t>size(x)</a:t>
            </a:r>
            <a:r>
              <a:rPr lang="en-US" altLang="en-US" sz="2000">
                <a:latin typeface="Courier New" charset="0"/>
              </a:rPr>
              <a:t>, dim_y = </a:t>
            </a:r>
            <a:r>
              <a:rPr lang="en-US" altLang="en-US" sz="2000" b="1">
                <a:latin typeface="Courier New" charset="0"/>
              </a:rPr>
              <a:t>size(y)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charset="0"/>
              </a:rPr>
              <a:t>dim_x =</a:t>
            </a:r>
          </a:p>
          <a:p>
            <a:pPr>
              <a:buFontTx/>
              <a:buNone/>
            </a:pPr>
            <a:r>
              <a:rPr lang="pt-PT" altLang="en-US" sz="2000">
                <a:latin typeface="Courier New" charset="0"/>
              </a:rPr>
              <a:t>       </a:t>
            </a:r>
            <a:r>
              <a:rPr lang="en-US" altLang="en-US" sz="2000">
                <a:latin typeface="Courier New" charset="0"/>
              </a:rPr>
              <a:t>1    10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charset="0"/>
              </a:rPr>
              <a:t>dim_y =</a:t>
            </a:r>
          </a:p>
          <a:p>
            <a:pPr>
              <a:buFontTx/>
              <a:buNone/>
            </a:pPr>
            <a:r>
              <a:rPr lang="pt-PT" altLang="en-US" sz="2000">
                <a:latin typeface="Courier New" charset="0"/>
              </a:rPr>
              <a:t>       </a:t>
            </a:r>
            <a:r>
              <a:rPr lang="en-US" altLang="en-US" sz="2000">
                <a:latin typeface="Courier New" charset="0"/>
              </a:rPr>
              <a:t>1    20</a:t>
            </a:r>
            <a:endParaRPr lang="pt-PT" altLang="en-US" sz="2000">
              <a:latin typeface="Courier New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charset="0"/>
              </a:rPr>
              <a:t>» A = rand(3,2);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charset="0"/>
              </a:rPr>
              <a:t>» nelementos = </a:t>
            </a:r>
            <a:r>
              <a:rPr lang="en-US" altLang="en-US" sz="2000" b="1">
                <a:latin typeface="Courier New" charset="0"/>
              </a:rPr>
              <a:t>prod(size(A))</a:t>
            </a:r>
            <a:r>
              <a:rPr lang="pt-PT" altLang="en-US" sz="2000" b="1">
                <a:latin typeface="Courier New" charset="0"/>
              </a:rPr>
              <a:t>;</a:t>
            </a:r>
            <a:endParaRPr lang="en-US" altLang="en-US" sz="2000" b="1">
              <a:latin typeface="Courier New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charset="0"/>
              </a:rPr>
              <a:t>» maior_dim = length(A);</a:t>
            </a:r>
            <a:r>
              <a:rPr lang="pt-PT" altLang="en-US" sz="2000">
                <a:latin typeface="Courier New" charset="0"/>
              </a:rPr>
              <a:t> % maior dimensão matriz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charset="0"/>
              </a:rPr>
              <a:t>» </a:t>
            </a:r>
            <a:r>
              <a:rPr lang="pt-PT" altLang="en-US" sz="2000">
                <a:latin typeface="Courier New" charset="0"/>
              </a:rPr>
              <a:t>last = A(</a:t>
            </a:r>
            <a:r>
              <a:rPr lang="pt-PT" altLang="en-US" sz="2000" b="1">
                <a:latin typeface="Courier New" charset="0"/>
              </a:rPr>
              <a:t>end</a:t>
            </a:r>
            <a:r>
              <a:rPr lang="pt-PT" altLang="en-US" sz="2000">
                <a:latin typeface="Courier New" charset="0"/>
              </a:rPr>
              <a:t>,</a:t>
            </a:r>
            <a:r>
              <a:rPr lang="pt-PT" altLang="en-US" sz="2000" b="1">
                <a:latin typeface="Courier New" charset="0"/>
              </a:rPr>
              <a:t>end</a:t>
            </a:r>
            <a:r>
              <a:rPr lang="pt-PT" altLang="en-US" sz="2000">
                <a:latin typeface="Courier New" charset="0"/>
              </a:rPr>
              <a:t>); % Última linha, última coluna</a:t>
            </a:r>
            <a:endParaRPr lang="en-US" altLang="en-US" sz="20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71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Indexação</a:t>
            </a:r>
            <a:endParaRPr lang="en-US" altLang="en-US"/>
          </a:p>
        </p:txBody>
      </p:sp>
      <p:sp>
        <p:nvSpPr>
          <p:cNvPr id="179203" name="Rectangle 1024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PT" altLang="en-US" sz="2400"/>
              <a:t>Referência ao elemento </a:t>
            </a:r>
            <a:r>
              <a:rPr lang="pt-PT" altLang="en-US" sz="2400" i="1"/>
              <a:t>i,j</a:t>
            </a:r>
            <a:r>
              <a:rPr lang="pt-PT" altLang="en-US" sz="2400"/>
              <a:t> duma matriz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1800">
                <a:latin typeface="Courier New" charset="0"/>
              </a:rPr>
              <a:t>» A(3,2)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1800">
                <a:latin typeface="Courier New" charset="0"/>
              </a:rPr>
              <a:t>ans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1800">
                <a:latin typeface="Courier New" charset="0"/>
              </a:rPr>
              <a:t>    0.7621</a:t>
            </a:r>
          </a:p>
          <a:p>
            <a:pPr>
              <a:lnSpc>
                <a:spcPct val="90000"/>
              </a:lnSpc>
            </a:pPr>
            <a:r>
              <a:rPr lang="pt-PT" altLang="en-US" sz="2400"/>
              <a:t>O operador “:” revela-se um poderoso meio de indexação.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1600">
                <a:latin typeface="Courier New" charset="0"/>
              </a:rPr>
              <a:t>» x = 1:2:50;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1600">
                <a:latin typeface="Courier New" charset="0"/>
              </a:rPr>
              <a:t>» x(10:15)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1600">
                <a:latin typeface="Courier New" charset="0"/>
              </a:rPr>
              <a:t>ans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1600">
                <a:latin typeface="Courier New" charset="0"/>
              </a:rPr>
              <a:t>    19    21    23    25    27    29</a:t>
            </a:r>
          </a:p>
          <a:p>
            <a:pPr>
              <a:lnSpc>
                <a:spcPct val="90000"/>
              </a:lnSpc>
            </a:pPr>
            <a:r>
              <a:rPr lang="pt-PT" altLang="en-US" sz="2400"/>
              <a:t>Vectores de índices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» v1 = 10:15;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» x(v1)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ans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charset="0"/>
              </a:rPr>
              <a:t>    19    21    23    25    27    29</a:t>
            </a:r>
          </a:p>
        </p:txBody>
      </p:sp>
    </p:spTree>
    <p:extLst>
      <p:ext uri="{BB962C8B-B14F-4D97-AF65-F5344CB8AC3E}">
        <p14:creationId xmlns:p14="http://schemas.microsoft.com/office/powerpoint/2010/main" val="73204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O que é o Matlab ?</a:t>
            </a:r>
            <a:endParaRPr lang="en-GB" alt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pt-PT" altLang="en-US"/>
              <a:t>Aplicação informática vocacionada para o cálculo numérico</a:t>
            </a:r>
          </a:p>
          <a:p>
            <a:pPr>
              <a:spcBef>
                <a:spcPct val="50000"/>
              </a:spcBef>
            </a:pPr>
            <a:r>
              <a:rPr lang="pt-PT" altLang="en-US"/>
              <a:t>Aplicações</a:t>
            </a:r>
          </a:p>
          <a:p>
            <a:pPr lvl="1">
              <a:spcBef>
                <a:spcPct val="50000"/>
              </a:spcBef>
            </a:pPr>
            <a:r>
              <a:rPr lang="pt-PT" altLang="en-US"/>
              <a:t>Análise de dados</a:t>
            </a:r>
          </a:p>
          <a:p>
            <a:pPr lvl="1">
              <a:spcBef>
                <a:spcPct val="50000"/>
              </a:spcBef>
            </a:pPr>
            <a:r>
              <a:rPr lang="pt-PT" altLang="en-US"/>
              <a:t>Visualização científica</a:t>
            </a:r>
          </a:p>
          <a:p>
            <a:pPr lvl="1">
              <a:spcBef>
                <a:spcPct val="50000"/>
              </a:spcBef>
            </a:pPr>
            <a:r>
              <a:rPr lang="pt-PT" altLang="en-US"/>
              <a:t>Simulação de sistemas</a:t>
            </a:r>
          </a:p>
          <a:p>
            <a:pPr lvl="1">
              <a:spcBef>
                <a:spcPct val="50000"/>
              </a:spcBef>
            </a:pPr>
            <a:endParaRPr lang="pt-PT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Índices lógicos</a:t>
            </a:r>
            <a:endParaRPr lang="en-GB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pt-PT" altLang="en-US" sz="2400"/>
              <a:t>Em muitas situações pretende-se referenciar os elementos de uma matriz que satisfazem uma dada condição. Por exemplo, dado o vector</a:t>
            </a:r>
          </a:p>
          <a:p>
            <a:pPr algn="ctr">
              <a:buFontTx/>
              <a:buNone/>
            </a:pPr>
            <a:r>
              <a:rPr lang="pt-PT" altLang="en-US" sz="2400" b="1">
                <a:latin typeface="Courier New" charset="0"/>
              </a:rPr>
              <a:t>x= [1 2 –1 3 –3]</a:t>
            </a:r>
          </a:p>
          <a:p>
            <a:pPr algn="just">
              <a:buFontTx/>
              <a:buNone/>
            </a:pPr>
            <a:r>
              <a:rPr lang="pt-PT" altLang="en-US" sz="2400"/>
              <a:t>como se pode gerar um outro que apenas contenha os elementos menores que zero?</a:t>
            </a:r>
          </a:p>
          <a:p>
            <a:pPr>
              <a:buFontTx/>
              <a:buNone/>
            </a:pPr>
            <a:r>
              <a:rPr lang="pt-PT" altLang="en-US" sz="2400"/>
              <a:t>Se fizer </a:t>
            </a:r>
            <a:r>
              <a:rPr lang="pt-PT" altLang="en-US" sz="2400" b="1">
                <a:latin typeface="Courier New" charset="0"/>
              </a:rPr>
              <a:t>x&lt;0</a:t>
            </a:r>
            <a:r>
              <a:rPr lang="pt-PT" altLang="en-US" sz="2400"/>
              <a:t> obtêm-se o seguinte vector lógico</a:t>
            </a:r>
          </a:p>
          <a:p>
            <a:pPr algn="ctr">
              <a:buFontTx/>
              <a:buNone/>
            </a:pPr>
            <a:r>
              <a:rPr lang="pt-PT" altLang="en-US" sz="2400" b="1">
                <a:latin typeface="Courier New" charset="0"/>
              </a:rPr>
              <a:t>0 0 1 0 1</a:t>
            </a:r>
          </a:p>
          <a:p>
            <a:pPr algn="just">
              <a:buFontTx/>
              <a:buNone/>
            </a:pPr>
            <a:r>
              <a:rPr lang="pt-PT" altLang="en-US" sz="2400"/>
              <a:t>Este vector pode ser utilizado para indexar os elementos de x</a:t>
            </a:r>
          </a:p>
          <a:p>
            <a:pPr algn="ctr">
              <a:buFontTx/>
              <a:buNone/>
            </a:pPr>
            <a:r>
              <a:rPr lang="pt-PT" altLang="en-US" sz="2400" b="1">
                <a:latin typeface="Courier New" charset="0"/>
              </a:rPr>
              <a:t>x(x&lt;0)</a:t>
            </a:r>
          </a:p>
          <a:p>
            <a:pPr algn="ctr">
              <a:buFontTx/>
              <a:buNone/>
            </a:pPr>
            <a:r>
              <a:rPr lang="pt-PT" altLang="en-US" sz="2400" b="1">
                <a:latin typeface="Courier New" charset="0"/>
              </a:rPr>
              <a:t>-1 -3</a:t>
            </a:r>
            <a:endParaRPr lang="en-GB" altLang="en-US" sz="2400" b="1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67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Aritmética</a:t>
            </a:r>
            <a:endParaRPr lang="en-US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/>
              <a:t>Soma algébrica com entidades escalares é extensível a vectores e matrizes desde que as dimensões sejam idênticas.</a:t>
            </a:r>
          </a:p>
          <a:p>
            <a:pPr>
              <a:buFontTx/>
              <a:buNone/>
            </a:pPr>
            <a:r>
              <a:rPr lang="pt-PT" altLang="en-US" sz="2000">
                <a:latin typeface="Courier New" charset="0"/>
              </a:rPr>
              <a:t>» A = rand(3);</a:t>
            </a:r>
          </a:p>
          <a:p>
            <a:pPr>
              <a:buFontTx/>
              <a:buNone/>
            </a:pPr>
            <a:r>
              <a:rPr lang="pt-PT" altLang="en-US" sz="2000">
                <a:latin typeface="Courier New" charset="0"/>
              </a:rPr>
              <a:t>» B = magic(3);</a:t>
            </a:r>
          </a:p>
          <a:p>
            <a:pPr>
              <a:buFontTx/>
              <a:buNone/>
            </a:pPr>
            <a:r>
              <a:rPr lang="pt-PT" altLang="en-US" sz="2000">
                <a:latin typeface="Courier New" charset="0"/>
              </a:rPr>
              <a:t>» C = A + B;</a:t>
            </a:r>
          </a:p>
          <a:p>
            <a:pPr>
              <a:buFontTx/>
              <a:buNone/>
            </a:pPr>
            <a:r>
              <a:rPr lang="pt-PT" altLang="en-US" sz="2000">
                <a:latin typeface="Courier New" charset="0"/>
              </a:rPr>
              <a:t>» C = A - B;</a:t>
            </a:r>
          </a:p>
          <a:p>
            <a:r>
              <a:rPr lang="pt-PT" altLang="en-US"/>
              <a:t>Soma e multiplicação com valor escalar</a:t>
            </a:r>
          </a:p>
          <a:p>
            <a:pPr>
              <a:buFontTx/>
              <a:buNone/>
            </a:pPr>
            <a:r>
              <a:rPr lang="pt-PT" altLang="en-US" sz="2000">
                <a:latin typeface="Courier New" charset="0"/>
              </a:rPr>
              <a:t>» D = 5 + B; E = 5*B;</a:t>
            </a:r>
          </a:p>
          <a:p>
            <a:pPr>
              <a:buFontTx/>
              <a:buNone/>
            </a:pPr>
            <a:r>
              <a:rPr lang="pt-PT" altLang="en-US" sz="2000">
                <a:latin typeface="Courier New" charset="0"/>
              </a:rPr>
              <a:t>» F = 7 + 3*B – 12*A;</a:t>
            </a:r>
          </a:p>
          <a:p>
            <a:pPr>
              <a:buFontTx/>
              <a:buNone/>
            </a:pPr>
            <a:r>
              <a:rPr lang="pt-PT" altLang="en-US" sz="2000">
                <a:latin typeface="Courier New" charset="0"/>
              </a:rPr>
              <a:t>» F = (2 + 2j)*ones(3);</a:t>
            </a:r>
            <a:endParaRPr lang="en-US" altLang="en-US" sz="20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49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Multiplicação Aritmética</a:t>
            </a:r>
            <a:endParaRPr lang="en-US" alt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en-US" sz="2800" dirty="0"/>
              <a:t>Multiplicação aritmética “.*”  (“elemento a elemento)</a:t>
            </a:r>
          </a:p>
          <a:p>
            <a:pPr>
              <a:lnSpc>
                <a:spcPct val="90000"/>
              </a:lnSpc>
              <a:buFontTx/>
              <a:buNone/>
            </a:pPr>
            <a:endParaRPr lang="pt-PT" altLang="en-US" sz="1800" dirty="0" smtClean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1800" dirty="0" smtClean="0">
                <a:latin typeface="Courier New" charset="0"/>
              </a:rPr>
              <a:t>&gt;&gt; </a:t>
            </a:r>
            <a:r>
              <a:rPr lang="pt-PT" altLang="en-US" sz="1800" dirty="0">
                <a:latin typeface="Courier New" charset="0"/>
              </a:rPr>
              <a:t>x = [1 2 3 4]; y = [2 2 10 10];</a:t>
            </a:r>
          </a:p>
          <a:p>
            <a:pPr>
              <a:lnSpc>
                <a:spcPct val="90000"/>
              </a:lnSpc>
              <a:buFontTx/>
              <a:buNone/>
            </a:pPr>
            <a:endParaRPr lang="pt-PT" altLang="en-US" sz="1800" dirty="0" smtClean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1800" dirty="0" smtClean="0">
                <a:latin typeface="Courier New" charset="0"/>
              </a:rPr>
              <a:t>&gt;&gt; </a:t>
            </a:r>
            <a:r>
              <a:rPr lang="pt-PT" altLang="en-US" sz="1800" dirty="0">
                <a:latin typeface="Courier New" charset="0"/>
              </a:rPr>
              <a:t>p = x </a:t>
            </a:r>
            <a:r>
              <a:rPr lang="pt-PT" altLang="en-US" sz="1800" b="1" dirty="0">
                <a:latin typeface="Courier New" charset="0"/>
              </a:rPr>
              <a:t>.*</a:t>
            </a:r>
            <a:r>
              <a:rPr lang="pt-PT" altLang="en-US" sz="1800" dirty="0">
                <a:latin typeface="Courier New" charset="0"/>
              </a:rPr>
              <a:t> y % </a:t>
            </a:r>
            <a:r>
              <a:rPr lang="pt-PT" altLang="en-US" sz="1800" dirty="0" err="1">
                <a:latin typeface="Courier New" charset="0"/>
              </a:rPr>
              <a:t>Pointwise</a:t>
            </a:r>
            <a:r>
              <a:rPr lang="pt-PT" altLang="en-US" sz="1800" dirty="0">
                <a:latin typeface="Courier New" charset="0"/>
              </a:rPr>
              <a:t> </a:t>
            </a:r>
            <a:r>
              <a:rPr lang="pt-PT" altLang="en-US" sz="1800" dirty="0" err="1">
                <a:latin typeface="Courier New" charset="0"/>
              </a:rPr>
              <a:t>multiplication</a:t>
            </a:r>
            <a:endParaRPr lang="pt-PT" altLang="en-US" sz="1800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pt-PT" altLang="en-US" sz="1800" dirty="0" smtClean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1800" dirty="0" smtClean="0">
                <a:latin typeface="Courier New" charset="0"/>
              </a:rPr>
              <a:t>p </a:t>
            </a:r>
            <a:r>
              <a:rPr lang="pt-PT" altLang="en-US" sz="1800" dirty="0">
                <a:latin typeface="Courier New" charset="0"/>
              </a:rPr>
              <a:t>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1800" dirty="0">
                <a:latin typeface="Courier New" charset="0"/>
              </a:rPr>
              <a:t>     2     4    30    </a:t>
            </a:r>
            <a:r>
              <a:rPr lang="pt-PT" altLang="en-US" sz="1800" dirty="0" smtClean="0">
                <a:latin typeface="Courier New" charset="0"/>
              </a:rPr>
              <a:t>40</a:t>
            </a:r>
            <a:endParaRPr lang="pt-PT" altLang="en-US" sz="18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02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Divisão e Sistemas de Equações</a:t>
            </a:r>
            <a:endParaRPr lang="en-US" alt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 dirty="0" smtClean="0"/>
              <a:t>Considere a seguinte equação com uma incógnita</a:t>
            </a:r>
          </a:p>
          <a:p>
            <a:endParaRPr lang="pt-PT" altLang="en-US" dirty="0"/>
          </a:p>
          <a:p>
            <a:r>
              <a:rPr lang="pt-PT" altLang="en-US" dirty="0" smtClean="0"/>
              <a:t>Resolve-se fazendo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03848" y="2492896"/>
                <a:ext cx="200327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charset="0"/>
                        </a:rPr>
                        <m:t>𝑎𝑥</m:t>
                      </m:r>
                      <m:r>
                        <a:rPr lang="en-US" sz="4800" b="0" i="1" smtClean="0">
                          <a:latin typeface="Cambria Math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pt-PT" sz="4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492896"/>
                <a:ext cx="2003270" cy="7386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67744" y="3861048"/>
                <a:ext cx="387547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sz="4800" b="0" i="1" smtClean="0">
                          <a:latin typeface="Cambria Math" charset="0"/>
                        </a:rPr>
                        <m:t>𝑎𝑥</m:t>
                      </m:r>
                      <m:r>
                        <a:rPr lang="en-US" sz="4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4800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sz="48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pt-PT" sz="4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861048"/>
                <a:ext cx="3875478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15816" y="4599712"/>
                <a:ext cx="387547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4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4800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sz="48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pt-PT" sz="4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599712"/>
                <a:ext cx="3875478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526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Divisão e Sistemas de Equações</a:t>
            </a:r>
            <a:endParaRPr lang="en-US" alt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 sz="2800" dirty="0" smtClean="0"/>
              <a:t>Considere-se agora o sistema de equações</a:t>
            </a:r>
            <a:endParaRPr lang="en-US" altLang="en-US" sz="2800" dirty="0"/>
          </a:p>
        </p:txBody>
      </p:sp>
      <p:graphicFrame>
        <p:nvGraphicFramePr>
          <p:cNvPr id="191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04708"/>
              </p:ext>
            </p:extLst>
          </p:nvPr>
        </p:nvGraphicFramePr>
        <p:xfrm>
          <a:off x="3131840" y="2132856"/>
          <a:ext cx="2558058" cy="11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4" name="Equation" r:id="rId3" imgW="1549080" imgH="711000" progId="Equation.3">
                  <p:embed/>
                </p:oleObj>
              </mc:Choice>
              <mc:Fallback>
                <p:oleObj name="Equation" r:id="rId3" imgW="1549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132856"/>
                        <a:ext cx="2558058" cy="11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827584" y="3434556"/>
            <a:ext cx="785921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PT" altLang="en-US" sz="2800" dirty="0" smtClean="0"/>
              <a:t>que se pode escrever na forma algébrica e resolver da mesma forma</a:t>
            </a:r>
            <a:endParaRPr lang="en-US" altLang="en-US" sz="2800" dirty="0"/>
          </a:p>
        </p:txBody>
      </p:sp>
      <p:graphicFrame>
        <p:nvGraphicFramePr>
          <p:cNvPr id="1914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81894"/>
              </p:ext>
            </p:extLst>
          </p:nvPr>
        </p:nvGraphicFramePr>
        <p:xfrm>
          <a:off x="1691680" y="4456113"/>
          <a:ext cx="6184900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5" name="Equation" r:id="rId5" imgW="2857320" imgH="863280" progId="Equation.3">
                  <p:embed/>
                </p:oleObj>
              </mc:Choice>
              <mc:Fallback>
                <p:oleObj name="Equation" r:id="rId5" imgW="28573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456113"/>
                        <a:ext cx="6184900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127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Exemplos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724400"/>
          </a:xfrm>
        </p:spPr>
        <p:txBody>
          <a:bodyPr/>
          <a:lstStyle/>
          <a:p>
            <a:r>
              <a:rPr lang="pt-PT" altLang="en-US" sz="2400" dirty="0"/>
              <a:t>Resolução de um sistema de equações pelo método da eliminação Gaussiana utilizando divisão de matrizes</a:t>
            </a:r>
          </a:p>
          <a:p>
            <a:pPr>
              <a:buFontTx/>
              <a:buNone/>
            </a:pPr>
            <a:r>
              <a:rPr lang="pt-PT" altLang="en-US" sz="2400" dirty="0">
                <a:latin typeface="Courier New" charset="0"/>
              </a:rPr>
              <a:t>&gt;</a:t>
            </a:r>
            <a:r>
              <a:rPr lang="en-US" altLang="en-US" sz="2400" dirty="0">
                <a:latin typeface="Courier New" charset="0"/>
              </a:rPr>
              <a:t>&gt; A = [2 1 1;4 -6 0;-2 7 2]</a:t>
            </a:r>
            <a:r>
              <a:rPr lang="pt-PT" altLang="en-US" sz="2400" dirty="0">
                <a:latin typeface="Courier New" charset="0"/>
              </a:rPr>
              <a:t>;</a:t>
            </a:r>
            <a:endParaRPr lang="en-US" altLang="en-US" sz="2400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charset="0"/>
              </a:rPr>
              <a:t>&gt;&gt; b = [5 -2 9</a:t>
            </a:r>
            <a:r>
              <a:rPr lang="en-US" altLang="en-US" sz="2400" dirty="0" smtClean="0">
                <a:latin typeface="Courier New" charset="0"/>
              </a:rPr>
              <a:t>]'</a:t>
            </a:r>
            <a:r>
              <a:rPr lang="pt-PT" altLang="en-US" sz="2400" dirty="0" smtClean="0">
                <a:latin typeface="Courier New" charset="0"/>
              </a:rPr>
              <a:t>;</a:t>
            </a:r>
            <a:endParaRPr lang="pt-PT" altLang="en-US" sz="2400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charset="0"/>
              </a:rPr>
              <a:t>&gt;&gt; </a:t>
            </a:r>
            <a:r>
              <a:rPr lang="en-US" altLang="en-US" sz="2400" b="1" dirty="0">
                <a:latin typeface="Courier New" charset="0"/>
              </a:rPr>
              <a:t>x = A\b</a:t>
            </a:r>
            <a:r>
              <a:rPr lang="pt-PT" altLang="en-US" sz="2400" b="1" dirty="0">
                <a:latin typeface="Courier New" charset="0"/>
              </a:rPr>
              <a:t>  %</a:t>
            </a:r>
            <a:r>
              <a:rPr lang="pt-PT" altLang="en-US" sz="2400" b="1" dirty="0" err="1">
                <a:latin typeface="Courier New" charset="0"/>
              </a:rPr>
              <a:t>Left</a:t>
            </a:r>
            <a:r>
              <a:rPr lang="pt-PT" altLang="en-US" sz="2400" b="1" dirty="0">
                <a:latin typeface="Courier New" charset="0"/>
              </a:rPr>
              <a:t> </a:t>
            </a:r>
            <a:r>
              <a:rPr lang="pt-PT" altLang="en-US" sz="2400" b="1" dirty="0" err="1">
                <a:latin typeface="Courier New" charset="0"/>
              </a:rPr>
              <a:t>Division</a:t>
            </a:r>
            <a:endParaRPr lang="pt-PT" altLang="en-US" sz="2400" b="1" dirty="0">
              <a:latin typeface="Courier New" charset="0"/>
            </a:endParaRPr>
          </a:p>
          <a:p>
            <a:pPr>
              <a:buFontTx/>
              <a:buNone/>
            </a:pPr>
            <a:endParaRPr lang="pt-PT" altLang="en-US" sz="2400" b="1" dirty="0">
              <a:latin typeface="Courier New" charset="0"/>
            </a:endParaRPr>
          </a:p>
          <a:p>
            <a:r>
              <a:rPr lang="en-US" altLang="en-US" sz="2400" dirty="0" err="1"/>
              <a:t>Resolução</a:t>
            </a:r>
            <a:r>
              <a:rPr lang="en-US" altLang="en-US" sz="2400" dirty="0"/>
              <a:t> de um </a:t>
            </a:r>
            <a:r>
              <a:rPr lang="en-US" altLang="en-US" sz="2400" dirty="0" err="1"/>
              <a:t>sistema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equações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pelo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cálculo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directo</a:t>
            </a:r>
            <a:r>
              <a:rPr lang="en-US" altLang="en-US" sz="2400" dirty="0"/>
              <a:t> da </a:t>
            </a:r>
            <a:r>
              <a:rPr lang="en-US" altLang="en-US" sz="2400" dirty="0" err="1"/>
              <a:t>inversa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uma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matriz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>
                <a:latin typeface="Courier New" charset="0"/>
              </a:rPr>
              <a:t>&gt;&gt; </a:t>
            </a:r>
            <a:r>
              <a:rPr lang="en-US" altLang="en-US" sz="2400" b="1" dirty="0">
                <a:latin typeface="Courier New" charset="0"/>
              </a:rPr>
              <a:t>X = </a:t>
            </a:r>
            <a:r>
              <a:rPr lang="en-US" altLang="en-US" sz="2400" b="1" dirty="0" err="1">
                <a:latin typeface="Courier New" charset="0"/>
              </a:rPr>
              <a:t>inv</a:t>
            </a:r>
            <a:r>
              <a:rPr lang="en-US" altLang="en-US" sz="2400" b="1" dirty="0">
                <a:latin typeface="Courier New" charset="0"/>
              </a:rPr>
              <a:t>(A)*b</a:t>
            </a:r>
            <a:r>
              <a:rPr lang="pt-PT" altLang="en-US" sz="2400" b="1" dirty="0">
                <a:latin typeface="Courier New" charset="0"/>
              </a:rPr>
              <a:t>  %</a:t>
            </a:r>
            <a:r>
              <a:rPr lang="pt-PT" altLang="en-US" sz="2400" b="1" dirty="0" err="1">
                <a:latin typeface="Courier New" charset="0"/>
              </a:rPr>
              <a:t>Inverse</a:t>
            </a:r>
            <a:r>
              <a:rPr lang="pt-PT" altLang="en-US" sz="2400" b="1" dirty="0">
                <a:latin typeface="Courier New" charset="0"/>
              </a:rPr>
              <a:t> </a:t>
            </a:r>
            <a:r>
              <a:rPr lang="pt-PT" altLang="en-US" sz="2400" b="1" dirty="0" err="1">
                <a:latin typeface="Courier New" charset="0"/>
              </a:rPr>
              <a:t>of</a:t>
            </a:r>
            <a:r>
              <a:rPr lang="pt-PT" altLang="en-US" sz="2400" b="1" dirty="0">
                <a:latin typeface="Courier New" charset="0"/>
              </a:rPr>
              <a:t> A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5957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32" name="Picture 8" descr="Image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0"/>
            <a:ext cx="5211763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3352800"/>
          </a:xfrm>
        </p:spPr>
        <p:txBody>
          <a:bodyPr anchor="ctr"/>
          <a:lstStyle/>
          <a:p>
            <a:pPr algn="l"/>
            <a:r>
              <a:rPr lang="pt-PT" altLang="en-US">
                <a:solidFill>
                  <a:schemeClr val="accent2"/>
                </a:solidFill>
              </a:rPr>
              <a:t>Gráficos</a:t>
            </a:r>
            <a:br>
              <a:rPr lang="pt-PT" altLang="en-US">
                <a:solidFill>
                  <a:schemeClr val="accent2"/>
                </a:solidFill>
              </a:rPr>
            </a:br>
            <a:r>
              <a:rPr lang="pt-PT" altLang="en-US">
                <a:solidFill>
                  <a:schemeClr val="accent2"/>
                </a:solidFill>
              </a:rPr>
              <a:t> 			 com o</a:t>
            </a:r>
            <a:br>
              <a:rPr lang="pt-PT" altLang="en-US">
                <a:solidFill>
                  <a:schemeClr val="accent2"/>
                </a:solidFill>
              </a:rPr>
            </a:br>
            <a:r>
              <a:rPr lang="pt-PT" altLang="en-US">
                <a:solidFill>
                  <a:schemeClr val="accent2"/>
                </a:solidFill>
              </a:rPr>
              <a:t>					  Matlab</a:t>
            </a:r>
            <a:br>
              <a:rPr lang="pt-PT" altLang="en-US">
                <a:solidFill>
                  <a:schemeClr val="accent2"/>
                </a:solidFill>
              </a:rPr>
            </a:br>
            <a:r>
              <a:rPr lang="pt-PT" altLang="en-US">
                <a:solidFill>
                  <a:schemeClr val="accent2"/>
                </a:solidFill>
              </a:rPr>
              <a:t>				I</a:t>
            </a:r>
            <a:endParaRPr lang="en-GB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47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Sumário</a:t>
            </a:r>
            <a:endParaRPr lang="en-GB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 sz="2800" dirty="0"/>
              <a:t>Demonstração das potencialidades gráficas do </a:t>
            </a:r>
            <a:r>
              <a:rPr lang="pt-PT" altLang="en-US" sz="2800" dirty="0" err="1"/>
              <a:t>Matlab</a:t>
            </a:r>
            <a:endParaRPr lang="pt-PT" altLang="en-US" sz="2800" dirty="0"/>
          </a:p>
          <a:p>
            <a:r>
              <a:rPr lang="pt-PT" altLang="en-US" sz="2800" dirty="0"/>
              <a:t>Gráficos simples com o </a:t>
            </a:r>
            <a:r>
              <a:rPr lang="pt-PT" altLang="en-US" sz="2800" dirty="0" err="1"/>
              <a:t>Matlab</a:t>
            </a:r>
            <a:r>
              <a:rPr lang="pt-PT" altLang="en-US" sz="2800" dirty="0"/>
              <a:t> (</a:t>
            </a:r>
            <a:r>
              <a:rPr lang="pt-PT" altLang="en-US" sz="2800" dirty="0" err="1"/>
              <a:t>plot</a:t>
            </a:r>
            <a:r>
              <a:rPr lang="pt-PT" altLang="en-US" sz="2800" dirty="0"/>
              <a:t>)</a:t>
            </a:r>
          </a:p>
          <a:p>
            <a:pPr lvl="1"/>
            <a:r>
              <a:rPr lang="pt-PT" altLang="en-US" sz="2400" dirty="0"/>
              <a:t>Gráficos de uma variável</a:t>
            </a:r>
          </a:p>
          <a:p>
            <a:pPr lvl="1"/>
            <a:r>
              <a:rPr lang="pt-PT" altLang="en-US" sz="2400" dirty="0"/>
              <a:t>Alteração do </a:t>
            </a:r>
            <a:r>
              <a:rPr lang="pt-PT" altLang="en-US" sz="2400" dirty="0" err="1"/>
              <a:t>aspecto</a:t>
            </a:r>
            <a:r>
              <a:rPr lang="pt-PT" altLang="en-US" sz="2400" dirty="0"/>
              <a:t> de um gráfico</a:t>
            </a:r>
          </a:p>
          <a:p>
            <a:pPr lvl="1"/>
            <a:r>
              <a:rPr lang="pt-PT" altLang="en-US" sz="2400" dirty="0"/>
              <a:t>Inserção de texto num gráfico</a:t>
            </a:r>
          </a:p>
          <a:p>
            <a:pPr lvl="1"/>
            <a:r>
              <a:rPr lang="pt-PT" altLang="en-US" sz="2400" dirty="0"/>
              <a:t>Leitura de pontos de um gráfico</a:t>
            </a:r>
          </a:p>
          <a:p>
            <a:pPr lvl="1"/>
            <a:r>
              <a:rPr lang="pt-PT" altLang="en-US" sz="2400" dirty="0" smtClean="0"/>
              <a:t>Eixos</a:t>
            </a:r>
            <a:endParaRPr lang="pt-PT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5592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Gráficos de uma Variável</a:t>
            </a:r>
            <a:endParaRPr lang="en-GB" alt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/>
              <a:t>Sintaxe do comando </a:t>
            </a:r>
            <a:r>
              <a:rPr lang="pt-PT" altLang="en-US" b="1">
                <a:latin typeface="Courier New" charset="0"/>
              </a:rPr>
              <a:t>plot</a:t>
            </a:r>
          </a:p>
          <a:p>
            <a:pPr>
              <a:buFontTx/>
              <a:buNone/>
            </a:pPr>
            <a:r>
              <a:rPr lang="pt-PT" altLang="en-US"/>
              <a:t>			</a:t>
            </a:r>
            <a:r>
              <a:rPr lang="pt-PT" altLang="en-US" sz="2800" b="1">
                <a:latin typeface="Courier New" charset="0"/>
              </a:rPr>
              <a:t>v= rand(1,10);</a:t>
            </a:r>
          </a:p>
          <a:p>
            <a:pPr>
              <a:buFontTx/>
              <a:buNone/>
            </a:pPr>
            <a:r>
              <a:rPr lang="pt-PT" altLang="en-US" sz="2800" b="1">
                <a:latin typeface="Courier New" charset="0"/>
              </a:rPr>
              <a:t>			plot(v)</a:t>
            </a:r>
          </a:p>
          <a:p>
            <a:pPr>
              <a:buFontTx/>
              <a:buNone/>
            </a:pPr>
            <a:r>
              <a:rPr lang="pt-PT" altLang="en-US"/>
              <a:t>Nesta versão mais simples é desenhado um gráfico de linha contínua com a amplitude dos elementos do vector </a:t>
            </a:r>
            <a:r>
              <a:rPr lang="pt-PT" altLang="en-US" b="1">
                <a:latin typeface="Courier New" charset="0"/>
              </a:rPr>
              <a:t>v</a:t>
            </a:r>
            <a:r>
              <a:rPr lang="pt-PT" altLang="en-US"/>
              <a:t>. Nas abcissas aparecem os índices dos elementos de </a:t>
            </a:r>
            <a:r>
              <a:rPr lang="pt-PT" altLang="en-US" b="1">
                <a:latin typeface="Courier New" charset="0"/>
              </a:rPr>
              <a:t>v</a:t>
            </a:r>
            <a:r>
              <a:rPr lang="pt-PT" altLang="en-US"/>
              <a:t>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3798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99683" name="Picture 3" descr="plot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492875" cy="56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684" name="AutoShape 4"/>
          <p:cNvSpPr>
            <a:spLocks noChangeArrowheads="1"/>
          </p:cNvSpPr>
          <p:nvPr/>
        </p:nvSpPr>
        <p:spPr bwMode="auto">
          <a:xfrm>
            <a:off x="3448050" y="6430963"/>
            <a:ext cx="1905000" cy="427037"/>
          </a:xfrm>
          <a:prstGeom prst="wedgeRoundRectCallout">
            <a:avLst>
              <a:gd name="adj1" fmla="val -86917"/>
              <a:gd name="adj2" fmla="val -168958"/>
              <a:gd name="adj3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2400"/>
              <a:t>Abcissas</a:t>
            </a:r>
            <a:endParaRPr lang="en-GB" altLang="en-US" sz="2400"/>
          </a:p>
        </p:txBody>
      </p:sp>
      <p:sp>
        <p:nvSpPr>
          <p:cNvPr id="199685" name="AutoShape 5"/>
          <p:cNvSpPr>
            <a:spLocks noChangeArrowheads="1"/>
          </p:cNvSpPr>
          <p:nvPr/>
        </p:nvSpPr>
        <p:spPr bwMode="auto">
          <a:xfrm>
            <a:off x="0" y="5410200"/>
            <a:ext cx="2133600" cy="533400"/>
          </a:xfrm>
          <a:prstGeom prst="wedgeRoundRectCallout">
            <a:avLst>
              <a:gd name="adj1" fmla="val 42931"/>
              <a:gd name="adj2" fmla="val -167264"/>
              <a:gd name="adj3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2400"/>
              <a:t>Ordenadas</a:t>
            </a:r>
            <a:endParaRPr lang="en-GB" altLang="en-US" sz="2400"/>
          </a:p>
        </p:txBody>
      </p:sp>
      <p:sp>
        <p:nvSpPr>
          <p:cNvPr id="199686" name="AutoShape 6"/>
          <p:cNvSpPr>
            <a:spLocks noChangeArrowheads="1"/>
          </p:cNvSpPr>
          <p:nvPr/>
        </p:nvSpPr>
        <p:spPr bwMode="auto">
          <a:xfrm>
            <a:off x="38100" y="2362200"/>
            <a:ext cx="2667000" cy="1219200"/>
          </a:xfrm>
          <a:prstGeom prst="wedgeRoundRectCallout">
            <a:avLst>
              <a:gd name="adj1" fmla="val 55296"/>
              <a:gd name="adj2" fmla="val -125259"/>
              <a:gd name="adj3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2000"/>
              <a:t>Edição Manual das propriedades do Gráfico</a:t>
            </a:r>
            <a:endParaRPr lang="en-GB" altLang="en-US" sz="2000"/>
          </a:p>
        </p:txBody>
      </p:sp>
      <p:sp>
        <p:nvSpPr>
          <p:cNvPr id="199687" name="AutoShape 7"/>
          <p:cNvSpPr>
            <a:spLocks noChangeArrowheads="1"/>
          </p:cNvSpPr>
          <p:nvPr/>
        </p:nvSpPr>
        <p:spPr bwMode="auto">
          <a:xfrm>
            <a:off x="1638300" y="3581400"/>
            <a:ext cx="2133600" cy="914400"/>
          </a:xfrm>
          <a:prstGeom prst="wedgeRoundRectCallout">
            <a:avLst>
              <a:gd name="adj1" fmla="val 17338"/>
              <a:gd name="adj2" fmla="val -281426"/>
              <a:gd name="adj3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pt-PT" altLang="en-US" sz="2000"/>
              <a:t>Inserção manual de texto</a:t>
            </a:r>
            <a:endParaRPr lang="en-GB" altLang="en-US" sz="2000"/>
          </a:p>
        </p:txBody>
      </p:sp>
      <p:sp>
        <p:nvSpPr>
          <p:cNvPr id="199688" name="AutoShape 8"/>
          <p:cNvSpPr>
            <a:spLocks noChangeArrowheads="1"/>
          </p:cNvSpPr>
          <p:nvPr/>
        </p:nvSpPr>
        <p:spPr bwMode="auto">
          <a:xfrm>
            <a:off x="3448050" y="2590800"/>
            <a:ext cx="2133600" cy="914400"/>
          </a:xfrm>
          <a:prstGeom prst="wedgeRoundRectCallout">
            <a:avLst>
              <a:gd name="adj1" fmla="val -49630"/>
              <a:gd name="adj2" fmla="val -173093"/>
              <a:gd name="adj3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pt-PT" altLang="en-US" sz="2000"/>
              <a:t>Inserção de setas e linhas</a:t>
            </a:r>
            <a:endParaRPr lang="en-GB" altLang="en-US" sz="2000"/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auto">
          <a:xfrm>
            <a:off x="5581650" y="2590800"/>
            <a:ext cx="1943100" cy="381000"/>
          </a:xfrm>
          <a:prstGeom prst="wedgeRoundRectCallout">
            <a:avLst>
              <a:gd name="adj1" fmla="val -122139"/>
              <a:gd name="adj2" fmla="val -328750"/>
              <a:gd name="adj3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2000"/>
              <a:t>Zoom</a:t>
            </a:r>
            <a:endParaRPr lang="en-GB" altLang="en-US" sz="2000"/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auto">
          <a:xfrm>
            <a:off x="6553200" y="1447800"/>
            <a:ext cx="2133600" cy="914400"/>
          </a:xfrm>
          <a:prstGeom prst="wedgeRoundRectCallout">
            <a:avLst>
              <a:gd name="adj1" fmla="val -138616"/>
              <a:gd name="adj2" fmla="val -43921"/>
              <a:gd name="adj3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pt-PT" altLang="en-US" sz="2000"/>
              <a:t>Rotação 3D do gráfico</a:t>
            </a:r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191934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nimBg="1" autoUpdateAnimBg="0"/>
      <p:bldP spid="199685" grpId="0" animBg="1" autoUpdateAnimBg="0"/>
      <p:bldP spid="199686" grpId="0" animBg="1" autoUpdateAnimBg="0"/>
      <p:bldP spid="199687" grpId="0" animBg="1" autoUpdateAnimBg="0"/>
      <p:bldP spid="199688" grpId="0" animBg="1" autoUpdateAnimBg="0"/>
      <p:bldP spid="199689" grpId="0" animBg="1" autoUpdateAnimBg="0"/>
      <p:bldP spid="19969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Demonstração</a:t>
            </a:r>
            <a:endParaRPr lang="en-GB" alt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 dirty="0"/>
              <a:t>O </a:t>
            </a:r>
            <a:r>
              <a:rPr lang="pt-PT" altLang="en-US" dirty="0" err="1"/>
              <a:t>Matlab</a:t>
            </a:r>
            <a:r>
              <a:rPr lang="pt-PT" altLang="en-US" dirty="0"/>
              <a:t> tem um conjunto de demonstrações que ilustram as suas possíveis aplicações. Para aceder à demonstração basta entrar o comando: </a:t>
            </a:r>
            <a:r>
              <a:rPr lang="pt-PT" alt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pt-PT" altLang="en-US" dirty="0" smtClean="0">
                <a:latin typeface="Courier" charset="0"/>
                <a:ea typeface="Courier" charset="0"/>
                <a:cs typeface="Courier" charset="0"/>
              </a:rPr>
              <a:t>&gt;&gt; demo</a:t>
            </a:r>
            <a:endParaRPr lang="pt-PT" alt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pt-PT" altLang="en-US" dirty="0"/>
              <a:t>Gráficos de funções</a:t>
            </a:r>
          </a:p>
          <a:p>
            <a:pPr lvl="1"/>
            <a:r>
              <a:rPr lang="pt-PT" altLang="en-US" dirty="0"/>
              <a:t>Visualização de volumes</a:t>
            </a:r>
          </a:p>
          <a:p>
            <a:pPr lvl="1"/>
            <a:r>
              <a:rPr lang="pt-PT" altLang="en-US" dirty="0"/>
              <a:t>Animações</a:t>
            </a:r>
          </a:p>
          <a:p>
            <a:pPr lvl="1"/>
            <a:r>
              <a:rPr lang="pt-PT" altLang="en-US" dirty="0"/>
              <a:t>Tutoriais sobre o </a:t>
            </a:r>
            <a:r>
              <a:rPr lang="pt-PT" altLang="en-US" dirty="0" err="1"/>
              <a:t>Matlab</a:t>
            </a:r>
            <a:endParaRPr lang="pt-PT" altLang="en-US" dirty="0"/>
          </a:p>
          <a:p>
            <a:pPr lvl="1"/>
            <a:endParaRPr lang="en-GB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Sintaxe do comando </a:t>
            </a:r>
            <a:r>
              <a:rPr lang="pt-PT" altLang="en-US" b="1">
                <a:latin typeface="Courier New" charset="0"/>
              </a:rPr>
              <a:t>plot</a:t>
            </a:r>
            <a:endParaRPr lang="en-GB" altLang="en-US" b="1">
              <a:latin typeface="Courier New" charset="0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pt-PT" altLang="en-US" b="1">
                <a:solidFill>
                  <a:schemeClr val="accent2"/>
                </a:solidFill>
                <a:latin typeface="Courier New" charset="0"/>
              </a:rPr>
              <a:t>plot(x1,y1,x2,y2,....)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/>
              <a:t>Os vectores das ordenadas </a:t>
            </a:r>
            <a:r>
              <a:rPr lang="pt-PT" altLang="en-US" b="1">
                <a:latin typeface="Courier New" charset="0"/>
              </a:rPr>
              <a:t>x1</a:t>
            </a:r>
            <a:r>
              <a:rPr lang="pt-PT" altLang="en-US"/>
              <a:t>, </a:t>
            </a:r>
            <a:r>
              <a:rPr lang="pt-PT" altLang="en-US" b="1">
                <a:latin typeface="Courier New" charset="0"/>
              </a:rPr>
              <a:t>x2</a:t>
            </a:r>
            <a:r>
              <a:rPr lang="pt-PT" altLang="en-US"/>
              <a:t>, ... podem ter um número diferente de elementos.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/>
              <a:t>O número de elementos dos pares </a:t>
            </a:r>
            <a:r>
              <a:rPr lang="pt-PT" altLang="en-US" b="1">
                <a:latin typeface="Courier New" charset="0"/>
              </a:rPr>
              <a:t>(x1,y1)</a:t>
            </a:r>
            <a:r>
              <a:rPr lang="pt-PT" altLang="en-US"/>
              <a:t> e </a:t>
            </a:r>
            <a:r>
              <a:rPr lang="pt-PT" altLang="en-US" b="1">
                <a:latin typeface="Courier New" charset="0"/>
              </a:rPr>
              <a:t>(x2,y2)</a:t>
            </a:r>
            <a:r>
              <a:rPr lang="pt-PT" altLang="en-US"/>
              <a:t> deve ser o mesmo.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/>
              <a:t>Exemplo: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b="1">
                <a:latin typeface="Courier New" charset="0"/>
              </a:rPr>
              <a:t>x1= -5:5; x2= -10:10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b="1">
                <a:latin typeface="Courier New" charset="0"/>
              </a:rPr>
              <a:t>y1= 2*x1; y2=3*x2;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b="1">
                <a:latin typeface="Courier New" charset="0"/>
              </a:rPr>
              <a:t>plot(x1,y1,x2,y2)</a:t>
            </a:r>
            <a:endParaRPr lang="en-GB" altLang="en-US" b="1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Exemplo</a:t>
            </a:r>
            <a:endParaRPr lang="en-GB" altLang="en-US"/>
          </a:p>
        </p:txBody>
      </p:sp>
      <p:pic>
        <p:nvPicPr>
          <p:cNvPr id="201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1600200"/>
            <a:ext cx="630078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7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Alteração do aspecto gráfico</a:t>
            </a:r>
            <a:endParaRPr lang="en-GB" altLang="en-U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PT" altLang="en-US" sz="2400"/>
              <a:t>Para além dos argumentos vectoriais a função plot permite ainda alterar o modo como as linhas são desenhadas. Essas indicações são codificadas na forma de uma “string” de texto colocada a seguir aos vectores dos pontos.</a:t>
            </a:r>
          </a:p>
          <a:p>
            <a:pPr>
              <a:lnSpc>
                <a:spcPct val="90000"/>
              </a:lnSpc>
              <a:buFontTx/>
              <a:buNone/>
            </a:pPr>
            <a:endParaRPr lang="pt-PT" altLang="en-US" sz="2400"/>
          </a:p>
          <a:p>
            <a:pPr algn="ctr">
              <a:lnSpc>
                <a:spcPct val="90000"/>
              </a:lnSpc>
              <a:buFontTx/>
              <a:buNone/>
            </a:pPr>
            <a:r>
              <a:rPr lang="pt-PT" altLang="en-US" sz="2400" b="1">
                <a:latin typeface="Courier New" charset="0"/>
              </a:rPr>
              <a:t>plot(x1,y1,’string1’,x2,y2,’string2’,...)</a:t>
            </a:r>
          </a:p>
          <a:p>
            <a:pPr>
              <a:lnSpc>
                <a:spcPct val="90000"/>
              </a:lnSpc>
              <a:buFontTx/>
              <a:buNone/>
            </a:pPr>
            <a:endParaRPr lang="pt-PT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en-US" sz="2400"/>
              <a:t>A “string” pode definir os seguintes atributos das linhas desenhadas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pt-PT" altLang="en-US" sz="2400"/>
              <a:t>Marcadores dos pontos do gráfico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pt-PT" altLang="en-US" sz="2400"/>
              <a:t>Cor das linhas e marcadores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pt-PT" altLang="en-US" sz="2400"/>
              <a:t>Tipo de linha a desenhar</a:t>
            </a: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20908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Caractéres definidores de atributos</a:t>
            </a:r>
            <a:endParaRPr lang="en-GB" altLang="en-US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PT" altLang="en-US" sz="1600" b="1">
                <a:latin typeface="Courier New" charset="0"/>
              </a:rPr>
              <a:t>		Cor		     Marcadores	      Linhas</a:t>
            </a:r>
          </a:p>
          <a:p>
            <a:pPr>
              <a:buFontTx/>
              <a:buNone/>
            </a:pPr>
            <a:r>
              <a:rPr lang="pt-PT" altLang="en-US" sz="1400">
                <a:latin typeface="Courier New" charset="0"/>
              </a:rPr>
              <a:t>      </a:t>
            </a:r>
            <a:r>
              <a:rPr lang="en-GB" altLang="en-US" sz="1400">
                <a:latin typeface="Courier New" charset="0"/>
              </a:rPr>
              <a:t>y     </a:t>
            </a:r>
            <a:r>
              <a:rPr lang="pt-PT" altLang="en-US" sz="1400">
                <a:latin typeface="Courier New" charset="0"/>
              </a:rPr>
              <a:t>amarelo</a:t>
            </a:r>
            <a:r>
              <a:rPr lang="en-GB" altLang="en-US" sz="1400">
                <a:latin typeface="Courier New" charset="0"/>
              </a:rPr>
              <a:t>       .     </a:t>
            </a:r>
            <a:r>
              <a:rPr lang="pt-PT" altLang="en-US" sz="1400">
                <a:latin typeface="Courier New" charset="0"/>
              </a:rPr>
              <a:t>p</a:t>
            </a:r>
            <a:r>
              <a:rPr lang="en-GB" altLang="en-US" sz="1400">
                <a:latin typeface="Courier New" charset="0"/>
              </a:rPr>
              <a:t>o</a:t>
            </a:r>
            <a:r>
              <a:rPr lang="pt-PT" altLang="en-US" sz="1400">
                <a:latin typeface="Courier New" charset="0"/>
              </a:rPr>
              <a:t>nto</a:t>
            </a:r>
            <a:r>
              <a:rPr lang="en-GB" altLang="en-US" sz="1400">
                <a:latin typeface="Courier New" charset="0"/>
              </a:rPr>
              <a:t>              </a:t>
            </a:r>
            <a:r>
              <a:rPr lang="pt-PT" altLang="en-US" sz="1400">
                <a:latin typeface="Courier New" charset="0"/>
              </a:rPr>
              <a:t> </a:t>
            </a:r>
            <a:r>
              <a:rPr lang="en-GB" altLang="en-US" sz="1400">
                <a:latin typeface="Courier New" charset="0"/>
              </a:rPr>
              <a:t>-     </a:t>
            </a:r>
            <a:r>
              <a:rPr lang="pt-PT" altLang="en-US" sz="1400">
                <a:latin typeface="Courier New" charset="0"/>
              </a:rPr>
              <a:t>linha a cheio</a:t>
            </a:r>
            <a:endParaRPr lang="en-GB" altLang="en-US" sz="1400">
              <a:latin typeface="Courier New" charset="0"/>
            </a:endParaRPr>
          </a:p>
          <a:p>
            <a:pPr>
              <a:buFontTx/>
              <a:buNone/>
            </a:pPr>
            <a:r>
              <a:rPr lang="en-GB" altLang="en-US" sz="1400">
                <a:latin typeface="Courier New" charset="0"/>
              </a:rPr>
              <a:t>      m     </a:t>
            </a:r>
            <a:r>
              <a:rPr lang="pt-PT" altLang="en-US" sz="1400">
                <a:latin typeface="Courier New" charset="0"/>
              </a:rPr>
              <a:t>rosa   </a:t>
            </a:r>
            <a:r>
              <a:rPr lang="en-GB" altLang="en-US" sz="1400">
                <a:latin typeface="Courier New" charset="0"/>
              </a:rPr>
              <a:t>       o     c</a:t>
            </a:r>
            <a:r>
              <a:rPr lang="pt-PT" altLang="en-US" sz="1400">
                <a:latin typeface="Courier New" charset="0"/>
              </a:rPr>
              <a:t>írculo</a:t>
            </a:r>
            <a:r>
              <a:rPr lang="en-GB" altLang="en-US" sz="1400">
                <a:latin typeface="Courier New" charset="0"/>
              </a:rPr>
              <a:t>             :     </a:t>
            </a:r>
            <a:r>
              <a:rPr lang="pt-PT" altLang="en-US" sz="1400">
                <a:latin typeface="Courier New" charset="0"/>
              </a:rPr>
              <a:t>ponteada</a:t>
            </a:r>
            <a:endParaRPr lang="en-GB" altLang="en-US" sz="1400">
              <a:latin typeface="Courier New" charset="0"/>
            </a:endParaRPr>
          </a:p>
          <a:p>
            <a:pPr>
              <a:buFontTx/>
              <a:buNone/>
            </a:pPr>
            <a:r>
              <a:rPr lang="en-GB" altLang="en-US" sz="1400">
                <a:latin typeface="Courier New" charset="0"/>
              </a:rPr>
              <a:t>      c     </a:t>
            </a:r>
            <a:r>
              <a:rPr lang="pt-PT" altLang="en-US" sz="1400">
                <a:latin typeface="Courier New" charset="0"/>
              </a:rPr>
              <a:t>azul claro</a:t>
            </a:r>
            <a:r>
              <a:rPr lang="en-GB" altLang="en-US" sz="1400">
                <a:latin typeface="Courier New" charset="0"/>
              </a:rPr>
              <a:t>    x     mar</a:t>
            </a:r>
            <a:r>
              <a:rPr lang="pt-PT" altLang="en-US" sz="1400">
                <a:latin typeface="Courier New" charset="0"/>
              </a:rPr>
              <a:t>ca x</a:t>
            </a:r>
            <a:r>
              <a:rPr lang="en-GB" altLang="en-US" sz="1400">
                <a:latin typeface="Courier New" charset="0"/>
              </a:rPr>
              <a:t>             -.    </a:t>
            </a:r>
            <a:r>
              <a:rPr lang="pt-PT" altLang="en-US" sz="1400">
                <a:latin typeface="Courier New" charset="0"/>
              </a:rPr>
              <a:t>traço ponto</a:t>
            </a:r>
            <a:endParaRPr lang="en-GB" altLang="en-US" sz="1400">
              <a:latin typeface="Courier New" charset="0"/>
            </a:endParaRPr>
          </a:p>
          <a:p>
            <a:pPr>
              <a:buFontTx/>
              <a:buNone/>
            </a:pPr>
            <a:r>
              <a:rPr lang="en-GB" altLang="en-US" sz="1400">
                <a:latin typeface="Courier New" charset="0"/>
              </a:rPr>
              <a:t>     </a:t>
            </a:r>
            <a:r>
              <a:rPr lang="pt-PT" altLang="en-US" sz="1400">
                <a:latin typeface="Courier New" charset="0"/>
              </a:rPr>
              <a:t> </a:t>
            </a:r>
            <a:r>
              <a:rPr lang="en-GB" altLang="en-US" sz="1400">
                <a:latin typeface="Courier New" charset="0"/>
              </a:rPr>
              <a:t>r     </a:t>
            </a:r>
            <a:r>
              <a:rPr lang="pt-PT" altLang="en-US" sz="1400">
                <a:latin typeface="Courier New" charset="0"/>
              </a:rPr>
              <a:t>encarnado</a:t>
            </a:r>
            <a:r>
              <a:rPr lang="en-GB" altLang="en-US" sz="1400">
                <a:latin typeface="Courier New" charset="0"/>
              </a:rPr>
              <a:t>     +     </a:t>
            </a:r>
            <a:r>
              <a:rPr lang="pt-PT" altLang="en-US" sz="1400">
                <a:latin typeface="Courier New" charset="0"/>
              </a:rPr>
              <a:t>marca mais</a:t>
            </a:r>
            <a:r>
              <a:rPr lang="en-GB" altLang="en-US" sz="1400">
                <a:latin typeface="Courier New" charset="0"/>
              </a:rPr>
              <a:t>          --    </a:t>
            </a:r>
            <a:r>
              <a:rPr lang="pt-PT" altLang="en-US" sz="1400">
                <a:latin typeface="Courier New" charset="0"/>
              </a:rPr>
              <a:t>tracejada</a:t>
            </a:r>
            <a:r>
              <a:rPr lang="en-GB" altLang="en-US" sz="1400">
                <a:latin typeface="Courier New" charset="0"/>
              </a:rPr>
              <a:t>   </a:t>
            </a:r>
          </a:p>
          <a:p>
            <a:pPr>
              <a:buFontTx/>
              <a:buNone/>
            </a:pPr>
            <a:r>
              <a:rPr lang="en-GB" altLang="en-US" sz="1400">
                <a:latin typeface="Courier New" charset="0"/>
              </a:rPr>
              <a:t>      g     </a:t>
            </a:r>
            <a:r>
              <a:rPr lang="pt-PT" altLang="en-US" sz="1400">
                <a:latin typeface="Courier New" charset="0"/>
              </a:rPr>
              <a:t>verde</a:t>
            </a:r>
            <a:r>
              <a:rPr lang="en-GB" altLang="en-US" sz="1400">
                <a:latin typeface="Courier New" charset="0"/>
              </a:rPr>
              <a:t>         *     </a:t>
            </a:r>
            <a:r>
              <a:rPr lang="pt-PT" altLang="en-US" sz="1400">
                <a:latin typeface="Courier New" charset="0"/>
              </a:rPr>
              <a:t>estrela</a:t>
            </a:r>
            <a:endParaRPr lang="en-GB" altLang="en-US" sz="1400">
              <a:latin typeface="Courier New" charset="0"/>
            </a:endParaRPr>
          </a:p>
          <a:p>
            <a:pPr>
              <a:buFontTx/>
              <a:buNone/>
            </a:pPr>
            <a:r>
              <a:rPr lang="en-GB" altLang="en-US" sz="1400">
                <a:latin typeface="Courier New" charset="0"/>
              </a:rPr>
              <a:t>      b     </a:t>
            </a:r>
            <a:r>
              <a:rPr lang="pt-PT" altLang="en-US" sz="1400">
                <a:latin typeface="Courier New" charset="0"/>
              </a:rPr>
              <a:t>azul</a:t>
            </a:r>
            <a:r>
              <a:rPr lang="en-GB" altLang="en-US" sz="1400">
                <a:latin typeface="Courier New" charset="0"/>
              </a:rPr>
              <a:t>          s     </a:t>
            </a:r>
            <a:r>
              <a:rPr lang="pt-PT" altLang="en-US" sz="1400">
                <a:latin typeface="Courier New" charset="0"/>
              </a:rPr>
              <a:t>quadrado</a:t>
            </a:r>
            <a:endParaRPr lang="en-GB" altLang="en-US" sz="1400">
              <a:latin typeface="Courier New" charset="0"/>
            </a:endParaRPr>
          </a:p>
          <a:p>
            <a:pPr>
              <a:buFontTx/>
              <a:buNone/>
            </a:pPr>
            <a:r>
              <a:rPr lang="en-GB" altLang="en-US" sz="1400">
                <a:latin typeface="Courier New" charset="0"/>
              </a:rPr>
              <a:t>      w     </a:t>
            </a:r>
            <a:r>
              <a:rPr lang="pt-PT" altLang="en-US" sz="1400">
                <a:latin typeface="Courier New" charset="0"/>
              </a:rPr>
              <a:t>branco</a:t>
            </a:r>
            <a:r>
              <a:rPr lang="en-GB" altLang="en-US" sz="1400">
                <a:latin typeface="Courier New" charset="0"/>
              </a:rPr>
              <a:t>        d     diam</a:t>
            </a:r>
            <a:r>
              <a:rPr lang="pt-PT" altLang="en-US" sz="1400">
                <a:latin typeface="Courier New" charset="0"/>
              </a:rPr>
              <a:t>ante</a:t>
            </a:r>
            <a:endParaRPr lang="en-GB" altLang="en-US" sz="1400">
              <a:latin typeface="Courier New" charset="0"/>
            </a:endParaRPr>
          </a:p>
          <a:p>
            <a:pPr>
              <a:buFontTx/>
              <a:buNone/>
            </a:pPr>
            <a:r>
              <a:rPr lang="en-GB" altLang="en-US" sz="1400">
                <a:latin typeface="Courier New" charset="0"/>
              </a:rPr>
              <a:t>      k     </a:t>
            </a:r>
            <a:r>
              <a:rPr lang="pt-PT" altLang="en-US" sz="1400">
                <a:latin typeface="Courier New" charset="0"/>
              </a:rPr>
              <a:t>preto</a:t>
            </a:r>
            <a:r>
              <a:rPr lang="en-GB" altLang="en-US" sz="1400">
                <a:latin typeface="Courier New" charset="0"/>
              </a:rPr>
              <a:t>         v     tri</a:t>
            </a:r>
            <a:r>
              <a:rPr lang="pt-PT" altLang="en-US" sz="1400">
                <a:latin typeface="Courier New" charset="0"/>
              </a:rPr>
              <a:t>ângulo</a:t>
            </a:r>
            <a:r>
              <a:rPr lang="en-GB" altLang="en-US" sz="1400">
                <a:latin typeface="Courier New" charset="0"/>
              </a:rPr>
              <a:t> (</a:t>
            </a:r>
            <a:r>
              <a:rPr lang="pt-PT" altLang="en-US" sz="1400">
                <a:latin typeface="Courier New" charset="0"/>
              </a:rPr>
              <a:t>cima</a:t>
            </a:r>
            <a:r>
              <a:rPr lang="en-GB" altLang="en-US" sz="1400">
                <a:latin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GB" altLang="en-US" sz="1400">
                <a:latin typeface="Courier New" charset="0"/>
              </a:rPr>
              <a:t>                          ^ </a:t>
            </a:r>
            <a:r>
              <a:rPr lang="pt-PT" altLang="en-US" sz="1400">
                <a:latin typeface="Courier New" charset="0"/>
              </a:rPr>
              <a:t>    </a:t>
            </a:r>
            <a:r>
              <a:rPr lang="en-GB" altLang="en-US" sz="1400">
                <a:latin typeface="Courier New" charset="0"/>
              </a:rPr>
              <a:t>tri</a:t>
            </a:r>
            <a:r>
              <a:rPr lang="pt-PT" altLang="en-US" sz="1400">
                <a:latin typeface="Courier New" charset="0"/>
              </a:rPr>
              <a:t>ângulo </a:t>
            </a:r>
            <a:r>
              <a:rPr lang="en-GB" altLang="en-US" sz="1400">
                <a:latin typeface="Courier New" charset="0"/>
              </a:rPr>
              <a:t>(</a:t>
            </a:r>
            <a:r>
              <a:rPr lang="pt-PT" altLang="en-US" sz="1400">
                <a:latin typeface="Courier New" charset="0"/>
              </a:rPr>
              <a:t>baixo</a:t>
            </a:r>
            <a:r>
              <a:rPr lang="en-GB" altLang="en-US" sz="1400">
                <a:latin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GB" altLang="en-US" sz="1400">
                <a:latin typeface="Courier New" charset="0"/>
              </a:rPr>
              <a:t>                          &lt; </a:t>
            </a:r>
            <a:r>
              <a:rPr lang="pt-PT" altLang="en-US" sz="1400">
                <a:latin typeface="Courier New" charset="0"/>
              </a:rPr>
              <a:t>    </a:t>
            </a:r>
            <a:r>
              <a:rPr lang="en-GB" altLang="en-US" sz="1400">
                <a:latin typeface="Courier New" charset="0"/>
              </a:rPr>
              <a:t>tri</a:t>
            </a:r>
            <a:r>
              <a:rPr lang="pt-PT" altLang="en-US" sz="1400">
                <a:latin typeface="Courier New" charset="0"/>
              </a:rPr>
              <a:t>ângulo </a:t>
            </a:r>
            <a:r>
              <a:rPr lang="en-GB" altLang="en-US" sz="1400">
                <a:latin typeface="Courier New" charset="0"/>
              </a:rPr>
              <a:t>(</a:t>
            </a:r>
            <a:r>
              <a:rPr lang="pt-PT" altLang="en-US" sz="1400">
                <a:latin typeface="Courier New" charset="0"/>
              </a:rPr>
              <a:t>esquerda</a:t>
            </a:r>
            <a:r>
              <a:rPr lang="en-GB" altLang="en-US" sz="1400">
                <a:latin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GB" altLang="en-US" sz="1400">
                <a:latin typeface="Courier New" charset="0"/>
              </a:rPr>
              <a:t>                          &gt; </a:t>
            </a:r>
            <a:r>
              <a:rPr lang="pt-PT" altLang="en-US" sz="1400">
                <a:latin typeface="Courier New" charset="0"/>
              </a:rPr>
              <a:t>    </a:t>
            </a:r>
            <a:r>
              <a:rPr lang="en-GB" altLang="en-US" sz="1400">
                <a:latin typeface="Courier New" charset="0"/>
              </a:rPr>
              <a:t>tri</a:t>
            </a:r>
            <a:r>
              <a:rPr lang="pt-PT" altLang="en-US" sz="1400">
                <a:latin typeface="Courier New" charset="0"/>
              </a:rPr>
              <a:t>ângulo </a:t>
            </a:r>
            <a:r>
              <a:rPr lang="en-GB" altLang="en-US" sz="1400">
                <a:latin typeface="Courier New" charset="0"/>
              </a:rPr>
              <a:t>(</a:t>
            </a:r>
            <a:r>
              <a:rPr lang="pt-PT" altLang="en-US" sz="1400">
                <a:latin typeface="Courier New" charset="0"/>
              </a:rPr>
              <a:t>direita</a:t>
            </a:r>
            <a:r>
              <a:rPr lang="en-GB" altLang="en-US" sz="1400">
                <a:latin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GB" altLang="en-US" sz="1400">
                <a:latin typeface="Courier New" charset="0"/>
              </a:rPr>
              <a:t>                          p     pentagram</a:t>
            </a:r>
            <a:r>
              <a:rPr lang="pt-PT" altLang="en-US" sz="1400">
                <a:latin typeface="Courier New" charset="0"/>
              </a:rPr>
              <a:t>a</a:t>
            </a:r>
            <a:endParaRPr lang="en-GB" altLang="en-US" sz="1400">
              <a:latin typeface="Courier New" charset="0"/>
            </a:endParaRPr>
          </a:p>
          <a:p>
            <a:pPr>
              <a:buFontTx/>
              <a:buNone/>
            </a:pPr>
            <a:r>
              <a:rPr lang="en-GB" altLang="en-US" sz="1400">
                <a:latin typeface="Courier New" charset="0"/>
              </a:rPr>
              <a:t>                          h     </a:t>
            </a:r>
            <a:r>
              <a:rPr lang="pt-PT" altLang="en-US" sz="1400">
                <a:latin typeface="Courier New" charset="0"/>
              </a:rPr>
              <a:t>“</a:t>
            </a:r>
            <a:r>
              <a:rPr lang="en-GB" altLang="en-US" sz="1400">
                <a:latin typeface="Courier New" charset="0"/>
              </a:rPr>
              <a:t>hexagram</a:t>
            </a:r>
            <a:r>
              <a:rPr lang="pt-PT" altLang="en-US" sz="1400">
                <a:latin typeface="Courier New" charset="0"/>
              </a:rPr>
              <a:t>”</a:t>
            </a:r>
          </a:p>
          <a:p>
            <a:pPr>
              <a:buFontTx/>
              <a:buNone/>
            </a:pPr>
            <a:endParaRPr lang="en-GB" altLang="en-US" sz="14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Alteração do aspecto gráfico</a:t>
            </a:r>
            <a:endParaRPr lang="en-GB" altLang="en-US"/>
          </a:p>
        </p:txBody>
      </p:sp>
      <p:pic>
        <p:nvPicPr>
          <p:cNvPr id="2048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6705600" cy="506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4805" name="AutoShape 5"/>
          <p:cNvSpPr>
            <a:spLocks noChangeArrowheads="1"/>
          </p:cNvSpPr>
          <p:nvPr/>
        </p:nvSpPr>
        <p:spPr bwMode="auto">
          <a:xfrm>
            <a:off x="0" y="1828800"/>
            <a:ext cx="2667000" cy="609600"/>
          </a:xfrm>
          <a:prstGeom prst="wedgeRoundRectCallout">
            <a:avLst>
              <a:gd name="adj1" fmla="val 713"/>
              <a:gd name="adj2" fmla="val 170051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endParaRPr lang="en-US" altLang="en-US" sz="2400"/>
          </a:p>
        </p:txBody>
      </p:sp>
      <p:sp>
        <p:nvSpPr>
          <p:cNvPr id="204808" name="AutoShape 8"/>
          <p:cNvSpPr>
            <a:spLocks noChangeArrowheads="1"/>
          </p:cNvSpPr>
          <p:nvPr/>
        </p:nvSpPr>
        <p:spPr bwMode="auto">
          <a:xfrm>
            <a:off x="0" y="2230438"/>
            <a:ext cx="3048000" cy="414337"/>
          </a:xfrm>
          <a:prstGeom prst="wedgeRoundRectCallout">
            <a:avLst>
              <a:gd name="adj1" fmla="val 78384"/>
              <a:gd name="adj2" fmla="val 117815"/>
              <a:gd name="adj3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1800">
                <a:latin typeface="Courier New" charset="0"/>
              </a:rPr>
              <a:t>plot(x1,y1, </a:t>
            </a:r>
            <a:r>
              <a:rPr lang="en-GB" altLang="en-US" sz="1800">
                <a:latin typeface="Courier New" charset="0"/>
              </a:rPr>
              <a:t>'</a:t>
            </a:r>
            <a:r>
              <a:rPr lang="pt-PT" altLang="en-US" sz="1800">
                <a:latin typeface="Courier New" charset="0"/>
              </a:rPr>
              <a:t>-ob</a:t>
            </a:r>
            <a:r>
              <a:rPr lang="en-GB" altLang="en-US" sz="1800">
                <a:latin typeface="Courier New" charset="0"/>
              </a:rPr>
              <a:t>'</a:t>
            </a:r>
            <a:r>
              <a:rPr lang="pt-PT" altLang="en-US" sz="1800">
                <a:latin typeface="Courier New" charset="0"/>
              </a:rPr>
              <a:t>)</a:t>
            </a:r>
            <a:endParaRPr lang="en-GB" altLang="en-US" sz="1800">
              <a:latin typeface="Courier New" charset="0"/>
            </a:endParaRPr>
          </a:p>
        </p:txBody>
      </p:sp>
      <p:sp>
        <p:nvSpPr>
          <p:cNvPr id="204809" name="AutoShape 9"/>
          <p:cNvSpPr>
            <a:spLocks noChangeArrowheads="1"/>
          </p:cNvSpPr>
          <p:nvPr/>
        </p:nvSpPr>
        <p:spPr bwMode="auto">
          <a:xfrm>
            <a:off x="0" y="3200400"/>
            <a:ext cx="3048000" cy="414338"/>
          </a:xfrm>
          <a:prstGeom prst="wedgeRoundRectCallout">
            <a:avLst>
              <a:gd name="adj1" fmla="val 68384"/>
              <a:gd name="adj2" fmla="val -9005"/>
              <a:gd name="adj3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1800">
                <a:latin typeface="Courier New" charset="0"/>
              </a:rPr>
              <a:t>plot(x2,y2, </a:t>
            </a:r>
            <a:r>
              <a:rPr lang="en-GB" altLang="en-US" sz="1800">
                <a:latin typeface="Courier New" charset="0"/>
              </a:rPr>
              <a:t>'</a:t>
            </a:r>
            <a:r>
              <a:rPr lang="pt-PT" altLang="en-US" sz="1800">
                <a:latin typeface="Courier New" charset="0"/>
              </a:rPr>
              <a:t>-+r</a:t>
            </a:r>
            <a:r>
              <a:rPr lang="en-GB" altLang="en-US" sz="1800">
                <a:latin typeface="Courier New" charset="0"/>
              </a:rPr>
              <a:t>'</a:t>
            </a:r>
            <a:r>
              <a:rPr lang="pt-PT" altLang="en-US" sz="1800">
                <a:latin typeface="Courier New" charset="0"/>
              </a:rPr>
              <a:t>)</a:t>
            </a:r>
            <a:endParaRPr lang="en-GB" altLang="en-US" sz="18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 animBg="1" autoUpdateAnimBg="0"/>
      <p:bldP spid="204809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458913"/>
            <a:ext cx="6796087" cy="509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Legendas</a:t>
            </a:r>
            <a:endParaRPr lang="en-GB" altLang="en-US"/>
          </a:p>
        </p:txBody>
      </p:sp>
      <p:sp>
        <p:nvSpPr>
          <p:cNvPr id="205828" name="AutoShape 4"/>
          <p:cNvSpPr>
            <a:spLocks noChangeArrowheads="1"/>
          </p:cNvSpPr>
          <p:nvPr/>
        </p:nvSpPr>
        <p:spPr bwMode="auto">
          <a:xfrm>
            <a:off x="152400" y="5029200"/>
            <a:ext cx="2133600" cy="414338"/>
          </a:xfrm>
          <a:prstGeom prst="wedgeRoundRectCallout">
            <a:avLst>
              <a:gd name="adj1" fmla="val 57815"/>
              <a:gd name="adj2" fmla="val -281801"/>
              <a:gd name="adj3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1800">
                <a:latin typeface="Courier New" charset="0"/>
              </a:rPr>
              <a:t>ylabel(</a:t>
            </a:r>
            <a:r>
              <a:rPr lang="en-GB" altLang="en-US" sz="1800">
                <a:latin typeface="Courier New" charset="0"/>
              </a:rPr>
              <a:t>'</a:t>
            </a:r>
            <a:r>
              <a:rPr lang="pt-PT" altLang="en-US" sz="1800">
                <a:latin typeface="Courier New" charset="0"/>
              </a:rPr>
              <a:t>y</a:t>
            </a:r>
            <a:r>
              <a:rPr lang="en-GB" altLang="en-US" sz="1800">
                <a:latin typeface="Courier New" charset="0"/>
              </a:rPr>
              <a:t>'</a:t>
            </a:r>
            <a:r>
              <a:rPr lang="pt-PT" altLang="en-US" sz="1800">
                <a:latin typeface="Courier New" charset="0"/>
              </a:rPr>
              <a:t>)</a:t>
            </a:r>
            <a:endParaRPr lang="en-GB" altLang="en-US" sz="1800">
              <a:latin typeface="Courier New" charset="0"/>
            </a:endParaRPr>
          </a:p>
        </p:txBody>
      </p:sp>
      <p:sp>
        <p:nvSpPr>
          <p:cNvPr id="205829" name="AutoShape 5"/>
          <p:cNvSpPr>
            <a:spLocks noChangeArrowheads="1"/>
          </p:cNvSpPr>
          <p:nvPr/>
        </p:nvSpPr>
        <p:spPr bwMode="auto">
          <a:xfrm>
            <a:off x="1066800" y="6096000"/>
            <a:ext cx="2133600" cy="414338"/>
          </a:xfrm>
          <a:prstGeom prst="wedgeRoundRectCallout">
            <a:avLst>
              <a:gd name="adj1" fmla="val 154241"/>
              <a:gd name="adj2" fmla="val 18583"/>
              <a:gd name="adj3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1800">
                <a:latin typeface="Courier New" charset="0"/>
              </a:rPr>
              <a:t>xlabel(</a:t>
            </a:r>
            <a:r>
              <a:rPr lang="en-GB" altLang="en-US" sz="1800">
                <a:latin typeface="Courier New" charset="0"/>
              </a:rPr>
              <a:t>'</a:t>
            </a:r>
            <a:r>
              <a:rPr lang="pt-PT" altLang="en-US" sz="1800">
                <a:latin typeface="Courier New" charset="0"/>
              </a:rPr>
              <a:t>x</a:t>
            </a:r>
            <a:r>
              <a:rPr lang="en-GB" altLang="en-US" sz="1800">
                <a:latin typeface="Courier New" charset="0"/>
              </a:rPr>
              <a:t>'</a:t>
            </a:r>
            <a:r>
              <a:rPr lang="pt-PT" altLang="en-US" sz="1800">
                <a:latin typeface="Courier New" charset="0"/>
              </a:rPr>
              <a:t>)</a:t>
            </a:r>
            <a:endParaRPr lang="en-GB" altLang="en-US" sz="1800">
              <a:latin typeface="Courier New" charset="0"/>
            </a:endParaRPr>
          </a:p>
        </p:txBody>
      </p:sp>
      <p:sp>
        <p:nvSpPr>
          <p:cNvPr id="205830" name="AutoShape 6"/>
          <p:cNvSpPr>
            <a:spLocks noChangeArrowheads="1"/>
          </p:cNvSpPr>
          <p:nvPr/>
        </p:nvSpPr>
        <p:spPr bwMode="auto">
          <a:xfrm>
            <a:off x="0" y="2819400"/>
            <a:ext cx="6629400" cy="414338"/>
          </a:xfrm>
          <a:prstGeom prst="wedgeRoundRectCallout">
            <a:avLst>
              <a:gd name="adj1" fmla="val 32759"/>
              <a:gd name="adj2" fmla="val -309005"/>
              <a:gd name="adj3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1800">
                <a:latin typeface="Courier New" charset="0"/>
              </a:rPr>
              <a:t>title(</a:t>
            </a:r>
            <a:r>
              <a:rPr lang="en-GB" altLang="en-US" sz="1800">
                <a:latin typeface="Courier New" charset="0"/>
              </a:rPr>
              <a:t>'</a:t>
            </a:r>
            <a:r>
              <a:rPr lang="pt-PT" altLang="en-US" sz="1800">
                <a:latin typeface="Courier New" charset="0"/>
              </a:rPr>
              <a:t>Grafico de sin(x) e cos(x)</a:t>
            </a:r>
            <a:r>
              <a:rPr lang="en-GB" altLang="en-US" sz="1800">
                <a:latin typeface="Courier New" charset="0"/>
              </a:rPr>
              <a:t>'</a:t>
            </a:r>
            <a:r>
              <a:rPr lang="pt-PT" altLang="en-US" sz="1800">
                <a:latin typeface="Courier New" charset="0"/>
              </a:rPr>
              <a:t>)</a:t>
            </a:r>
            <a:endParaRPr lang="en-GB" altLang="en-US" sz="1800">
              <a:latin typeface="Courier New" charset="0"/>
            </a:endParaRPr>
          </a:p>
        </p:txBody>
      </p:sp>
      <p:sp>
        <p:nvSpPr>
          <p:cNvPr id="205831" name="AutoShape 7"/>
          <p:cNvSpPr>
            <a:spLocks noChangeArrowheads="1"/>
          </p:cNvSpPr>
          <p:nvPr/>
        </p:nvSpPr>
        <p:spPr bwMode="auto">
          <a:xfrm>
            <a:off x="3352800" y="1033463"/>
            <a:ext cx="5486400" cy="414337"/>
          </a:xfrm>
          <a:prstGeom prst="wedgeRoundRectCallout">
            <a:avLst>
              <a:gd name="adj1" fmla="val 25088"/>
              <a:gd name="adj2" fmla="val 180653"/>
              <a:gd name="adj3" fmla="val 1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en-GB" altLang="en-US" sz="1800">
                <a:latin typeface="Courier New" charset="0"/>
              </a:rPr>
              <a:t>legend('sin(x)','cos(x)')</a:t>
            </a:r>
          </a:p>
        </p:txBody>
      </p:sp>
    </p:spTree>
    <p:extLst>
      <p:ext uri="{BB962C8B-B14F-4D97-AF65-F5344CB8AC3E}">
        <p14:creationId xmlns:p14="http://schemas.microsoft.com/office/powerpoint/2010/main" val="37062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 autoUpdateAnimBg="0"/>
      <p:bldP spid="205829" grpId="0" animBg="1" autoUpdateAnimBg="0"/>
      <p:bldP spid="205830" grpId="0" animBg="1" autoUpdateAnimBg="0"/>
      <p:bldP spid="205831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Animações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043608" y="1610791"/>
            <a:ext cx="655272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s-IS" sz="1600" dirty="0">
                <a:solidFill>
                  <a:srgbClr val="25992D"/>
                </a:solidFill>
                <a:latin typeface="Courier" charset="0"/>
              </a:rPr>
              <a:t>% </a:t>
            </a:r>
            <a:r>
              <a:rPr lang="is-IS" sz="1600" dirty="0" smtClean="0">
                <a:solidFill>
                  <a:srgbClr val="25992D"/>
                </a:solidFill>
                <a:latin typeface="Courier" charset="0"/>
              </a:rPr>
              <a:t>Animação </a:t>
            </a:r>
            <a:r>
              <a:rPr lang="is-IS" sz="1600" dirty="0">
                <a:solidFill>
                  <a:srgbClr val="25992D"/>
                </a:solidFill>
                <a:latin typeface="Courier" charset="0"/>
              </a:rPr>
              <a:t>de uma sinusoide</a:t>
            </a:r>
          </a:p>
          <a:p>
            <a:pPr>
              <a:buNone/>
            </a:pPr>
            <a:r>
              <a:rPr lang="is-IS" sz="1600" dirty="0">
                <a:latin typeface="Courier" charset="0"/>
              </a:rPr>
              <a:t>clear </a:t>
            </a:r>
            <a:r>
              <a:rPr lang="is-IS" sz="1600" dirty="0" smtClean="0">
                <a:solidFill>
                  <a:srgbClr val="B245F3"/>
                </a:solidFill>
                <a:latin typeface="Courier" charset="0"/>
              </a:rPr>
              <a:t>all</a:t>
            </a:r>
            <a:endParaRPr lang="is-IS" sz="1600" dirty="0">
              <a:solidFill>
                <a:srgbClr val="B245F3"/>
              </a:solidFill>
              <a:latin typeface="Courier" charset="0"/>
            </a:endParaRPr>
          </a:p>
          <a:p>
            <a:pPr>
              <a:buNone/>
            </a:pPr>
            <a:r>
              <a:rPr lang="is-IS" sz="1600" dirty="0">
                <a:latin typeface="Courier" charset="0"/>
              </a:rPr>
              <a:t>t= 0:pi/50:4*pi</a:t>
            </a:r>
            <a:r>
              <a:rPr lang="is-IS" sz="1600" dirty="0" smtClean="0">
                <a:latin typeface="Courier" charset="0"/>
              </a:rPr>
              <a:t>;</a:t>
            </a:r>
            <a:endParaRPr lang="is-IS" sz="1600" dirty="0">
              <a:latin typeface="Courier" charset="0"/>
            </a:endParaRPr>
          </a:p>
          <a:p>
            <a:pPr>
              <a:buNone/>
            </a:pPr>
            <a:r>
              <a:rPr lang="is-IS" sz="1600" dirty="0">
                <a:latin typeface="Courier" charset="0"/>
              </a:rPr>
              <a:t>figure(gcf)</a:t>
            </a:r>
          </a:p>
          <a:p>
            <a:pPr>
              <a:buNone/>
            </a:pPr>
            <a:r>
              <a:rPr lang="is-IS" sz="1600" dirty="0">
                <a:latin typeface="Courier" charset="0"/>
              </a:rPr>
              <a:t>y= sin(t);</a:t>
            </a:r>
          </a:p>
          <a:p>
            <a:pPr>
              <a:buNone/>
            </a:pPr>
            <a:r>
              <a:rPr lang="is-IS" sz="1600" dirty="0">
                <a:latin typeface="Courier" charset="0"/>
              </a:rPr>
              <a:t>plot(t,y)</a:t>
            </a:r>
          </a:p>
          <a:p>
            <a:pPr>
              <a:buNone/>
            </a:pPr>
            <a:r>
              <a:rPr lang="is-IS" sz="1600" dirty="0">
                <a:latin typeface="Courier" charset="0"/>
              </a:rPr>
              <a:t>axis </a:t>
            </a:r>
            <a:r>
              <a:rPr lang="is-IS" sz="1600" dirty="0" smtClean="0">
                <a:solidFill>
                  <a:srgbClr val="B245F3"/>
                </a:solidFill>
                <a:latin typeface="Courier" charset="0"/>
              </a:rPr>
              <a:t>off</a:t>
            </a:r>
            <a:endParaRPr lang="is-IS" sz="1600" dirty="0">
              <a:solidFill>
                <a:srgbClr val="B245F3"/>
              </a:solidFill>
              <a:latin typeface="Courier" charset="0"/>
            </a:endParaRPr>
          </a:p>
          <a:p>
            <a:pPr>
              <a:buNone/>
            </a:pPr>
            <a:r>
              <a:rPr lang="is-IS" sz="1600" dirty="0">
                <a:latin typeface="Courier" charset="0"/>
              </a:rPr>
              <a:t>a= get(gca,</a:t>
            </a:r>
            <a:r>
              <a:rPr lang="is-IS" sz="1600" dirty="0">
                <a:solidFill>
                  <a:srgbClr val="B245F3"/>
                </a:solidFill>
                <a:latin typeface="Courier" charset="0"/>
              </a:rPr>
              <a:t>'children'</a:t>
            </a:r>
            <a:r>
              <a:rPr lang="is-IS" sz="1600" dirty="0">
                <a:latin typeface="Courier" charset="0"/>
              </a:rPr>
              <a:t>);</a:t>
            </a:r>
          </a:p>
          <a:p>
            <a:pPr>
              <a:buNone/>
            </a:pPr>
            <a:r>
              <a:rPr lang="is-IS" sz="1600" dirty="0">
                <a:solidFill>
                  <a:srgbClr val="0433FF"/>
                </a:solidFill>
                <a:latin typeface="Courier" charset="0"/>
              </a:rPr>
              <a:t>for</a:t>
            </a:r>
            <a:r>
              <a:rPr lang="is-IS" sz="1600" dirty="0">
                <a:latin typeface="Courier" charset="0"/>
              </a:rPr>
              <a:t> n= 1:4</a:t>
            </a:r>
          </a:p>
          <a:p>
            <a:pPr>
              <a:buNone/>
            </a:pPr>
            <a:r>
              <a:rPr lang="is-IS" sz="1600" dirty="0">
                <a:latin typeface="Courier" charset="0"/>
              </a:rPr>
              <a:t>    </a:t>
            </a:r>
            <a:r>
              <a:rPr lang="is-IS" sz="1600" dirty="0">
                <a:solidFill>
                  <a:srgbClr val="0433FF"/>
                </a:solidFill>
                <a:latin typeface="Courier" charset="0"/>
              </a:rPr>
              <a:t>for</a:t>
            </a:r>
            <a:r>
              <a:rPr lang="is-IS" sz="1600" dirty="0">
                <a:latin typeface="Courier" charset="0"/>
              </a:rPr>
              <a:t> f= [1:0.1:4, 4:-0.1:1],</a:t>
            </a:r>
          </a:p>
          <a:p>
            <a:pPr>
              <a:buNone/>
            </a:pPr>
            <a:r>
              <a:rPr lang="is-IS" sz="1600" dirty="0">
                <a:latin typeface="Courier" charset="0"/>
              </a:rPr>
              <a:t>        y= sin(f*t);</a:t>
            </a:r>
          </a:p>
          <a:p>
            <a:pPr>
              <a:buNone/>
            </a:pPr>
            <a:r>
              <a:rPr lang="is-IS" sz="1600" dirty="0">
                <a:solidFill>
                  <a:srgbClr val="000000"/>
                </a:solidFill>
                <a:latin typeface="Courier" charset="0"/>
              </a:rPr>
              <a:t>        set(a,</a:t>
            </a:r>
            <a:r>
              <a:rPr lang="is-IS" sz="1600" dirty="0">
                <a:solidFill>
                  <a:srgbClr val="B245F3"/>
                </a:solidFill>
                <a:latin typeface="Courier" charset="0"/>
              </a:rPr>
              <a:t>'XData'</a:t>
            </a:r>
            <a:r>
              <a:rPr lang="is-IS" sz="1600" dirty="0">
                <a:solidFill>
                  <a:srgbClr val="000000"/>
                </a:solidFill>
                <a:latin typeface="Courier" charset="0"/>
              </a:rPr>
              <a:t>,t,</a:t>
            </a:r>
            <a:r>
              <a:rPr lang="is-IS" sz="1600" dirty="0">
                <a:solidFill>
                  <a:srgbClr val="B245F3"/>
                </a:solidFill>
                <a:latin typeface="Courier" charset="0"/>
              </a:rPr>
              <a:t>'YData'</a:t>
            </a:r>
            <a:r>
              <a:rPr lang="is-IS" sz="1600" dirty="0">
                <a:solidFill>
                  <a:srgbClr val="000000"/>
                </a:solidFill>
                <a:latin typeface="Courier" charset="0"/>
              </a:rPr>
              <a:t>,y,</a:t>
            </a:r>
            <a:r>
              <a:rPr lang="is-IS" sz="1600" dirty="0">
                <a:solidFill>
                  <a:srgbClr val="B245F3"/>
                </a:solidFill>
                <a:latin typeface="Courier" charset="0"/>
              </a:rPr>
              <a:t>'Linewidth'</a:t>
            </a:r>
            <a:r>
              <a:rPr lang="is-IS" sz="1600" dirty="0">
                <a:solidFill>
                  <a:srgbClr val="000000"/>
                </a:solidFill>
                <a:latin typeface="Courier" charset="0"/>
              </a:rPr>
              <a:t>,2);</a:t>
            </a:r>
            <a:endParaRPr lang="is-IS" sz="1600" dirty="0">
              <a:solidFill>
                <a:srgbClr val="B245F3"/>
              </a:solidFill>
              <a:latin typeface="Courier" charset="0"/>
            </a:endParaRPr>
          </a:p>
          <a:p>
            <a:pPr>
              <a:buNone/>
            </a:pPr>
            <a:r>
              <a:rPr lang="is-IS" sz="1600" dirty="0">
                <a:latin typeface="Courier" charset="0"/>
              </a:rPr>
              <a:t>        drawnow;</a:t>
            </a:r>
          </a:p>
          <a:p>
            <a:pPr>
              <a:buNone/>
            </a:pPr>
            <a:r>
              <a:rPr lang="is-IS" sz="1600" dirty="0">
                <a:latin typeface="Courier" charset="0"/>
              </a:rPr>
              <a:t>        pause(0.01)</a:t>
            </a:r>
          </a:p>
          <a:p>
            <a:pPr>
              <a:buNone/>
            </a:pPr>
            <a:r>
              <a:rPr lang="is-IS" sz="1600" dirty="0">
                <a:latin typeface="Courier" charset="0"/>
              </a:rPr>
              <a:t>    </a:t>
            </a:r>
            <a:r>
              <a:rPr lang="is-IS" sz="1600" dirty="0">
                <a:solidFill>
                  <a:srgbClr val="0433FF"/>
                </a:solidFill>
                <a:latin typeface="Courier" charset="0"/>
              </a:rPr>
              <a:t>end</a:t>
            </a:r>
            <a:endParaRPr lang="is-IS" sz="1600" dirty="0">
              <a:latin typeface="Courier" charset="0"/>
            </a:endParaRPr>
          </a:p>
          <a:p>
            <a:pPr>
              <a:buNone/>
            </a:pPr>
            <a:r>
              <a:rPr lang="is-IS" sz="1600" dirty="0">
                <a:solidFill>
                  <a:srgbClr val="0433FF"/>
                </a:solidFill>
                <a:latin typeface="Courier" charset="0"/>
              </a:rPr>
              <a:t>end</a:t>
            </a:r>
            <a:endParaRPr lang="is-IS" sz="1600" dirty="0">
              <a:solidFill>
                <a:srgbClr val="0433FF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50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3352800"/>
          </a:xfrm>
        </p:spPr>
        <p:txBody>
          <a:bodyPr anchor="ctr"/>
          <a:lstStyle/>
          <a:p>
            <a:pPr algn="l"/>
            <a:r>
              <a:rPr lang="pt-PT" altLang="en-US">
                <a:solidFill>
                  <a:schemeClr val="accent2"/>
                </a:solidFill>
              </a:rPr>
              <a:t>A Matriz</a:t>
            </a:r>
            <a:br>
              <a:rPr lang="pt-PT" altLang="en-US">
                <a:solidFill>
                  <a:schemeClr val="accent2"/>
                </a:solidFill>
              </a:rPr>
            </a:br>
            <a:r>
              <a:rPr lang="pt-PT" altLang="en-US">
                <a:solidFill>
                  <a:schemeClr val="accent2"/>
                </a:solidFill>
              </a:rPr>
              <a:t>			como</a:t>
            </a:r>
            <a:br>
              <a:rPr lang="pt-PT" altLang="en-US">
                <a:solidFill>
                  <a:schemeClr val="accent2"/>
                </a:solidFill>
              </a:rPr>
            </a:br>
            <a:r>
              <a:rPr lang="pt-PT" altLang="en-US">
                <a:solidFill>
                  <a:schemeClr val="accent2"/>
                </a:solidFill>
              </a:rPr>
              <a:t>					Operador</a:t>
            </a:r>
            <a:endParaRPr lang="en-GB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55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Sumário</a:t>
            </a:r>
            <a:endParaRPr lang="en-GB" altLang="en-U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/>
              <a:t>A matriz como operador linear</a:t>
            </a:r>
          </a:p>
          <a:p>
            <a:r>
              <a:rPr lang="pt-PT" altLang="en-US"/>
              <a:t>Séries geométricas</a:t>
            </a:r>
          </a:p>
          <a:p>
            <a:r>
              <a:rPr lang="pt-PT" altLang="en-US"/>
              <a:t>Cálculo de séries geométricas no Matlab</a:t>
            </a:r>
          </a:p>
          <a:p>
            <a:r>
              <a:rPr lang="pt-PT" altLang="en-US"/>
              <a:t>Séries geométricas de matrizes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619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Operador Linear</a:t>
            </a:r>
            <a:endParaRPr lang="en-GB" alt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>
              <a:buFontTx/>
              <a:buNone/>
            </a:pPr>
            <a:r>
              <a:rPr lang="pt-PT" altLang="en-US"/>
              <a:t>Uma matriz pode funcionar como um operador linear, transformando os vectores a que é aplicada.</a:t>
            </a:r>
            <a:endParaRPr lang="en-GB" altLang="en-US"/>
          </a:p>
        </p:txBody>
      </p:sp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2282825" y="3019425"/>
          <a:ext cx="480377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26" name="Equation" r:id="rId3" imgW="825480" imgH="266400" progId="Equation.3">
                  <p:embed/>
                </p:oleObj>
              </mc:Choice>
              <mc:Fallback>
                <p:oleObj name="Equation" r:id="rId3" imgW="8254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3019425"/>
                        <a:ext cx="4803775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457200" y="4572000"/>
            <a:ext cx="8229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pt-PT" altLang="en-US" sz="3200"/>
              <a:t>Note-se que a dimensão do espaço do vector resultante (número de elementos) pode ser diferente da dimensão do vector original.</a:t>
            </a:r>
            <a:endParaRPr lang="en-GB" altLang="en-US" sz="3200"/>
          </a:p>
        </p:txBody>
      </p:sp>
    </p:spTree>
    <p:extLst>
      <p:ext uri="{BB962C8B-B14F-4D97-AF65-F5344CB8AC3E}">
        <p14:creationId xmlns:p14="http://schemas.microsoft.com/office/powerpoint/2010/main" val="112281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O ambiente gráfico</a:t>
            </a:r>
            <a:endParaRPr lang="en-GB" altLang="en-US"/>
          </a:p>
        </p:txBody>
      </p:sp>
      <p:pic>
        <p:nvPicPr>
          <p:cNvPr id="190469" name="Picture 5" descr="DesktopMat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470" name="AutoShape 6"/>
          <p:cNvSpPr>
            <a:spLocks/>
          </p:cNvSpPr>
          <p:nvPr/>
        </p:nvSpPr>
        <p:spPr bwMode="auto">
          <a:xfrm>
            <a:off x="5576888" y="758825"/>
            <a:ext cx="2271712" cy="609600"/>
          </a:xfrm>
          <a:prstGeom prst="borderCallout1">
            <a:avLst>
              <a:gd name="adj1" fmla="val 18750"/>
              <a:gd name="adj2" fmla="val -3356"/>
              <a:gd name="adj3" fmla="val 152866"/>
              <a:gd name="adj4" fmla="val -6317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endParaRPr lang="en-US" altLang="en-US"/>
          </a:p>
        </p:txBody>
      </p:sp>
      <p:sp>
        <p:nvSpPr>
          <p:cNvPr id="190471" name="AutoShape 7"/>
          <p:cNvSpPr>
            <a:spLocks/>
          </p:cNvSpPr>
          <p:nvPr/>
        </p:nvSpPr>
        <p:spPr bwMode="auto">
          <a:xfrm>
            <a:off x="5257800" y="457200"/>
            <a:ext cx="3554413" cy="609600"/>
          </a:xfrm>
          <a:prstGeom prst="borderCallout2">
            <a:avLst>
              <a:gd name="adj1" fmla="val 18750"/>
              <a:gd name="adj2" fmla="val -2144"/>
              <a:gd name="adj3" fmla="val 18750"/>
              <a:gd name="adj4" fmla="val -16657"/>
              <a:gd name="adj5" fmla="val 200000"/>
              <a:gd name="adj6" fmla="val -31755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2800">
                <a:latin typeface="Arial" charset="0"/>
              </a:rPr>
              <a:t>Janela da comandos</a:t>
            </a:r>
            <a:endParaRPr lang="en-GB" altLang="en-US" sz="2800">
              <a:latin typeface="Arial" charset="0"/>
            </a:endParaRPr>
          </a:p>
        </p:txBody>
      </p:sp>
      <p:sp>
        <p:nvSpPr>
          <p:cNvPr id="190472" name="AutoShape 8"/>
          <p:cNvSpPr>
            <a:spLocks/>
          </p:cNvSpPr>
          <p:nvPr/>
        </p:nvSpPr>
        <p:spPr bwMode="auto">
          <a:xfrm>
            <a:off x="1981200" y="4648200"/>
            <a:ext cx="4038600" cy="609600"/>
          </a:xfrm>
          <a:prstGeom prst="borderCallout2">
            <a:avLst>
              <a:gd name="adj1" fmla="val 18750"/>
              <a:gd name="adj2" fmla="val -1889"/>
              <a:gd name="adj3" fmla="val 18750"/>
              <a:gd name="adj4" fmla="val -11870"/>
              <a:gd name="adj5" fmla="val 309116"/>
              <a:gd name="adj6" fmla="val -2244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2800">
                <a:latin typeface="Arial" charset="0"/>
              </a:rPr>
              <a:t>Histórico dos comandos</a:t>
            </a:r>
            <a:endParaRPr lang="en-GB" altLang="en-US" sz="2800">
              <a:latin typeface="Arial" charset="0"/>
            </a:endParaRPr>
          </a:p>
        </p:txBody>
      </p:sp>
      <p:sp>
        <p:nvSpPr>
          <p:cNvPr id="190473" name="AutoShape 9"/>
          <p:cNvSpPr>
            <a:spLocks/>
          </p:cNvSpPr>
          <p:nvPr/>
        </p:nvSpPr>
        <p:spPr bwMode="auto">
          <a:xfrm>
            <a:off x="5091113" y="1282700"/>
            <a:ext cx="4038600" cy="990600"/>
          </a:xfrm>
          <a:prstGeom prst="borderCallout2">
            <a:avLst>
              <a:gd name="adj1" fmla="val 11537"/>
              <a:gd name="adj2" fmla="val -1889"/>
              <a:gd name="adj3" fmla="val 11537"/>
              <a:gd name="adj4" fmla="val -16037"/>
              <a:gd name="adj5" fmla="val -78366"/>
              <a:gd name="adj6" fmla="val -3101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2800">
                <a:latin typeface="Arial" charset="0"/>
              </a:rPr>
              <a:t>Para mudar a pasta de trabalho</a:t>
            </a:r>
            <a:endParaRPr lang="en-GB" altLang="en-US" sz="2800">
              <a:latin typeface="Arial" charset="0"/>
            </a:endParaRPr>
          </a:p>
        </p:txBody>
      </p:sp>
      <p:sp>
        <p:nvSpPr>
          <p:cNvPr id="190474" name="AutoShape 10"/>
          <p:cNvSpPr>
            <a:spLocks/>
          </p:cNvSpPr>
          <p:nvPr/>
        </p:nvSpPr>
        <p:spPr bwMode="auto">
          <a:xfrm>
            <a:off x="3200400" y="5334000"/>
            <a:ext cx="4038600" cy="990600"/>
          </a:xfrm>
          <a:prstGeom prst="borderCallout2">
            <a:avLst>
              <a:gd name="adj1" fmla="val 11537"/>
              <a:gd name="adj2" fmla="val -1889"/>
              <a:gd name="adj3" fmla="val 11537"/>
              <a:gd name="adj4" fmla="val -15685"/>
              <a:gd name="adj5" fmla="val 116829"/>
              <a:gd name="adj6" fmla="val -30347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2800">
                <a:latin typeface="Arial" charset="0"/>
              </a:rPr>
              <a:t>Conteúdo da pasta de trabalho</a:t>
            </a:r>
            <a:endParaRPr lang="en-GB" altLang="en-US" sz="2800">
              <a:latin typeface="Arial" charset="0"/>
            </a:endParaRPr>
          </a:p>
        </p:txBody>
      </p:sp>
      <p:sp>
        <p:nvSpPr>
          <p:cNvPr id="190475" name="AutoShape 11"/>
          <p:cNvSpPr>
            <a:spLocks/>
          </p:cNvSpPr>
          <p:nvPr/>
        </p:nvSpPr>
        <p:spPr bwMode="auto">
          <a:xfrm>
            <a:off x="1190625" y="2119313"/>
            <a:ext cx="4038600" cy="1295400"/>
          </a:xfrm>
          <a:prstGeom prst="borderCallout2">
            <a:avLst>
              <a:gd name="adj1" fmla="val 8824"/>
              <a:gd name="adj2" fmla="val -1889"/>
              <a:gd name="adj3" fmla="val 8824"/>
              <a:gd name="adj4" fmla="val -4991"/>
              <a:gd name="adj5" fmla="val 116056"/>
              <a:gd name="adj6" fmla="val -8370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2800">
                <a:latin typeface="Arial" charset="0"/>
              </a:rPr>
              <a:t>Documentação e “demos” dos produtos instalados</a:t>
            </a:r>
            <a:endParaRPr lang="en-GB" altLang="en-US" sz="2800">
              <a:latin typeface="Arial" charset="0"/>
            </a:endParaRPr>
          </a:p>
        </p:txBody>
      </p:sp>
      <p:sp>
        <p:nvSpPr>
          <p:cNvPr id="190476" name="AutoShape 12"/>
          <p:cNvSpPr>
            <a:spLocks/>
          </p:cNvSpPr>
          <p:nvPr/>
        </p:nvSpPr>
        <p:spPr bwMode="auto">
          <a:xfrm>
            <a:off x="3844925" y="3498850"/>
            <a:ext cx="4038600" cy="990600"/>
          </a:xfrm>
          <a:prstGeom prst="borderCallout2">
            <a:avLst>
              <a:gd name="adj1" fmla="val 11537"/>
              <a:gd name="adj2" fmla="val -1889"/>
              <a:gd name="adj3" fmla="val 11537"/>
              <a:gd name="adj4" fmla="val -26889"/>
              <a:gd name="adj5" fmla="val 12662"/>
              <a:gd name="adj6" fmla="val -53500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2800">
                <a:latin typeface="Arial" charset="0"/>
              </a:rPr>
              <a:t>Espaço de trabalho com as variáveis</a:t>
            </a:r>
            <a:endParaRPr lang="en-GB" altLang="en-US" sz="2800">
              <a:latin typeface="Arial" charset="0"/>
            </a:endParaRPr>
          </a:p>
        </p:txBody>
      </p:sp>
      <p:sp>
        <p:nvSpPr>
          <p:cNvPr id="190477" name="AutoShape 13"/>
          <p:cNvSpPr>
            <a:spLocks/>
          </p:cNvSpPr>
          <p:nvPr/>
        </p:nvSpPr>
        <p:spPr bwMode="auto">
          <a:xfrm>
            <a:off x="152400" y="838200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06597"/>
              <a:gd name="adj5" fmla="val -39065"/>
              <a:gd name="adj6" fmla="val 109116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pt-PT" altLang="en-US" sz="2800">
                <a:latin typeface="Arial" charset="0"/>
              </a:rPr>
              <a:t>Ajuda</a:t>
            </a:r>
            <a:endParaRPr lang="en-GB" alt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0" grpId="0" autoUpdateAnimBg="0"/>
      <p:bldP spid="190471" grpId="0" animBg="1" autoUpdateAnimBg="0"/>
      <p:bldP spid="190472" grpId="0" animBg="1" autoUpdateAnimBg="0"/>
      <p:bldP spid="190473" grpId="0" animBg="1" autoUpdateAnimBg="0"/>
      <p:bldP spid="190474" grpId="0" animBg="1" autoUpdateAnimBg="0"/>
      <p:bldP spid="190475" grpId="0" animBg="1" autoUpdateAnimBg="0"/>
      <p:bldP spid="190476" grpId="0" animBg="1" autoUpdateAnimBg="0"/>
      <p:bldP spid="190477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Figuras geométricas 2D</a:t>
            </a:r>
            <a:endParaRPr lang="en-GB" alt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/>
              <a:t>Podemos representar figuras geométricas por meio de matrizes coluna em que cada linha representa as coordenadas de um ponto.</a:t>
            </a:r>
          </a:p>
          <a:p>
            <a:r>
              <a:rPr lang="pt-PT" altLang="en-US"/>
              <a:t>Cada linha da matriz tem apenas duas coordenadas, </a:t>
            </a:r>
            <a:r>
              <a:rPr lang="pt-PT" altLang="en-US" i="1"/>
              <a:t>x</a:t>
            </a:r>
            <a:r>
              <a:rPr lang="pt-PT" altLang="en-US"/>
              <a:t> e </a:t>
            </a:r>
            <a:r>
              <a:rPr lang="pt-PT" altLang="en-US" i="1"/>
              <a:t>y</a:t>
            </a:r>
            <a:r>
              <a:rPr lang="pt-PT" altLang="en-US"/>
              <a:t>.</a:t>
            </a:r>
            <a:endParaRPr lang="en-GB" altLang="en-US"/>
          </a:p>
          <a:p>
            <a:r>
              <a:rPr lang="pt-PT" altLang="en-US"/>
              <a:t>Considera-se igualmente que os pontos de duas linhas adjacentes da matriz estão unidos por um segmento de recta.</a:t>
            </a:r>
          </a:p>
        </p:txBody>
      </p:sp>
    </p:spTree>
    <p:extLst>
      <p:ext uri="{BB962C8B-B14F-4D97-AF65-F5344CB8AC3E}">
        <p14:creationId xmlns:p14="http://schemas.microsoft.com/office/powerpoint/2010/main" val="6531511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Figuras geométricas 2D</a:t>
            </a:r>
            <a:endParaRPr lang="en-GB" altLang="en-US"/>
          </a:p>
        </p:txBody>
      </p:sp>
      <p:pic>
        <p:nvPicPr>
          <p:cNvPr id="184376" name="Picture 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4377" name="Text Box 57"/>
          <p:cNvSpPr txBox="1">
            <a:spLocks noChangeArrowheads="1"/>
          </p:cNvSpPr>
          <p:nvPr/>
        </p:nvSpPr>
        <p:spPr bwMode="auto">
          <a:xfrm>
            <a:off x="1524000" y="5105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PT" altLang="en-US" sz="2400"/>
              <a:t>(1,1)</a:t>
            </a:r>
            <a:endParaRPr lang="en-GB" altLang="en-US" sz="2400"/>
          </a:p>
        </p:txBody>
      </p:sp>
      <p:sp>
        <p:nvSpPr>
          <p:cNvPr id="184378" name="Text Box 58"/>
          <p:cNvSpPr txBox="1">
            <a:spLocks noChangeArrowheads="1"/>
          </p:cNvSpPr>
          <p:nvPr/>
        </p:nvSpPr>
        <p:spPr bwMode="auto">
          <a:xfrm>
            <a:off x="2590800" y="3200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PT" altLang="en-US" sz="2400"/>
              <a:t>(2,3)</a:t>
            </a:r>
            <a:endParaRPr lang="en-GB" altLang="en-US" sz="2400"/>
          </a:p>
        </p:txBody>
      </p:sp>
      <p:sp>
        <p:nvSpPr>
          <p:cNvPr id="184379" name="Text Box 59"/>
          <p:cNvSpPr txBox="1">
            <a:spLocks noChangeArrowheads="1"/>
          </p:cNvSpPr>
          <p:nvPr/>
        </p:nvSpPr>
        <p:spPr bwMode="auto">
          <a:xfrm>
            <a:off x="3733800" y="5105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PT" altLang="en-US" sz="2400"/>
              <a:t>(3,1)</a:t>
            </a:r>
            <a:endParaRPr lang="en-GB" altLang="en-US" sz="2400"/>
          </a:p>
        </p:txBody>
      </p:sp>
      <p:graphicFrame>
        <p:nvGraphicFramePr>
          <p:cNvPr id="184380" name="Object 60"/>
          <p:cNvGraphicFramePr>
            <a:graphicFrameLocks noChangeAspect="1"/>
          </p:cNvGraphicFramePr>
          <p:nvPr/>
        </p:nvGraphicFramePr>
        <p:xfrm>
          <a:off x="5516563" y="2522538"/>
          <a:ext cx="2686050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98" name="Equation" r:id="rId4" imgW="749160" imgH="952200" progId="Equation.3">
                  <p:embed/>
                </p:oleObj>
              </mc:Choice>
              <mc:Fallback>
                <p:oleObj name="Equation" r:id="rId4" imgW="7491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2522538"/>
                        <a:ext cx="2686050" cy="341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1" name="Text Box 61"/>
          <p:cNvSpPr txBox="1">
            <a:spLocks noChangeArrowheads="1"/>
          </p:cNvSpPr>
          <p:nvPr/>
        </p:nvSpPr>
        <p:spPr bwMode="auto">
          <a:xfrm>
            <a:off x="457200" y="16764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PT" altLang="en-US"/>
              <a:t>Um triângulo e a sua representação matricial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32481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Translação</a:t>
            </a:r>
            <a:endParaRPr lang="en-GB" alt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pPr>
              <a:buFontTx/>
              <a:buNone/>
            </a:pPr>
            <a:r>
              <a:rPr lang="pt-PT" altLang="en-US"/>
              <a:t>A deslocação horizontal e vertical de uma figura consegue-se através da soma de matrizes</a:t>
            </a:r>
            <a:endParaRPr lang="en-GB" altLang="en-US"/>
          </a:p>
        </p:txBody>
      </p:sp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4921250" y="2820988"/>
          <a:ext cx="14351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48" name="Equation" r:id="rId4" imgW="749160" imgH="952200" progId="Equation.3">
                  <p:embed/>
                </p:oleObj>
              </mc:Choice>
              <mc:Fallback>
                <p:oleObj name="Equation" r:id="rId4" imgW="7491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2820988"/>
                        <a:ext cx="143510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6553200" y="3170238"/>
          <a:ext cx="18097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49" name="Equation" r:id="rId6" imgW="571320" imgH="177480" progId="Equation.3">
                  <p:embed/>
                </p:oleObj>
              </mc:Choice>
              <mc:Fallback>
                <p:oleObj name="Equation" r:id="rId6" imgW="571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170238"/>
                        <a:ext cx="18097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1" name="Line 7"/>
          <p:cNvSpPr>
            <a:spLocks noChangeShapeType="1"/>
          </p:cNvSpPr>
          <p:nvPr/>
        </p:nvSpPr>
        <p:spPr bwMode="auto">
          <a:xfrm>
            <a:off x="2057400" y="37084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4981575" y="4800600"/>
            <a:ext cx="3933825" cy="1562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PT" altLang="en-US" sz="2400"/>
              <a:t>O triângulo </a:t>
            </a:r>
            <a:r>
              <a:rPr lang="pt-PT" altLang="en-US" sz="2400" i="1"/>
              <a:t>v</a:t>
            </a:r>
            <a:r>
              <a:rPr lang="pt-PT" altLang="en-US" sz="2400"/>
              <a:t> foi deslocado para a direita de uma unidade resultando no triângulo </a:t>
            </a:r>
            <a:r>
              <a:rPr lang="pt-PT" altLang="en-US" sz="2400" i="1"/>
              <a:t>u</a:t>
            </a:r>
            <a:r>
              <a:rPr lang="pt-PT" altLang="en-US" sz="2400"/>
              <a:t>.</a:t>
            </a:r>
            <a:endParaRPr lang="en-GB" altLang="en-US" sz="2400"/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1897063" y="36576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pt-PT" altLang="en-US" sz="2400" i="1"/>
              <a:t>v</a:t>
            </a:r>
            <a:endParaRPr lang="en-GB" altLang="en-US" sz="2400" i="1"/>
          </a:p>
        </p:txBody>
      </p: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3344863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pt-PT" altLang="en-US" sz="2400" i="1"/>
              <a:t>u</a:t>
            </a:r>
            <a:endParaRPr lang="en-GB" altLang="en-US" sz="2400" i="1"/>
          </a:p>
        </p:txBody>
      </p:sp>
    </p:spTree>
    <p:extLst>
      <p:ext uri="{BB962C8B-B14F-4D97-AF65-F5344CB8AC3E}">
        <p14:creationId xmlns:p14="http://schemas.microsoft.com/office/powerpoint/2010/main" val="16673952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Ampliação</a:t>
            </a:r>
            <a:endParaRPr lang="en-GB" alt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PT" altLang="en-US" sz="2800"/>
              <a:t>A ampliação de uma figura por um factor </a:t>
            </a:r>
            <a:r>
              <a:rPr lang="pt-PT" altLang="en-US" sz="2800" i="1"/>
              <a:t>c</a:t>
            </a:r>
            <a:r>
              <a:rPr lang="pt-PT" altLang="en-US" sz="2800"/>
              <a:t> consegue-se multiplicando por uma matriz diagonal com elementos </a:t>
            </a:r>
            <a:r>
              <a:rPr lang="pt-PT" altLang="en-US" sz="2800" i="1"/>
              <a:t>c</a:t>
            </a:r>
            <a:r>
              <a:rPr lang="pt-PT" altLang="en-US" sz="2800"/>
              <a:t>.</a:t>
            </a:r>
            <a:endParaRPr lang="en-GB" altLang="en-US" sz="2800"/>
          </a:p>
        </p:txBody>
      </p:sp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6373" name="Line 5"/>
          <p:cNvSpPr>
            <a:spLocks noChangeShapeType="1"/>
          </p:cNvSpPr>
          <p:nvPr/>
        </p:nvSpPr>
        <p:spPr bwMode="auto">
          <a:xfrm flipV="1">
            <a:off x="1371600" y="4495800"/>
            <a:ext cx="1981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5067300" y="2770188"/>
          <a:ext cx="3921125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6" name="Equation" r:id="rId4" imgW="1511280" imgH="952200" progId="Equation.3">
                  <p:embed/>
                </p:oleObj>
              </mc:Choice>
              <mc:Fallback>
                <p:oleObj name="Equation" r:id="rId4" imgW="15112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2770188"/>
                        <a:ext cx="3921125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5181600" y="5359400"/>
            <a:ext cx="3733800" cy="101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PT" altLang="en-US" sz="2000"/>
              <a:t>Note-se que as escalas em </a:t>
            </a:r>
            <a:r>
              <a:rPr lang="pt-PT" altLang="en-US" sz="2000" i="1"/>
              <a:t>x</a:t>
            </a:r>
            <a:r>
              <a:rPr lang="pt-PT" altLang="en-US" sz="2000"/>
              <a:t> e </a:t>
            </a:r>
            <a:r>
              <a:rPr lang="pt-PT" altLang="en-US" sz="2000" i="1"/>
              <a:t>y</a:t>
            </a:r>
            <a:r>
              <a:rPr lang="pt-PT" altLang="en-US" sz="2000"/>
              <a:t> podiam ser diferentes distorcendo a figura</a:t>
            </a:r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1398562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Ampliação</a:t>
            </a:r>
            <a:endParaRPr lang="en-GB" alt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buFontTx/>
              <a:buNone/>
            </a:pPr>
            <a:r>
              <a:rPr lang="pt-PT" altLang="en-US"/>
              <a:t>Se a transformação de ampliação for aplicada sucessivamente temos três situações</a:t>
            </a:r>
          </a:p>
          <a:p>
            <a:pPr>
              <a:buFontTx/>
              <a:buNone/>
            </a:pPr>
            <a:endParaRPr lang="pt-PT" altLang="en-US"/>
          </a:p>
          <a:p>
            <a:pPr>
              <a:buFontTx/>
              <a:buNone/>
            </a:pPr>
            <a:r>
              <a:rPr lang="pt-PT" altLang="en-US" i="1"/>
              <a:t>	c</a:t>
            </a:r>
            <a:r>
              <a:rPr lang="pt-PT" altLang="en-US"/>
              <a:t>=1	A figura mantém a dimensão</a:t>
            </a:r>
          </a:p>
          <a:p>
            <a:pPr>
              <a:buFontTx/>
              <a:buNone/>
            </a:pPr>
            <a:r>
              <a:rPr lang="pt-PT" altLang="en-US" i="1"/>
              <a:t>	c</a:t>
            </a:r>
            <a:r>
              <a:rPr lang="pt-PT" altLang="en-US"/>
              <a:t>&lt;1   	A figura diminui de tamanho</a:t>
            </a:r>
          </a:p>
          <a:p>
            <a:pPr>
              <a:buFontTx/>
              <a:buNone/>
            </a:pPr>
            <a:r>
              <a:rPr lang="pt-PT" altLang="en-US" i="1"/>
              <a:t>	c</a:t>
            </a:r>
            <a:r>
              <a:rPr lang="pt-PT" altLang="en-US"/>
              <a:t>&gt;1	A figura aumenta de tamanho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38832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Ampliação</a:t>
            </a:r>
            <a:endParaRPr lang="en-GB" altLang="en-US"/>
          </a:p>
        </p:txBody>
      </p:sp>
      <p:pic>
        <p:nvPicPr>
          <p:cNvPr id="190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668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5486400" y="1581150"/>
          <a:ext cx="2514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8" name="Equation" r:id="rId4" imgW="914400" imgH="457200" progId="Equation.3">
                  <p:embed/>
                </p:oleObj>
              </mc:Choice>
              <mc:Fallback>
                <p:oleObj name="Equation" r:id="rId4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581150"/>
                        <a:ext cx="25146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5365750" y="2925763"/>
          <a:ext cx="3441700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9" name="Equation" r:id="rId6" imgW="1447560" imgH="711000" progId="Equation.3">
                  <p:embed/>
                </p:oleObj>
              </mc:Choice>
              <mc:Fallback>
                <p:oleObj name="Equation" r:id="rId6" imgW="1447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2925763"/>
                        <a:ext cx="3441700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0" name="Object 6"/>
          <p:cNvGraphicFramePr>
            <a:graphicFrameLocks noChangeAspect="1"/>
          </p:cNvGraphicFramePr>
          <p:nvPr/>
        </p:nvGraphicFramePr>
        <p:xfrm>
          <a:off x="685800" y="5403850"/>
          <a:ext cx="19050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0" name="Equation" r:id="rId8" imgW="1155600" imgH="457200" progId="Equation.3">
                  <p:embed/>
                </p:oleObj>
              </mc:Choice>
              <mc:Fallback>
                <p:oleObj name="Equation" r:id="rId8" imgW="1155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03850"/>
                        <a:ext cx="19050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3121025" y="5322888"/>
          <a:ext cx="270986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1" name="Equation" r:id="rId10" imgW="1485720" imgH="457200" progId="Equation.3">
                  <p:embed/>
                </p:oleObj>
              </mc:Choice>
              <mc:Fallback>
                <p:oleObj name="Equation" r:id="rId10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5322888"/>
                        <a:ext cx="2709863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2" name="Object 8"/>
          <p:cNvGraphicFramePr>
            <a:graphicFrameLocks noChangeAspect="1"/>
          </p:cNvGraphicFramePr>
          <p:nvPr/>
        </p:nvGraphicFramePr>
        <p:xfrm>
          <a:off x="6172200" y="5180013"/>
          <a:ext cx="217011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2" name="Equation" r:id="rId12" imgW="939600" imgH="457200" progId="Equation.3">
                  <p:embed/>
                </p:oleObj>
              </mc:Choice>
              <mc:Fallback>
                <p:oleObj name="Equation" r:id="rId12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80013"/>
                        <a:ext cx="2170113" cy="10556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3" name="Line 9"/>
          <p:cNvSpPr>
            <a:spLocks noChangeShapeType="1"/>
          </p:cNvSpPr>
          <p:nvPr/>
        </p:nvSpPr>
        <p:spPr bwMode="auto">
          <a:xfrm flipV="1">
            <a:off x="990600" y="2286000"/>
            <a:ext cx="1600200" cy="2300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98951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Rotação</a:t>
            </a:r>
            <a:endParaRPr lang="en-GB" alt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>
              <a:buFontTx/>
              <a:buNone/>
            </a:pPr>
            <a:r>
              <a:rPr lang="pt-PT" altLang="en-US" sz="2400"/>
              <a:t>Pode-se encontrar uma matriz que realize a operação de rotação</a:t>
            </a:r>
          </a:p>
          <a:p>
            <a:pPr>
              <a:buFontTx/>
              <a:buNone/>
            </a:pPr>
            <a:r>
              <a:rPr lang="pt-PT" altLang="en-US" sz="2400"/>
              <a:t>Vamos supor que se pretende rodar um vector </a:t>
            </a:r>
            <a:r>
              <a:rPr lang="pt-PT" altLang="en-US" sz="2400" i="1"/>
              <a:t>v</a:t>
            </a:r>
            <a:r>
              <a:rPr lang="pt-PT" altLang="en-US" sz="2400"/>
              <a:t> de 90º.</a:t>
            </a:r>
            <a:endParaRPr lang="en-GB" altLang="en-US" sz="2400"/>
          </a:p>
        </p:txBody>
      </p:sp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5224463" y="2619375"/>
          <a:ext cx="21209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66" name="Equation" r:id="rId3" imgW="723600" imgH="228600" progId="Equation.3">
                  <p:embed/>
                </p:oleObj>
              </mc:Choice>
              <mc:Fallback>
                <p:oleObj name="Equation" r:id="rId3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2619375"/>
                        <a:ext cx="21209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2" name="Object 10"/>
          <p:cNvGraphicFramePr>
            <a:graphicFrameLocks noChangeAspect="1"/>
          </p:cNvGraphicFramePr>
          <p:nvPr/>
        </p:nvGraphicFramePr>
        <p:xfrm>
          <a:off x="5224463" y="3908425"/>
          <a:ext cx="320833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67" name="Equation" r:id="rId5" imgW="1091880" imgH="241200" progId="Equation.3">
                  <p:embed/>
                </p:oleObj>
              </mc:Choice>
              <mc:Fallback>
                <p:oleObj name="Equation" r:id="rId5" imgW="1091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3908425"/>
                        <a:ext cx="320833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3" name="Object 11"/>
          <p:cNvGraphicFramePr>
            <a:graphicFrameLocks noChangeAspect="1"/>
          </p:cNvGraphicFramePr>
          <p:nvPr/>
        </p:nvGraphicFramePr>
        <p:xfrm>
          <a:off x="5589588" y="5486400"/>
          <a:ext cx="16764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68" name="Equation" r:id="rId7" imgW="368280" imgH="177480" progId="Equation.3">
                  <p:embed/>
                </p:oleObj>
              </mc:Choice>
              <mc:Fallback>
                <p:oleObj name="Equation" r:id="rId7" imgW="368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5486400"/>
                        <a:ext cx="16764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7405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11413"/>
            <a:ext cx="4098925" cy="406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aphicFrame>
        <p:nvGraphicFramePr>
          <p:cNvPr id="187407" name="Object 15"/>
          <p:cNvGraphicFramePr>
            <a:graphicFrameLocks noChangeAspect="1"/>
          </p:cNvGraphicFramePr>
          <p:nvPr/>
        </p:nvGraphicFramePr>
        <p:xfrm>
          <a:off x="5224463" y="3273425"/>
          <a:ext cx="2195512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69" name="Equation" r:id="rId10" imgW="749160" imgH="228600" progId="Equation.3">
                  <p:embed/>
                </p:oleObj>
              </mc:Choice>
              <mc:Fallback>
                <p:oleObj name="Equation" r:id="rId10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3273425"/>
                        <a:ext cx="2195512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8" name="Object 16"/>
          <p:cNvGraphicFramePr>
            <a:graphicFrameLocks noChangeAspect="1"/>
          </p:cNvGraphicFramePr>
          <p:nvPr/>
        </p:nvGraphicFramePr>
        <p:xfrm>
          <a:off x="5224463" y="4564063"/>
          <a:ext cx="361473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70" name="Equation" r:id="rId12" imgW="1231560" imgH="241200" progId="Equation.3">
                  <p:embed/>
                </p:oleObj>
              </mc:Choice>
              <mc:Fallback>
                <p:oleObj name="Equation" r:id="rId12" imgW="1231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4564063"/>
                        <a:ext cx="361473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4045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Rotação</a:t>
            </a:r>
            <a:endParaRPr lang="en-GB" alt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>
              <a:buFontTx/>
              <a:buNone/>
            </a:pPr>
            <a:r>
              <a:rPr lang="pt-PT" altLang="en-US"/>
              <a:t>Qual o valor dos coeficientes da matriz </a:t>
            </a:r>
            <a:r>
              <a:rPr lang="pt-PT" altLang="en-US" i="1"/>
              <a:t>A</a:t>
            </a:r>
            <a:r>
              <a:rPr lang="pt-PT" altLang="en-US"/>
              <a:t> para representar a rotação de 90º ?</a:t>
            </a:r>
            <a:endParaRPr lang="en-GB" altLang="en-US"/>
          </a:p>
        </p:txBody>
      </p:sp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1943100" y="2513013"/>
          <a:ext cx="4535488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12" name="Equation" r:id="rId3" imgW="2260440" imgH="914400" progId="Equation.3">
                  <p:embed/>
                </p:oleObj>
              </mc:Choice>
              <mc:Fallback>
                <p:oleObj name="Equation" r:id="rId3" imgW="22604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513013"/>
                        <a:ext cx="4535488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7"/>
          <p:cNvGraphicFramePr>
            <a:graphicFrameLocks noChangeAspect="1"/>
          </p:cNvGraphicFramePr>
          <p:nvPr/>
        </p:nvGraphicFramePr>
        <p:xfrm>
          <a:off x="3429000" y="4800600"/>
          <a:ext cx="25146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13" name="Equation" r:id="rId5" imgW="812520" imgH="457200" progId="Equation.3">
                  <p:embed/>
                </p:oleObj>
              </mc:Choice>
              <mc:Fallback>
                <p:oleObj name="Equation" r:id="rId5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2514600" cy="1414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2384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Rotação</a:t>
            </a:r>
            <a:endParaRPr lang="en-GB" alt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>
              <a:buFontTx/>
              <a:buNone/>
            </a:pPr>
            <a:r>
              <a:rPr lang="pt-PT" altLang="en-US" sz="2400"/>
              <a:t>Se pretendermos uma rotação arbitrária </a:t>
            </a:r>
            <a:r>
              <a:rPr lang="pt-PT" altLang="en-US" sz="2400">
                <a:latin typeface="Symbol" charset="2"/>
              </a:rPr>
              <a:t>q</a:t>
            </a:r>
            <a:r>
              <a:rPr lang="pt-PT" altLang="en-US" sz="2400"/>
              <a:t>, podemos utilizar o mesmo método para obter os coeficientes da matriz </a:t>
            </a:r>
            <a:r>
              <a:rPr lang="pt-PT" altLang="en-US" sz="2400" i="1"/>
              <a:t>A</a:t>
            </a:r>
            <a:r>
              <a:rPr lang="pt-PT" altLang="en-US" sz="2400"/>
              <a:t>.</a:t>
            </a:r>
            <a:endParaRPr lang="en-GB" altLang="en-US" sz="2400"/>
          </a:p>
        </p:txBody>
      </p:sp>
      <p:pic>
        <p:nvPicPr>
          <p:cNvPr id="191559" name="Picture 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41563"/>
            <a:ext cx="4552950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91564" name="Group 76"/>
          <p:cNvGrpSpPr>
            <a:grpSpLocks/>
          </p:cNvGrpSpPr>
          <p:nvPr/>
        </p:nvGrpSpPr>
        <p:grpSpPr bwMode="auto">
          <a:xfrm>
            <a:off x="3232150" y="4038600"/>
            <a:ext cx="2168525" cy="1041400"/>
            <a:chOff x="2036" y="2544"/>
            <a:chExt cx="1366" cy="656"/>
          </a:xfrm>
        </p:grpSpPr>
        <p:graphicFrame>
          <p:nvGraphicFramePr>
            <p:cNvPr id="191560" name="Object 72"/>
            <p:cNvGraphicFramePr>
              <a:graphicFrameLocks noChangeAspect="1"/>
            </p:cNvGraphicFramePr>
            <p:nvPr/>
          </p:nvGraphicFramePr>
          <p:xfrm>
            <a:off x="2036" y="2944"/>
            <a:ext cx="5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14" name="Equation" r:id="rId4" imgW="444240" imgH="203040" progId="Equation.3">
                    <p:embed/>
                  </p:oleObj>
                </mc:Choice>
                <mc:Fallback>
                  <p:oleObj name="Equation" r:id="rId4" imgW="444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" y="2944"/>
                          <a:ext cx="5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61" name="Object 73"/>
            <p:cNvGraphicFramePr>
              <a:graphicFrameLocks noChangeAspect="1"/>
            </p:cNvGraphicFramePr>
            <p:nvPr/>
          </p:nvGraphicFramePr>
          <p:xfrm>
            <a:off x="2874" y="2544"/>
            <a:ext cx="5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15" name="Equation" r:id="rId6" imgW="419040" imgH="203040" progId="Equation.3">
                    <p:embed/>
                  </p:oleObj>
                </mc:Choice>
                <mc:Fallback>
                  <p:oleObj name="Equation" r:id="rId6" imgW="419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544"/>
                          <a:ext cx="5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1567" name="Group 79"/>
          <p:cNvGrpSpPr>
            <a:grpSpLocks/>
          </p:cNvGrpSpPr>
          <p:nvPr/>
        </p:nvGrpSpPr>
        <p:grpSpPr bwMode="auto">
          <a:xfrm>
            <a:off x="1219200" y="3722688"/>
            <a:ext cx="1778000" cy="1357312"/>
            <a:chOff x="768" y="2345"/>
            <a:chExt cx="1120" cy="855"/>
          </a:xfrm>
        </p:grpSpPr>
        <p:graphicFrame>
          <p:nvGraphicFramePr>
            <p:cNvPr id="191562" name="Object 74"/>
            <p:cNvGraphicFramePr>
              <a:graphicFrameLocks noChangeAspect="1"/>
            </p:cNvGraphicFramePr>
            <p:nvPr/>
          </p:nvGraphicFramePr>
          <p:xfrm>
            <a:off x="1232" y="2944"/>
            <a:ext cx="6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16" name="Equation" r:id="rId8" imgW="520560" imgH="203040" progId="Equation.3">
                    <p:embed/>
                  </p:oleObj>
                </mc:Choice>
                <mc:Fallback>
                  <p:oleObj name="Equation" r:id="rId8" imgW="520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" y="2944"/>
                          <a:ext cx="6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63" name="Object 75"/>
            <p:cNvGraphicFramePr>
              <a:graphicFrameLocks noChangeAspect="1"/>
            </p:cNvGraphicFramePr>
            <p:nvPr/>
          </p:nvGraphicFramePr>
          <p:xfrm>
            <a:off x="768" y="2345"/>
            <a:ext cx="5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17" name="Equation" r:id="rId10" imgW="444240" imgH="203040" progId="Equation.3">
                    <p:embed/>
                  </p:oleObj>
                </mc:Choice>
                <mc:Fallback>
                  <p:oleObj name="Equation" r:id="rId10" imgW="444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345"/>
                          <a:ext cx="5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566" name="Object 78"/>
          <p:cNvGraphicFramePr>
            <a:graphicFrameLocks noChangeAspect="1"/>
          </p:cNvGraphicFramePr>
          <p:nvPr/>
        </p:nvGraphicFramePr>
        <p:xfrm>
          <a:off x="5238750" y="2576513"/>
          <a:ext cx="36242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8" name="Equation" r:id="rId11" imgW="1447560" imgH="457200" progId="Equation.3">
                  <p:embed/>
                </p:oleObj>
              </mc:Choice>
              <mc:Fallback>
                <p:oleObj name="Equation" r:id="rId11" imgW="1447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2576513"/>
                        <a:ext cx="3624263" cy="1146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78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4000"/>
              <a:t>Filme de rotação de uma figura no Matlab</a:t>
            </a:r>
            <a:endParaRPr lang="en-GB" altLang="en-US" sz="4000"/>
          </a:p>
        </p:txBody>
      </p:sp>
      <p:sp>
        <p:nvSpPr>
          <p:cNvPr id="193542" name="Rectangle 6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457200" y="1752600"/>
            <a:ext cx="4572000" cy="482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GB" altLang="en-US" sz="2000" b="1">
                <a:latin typeface="Courier New" charset="0"/>
              </a:rPr>
              <a:t>% Exemplo de rotaç</a:t>
            </a:r>
            <a:r>
              <a:rPr lang="pt-PT" altLang="en-US" sz="2000" b="1">
                <a:latin typeface="Courier New" charset="0"/>
              </a:rPr>
              <a:t>ã</a:t>
            </a:r>
            <a:r>
              <a:rPr lang="en-GB" altLang="en-US" sz="2000" b="1">
                <a:latin typeface="Courier New" charset="0"/>
              </a:rPr>
              <a:t>o de um objecto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000" b="1">
                <a:latin typeface="Courier New" charset="0"/>
              </a:rPr>
              <a:t>v= [0</a:t>
            </a:r>
            <a:r>
              <a:rPr lang="pt-PT" altLang="en-US" sz="2000" b="1">
                <a:latin typeface="Courier New" charset="0"/>
              </a:rPr>
              <a:t> 6 6 0 0; </a:t>
            </a:r>
            <a:r>
              <a:rPr lang="en-GB" altLang="en-US" sz="2000" b="1">
                <a:latin typeface="Courier New" charset="0"/>
              </a:rPr>
              <a:t>0</a:t>
            </a:r>
            <a:r>
              <a:rPr lang="pt-PT" altLang="en-US" sz="2000" b="1">
                <a:latin typeface="Courier New" charset="0"/>
              </a:rPr>
              <a:t> </a:t>
            </a:r>
            <a:r>
              <a:rPr lang="en-GB" altLang="en-US" sz="2000" b="1">
                <a:latin typeface="Courier New" charset="0"/>
              </a:rPr>
              <a:t>0</a:t>
            </a:r>
            <a:r>
              <a:rPr lang="pt-PT" altLang="en-US" sz="2000" b="1">
                <a:latin typeface="Courier New" charset="0"/>
              </a:rPr>
              <a:t> </a:t>
            </a:r>
            <a:r>
              <a:rPr lang="en-GB" altLang="en-US" sz="2000" b="1">
                <a:latin typeface="Courier New" charset="0"/>
              </a:rPr>
              <a:t>2</a:t>
            </a:r>
            <a:r>
              <a:rPr lang="pt-PT" altLang="en-US" sz="2000" b="1">
                <a:latin typeface="Courier New" charset="0"/>
              </a:rPr>
              <a:t> </a:t>
            </a:r>
            <a:r>
              <a:rPr lang="en-GB" altLang="en-US" sz="2000" b="1">
                <a:latin typeface="Courier New" charset="0"/>
              </a:rPr>
              <a:t>2</a:t>
            </a:r>
            <a:r>
              <a:rPr lang="pt-PT" altLang="en-US" sz="2000" b="1">
                <a:latin typeface="Courier New" charset="0"/>
              </a:rPr>
              <a:t> </a:t>
            </a:r>
            <a:r>
              <a:rPr lang="en-GB" altLang="en-US" sz="2000" b="1">
                <a:latin typeface="Courier New" charset="0"/>
              </a:rPr>
              <a:t>0];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000" b="1">
                <a:latin typeface="Courier New" charset="0"/>
              </a:rPr>
              <a:t>eixos= [-7 7 -7 7];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000" b="1">
                <a:latin typeface="Courier New" charset="0"/>
              </a:rPr>
              <a:t>figure(gcf);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000" b="1">
                <a:latin typeface="Courier New" charset="0"/>
              </a:rPr>
              <a:t>for t= 0:pi/20:2*pi;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000" b="1">
                <a:latin typeface="Courier New" charset="0"/>
              </a:rPr>
              <a:t>    A= [cos(t) </a:t>
            </a:r>
            <a:r>
              <a:rPr lang="pt-PT" altLang="en-US" sz="2000" b="1">
                <a:latin typeface="Courier New" charset="0"/>
              </a:rPr>
              <a:t>-</a:t>
            </a:r>
            <a:r>
              <a:rPr lang="en-GB" altLang="en-US" sz="2000" b="1">
                <a:latin typeface="Courier New" charset="0"/>
              </a:rPr>
              <a:t>sin(t);</a:t>
            </a:r>
            <a:endParaRPr lang="pt-PT" altLang="en-US" sz="2000" b="1">
              <a:latin typeface="Courier New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000" b="1">
                <a:latin typeface="Courier New" charset="0"/>
              </a:rPr>
              <a:t>sin(t) cos(t)];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000" b="1">
                <a:latin typeface="Courier New" charset="0"/>
              </a:rPr>
              <a:t>    plotline(</a:t>
            </a:r>
            <a:r>
              <a:rPr lang="pt-PT" altLang="en-US" sz="2000" b="1">
                <a:latin typeface="Courier New" charset="0"/>
              </a:rPr>
              <a:t>A*</a:t>
            </a:r>
            <a:r>
              <a:rPr lang="en-GB" altLang="en-US" sz="2000" b="1">
                <a:latin typeface="Courier New" charset="0"/>
              </a:rPr>
              <a:t>v,eixos)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000" b="1">
                <a:latin typeface="Courier New" charset="0"/>
              </a:rPr>
              <a:t>    drawnow;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000" b="1">
                <a:latin typeface="Courier New" charset="0"/>
              </a:rPr>
              <a:t>end</a:t>
            </a:r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 flipV="1">
            <a:off x="5486400" y="2438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 rot="5400000" flipV="1">
            <a:off x="6972300" y="2476500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5486400" y="3276600"/>
            <a:ext cx="2895600" cy="9144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7886700" y="27574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PT" altLang="en-US" sz="2800"/>
              <a:t>(6,2)</a:t>
            </a:r>
            <a:endParaRPr lang="en-GB" altLang="en-US" sz="2800"/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>
            <a:off x="8572500" y="422116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PT" altLang="en-US" sz="2000" i="1"/>
              <a:t>x</a:t>
            </a:r>
            <a:endParaRPr lang="en-GB" altLang="en-US" sz="2000" i="1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5486400" y="2041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PT" altLang="en-US" sz="2000" i="1"/>
              <a:t>y</a:t>
            </a:r>
            <a:endParaRPr lang="en-GB" altLang="en-US" sz="2000" i="1"/>
          </a:p>
        </p:txBody>
      </p:sp>
    </p:spTree>
    <p:extLst>
      <p:ext uri="{BB962C8B-B14F-4D97-AF65-F5344CB8AC3E}">
        <p14:creationId xmlns:p14="http://schemas.microsoft.com/office/powerpoint/2010/main" val="198193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O Matlab como calculadora</a:t>
            </a:r>
            <a:endParaRPr lang="en-GB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pt-PT" altLang="en-US"/>
              <a:t>O Matlab permite o cálculo numérico directo a partir da janela de comando.</a:t>
            </a:r>
          </a:p>
          <a:p>
            <a:pPr marL="609600" indent="-609600"/>
            <a:r>
              <a:rPr lang="pt-PT" altLang="en-US"/>
              <a:t>Operações matemáticas</a:t>
            </a:r>
          </a:p>
          <a:p>
            <a:pPr marL="990600" lvl="1" indent="-533400">
              <a:buFontTx/>
              <a:buChar char=" "/>
            </a:pPr>
            <a:r>
              <a:rPr lang="pt-PT" altLang="en-US">
                <a:solidFill>
                  <a:schemeClr val="accent2"/>
                </a:solidFill>
              </a:rPr>
              <a:t>+</a:t>
            </a:r>
            <a:r>
              <a:rPr lang="pt-PT" altLang="en-US"/>
              <a:t> soma</a:t>
            </a:r>
          </a:p>
          <a:p>
            <a:pPr marL="990600" lvl="1" indent="-533400">
              <a:buFontTx/>
              <a:buChar char=" "/>
            </a:pPr>
            <a:r>
              <a:rPr lang="pt-PT" altLang="en-US" b="1">
                <a:solidFill>
                  <a:schemeClr val="accent2"/>
                </a:solidFill>
              </a:rPr>
              <a:t>-</a:t>
            </a:r>
            <a:r>
              <a:rPr lang="pt-PT" altLang="en-US"/>
              <a:t> subtracção</a:t>
            </a:r>
          </a:p>
          <a:p>
            <a:pPr marL="990600" lvl="1" indent="-533400">
              <a:buFontTx/>
              <a:buChar char=" "/>
            </a:pPr>
            <a:r>
              <a:rPr lang="pt-PT" altLang="en-US">
                <a:solidFill>
                  <a:schemeClr val="accent2"/>
                </a:solidFill>
              </a:rPr>
              <a:t>*</a:t>
            </a:r>
            <a:r>
              <a:rPr lang="pt-PT" altLang="en-US"/>
              <a:t> multiplicação</a:t>
            </a:r>
          </a:p>
          <a:p>
            <a:pPr marL="990600" lvl="1" indent="-533400">
              <a:buFontTx/>
              <a:buChar char=" "/>
            </a:pPr>
            <a:r>
              <a:rPr lang="pt-PT" altLang="en-US">
                <a:solidFill>
                  <a:schemeClr val="accent2"/>
                </a:solidFill>
              </a:rPr>
              <a:t>/</a:t>
            </a:r>
            <a:r>
              <a:rPr lang="pt-PT" altLang="en-US"/>
              <a:t> divisão</a:t>
            </a:r>
          </a:p>
          <a:p>
            <a:pPr marL="990600" lvl="1" indent="-533400">
              <a:buFontTx/>
              <a:buChar char=" "/>
            </a:pPr>
            <a:r>
              <a:rPr lang="pt-PT" altLang="en-US">
                <a:solidFill>
                  <a:schemeClr val="accent2"/>
                </a:solidFill>
              </a:rPr>
              <a:t>^</a:t>
            </a:r>
            <a:r>
              <a:rPr lang="pt-PT" altLang="en-US"/>
              <a:t> potenciação</a:t>
            </a:r>
            <a:endParaRPr lang="en-GB" altLang="en-US"/>
          </a:p>
        </p:txBody>
      </p:sp>
      <p:pic>
        <p:nvPicPr>
          <p:cNvPr id="184325" name="Picture 5" descr="calculad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76600"/>
            <a:ext cx="41910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Séries Geométricas</a:t>
            </a:r>
            <a:endParaRPr lang="en-GB" alt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pt-PT" altLang="en-US"/>
              <a:t>Considere-se a seguinte série geométrica</a:t>
            </a:r>
            <a:endParaRPr lang="en-GB" altLang="en-US"/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3286125" y="2286000"/>
          <a:ext cx="25050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44" name="Equation" r:id="rId3" imgW="596880" imgH="431640" progId="Equation.3">
                  <p:embed/>
                </p:oleObj>
              </mc:Choice>
              <mc:Fallback>
                <p:oleObj name="Equation" r:id="rId3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286000"/>
                        <a:ext cx="2505075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1031875" y="4460875"/>
          <a:ext cx="767873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45" name="Equação" r:id="rId5" imgW="1638000" imgH="203040" progId="Equation.3">
                  <p:embed/>
                </p:oleObj>
              </mc:Choice>
              <mc:Fallback>
                <p:oleObj name="Equação" r:id="rId5" imgW="1638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4460875"/>
                        <a:ext cx="767873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7058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Séries Geométricas</a:t>
            </a:r>
            <a:endParaRPr lang="en-GB" altLang="en-US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>
              <a:buFontTx/>
              <a:buNone/>
            </a:pPr>
            <a:r>
              <a:rPr lang="pt-PT" altLang="en-US" sz="2800"/>
              <a:t>Se </a:t>
            </a:r>
            <a:r>
              <a:rPr lang="pt-PT" altLang="en-US" sz="2800" i="1">
                <a:solidFill>
                  <a:schemeClr val="accent2"/>
                </a:solidFill>
              </a:rPr>
              <a:t>a</a:t>
            </a:r>
            <a:r>
              <a:rPr lang="pt-PT" altLang="en-US" sz="2800"/>
              <a:t> for menor que 1 a série converge para um valor finito quando o número de termos tende para infinito.</a:t>
            </a:r>
          </a:p>
          <a:p>
            <a:pPr>
              <a:buFontTx/>
              <a:buNone/>
            </a:pPr>
            <a:r>
              <a:rPr lang="pt-PT" altLang="en-US" sz="2800">
                <a:solidFill>
                  <a:schemeClr val="accent1"/>
                </a:solidFill>
              </a:rPr>
              <a:t>Exemplo:</a:t>
            </a:r>
            <a:endParaRPr lang="en-GB" altLang="en-US" sz="2800">
              <a:solidFill>
                <a:schemeClr val="accent1"/>
              </a:solidFill>
            </a:endParaRPr>
          </a:p>
        </p:txBody>
      </p:sp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276225" y="3529013"/>
          <a:ext cx="1174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20" name="Equation" r:id="rId3" imgW="469800" imgH="177480" progId="Equation.3">
                  <p:embed/>
                </p:oleObj>
              </mc:Choice>
              <mc:Fallback>
                <p:oleObj name="Equation" r:id="rId3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3529013"/>
                        <a:ext cx="11747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268288" y="4165600"/>
          <a:ext cx="5141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21" name="Equação" r:id="rId5" imgW="2057400" imgH="203040" progId="Equation.3">
                  <p:embed/>
                </p:oleObj>
              </mc:Choice>
              <mc:Fallback>
                <p:oleObj name="Equação" r:id="rId5" imgW="2057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4165600"/>
                        <a:ext cx="5141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28600" y="5095875"/>
          <a:ext cx="58070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22" name="Equação" r:id="rId7" imgW="2323800" imgH="177480" progId="Equation.3">
                  <p:embed/>
                </p:oleObj>
              </mc:Choice>
              <mc:Fallback>
                <p:oleObj name="Equação" r:id="rId7" imgW="232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095875"/>
                        <a:ext cx="58070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6096000" y="3529013"/>
          <a:ext cx="23764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23" name="Equation" r:id="rId9" imgW="850680" imgH="431640" progId="Equation.3">
                  <p:embed/>
                </p:oleObj>
              </mc:Choice>
              <mc:Fallback>
                <p:oleObj name="Equation" r:id="rId9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29013"/>
                        <a:ext cx="2376488" cy="1206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37403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Séries Geométricas</a:t>
            </a:r>
            <a:endParaRPr lang="en-GB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PT" altLang="en-US"/>
              <a:t>O somatório de uma série geométrica com </a:t>
            </a:r>
            <a:r>
              <a:rPr lang="pt-PT" altLang="en-US" i="1"/>
              <a:t>N</a:t>
            </a:r>
            <a:r>
              <a:rPr lang="pt-PT" altLang="en-US"/>
              <a:t> termos é dado por</a:t>
            </a:r>
          </a:p>
          <a:p>
            <a:pPr>
              <a:buFontTx/>
              <a:buNone/>
            </a:pPr>
            <a:endParaRPr lang="pt-PT" altLang="en-US"/>
          </a:p>
          <a:p>
            <a:pPr>
              <a:buFontTx/>
              <a:buNone/>
            </a:pPr>
            <a:endParaRPr lang="pt-PT" altLang="en-US"/>
          </a:p>
          <a:p>
            <a:pPr>
              <a:buFontTx/>
              <a:buNone/>
            </a:pPr>
            <a:r>
              <a:rPr lang="pt-PT" altLang="en-US"/>
              <a:t>Se o número de termos tender para infinito e |</a:t>
            </a:r>
            <a:r>
              <a:rPr lang="pt-PT" altLang="en-US" i="1"/>
              <a:t>a</a:t>
            </a:r>
            <a:r>
              <a:rPr lang="pt-PT" altLang="en-US"/>
              <a:t>|&lt;1 temos</a:t>
            </a:r>
            <a:endParaRPr lang="en-GB" altLang="en-US"/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1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3048000" y="2649538"/>
          <a:ext cx="25527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19" name="Equation" r:id="rId6" imgW="914400" imgH="444240" progId="Equation.3">
                  <p:embed/>
                </p:oleObj>
              </mc:Choice>
              <mc:Fallback>
                <p:oleObj name="Equation" r:id="rId6" imgW="914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49538"/>
                        <a:ext cx="2552700" cy="1243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1908175" y="5081588"/>
          <a:ext cx="5211763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20" name="Equation" r:id="rId8" imgW="1866600" imgH="444240" progId="Equation.3">
                  <p:embed/>
                </p:oleObj>
              </mc:Choice>
              <mc:Fallback>
                <p:oleObj name="Equation" r:id="rId8" imgW="1866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81588"/>
                        <a:ext cx="5211763" cy="1243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96925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Séries geométricas no Matlab</a:t>
            </a:r>
            <a:endParaRPr lang="en-US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PT" altLang="en-US" sz="2400"/>
              <a:t>O Matlab pode ser utilizado para calcular o resultado de uma série geométrica. Considere-se o seguinte exemplo:</a:t>
            </a:r>
          </a:p>
          <a:p>
            <a:endParaRPr lang="pt-PT" altLang="en-US" sz="2400"/>
          </a:p>
          <a:p>
            <a:endParaRPr lang="pt-PT" altLang="en-US" sz="2400"/>
          </a:p>
          <a:p>
            <a:pPr>
              <a:buFontTx/>
              <a:buNone/>
            </a:pPr>
            <a:endParaRPr lang="pt-PT" altLang="en-US" sz="2400"/>
          </a:p>
          <a:p>
            <a:pPr>
              <a:buFontTx/>
              <a:buNone/>
            </a:pPr>
            <a:r>
              <a:rPr lang="pt-PT" altLang="en-US" sz="2400"/>
              <a:t>Constroem-se dois vectores, o da base e outro dos expoentes. Calcula-se os elementos da base elevados ao expoente e soma-se o resultado</a:t>
            </a:r>
          </a:p>
          <a:p>
            <a:pPr>
              <a:buFontTx/>
              <a:buNone/>
            </a:pPr>
            <a:r>
              <a:rPr lang="pt-PT" altLang="en-US" sz="2400" b="1">
                <a:latin typeface="Courier New" charset="0"/>
              </a:rPr>
              <a:t>» b= a*ones(1,N)</a:t>
            </a:r>
          </a:p>
          <a:p>
            <a:pPr>
              <a:buFontTx/>
              <a:buNone/>
            </a:pPr>
            <a:r>
              <a:rPr lang="pt-PT" altLang="en-US" sz="2400" b="1">
                <a:latin typeface="Courier New" charset="0"/>
              </a:rPr>
              <a:t>» e= 0:N-1</a:t>
            </a:r>
          </a:p>
          <a:p>
            <a:pPr>
              <a:buFontTx/>
              <a:buNone/>
            </a:pPr>
            <a:r>
              <a:rPr lang="pt-PT" altLang="en-US" sz="2400" b="1">
                <a:latin typeface="Courier New" charset="0"/>
              </a:rPr>
              <a:t>»sum(b.^e)</a:t>
            </a:r>
            <a:endParaRPr lang="en-US" altLang="en-US" sz="2400" b="1">
              <a:latin typeface="Courier New" charset="0"/>
            </a:endParaRPr>
          </a:p>
        </p:txBody>
      </p:sp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3554413" y="2514600"/>
          <a:ext cx="16668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90" name="Equation" r:id="rId3" imgW="596880" imgH="431640" progId="Equation.3">
                  <p:embed/>
                </p:oleObj>
              </mc:Choice>
              <mc:Fallback>
                <p:oleObj name="Equation" r:id="rId3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2514600"/>
                        <a:ext cx="1666875" cy="1206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9" name="AutoShape 5"/>
          <p:cNvSpPr>
            <a:spLocks noChangeArrowheads="1"/>
          </p:cNvSpPr>
          <p:nvPr/>
        </p:nvSpPr>
        <p:spPr bwMode="auto">
          <a:xfrm>
            <a:off x="3429000" y="4635500"/>
            <a:ext cx="5562600" cy="1689100"/>
          </a:xfrm>
          <a:prstGeom prst="wedgeRoundRectCallout">
            <a:avLst>
              <a:gd name="adj1" fmla="val -58620"/>
              <a:gd name="adj2" fmla="val 8458"/>
              <a:gd name="adj3" fmla="val 16667"/>
            </a:avLst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pt-PT" altLang="en-US" sz="2400" b="1">
                <a:latin typeface="Courier New" charset="0"/>
              </a:rPr>
              <a:t>b= [a a ...  a]</a:t>
            </a:r>
          </a:p>
          <a:p>
            <a:pPr>
              <a:buFontTx/>
              <a:buNone/>
            </a:pPr>
            <a:r>
              <a:rPr lang="pt-PT" altLang="en-US" sz="2400" b="1">
                <a:latin typeface="Courier New" charset="0"/>
              </a:rPr>
              <a:t>e= [0 1 ... N-1]</a:t>
            </a:r>
          </a:p>
          <a:p>
            <a:pPr>
              <a:buFontTx/>
              <a:buNone/>
            </a:pPr>
            <a:r>
              <a:rPr lang="pt-PT" altLang="en-US" sz="2400" b="1">
                <a:latin typeface="Courier New" charset="0"/>
              </a:rPr>
              <a:t>b.^e= [a^0 a^1 ... a^(N-1)]</a:t>
            </a:r>
            <a:endParaRPr lang="en-US" altLang="en-US" sz="2400" b="1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9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Séries Geométricas</a:t>
            </a:r>
            <a:endParaRPr lang="en-GB" altLang="en-US"/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4953000" y="1501775"/>
          <a:ext cx="27178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66" name="Equation" r:id="rId4" imgW="647640" imgH="431640" progId="Equation.3">
                  <p:embed/>
                </p:oleObj>
              </mc:Choice>
              <mc:Fallback>
                <p:oleObj name="Equation" r:id="rId4" imgW="64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01775"/>
                        <a:ext cx="271780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685800" y="1828800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PT" altLang="en-US">
                <a:solidFill>
                  <a:schemeClr val="accent2"/>
                </a:solidFill>
              </a:rPr>
              <a:t>Séries de Matrizes</a:t>
            </a: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685800" y="3810000"/>
            <a:ext cx="320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PT" altLang="en-US"/>
              <a:t>Se a matriz </a:t>
            </a:r>
            <a:r>
              <a:rPr lang="pt-PT" altLang="en-US" i="1"/>
              <a:t>A</a:t>
            </a:r>
            <a:r>
              <a:rPr lang="pt-PT" altLang="en-US"/>
              <a:t> for diagonal temos:</a:t>
            </a:r>
            <a:endParaRPr lang="en-GB" altLang="en-US"/>
          </a:p>
        </p:txBody>
      </p:sp>
      <p:graphicFrame>
        <p:nvGraphicFramePr>
          <p:cNvPr id="197640" name="Object 8"/>
          <p:cNvGraphicFramePr>
            <a:graphicFrameLocks noChangeAspect="1"/>
          </p:cNvGraphicFramePr>
          <p:nvPr/>
        </p:nvGraphicFramePr>
        <p:xfrm>
          <a:off x="4267200" y="3733800"/>
          <a:ext cx="4183063" cy="255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67" name="Equation" r:id="rId6" imgW="1498320" imgH="914400" progId="Equation.3">
                  <p:embed/>
                </p:oleObj>
              </mc:Choice>
              <mc:Fallback>
                <p:oleObj name="Equation" r:id="rId6" imgW="14983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733800"/>
                        <a:ext cx="4183063" cy="255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1" name="Object 9"/>
          <p:cNvGraphicFramePr>
            <a:graphicFrameLocks noChangeAspect="1"/>
          </p:cNvGraphicFramePr>
          <p:nvPr/>
        </p:nvGraphicFramePr>
        <p:xfrm>
          <a:off x="1295400" y="5105400"/>
          <a:ext cx="18573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68" name="Equation" r:id="rId8" imgW="927000" imgH="482400" progId="Equation.3">
                  <p:embed/>
                </p:oleObj>
              </mc:Choice>
              <mc:Fallback>
                <p:oleObj name="Equation" r:id="rId8" imgW="927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05400"/>
                        <a:ext cx="185737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19270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4"/>
          </a:xfrm>
        </p:spPr>
        <p:txBody>
          <a:bodyPr/>
          <a:lstStyle/>
          <a:p>
            <a:r>
              <a:rPr lang="pt-PT" dirty="0" smtClean="0"/>
              <a:t>E se a matriz </a:t>
            </a:r>
            <a:r>
              <a:rPr lang="pt-PT" i="1" dirty="0" smtClean="0"/>
              <a:t>A</a:t>
            </a:r>
            <a:r>
              <a:rPr lang="pt-PT" dirty="0" smtClean="0"/>
              <a:t> não for diagonal?</a:t>
            </a:r>
          </a:p>
          <a:p>
            <a:r>
              <a:rPr lang="pt-PT" dirty="0" smtClean="0"/>
              <a:t>Consegue-se saber </a:t>
            </a:r>
            <a:r>
              <a:rPr lang="pt-PT" smtClean="0"/>
              <a:t>o limite?</a:t>
            </a:r>
            <a:endParaRPr lang="pt-PT" dirty="0" smtClean="0"/>
          </a:p>
        </p:txBody>
      </p:sp>
      <p:sp>
        <p:nvSpPr>
          <p:cNvPr id="203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 smtClean="0"/>
              <a:t>Séries de matrizes não diagonais</a:t>
            </a:r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50846" y="2959592"/>
                <a:ext cx="3042307" cy="1477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𝑆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mr-IN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>
                                  <a:latin typeface="Cambria Math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is-I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846" y="2959592"/>
                <a:ext cx="3042307" cy="14775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65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Variáveis</a:t>
            </a:r>
            <a:endParaRPr lang="en-GB" alt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PT" altLang="en-US" dirty="0"/>
              <a:t>Variáveis</a:t>
            </a:r>
          </a:p>
          <a:p>
            <a:pPr lvl="1">
              <a:lnSpc>
                <a:spcPct val="90000"/>
              </a:lnSpc>
            </a:pPr>
            <a:r>
              <a:rPr lang="pt-PT" altLang="en-US" dirty="0"/>
              <a:t>No </a:t>
            </a:r>
            <a:r>
              <a:rPr lang="pt-PT" altLang="en-US" dirty="0" err="1"/>
              <a:t>Matlab</a:t>
            </a:r>
            <a:r>
              <a:rPr lang="pt-PT" altLang="en-US" dirty="0"/>
              <a:t> é possível guardar em variáveis conjuntos de números, exemplo: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altLang="en-US" dirty="0"/>
              <a:t>	</a:t>
            </a:r>
            <a:r>
              <a:rPr lang="pt-PT" altLang="en-US" dirty="0">
                <a:latin typeface="Courier" charset="0"/>
                <a:ea typeface="Courier" charset="0"/>
                <a:cs typeface="Courier" charset="0"/>
              </a:rPr>
              <a:t> &gt;&gt; </a:t>
            </a:r>
            <a:r>
              <a:rPr lang="pt-PT" altLang="en-US" dirty="0" smtClean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pt-PT" altLang="en-US" dirty="0">
                <a:latin typeface="Courier" charset="0"/>
                <a:ea typeface="Courier" charset="0"/>
                <a:cs typeface="Courier" charset="0"/>
              </a:rPr>
              <a:t>= 2</a:t>
            </a:r>
          </a:p>
          <a:p>
            <a:pPr lvl="1">
              <a:lnSpc>
                <a:spcPct val="90000"/>
              </a:lnSpc>
            </a:pPr>
            <a:r>
              <a:rPr lang="pt-PT" altLang="en-US" dirty="0"/>
              <a:t>Os nomes das variáveis </a:t>
            </a:r>
            <a:r>
              <a:rPr lang="pt-PT" altLang="en-US" dirty="0" err="1"/>
              <a:t>destinguem</a:t>
            </a:r>
            <a:r>
              <a:rPr lang="pt-PT" altLang="en-US" dirty="0"/>
              <a:t> as letras maiúsculas das minúsculas. Exemplo: </a:t>
            </a:r>
            <a:r>
              <a:rPr lang="pt-PT" altLang="en-US" dirty="0" err="1">
                <a:latin typeface="Courier New" charset="0"/>
              </a:rPr>
              <a:t>pi</a:t>
            </a:r>
            <a:r>
              <a:rPr lang="pt-PT" altLang="en-US" dirty="0" err="1">
                <a:latin typeface="Courier New" charset="0"/>
                <a:sym typeface="Symbol" charset="2"/>
              </a:rPr>
              <a:t></a:t>
            </a:r>
            <a:r>
              <a:rPr lang="pt-PT" altLang="en-US" dirty="0" err="1">
                <a:latin typeface="Courier New" charset="0"/>
              </a:rPr>
              <a:t>Pi</a:t>
            </a:r>
            <a:endParaRPr lang="pt-PT" altLang="en-US" dirty="0"/>
          </a:p>
          <a:p>
            <a:pPr lvl="1">
              <a:lnSpc>
                <a:spcPct val="90000"/>
              </a:lnSpc>
            </a:pPr>
            <a:r>
              <a:rPr lang="pt-PT" altLang="en-US" dirty="0"/>
              <a:t>As variáveis são guardadas no espaço de trabalho “</a:t>
            </a:r>
            <a:r>
              <a:rPr lang="en-GB" altLang="en-US" dirty="0"/>
              <a:t>workspace</a:t>
            </a:r>
            <a:r>
              <a:rPr lang="pt-PT" altLang="en-US" dirty="0"/>
              <a:t>”</a:t>
            </a:r>
          </a:p>
          <a:p>
            <a:pPr lvl="1">
              <a:lnSpc>
                <a:spcPct val="90000"/>
              </a:lnSpc>
            </a:pPr>
            <a:r>
              <a:rPr lang="pt-PT" altLang="en-US" dirty="0"/>
              <a:t>As variáveis podem ser utilizadas nas operações da mesma forma que os números.</a:t>
            </a:r>
            <a:endParaRPr lang="en-GB" altLang="en-US" dirty="0">
              <a:latin typeface="Courier New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/>
              <a:t>Variáveis</a:t>
            </a:r>
            <a:endParaRPr lang="en-GB" alt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en-US" sz="2400" dirty="0"/>
              <a:t>Apagar variáveis</a:t>
            </a:r>
          </a:p>
          <a:p>
            <a:pPr lvl="1"/>
            <a:r>
              <a:rPr lang="pt-PT" altLang="en-US" sz="2000" dirty="0">
                <a:latin typeface="Courier New" charset="0"/>
              </a:rPr>
              <a:t>clear v1 v2</a:t>
            </a:r>
            <a:r>
              <a:rPr lang="pt-PT" altLang="en-US" sz="2000" dirty="0"/>
              <a:t>	apaga as variáveis </a:t>
            </a:r>
            <a:r>
              <a:rPr lang="pt-PT" altLang="en-US" sz="2000" dirty="0">
                <a:latin typeface="Courier New" charset="0"/>
              </a:rPr>
              <a:t>v1</a:t>
            </a:r>
            <a:r>
              <a:rPr lang="pt-PT" altLang="en-US" sz="2000" dirty="0"/>
              <a:t> e </a:t>
            </a:r>
            <a:r>
              <a:rPr lang="pt-PT" altLang="en-US" sz="2000" dirty="0">
                <a:latin typeface="Courier New" charset="0"/>
              </a:rPr>
              <a:t>v2</a:t>
            </a:r>
          </a:p>
          <a:p>
            <a:pPr lvl="1"/>
            <a:r>
              <a:rPr lang="pt-PT" altLang="en-US" sz="2000" dirty="0">
                <a:latin typeface="Courier New" charset="0"/>
              </a:rPr>
              <a:t>clear </a:t>
            </a:r>
            <a:r>
              <a:rPr lang="pt-PT" altLang="en-US" sz="2000" dirty="0" err="1">
                <a:latin typeface="Courier New" charset="0"/>
              </a:rPr>
              <a:t>all</a:t>
            </a:r>
            <a:r>
              <a:rPr lang="pt-PT" altLang="en-US" sz="2000" dirty="0"/>
              <a:t>	apaga todas as variáveis</a:t>
            </a:r>
          </a:p>
          <a:p>
            <a:r>
              <a:rPr lang="pt-PT" altLang="en-US" sz="2400" dirty="0"/>
              <a:t>Ver as variáveis no espaço de trabalho (“</a:t>
            </a:r>
            <a:r>
              <a:rPr lang="pt-PT" altLang="en-US" sz="2400" dirty="0" err="1"/>
              <a:t>workspace</a:t>
            </a:r>
            <a:r>
              <a:rPr lang="pt-PT" altLang="en-US" sz="2400" dirty="0"/>
              <a:t>”)</a:t>
            </a:r>
          </a:p>
          <a:p>
            <a:pPr lvl="1"/>
            <a:r>
              <a:rPr lang="pt-PT" altLang="en-US" sz="2000" dirty="0" err="1">
                <a:latin typeface="Courier New" charset="0"/>
              </a:rPr>
              <a:t>whos</a:t>
            </a:r>
            <a:r>
              <a:rPr lang="pt-PT" altLang="en-US" sz="2000" dirty="0"/>
              <a:t>		mostra todas as variáveis do espaço de trabalho 			com informação adicional de dimensão e tipo</a:t>
            </a:r>
          </a:p>
          <a:p>
            <a:r>
              <a:rPr lang="pt-PT" altLang="en-US" sz="2400" dirty="0" smtClean="0"/>
              <a:t>Guardar </a:t>
            </a:r>
            <a:r>
              <a:rPr lang="pt-PT" altLang="en-US" sz="2400" dirty="0"/>
              <a:t>variáveis</a:t>
            </a:r>
          </a:p>
          <a:p>
            <a:pPr lvl="1"/>
            <a:r>
              <a:rPr lang="pt-PT" altLang="en-US" sz="2000" dirty="0" err="1">
                <a:latin typeface="Courier New" charset="0"/>
              </a:rPr>
              <a:t>save</a:t>
            </a:r>
            <a:r>
              <a:rPr lang="pt-PT" altLang="en-US" sz="2000" dirty="0"/>
              <a:t>		Guarda em disco todas as variáveis do “</a:t>
            </a:r>
            <a:r>
              <a:rPr lang="pt-PT" altLang="en-US" sz="2000" dirty="0" err="1"/>
              <a:t>workspace</a:t>
            </a:r>
            <a:r>
              <a:rPr lang="pt-PT" altLang="en-US" sz="2000" dirty="0"/>
              <a:t>”</a:t>
            </a:r>
          </a:p>
          <a:p>
            <a:pPr lvl="1"/>
            <a:r>
              <a:rPr lang="pt-PT" altLang="en-US" sz="2000" dirty="0" err="1">
                <a:latin typeface="Courier New" charset="0"/>
              </a:rPr>
              <a:t>load</a:t>
            </a:r>
            <a:r>
              <a:rPr lang="pt-PT" altLang="en-US" sz="2000" dirty="0"/>
              <a:t>		Carrega do disco as variáveis guardadas</a:t>
            </a:r>
          </a:p>
          <a:p>
            <a:pPr lvl="1"/>
            <a:r>
              <a:rPr lang="pt-PT" altLang="en-US" sz="2000" dirty="0" err="1">
                <a:latin typeface="Courier New" charset="0"/>
              </a:rPr>
              <a:t>save</a:t>
            </a:r>
            <a:r>
              <a:rPr lang="pt-PT" altLang="en-US" sz="2000" dirty="0">
                <a:latin typeface="Courier New" charset="0"/>
              </a:rPr>
              <a:t> ficheiro v1 v2	</a:t>
            </a:r>
            <a:r>
              <a:rPr lang="pt-PT" altLang="en-US" sz="2000" dirty="0"/>
              <a:t>Guarda as variáveis v1 e v2 no ficheiro</a:t>
            </a:r>
          </a:p>
          <a:p>
            <a:pPr lvl="1"/>
            <a:r>
              <a:rPr lang="pt-PT" altLang="en-US" sz="2000" dirty="0" err="1">
                <a:latin typeface="Courier New" charset="0"/>
              </a:rPr>
              <a:t>load</a:t>
            </a:r>
            <a:r>
              <a:rPr lang="pt-PT" altLang="en-US" sz="2000" dirty="0">
                <a:latin typeface="Courier New" charset="0"/>
              </a:rPr>
              <a:t> ficheiro	</a:t>
            </a:r>
            <a:r>
              <a:rPr lang="pt-PT" altLang="en-US" sz="2000" dirty="0"/>
              <a:t>	Carrega as variáveis do ficheiro</a:t>
            </a:r>
            <a:r>
              <a:rPr lang="pt-PT" altLang="en-US" sz="2000" dirty="0">
                <a:latin typeface="Courier New" charset="0"/>
              </a:rPr>
              <a:t> </a:t>
            </a:r>
            <a:endParaRPr lang="en-GB" altLang="en-US" sz="2000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sTeoricas2002-2003">
  <a:themeElements>
    <a:clrScheme name="AulasTeoricas2002-2003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ulasTeoricas2002-200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alt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alt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ulasTeoricas2002-200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lasTeoricas2002-200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lasTeoricas2002-200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lasTeoricas2002-200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lasTeoricas2002-20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lasTeoricas2002-20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lasTeoricas2002-20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lasTeoricas2002-2003 8">
        <a:dk1>
          <a:srgbClr val="006600"/>
        </a:dk1>
        <a:lt1>
          <a:srgbClr val="FFFFFF"/>
        </a:lt1>
        <a:dk2>
          <a:srgbClr val="006600"/>
        </a:dk2>
        <a:lt2>
          <a:srgbClr val="FFFFFF"/>
        </a:lt2>
        <a:accent1>
          <a:srgbClr val="FFCC99"/>
        </a:accent1>
        <a:accent2>
          <a:srgbClr val="3333CC"/>
        </a:accent2>
        <a:accent3>
          <a:srgbClr val="FFFFFF"/>
        </a:accent3>
        <a:accent4>
          <a:srgbClr val="005600"/>
        </a:accent4>
        <a:accent5>
          <a:srgbClr val="FF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Settings\vieira\Application Data\Microsoft\Templates\AulasTeoricas2002-2003.pot</Template>
  <TotalTime>1982</TotalTime>
  <Words>2776</Words>
  <Application>Microsoft Macintosh PowerPoint</Application>
  <PresentationFormat>On-screen Show (4:3)</PresentationFormat>
  <Paragraphs>580</Paragraphs>
  <Slides>75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Cambria Math</vt:lpstr>
      <vt:lpstr>Courier</vt:lpstr>
      <vt:lpstr>Courier New</vt:lpstr>
      <vt:lpstr>Symbol</vt:lpstr>
      <vt:lpstr>Times New Roman</vt:lpstr>
      <vt:lpstr>Arial</vt:lpstr>
      <vt:lpstr>AulasTeoricas2002-2003</vt:lpstr>
      <vt:lpstr>Equation</vt:lpstr>
      <vt:lpstr>VISIO</vt:lpstr>
      <vt:lpstr>Equação</vt:lpstr>
      <vt:lpstr>Matlab num Instante José Vieira</vt:lpstr>
      <vt:lpstr>Introdução ao Matlab </vt:lpstr>
      <vt:lpstr>Sumário</vt:lpstr>
      <vt:lpstr>O que é o Matlab ?</vt:lpstr>
      <vt:lpstr>Demonstração</vt:lpstr>
      <vt:lpstr>O ambiente gráfico</vt:lpstr>
      <vt:lpstr>O Matlab como calculadora</vt:lpstr>
      <vt:lpstr>Variáveis</vt:lpstr>
      <vt:lpstr>Variáveis</vt:lpstr>
      <vt:lpstr>Números complexos</vt:lpstr>
      <vt:lpstr>Números complexos</vt:lpstr>
      <vt:lpstr>Funções matemáticas</vt:lpstr>
      <vt:lpstr>Funções matemáticas</vt:lpstr>
      <vt:lpstr>“Scripts” no Matlab</vt:lpstr>
      <vt:lpstr>“Scripts” no Matlab</vt:lpstr>
      <vt:lpstr>Relatórios com o Matlab</vt:lpstr>
      <vt:lpstr>Ajuda “Online”</vt:lpstr>
      <vt:lpstr>Sinais</vt:lpstr>
      <vt:lpstr>Sumário</vt:lpstr>
      <vt:lpstr>Sumário (cont.)</vt:lpstr>
      <vt:lpstr>Vectores</vt:lpstr>
      <vt:lpstr>Vectores</vt:lpstr>
      <vt:lpstr>Vectores</vt:lpstr>
      <vt:lpstr>Vectores</vt:lpstr>
      <vt:lpstr>Matrizes</vt:lpstr>
      <vt:lpstr>Matrizes</vt:lpstr>
      <vt:lpstr>Matrizes - Índices</vt:lpstr>
      <vt:lpstr>Transposta de uma matriz</vt:lpstr>
      <vt:lpstr>Sinal</vt:lpstr>
      <vt:lpstr>Matrizes</vt:lpstr>
      <vt:lpstr>Matrizes</vt:lpstr>
      <vt:lpstr>Representação de polinómios</vt:lpstr>
      <vt:lpstr>Operações com polinómios</vt:lpstr>
      <vt:lpstr>O operador “:”</vt:lpstr>
      <vt:lpstr>Tipos de dados elementares </vt:lpstr>
      <vt:lpstr>Definição funcional de matrizes</vt:lpstr>
      <vt:lpstr>Concatenação</vt:lpstr>
      <vt:lpstr>Dimensões</vt:lpstr>
      <vt:lpstr>Indexação</vt:lpstr>
      <vt:lpstr>Índices lógicos</vt:lpstr>
      <vt:lpstr>Aritmética</vt:lpstr>
      <vt:lpstr>Multiplicação Aritmética</vt:lpstr>
      <vt:lpstr>Divisão e Sistemas de Equações</vt:lpstr>
      <vt:lpstr>Divisão e Sistemas de Equações</vt:lpstr>
      <vt:lpstr>Exemplos</vt:lpstr>
      <vt:lpstr>Gráficos      com o        Matlab     I</vt:lpstr>
      <vt:lpstr>Sumário</vt:lpstr>
      <vt:lpstr>Gráficos de uma Variável</vt:lpstr>
      <vt:lpstr>PowerPoint Presentation</vt:lpstr>
      <vt:lpstr>Sintaxe do comando plot</vt:lpstr>
      <vt:lpstr>Exemplo</vt:lpstr>
      <vt:lpstr>Alteração do aspecto gráfico</vt:lpstr>
      <vt:lpstr>Caractéres definidores de atributos</vt:lpstr>
      <vt:lpstr>Alteração do aspecto gráfico</vt:lpstr>
      <vt:lpstr>Legendas</vt:lpstr>
      <vt:lpstr>Animações</vt:lpstr>
      <vt:lpstr>A Matriz    como      Operador</vt:lpstr>
      <vt:lpstr>Sumário</vt:lpstr>
      <vt:lpstr>Operador Linear</vt:lpstr>
      <vt:lpstr>Figuras geométricas 2D</vt:lpstr>
      <vt:lpstr>Figuras geométricas 2D</vt:lpstr>
      <vt:lpstr>Translação</vt:lpstr>
      <vt:lpstr>Ampliação</vt:lpstr>
      <vt:lpstr>Ampliação</vt:lpstr>
      <vt:lpstr>Ampliação</vt:lpstr>
      <vt:lpstr>Rotação</vt:lpstr>
      <vt:lpstr>Rotação</vt:lpstr>
      <vt:lpstr>Rotação</vt:lpstr>
      <vt:lpstr>Filme de rotação de uma figura no Matlab</vt:lpstr>
      <vt:lpstr>Séries Geométricas</vt:lpstr>
      <vt:lpstr>Séries Geométricas</vt:lpstr>
      <vt:lpstr>Séries Geométricas</vt:lpstr>
      <vt:lpstr>Séries geométricas no Matlab</vt:lpstr>
      <vt:lpstr>Séries Geométricas</vt:lpstr>
      <vt:lpstr>Séries de matrizes não diagonais</vt:lpstr>
    </vt:vector>
  </TitlesOfParts>
  <Company>DETUA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Teórica nº2 de Aplicacionais para Ciências e Engenharia 2002/2003</dc:title>
  <dc:creator>José Manuel Neto vieira</dc:creator>
  <cp:lastModifiedBy>jnvieira@ua.pt</cp:lastModifiedBy>
  <cp:revision>89</cp:revision>
  <dcterms:created xsi:type="dcterms:W3CDTF">2002-09-18T15:10:54Z</dcterms:created>
  <dcterms:modified xsi:type="dcterms:W3CDTF">2018-03-05T23:21:58Z</dcterms:modified>
</cp:coreProperties>
</file>