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76" r:id="rId11"/>
    <p:sldId id="375" r:id="rId12"/>
    <p:sldId id="377" r:id="rId13"/>
    <p:sldId id="378"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2964722"/>
            <a:ext cx="10515600" cy="1325563"/>
          </a:xfrm>
          <a:prstGeom prst="rect">
            <a:avLst/>
          </a:prstGeom>
        </p:spPr>
        <p:txBody>
          <a:bodyPr vert="horz" lIns="91440" tIns="45720" rIns="91440" bIns="45720" rtlCol="0" anchor="ctr">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70000"/>
              </a:lnSpc>
            </a:pPr>
            <a:r>
              <a:rPr lang="en-US" sz="2800" b="1" i="0" u="none" strike="noStrike" dirty="0">
                <a:solidFill>
                  <a:srgbClr val="000000"/>
                </a:solidFill>
                <a:effectLst/>
                <a:latin typeface="Times New Roman" panose="02020603050405020304" pitchFamily="18" charset="0"/>
              </a:rPr>
              <a:t>ELECTRICITY USAGE AND BILL PREDICTION SYSTEM              </a:t>
            </a:r>
            <a:r>
              <a:rPr lang="en-US" sz="2800" b="1" dirty="0">
                <a:solidFill>
                  <a:srgbClr val="000000"/>
                </a:solidFill>
                <a:latin typeface="Times New Roman" panose="02020603050405020304" pitchFamily="18" charset="0"/>
              </a:rPr>
              <a:t>     </a:t>
            </a:r>
          </a:p>
          <a:p>
            <a:pPr>
              <a:lnSpc>
                <a:spcPct val="170000"/>
              </a:lnSpc>
            </a:pPr>
            <a:r>
              <a:rPr lang="en-US" sz="2800" b="1" i="0" u="none" strike="noStrike" dirty="0">
                <a:solidFill>
                  <a:srgbClr val="000000"/>
                </a:solidFill>
                <a:effectLst/>
                <a:latin typeface="Times New Roman" panose="02020603050405020304" pitchFamily="18" charset="0"/>
              </a:rPr>
              <a:t>BASED ON HOUSEHOLD ATTRIBUTES </a:t>
            </a:r>
          </a:p>
          <a:p>
            <a:pPr>
              <a:lnSpc>
                <a:spcPct val="170000"/>
              </a:lnSpc>
            </a:pPr>
            <a:r>
              <a:rPr lang="en-US" sz="2800" b="1" i="0" u="none" strike="noStrike" dirty="0">
                <a:solidFill>
                  <a:srgbClr val="000000"/>
                </a:solidFill>
                <a:effectLst/>
                <a:latin typeface="Times New Roman" panose="02020603050405020304" pitchFamily="18" charset="0"/>
              </a:rPr>
              <a:t>AND APPLIANCE CONSUMPTION</a:t>
            </a:r>
            <a:endParaRPr lang="en-IN" sz="28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1542471" y="5436072"/>
            <a:ext cx="3429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sz="2000" b="1" i="0" u="none" strike="noStrike" dirty="0">
                <a:solidFill>
                  <a:srgbClr val="FF0000"/>
                </a:solidFill>
                <a:effectLst/>
                <a:latin typeface="+mj-lt"/>
              </a:rPr>
              <a:t>Mrs. M. Divya   M.E.</a:t>
            </a:r>
          </a:p>
          <a:p>
            <a:pPr>
              <a:spcBef>
                <a:spcPct val="0"/>
              </a:spcBef>
              <a:buClrTx/>
              <a:buFontTx/>
              <a:buNone/>
            </a:pPr>
            <a:r>
              <a:rPr lang="en-US" sz="2000" b="1" dirty="0">
                <a:solidFill>
                  <a:srgbClr val="FF0000"/>
                </a:solidFill>
                <a:latin typeface="+mj-lt"/>
              </a:rPr>
              <a:t>Project Mentor</a:t>
            </a:r>
            <a:endParaRPr lang="en-US" sz="2000" b="1" i="0" u="none" strike="noStrike" dirty="0">
              <a:solidFill>
                <a:srgbClr val="FF0000"/>
              </a:solidFill>
              <a:effectLst/>
              <a:latin typeface="+mj-lt"/>
            </a:endParaRPr>
          </a:p>
          <a:p>
            <a:pPr>
              <a:spcBef>
                <a:spcPct val="0"/>
              </a:spcBef>
              <a:buClrTx/>
              <a:buFontTx/>
              <a:buNone/>
            </a:pPr>
            <a:endParaRPr lang="en-IN" sz="2400" b="1" i="0" u="none" strike="noStrike" dirty="0">
              <a:solidFill>
                <a:srgbClr val="FF0000"/>
              </a:solidFill>
              <a:effectLst/>
              <a:latin typeface="Times New Roman" panose="02020603050405020304" pitchFamily="18" charset="0"/>
            </a:endParaRPr>
          </a:p>
          <a:p>
            <a:pPr>
              <a:spcBef>
                <a:spcPct val="0"/>
              </a:spcBef>
              <a:buClrTx/>
              <a:buFontTx/>
              <a:buNone/>
            </a:pP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8676622" y="5432397"/>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220701184</a:t>
            </a:r>
          </a:p>
          <a:p>
            <a:pPr>
              <a:spcBef>
                <a:spcPct val="0"/>
              </a:spcBef>
              <a:buClrTx/>
              <a:buFontTx/>
              <a:buNone/>
            </a:pPr>
            <a:r>
              <a:rPr lang="en-IN" altLang="en-US" sz="2000" b="1" dirty="0">
                <a:solidFill>
                  <a:srgbClr val="FF0000"/>
                </a:solidFill>
              </a:rPr>
              <a:t>NEELA A</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1800" b="1" dirty="0"/>
              <a:t>Data Preprocessing</a:t>
            </a:r>
            <a:endParaRPr lang="en-US" sz="1800" dirty="0"/>
          </a:p>
          <a:p>
            <a:pPr>
              <a:buFont typeface="Arial" panose="020B0604020202020204" pitchFamily="34" charset="0"/>
              <a:buChar char="•"/>
            </a:pPr>
            <a:r>
              <a:rPr lang="en-US" sz="1800" dirty="0"/>
              <a:t>Clean &amp; encode data, handle missing values</a:t>
            </a:r>
          </a:p>
          <a:p>
            <a:pPr>
              <a:buFont typeface="Arial" panose="020B0604020202020204" pitchFamily="34" charset="0"/>
              <a:buChar char="•"/>
            </a:pPr>
            <a:r>
              <a:rPr lang="en-US" sz="1800" b="1" dirty="0"/>
              <a:t>Result</a:t>
            </a:r>
            <a:r>
              <a:rPr lang="en-US" sz="1800" dirty="0"/>
              <a:t>: Ready-to-use data for model training</a:t>
            </a:r>
          </a:p>
          <a:p>
            <a:pPr>
              <a:buNone/>
            </a:pPr>
            <a:r>
              <a:rPr lang="en-US" sz="1800" b="1" dirty="0"/>
              <a:t>Model Training</a:t>
            </a:r>
            <a:endParaRPr lang="en-US" sz="1800" dirty="0"/>
          </a:p>
          <a:p>
            <a:pPr>
              <a:buFont typeface="Arial" panose="020B0604020202020204" pitchFamily="34" charset="0"/>
              <a:buChar char="•"/>
            </a:pPr>
            <a:r>
              <a:rPr lang="en-US" sz="1800" b="1" dirty="0"/>
              <a:t>Models</a:t>
            </a:r>
            <a:r>
              <a:rPr lang="en-US" sz="1800" dirty="0"/>
              <a:t>: </a:t>
            </a:r>
            <a:r>
              <a:rPr lang="en-US" sz="1800" dirty="0" err="1"/>
              <a:t>RandomForest</a:t>
            </a:r>
            <a:r>
              <a:rPr lang="en-US" sz="1800" dirty="0"/>
              <a:t>, </a:t>
            </a:r>
            <a:r>
              <a:rPr lang="en-US" sz="1800" dirty="0" err="1"/>
              <a:t>GradientBoosting</a:t>
            </a:r>
            <a:r>
              <a:rPr lang="en-US" sz="1800" dirty="0"/>
              <a:t>, </a:t>
            </a:r>
            <a:r>
              <a:rPr lang="en-US" sz="1800" dirty="0" err="1"/>
              <a:t>LinearRegression</a:t>
            </a:r>
            <a:endParaRPr lang="en-US" sz="1800" dirty="0"/>
          </a:p>
          <a:p>
            <a:pPr>
              <a:buFont typeface="Arial" panose="020B0604020202020204" pitchFamily="34" charset="0"/>
              <a:buChar char="•"/>
            </a:pPr>
            <a:r>
              <a:rPr lang="en-US" sz="1800" b="1" dirty="0"/>
              <a:t>Result</a:t>
            </a:r>
            <a:r>
              <a:rPr lang="en-US" sz="1800" dirty="0"/>
              <a:t>: Best models selected for predictions</a:t>
            </a:r>
          </a:p>
          <a:p>
            <a:pPr>
              <a:buNone/>
            </a:pPr>
            <a:r>
              <a:rPr lang="en-US" sz="1800" b="1" dirty="0"/>
              <a:t>Prediction &amp; Recommendation</a:t>
            </a:r>
            <a:endParaRPr lang="en-US" sz="1800" dirty="0"/>
          </a:p>
          <a:p>
            <a:pPr>
              <a:buFont typeface="Arial" panose="020B0604020202020204" pitchFamily="34" charset="0"/>
              <a:buChar char="•"/>
            </a:pPr>
            <a:r>
              <a:rPr lang="en-US" sz="1800" dirty="0"/>
              <a:t>Predict future consumption &amp; bills, generate energy</a:t>
            </a:r>
          </a:p>
          <a:p>
            <a:pPr marL="0" indent="0">
              <a:buNone/>
            </a:pPr>
            <a:r>
              <a:rPr lang="en-US" sz="1800" dirty="0"/>
              <a:t>-saving tips</a:t>
            </a:r>
          </a:p>
          <a:p>
            <a:pPr>
              <a:buFont typeface="Arial" panose="020B0604020202020204" pitchFamily="34" charset="0"/>
              <a:buChar char="•"/>
            </a:pPr>
            <a:r>
              <a:rPr lang="en-US" sz="1800" b="1" dirty="0"/>
              <a:t>Result</a:t>
            </a:r>
            <a:r>
              <a:rPr lang="en-US" sz="1800" dirty="0"/>
              <a:t>: Personalized recommendations for users</a:t>
            </a:r>
          </a:p>
          <a:p>
            <a:pPr>
              <a:buNone/>
            </a:pPr>
            <a:r>
              <a:rPr lang="en-US" sz="1800" b="1" dirty="0"/>
              <a:t>Efficiency Calculation</a:t>
            </a:r>
            <a:endParaRPr lang="en-US" sz="1800" dirty="0"/>
          </a:p>
          <a:p>
            <a:pPr>
              <a:buFont typeface="Arial" panose="020B0604020202020204" pitchFamily="34" charset="0"/>
              <a:buChar char="•"/>
            </a:pPr>
            <a:r>
              <a:rPr lang="en-US" sz="1800" dirty="0"/>
              <a:t>Calculate efficiency score (units per person)</a:t>
            </a:r>
          </a:p>
          <a:p>
            <a:pPr>
              <a:buFont typeface="Arial" panose="020B0604020202020204" pitchFamily="34" charset="0"/>
              <a:buChar char="•"/>
            </a:pPr>
            <a:r>
              <a:rPr lang="en-US" sz="1800" b="1" dirty="0"/>
              <a:t>Result</a:t>
            </a:r>
            <a:r>
              <a:rPr lang="en-US" sz="1800" dirty="0"/>
              <a:t>: Show energy optimization targets</a:t>
            </a:r>
          </a:p>
          <a:p>
            <a:pPr marL="0" indent="0">
              <a:buNone/>
            </a:pPr>
            <a:endParaRPr lang="en-IN" sz="800" b="1" dirty="0"/>
          </a:p>
          <a:p>
            <a:pPr marL="0" indent="0">
              <a:buNone/>
            </a:pPr>
            <a:endParaRPr lang="en-IN" sz="800" dirty="0"/>
          </a:p>
          <a:p>
            <a:pPr marL="0" indent="0">
              <a:buNone/>
            </a:pPr>
            <a:endParaRPr lang="en-US" sz="1000" dirty="0"/>
          </a:p>
          <a:p>
            <a:pPr marL="0" indent="0">
              <a:buNone/>
            </a:pPr>
            <a:endParaRPr lang="en-US" sz="1000" dirty="0"/>
          </a:p>
          <a:p>
            <a:pPr marL="0" indent="0">
              <a:buNone/>
            </a:pPr>
            <a:endParaRPr lang="en-US" sz="1400" dirty="0"/>
          </a:p>
          <a:p>
            <a:pPr marL="0" indent="0">
              <a:buNone/>
            </a:pPr>
            <a:endParaRPr lang="en-US" sz="1400" dirty="0"/>
          </a:p>
          <a:p>
            <a:pPr>
              <a:buFont typeface="Arial" panose="020B0604020202020204" pitchFamily="34" charset="0"/>
              <a:buChar char="•"/>
            </a:pPr>
            <a:endParaRPr lang="en-US" sz="1400" dirty="0"/>
          </a:p>
          <a:p>
            <a:pPr marL="0" indent="0">
              <a:buNone/>
            </a:pPr>
            <a:endParaRPr lang="en-IN" sz="1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15" name="Picture 14">
            <a:extLst>
              <a:ext uri="{FF2B5EF4-FFF2-40B4-BE49-F238E27FC236}">
                <a16:creationId xmlns:a16="http://schemas.microsoft.com/office/drawing/2014/main" id="{27DDC3A2-62D6-3C15-06EF-1CD39C0E0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3156" y="1595535"/>
            <a:ext cx="3548302" cy="4957664"/>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r>
              <a:rPr lang="en-US" sz="2000" b="1" dirty="0"/>
              <a:t>Conclusion</a:t>
            </a:r>
          </a:p>
          <a:p>
            <a:pPr>
              <a:buFont typeface="Arial" panose="020B0604020202020204" pitchFamily="34" charset="0"/>
              <a:buChar char="•"/>
            </a:pPr>
            <a:r>
              <a:rPr lang="en-US" sz="2000" dirty="0"/>
              <a:t>Developed an intelligent energy consumption predictor using machine learning.</a:t>
            </a:r>
          </a:p>
          <a:p>
            <a:pPr>
              <a:buFont typeface="Arial" panose="020B0604020202020204" pitchFamily="34" charset="0"/>
              <a:buChar char="•"/>
            </a:pPr>
            <a:r>
              <a:rPr lang="en-US" sz="2000" dirty="0"/>
              <a:t>Integrated user-friendly web interface for input and personalized recommendations.</a:t>
            </a:r>
          </a:p>
          <a:p>
            <a:pPr>
              <a:buFont typeface="Arial" panose="020B0604020202020204" pitchFamily="34" charset="0"/>
              <a:buChar char="•"/>
            </a:pPr>
            <a:r>
              <a:rPr lang="en-US" sz="2000" dirty="0"/>
              <a:t>Achieved accurate predictions for future units and electricity bills.</a:t>
            </a:r>
          </a:p>
          <a:p>
            <a:pPr>
              <a:buFont typeface="Arial" panose="020B0604020202020204" pitchFamily="34" charset="0"/>
              <a:buChar char="•"/>
            </a:pPr>
            <a:r>
              <a:rPr lang="en-US" sz="2000" dirty="0"/>
              <a:t>Enhanced awareness about energy efficiency through actionable tips.</a:t>
            </a:r>
          </a:p>
          <a:p>
            <a:pPr>
              <a:buNone/>
            </a:pPr>
            <a:r>
              <a:rPr lang="en-US" sz="2000" b="1" dirty="0"/>
              <a:t>Future Work</a:t>
            </a:r>
          </a:p>
          <a:p>
            <a:pPr>
              <a:buFont typeface="Arial" panose="020B0604020202020204" pitchFamily="34" charset="0"/>
              <a:buChar char="•"/>
            </a:pPr>
            <a:r>
              <a:rPr lang="en-US" sz="2000" dirty="0"/>
              <a:t>Integrate real-time data from smart meters or IoT devices.</a:t>
            </a:r>
          </a:p>
          <a:p>
            <a:pPr>
              <a:buFont typeface="Arial" panose="020B0604020202020204" pitchFamily="34" charset="0"/>
              <a:buChar char="•"/>
            </a:pPr>
            <a:r>
              <a:rPr lang="en-US" sz="2000" dirty="0"/>
              <a:t>Include additional features like appliance-level consumption analysis.</a:t>
            </a:r>
          </a:p>
          <a:p>
            <a:pPr>
              <a:buFont typeface="Arial" panose="020B0604020202020204" pitchFamily="34" charset="0"/>
              <a:buChar char="•"/>
            </a:pPr>
            <a:r>
              <a:rPr lang="en-US" sz="2000" dirty="0"/>
              <a:t>Expand to renewable energy suggestions and carbon footprint tracking.</a:t>
            </a:r>
          </a:p>
          <a:p>
            <a:pPr>
              <a:buFont typeface="Arial" panose="020B0604020202020204" pitchFamily="34" charset="0"/>
              <a:buChar char="•"/>
            </a:pPr>
            <a:r>
              <a:rPr lang="en-US" sz="2000" dirty="0"/>
              <a:t>Deploy the system on cloud for large-scale accessibility and scalability.</a:t>
            </a:r>
          </a:p>
          <a:p>
            <a:pPr marL="0" indent="0">
              <a:buNone/>
            </a:pPr>
            <a:endParaRPr lang="en-IN" sz="20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2369166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[1] </a:t>
            </a:r>
            <a:r>
              <a:rPr lang="en-IN" sz="1200" b="0" i="0" u="none" strike="noStrike" dirty="0">
                <a:solidFill>
                  <a:srgbClr val="000000"/>
                </a:solidFill>
                <a:effectLst/>
                <a:latin typeface="Arial" panose="020B0604020202020204" pitchFamily="34" charset="0"/>
              </a:rPr>
              <a:t>Box, G. E., Jenkins, G. M., &amp; Reinsel, G. C. (2008). Time Series Analysis: Forecasting and Control.</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[2] </a:t>
            </a:r>
            <a:r>
              <a:rPr lang="en-IN" sz="1200" b="0" i="0" u="none" strike="noStrike" dirty="0">
                <a:solidFill>
                  <a:srgbClr val="000000"/>
                </a:solidFill>
                <a:effectLst/>
                <a:latin typeface="Arial" panose="020B0604020202020204" pitchFamily="34" charset="0"/>
              </a:rPr>
              <a:t>Hong, T., Wilson, J., &amp; Xie, J. (2010). Long-term probabilistic load forecasting and normalization with hourly information.</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[3] </a:t>
            </a:r>
            <a:r>
              <a:rPr lang="en-IN" sz="1200" b="0" i="0" u="none" strike="noStrike" dirty="0">
                <a:solidFill>
                  <a:srgbClr val="000000"/>
                </a:solidFill>
                <a:effectLst/>
                <a:latin typeface="Arial" panose="020B0604020202020204" pitchFamily="34" charset="0"/>
              </a:rPr>
              <a:t>Fan, S., &amp; Hyndman, R. J. (2012). Short-term load forecasting based on a semi-parametric additive model</a:t>
            </a:r>
            <a:br>
              <a:rPr lang="en-IN" sz="1200" b="0" i="0" u="none" strike="noStrike" dirty="0">
                <a:solidFill>
                  <a:srgbClr val="000000"/>
                </a:solidFill>
                <a:effectLst/>
                <a:latin typeface="Arial" panose="020B0604020202020204" pitchFamily="34" charset="0"/>
              </a:rPr>
            </a:b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[4] </a:t>
            </a:r>
            <a:r>
              <a:rPr lang="en-IN" sz="1200" b="0" i="0" u="none" strike="noStrike" dirty="0">
                <a:solidFill>
                  <a:srgbClr val="000000"/>
                </a:solidFill>
                <a:effectLst/>
                <a:latin typeface="Arial" panose="020B0604020202020204" pitchFamily="34" charset="0"/>
              </a:rPr>
              <a:t>Ahmad, T., Chen, H., Guo, Y., &amp; Wang, J. (2018). A review on renewable energy and electricity requirement forecasting models for smart grid and buildings.</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[5] </a:t>
            </a:r>
            <a:r>
              <a:rPr lang="en-IN" sz="1200" b="0" i="0" u="none" strike="noStrike" dirty="0">
                <a:solidFill>
                  <a:srgbClr val="000000"/>
                </a:solidFill>
                <a:effectLst/>
                <a:latin typeface="Arial" panose="020B0604020202020204" pitchFamily="34" charset="0"/>
              </a:rPr>
              <a:t>Kuster, C., </a:t>
            </a:r>
            <a:r>
              <a:rPr lang="en-IN" sz="1200" b="0" i="0" u="none" strike="noStrike" dirty="0" err="1">
                <a:solidFill>
                  <a:srgbClr val="000000"/>
                </a:solidFill>
                <a:effectLst/>
                <a:latin typeface="Arial" panose="020B0604020202020204" pitchFamily="34" charset="0"/>
              </a:rPr>
              <a:t>Gallachóir</a:t>
            </a:r>
            <a:r>
              <a:rPr lang="en-IN" sz="1200" b="0" i="0" u="none" strike="noStrike" dirty="0">
                <a:solidFill>
                  <a:srgbClr val="000000"/>
                </a:solidFill>
                <a:effectLst/>
                <a:latin typeface="Arial" panose="020B0604020202020204" pitchFamily="34" charset="0"/>
              </a:rPr>
              <a:t>, B. P. Ó., &amp; Kinnane, O. (2017). Residential energy demand </a:t>
            </a:r>
            <a:r>
              <a:rPr lang="en-IN" sz="1200" b="0" i="0" u="none" strike="noStrike" dirty="0" err="1">
                <a:solidFill>
                  <a:srgbClr val="000000"/>
                </a:solidFill>
                <a:effectLst/>
                <a:latin typeface="Arial" panose="020B0604020202020204" pitchFamily="34" charset="0"/>
              </a:rPr>
              <a:t>modeling</a:t>
            </a:r>
            <a:r>
              <a:rPr lang="en-IN" sz="1200" b="0" i="0" u="none" strike="noStrike" dirty="0">
                <a:solidFill>
                  <a:srgbClr val="000000"/>
                </a:solidFill>
                <a:effectLst/>
                <a:latin typeface="Arial" panose="020B0604020202020204" pitchFamily="34" charset="0"/>
              </a:rPr>
              <a:t> using appliance-level data.</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[6] </a:t>
            </a:r>
            <a:r>
              <a:rPr lang="en-IN" sz="1200" b="0" i="0" u="none" strike="noStrike" dirty="0">
                <a:solidFill>
                  <a:srgbClr val="000000"/>
                </a:solidFill>
                <a:effectLst/>
                <a:latin typeface="Arial" panose="020B0604020202020204" pitchFamily="34" charset="0"/>
              </a:rPr>
              <a:t>Debnath, K., et al. (2019). Non-intrusive load monitoring using smart meter data: A deep learning approach.</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[7] </a:t>
            </a:r>
            <a:r>
              <a:rPr lang="en-IN" sz="1200" b="0" i="0" u="none" strike="noStrike" dirty="0" err="1">
                <a:solidFill>
                  <a:srgbClr val="000000"/>
                </a:solidFill>
                <a:effectLst/>
                <a:latin typeface="Arial" panose="020B0604020202020204" pitchFamily="34" charset="0"/>
              </a:rPr>
              <a:t>Kavousian</a:t>
            </a:r>
            <a:r>
              <a:rPr lang="en-IN" sz="1200" b="0" i="0" u="none" strike="noStrike" dirty="0">
                <a:solidFill>
                  <a:srgbClr val="000000"/>
                </a:solidFill>
                <a:effectLst/>
                <a:latin typeface="Arial" panose="020B0604020202020204" pitchFamily="34" charset="0"/>
              </a:rPr>
              <a:t>, A., Rajagopal, R., &amp; Fischer, M. (2013). Determinants of residential electricity consumption: Using smart meter data.</a:t>
            </a:r>
            <a:endParaRPr lang="en-IN" sz="1200" b="0" dirty="0">
              <a:effectLst/>
            </a:endParaRPr>
          </a:p>
          <a:p>
            <a:pPr algn="just" rtl="0">
              <a:spcBef>
                <a:spcPts val="1200"/>
              </a:spcBef>
              <a:spcAft>
                <a:spcPts val="1200"/>
              </a:spcAft>
              <a:buNone/>
            </a:pPr>
            <a:r>
              <a:rPr lang="en-IN" sz="1200" b="1" i="0" u="none" strike="noStrike" dirty="0">
                <a:solidFill>
                  <a:srgbClr val="000000"/>
                </a:solidFill>
                <a:effectLst/>
                <a:latin typeface="Arial" panose="020B0604020202020204" pitchFamily="34" charset="0"/>
              </a:rPr>
              <a:t>[8] </a:t>
            </a:r>
            <a:r>
              <a:rPr lang="en-IN" sz="1200" b="0" i="0" u="none" strike="noStrike" dirty="0">
                <a:solidFill>
                  <a:srgbClr val="000000"/>
                </a:solidFill>
                <a:effectLst/>
                <a:latin typeface="Arial" panose="020B0604020202020204" pitchFamily="34" charset="0"/>
              </a:rPr>
              <a:t>Tariq, M., et al. (2020). Impact of weather conditions on energy consumption in residential buildings using machine learning.</a:t>
            </a:r>
            <a:endParaRPr lang="en-IN" sz="1200" b="0" dirty="0">
              <a:effectLst/>
            </a:endParaRPr>
          </a:p>
          <a:p>
            <a:pPr>
              <a:buNone/>
            </a:pPr>
            <a:br>
              <a:rPr lang="en-IN" sz="1200" dirty="0"/>
            </a:br>
            <a:br>
              <a:rPr kumimoji="0" lang="en-IN" altLang="en-US" sz="12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12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sz="12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5301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r>
              <a:rPr lang="en-IN" altLang="en-US" sz="3200" dirty="0">
                <a:solidFill>
                  <a:srgbClr val="000000"/>
                </a:solidFill>
                <a:latin typeface="Times New Roman" panose="02020603050405020304" pitchFamily="18" charset="0"/>
                <a:cs typeface="Times New Roman" panose="02020603050405020304" pitchFamily="18" charset="0"/>
              </a:rPr>
              <a:t>Yet to</a:t>
            </a:r>
            <a:r>
              <a:rPr kumimoji="0" lang="en-IN" altLang="en-US" sz="32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Publish</a:t>
            </a: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946422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5651" y="0"/>
            <a:ext cx="10668000" cy="1216025"/>
          </a:xfrm>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89923"/>
            <a:ext cx="10668000" cy="4267200"/>
          </a:xfrm>
        </p:spPr>
        <p:txBody>
          <a:bodyPr/>
          <a:lstStyle/>
          <a:p>
            <a:r>
              <a:rPr lang="en-US" sz="2100" b="1" dirty="0">
                <a:latin typeface="+mj-lt"/>
              </a:rPr>
              <a:t>Problem Statement:</a:t>
            </a:r>
            <a:br>
              <a:rPr lang="en-US" sz="2100" dirty="0">
                <a:latin typeface="+mj-lt"/>
              </a:rPr>
            </a:br>
            <a:r>
              <a:rPr lang="en-US" sz="2100" dirty="0">
                <a:latin typeface="+mj-lt"/>
              </a:rPr>
              <a:t>The project focuses on predicting future energy consumption and electricity bills for households using machine learning. By analyzing historical data along with factors like house size, number of occupants, weather conditions, and heavy appliance usage, the system aims to forecast energy usage and costs, enabling users to manage their energy consumption effectively.</a:t>
            </a:r>
          </a:p>
          <a:p>
            <a:r>
              <a:rPr lang="en-US" sz="2100" b="1" dirty="0">
                <a:latin typeface="+mj-lt"/>
              </a:rPr>
              <a:t>Motivation:</a:t>
            </a:r>
            <a:br>
              <a:rPr lang="en-US" sz="2100" dirty="0">
                <a:latin typeface="+mj-lt"/>
              </a:rPr>
            </a:br>
            <a:r>
              <a:rPr lang="en-US" sz="2100" dirty="0">
                <a:latin typeface="+mj-lt"/>
              </a:rPr>
              <a:t>With the rising cost of energy and increasing awareness of environmental impacts, efficient energy management has become a priority for households. This project provides users with valuable insights into their energy consumption patterns, offering practical recommendations and helping them reduce both energy usage and electricity bills.</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136525"/>
            <a:ext cx="10668000" cy="1216025"/>
          </a:xfrm>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665287"/>
            <a:ext cx="10668000"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Currently, many household energy management solutions provide basic usage data but lack predictive capabilities. Existing systems often focus on real-time monitoring or historical analysis, without offering personalized insights or actionable recommendations for energy optimization. These solutions do not integrate factors such as weather conditions or appliance usage patterns to predict future consumption and bills, making them less effective for long-term energy management.</a:t>
            </a:r>
          </a:p>
          <a:p>
            <a:pPr>
              <a:buClr>
                <a:srgbClr val="CC0000"/>
              </a:buClr>
              <a:defRPr/>
            </a:pPr>
            <a:r>
              <a:rPr lang="en-IN" sz="2400" b="1" dirty="0"/>
              <a:t>Schneider Electric’s Wiser Energy</a:t>
            </a:r>
            <a:r>
              <a:rPr lang="en-US" sz="2400" b="1" dirty="0"/>
              <a:t>,</a:t>
            </a:r>
            <a:r>
              <a:rPr lang="en-IN" sz="2400" b="1" dirty="0"/>
              <a:t> Sense Energy Monitor, Enel X (formerly </a:t>
            </a:r>
            <a:r>
              <a:rPr lang="en-IN" sz="2400" b="1" dirty="0" err="1"/>
              <a:t>EnergyHub</a:t>
            </a:r>
            <a:r>
              <a:rPr lang="en-IN" sz="2400" b="1" dirty="0"/>
              <a:t>), </a:t>
            </a:r>
            <a:r>
              <a:rPr lang="en-IN" sz="2400" b="1" dirty="0" err="1"/>
              <a:t>Ecoisme</a:t>
            </a:r>
            <a:endParaRPr lang="en-IN"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Predict Future Energy Consumption and Bill</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Provide Personalized Recommendations</a:t>
            </a:r>
            <a:endParaRPr lang="en-US" sz="2400" b="1" dirty="0"/>
          </a:p>
          <a:p>
            <a:pPr>
              <a:buClr>
                <a:srgbClr val="CC0000"/>
              </a:buClr>
              <a:defRPr/>
            </a:pPr>
            <a:r>
              <a:rPr lang="en-IN" sz="2400" b="1" dirty="0"/>
              <a:t>Enhance Energy Efficiency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Track and Compare Energy Usage Over Time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Offer Targeted Consumption Goals</a:t>
            </a: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Integrate Multiple Models for Accuracy</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Provide Insights into Appliance Usage</a:t>
            </a:r>
            <a:endParaRPr lang="en-IN" sz="2400" b="1"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endParaRPr lang="en-US" sz="1600" dirty="0"/>
          </a:p>
          <a:p>
            <a:r>
              <a:rPr lang="en-US" sz="1600" dirty="0"/>
              <a:t>In the face of rising energy costs and the growing need for sustainable practices, this project focuses on the development of an Energy Consumption Prediction and Optimization System aimed at providing users </a:t>
            </a:r>
            <a:r>
              <a:rPr lang="en-US" sz="1600" b="1" dirty="0"/>
              <a:t>with insightful predictions and recommendations to manage their energy usage more effectively. By leveraging historical data such as past energy consumption, bills, household size, appliance usage, and weather conditions</a:t>
            </a:r>
            <a:r>
              <a:rPr lang="en-US" sz="1600" dirty="0"/>
              <a:t>, the system employs advanced machine learning techniques, including Random Forest, Gradient Boosting, and Linear Regression models, to predict future energy consumption and associated bills.</a:t>
            </a:r>
          </a:p>
          <a:p>
            <a:r>
              <a:rPr lang="en-US" sz="1600" dirty="0"/>
              <a:t>In addition to predictive modeling, the system offers </a:t>
            </a:r>
            <a:r>
              <a:rPr lang="en-US" sz="1600" b="1" dirty="0"/>
              <a:t>personalized energy-saving recommendations based on users' unique usage patterns</a:t>
            </a:r>
            <a:r>
              <a:rPr lang="en-US" sz="1600" dirty="0"/>
              <a:t>. It provides actionable insights on improving energy efficiency, setting consumption targets, and optimizing the use of heavy appliances. The integration of these predictive models with real-time data processing allows for </a:t>
            </a:r>
            <a:r>
              <a:rPr lang="en-US" sz="1600" b="1" dirty="0"/>
              <a:t>dynamic adjustments to energy consumption strategies, enabling users to make informed decisions that lead to cost savings and reduced environmental impact.</a:t>
            </a:r>
            <a:r>
              <a:rPr lang="en-US" sz="1600" dirty="0"/>
              <a:t> This system aims to empower users with the knowledge to reduce their carbon footprint while managing energy costs effectively.</a:t>
            </a:r>
          </a:p>
          <a:p>
            <a:pPr marL="0" indent="0">
              <a:buNone/>
            </a:pPr>
            <a:endParaRPr lang="en-IN" sz="16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The proposed system leverages machine learning models to predict future energy consumption and bills based on past usage, household size, number of people, appliance usage, and weather conditions. It provides users with </a:t>
            </a:r>
            <a:r>
              <a:rPr lang="en-US" sz="2400" b="1" dirty="0"/>
              <a:t>energy efficiency scores, personalized recommendations, and insights to optimize energy consumption</a:t>
            </a:r>
            <a:r>
              <a:rPr lang="en-US" sz="2400" dirty="0"/>
              <a:t>, such as reducing appliance use during peak hours or using energy-efficient devices. The system also includes a web interface for easy data input and real-time feedback, helping users better manage their energy consumption and reduce bills while promoting sustainability.</a:t>
            </a:r>
            <a:endParaRPr lang="en-IN" sz="24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1026" name="Picture 2">
            <a:extLst>
              <a:ext uri="{FF2B5EF4-FFF2-40B4-BE49-F238E27FC236}">
                <a16:creationId xmlns:a16="http://schemas.microsoft.com/office/drawing/2014/main" id="{A5383F88-175C-5E00-4471-3D2FAF48AD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153" y="1752600"/>
            <a:ext cx="7126994"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sz="2400" b="1" dirty="0"/>
          </a:p>
          <a:p>
            <a:pPr>
              <a:buClr>
                <a:srgbClr val="CC0000"/>
              </a:buClr>
              <a:defRPr/>
            </a:pPr>
            <a:r>
              <a:rPr lang="en-IN" sz="2400" b="1" dirty="0"/>
              <a:t>Data Preprocessing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Model Training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Prediction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Recommendation Engine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Efficiency Calculation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Model Storage Module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IN" sz="2400" b="1" dirty="0"/>
              <a:t>Data Encoding Module</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pic>
        <p:nvPicPr>
          <p:cNvPr id="8" name="Content Placeholder 7">
            <a:extLst>
              <a:ext uri="{FF2B5EF4-FFF2-40B4-BE49-F238E27FC236}">
                <a16:creationId xmlns:a16="http://schemas.microsoft.com/office/drawing/2014/main" id="{680653CB-1084-2F09-31CE-CF9E8EF34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97536" y="1752600"/>
            <a:ext cx="3784227" cy="4267200"/>
          </a:xfrm>
        </p:spPr>
      </p:pic>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167</TotalTime>
  <Words>1100</Words>
  <Application>Microsoft Office PowerPoint</Application>
  <PresentationFormat>Widescreen</PresentationFormat>
  <Paragraphs>110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Implementation &amp; Results of Module</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neela A</cp:lastModifiedBy>
  <cp:revision>9</cp:revision>
  <dcterms:created xsi:type="dcterms:W3CDTF">2023-08-03T04:32:32Z</dcterms:created>
  <dcterms:modified xsi:type="dcterms:W3CDTF">2025-05-09T03:29:35Z</dcterms:modified>
</cp:coreProperties>
</file>