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i\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[employee_data.csv]Sheet2!PivotTable2</c:name>
    <c:fmtId val="2"/>
  </c:pivotSource>
  <c:chart>
    <c:title>
      <c:tx>
        <c:rich>
          <a:bodyPr/>
          <a:lstStyle/>
          <a:p>
            <a:pPr>
              <a:defRPr/>
            </a:pPr>
            <a:r>
              <a:rPr lang="en-US"/>
              <a:t>Employee Performance Level</a:t>
            </a:r>
          </a:p>
        </c:rich>
      </c:tx>
      <c:layout/>
    </c:title>
    <c:pivotFmts>
      <c:pivotFmt>
        <c:idx val="0"/>
      </c:pivotFmt>
      <c:pivotFmt>
        <c:idx val="1"/>
      </c:pivotFmt>
      <c:pivotFmt>
        <c:idx val="2"/>
        <c:marker>
          <c:symbol val="none"/>
        </c:marker>
      </c:pivotFmt>
      <c:pivotFmt>
        <c:idx val="3"/>
        <c:marker>
          <c:symbol val="none"/>
        </c:marker>
      </c:pivotFmt>
    </c:pivotFmts>
    <c:view3D>
      <c:perspective val="30"/>
    </c:view3D>
    <c:plotArea>
      <c:layout/>
      <c:pie3DChart>
        <c:varyColors val="1"/>
        <c:ser>
          <c:idx val="0"/>
          <c:order val="0"/>
          <c:tx>
            <c:strRef>
              <c:f>Sheet2!$B$3:$B$4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135</c:v>
                </c:pt>
                <c:pt idx="1">
                  <c:v>130</c:v>
                </c:pt>
                <c:pt idx="2">
                  <c:v>140</c:v>
                </c:pt>
                <c:pt idx="3">
                  <c:v>148</c:v>
                </c:pt>
                <c:pt idx="4">
                  <c:v>139</c:v>
                </c:pt>
                <c:pt idx="5">
                  <c:v>131</c:v>
                </c:pt>
                <c:pt idx="6">
                  <c:v>142</c:v>
                </c:pt>
                <c:pt idx="7">
                  <c:v>151</c:v>
                </c:pt>
                <c:pt idx="8">
                  <c:v>137</c:v>
                </c:pt>
                <c:pt idx="9">
                  <c:v>143</c:v>
                </c:pt>
              </c:numCache>
            </c:numRef>
          </c:val>
        </c:ser>
        <c:ser>
          <c:idx val="1"/>
          <c:order val="1"/>
          <c:tx>
            <c:strRef>
              <c:f>Sheet2!$C$3:$C$4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pie3D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grpSp>
        <p:nvGrpSpPr>
          <p:cNvPr id="1028" name="Google Shape;1028;p1"/>
          <p:cNvGrpSpPr/>
          <p:nvPr/>
        </p:nvGrpSpPr>
        <p:grpSpPr>
          <a:xfrm>
            <a:off x="881026" y="1071546"/>
            <a:ext cx="1743075" cy="1333500"/>
            <a:chOff x="742950" y="1104900"/>
            <a:chExt cx="1743075" cy="1333500"/>
          </a:xfrm>
        </p:grpSpPr>
        <p:sp>
          <p:nvSpPr>
            <p:cNvPr id="1029" name="Google Shape;10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0" name="Google Shape;10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31" name="Google Shape;10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2" name="Google Shape;10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3" name="Google Shape;10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034" name="Google Shape;10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35" name="Google Shape;10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36" name="Google Shape;10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NEELA .D</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122202531 (asunm1423122202531)</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B.com(CS)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Dr.MGR Janaki College of Arts &amp; Science For Women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9"/>
          <p:cNvSpPr/>
          <p:nvPr/>
        </p:nvSpPr>
        <p:spPr>
          <a:xfrm>
            <a:off x="595274" y="1071546"/>
            <a:ext cx="8548726" cy="5355312"/>
          </a:xfrm>
          <a:prstGeom prst="rect">
            <a:avLst/>
          </a:prstGeom>
        </p:spPr>
        <p:txBody>
          <a:bodyPr wrap="square">
            <a:spAutoFit/>
          </a:bodyPr>
          <a:lstStyle/>
          <a:p>
            <a:pPr>
              <a:buFont typeface="Wingdings" pitchFamily="2" charset="2"/>
              <a:buChar char="v"/>
            </a:pPr>
            <a:r>
              <a:rPr lang="en-US" b="1" dirty="0" smtClean="0"/>
              <a:t>Data Collection</a:t>
            </a:r>
            <a:r>
              <a:rPr lang="en-US" dirty="0" smtClean="0"/>
              <a:t>: Gather employee performance data from various sources such as HR databases, performance reviews, and feedback systems, ensuring a comprehensive dataset.</a:t>
            </a:r>
          </a:p>
          <a:p>
            <a:pPr>
              <a:buFont typeface="Wingdings" pitchFamily="2" charset="2"/>
              <a:buChar char="v"/>
            </a:pPr>
            <a:r>
              <a:rPr lang="en-US" b="1" dirty="0" smtClean="0"/>
              <a:t>Feature Selection</a:t>
            </a:r>
            <a:r>
              <a:rPr lang="en-US" dirty="0" smtClean="0"/>
              <a:t>: Identify relevant features for analysis, such as Employee ID, Name, Employee Type, Performance Level, Gender, and Employee Rating, to focus on key metrics.</a:t>
            </a:r>
          </a:p>
          <a:p>
            <a:pPr>
              <a:buFont typeface="Wingdings" pitchFamily="2" charset="2"/>
              <a:buChar char="v"/>
            </a:pPr>
            <a:r>
              <a:rPr lang="en-US" b="1" dirty="0" smtClean="0"/>
              <a:t>Data Cleaning</a:t>
            </a:r>
            <a:r>
              <a:rPr lang="en-US" dirty="0" smtClean="0"/>
              <a:t>: Review the dataset for inconsistencies or errors, removing duplicates and correcting any inaccuracies to ensure data integrity.</a:t>
            </a:r>
          </a:p>
          <a:p>
            <a:pPr>
              <a:buFont typeface="Wingdings" pitchFamily="2" charset="2"/>
              <a:buChar char="v"/>
            </a:pPr>
            <a:r>
              <a:rPr lang="en-US" b="1" dirty="0" smtClean="0"/>
              <a:t>Handling Missing Values</a:t>
            </a:r>
            <a:r>
              <a:rPr lang="en-US" dirty="0" smtClean="0"/>
              <a:t>: Identify missing values in the dataset and apply appropriate strategies such as imputation or removal, ensuring that the analysis remains robust.</a:t>
            </a:r>
          </a:p>
          <a:p>
            <a:pPr>
              <a:buFont typeface="Wingdings" pitchFamily="2" charset="2"/>
              <a:buChar char="v"/>
            </a:pPr>
            <a:r>
              <a:rPr lang="en-US" b="1" dirty="0" smtClean="0"/>
              <a:t>Performance Level Calculation</a:t>
            </a:r>
            <a:r>
              <a:rPr lang="en-US" dirty="0" smtClean="0"/>
              <a:t>: Use formulas (e.g., IF statements) to categorize performance levels based on Employee Ratings, assigning classifications like "VERY HIGH," "HIGH," "MEDIUM," and "LOW.“</a:t>
            </a:r>
          </a:p>
          <a:p>
            <a:pPr>
              <a:buFont typeface="Wingdings" pitchFamily="2" charset="2"/>
              <a:buChar char="v"/>
            </a:pPr>
            <a:r>
              <a:rPr lang="en-US" b="1" dirty="0" smtClean="0"/>
              <a:t>Pivot Table Summary</a:t>
            </a:r>
            <a:r>
              <a:rPr lang="en-US" dirty="0" smtClean="0"/>
              <a:t>: Create pivot tables to summarize the performance data, allowing for analysis across different dimensions such as department, employee type, or performance level.</a:t>
            </a:r>
          </a:p>
          <a:p>
            <a:pPr>
              <a:buFont typeface="Wingdings" pitchFamily="2" charset="2"/>
              <a:buChar char="v"/>
            </a:pPr>
            <a:r>
              <a:rPr lang="en-US" b="1" dirty="0" smtClean="0"/>
              <a:t>Graph Visualization</a:t>
            </a:r>
            <a:r>
              <a:rPr lang="en-US" dirty="0" smtClean="0"/>
              <a:t>: Generate graphs and charts (e.g., bar charts, line graphs) to visually represent the summarized data, aiding in the interpretation of trends and patterns for better decision-making.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2166910" y="1928802"/>
          <a:ext cx="6543704" cy="3233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25" name="Rectangle 1"/>
          <p:cNvSpPr>
            <a:spLocks noChangeArrowheads="1"/>
          </p:cNvSpPr>
          <p:nvPr/>
        </p:nvSpPr>
        <p:spPr bwMode="auto">
          <a:xfrm>
            <a:off x="595274" y="1357298"/>
            <a:ext cx="11596726"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1800" b="1" i="0" u="none" strike="noStrike" cap="none" normalizeH="0" baseline="0" dirty="0" smtClean="0">
                <a:ln>
                  <a:noFill/>
                </a:ln>
                <a:solidFill>
                  <a:schemeClr val="tx1"/>
                </a:solidFill>
                <a:effectLst/>
                <a:cs typeface="Arial" charset="0"/>
              </a:rPr>
              <a:t>Enhanced Performance Insights</a:t>
            </a:r>
            <a:r>
              <a:rPr kumimoji="0" lang="en-US" sz="1800" b="0" i="0" u="none" strike="noStrike" cap="none" normalizeH="0" baseline="0" dirty="0" smtClean="0">
                <a:ln>
                  <a:noFill/>
                </a:ln>
                <a:solidFill>
                  <a:schemeClr val="tx1"/>
                </a:solidFill>
                <a:effectLst/>
                <a:cs typeface="Arial" charset="0"/>
              </a:rPr>
              <a:t>: The project provided a clear understanding of employee performance levels across the organization, enabling identification of top performers and those needing improvement.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endParaRPr lang="en-US" dirty="0" smtClean="0">
              <a:latin typeface="Arial" charset="0"/>
              <a:cs typeface="Arial" charset="0"/>
            </a:endParaRPr>
          </a:p>
          <a:p>
            <a:pPr lvl="0" fontAlgn="base">
              <a:spcBef>
                <a:spcPct val="0"/>
              </a:spcBef>
              <a:spcAft>
                <a:spcPct val="0"/>
              </a:spcAft>
              <a:buFont typeface="Wingdings" pitchFamily="2" charset="2"/>
              <a:buChar char="v"/>
            </a:pPr>
            <a:r>
              <a:rPr lang="en-US" b="1" dirty="0" smtClean="0"/>
              <a:t>Automated Evaluation Process</a:t>
            </a:r>
            <a:r>
              <a:rPr lang="en-US" dirty="0" smtClean="0"/>
              <a:t>: By implementing automated performance metrics and categorization, the time spent on manual evaluations was significantly reduced, leading to more efficient management practices.</a:t>
            </a:r>
          </a:p>
          <a:p>
            <a:pPr lvl="0" fontAlgn="base">
              <a:spcBef>
                <a:spcPct val="0"/>
              </a:spcBef>
              <a:spcAft>
                <a:spcPct val="0"/>
              </a:spcAft>
              <a:buFont typeface="Wingdings" pitchFamily="2" charset="2"/>
              <a:buChar char="v"/>
            </a:pPr>
            <a:endParaRPr kumimoji="0" lang="en-US" sz="1800" b="0" i="0" u="none" strike="noStrike" cap="none" normalizeH="0" baseline="0" dirty="0" smtClean="0">
              <a:ln>
                <a:noFill/>
              </a:ln>
              <a:solidFill>
                <a:schemeClr val="tx1"/>
              </a:solidFill>
              <a:effectLst/>
              <a:latin typeface="Arial" charset="0"/>
              <a:cs typeface="Arial" charset="0"/>
            </a:endParaRPr>
          </a:p>
          <a:p>
            <a:pPr lvl="0" fontAlgn="base">
              <a:spcBef>
                <a:spcPct val="0"/>
              </a:spcBef>
              <a:spcAft>
                <a:spcPct val="0"/>
              </a:spcAft>
              <a:buFont typeface="Wingdings" pitchFamily="2" charset="2"/>
              <a:buChar char="v"/>
            </a:pPr>
            <a:r>
              <a:rPr lang="en-US" b="1" dirty="0" smtClean="0"/>
              <a:t>Improved Decision-Making</a:t>
            </a:r>
            <a:r>
              <a:rPr lang="en-US" dirty="0" smtClean="0"/>
              <a:t>: The use of data-driven insights facilitated better decision-making regarding promotions, training programs, and employee retention strategies, aligning talent management with organizational goals.</a:t>
            </a:r>
          </a:p>
          <a:p>
            <a:pPr lvl="0" fontAlgn="base">
              <a:spcBef>
                <a:spcPct val="0"/>
              </a:spcBef>
              <a:spcAft>
                <a:spcPct val="0"/>
              </a:spcAft>
              <a:buFont typeface="Wingdings" pitchFamily="2" charset="2"/>
              <a:buChar char="v"/>
            </a:pPr>
            <a:endParaRPr kumimoji="0" lang="en-US" sz="1800" b="0" i="0" u="none" strike="noStrike" cap="none" normalizeH="0" baseline="0" dirty="0" smtClean="0">
              <a:ln>
                <a:noFill/>
              </a:ln>
              <a:solidFill>
                <a:schemeClr val="tx1"/>
              </a:solidFill>
              <a:effectLst/>
              <a:latin typeface="Arial" charset="0"/>
              <a:cs typeface="Arial" charset="0"/>
            </a:endParaRPr>
          </a:p>
          <a:p>
            <a:pPr fontAlgn="base">
              <a:spcBef>
                <a:spcPct val="0"/>
              </a:spcBef>
              <a:spcAft>
                <a:spcPct val="0"/>
              </a:spcAft>
              <a:buFont typeface="Wingdings" pitchFamily="2" charset="2"/>
              <a:buChar char="v"/>
            </a:pPr>
            <a:r>
              <a:rPr lang="en-US" b="1" dirty="0" smtClean="0"/>
              <a:t>Informed Workforce Planning</a:t>
            </a:r>
            <a:r>
              <a:rPr lang="en-US" dirty="0" smtClean="0"/>
              <a:t>: Insights from the analysis aided in workforce planning by identifying skill gaps and training needs, contributing to overall organizational effectiveness.</a:t>
            </a:r>
          </a:p>
          <a:p>
            <a:pPr lvl="0" fontAlgn="base">
              <a:spcBef>
                <a:spcPct val="0"/>
              </a:spcBef>
              <a:spcAft>
                <a:spcPct val="0"/>
              </a:spcAf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023902" y="2071678"/>
            <a:ext cx="6096000" cy="1754326"/>
          </a:xfrm>
          <a:prstGeom prst="rect">
            <a:avLst/>
          </a:prstGeom>
        </p:spPr>
        <p:txBody>
          <a:bodyPr>
            <a:spAutoFit/>
          </a:bodyPr>
          <a:lstStyle/>
          <a:p>
            <a:r>
              <a:rPr lang="en-US" dirty="0" smtClean="0"/>
              <a:t>The project aims to automate employee performance analysis by evaluating key metrics like productivity and efficiency. This will provide consistent, data-driven insights, identify top and low performers, and support decision-making in promotions, training, and retention, improving overall organizational efficiency.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US" sz="2400" dirty="0" smtClean="0"/>
              <a:t>This project aims to create a data-driven system that automates employee performance analysis, evaluating key metrics like productivity and efficiency. It provides consistent, objective insights, identifies top and low performers, and offers actionable reports to support decisions on promotions, training, and development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809720" y="2000240"/>
            <a:ext cx="2655150" cy="1754326"/>
          </a:xfrm>
          <a:prstGeom prst="rect">
            <a:avLst/>
          </a:prstGeom>
        </p:spPr>
        <p:txBody>
          <a:bodyPr wrap="none">
            <a:spAutoFit/>
          </a:bodyPr>
          <a:lstStyle/>
          <a:p>
            <a:r>
              <a:rPr lang="en-US" dirty="0" smtClean="0"/>
              <a:t>Managers and Supervisors</a:t>
            </a:r>
          </a:p>
          <a:p>
            <a:r>
              <a:rPr lang="en-US" dirty="0" smtClean="0"/>
              <a:t>HR Developments</a:t>
            </a:r>
          </a:p>
          <a:p>
            <a:r>
              <a:rPr lang="en-US" dirty="0" smtClean="0"/>
              <a:t>Employees</a:t>
            </a:r>
          </a:p>
          <a:p>
            <a:r>
              <a:rPr lang="en-US" dirty="0" smtClean="0"/>
              <a:t>Executives</a:t>
            </a:r>
          </a:p>
          <a:p>
            <a:r>
              <a:rPr lang="en-US" dirty="0" smtClean="0"/>
              <a:t>Employers</a:t>
            </a:r>
          </a:p>
          <a:p>
            <a:r>
              <a:rPr lang="en-US" dirty="0" smtClean="0"/>
              <a:t>Manager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Rectangle 10"/>
          <p:cNvSpPr/>
          <p:nvPr/>
        </p:nvSpPr>
        <p:spPr>
          <a:xfrm>
            <a:off x="3048000" y="2000240"/>
            <a:ext cx="6405586" cy="1477328"/>
          </a:xfrm>
          <a:prstGeom prst="rect">
            <a:avLst/>
          </a:prstGeom>
        </p:spPr>
        <p:txBody>
          <a:bodyPr wrap="square">
            <a:spAutoFit/>
          </a:bodyPr>
          <a:lstStyle/>
          <a:p>
            <a:r>
              <a:rPr lang="en-US" dirty="0" smtClean="0"/>
              <a:t>Conditional </a:t>
            </a:r>
            <a:r>
              <a:rPr lang="en-US" dirty="0" err="1" smtClean="0"/>
              <a:t>Fromating</a:t>
            </a:r>
            <a:r>
              <a:rPr lang="en-US" dirty="0" smtClean="0"/>
              <a:t> – Missing</a:t>
            </a:r>
          </a:p>
          <a:p>
            <a:r>
              <a:rPr lang="en-US" dirty="0" smtClean="0"/>
              <a:t> Filter – Remove</a:t>
            </a:r>
          </a:p>
          <a:p>
            <a:r>
              <a:rPr lang="en-US" dirty="0" smtClean="0"/>
              <a:t> Formula – Performance</a:t>
            </a:r>
          </a:p>
          <a:p>
            <a:r>
              <a:rPr lang="en-US" dirty="0" smtClean="0"/>
              <a:t> Pivot – Summary</a:t>
            </a:r>
          </a:p>
          <a:p>
            <a:r>
              <a:rPr lang="en-US" dirty="0" smtClean="0"/>
              <a:t> Graph - Data Visualization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95340" y="1643050"/>
            <a:ext cx="8048660" cy="2308324"/>
          </a:xfrm>
          <a:prstGeom prst="rect">
            <a:avLst/>
          </a:prstGeom>
        </p:spPr>
        <p:txBody>
          <a:bodyPr wrap="square">
            <a:spAutoFit/>
          </a:bodyPr>
          <a:lstStyle/>
          <a:p>
            <a:r>
              <a:rPr lang="en-US" dirty="0" smtClean="0"/>
              <a:t>Employee = </a:t>
            </a:r>
            <a:r>
              <a:rPr lang="en-US" dirty="0" err="1" smtClean="0"/>
              <a:t>Naan</a:t>
            </a:r>
            <a:r>
              <a:rPr lang="en-US" dirty="0" smtClean="0"/>
              <a:t> </a:t>
            </a:r>
            <a:r>
              <a:rPr lang="en-US" dirty="0" err="1" smtClean="0"/>
              <a:t>Mudhalvan</a:t>
            </a:r>
            <a:r>
              <a:rPr lang="en-US" dirty="0" smtClean="0"/>
              <a:t> Portal in </a:t>
            </a:r>
            <a:r>
              <a:rPr lang="en-US" dirty="0" err="1" smtClean="0"/>
              <a:t>Edunet</a:t>
            </a:r>
            <a:r>
              <a:rPr lang="en-US" dirty="0" smtClean="0"/>
              <a:t> Dash Board </a:t>
            </a:r>
          </a:p>
          <a:p>
            <a:r>
              <a:rPr lang="en-US" dirty="0" smtClean="0"/>
              <a:t>26 - Features </a:t>
            </a:r>
          </a:p>
          <a:p>
            <a:r>
              <a:rPr lang="en-US" dirty="0" smtClean="0"/>
              <a:t>9 - Features</a:t>
            </a:r>
          </a:p>
          <a:p>
            <a:r>
              <a:rPr lang="en-US" dirty="0" smtClean="0"/>
              <a:t> Employee ID - Numerical value</a:t>
            </a:r>
          </a:p>
          <a:p>
            <a:r>
              <a:rPr lang="en-US" dirty="0" smtClean="0"/>
              <a:t> Name - Text Employee </a:t>
            </a:r>
          </a:p>
          <a:p>
            <a:r>
              <a:rPr lang="en-US" dirty="0" smtClean="0"/>
              <a:t>Type Performance Level </a:t>
            </a:r>
          </a:p>
          <a:p>
            <a:r>
              <a:rPr lang="en-US" dirty="0" smtClean="0"/>
              <a:t>Gender - Male Level</a:t>
            </a:r>
          </a:p>
          <a:p>
            <a:r>
              <a:rPr lang="en-US" dirty="0" smtClean="0"/>
              <a:t> Employee Rating - Numerical</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452530" y="2000241"/>
            <a:ext cx="7691470" cy="1569660"/>
          </a:xfrm>
          <a:prstGeom prst="rect">
            <a:avLst/>
          </a:prstGeom>
        </p:spPr>
        <p:txBody>
          <a:bodyPr wrap="square">
            <a:spAutoFit/>
          </a:bodyPr>
          <a:lstStyle/>
          <a:p>
            <a:r>
              <a:rPr lang="en-US" sz="3200" dirty="0" smtClean="0"/>
              <a:t>Performance Level =IF(AND(Z8&gt;=5,Z8&gt;=4,Z8&gt;=3),"VERY HIGH","MED")</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