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602700" cy="32404050"/>
  <p:notesSz cx="6858000" cy="9144000"/>
  <p:embeddedFontLst>
    <p:embeddedFont>
      <p:font typeface="HY그래픽" panose="02030600000101010101" charset="-127"/>
      <p:regular r:id="rId4"/>
    </p:embeddedFont>
    <p:embeddedFont>
      <p:font typeface="KoPubWorld돋움체 Light" panose="00000300000000000000" pitchFamily="2" charset="-127"/>
      <p:regular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2865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5730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8595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1459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4324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7189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0054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2919" algn="l" defTabSz="3085730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  <p15:guide id="3" pos="5421">
          <p15:clr>
            <a:srgbClr val="A4A3A4"/>
          </p15:clr>
        </p15:guide>
        <p15:guide id="4" orient="horz" pos="10206">
          <p15:clr>
            <a:srgbClr val="A4A3A4"/>
          </p15:clr>
        </p15:guide>
        <p15:guide id="5" pos="6804">
          <p15:clr>
            <a:srgbClr val="A4A3A4"/>
          </p15:clr>
        </p15:guide>
        <p15:guide id="6" pos="36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D27"/>
    <a:srgbClr val="FFCC66"/>
    <a:srgbClr val="005B9E"/>
    <a:srgbClr val="A5C36B"/>
    <a:srgbClr val="5D7C40"/>
    <a:srgbClr val="00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46" autoAdjust="0"/>
    <p:restoredTop sz="96955" autoAdjust="0"/>
  </p:normalViewPr>
  <p:slideViewPr>
    <p:cSldViewPr>
      <p:cViewPr>
        <p:scale>
          <a:sx n="50" d="100"/>
          <a:sy n="50" d="100"/>
        </p:scale>
        <p:origin x="1980" y="-1236"/>
      </p:cViewPr>
      <p:guideLst>
        <p:guide orient="horz" pos="13608"/>
        <p:guide pos="10206"/>
        <p:guide pos="5421"/>
        <p:guide orient="horz" pos="10206"/>
        <p:guide pos="6804"/>
        <p:guide pos="36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ACDB5-CA3A-4F0F-9F46-BD240274F497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7F003-3CA9-4759-8CD5-E417B5406E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6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7F003-3CA9-4759-8CD5-E417B5406E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3" y="10066260"/>
            <a:ext cx="18362295" cy="69458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6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2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5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1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0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5661958" y="1297667"/>
            <a:ext cx="4860607" cy="276484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80136" y="1297667"/>
            <a:ext cx="14221777" cy="276484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5" y="20822605"/>
            <a:ext cx="18362295" cy="6435805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5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286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573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859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145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4324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718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0054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291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80135" y="7560948"/>
            <a:ext cx="9541193" cy="21385175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81373" y="7560948"/>
            <a:ext cx="9541193" cy="21385175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865" indent="0">
              <a:buNone/>
              <a:defRPr sz="6800" b="1"/>
            </a:lvl2pPr>
            <a:lvl3pPr marL="3085730" indent="0">
              <a:buNone/>
              <a:defRPr sz="6100" b="1"/>
            </a:lvl3pPr>
            <a:lvl4pPr marL="4628595" indent="0">
              <a:buNone/>
              <a:defRPr sz="5400" b="1"/>
            </a:lvl4pPr>
            <a:lvl5pPr marL="6171459" indent="0">
              <a:buNone/>
              <a:defRPr sz="5400" b="1"/>
            </a:lvl5pPr>
            <a:lvl6pPr marL="7714324" indent="0">
              <a:buNone/>
              <a:defRPr sz="5400" b="1"/>
            </a:lvl6pPr>
            <a:lvl7pPr marL="9257189" indent="0">
              <a:buNone/>
              <a:defRPr sz="5400" b="1"/>
            </a:lvl7pPr>
            <a:lvl8pPr marL="10800054" indent="0">
              <a:buNone/>
              <a:defRPr sz="5400" b="1"/>
            </a:lvl8pPr>
            <a:lvl9pPr marL="12342919" indent="0">
              <a:buNone/>
              <a:defRPr sz="5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10276285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865" indent="0">
              <a:buNone/>
              <a:defRPr sz="6800" b="1"/>
            </a:lvl2pPr>
            <a:lvl3pPr marL="3085730" indent="0">
              <a:buNone/>
              <a:defRPr sz="6100" b="1"/>
            </a:lvl3pPr>
            <a:lvl4pPr marL="4628595" indent="0">
              <a:buNone/>
              <a:defRPr sz="5400" b="1"/>
            </a:lvl4pPr>
            <a:lvl5pPr marL="6171459" indent="0">
              <a:buNone/>
              <a:defRPr sz="5400" b="1"/>
            </a:lvl5pPr>
            <a:lvl6pPr marL="7714324" indent="0">
              <a:buNone/>
              <a:defRPr sz="5400" b="1"/>
            </a:lvl6pPr>
            <a:lvl7pPr marL="9257189" indent="0">
              <a:buNone/>
              <a:defRPr sz="5400" b="1"/>
            </a:lvl7pPr>
            <a:lvl8pPr marL="10800054" indent="0">
              <a:buNone/>
              <a:defRPr sz="5400" b="1"/>
            </a:lvl8pPr>
            <a:lvl9pPr marL="12342919" indent="0">
              <a:buNone/>
              <a:defRPr sz="5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73" y="10276285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7" y="1290162"/>
            <a:ext cx="7107139" cy="5490686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4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37" y="6780850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2865" indent="0">
              <a:buNone/>
              <a:defRPr sz="4100"/>
            </a:lvl2pPr>
            <a:lvl3pPr marL="3085730" indent="0">
              <a:buNone/>
              <a:defRPr sz="3400"/>
            </a:lvl3pPr>
            <a:lvl4pPr marL="4628595" indent="0">
              <a:buNone/>
              <a:defRPr sz="3100"/>
            </a:lvl4pPr>
            <a:lvl5pPr marL="6171459" indent="0">
              <a:buNone/>
              <a:defRPr sz="3100"/>
            </a:lvl5pPr>
            <a:lvl6pPr marL="7714324" indent="0">
              <a:buNone/>
              <a:defRPr sz="3100"/>
            </a:lvl6pPr>
            <a:lvl7pPr marL="9257189" indent="0">
              <a:buNone/>
              <a:defRPr sz="3100"/>
            </a:lvl7pPr>
            <a:lvl8pPr marL="10800054" indent="0">
              <a:buNone/>
              <a:defRPr sz="3100"/>
            </a:lvl8pPr>
            <a:lvl9pPr marL="12342919" indent="0">
              <a:buNone/>
              <a:defRPr sz="3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22682835"/>
            <a:ext cx="12961620" cy="267783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2865" indent="0">
              <a:buNone/>
              <a:defRPr sz="9400"/>
            </a:lvl2pPr>
            <a:lvl3pPr marL="3085730" indent="0">
              <a:buNone/>
              <a:defRPr sz="8100"/>
            </a:lvl3pPr>
            <a:lvl4pPr marL="4628595" indent="0">
              <a:buNone/>
              <a:defRPr sz="6800"/>
            </a:lvl4pPr>
            <a:lvl5pPr marL="6171459" indent="0">
              <a:buNone/>
              <a:defRPr sz="6800"/>
            </a:lvl5pPr>
            <a:lvl6pPr marL="7714324" indent="0">
              <a:buNone/>
              <a:defRPr sz="6800"/>
            </a:lvl6pPr>
            <a:lvl7pPr marL="9257189" indent="0">
              <a:buNone/>
              <a:defRPr sz="6800"/>
            </a:lvl7pPr>
            <a:lvl8pPr marL="10800054" indent="0">
              <a:buNone/>
              <a:defRPr sz="6800"/>
            </a:lvl8pPr>
            <a:lvl9pPr marL="12342919" indent="0">
              <a:buNone/>
              <a:defRPr sz="6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2865" indent="0">
              <a:buNone/>
              <a:defRPr sz="4100"/>
            </a:lvl2pPr>
            <a:lvl3pPr marL="3085730" indent="0">
              <a:buNone/>
              <a:defRPr sz="3400"/>
            </a:lvl3pPr>
            <a:lvl4pPr marL="4628595" indent="0">
              <a:buNone/>
              <a:defRPr sz="3100"/>
            </a:lvl4pPr>
            <a:lvl5pPr marL="6171459" indent="0">
              <a:buNone/>
              <a:defRPr sz="3100"/>
            </a:lvl5pPr>
            <a:lvl6pPr marL="7714324" indent="0">
              <a:buNone/>
              <a:defRPr sz="3100"/>
            </a:lvl6pPr>
            <a:lvl7pPr marL="9257189" indent="0">
              <a:buNone/>
              <a:defRPr sz="3100"/>
            </a:lvl7pPr>
            <a:lvl8pPr marL="10800054" indent="0">
              <a:buNone/>
              <a:defRPr sz="3100"/>
            </a:lvl8pPr>
            <a:lvl9pPr marL="12342919" indent="0">
              <a:buNone/>
              <a:defRPr sz="3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6" y="1297664"/>
            <a:ext cx="19442430" cy="5400675"/>
          </a:xfrm>
          <a:prstGeom prst="rect">
            <a:avLst/>
          </a:prstGeom>
        </p:spPr>
        <p:txBody>
          <a:bodyPr vert="horz" lIns="308573" tIns="154286" rIns="308573" bIns="154286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6" y="7560948"/>
            <a:ext cx="19442430" cy="21385175"/>
          </a:xfrm>
          <a:prstGeom prst="rect">
            <a:avLst/>
          </a:prstGeom>
        </p:spPr>
        <p:txBody>
          <a:bodyPr vert="horz" lIns="308573" tIns="154286" rIns="308573" bIns="15428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6" y="30033756"/>
            <a:ext cx="5040630" cy="1725216"/>
          </a:xfrm>
          <a:prstGeom prst="rect">
            <a:avLst/>
          </a:prstGeom>
        </p:spPr>
        <p:txBody>
          <a:bodyPr vert="horz" lIns="308573" tIns="154286" rIns="308573" bIns="154286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573" tIns="154286" rIns="308573" bIns="154286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6" y="30033756"/>
            <a:ext cx="5040630" cy="1725216"/>
          </a:xfrm>
          <a:prstGeom prst="rect">
            <a:avLst/>
          </a:prstGeom>
        </p:spPr>
        <p:txBody>
          <a:bodyPr vert="horz" lIns="308573" tIns="154286" rIns="308573" bIns="154286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5730" rtl="0" eaLnBrk="1" latinLnBrk="1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149" indent="-1157149" algn="l" defTabSz="3085730" rtl="0" eaLnBrk="1" latinLnBrk="1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156" indent="-964291" algn="l" defTabSz="3085730" rtl="0" eaLnBrk="1" latinLnBrk="1" hangingPunct="1">
        <a:spcBef>
          <a:spcPct val="20000"/>
        </a:spcBef>
        <a:buFont typeface="Arial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162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27" indent="-771432" algn="l" defTabSz="3085730" rtl="0" eaLnBrk="1" latinLnBrk="1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2892" indent="-771432" algn="l" defTabSz="3085730" rtl="0" eaLnBrk="1" latinLnBrk="1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5757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8621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1486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4351" indent="-771432" algn="l" defTabSz="3085730" rtl="0" eaLnBrk="1" latinLnBrk="1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865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5730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8595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1459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4324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7189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54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2919" algn="l" defTabSz="3085730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4219" y="2520505"/>
            <a:ext cx="20354261" cy="29379264"/>
          </a:xfrm>
          <a:prstGeom prst="rect">
            <a:avLst/>
          </a:prstGeom>
          <a:noFill/>
          <a:ln w="317500" cap="rnd">
            <a:solidFill>
              <a:srgbClr val="005B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3599" y="1018747"/>
            <a:ext cx="17905989" cy="3762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t"/>
          <a:lstStyle/>
          <a:p>
            <a:pPr algn="ctr"/>
            <a:endParaRPr lang="en-US" altLang="ko-KR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  <a:p>
            <a:pPr algn="ctr"/>
            <a:r>
              <a:rPr lang="en-US" altLang="ko-KR" sz="10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SAFE YOU</a:t>
            </a:r>
            <a:endParaRPr lang="en-US" altLang="ko-KR" sz="5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  <a:p>
            <a:pPr algn="ctr"/>
            <a:endParaRPr lang="en-US" altLang="ko-KR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  <a:p>
            <a:pPr algn="ctr"/>
            <a:r>
              <a:rPr lang="ko-KR" altLang="en-US" sz="4000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팀명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: YCS         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팀원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: 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박주석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,</a:t>
            </a:r>
            <a:r>
              <a:rPr lang="ko-KR" altLang="en-US" sz="4000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조하연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,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조승희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     </a:t>
            </a:r>
            <a:r>
              <a:rPr lang="ko-KR" altLang="en-US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지도교수</a:t>
            </a:r>
            <a:r>
              <a:rPr lang="en-US" altLang="ko-KR" sz="4000" b="1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: </a:t>
            </a:r>
            <a:r>
              <a:rPr lang="ko-KR" altLang="en-US" sz="4000" b="1" spc="-1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lt"/>
                <a:ea typeface="+mj-ea"/>
              </a:rPr>
              <a:t>이계식</a:t>
            </a:r>
            <a:endParaRPr lang="ko-KR" altLang="en-US" sz="4000" b="1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88282" y="5438553"/>
            <a:ext cx="943304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목적</a:t>
            </a:r>
            <a:r>
              <a:rPr lang="en-US" altLang="ko-KR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 </a:t>
            </a:r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및 필요성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endParaRPr lang="en-US" altLang="ko-KR" sz="40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+mj-lt"/>
              <a:ea typeface="-윤고딕33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81614" y="14044603"/>
            <a:ext cx="943304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과제 해결방안 및 수행과정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853485" y="16741418"/>
            <a:ext cx="943304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작품 사진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0830521" y="27370904"/>
            <a:ext cx="9433048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sz="3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기 대 효 과</a:t>
            </a:r>
            <a:endParaRPr lang="en-US" altLang="ko-KR" sz="3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-515525"/>
            <a:ext cx="184731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-515525"/>
            <a:ext cx="184731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862688" y="17435038"/>
            <a:ext cx="9623738" cy="9677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-윤고딕330" panose="02030504000101010101" pitchFamily="18" charset="-127"/>
              </a:rPr>
              <a:t>	                                     </a:t>
            </a:r>
          </a:p>
          <a:p>
            <a:pPr lvl="4" algn="just">
              <a:lnSpc>
                <a:spcPct val="150000"/>
              </a:lnSpc>
            </a:pPr>
            <a:r>
              <a:rPr lang="ko-KR" altLang="en-US" sz="2400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-윤고딕330" panose="02030504000101010101" pitchFamily="18" charset="-127"/>
              </a:rPr>
              <a:t>사진 샘플을 통한 </a:t>
            </a: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  <a:p>
            <a:pPr lvl="4" algn="just">
              <a:lnSpc>
                <a:spcPct val="150000"/>
              </a:lnSpc>
            </a:pPr>
            <a:r>
              <a:rPr lang="ko-KR" altLang="en-US" sz="2400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-윤고딕330" panose="02030504000101010101" pitchFamily="18" charset="-127"/>
              </a:rPr>
              <a:t>횡단보도 인식 테스트 장면</a:t>
            </a: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  <a:p>
            <a:pPr lvl="4" algn="just">
              <a:lnSpc>
                <a:spcPct val="150000"/>
              </a:lnSpc>
            </a:pPr>
            <a:r>
              <a:rPr lang="ko-KR" altLang="en-US" sz="2400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-윤고딕330" panose="02030504000101010101" pitchFamily="18" charset="-127"/>
              </a:rPr>
              <a:t>영상 샘플을 통한 </a:t>
            </a: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  <a:p>
            <a:pPr lvl="4" algn="just">
              <a:lnSpc>
                <a:spcPct val="150000"/>
              </a:lnSpc>
            </a:pPr>
            <a:r>
              <a:rPr lang="ko-KR" altLang="en-US" sz="2400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-윤고딕330" panose="02030504000101010101" pitchFamily="18" charset="-127"/>
              </a:rPr>
              <a:t>횡단보도 인식 테스트 장면</a:t>
            </a: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  <a:p>
            <a:pPr lvl="4" algn="just">
              <a:lnSpc>
                <a:spcPct val="150000"/>
              </a:lnSpc>
            </a:pP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  <a:p>
            <a:pPr lvl="4" algn="just">
              <a:lnSpc>
                <a:spcPct val="150000"/>
              </a:lnSpc>
            </a:pP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  <a:p>
            <a:pPr lvl="4" algn="just">
              <a:lnSpc>
                <a:spcPct val="150000"/>
              </a:lnSpc>
            </a:pP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  <a:p>
            <a:pPr lvl="4" algn="just">
              <a:lnSpc>
                <a:spcPct val="150000"/>
              </a:lnSpc>
            </a:pP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  <a:p>
            <a:pPr lvl="4" algn="just">
              <a:lnSpc>
                <a:spcPct val="150000"/>
              </a:lnSpc>
            </a:pPr>
            <a:r>
              <a:rPr lang="ko-KR" altLang="en-US" sz="2400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-윤고딕330" panose="02030504000101010101" pitchFamily="18" charset="-127"/>
              </a:rPr>
              <a:t>웹 캠을 사용한 </a:t>
            </a: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  <a:p>
            <a:pPr lvl="4" algn="just">
              <a:lnSpc>
                <a:spcPct val="150000"/>
              </a:lnSpc>
            </a:pPr>
            <a:r>
              <a:rPr lang="ko-KR" altLang="en-US" sz="2400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-윤고딕330" panose="02030504000101010101" pitchFamily="18" charset="-127"/>
              </a:rPr>
              <a:t>횡단보도 인식 테스트 장면</a:t>
            </a: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  <a:p>
            <a:pPr lvl="4" algn="just">
              <a:lnSpc>
                <a:spcPct val="150000"/>
              </a:lnSpc>
            </a:pPr>
            <a:endParaRPr lang="en-US" altLang="ko-KR" sz="2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  <a:p>
            <a:pPr lvl="4" algn="just">
              <a:lnSpc>
                <a:spcPct val="150000"/>
              </a:lnSpc>
            </a:pPr>
            <a:r>
              <a:rPr lang="ko-KR" altLang="en-US" sz="2400" spc="-3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-윤고딕330" panose="02030504000101010101" pitchFamily="18" charset="-127"/>
              </a:rPr>
              <a:t> </a:t>
            </a:r>
            <a:endParaRPr lang="en-US" altLang="ko-KR" sz="1400" spc="-3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ea typeface="-윤고딕330" panose="02030504000101010101" pitchFamily="18" charset="-127"/>
            </a:endParaRPr>
          </a:p>
        </p:txBody>
      </p:sp>
      <p:sp>
        <p:nvSpPr>
          <p:cNvPr id="26" name="Rectangle 89"/>
          <p:cNvSpPr>
            <a:spLocks noChangeArrowheads="1"/>
          </p:cNvSpPr>
          <p:nvPr/>
        </p:nvSpPr>
        <p:spPr bwMode="auto">
          <a:xfrm>
            <a:off x="304800" y="304800"/>
            <a:ext cx="2160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5A9F0C-74F7-4E73-816E-D406C71CD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33" y="6138762"/>
            <a:ext cx="4698638" cy="26464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E0DA1D-D167-417E-9664-595780A45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901" y="6138762"/>
            <a:ext cx="4579429" cy="2646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7BF88-5BA8-4CDA-8B9D-CDDC40298611}"/>
              </a:ext>
            </a:extLst>
          </p:cNvPr>
          <p:cNvSpPr txBox="1"/>
          <p:nvPr/>
        </p:nvSpPr>
        <p:spPr>
          <a:xfrm>
            <a:off x="1237533" y="9017177"/>
            <a:ext cx="95638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hangingPunct="0">
              <a:lnSpc>
                <a:spcPts val="4000"/>
              </a:lnSpc>
            </a:pP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점자 블록 파손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급격한 도로 개정에 의한 점자 블록 </a:t>
            </a:r>
            <a:r>
              <a:rPr lang="ko-KR" altLang="en-US" sz="2800" spc="1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미설치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법규에 맞지 않게 설치된 이형 점자 블록으로 인해 시각장애인이 구분하기에 어려운 장소가 있으며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설치돼야 할 점자 블록이 미설치됨으로써 사고가 우려되는 실태이다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l" hangingPunct="0">
              <a:lnSpc>
                <a:spcPts val="4000"/>
              </a:lnSpc>
            </a:pP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과거 시각장애인을 위한 웨어러블 기기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엔젤 아이즈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나 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GPS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기반으로 만든 횡단보도 앱이 있었으나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착용이 불편하거나 실측 조사 데이터가 미비해 실질적으로 사용이 불가능하다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따라서 시각장애인이 실생활에서 사용할 수 있으면서 직관적으로 위험을 알려주는 프로그램을 제작하는 목적으로 프로젝트를 개발함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28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FC21F5-B77A-4CD7-97B6-C0B7A85A469D}"/>
              </a:ext>
            </a:extLst>
          </p:cNvPr>
          <p:cNvSpPr txBox="1"/>
          <p:nvPr/>
        </p:nvSpPr>
        <p:spPr>
          <a:xfrm>
            <a:off x="1237533" y="14811066"/>
            <a:ext cx="9383797" cy="1702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ts val="4000"/>
              </a:lnSpc>
            </a:pP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본 프로젝트에서는 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Yolov3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알고리즘을 활용하여 빠르게 사용자의 시야에서 횡단보도를 탐지하여 경고성 알림을 내보냄으로써 사용자의 안전을 지키는 프로그램을 제작하고자 한다</a:t>
            </a:r>
            <a:r>
              <a:rPr lang="en-US" altLang="ko-KR" sz="2800" spc="10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en-US" altLang="ko-KR" sz="28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28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28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28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28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 hangingPunct="0">
              <a:lnSpc>
                <a:spcPts val="4000"/>
              </a:lnSpc>
            </a:pPr>
            <a:r>
              <a:rPr lang="en-US" altLang="ko-KR" sz="1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 </a:t>
            </a:r>
            <a:r>
              <a:rPr lang="ko-KR" altLang="en-US" sz="1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그림 </a:t>
            </a:r>
            <a:r>
              <a:rPr lang="en-US" altLang="ko-KR" sz="1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 Safe You </a:t>
            </a:r>
            <a:r>
              <a:rPr lang="ko-KR" altLang="en-US" sz="1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탐지 구조 </a:t>
            </a:r>
            <a:r>
              <a:rPr lang="en-US" altLang="ko-KR" sz="1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웹 캠이 횡단보도를 촬영하면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darknet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yolov3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로 횡단보도 이미지를 학습한 가중치를 통해 물체를 검출한다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신경망 내부에 탐지에 따른 경고성 알림을 출력해주는 코드를 통해 최종적으로 사용자에게 위험 경고를 전달한다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hangingPunct="0">
              <a:lnSpc>
                <a:spcPts val="4000"/>
              </a:lnSpc>
            </a:pP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또한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실용성을 중심으로 개발하였기 때문에 실생활에서 사용 시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다음의 필수적인 기능들을 포함한다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hangingPunct="0">
              <a:lnSpc>
                <a:spcPts val="4000"/>
              </a:lnSpc>
            </a:pPr>
            <a:r>
              <a:rPr lang="en-US" altLang="ko-KR" sz="2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1) </a:t>
            </a:r>
            <a:r>
              <a:rPr lang="ko-KR" altLang="en-US" sz="2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기기를 부팅하는 순간 촬영 시작</a:t>
            </a:r>
            <a:endParaRPr lang="en-US" altLang="ko-KR" sz="2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r>
              <a:rPr lang="en-US" altLang="ko-KR" sz="2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2) </a:t>
            </a:r>
            <a:r>
              <a:rPr lang="ko-KR" altLang="en-US" sz="2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횡단보도 탐지 시</a:t>
            </a:r>
            <a:r>
              <a:rPr lang="en-US" altLang="ko-KR" sz="2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경고음을 출력하여</a:t>
            </a:r>
            <a:r>
              <a:rPr lang="en-US" altLang="ko-KR" sz="2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횡단보도 위치 예측 가능</a:t>
            </a:r>
            <a:br>
              <a:rPr lang="en-US" altLang="ko-KR" sz="2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2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3) </a:t>
            </a:r>
            <a:r>
              <a:rPr lang="ko-KR" altLang="en-US" sz="2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경고음 출력 도중 촬영 미 정지</a:t>
            </a:r>
            <a:br>
              <a:rPr lang="en-US" altLang="ko-KR" sz="2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</a:br>
            <a:r>
              <a:rPr lang="en-US" altLang="ko-KR" sz="2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4) </a:t>
            </a:r>
            <a:r>
              <a:rPr lang="ko-KR" altLang="en-US" sz="2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경고음 출력 도중 프레임 드랍으로 인한 기능 저하 미 발생</a:t>
            </a:r>
            <a:endParaRPr lang="en-US" altLang="ko-KR" sz="28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 hangingPunct="0">
              <a:lnSpc>
                <a:spcPts val="4000"/>
              </a:lnSpc>
            </a:pPr>
            <a:endParaRPr lang="en-US" altLang="ko-KR" sz="28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28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 hangingPunct="0">
              <a:lnSpc>
                <a:spcPts val="4000"/>
              </a:lnSpc>
            </a:pPr>
            <a:r>
              <a:rPr lang="en-US" altLang="ko-KR" sz="1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 </a:t>
            </a:r>
            <a:r>
              <a:rPr lang="ko-KR" altLang="en-US" sz="1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표 </a:t>
            </a:r>
            <a:r>
              <a:rPr lang="en-US" altLang="ko-KR" sz="1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 </a:t>
            </a:r>
            <a:r>
              <a:rPr lang="ko-KR" altLang="en-US" sz="1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가중치 정보</a:t>
            </a:r>
            <a:r>
              <a:rPr lang="en-US" altLang="ko-KR" sz="1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]</a:t>
            </a:r>
          </a:p>
          <a:p>
            <a:pPr algn="ctr" hangingPunct="0">
              <a:lnSpc>
                <a:spcPts val="4000"/>
              </a:lnSpc>
            </a:pPr>
            <a:endParaRPr lang="en-US" altLang="ko-KR" sz="28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darknet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과 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yolov3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통해 서로 다른 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2500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개의 데이터를 제공하여 학습시킨다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학습량은 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77700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회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약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48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),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생성된 가중치는 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0.02%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의 손실률을 보여준다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해당 가중치를 시스템에 포함하고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부팅한다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기기가 부팅되면 셸 스크립트를 통해 작성한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auto_start.sh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파일과 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boot_start.py, detect_start.py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파일에 의해 부팅과 동시에 횡단보도 탐지를 위해 학습시킨 가중치를 적용하여 촬영을 시작한다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횡단보도가 탐지되는 순간 </a:t>
            </a:r>
            <a:r>
              <a:rPr lang="en-US" altLang="ko-KR" sz="2800" spc="100" dirty="0" err="1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image.c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내부에 추가한 알림 모듈을 통해 사용자에게 알림을 출력한다</a:t>
            </a:r>
            <a:r>
              <a:rPr lang="en-US" altLang="ko-KR" sz="28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28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46163E-BF36-4D81-B625-795B312E9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644" y="16544967"/>
            <a:ext cx="9284988" cy="19834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2AA723-F700-4970-8C2A-E8E7FD941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93" y="5374487"/>
            <a:ext cx="9396976" cy="1042709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23D9FC-72B7-4C00-AD6B-7502719B4F85}"/>
              </a:ext>
            </a:extLst>
          </p:cNvPr>
          <p:cNvSpPr txBox="1"/>
          <p:nvPr/>
        </p:nvSpPr>
        <p:spPr>
          <a:xfrm>
            <a:off x="10873182" y="5512616"/>
            <a:ext cx="9383797" cy="107901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spc="1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hangingPunct="0">
              <a:lnSpc>
                <a:spcPts val="4000"/>
              </a:lnSpc>
            </a:pPr>
            <a:endParaRPr lang="en-US" altLang="ko-KR" sz="1400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 hangingPunct="0">
              <a:lnSpc>
                <a:spcPts val="4000"/>
              </a:lnSpc>
            </a:pPr>
            <a:r>
              <a:rPr lang="en-US" altLang="ko-KR" sz="1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[ </a:t>
            </a:r>
            <a:r>
              <a:rPr lang="ko-KR" altLang="en-US" sz="1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그림</a:t>
            </a:r>
            <a:r>
              <a:rPr lang="en-US" altLang="ko-KR" sz="1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 Safe You </a:t>
            </a:r>
            <a:r>
              <a:rPr lang="ko-KR" altLang="en-US" sz="1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내부 구조 </a:t>
            </a:r>
            <a:r>
              <a:rPr lang="en-US" altLang="ko-KR" sz="1400" spc="100" dirty="0"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]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1C0E134-60C2-4E37-BD43-B5C7510FE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170" y="25250256"/>
            <a:ext cx="9284988" cy="90129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9313A2-B195-47A1-97ED-CAD88710474C}"/>
              </a:ext>
            </a:extLst>
          </p:cNvPr>
          <p:cNvSpPr/>
          <p:nvPr/>
        </p:nvSpPr>
        <p:spPr>
          <a:xfrm>
            <a:off x="10830521" y="28047183"/>
            <a:ext cx="9502479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lnSpc>
                <a:spcPts val="4000"/>
              </a:lnSpc>
            </a:pPr>
            <a:r>
              <a:rPr lang="en-US" altLang="ko-KR" sz="28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학습시킨 데이터를 카메라가 달린 안경이나 목걸이 등 휴대가 가능한 관련 웨어러블 기기와 연동을 한다면 실용성이 높은 제품으로 개발될 것이며</a:t>
            </a:r>
            <a:r>
              <a:rPr lang="en-US" altLang="ko-KR" sz="28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현재 한국에는 시각장애인이 실용적으로 사용할 수 있는 횡단보도 탐지 제품이 없어 높은 제품 보급률을 가질 수 있기 때문에 시장성이 안전하게 보장된다</a:t>
            </a:r>
            <a:r>
              <a:rPr lang="en-US" altLang="ko-KR" sz="2800" dirty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2800" dirty="0">
              <a:solidFill>
                <a:srgbClr val="000000"/>
              </a:solidFill>
              <a:effectLst/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3968829C-820F-45C6-B249-2003A31B6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827" y="17263502"/>
            <a:ext cx="10528453" cy="429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7E48D8A-6815-4078-A13B-B7E149C1E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60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4614152">
            <a:extLst>
              <a:ext uri="{FF2B5EF4-FFF2-40B4-BE49-F238E27FC236}">
                <a16:creationId xmlns:a16="http://schemas.microsoft.com/office/drawing/2014/main" id="{D9068D0C-E354-4F5A-A5D8-5D2CE7227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183" y="21005468"/>
            <a:ext cx="5783231" cy="26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39BD7BD1-06AD-4409-B2E6-ECBC8FB3D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160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094B9E-86D7-4248-AD24-FD18D7AD9D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49690" y="17973594"/>
            <a:ext cx="5767639" cy="25462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14D68A-DFF8-4002-ACC9-F8A7CAB7C3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82" y="24040386"/>
            <a:ext cx="5783231" cy="25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2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12722</TotalTime>
  <Words>397</Words>
  <Application>Microsoft Office PowerPoint</Application>
  <PresentationFormat>사용자 지정</PresentationFormat>
  <Paragraphs>67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KoPubWorld돋움체 Light</vt:lpstr>
      <vt:lpstr>맑은 고딕</vt:lpstr>
      <vt:lpstr>Arial</vt:lpstr>
      <vt:lpstr>HY그래픽</vt:lpstr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JUSEOK</cp:lastModifiedBy>
  <cp:revision>196</cp:revision>
  <dcterms:created xsi:type="dcterms:W3CDTF">2006-10-05T04:04:58Z</dcterms:created>
  <dcterms:modified xsi:type="dcterms:W3CDTF">2020-10-21T12:29:57Z</dcterms:modified>
</cp:coreProperties>
</file>