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23D1-CD57-4DD2-B54E-C9222E219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A87D7E-54F9-4B19-B2A9-3A9C8F384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6D70C2-03A1-4777-90DC-E883B37E7C56}"/>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5" name="Footer Placeholder 4">
            <a:extLst>
              <a:ext uri="{FF2B5EF4-FFF2-40B4-BE49-F238E27FC236}">
                <a16:creationId xmlns:a16="http://schemas.microsoft.com/office/drawing/2014/main" id="{67B6BC03-83F0-447F-B1E8-3683257E2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41D4E-AC0F-46F0-B105-836274A0253B}"/>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23398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372B-EB51-490C-82E7-8B9E044126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A652CC-21DA-4A07-B832-73D8FDDF4C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E3AEF-01C5-45FA-8FFE-9ED8021D328C}"/>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5" name="Footer Placeholder 4">
            <a:extLst>
              <a:ext uri="{FF2B5EF4-FFF2-40B4-BE49-F238E27FC236}">
                <a16:creationId xmlns:a16="http://schemas.microsoft.com/office/drawing/2014/main" id="{ECF89D9B-8436-4DCB-9C05-A015A5D22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789D3-847D-43B1-86F0-3FD8186EBBD9}"/>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367252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4F77F-C4C8-47A2-B1DF-54C814DDB0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8D4BB4-C16F-497A-9680-E774AE92EC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558D8-1576-4908-93EF-480A21F36CC6}"/>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5" name="Footer Placeholder 4">
            <a:extLst>
              <a:ext uri="{FF2B5EF4-FFF2-40B4-BE49-F238E27FC236}">
                <a16:creationId xmlns:a16="http://schemas.microsoft.com/office/drawing/2014/main" id="{8F570375-3FAD-46AD-83F5-E261895DB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63ECC-F16B-483D-8E45-7813D8BDB046}"/>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146812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5439-2B1E-478B-89D0-7FBC01F15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23ED8-D356-4945-AF1A-75E589E1E8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B9818-160E-4D08-ACD0-571818B0A97A}"/>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5" name="Footer Placeholder 4">
            <a:extLst>
              <a:ext uri="{FF2B5EF4-FFF2-40B4-BE49-F238E27FC236}">
                <a16:creationId xmlns:a16="http://schemas.microsoft.com/office/drawing/2014/main" id="{F8B6087D-0B49-44B6-909F-CE4C81C9A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0FD1E-9975-4E83-AF7F-E6B6828A7F61}"/>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309582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D619-0A52-4A9C-AC26-4949FB01C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63CA73-2444-4087-969D-AF0E2DD2B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7BB74A-1646-4BF2-9DB4-C575231EC93F}"/>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5" name="Footer Placeholder 4">
            <a:extLst>
              <a:ext uri="{FF2B5EF4-FFF2-40B4-BE49-F238E27FC236}">
                <a16:creationId xmlns:a16="http://schemas.microsoft.com/office/drawing/2014/main" id="{17C65F1F-6537-4123-B5AD-628DF1263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4F82D-CE0D-4465-88A3-37A7FFBB5114}"/>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384507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D096-CF0E-4380-B57D-5A0957FF8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ABCF4-5E16-4AFD-8C38-32D34EBA8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836E6-0AB1-48D3-8F85-92251B9FC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5527F-2174-432B-856B-B264F14E799A}"/>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6" name="Footer Placeholder 5">
            <a:extLst>
              <a:ext uri="{FF2B5EF4-FFF2-40B4-BE49-F238E27FC236}">
                <a16:creationId xmlns:a16="http://schemas.microsoft.com/office/drawing/2014/main" id="{E31C2696-1862-4986-A53A-CCCED3DF2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23155-CE4D-4959-8F2D-CA20F2CB83B4}"/>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347266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F684-4321-4AC3-AA31-94ADA97BA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09D81B-77F3-403F-AEA4-3637400CA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01666-8C33-4F9E-991E-7382EA6BE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80EE31-1B31-4EEE-9D4A-869BDCBC0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B5FCE-9DE2-4C9A-80A4-F596812AC5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A4118-7EF3-4C5D-B14B-AF6A44E6E635}"/>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8" name="Footer Placeholder 7">
            <a:extLst>
              <a:ext uri="{FF2B5EF4-FFF2-40B4-BE49-F238E27FC236}">
                <a16:creationId xmlns:a16="http://schemas.microsoft.com/office/drawing/2014/main" id="{432B5A94-781A-4065-9743-C4FD5BE0DD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8182D-8604-4C28-B941-3BA5E70BB3E8}"/>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14851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2C2B-870A-4F93-B16F-7216B8731E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68894-9A7F-475B-B993-99EE9E848A13}"/>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4" name="Footer Placeholder 3">
            <a:extLst>
              <a:ext uri="{FF2B5EF4-FFF2-40B4-BE49-F238E27FC236}">
                <a16:creationId xmlns:a16="http://schemas.microsoft.com/office/drawing/2014/main" id="{770CAF99-B2BC-414B-9EDE-F2A6EB30C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F8684-79BA-4AE5-9DC3-76C1AB3F3AF6}"/>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113768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825F0-5EE8-4B9C-A31A-BC83D12FFDE3}"/>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3" name="Footer Placeholder 2">
            <a:extLst>
              <a:ext uri="{FF2B5EF4-FFF2-40B4-BE49-F238E27FC236}">
                <a16:creationId xmlns:a16="http://schemas.microsoft.com/office/drawing/2014/main" id="{E43F2BF9-4657-49DB-AE7A-30C04E91A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B1BBB5-EC38-4E95-B3A3-D86494F4F2D3}"/>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249934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BFF3-FD36-47CC-8D26-57C8AB472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0C9887-4287-40DE-ADC2-5D4B419B6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068CE-500D-46DB-AA0A-13C8BC509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F4AEE-8A4B-4C18-B1DF-DAA165D6A694}"/>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6" name="Footer Placeholder 5">
            <a:extLst>
              <a:ext uri="{FF2B5EF4-FFF2-40B4-BE49-F238E27FC236}">
                <a16:creationId xmlns:a16="http://schemas.microsoft.com/office/drawing/2014/main" id="{7142255E-D97F-4C85-BBDF-E7C2983A4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84BD9-C904-4826-BB00-F90B8748FC07}"/>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10787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02F6-ACA8-47B0-B0C1-3B416EC76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F43215-4026-4611-9676-DF77056D5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D79AB3-D203-4329-A82E-1D61C19EC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9A934-DBE6-486D-AC75-B738120CBD69}"/>
              </a:ext>
            </a:extLst>
          </p:cNvPr>
          <p:cNvSpPr>
            <a:spLocks noGrp="1"/>
          </p:cNvSpPr>
          <p:nvPr>
            <p:ph type="dt" sz="half" idx="10"/>
          </p:nvPr>
        </p:nvSpPr>
        <p:spPr/>
        <p:txBody>
          <a:bodyPr/>
          <a:lstStyle/>
          <a:p>
            <a:fld id="{B95E8C74-C4BF-4BDD-9A2E-88DC137E0880}" type="datetimeFigureOut">
              <a:rPr lang="en-US" smtClean="0"/>
              <a:t>8/22/2020</a:t>
            </a:fld>
            <a:endParaRPr lang="en-US"/>
          </a:p>
        </p:txBody>
      </p:sp>
      <p:sp>
        <p:nvSpPr>
          <p:cNvPr id="6" name="Footer Placeholder 5">
            <a:extLst>
              <a:ext uri="{FF2B5EF4-FFF2-40B4-BE49-F238E27FC236}">
                <a16:creationId xmlns:a16="http://schemas.microsoft.com/office/drawing/2014/main" id="{0660F501-E389-4F4F-9C34-67EFC5B93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4D71B-FD80-4A9B-AFA5-077B038D3EDA}"/>
              </a:ext>
            </a:extLst>
          </p:cNvPr>
          <p:cNvSpPr>
            <a:spLocks noGrp="1"/>
          </p:cNvSpPr>
          <p:nvPr>
            <p:ph type="sldNum" sz="quarter" idx="12"/>
          </p:nvPr>
        </p:nvSpPr>
        <p:spPr/>
        <p:txBody>
          <a:bodyPr/>
          <a:lstStyle/>
          <a:p>
            <a:fld id="{BE9D5234-A308-4400-AEF4-F91F631A23EB}" type="slidenum">
              <a:rPr lang="en-US" smtClean="0"/>
              <a:t>‹#›</a:t>
            </a:fld>
            <a:endParaRPr lang="en-US"/>
          </a:p>
        </p:txBody>
      </p:sp>
    </p:spTree>
    <p:extLst>
      <p:ext uri="{BB962C8B-B14F-4D97-AF65-F5344CB8AC3E}">
        <p14:creationId xmlns:p14="http://schemas.microsoft.com/office/powerpoint/2010/main" val="3641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12DEC-072F-4CCD-93FE-6BDCD3C94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0FBDDE-A872-4BD9-A0B7-F7B4328C9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D440E-5B1D-48E0-8C83-023E9A91C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E8C74-C4BF-4BDD-9A2E-88DC137E0880}" type="datetimeFigureOut">
              <a:rPr lang="en-US" smtClean="0"/>
              <a:t>8/22/2020</a:t>
            </a:fld>
            <a:endParaRPr lang="en-US"/>
          </a:p>
        </p:txBody>
      </p:sp>
      <p:sp>
        <p:nvSpPr>
          <p:cNvPr id="5" name="Footer Placeholder 4">
            <a:extLst>
              <a:ext uri="{FF2B5EF4-FFF2-40B4-BE49-F238E27FC236}">
                <a16:creationId xmlns:a16="http://schemas.microsoft.com/office/drawing/2014/main" id="{143580EE-F4B6-4696-9CC2-FCB4BDAB9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33C29-B6D4-4ED0-8E1E-8B9229DB0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D5234-A308-4400-AEF4-F91F631A23EB}" type="slidenum">
              <a:rPr lang="en-US" smtClean="0"/>
              <a:t>‹#›</a:t>
            </a:fld>
            <a:endParaRPr lang="en-US"/>
          </a:p>
        </p:txBody>
      </p:sp>
    </p:spTree>
    <p:extLst>
      <p:ext uri="{BB962C8B-B14F-4D97-AF65-F5344CB8AC3E}">
        <p14:creationId xmlns:p14="http://schemas.microsoft.com/office/powerpoint/2010/main" val="3992123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1E70-F1D1-4DE6-AB11-CCB5BE402376}"/>
              </a:ext>
            </a:extLst>
          </p:cNvPr>
          <p:cNvSpPr>
            <a:spLocks noGrp="1"/>
          </p:cNvSpPr>
          <p:nvPr>
            <p:ph type="ctrTitle"/>
          </p:nvPr>
        </p:nvSpPr>
        <p:spPr/>
        <p:txBody>
          <a:bodyPr/>
          <a:lstStyle/>
          <a:p>
            <a:r>
              <a:rPr lang="en-US" b="1" dirty="0"/>
              <a:t>COVID-19 State-wise Live Status</a:t>
            </a:r>
          </a:p>
        </p:txBody>
      </p:sp>
      <p:sp>
        <p:nvSpPr>
          <p:cNvPr id="3" name="Subtitle 2">
            <a:extLst>
              <a:ext uri="{FF2B5EF4-FFF2-40B4-BE49-F238E27FC236}">
                <a16:creationId xmlns:a16="http://schemas.microsoft.com/office/drawing/2014/main" id="{3991FCB6-5F2F-43D1-AE90-4BE5BE80890F}"/>
              </a:ext>
            </a:extLst>
          </p:cNvPr>
          <p:cNvSpPr>
            <a:spLocks noGrp="1"/>
          </p:cNvSpPr>
          <p:nvPr>
            <p:ph type="subTitle" idx="1"/>
          </p:nvPr>
        </p:nvSpPr>
        <p:spPr/>
        <p:txBody>
          <a:bodyPr/>
          <a:lstStyle/>
          <a:p>
            <a:r>
              <a:rPr lang="en-US" dirty="0"/>
              <a:t>(Capstone Project)</a:t>
            </a:r>
          </a:p>
        </p:txBody>
      </p:sp>
    </p:spTree>
    <p:extLst>
      <p:ext uri="{BB962C8B-B14F-4D97-AF65-F5344CB8AC3E}">
        <p14:creationId xmlns:p14="http://schemas.microsoft.com/office/powerpoint/2010/main" val="405241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814-F953-4618-86C5-28EC0DFBC03A}"/>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7469FAB4-9989-4290-8958-7D428BBC9C5C}"/>
              </a:ext>
            </a:extLst>
          </p:cNvPr>
          <p:cNvSpPr>
            <a:spLocks noGrp="1"/>
          </p:cNvSpPr>
          <p:nvPr>
            <p:ph idx="1"/>
          </p:nvPr>
        </p:nvSpPr>
        <p:spPr/>
        <p:txBody>
          <a:bodyPr/>
          <a:lstStyle/>
          <a:p>
            <a:pPr marL="0" indent="0" algn="just">
              <a:buNone/>
            </a:pPr>
            <a:r>
              <a:rPr lang="en-US" b="0" i="0" dirty="0">
                <a:solidFill>
                  <a:srgbClr val="C00000"/>
                </a:solidFill>
                <a:effectLst/>
                <a:latin typeface="Helvetica Neue"/>
              </a:rPr>
              <a:t>During this pandemic, almost every organization referring COVID-19 government data to plan out their business activities and also to come out with guidelines for their employees over work from home and re-opening of the workplace. Thus, by considering the importance of government statistics and time of managerial level staff who are involved in planning out business activities and making guidelines, the COVID-19 State-wise Status project is made to save manual efforts to some extent and make the required data available on the execution of written code at a single place in tabular as well as graphical forms.</a:t>
            </a:r>
            <a:endParaRPr lang="en-US" dirty="0">
              <a:solidFill>
                <a:srgbClr val="C00000"/>
              </a:solidFill>
            </a:endParaRPr>
          </a:p>
        </p:txBody>
      </p:sp>
    </p:spTree>
    <p:extLst>
      <p:ext uri="{BB962C8B-B14F-4D97-AF65-F5344CB8AC3E}">
        <p14:creationId xmlns:p14="http://schemas.microsoft.com/office/powerpoint/2010/main" val="278932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FF62-BD93-4FF7-B369-55A400EE3110}"/>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45389658-2246-4EFE-A9C9-E7DE8CA04371}"/>
              </a:ext>
            </a:extLst>
          </p:cNvPr>
          <p:cNvSpPr>
            <a:spLocks noGrp="1"/>
          </p:cNvSpPr>
          <p:nvPr>
            <p:ph idx="1"/>
          </p:nvPr>
        </p:nvSpPr>
        <p:spPr/>
        <p:txBody>
          <a:bodyPr/>
          <a:lstStyle/>
          <a:p>
            <a:endParaRPr lang="en-US" dirty="0"/>
          </a:p>
          <a:p>
            <a:pPr algn="just"/>
            <a:r>
              <a:rPr lang="en-US" dirty="0">
                <a:solidFill>
                  <a:srgbClr val="C00000"/>
                </a:solidFill>
              </a:rPr>
              <a:t>Data is available in its tabular form which needs to be extracted to meet the outcome of the business problem</a:t>
            </a:r>
          </a:p>
          <a:p>
            <a:pPr algn="just"/>
            <a:r>
              <a:rPr lang="en-US" dirty="0">
                <a:solidFill>
                  <a:srgbClr val="C00000"/>
                </a:solidFill>
              </a:rPr>
              <a:t>Data Source(s) : &lt;code&gt;Ministry of Health and Family Welfare&lt;/code&gt; government website : https://www.mohfw.gov.in/</a:t>
            </a:r>
          </a:p>
        </p:txBody>
      </p:sp>
    </p:spTree>
    <p:extLst>
      <p:ext uri="{BB962C8B-B14F-4D97-AF65-F5344CB8AC3E}">
        <p14:creationId xmlns:p14="http://schemas.microsoft.com/office/powerpoint/2010/main" val="356079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0170-7CC7-4AE0-9189-46C8D5768D82}"/>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77485E67-073D-4BDE-AEBD-D0F895079AA8}"/>
              </a:ext>
            </a:extLst>
          </p:cNvPr>
          <p:cNvSpPr>
            <a:spLocks noGrp="1"/>
          </p:cNvSpPr>
          <p:nvPr>
            <p:ph idx="1"/>
          </p:nvPr>
        </p:nvSpPr>
        <p:spPr/>
        <p:txBody>
          <a:bodyPr/>
          <a:lstStyle/>
          <a:p>
            <a:endParaRPr lang="en-US" dirty="0"/>
          </a:p>
          <a:p>
            <a:pPr marL="0" indent="0" algn="just">
              <a:buNone/>
            </a:pPr>
            <a:r>
              <a:rPr lang="en-US" dirty="0">
                <a:solidFill>
                  <a:srgbClr val="C00000"/>
                </a:solidFill>
              </a:rPr>
              <a:t>Here Web Scraping is used to extract the live COVID-19 state-wise status data from "Ministry of Health and Family Welfare" website and apply Data Visualization to transform the extracted data into its graphical forms , i.e. Bar and Pie plots.</a:t>
            </a:r>
          </a:p>
        </p:txBody>
      </p:sp>
    </p:spTree>
    <p:extLst>
      <p:ext uri="{BB962C8B-B14F-4D97-AF65-F5344CB8AC3E}">
        <p14:creationId xmlns:p14="http://schemas.microsoft.com/office/powerpoint/2010/main" val="321783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EFCB-E2A5-4D56-A119-8884D5310758}"/>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D9E06282-5F55-4B4B-8F79-FBF142A2C7B2}"/>
              </a:ext>
            </a:extLst>
          </p:cNvPr>
          <p:cNvSpPr>
            <a:spLocks noGrp="1"/>
          </p:cNvSpPr>
          <p:nvPr>
            <p:ph idx="1"/>
          </p:nvPr>
        </p:nvSpPr>
        <p:spPr/>
        <p:txBody>
          <a:bodyPr>
            <a:normAutofit fontScale="92500"/>
          </a:bodyPr>
          <a:lstStyle/>
          <a:p>
            <a:pPr algn="just"/>
            <a:r>
              <a:rPr lang="en-US" dirty="0">
                <a:solidFill>
                  <a:srgbClr val="C00000"/>
                </a:solidFill>
              </a:rPr>
              <a:t>IBM India Pvt Ltd is a huge organization which is spread across different states in India viz. </a:t>
            </a:r>
            <a:r>
              <a:rPr lang="en-US" dirty="0" err="1">
                <a:solidFill>
                  <a:srgbClr val="C00000"/>
                </a:solidFill>
              </a:rPr>
              <a:t>Gurguaon</a:t>
            </a:r>
            <a:r>
              <a:rPr lang="en-US" dirty="0">
                <a:solidFill>
                  <a:srgbClr val="C00000"/>
                </a:solidFill>
              </a:rPr>
              <a:t>, Noida, Delhi, Ahmedabad, Pune, Mumbai, Kolkata, Bhubaneswar, Bengaluru, Hyderabad, Chennai, Coimbatore and as per its Wikipedia page, approx. 3,50,000 employees are working here so I believe it is going to be benefited to all these number of employees and specially those who are more into preparing advisories and guidelines.</a:t>
            </a:r>
          </a:p>
          <a:p>
            <a:pPr algn="just"/>
            <a:r>
              <a:rPr lang="en-US" dirty="0">
                <a:solidFill>
                  <a:srgbClr val="C00000"/>
                </a:solidFill>
              </a:rPr>
              <a:t>It will reduce their efforts of seeking COVID-19 data as the authenticated government data is directly available at one place and that too in different forms like tabular, bar plot, pie percentage plot and counts of cases which further results in freeing up the involved resources and their utilization in some other constructive work as well as time consumption.</a:t>
            </a:r>
          </a:p>
        </p:txBody>
      </p:sp>
    </p:spTree>
    <p:extLst>
      <p:ext uri="{BB962C8B-B14F-4D97-AF65-F5344CB8AC3E}">
        <p14:creationId xmlns:p14="http://schemas.microsoft.com/office/powerpoint/2010/main" val="273261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E232-2346-4F70-8E0D-7A3A71163A7B}"/>
              </a:ext>
            </a:extLst>
          </p:cNvPr>
          <p:cNvSpPr>
            <a:spLocks noGrp="1"/>
          </p:cNvSpPr>
          <p:nvPr>
            <p:ph type="title"/>
          </p:nvPr>
        </p:nvSpPr>
        <p:spPr/>
        <p:txBody>
          <a:bodyPr/>
          <a:lstStyle/>
          <a:p>
            <a:r>
              <a:rPr lang="en-US" b="1" dirty="0"/>
              <a:t>Discussions</a:t>
            </a:r>
          </a:p>
        </p:txBody>
      </p:sp>
      <p:sp>
        <p:nvSpPr>
          <p:cNvPr id="3" name="Content Placeholder 2">
            <a:extLst>
              <a:ext uri="{FF2B5EF4-FFF2-40B4-BE49-F238E27FC236}">
                <a16:creationId xmlns:a16="http://schemas.microsoft.com/office/drawing/2014/main" id="{5D7F650E-788D-42A7-B79D-A1EA914BAA14}"/>
              </a:ext>
            </a:extLst>
          </p:cNvPr>
          <p:cNvSpPr>
            <a:spLocks noGrp="1"/>
          </p:cNvSpPr>
          <p:nvPr>
            <p:ph idx="1"/>
          </p:nvPr>
        </p:nvSpPr>
        <p:spPr/>
        <p:txBody>
          <a:bodyPr/>
          <a:lstStyle/>
          <a:p>
            <a:endParaRPr lang="en-US" dirty="0"/>
          </a:p>
          <a:p>
            <a:pPr marL="0" indent="0" algn="just">
              <a:buNone/>
            </a:pPr>
            <a:r>
              <a:rPr lang="en-US" dirty="0">
                <a:solidFill>
                  <a:srgbClr val="C00000"/>
                </a:solidFill>
              </a:rPr>
              <a:t>Rounds of discussions were held for recommendations, alterations and more with several project managers to ultimately meet the business requirements. </a:t>
            </a:r>
          </a:p>
        </p:txBody>
      </p:sp>
    </p:spTree>
    <p:extLst>
      <p:ext uri="{BB962C8B-B14F-4D97-AF65-F5344CB8AC3E}">
        <p14:creationId xmlns:p14="http://schemas.microsoft.com/office/powerpoint/2010/main" val="29019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B512-017B-487B-A86F-8524F5BD9DA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F422582-E1A6-4641-8C09-4C1068687CDD}"/>
              </a:ext>
            </a:extLst>
          </p:cNvPr>
          <p:cNvSpPr>
            <a:spLocks noGrp="1"/>
          </p:cNvSpPr>
          <p:nvPr>
            <p:ph idx="1"/>
          </p:nvPr>
        </p:nvSpPr>
        <p:spPr/>
        <p:txBody>
          <a:bodyPr/>
          <a:lstStyle/>
          <a:p>
            <a:endParaRPr lang="en-US" dirty="0"/>
          </a:p>
          <a:p>
            <a:pPr marL="0" indent="0" algn="just">
              <a:buNone/>
            </a:pPr>
            <a:r>
              <a:rPr lang="en-US" dirty="0">
                <a:solidFill>
                  <a:srgbClr val="C00000"/>
                </a:solidFill>
              </a:rPr>
              <a:t>This project can be effectively used in the organization until COVID-19 so that the organization could take maximum benefit out of it in order to come out with business plans with ease.</a:t>
            </a:r>
          </a:p>
        </p:txBody>
      </p:sp>
    </p:spTree>
    <p:extLst>
      <p:ext uri="{BB962C8B-B14F-4D97-AF65-F5344CB8AC3E}">
        <p14:creationId xmlns:p14="http://schemas.microsoft.com/office/powerpoint/2010/main" val="1323181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413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COVID-19 State-wise Live Status</vt:lpstr>
      <vt:lpstr>Business Problem</vt:lpstr>
      <vt:lpstr>Data</vt:lpstr>
      <vt:lpstr>Methodology</vt:lpstr>
      <vt:lpstr>Results</vt:lpstr>
      <vt:lpstr>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Statewise Live Status</dc:title>
  <dc:creator>neeraj</dc:creator>
  <cp:lastModifiedBy>neeraj</cp:lastModifiedBy>
  <cp:revision>2</cp:revision>
  <dcterms:created xsi:type="dcterms:W3CDTF">2020-08-23T01:47:10Z</dcterms:created>
  <dcterms:modified xsi:type="dcterms:W3CDTF">2020-08-23T02:00:13Z</dcterms:modified>
</cp:coreProperties>
</file>