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80" y="120"/>
      </p:cViewPr>
      <p:guideLst>
        <p:guide orient="horz" pos="4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FFDD5-A652-4027-B679-3C4F98D77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6A7FFD-32A3-43C3-8BDF-ED955204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600AE-58C3-4BA9-99E6-2957386E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6108D-CC2A-4CF9-9DA1-DD426E9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68D02-E36E-48D9-90F7-CF19537C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78C4D-2018-475A-8CA7-1EFF2A19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43175-5540-4ABF-A10E-E1E6D4ED8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B1EDDE-1BF3-41E9-B090-0C2F897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D173A-1289-4419-89FA-4AC19E2C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5AEA5-43C3-498E-A724-72761334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3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40C490-ECC9-4CFF-A74A-3A1E87416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BE2799-40A7-4D37-A1EF-ABB861FC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0E9E-4D87-4865-86E1-531B098C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EA23B-9233-41F2-BA23-0F77074F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DFA8B-E852-403B-A026-2E8ADF90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DA36-2B32-413E-BC29-6FA5DB4D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6B4DE-2AD3-4CA4-9D12-DD7591F9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1BC29-E163-4E29-9583-065E7568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03C81-6503-4947-AA38-73E066BF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A5E74-5151-4B3B-9F4D-437491B6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B0B4F-420D-42C1-8837-0E168DD1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49AEDF-8922-40EC-B555-BBE47972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F400F-031D-4E7E-BA29-C4728B50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37FA9-F267-43F6-96A7-02BA2D72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C041C-ED75-40F7-8E22-A131BF43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8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7D4F-CEE5-4F90-895D-3F8148A6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7DBF7-0D9B-4ABE-91EC-3029549F5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5C43B-D25C-484D-A32E-A5EBB394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2132FA-C2F5-4349-90DE-DC80D59F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5E068-8BE4-4D2F-ACB5-A9FF67E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1FCEA-98E7-4090-B455-E7957ADE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5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99731-4E18-4849-9F55-1E9DCB8B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2D7DB7-A88A-440A-9558-19A92AF1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9911F0-B017-4474-BB10-8C9E19FCF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0E1395-CE6F-40AB-ABA7-9CD7B4CD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3874AC-7D3F-49AF-B82E-31BF3FA85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E04DDD-9B35-4AA1-BA72-3C1C4E0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A7BD17-0E8A-4778-9B29-68240490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5D528D-A365-4AE1-8F82-D8FCCC11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90AE3-8618-4BD3-B185-B5B86A6B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B61BAC-7221-411F-8A94-5259F0F9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DE086A-C912-4D95-A945-4BD7F37B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C41CDB-CB73-47C8-AB09-0DBDE40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CD2BD2-3B9B-4D39-BCE0-9EFC4BEC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859A53-3912-4A46-8105-A32CA346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5137EF-89DF-46A7-8E60-696F3F8F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BDC2D-AF88-4FFA-9C89-1DD9FDB6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0D658-71F0-4A22-882A-613829C3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722798-7506-4BE3-866F-28E58E69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A781EB-D523-433A-B1C0-E20231A7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6DDFE-6B71-4F28-B03C-B1322B33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FE06F0-2EC0-464C-ADCE-96FF80B4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C25C-7871-4D41-B475-383F26C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6C4DD0-E714-425D-A846-974342D77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833AE-D555-471C-BDF6-8347AABF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FC9079-FB92-4240-81C4-1D287BD9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66DC7-178F-4E0B-9A7D-B56395B1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7B344-F20A-4847-91D8-3DB6E0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7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2082D9-747E-40E1-B824-6125C873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2C186F-C6D1-4004-8F51-E5993CC7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1B0FD-ED21-4A20-BC11-C1B18BC75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0981-2D93-45CA-A225-1CDB51E1E200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796C4-397E-4A99-826A-78F31C89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007FB-7FB6-4711-AFDC-D70EA090E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5913-07C5-4861-AA51-A71CA6BEF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54350/graphics/plot_zoom_png?width=443&amp;height=540">
            <a:extLst>
              <a:ext uri="{FF2B5EF4-FFF2-40B4-BE49-F238E27FC236}">
                <a16:creationId xmlns:a16="http://schemas.microsoft.com/office/drawing/2014/main" id="{6A05CBD7-5249-4A46-A04A-5396A465A3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075E56-4C2F-4DC1-9491-F6115277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25" y="1450703"/>
            <a:ext cx="3145588" cy="3834350"/>
          </a:xfrm>
          <a:prstGeom prst="rect">
            <a:avLst/>
          </a:prstGeom>
        </p:spPr>
      </p:pic>
      <p:sp>
        <p:nvSpPr>
          <p:cNvPr id="7" name="AutoShape 4" descr="http://127.0.0.1:54350/graphics/plot_zoom_png?width=737&amp;height=715">
            <a:extLst>
              <a:ext uri="{FF2B5EF4-FFF2-40B4-BE49-F238E27FC236}">
                <a16:creationId xmlns:a16="http://schemas.microsoft.com/office/drawing/2014/main" id="{92CAA6F5-FFAF-43BC-805D-157F7A2C79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216457-1988-44CC-B6A1-9D551A3D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73" y="1029223"/>
            <a:ext cx="4821227" cy="46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5341CD8-4462-410D-AEB6-AE12F08B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508" y="1788010"/>
            <a:ext cx="3031568" cy="3281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AutoShape 2" descr="http://127.0.0.1:20797/graphics/plot_zoom_png?width=728&amp;height=770">
            <a:extLst>
              <a:ext uri="{FF2B5EF4-FFF2-40B4-BE49-F238E27FC236}">
                <a16:creationId xmlns:a16="http://schemas.microsoft.com/office/drawing/2014/main" id="{CDCE63D4-9AD6-4661-A852-8B94E1354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C019F3-9554-4B97-9756-8F152A8E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334" y="973122"/>
            <a:ext cx="4416017" cy="46707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F3B618B-C784-42E4-A17A-BEC1F1D81BDA}"/>
              </a:ext>
            </a:extLst>
          </p:cNvPr>
          <p:cNvSpPr txBox="1"/>
          <p:nvPr/>
        </p:nvSpPr>
        <p:spPr>
          <a:xfrm>
            <a:off x="7380514" y="1423861"/>
            <a:ext cx="1484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Value:InjectionDCZ</a:t>
            </a:r>
            <a:r>
              <a:rPr lang="fr-FR" sz="1000" dirty="0"/>
              <a:t>  -7.5246     2.3665  -3.180  </a:t>
            </a:r>
            <a:r>
              <a:rPr lang="fr-FR" sz="1000" dirty="0">
                <a:solidFill>
                  <a:srgbClr val="FF0000"/>
                </a:solidFill>
              </a:rPr>
              <a:t>0.00195 **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798DA7-2001-4162-BF57-1CCCF139FBD5}"/>
              </a:ext>
            </a:extLst>
          </p:cNvPr>
          <p:cNvSpPr txBox="1"/>
          <p:nvPr/>
        </p:nvSpPr>
        <p:spPr>
          <a:xfrm>
            <a:off x="9101505" y="1423861"/>
            <a:ext cx="1384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Value:InjectionDCZ</a:t>
            </a:r>
            <a:r>
              <a:rPr lang="en-US" sz="1000" dirty="0"/>
              <a:t>   10.885      5.675   1.918   </a:t>
            </a:r>
            <a:r>
              <a:rPr lang="en-US" sz="1000" dirty="0">
                <a:solidFill>
                  <a:srgbClr val="C00000"/>
                </a:solidFill>
              </a:rPr>
              <a:t>0.0600 . </a:t>
            </a:r>
            <a:endParaRPr lang="fr-FR" sz="1000" dirty="0">
              <a:solidFill>
                <a:srgbClr val="C0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298866-CEFE-4D92-AB8B-5D498061178C}"/>
              </a:ext>
            </a:extLst>
          </p:cNvPr>
          <p:cNvSpPr txBox="1"/>
          <p:nvPr/>
        </p:nvSpPr>
        <p:spPr>
          <a:xfrm>
            <a:off x="7480663" y="3486150"/>
            <a:ext cx="44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NS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7ACA457-9A27-46D6-A9A6-264EE01898EE}"/>
              </a:ext>
            </a:extLst>
          </p:cNvPr>
          <p:cNvSpPr txBox="1"/>
          <p:nvPr/>
        </p:nvSpPr>
        <p:spPr>
          <a:xfrm>
            <a:off x="9154222" y="3513727"/>
            <a:ext cx="396240" cy="24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NS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F125FA-8BDE-4FB0-9CB3-B6640CEE384F}"/>
              </a:ext>
            </a:extLst>
          </p:cNvPr>
          <p:cNvSpPr txBox="1"/>
          <p:nvPr/>
        </p:nvSpPr>
        <p:spPr>
          <a:xfrm>
            <a:off x="2889250" y="2357050"/>
            <a:ext cx="501772" cy="46166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Rwd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falls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7FF503-0548-4DB9-AA73-E88C8E463A1B}"/>
              </a:ext>
            </a:extLst>
          </p:cNvPr>
          <p:cNvSpPr txBox="1"/>
          <p:nvPr/>
        </p:nvSpPr>
        <p:spPr>
          <a:xfrm>
            <a:off x="2019819" y="3486150"/>
            <a:ext cx="549136" cy="430887"/>
          </a:xfrm>
          <a:prstGeom prst="rect">
            <a:avLst/>
          </a:prstGeom>
          <a:solidFill>
            <a:schemeClr val="bg1">
              <a:lumMod val="50000"/>
              <a:alpha val="43137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Looks </a:t>
            </a:r>
            <a:r>
              <a:rPr lang="fr-FR" sz="1100" b="1" dirty="0" err="1">
                <a:solidFill>
                  <a:schemeClr val="bg1"/>
                </a:solidFill>
              </a:rPr>
              <a:t>away</a:t>
            </a:r>
            <a:endParaRPr lang="fr-FR" sz="1100" b="1" dirty="0">
              <a:solidFill>
                <a:schemeClr val="bg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508F1B-E430-40F1-8BC0-5A3BA8B7F81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425700"/>
            <a:ext cx="437493" cy="58420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1C85252E-336C-4604-BF6A-20C7BB37A0A8}"/>
              </a:ext>
            </a:extLst>
          </p:cNvPr>
          <p:cNvSpPr/>
          <p:nvPr/>
        </p:nvSpPr>
        <p:spPr>
          <a:xfrm rot="6670855" flipV="1">
            <a:off x="625700" y="3627247"/>
            <a:ext cx="423638" cy="325789"/>
          </a:xfrm>
          <a:custGeom>
            <a:avLst/>
            <a:gdLst>
              <a:gd name="connsiteX0" fmla="*/ 0 w 510542"/>
              <a:gd name="connsiteY0" fmla="*/ 0 h 342900"/>
              <a:gd name="connsiteX1" fmla="*/ 510540 w 510542"/>
              <a:gd name="connsiteY1" fmla="*/ 266700 h 342900"/>
              <a:gd name="connsiteX2" fmla="*/ 7620 w 510542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542" h="342900">
                <a:moveTo>
                  <a:pt x="0" y="0"/>
                </a:moveTo>
                <a:cubicBezTo>
                  <a:pt x="254635" y="104775"/>
                  <a:pt x="509270" y="209550"/>
                  <a:pt x="510540" y="266700"/>
                </a:cubicBezTo>
                <a:cubicBezTo>
                  <a:pt x="511810" y="323850"/>
                  <a:pt x="97790" y="332740"/>
                  <a:pt x="7620" y="3429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78B99F07-5F7E-472C-802A-E3DBC666B4DE}"/>
              </a:ext>
            </a:extLst>
          </p:cNvPr>
          <p:cNvSpPr/>
          <p:nvPr/>
        </p:nvSpPr>
        <p:spPr>
          <a:xfrm rot="2132747" flipH="1" flipV="1">
            <a:off x="609808" y="2238343"/>
            <a:ext cx="417133" cy="651711"/>
          </a:xfrm>
          <a:custGeom>
            <a:avLst/>
            <a:gdLst>
              <a:gd name="connsiteX0" fmla="*/ 0 w 510542"/>
              <a:gd name="connsiteY0" fmla="*/ 0 h 342900"/>
              <a:gd name="connsiteX1" fmla="*/ 510540 w 510542"/>
              <a:gd name="connsiteY1" fmla="*/ 266700 h 342900"/>
              <a:gd name="connsiteX2" fmla="*/ 7620 w 510542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542" h="342900">
                <a:moveTo>
                  <a:pt x="0" y="0"/>
                </a:moveTo>
                <a:cubicBezTo>
                  <a:pt x="254635" y="104775"/>
                  <a:pt x="509270" y="209550"/>
                  <a:pt x="510540" y="266700"/>
                </a:cubicBezTo>
                <a:cubicBezTo>
                  <a:pt x="511810" y="323850"/>
                  <a:pt x="97790" y="332740"/>
                  <a:pt x="7620" y="3429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C745D11-666F-40F6-B856-EA6E3572CE20}"/>
              </a:ext>
            </a:extLst>
          </p:cNvPr>
          <p:cNvGrpSpPr/>
          <p:nvPr/>
        </p:nvGrpSpPr>
        <p:grpSpPr>
          <a:xfrm>
            <a:off x="800100" y="2425700"/>
            <a:ext cx="2063750" cy="1606550"/>
            <a:chOff x="800100" y="2425700"/>
            <a:chExt cx="2063750" cy="1606550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5E5DAE4B-383F-4970-BD79-04F69514D653}"/>
                </a:ext>
              </a:extLst>
            </p:cNvPr>
            <p:cNvCxnSpPr/>
            <p:nvPr/>
          </p:nvCxnSpPr>
          <p:spPr>
            <a:xfrm>
              <a:off x="2355850" y="2495550"/>
              <a:ext cx="508000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31A37AA-5119-4C6C-88CC-EE149114F257}"/>
                </a:ext>
              </a:extLst>
            </p:cNvPr>
            <p:cNvCxnSpPr/>
            <p:nvPr/>
          </p:nvCxnSpPr>
          <p:spPr>
            <a:xfrm flipH="1">
              <a:off x="2381250" y="2533650"/>
              <a:ext cx="469900" cy="95250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AE375F0-B3F3-44A6-BA46-FFCB14B09C5E}"/>
                </a:ext>
              </a:extLst>
            </p:cNvPr>
            <p:cNvCxnSpPr/>
            <p:nvPr/>
          </p:nvCxnSpPr>
          <p:spPr>
            <a:xfrm flipH="1" flipV="1">
              <a:off x="800100" y="2933700"/>
              <a:ext cx="1555750" cy="55245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1A6F97C-2021-48A5-89C3-F7996BDD3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432050"/>
              <a:ext cx="472440" cy="48895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D411D6F-A1A7-49A1-B624-0923A8B1567A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40" y="2432050"/>
              <a:ext cx="0" cy="57785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D2A9FF0-F0F4-42EA-A1C0-A46A8C25277D}"/>
                </a:ext>
              </a:extLst>
            </p:cNvPr>
            <p:cNvCxnSpPr/>
            <p:nvPr/>
          </p:nvCxnSpPr>
          <p:spPr>
            <a:xfrm>
              <a:off x="800100" y="2425700"/>
              <a:ext cx="0" cy="106045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4FAD2553-EC81-4E72-9328-3F344B5F0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20" y="3486150"/>
              <a:ext cx="417830" cy="9525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EF291FB0-FC7A-4A0C-B752-EBEF67087391}"/>
                </a:ext>
              </a:extLst>
            </p:cNvPr>
            <p:cNvCxnSpPr/>
            <p:nvPr/>
          </p:nvCxnSpPr>
          <p:spPr>
            <a:xfrm>
              <a:off x="1377950" y="3486150"/>
              <a:ext cx="0" cy="54610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3A9FAD1-C656-42D9-87FD-D93241857795}"/>
              </a:ext>
            </a:extLst>
          </p:cNvPr>
          <p:cNvCxnSpPr>
            <a:cxnSpLocks/>
          </p:cNvCxnSpPr>
          <p:nvPr/>
        </p:nvCxnSpPr>
        <p:spPr>
          <a:xfrm flipH="1">
            <a:off x="947160" y="4046507"/>
            <a:ext cx="403370" cy="3950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279C12A-0154-4897-8682-4B36DB0F806B}"/>
              </a:ext>
            </a:extLst>
          </p:cNvPr>
          <p:cNvSpPr txBox="1"/>
          <p:nvPr/>
        </p:nvSpPr>
        <p:spPr>
          <a:xfrm>
            <a:off x="365126" y="1945016"/>
            <a:ext cx="985404" cy="261610"/>
          </a:xfrm>
          <a:prstGeom prst="rect">
            <a:avLst/>
          </a:prstGeom>
          <a:solidFill>
            <a:schemeClr val="bg1">
              <a:lumMod val="50000"/>
              <a:alpha val="43137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Open no </a:t>
            </a:r>
            <a:r>
              <a:rPr lang="fr-FR" sz="1100" b="1" dirty="0" err="1">
                <a:solidFill>
                  <a:schemeClr val="bg1"/>
                </a:solidFill>
              </a:rPr>
              <a:t>take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http://127.0.0.1:9375/graphics/plot.png?width=454&amp;height=533&amp;randomizer=-1330544046">
            <a:extLst>
              <a:ext uri="{FF2B5EF4-FFF2-40B4-BE49-F238E27FC236}">
                <a16:creationId xmlns:a16="http://schemas.microsoft.com/office/drawing/2014/main" id="{8271E346-65C2-4AEA-89EE-1C3A96A0F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54350/graphics/plot_zoom_png?width=914&amp;height=561">
            <a:extLst>
              <a:ext uri="{FF2B5EF4-FFF2-40B4-BE49-F238E27FC236}">
                <a16:creationId xmlns:a16="http://schemas.microsoft.com/office/drawing/2014/main" id="{6A970904-E491-4662-B046-3BCFAD301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CB19A6-DDBB-4C3D-BC68-26153A21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757571"/>
            <a:ext cx="8704762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4350/graphics/plot_zoom_png?width=914&amp;height=561">
            <a:extLst>
              <a:ext uri="{FF2B5EF4-FFF2-40B4-BE49-F238E27FC236}">
                <a16:creationId xmlns:a16="http://schemas.microsoft.com/office/drawing/2014/main" id="{10AC6F33-FC02-4E36-B292-A87AD9390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5D5E20-0405-49FD-BC75-17142608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57" y="1041931"/>
            <a:ext cx="7590285" cy="46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4350/graphics/plot_zoom_png?width=914&amp;height=561">
            <a:extLst>
              <a:ext uri="{FF2B5EF4-FFF2-40B4-BE49-F238E27FC236}">
                <a16:creationId xmlns:a16="http://schemas.microsoft.com/office/drawing/2014/main" id="{E257837B-3A04-4C33-A307-6A9571C45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3F1A62-4F58-4A31-B389-0913AAA2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757571"/>
            <a:ext cx="8704762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2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4350/graphics/plot_zoom_png?width=914&amp;height=561">
            <a:extLst>
              <a:ext uri="{FF2B5EF4-FFF2-40B4-BE49-F238E27FC236}">
                <a16:creationId xmlns:a16="http://schemas.microsoft.com/office/drawing/2014/main" id="{CB669B9E-F87D-4346-8710-368E821BA5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33C72F-3D6E-4BA6-A3C2-5C28756E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757571"/>
            <a:ext cx="8704762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4350/graphics/plot_zoom_png?width=681&amp;height=561">
            <a:extLst>
              <a:ext uri="{FF2B5EF4-FFF2-40B4-BE49-F238E27FC236}">
                <a16:creationId xmlns:a16="http://schemas.microsoft.com/office/drawing/2014/main" id="{EB1EDABC-26B5-4C4F-9680-5355CAA9F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957955-6131-4F04-AD83-D967B0E6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2" y="1304071"/>
            <a:ext cx="5158918" cy="42498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8532E0E-D758-44A4-BDAE-4F6F45F6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37" y="1236337"/>
            <a:ext cx="5158920" cy="42498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A5254E-2DCF-47F7-97F9-5B5134D8039C}"/>
              </a:ext>
            </a:extLst>
          </p:cNvPr>
          <p:cNvSpPr/>
          <p:nvPr/>
        </p:nvSpPr>
        <p:spPr>
          <a:xfrm>
            <a:off x="7365144" y="3804507"/>
            <a:ext cx="7906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/>
              <a:t>P=0.0755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50777-4226-43B2-ABC9-60432EA732FA}"/>
              </a:ext>
            </a:extLst>
          </p:cNvPr>
          <p:cNvSpPr/>
          <p:nvPr/>
        </p:nvSpPr>
        <p:spPr>
          <a:xfrm>
            <a:off x="9543610" y="3753705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p&lt;0.001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74CE-CD09-4EFC-87E0-A4A5881CED38}"/>
              </a:ext>
            </a:extLst>
          </p:cNvPr>
          <p:cNvSpPr/>
          <p:nvPr/>
        </p:nvSpPr>
        <p:spPr>
          <a:xfrm>
            <a:off x="9609333" y="1872734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/>
              <a:t>0.0597 .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C104BF-2C65-4474-8990-02EFAE162CAC}"/>
              </a:ext>
            </a:extLst>
          </p:cNvPr>
          <p:cNvSpPr txBox="1"/>
          <p:nvPr/>
        </p:nvSpPr>
        <p:spPr>
          <a:xfrm>
            <a:off x="7713248" y="6004060"/>
            <a:ext cx="2227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(</a:t>
            </a:r>
            <a:r>
              <a:rPr lang="fr-FR" sz="1400" dirty="0" err="1"/>
              <a:t>mult</a:t>
            </a:r>
            <a:r>
              <a:rPr lang="fr-FR" sz="1400" dirty="0"/>
              <a:t>. </a:t>
            </a:r>
            <a:r>
              <a:rPr lang="fr-FR" sz="1400" dirty="0" err="1"/>
              <a:t>Compar</a:t>
            </a:r>
            <a:r>
              <a:rPr lang="fr-FR" sz="1400" dirty="0"/>
              <a:t>. Poisson </a:t>
            </a:r>
            <a:r>
              <a:rPr lang="fr-FR" sz="1400" dirty="0" err="1"/>
              <a:t>glm</a:t>
            </a:r>
            <a:r>
              <a:rPr lang="fr-FR" sz="14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6B434-B7AD-40C4-849E-267187344516}"/>
              </a:ext>
            </a:extLst>
          </p:cNvPr>
          <p:cNvSpPr/>
          <p:nvPr/>
        </p:nvSpPr>
        <p:spPr>
          <a:xfrm>
            <a:off x="7504603" y="1857345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0.9661 </a:t>
            </a:r>
          </a:p>
        </p:txBody>
      </p:sp>
    </p:spTree>
    <p:extLst>
      <p:ext uri="{BB962C8B-B14F-4D97-AF65-F5344CB8AC3E}">
        <p14:creationId xmlns:p14="http://schemas.microsoft.com/office/powerpoint/2010/main" val="32871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C71CFF-9844-45CD-95C9-6472A33DD5B1}"/>
              </a:ext>
            </a:extLst>
          </p:cNvPr>
          <p:cNvGrpSpPr/>
          <p:nvPr/>
        </p:nvGrpSpPr>
        <p:grpSpPr>
          <a:xfrm>
            <a:off x="20070" y="3527625"/>
            <a:ext cx="3812403" cy="3214783"/>
            <a:chOff x="673108" y="3581400"/>
            <a:chExt cx="3812403" cy="321478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1E867C1D-4DC4-4DE5-9F02-1DA4D8753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108" y="3581400"/>
              <a:ext cx="3812403" cy="3214783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5CDA9BD-4D1D-46A5-A29C-02688EEA3A7C}"/>
                </a:ext>
              </a:extLst>
            </p:cNvPr>
            <p:cNvSpPr txBox="1"/>
            <p:nvPr/>
          </p:nvSpPr>
          <p:spPr>
            <a:xfrm>
              <a:off x="3228323" y="5974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**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A3F8DDA-09B0-4E6B-A96C-FCA22413D884}"/>
                </a:ext>
              </a:extLst>
            </p:cNvPr>
            <p:cNvSpPr txBox="1"/>
            <p:nvPr/>
          </p:nvSpPr>
          <p:spPr>
            <a:xfrm>
              <a:off x="3228323" y="4223742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ns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1E410D-BD71-4F39-9A99-F074C0027869}"/>
              </a:ext>
            </a:extLst>
          </p:cNvPr>
          <p:cNvGrpSpPr/>
          <p:nvPr/>
        </p:nvGrpSpPr>
        <p:grpSpPr>
          <a:xfrm>
            <a:off x="101882" y="86715"/>
            <a:ext cx="3517284" cy="3196046"/>
            <a:chOff x="782563" y="108114"/>
            <a:chExt cx="3517284" cy="319604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D0F3FCB-C821-4DE7-B7EE-1F86B51C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563" y="108114"/>
              <a:ext cx="3517284" cy="319604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23B2BD-386E-47A2-AE64-7EE70EB030DE}"/>
                </a:ext>
              </a:extLst>
            </p:cNvPr>
            <p:cNvSpPr/>
            <p:nvPr/>
          </p:nvSpPr>
          <p:spPr>
            <a:xfrm>
              <a:off x="1332325" y="2051958"/>
              <a:ext cx="6703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dirty="0">
                  <a:solidFill>
                    <a:schemeClr val="accent2">
                      <a:lumMod val="50000"/>
                    </a:schemeClr>
                  </a:solidFill>
                </a:rPr>
                <a:t>P=0.075 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EF92DB-93B7-474E-928A-A405612EB780}"/>
                </a:ext>
              </a:extLst>
            </p:cNvPr>
            <p:cNvSpPr/>
            <p:nvPr/>
          </p:nvSpPr>
          <p:spPr>
            <a:xfrm>
              <a:off x="2684382" y="2026656"/>
              <a:ext cx="6527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>
                  <a:solidFill>
                    <a:schemeClr val="accent2">
                      <a:lumMod val="75000"/>
                    </a:schemeClr>
                  </a:solidFill>
                </a:rPr>
                <a:t>p&lt;0.001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D13DA9-99ED-4C74-9108-185E59FE9B1B}"/>
                </a:ext>
              </a:extLst>
            </p:cNvPr>
            <p:cNvSpPr/>
            <p:nvPr/>
          </p:nvSpPr>
          <p:spPr>
            <a:xfrm>
              <a:off x="2775980" y="622701"/>
              <a:ext cx="5405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dirty="0">
                  <a:solidFill>
                    <a:schemeClr val="accent2">
                      <a:lumMod val="50000"/>
                    </a:schemeClr>
                  </a:solidFill>
                </a:rPr>
                <a:t>0.059 .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24869B-893B-4193-BFA5-DDC4D4F3D774}"/>
                </a:ext>
              </a:extLst>
            </p:cNvPr>
            <p:cNvSpPr/>
            <p:nvPr/>
          </p:nvSpPr>
          <p:spPr>
            <a:xfrm>
              <a:off x="1299234" y="628501"/>
              <a:ext cx="6126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/>
                <a:t>0.9661 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1B4420-3166-48B5-AF52-BBCE1C631541}"/>
              </a:ext>
            </a:extLst>
          </p:cNvPr>
          <p:cNvGrpSpPr/>
          <p:nvPr/>
        </p:nvGrpSpPr>
        <p:grpSpPr>
          <a:xfrm>
            <a:off x="4480694" y="86715"/>
            <a:ext cx="6318671" cy="3930486"/>
            <a:chOff x="5533887" y="108114"/>
            <a:chExt cx="6318671" cy="3930486"/>
          </a:xfrm>
        </p:grpSpPr>
        <p:sp>
          <p:nvSpPr>
            <p:cNvPr id="4" name="AutoShape 2" descr="http://127.0.0.1:20377/graphics/plot.png?width=646&amp;height=587&amp;randomizer=-1632677950">
              <a:extLst>
                <a:ext uri="{FF2B5EF4-FFF2-40B4-BE49-F238E27FC236}">
                  <a16:creationId xmlns:a16="http://schemas.microsoft.com/office/drawing/2014/main" id="{C66590AA-99C6-4DC8-9159-0C8E9F78E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AutoShape 4" descr="http://127.0.0.1:20377/graphics/plot.png?width=662&amp;height=582&amp;randomizer=-1547424886">
              <a:extLst>
                <a:ext uri="{FF2B5EF4-FFF2-40B4-BE49-F238E27FC236}">
                  <a16:creationId xmlns:a16="http://schemas.microsoft.com/office/drawing/2014/main" id="{CDCCBDA3-9117-4F61-A591-A9706AB28C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9073FC9-AE16-441B-BF3B-C1DED8220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3887" y="108114"/>
              <a:ext cx="4031526" cy="354433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A91AC5-FAF5-490A-B936-34CA6D8C40C4}"/>
                </a:ext>
              </a:extLst>
            </p:cNvPr>
            <p:cNvSpPr/>
            <p:nvPr/>
          </p:nvSpPr>
          <p:spPr>
            <a:xfrm>
              <a:off x="9565413" y="989737"/>
              <a:ext cx="22871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800" b="1" dirty="0"/>
                <a:t>HOMER</a:t>
              </a:r>
              <a:r>
                <a:rPr lang="fr-FR" sz="800" dirty="0"/>
                <a:t>/</a:t>
              </a:r>
              <a:r>
                <a:rPr lang="fr-FR" sz="800" dirty="0" err="1"/>
                <a:t>blue</a:t>
              </a:r>
              <a:r>
                <a:rPr lang="fr-FR" sz="800" dirty="0"/>
                <a:t>  </a:t>
              </a:r>
            </a:p>
            <a:p>
              <a:r>
                <a:rPr lang="fr-FR" sz="800" dirty="0"/>
                <a:t>Exact </a:t>
              </a:r>
              <a:r>
                <a:rPr lang="fr-FR" sz="800" dirty="0" err="1"/>
                <a:t>two-sample</a:t>
              </a:r>
              <a:r>
                <a:rPr lang="fr-FR" sz="800" dirty="0"/>
                <a:t> Kolmogorov-Smirnov test</a:t>
              </a:r>
            </a:p>
            <a:p>
              <a:r>
                <a:rPr lang="fr-FR" sz="800" dirty="0"/>
                <a:t>D = 0.29128, p-value = 0.01547</a:t>
              </a:r>
            </a:p>
            <a:p>
              <a:r>
                <a:rPr lang="fr-FR" sz="800" dirty="0"/>
                <a:t>alternative </a:t>
              </a:r>
              <a:r>
                <a:rPr lang="fr-FR" sz="800" dirty="0" err="1"/>
                <a:t>hypothesis</a:t>
              </a:r>
              <a:r>
                <a:rPr lang="fr-FR" sz="800" dirty="0"/>
                <a:t>: </a:t>
              </a:r>
              <a:r>
                <a:rPr lang="fr-FR" sz="800" dirty="0" err="1"/>
                <a:t>two-sided</a:t>
              </a:r>
              <a:endParaRPr lang="fr-FR" sz="800" dirty="0"/>
            </a:p>
            <a:p>
              <a:endParaRPr lang="fr-FR" sz="800" dirty="0"/>
            </a:p>
            <a:p>
              <a:r>
                <a:rPr lang="fr-FR" sz="800" b="1" dirty="0"/>
                <a:t>Donut</a:t>
              </a:r>
              <a:r>
                <a:rPr lang="fr-FR" sz="800" dirty="0"/>
                <a:t>/</a:t>
              </a:r>
              <a:r>
                <a:rPr lang="fr-FR" sz="800" dirty="0" err="1"/>
                <a:t>blue</a:t>
              </a:r>
              <a:r>
                <a:rPr lang="fr-FR" sz="800" dirty="0"/>
                <a:t>  </a:t>
              </a:r>
            </a:p>
            <a:p>
              <a:r>
                <a:rPr lang="fr-FR" sz="800" dirty="0" err="1"/>
                <a:t>Asymptotic</a:t>
              </a:r>
              <a:r>
                <a:rPr lang="fr-FR" sz="800" dirty="0"/>
                <a:t> </a:t>
              </a:r>
              <a:r>
                <a:rPr lang="fr-FR" sz="800" dirty="0" err="1"/>
                <a:t>two-sample</a:t>
              </a:r>
              <a:r>
                <a:rPr lang="fr-FR" sz="800" dirty="0"/>
                <a:t> Kolmogorov-Smirnov test</a:t>
              </a:r>
            </a:p>
            <a:p>
              <a:r>
                <a:rPr lang="fr-FR" sz="800" dirty="0"/>
                <a:t>D = 0.21, p-value = 0.02431</a:t>
              </a:r>
            </a:p>
            <a:p>
              <a:r>
                <a:rPr lang="fr-FR" sz="800" dirty="0"/>
                <a:t>alternative </a:t>
              </a:r>
              <a:r>
                <a:rPr lang="fr-FR" sz="800" dirty="0" err="1"/>
                <a:t>hypothesis</a:t>
              </a:r>
              <a:r>
                <a:rPr lang="fr-FR" sz="800" dirty="0"/>
                <a:t>: </a:t>
              </a:r>
              <a:r>
                <a:rPr lang="fr-FR" sz="800" dirty="0" err="1"/>
                <a:t>two-sided</a:t>
              </a:r>
              <a:endParaRPr lang="fr-FR" sz="80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4E2E9F1-00D2-4247-BBE7-554BD732742A}"/>
                </a:ext>
              </a:extLst>
            </p:cNvPr>
            <p:cNvSpPr txBox="1"/>
            <p:nvPr/>
          </p:nvSpPr>
          <p:spPr>
            <a:xfrm>
              <a:off x="6522181" y="11895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012378-E9D6-41D1-AD2B-FDDBF6DDA6DF}"/>
                </a:ext>
              </a:extLst>
            </p:cNvPr>
            <p:cNvSpPr txBox="1"/>
            <p:nvPr/>
          </p:nvSpPr>
          <p:spPr>
            <a:xfrm>
              <a:off x="6522181" y="125403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ns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42629A2-ED17-46D9-BB81-607931A4E411}"/>
                </a:ext>
              </a:extLst>
            </p:cNvPr>
            <p:cNvSpPr txBox="1"/>
            <p:nvPr/>
          </p:nvSpPr>
          <p:spPr>
            <a:xfrm>
              <a:off x="6522181" y="26402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ns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37D75D8-9519-43E0-87F0-09A1B103F61B}"/>
                </a:ext>
              </a:extLst>
            </p:cNvPr>
            <p:cNvSpPr txBox="1"/>
            <p:nvPr/>
          </p:nvSpPr>
          <p:spPr>
            <a:xfrm>
              <a:off x="7860251" y="128212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P=0.015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85AA3EC-F1A5-462E-9772-5452ADA5FB9D}"/>
                </a:ext>
              </a:extLst>
            </p:cNvPr>
            <p:cNvSpPr txBox="1"/>
            <p:nvPr/>
          </p:nvSpPr>
          <p:spPr>
            <a:xfrm>
              <a:off x="7987873" y="2666988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P=0.024</a:t>
              </a:r>
            </a:p>
          </p:txBody>
        </p:sp>
        <p:sp>
          <p:nvSpPr>
            <p:cNvPr id="17" name="AutoShape 7" descr="http://127.0.0.1:20377/graphics/plot.png?width=555&amp;height=468&amp;randomizer=-306719998">
              <a:extLst>
                <a:ext uri="{FF2B5EF4-FFF2-40B4-BE49-F238E27FC236}">
                  <a16:creationId xmlns:a16="http://schemas.microsoft.com/office/drawing/2014/main" id="{0959BA4E-2716-45F8-9024-2E3BB37377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48400" y="35814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" name="AutoShape 2" descr="http://127.0.0.1:20797/graphics/plot.png?width=440&amp;height=671&amp;randomizer=30241197">
              <a:extLst>
                <a:ext uri="{FF2B5EF4-FFF2-40B4-BE49-F238E27FC236}">
                  <a16:creationId xmlns:a16="http://schemas.microsoft.com/office/drawing/2014/main" id="{EEA31E94-63CB-474C-9E00-92145CA310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00800" y="37338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788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74">
            <a:extLst>
              <a:ext uri="{FF2B5EF4-FFF2-40B4-BE49-F238E27FC236}">
                <a16:creationId xmlns:a16="http://schemas.microsoft.com/office/drawing/2014/main" id="{231D2A10-B72F-42B5-8534-D5A7A9C7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58" y="1454318"/>
            <a:ext cx="4337330" cy="36750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5341CD8-4462-410D-AEB6-AE12F08B5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6708" y="1650850"/>
            <a:ext cx="3031568" cy="3281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0232F25D-9F1E-4230-A08A-D5A90DA253A3}"/>
              </a:ext>
            </a:extLst>
          </p:cNvPr>
          <p:cNvGrpSpPr/>
          <p:nvPr/>
        </p:nvGrpSpPr>
        <p:grpSpPr>
          <a:xfrm>
            <a:off x="3162300" y="2286181"/>
            <a:ext cx="2076960" cy="1070120"/>
            <a:chOff x="3162300" y="2286181"/>
            <a:chExt cx="2076960" cy="1070120"/>
          </a:xfrm>
        </p:grpSpPr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8508F1B-E430-40F1-8BC0-5A3BA8B7F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0401" y="2288540"/>
              <a:ext cx="451462" cy="53022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C745D11-666F-40F6-B856-EA6E3572CE20}"/>
                </a:ext>
              </a:extLst>
            </p:cNvPr>
            <p:cNvGrpSpPr/>
            <p:nvPr/>
          </p:nvGrpSpPr>
          <p:grpSpPr>
            <a:xfrm>
              <a:off x="3162300" y="2286181"/>
              <a:ext cx="1597945" cy="1070120"/>
              <a:chOff x="800100" y="2423341"/>
              <a:chExt cx="1597945" cy="1070120"/>
            </a:xfrm>
          </p:grpSpPr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71A6F97C-2021-48A5-89C3-F7996BDD3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211" y="2432050"/>
                <a:ext cx="428429" cy="52387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DD411D6F-A1A7-49A1-B624-0923A8B15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476" y="2423341"/>
                <a:ext cx="0" cy="577850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id="{AD2A9FF0-F0F4-42EA-A1C0-A46A8C25277D}"/>
                  </a:ext>
                </a:extLst>
              </p:cNvPr>
              <p:cNvCxnSpPr/>
              <p:nvPr/>
            </p:nvCxnSpPr>
            <p:spPr>
              <a:xfrm>
                <a:off x="800100" y="2425700"/>
                <a:ext cx="0" cy="1060450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4FAD2553-EC81-4E72-9328-3F344B5F0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7863" y="3009900"/>
                <a:ext cx="563636" cy="483561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EF291FB0-FC7A-4A0C-B752-EBEF670873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2000" y="2432050"/>
                <a:ext cx="956045" cy="577850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3A9FAD1-C656-42D9-87FD-D93241857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731" y="2864031"/>
              <a:ext cx="436289" cy="376971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7315D0-9C40-4E4F-876E-5168FC8264A5}"/>
                </a:ext>
              </a:extLst>
            </p:cNvPr>
            <p:cNvCxnSpPr>
              <a:cxnSpLocks/>
            </p:cNvCxnSpPr>
            <p:nvPr/>
          </p:nvCxnSpPr>
          <p:spPr>
            <a:xfrm>
              <a:off x="4754731" y="2364411"/>
              <a:ext cx="484529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7649B52-AC2C-465B-8179-0EFBBF4D4263}"/>
                </a:ext>
              </a:extLst>
            </p:cNvPr>
            <p:cNvCxnSpPr>
              <a:cxnSpLocks/>
            </p:cNvCxnSpPr>
            <p:nvPr/>
          </p:nvCxnSpPr>
          <p:spPr>
            <a:xfrm>
              <a:off x="5239260" y="2370183"/>
              <a:ext cx="0" cy="57785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DCAB7CF-9869-4894-9D95-A22B8D70681E}"/>
                </a:ext>
              </a:extLst>
            </p:cNvPr>
            <p:cNvSpPr txBox="1"/>
            <p:nvPr/>
          </p:nvSpPr>
          <p:spPr>
            <a:xfrm>
              <a:off x="3722967" y="28501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  <a:highlight>
                    <a:srgbClr val="C0C0C0"/>
                  </a:highlight>
                </a:rPr>
                <a:t>R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3F4865CD-2556-45E2-BB84-C004D6FC1290}"/>
              </a:ext>
            </a:extLst>
          </p:cNvPr>
          <p:cNvSpPr txBox="1"/>
          <p:nvPr/>
        </p:nvSpPr>
        <p:spPr>
          <a:xfrm>
            <a:off x="4009714" y="493690"/>
            <a:ext cx="413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Post-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outcome</a:t>
            </a:r>
            <a:r>
              <a:rPr lang="fr-FR" dirty="0"/>
              <a:t>) adaptation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7CDEF26-D9CD-4F34-B6C7-F889323C6BC4}"/>
              </a:ext>
            </a:extLst>
          </p:cNvPr>
          <p:cNvCxnSpPr>
            <a:cxnSpLocks/>
          </p:cNvCxnSpPr>
          <p:nvPr/>
        </p:nvCxnSpPr>
        <p:spPr>
          <a:xfrm>
            <a:off x="7631249" y="2225532"/>
            <a:ext cx="311981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15C1EAC-2819-4D82-993A-3F1F92C3D174}"/>
              </a:ext>
            </a:extLst>
          </p:cNvPr>
          <p:cNvCxnSpPr>
            <a:cxnSpLocks/>
          </p:cNvCxnSpPr>
          <p:nvPr/>
        </p:nvCxnSpPr>
        <p:spPr>
          <a:xfrm>
            <a:off x="6783535" y="2131913"/>
            <a:ext cx="326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765DEAA6-4208-4610-B453-846E6642EBC2}"/>
              </a:ext>
            </a:extLst>
          </p:cNvPr>
          <p:cNvSpPr txBox="1"/>
          <p:nvPr/>
        </p:nvSpPr>
        <p:spPr>
          <a:xfrm>
            <a:off x="6721245" y="1915392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P=0.17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F351838-1992-4C6A-9264-E03D3089B502}"/>
              </a:ext>
            </a:extLst>
          </p:cNvPr>
          <p:cNvSpPr txBox="1"/>
          <p:nvPr/>
        </p:nvSpPr>
        <p:spPr>
          <a:xfrm>
            <a:off x="7558954" y="200418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C00000"/>
                </a:solidFill>
              </a:rPr>
              <a:t>P=0.011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B8D2CA8-24A9-4847-B7DE-94A4C0EFF534}"/>
              </a:ext>
            </a:extLst>
          </p:cNvPr>
          <p:cNvCxnSpPr>
            <a:cxnSpLocks/>
          </p:cNvCxnSpPr>
          <p:nvPr/>
        </p:nvCxnSpPr>
        <p:spPr>
          <a:xfrm>
            <a:off x="9150790" y="2238191"/>
            <a:ext cx="3138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E141A87-6391-4D62-9335-84422776FBC9}"/>
              </a:ext>
            </a:extLst>
          </p:cNvPr>
          <p:cNvCxnSpPr>
            <a:cxnSpLocks/>
          </p:cNvCxnSpPr>
          <p:nvPr/>
        </p:nvCxnSpPr>
        <p:spPr>
          <a:xfrm>
            <a:off x="8302160" y="2225532"/>
            <a:ext cx="42047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426EDFCD-A664-4F16-AC4C-938B70D6E579}"/>
              </a:ext>
            </a:extLst>
          </p:cNvPr>
          <p:cNvSpPr txBox="1"/>
          <p:nvPr/>
        </p:nvSpPr>
        <p:spPr>
          <a:xfrm>
            <a:off x="8251728" y="2028627"/>
            <a:ext cx="69442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0000"/>
                </a:solidFill>
              </a:rPr>
              <a:t>p=0.013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0421472-4123-436F-BC92-5AF013C11A89}"/>
              </a:ext>
            </a:extLst>
          </p:cNvPr>
          <p:cNvSpPr txBox="1"/>
          <p:nvPr/>
        </p:nvSpPr>
        <p:spPr>
          <a:xfrm>
            <a:off x="9057810" y="2040420"/>
            <a:ext cx="52129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C00000"/>
                </a:solidFill>
              </a:rPr>
              <a:t>p=0.008</a:t>
            </a:r>
          </a:p>
        </p:txBody>
      </p:sp>
      <p:sp>
        <p:nvSpPr>
          <p:cNvPr id="78" name="AutoShape 12" descr="http://127.0.0.1:9375/graphics/plot.png?width=828&amp;height=465&amp;randomizer=-1896383659">
            <a:extLst>
              <a:ext uri="{FF2B5EF4-FFF2-40B4-BE49-F238E27FC236}">
                <a16:creationId xmlns:a16="http://schemas.microsoft.com/office/drawing/2014/main" id="{B564B18F-20E2-4D54-99EA-17EC1EF45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1637E3F-E928-4800-AE15-45B930528461}"/>
              </a:ext>
            </a:extLst>
          </p:cNvPr>
          <p:cNvSpPr txBox="1"/>
          <p:nvPr/>
        </p:nvSpPr>
        <p:spPr>
          <a:xfrm>
            <a:off x="10164250" y="6400800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2">
                    <a:lumMod val="50000"/>
                  </a:schemeClr>
                </a:solidFill>
              </a:rPr>
              <a:t>Opaque </a:t>
            </a:r>
            <a:r>
              <a:rPr lang="fr-FR" sz="1100" i="1" dirty="0" err="1">
                <a:solidFill>
                  <a:schemeClr val="bg2">
                    <a:lumMod val="50000"/>
                  </a:schemeClr>
                </a:solidFill>
              </a:rPr>
              <a:t>doors</a:t>
            </a:r>
            <a:r>
              <a:rPr lang="fr-FR" sz="11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i="1" dirty="0" err="1">
                <a:solidFill>
                  <a:schemeClr val="bg2">
                    <a:lumMod val="50000"/>
                  </a:schemeClr>
                </a:solidFill>
              </a:rPr>
              <a:t>only</a:t>
            </a:r>
            <a:endParaRPr lang="fr-FR" sz="11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3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C0637D3-9F7D-40FD-A649-DA45304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85" y="701039"/>
            <a:ext cx="7130243" cy="52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26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125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Procyk</dc:creator>
  <cp:lastModifiedBy>Emmanuel Procyk</cp:lastModifiedBy>
  <cp:revision>37</cp:revision>
  <dcterms:created xsi:type="dcterms:W3CDTF">2022-10-10T09:43:08Z</dcterms:created>
  <dcterms:modified xsi:type="dcterms:W3CDTF">2023-08-23T15:37:52Z</dcterms:modified>
</cp:coreProperties>
</file>