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C6139-486A-4520-9004-06769CF9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A83CAA-D764-4788-B682-5C28418F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1DEA8-A3A8-42B6-AEA0-0D6C71CB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89348-07E4-48C9-A671-533F72F2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48133-665B-4A18-803D-14CB4E2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9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C5D4D-3155-44E6-A0FE-28FFBB00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9DC8A8-D370-4A9E-A7C8-9BA22327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1B720-CD8F-49DC-8016-968966B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AE596-1C9A-4C19-8932-4DCB9C73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218CEF-CC76-447E-A6FA-9262BF3A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7F4137-3DB9-4185-AFA8-42E43FAE3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81A5B-03CA-4BFF-AD16-7FCE7E3F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14306-D230-4CC6-83E1-04B4634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1950-68BA-466B-AA86-1190A207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15A34-E6CF-4DAA-AF90-02F4ACF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4F40A-CA44-429D-9D7E-2E2AC309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31D56-E8DC-417C-A081-A7C48240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73D9F-DDFB-4735-A196-7E1743DA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C83E8-B605-4090-8EBD-E737F09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4666E-DF2A-4FF3-A597-032256C3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FE5A8-EC6E-4A52-A757-583F610B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7BB462-DB32-4337-83BB-C0D0355F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0D021-05A2-43AE-95AF-AE1E3B96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223A3-8BEA-4852-A717-4B3A5066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232ED-F871-45EC-AE4B-33E610F6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14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B4972-E562-46C0-A7F8-F9709546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16B49-338A-400B-B51A-3D9A7E841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632489-0431-4FE9-B80E-A63D17B2F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E0C09-C56A-44AA-BBDE-6313DAD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925C9F-A041-4559-AC25-D0F8D677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7D47D-E769-4BDA-882A-21FC06C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D4752-9678-4CD7-BDD4-5D7F5914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CC8645-BA4F-4C49-992D-625F7E3C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D6F2B-6C49-46A7-A4B0-9C95441A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87AB2B-564E-4B52-A2C0-0957304BB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C18E37-A117-4860-92C9-D8BF8AE99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FA51A6-648E-4946-8D12-73D4758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791C87-1A7F-40EE-8C3B-06BCA01D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08EB7F-3506-4D26-8970-6EF7486B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7AE38-5D73-45D3-9A6D-AADAA4AD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026A3D-7ACD-40DA-A297-FD8FE390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951B4A-C1A3-4492-AD80-DA437C83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9E6B8-7749-40D4-B2F1-8892BDF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07FC01-B0B6-4E34-9C62-2295F8A7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427A9E-8D62-45F1-8F87-D0533F51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22E9F-B8DE-4EDD-86A5-1D4D5C48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6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F352F-FDF1-4EF7-A453-8B400038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93B8-F270-4FA3-B5CD-1AF6BB82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5754F-17C3-45ED-92AA-0FB46BAE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D44DD8-AF44-4938-A90F-643095EA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066A6-44AA-414D-80B7-CEAD2317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D7C3F9-8461-4A40-8304-581BDF97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B68EB-13AF-4282-A20F-8917360E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BA6255-AD02-44EC-9AA7-CC7C42DD0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AAE44-67FE-4E5C-A68A-04758B85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DE47E2-8591-41C6-8624-0609D4A2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624C9-17C9-4D00-B4C6-81464B86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BAE81-F80B-4A31-91A9-9C5AC69A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3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62000">
              <a:schemeClr val="accent1">
                <a:lumMod val="60000"/>
                <a:lumOff val="40000"/>
              </a:schemeClr>
            </a:gs>
            <a:gs pos="45000">
              <a:schemeClr val="accent1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0A07CC-33DC-43A0-BF1C-1A07A148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35677-DCF4-4EA3-AE6B-E7BC14A5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1F2C8-94C2-42D8-BD5E-FF62DCEE5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6B83-7FC2-439E-AD64-5B078C6F7222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A11FB7-5426-42FA-AD50-88884BD3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00EFA-4A59-4BA6-BF7F-8A881E7DE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1894B-C9B7-4001-A8B1-B575593AC3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57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CE569-6CAF-48CF-93D6-34763A0E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PST50 </a:t>
            </a:r>
            <a:r>
              <a:rPr lang="fr-FR" b="1" dirty="0" err="1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OsVi</a:t>
            </a:r>
            <a:endParaRPr lang="fr-FR" b="1" dirty="0">
              <a:solidFill>
                <a:schemeClr val="bg2">
                  <a:lumMod val="1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5A90FE-26B1-4B4C-85D5-A8CEA8D0C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1st analyses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32E936-B081-422E-B2EF-FF9B6B8C74C4}"/>
              </a:ext>
            </a:extLst>
          </p:cNvPr>
          <p:cNvCxnSpPr>
            <a:cxnSpLocks/>
          </p:cNvCxnSpPr>
          <p:nvPr/>
        </p:nvCxnSpPr>
        <p:spPr>
          <a:xfrm>
            <a:off x="4862664" y="2735474"/>
            <a:ext cx="0" cy="62455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A2100F6-0D64-4CD4-B88D-5479E8B41420}"/>
              </a:ext>
            </a:extLst>
          </p:cNvPr>
          <p:cNvCxnSpPr>
            <a:cxnSpLocks/>
          </p:cNvCxnSpPr>
          <p:nvPr/>
        </p:nvCxnSpPr>
        <p:spPr>
          <a:xfrm flipH="1">
            <a:off x="6096000" y="2733339"/>
            <a:ext cx="4916" cy="61943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7D7D6006-C258-4C11-8BA9-81086BDD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73" y="4335321"/>
            <a:ext cx="128605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FBBC92-38F2-495F-93FB-31E783FF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21" y="1223347"/>
            <a:ext cx="4644473" cy="4411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844E00-39A4-4DE4-8BB7-0060B2FC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0" y="1515972"/>
            <a:ext cx="7159715" cy="38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21261/graphics/plot.png?width=503&amp;height=371&amp;randomizer=898735023">
            <a:extLst>
              <a:ext uri="{FF2B5EF4-FFF2-40B4-BE49-F238E27FC236}">
                <a16:creationId xmlns:a16="http://schemas.microsoft.com/office/drawing/2014/main" id="{DC309B08-B131-47A0-8C00-4A27E00FEE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://127.0.0.1:21261/graphics/plot.png?width=996&amp;height=789&amp;randomizer=-1440468206">
            <a:extLst>
              <a:ext uri="{FF2B5EF4-FFF2-40B4-BE49-F238E27FC236}">
                <a16:creationId xmlns:a16="http://schemas.microsoft.com/office/drawing/2014/main" id="{2198404F-08B6-41EE-BF75-51ADC9B6A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490327-7FAA-4963-ABE4-4581AC6F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89" y="0"/>
            <a:ext cx="8657247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568A25B-1176-4508-9411-EBCE8F6C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016" y="1775392"/>
            <a:ext cx="3080990" cy="33072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44B2593-2536-4E62-B97F-8C26EB221668}"/>
              </a:ext>
            </a:extLst>
          </p:cNvPr>
          <p:cNvSpPr txBox="1"/>
          <p:nvPr/>
        </p:nvSpPr>
        <p:spPr>
          <a:xfrm>
            <a:off x="9441543" y="23513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ECE83-441B-4B99-9009-3E4B4548ECD3}"/>
              </a:ext>
            </a:extLst>
          </p:cNvPr>
          <p:cNvSpPr txBox="1"/>
          <p:nvPr/>
        </p:nvSpPr>
        <p:spPr>
          <a:xfrm>
            <a:off x="10980057" y="22497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4228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127.0.0.1:21261/graphics/plot.png?width=848&amp;height=789&amp;randomizer=1552571927">
            <a:extLst>
              <a:ext uri="{FF2B5EF4-FFF2-40B4-BE49-F238E27FC236}">
                <a16:creationId xmlns:a16="http://schemas.microsoft.com/office/drawing/2014/main" id="{B138D816-9BA8-4866-A8DE-445F31E41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http://127.0.0.1:21261/graphics/plot.png?width=835&amp;height=789&amp;randomizer=-275926299">
            <a:extLst>
              <a:ext uri="{FF2B5EF4-FFF2-40B4-BE49-F238E27FC236}">
                <a16:creationId xmlns:a16="http://schemas.microsoft.com/office/drawing/2014/main" id="{04CE5590-2233-4625-85E2-3FE3DCF3A0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4A66D2-9DC6-4651-B063-CE0C2C18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7833" cy="6858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2C5E3EF-0DD4-4C23-889D-A723127E549F}"/>
              </a:ext>
            </a:extLst>
          </p:cNvPr>
          <p:cNvCxnSpPr/>
          <p:nvPr/>
        </p:nvCxnSpPr>
        <p:spPr>
          <a:xfrm flipH="1">
            <a:off x="235974" y="3370008"/>
            <a:ext cx="616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 descr="http://127.0.0.1:21261/graphics/plot.png?width=504&amp;height=529&amp;randomizer=-894824488">
            <a:extLst>
              <a:ext uri="{FF2B5EF4-FFF2-40B4-BE49-F238E27FC236}">
                <a16:creationId xmlns:a16="http://schemas.microsoft.com/office/drawing/2014/main" id="{E599E15D-B88A-4D2A-9430-CCE4DBB66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8" descr="http://127.0.0.1:21261/graphics/plot.png?width=455&amp;height=612&amp;randomizer=-923996189">
            <a:extLst>
              <a:ext uri="{FF2B5EF4-FFF2-40B4-BE49-F238E27FC236}">
                <a16:creationId xmlns:a16="http://schemas.microsoft.com/office/drawing/2014/main" id="{EB59867A-04E2-4761-8BAD-EAE5B5AE6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E493C80-DD2B-46A5-B92B-C2837243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298" y="592268"/>
            <a:ext cx="2974954" cy="40014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02A82E-408D-42E2-B203-15756F47E7BF}"/>
              </a:ext>
            </a:extLst>
          </p:cNvPr>
          <p:cNvSpPr txBox="1"/>
          <p:nvPr/>
        </p:nvSpPr>
        <p:spPr>
          <a:xfrm>
            <a:off x="7591553" y="4687930"/>
            <a:ext cx="3949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Regarding</a:t>
            </a:r>
            <a:r>
              <a:rPr lang="fr-FR" sz="1200" dirty="0">
                <a:solidFill>
                  <a:schemeClr val="bg1"/>
                </a:solidFill>
              </a:rPr>
              <a:t> the </a:t>
            </a:r>
            <a:r>
              <a:rPr lang="fr-FR" sz="1200" dirty="0" err="1">
                <a:solidFill>
                  <a:schemeClr val="bg1"/>
                </a:solidFill>
              </a:rPr>
              <a:t>number</a:t>
            </a:r>
            <a:r>
              <a:rPr lang="fr-FR" sz="1200" dirty="0">
                <a:solidFill>
                  <a:schemeClr val="bg1"/>
                </a:solidFill>
              </a:rPr>
              <a:t> of trials </a:t>
            </a:r>
            <a:r>
              <a:rPr lang="fr-FR" sz="1200" dirty="0" err="1">
                <a:solidFill>
                  <a:schemeClr val="bg1"/>
                </a:solidFill>
              </a:rPr>
              <a:t>spent</a:t>
            </a:r>
            <a:r>
              <a:rPr lang="fr-FR" sz="1200" dirty="0">
                <a:solidFill>
                  <a:schemeClr val="bg1"/>
                </a:solidFill>
              </a:rPr>
              <a:t> in the </a:t>
            </a:r>
            <a:r>
              <a:rPr lang="fr-FR" sz="1200" dirty="0" err="1">
                <a:solidFill>
                  <a:schemeClr val="bg1"/>
                </a:solidFill>
              </a:rPr>
              <a:t>different</a:t>
            </a:r>
            <a:r>
              <a:rPr lang="fr-FR" sz="1200" dirty="0">
                <a:solidFill>
                  <a:schemeClr val="bg1"/>
                </a:solidFill>
              </a:rPr>
              <a:t> patches:</a:t>
            </a:r>
          </a:p>
          <a:p>
            <a:r>
              <a:rPr lang="fr-FR" sz="1200" dirty="0">
                <a:solidFill>
                  <a:schemeClr val="bg1"/>
                </a:solidFill>
              </a:rPr>
              <a:t>There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a </a:t>
            </a:r>
            <a:r>
              <a:rPr lang="fr-FR" sz="1200" dirty="0" err="1">
                <a:solidFill>
                  <a:schemeClr val="bg1"/>
                </a:solidFill>
              </a:rPr>
              <a:t>strong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effect</a:t>
            </a:r>
            <a:r>
              <a:rPr lang="fr-FR" sz="1200" dirty="0">
                <a:solidFill>
                  <a:schemeClr val="bg1"/>
                </a:solidFill>
              </a:rPr>
              <a:t> of session group (1 vs 2) for Violette (***; </a:t>
            </a:r>
            <a:r>
              <a:rPr lang="fr-FR" sz="1200" dirty="0" err="1">
                <a:solidFill>
                  <a:schemeClr val="bg1"/>
                </a:solidFill>
              </a:rPr>
              <a:t>see</a:t>
            </a:r>
            <a:r>
              <a:rPr lang="fr-FR" sz="1200" dirty="0">
                <a:solidFill>
                  <a:schemeClr val="bg1"/>
                </a:solidFill>
              </a:rPr>
              <a:t> offset of trial </a:t>
            </a:r>
            <a:r>
              <a:rPr lang="fr-FR" sz="1200" dirty="0" err="1">
                <a:solidFill>
                  <a:schemeClr val="bg1"/>
                </a:solidFill>
              </a:rPr>
              <a:t>numbers</a:t>
            </a:r>
            <a:r>
              <a:rPr lang="fr-FR" sz="1200" dirty="0">
                <a:solidFill>
                  <a:schemeClr val="bg1"/>
                </a:solidFill>
              </a:rPr>
              <a:t>).</a:t>
            </a:r>
          </a:p>
          <a:p>
            <a:r>
              <a:rPr lang="fr-FR" sz="1200" dirty="0">
                <a:solidFill>
                  <a:schemeClr val="bg1"/>
                </a:solidFill>
              </a:rPr>
              <a:t>Violette has an </a:t>
            </a:r>
            <a:r>
              <a:rPr lang="fr-FR" sz="1200" dirty="0" err="1">
                <a:solidFill>
                  <a:schemeClr val="bg1"/>
                </a:solidFill>
              </a:rPr>
              <a:t>effect</a:t>
            </a:r>
            <a:r>
              <a:rPr lang="fr-FR" sz="1200" dirty="0">
                <a:solidFill>
                  <a:schemeClr val="bg1"/>
                </a:solidFill>
              </a:rPr>
              <a:t> of DCZ x patch () with a </a:t>
            </a:r>
            <a:r>
              <a:rPr lang="fr-FR" sz="1200" dirty="0" err="1">
                <a:solidFill>
                  <a:schemeClr val="bg1"/>
                </a:solidFill>
              </a:rPr>
              <a:t>tendency</a:t>
            </a:r>
            <a:r>
              <a:rPr lang="fr-FR" sz="1200" dirty="0">
                <a:solidFill>
                  <a:schemeClr val="bg1"/>
                </a:solidFill>
              </a:rPr>
              <a:t> for an </a:t>
            </a:r>
            <a:r>
              <a:rPr lang="fr-FR" sz="1200" dirty="0" err="1">
                <a:solidFill>
                  <a:schemeClr val="bg1"/>
                </a:solidFill>
              </a:rPr>
              <a:t>additional</a:t>
            </a:r>
            <a:r>
              <a:rPr lang="fr-FR" sz="1200" dirty="0">
                <a:solidFill>
                  <a:schemeClr val="bg1"/>
                </a:solidFill>
              </a:rPr>
              <a:t> interaction with the session group.</a:t>
            </a:r>
          </a:p>
          <a:p>
            <a:r>
              <a:rPr lang="fr-FR" sz="1200" dirty="0">
                <a:solidFill>
                  <a:schemeClr val="bg1"/>
                </a:solidFill>
              </a:rPr>
              <a:t>Oscar shows a </a:t>
            </a:r>
            <a:r>
              <a:rPr lang="fr-FR" sz="1200" dirty="0" err="1">
                <a:solidFill>
                  <a:schemeClr val="bg1"/>
                </a:solidFill>
              </a:rPr>
              <a:t>significant</a:t>
            </a:r>
            <a:r>
              <a:rPr lang="fr-FR" sz="1200" dirty="0">
                <a:solidFill>
                  <a:schemeClr val="bg1"/>
                </a:solidFill>
              </a:rPr>
              <a:t> interaction of all </a:t>
            </a:r>
            <a:r>
              <a:rPr lang="fr-FR" sz="1200" dirty="0" err="1">
                <a:solidFill>
                  <a:schemeClr val="bg1"/>
                </a:solidFill>
              </a:rPr>
              <a:t>factors</a:t>
            </a:r>
            <a:r>
              <a:rPr lang="fr-FR" sz="1200" dirty="0">
                <a:solidFill>
                  <a:schemeClr val="bg1"/>
                </a:solidFill>
              </a:rPr>
              <a:t>, i.e. the </a:t>
            </a:r>
            <a:r>
              <a:rPr lang="fr-FR" sz="1200" dirty="0" err="1">
                <a:solidFill>
                  <a:schemeClr val="bg1"/>
                </a:solidFill>
              </a:rPr>
              <a:t>effect</a:t>
            </a:r>
            <a:r>
              <a:rPr lang="fr-FR" sz="1200" dirty="0">
                <a:solidFill>
                  <a:schemeClr val="bg1"/>
                </a:solidFill>
              </a:rPr>
              <a:t> of DCZ x patch </a:t>
            </a:r>
            <a:r>
              <a:rPr lang="fr-FR" sz="1200" dirty="0" err="1">
                <a:solidFill>
                  <a:schemeClr val="bg1"/>
                </a:solidFill>
              </a:rPr>
              <a:t>changing</a:t>
            </a:r>
            <a:r>
              <a:rPr lang="fr-FR" sz="1200" dirty="0">
                <a:solidFill>
                  <a:schemeClr val="bg1"/>
                </a:solidFill>
              </a:rPr>
              <a:t> with group of sessions.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4124E6-109B-4AF4-BE1C-03CE4576C44C}"/>
              </a:ext>
            </a:extLst>
          </p:cNvPr>
          <p:cNvSpPr txBox="1"/>
          <p:nvPr/>
        </p:nvSpPr>
        <p:spPr>
          <a:xfrm>
            <a:off x="2774462" y="4753089"/>
            <a:ext cx="4426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chemeClr val="bg1"/>
                </a:solidFill>
              </a:rPr>
              <a:t>No change in the total </a:t>
            </a:r>
            <a:r>
              <a:rPr lang="fr-FR" sz="1200" dirty="0" err="1">
                <a:solidFill>
                  <a:schemeClr val="bg1"/>
                </a:solidFill>
              </a:rPr>
              <a:t>number</a:t>
            </a:r>
            <a:r>
              <a:rPr lang="fr-FR" sz="1200" dirty="0">
                <a:solidFill>
                  <a:schemeClr val="bg1"/>
                </a:solidFill>
              </a:rPr>
              <a:t> of trials </a:t>
            </a:r>
            <a:r>
              <a:rPr lang="fr-FR" sz="1200" dirty="0" err="1">
                <a:solidFill>
                  <a:schemeClr val="bg1"/>
                </a:solidFill>
              </a:rPr>
              <a:t>number</a:t>
            </a:r>
            <a:r>
              <a:rPr lang="fr-FR" sz="1200" dirty="0">
                <a:solidFill>
                  <a:schemeClr val="bg1"/>
                </a:solidFill>
              </a:rPr>
              <a:t> of trials </a:t>
            </a:r>
            <a:r>
              <a:rPr lang="fr-FR" sz="1200" dirty="0" err="1">
                <a:solidFill>
                  <a:schemeClr val="bg1"/>
                </a:solidFill>
              </a:rPr>
              <a:t>between</a:t>
            </a:r>
            <a:r>
              <a:rPr lang="fr-FR" sz="1200" dirty="0">
                <a:solidFill>
                  <a:schemeClr val="bg1"/>
                </a:solidFill>
              </a:rPr>
              <a:t> DCZ and </a:t>
            </a:r>
            <a:r>
              <a:rPr lang="fr-FR" sz="1200" dirty="0" err="1">
                <a:solidFill>
                  <a:schemeClr val="bg1"/>
                </a:solidFill>
              </a:rPr>
              <a:t>Sham</a:t>
            </a:r>
            <a:r>
              <a:rPr lang="fr-FR" sz="1200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fr-FR" sz="1200" dirty="0" err="1">
                <a:solidFill>
                  <a:schemeClr val="bg1"/>
                </a:solidFill>
              </a:rPr>
              <a:t>Both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monkeys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stays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less</a:t>
            </a:r>
            <a:r>
              <a:rPr lang="fr-FR" sz="1200" dirty="0">
                <a:solidFill>
                  <a:schemeClr val="bg1"/>
                </a:solidFill>
              </a:rPr>
              <a:t> in the </a:t>
            </a:r>
            <a:r>
              <a:rPr lang="fr-FR" sz="1200" dirty="0" err="1">
                <a:solidFill>
                  <a:schemeClr val="bg1"/>
                </a:solidFill>
              </a:rPr>
              <a:t>bad</a:t>
            </a:r>
            <a:r>
              <a:rPr lang="fr-FR" sz="1200" dirty="0">
                <a:solidFill>
                  <a:schemeClr val="bg1"/>
                </a:solidFill>
              </a:rPr>
              <a:t> patch </a:t>
            </a:r>
            <a:r>
              <a:rPr lang="fr-FR" sz="1200" dirty="0" err="1">
                <a:solidFill>
                  <a:schemeClr val="bg1"/>
                </a:solidFill>
              </a:rPr>
              <a:t>compared</a:t>
            </a:r>
            <a:r>
              <a:rPr lang="fr-FR" sz="1200" dirty="0">
                <a:solidFill>
                  <a:schemeClr val="bg1"/>
                </a:solidFill>
              </a:rPr>
              <a:t> to the good one, but </a:t>
            </a:r>
            <a:r>
              <a:rPr lang="fr-FR" sz="1200" dirty="0" err="1">
                <a:solidFill>
                  <a:schemeClr val="bg1"/>
                </a:solidFill>
              </a:rPr>
              <a:t>there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an interaction with DCZ for Oscar </a:t>
            </a:r>
            <a:r>
              <a:rPr lang="fr-FR" sz="1200" dirty="0" err="1">
                <a:solidFill>
                  <a:schemeClr val="bg1"/>
                </a:solidFill>
              </a:rPr>
              <a:t>who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stays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even</a:t>
            </a:r>
            <a:r>
              <a:rPr lang="fr-FR" sz="1200" dirty="0">
                <a:solidFill>
                  <a:schemeClr val="bg1"/>
                </a:solidFill>
              </a:rPr>
              <a:t> longer in the good patch </a:t>
            </a:r>
            <a:r>
              <a:rPr lang="fr-FR" sz="1200" dirty="0" err="1">
                <a:solidFill>
                  <a:schemeClr val="bg1"/>
                </a:solidFill>
              </a:rPr>
              <a:t>under</a:t>
            </a:r>
            <a:r>
              <a:rPr lang="fr-FR" sz="1200" dirty="0">
                <a:solidFill>
                  <a:schemeClr val="bg1"/>
                </a:solidFill>
              </a:rPr>
              <a:t> DCZ.</a:t>
            </a:r>
          </a:p>
          <a:p>
            <a:pPr algn="just"/>
            <a:r>
              <a:rPr lang="fr-FR" sz="1200" dirty="0">
                <a:solidFill>
                  <a:schemeClr val="bg1"/>
                </a:solidFill>
              </a:rPr>
              <a:t>This </a:t>
            </a:r>
            <a:r>
              <a:rPr lang="fr-FR" sz="1200" dirty="0" err="1">
                <a:solidFill>
                  <a:schemeClr val="bg1"/>
                </a:solidFill>
              </a:rPr>
              <a:t>might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suggests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that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under</a:t>
            </a:r>
            <a:r>
              <a:rPr lang="fr-FR" sz="1200" dirty="0">
                <a:solidFill>
                  <a:schemeClr val="bg1"/>
                </a:solidFill>
              </a:rPr>
              <a:t> DCZ-NA activation the </a:t>
            </a:r>
            <a:r>
              <a:rPr lang="fr-FR" sz="1200" dirty="0" err="1">
                <a:solidFill>
                  <a:schemeClr val="bg1"/>
                </a:solidFill>
              </a:rPr>
              <a:t>animals</a:t>
            </a:r>
            <a:r>
              <a:rPr lang="fr-FR" sz="1200" dirty="0">
                <a:solidFill>
                  <a:schemeClr val="bg1"/>
                </a:solidFill>
              </a:rPr>
              <a:t> are more </a:t>
            </a:r>
            <a:r>
              <a:rPr lang="fr-FR" sz="1200" dirty="0" err="1">
                <a:solidFill>
                  <a:schemeClr val="bg1"/>
                </a:solidFill>
              </a:rPr>
              <a:t>prone</a:t>
            </a:r>
            <a:r>
              <a:rPr lang="fr-FR" sz="1200" dirty="0">
                <a:solidFill>
                  <a:schemeClr val="bg1"/>
                </a:solidFill>
              </a:rPr>
              <a:t> to </a:t>
            </a:r>
            <a:r>
              <a:rPr lang="fr-FR" sz="1200" dirty="0" err="1">
                <a:solidFill>
                  <a:schemeClr val="bg1"/>
                </a:solidFill>
              </a:rPr>
              <a:t>keep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exploring</a:t>
            </a:r>
            <a:r>
              <a:rPr lang="fr-FR" sz="1200" dirty="0">
                <a:solidFill>
                  <a:schemeClr val="bg1"/>
                </a:solidFill>
              </a:rPr>
              <a:t> the good patch.</a:t>
            </a:r>
          </a:p>
          <a:p>
            <a:pPr algn="just"/>
            <a:endParaRPr lang="fr-FR" sz="1200" dirty="0">
              <a:solidFill>
                <a:schemeClr val="bg1"/>
              </a:solidFill>
            </a:endParaRPr>
          </a:p>
          <a:p>
            <a:pPr algn="just"/>
            <a:r>
              <a:rPr lang="fr-FR" sz="1200" dirty="0" err="1">
                <a:solidFill>
                  <a:schemeClr val="bg1"/>
                </a:solidFill>
              </a:rPr>
              <a:t>However</a:t>
            </a:r>
            <a:r>
              <a:rPr lang="fr-FR" sz="1200" dirty="0">
                <a:solidFill>
                  <a:schemeClr val="bg1"/>
                </a:solidFill>
              </a:rPr>
              <a:t>, sessions </a:t>
            </a:r>
            <a:r>
              <a:rPr lang="fr-FR" sz="1200" dirty="0" err="1">
                <a:solidFill>
                  <a:schemeClr val="bg1"/>
                </a:solidFill>
              </a:rPr>
              <a:t>were</a:t>
            </a:r>
            <a:r>
              <a:rPr lang="fr-FR" sz="1200" dirty="0">
                <a:solidFill>
                  <a:schemeClr val="bg1"/>
                </a:solidFill>
              </a:rPr>
              <a:t> made in 2 groups and </a:t>
            </a:r>
            <a:r>
              <a:rPr lang="fr-FR" sz="1200" dirty="0" err="1">
                <a:solidFill>
                  <a:schemeClr val="bg1"/>
                </a:solidFill>
              </a:rPr>
              <a:t>it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seems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this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an influent factor. </a:t>
            </a:r>
            <a:r>
              <a:rPr lang="fr-FR" sz="1200" dirty="0" err="1">
                <a:solidFill>
                  <a:schemeClr val="bg1"/>
                </a:solidFill>
              </a:rPr>
              <a:t>See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next</a:t>
            </a:r>
            <a:r>
              <a:rPr lang="fr-FR" sz="1200" dirty="0">
                <a:solidFill>
                  <a:schemeClr val="bg1"/>
                </a:solidFill>
              </a:rPr>
              <a:t> figure on the right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7C31CA9-0DE9-4EE3-857B-E31FFD1F470D}"/>
              </a:ext>
            </a:extLst>
          </p:cNvPr>
          <p:cNvGrpSpPr/>
          <p:nvPr/>
        </p:nvGrpSpPr>
        <p:grpSpPr>
          <a:xfrm>
            <a:off x="2625666" y="592267"/>
            <a:ext cx="4879220" cy="4001477"/>
            <a:chOff x="80111" y="879262"/>
            <a:chExt cx="4879220" cy="400147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5BA55F2-FF22-4AC6-91CF-0A8AC0F9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11" y="879262"/>
              <a:ext cx="4879220" cy="4001477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63CF5FB-FC1D-4D23-92AA-4A0146D41284}"/>
                </a:ext>
              </a:extLst>
            </p:cNvPr>
            <p:cNvSpPr txBox="1"/>
            <p:nvPr/>
          </p:nvSpPr>
          <p:spPr>
            <a:xfrm>
              <a:off x="867508" y="98474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ns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D55EAA8-6901-4EA1-86C3-3A1B4B6461E4}"/>
                </a:ext>
              </a:extLst>
            </p:cNvPr>
            <p:cNvSpPr txBox="1"/>
            <p:nvPr/>
          </p:nvSpPr>
          <p:spPr>
            <a:xfrm>
              <a:off x="862439" y="2807722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ns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1BC3CB54-9FE2-4012-98DF-43BF3CD40E84}"/>
                </a:ext>
              </a:extLst>
            </p:cNvPr>
            <p:cNvSpPr txBox="1"/>
            <p:nvPr/>
          </p:nvSpPr>
          <p:spPr>
            <a:xfrm>
              <a:off x="2740194" y="1317051"/>
              <a:ext cx="84637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>
                  <a:solidFill>
                    <a:srgbClr val="FF0000"/>
                  </a:solidFill>
                </a:rPr>
                <a:t>* Injection</a:t>
              </a:r>
            </a:p>
            <a:p>
              <a:pPr algn="ctr"/>
              <a:r>
                <a:rPr lang="fr-FR" sz="900" dirty="0"/>
                <a:t>. Patch x Injection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5C00491-4B15-4470-88AD-9DFA64224926}"/>
                </a:ext>
              </a:extLst>
            </p:cNvPr>
            <p:cNvSpPr txBox="1"/>
            <p:nvPr/>
          </p:nvSpPr>
          <p:spPr>
            <a:xfrm>
              <a:off x="3727248" y="1317051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ns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74D3A629-4A86-45EC-B488-EA6012F7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4" y="592895"/>
            <a:ext cx="2165165" cy="40008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32CA3A5-93AB-4C2F-8D5D-A06EFAE99784}"/>
              </a:ext>
            </a:extLst>
          </p:cNvPr>
          <p:cNvSpPr txBox="1"/>
          <p:nvPr/>
        </p:nvSpPr>
        <p:spPr>
          <a:xfrm>
            <a:off x="949585" y="79152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***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B7D965-13AE-4552-82B8-B4342AF939E9}"/>
              </a:ext>
            </a:extLst>
          </p:cNvPr>
          <p:cNvSpPr txBox="1"/>
          <p:nvPr/>
        </p:nvSpPr>
        <p:spPr>
          <a:xfrm>
            <a:off x="949585" y="25079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***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ED38F1-B646-4C4C-85BA-F4974B813E09}"/>
              </a:ext>
            </a:extLst>
          </p:cNvPr>
          <p:cNvSpPr txBox="1"/>
          <p:nvPr/>
        </p:nvSpPr>
        <p:spPr>
          <a:xfrm>
            <a:off x="319824" y="4851800"/>
            <a:ext cx="216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The 2 </a:t>
            </a:r>
            <a:r>
              <a:rPr lang="fr-FR" sz="1200" dirty="0" err="1">
                <a:solidFill>
                  <a:schemeClr val="bg1"/>
                </a:solidFill>
              </a:rPr>
              <a:t>monkeys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spend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less</a:t>
            </a:r>
            <a:r>
              <a:rPr lang="fr-FR" sz="1200" dirty="0">
                <a:solidFill>
                  <a:schemeClr val="bg1"/>
                </a:solidFill>
              </a:rPr>
              <a:t> time in the </a:t>
            </a:r>
            <a:r>
              <a:rPr lang="fr-FR" sz="1200" dirty="0" err="1">
                <a:solidFill>
                  <a:schemeClr val="bg1"/>
                </a:solidFill>
              </a:rPr>
              <a:t>less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rewarded</a:t>
            </a:r>
            <a:r>
              <a:rPr lang="fr-FR" sz="1200" dirty="0">
                <a:solidFill>
                  <a:schemeClr val="bg1"/>
                </a:solidFill>
              </a:rPr>
              <a:t> patch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E10D4-78FA-47D3-98FF-312732FB7D93}"/>
              </a:ext>
            </a:extLst>
          </p:cNvPr>
          <p:cNvSpPr/>
          <p:nvPr/>
        </p:nvSpPr>
        <p:spPr>
          <a:xfrm>
            <a:off x="9141019" y="2507970"/>
            <a:ext cx="13351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dirty="0" err="1">
                <a:solidFill>
                  <a:srgbClr val="FF0000"/>
                </a:solidFill>
              </a:rPr>
              <a:t>sessrand</a:t>
            </a:r>
            <a:r>
              <a:rPr lang="fr-FR" sz="500" dirty="0">
                <a:solidFill>
                  <a:srgbClr val="FF0000"/>
                </a:solidFill>
              </a:rPr>
              <a:t>    9.11e-09 ***</a:t>
            </a:r>
          </a:p>
          <a:p>
            <a:r>
              <a:rPr lang="fr-FR" sz="500" dirty="0" err="1">
                <a:solidFill>
                  <a:srgbClr val="FF0000"/>
                </a:solidFill>
              </a:rPr>
              <a:t>patchBad:InjectionDCZ</a:t>
            </a:r>
            <a:r>
              <a:rPr lang="fr-FR" sz="500" dirty="0">
                <a:solidFill>
                  <a:srgbClr val="FF0000"/>
                </a:solidFill>
              </a:rPr>
              <a:t>    0.0465 *</a:t>
            </a:r>
          </a:p>
          <a:p>
            <a:r>
              <a:rPr lang="fr-FR" sz="500" dirty="0" err="1">
                <a:solidFill>
                  <a:srgbClr val="FF0000"/>
                </a:solidFill>
              </a:rPr>
              <a:t>patchBad:InjectionDCZ:sessrand</a:t>
            </a:r>
            <a:r>
              <a:rPr lang="fr-FR" sz="500" dirty="0">
                <a:solidFill>
                  <a:srgbClr val="FF0000"/>
                </a:solidFill>
              </a:rPr>
              <a:t>   0.0888 .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92C6AC-93F1-4DA9-A8A8-FF6342516F2A}"/>
              </a:ext>
            </a:extLst>
          </p:cNvPr>
          <p:cNvSpPr/>
          <p:nvPr/>
        </p:nvSpPr>
        <p:spPr>
          <a:xfrm>
            <a:off x="8136826" y="2593005"/>
            <a:ext cx="133518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dirty="0" err="1">
                <a:solidFill>
                  <a:srgbClr val="FF0000"/>
                </a:solidFill>
              </a:rPr>
              <a:t>patchBad:InjectionDCZ</a:t>
            </a:r>
            <a:r>
              <a:rPr lang="fr-FR" sz="500" dirty="0">
                <a:solidFill>
                  <a:srgbClr val="FF0000"/>
                </a:solidFill>
              </a:rPr>
              <a:t>: 0.021408 *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67F1EC1-E18C-4E6E-9D80-1727940AE74D}"/>
              </a:ext>
            </a:extLst>
          </p:cNvPr>
          <p:cNvSpPr txBox="1"/>
          <p:nvPr/>
        </p:nvSpPr>
        <p:spPr>
          <a:xfrm>
            <a:off x="7490272" y="6219240"/>
            <a:ext cx="42046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2"/>
                </a:solidFill>
              </a:rPr>
              <a:t>There </a:t>
            </a:r>
            <a:r>
              <a:rPr lang="fr-FR" sz="1100" dirty="0" err="1">
                <a:solidFill>
                  <a:schemeClr val="accent2"/>
                </a:solidFill>
              </a:rPr>
              <a:t>is</a:t>
            </a:r>
            <a:r>
              <a:rPr lang="fr-FR" sz="1100" dirty="0">
                <a:solidFill>
                  <a:schemeClr val="accent2"/>
                </a:solidFill>
              </a:rPr>
              <a:t> </a:t>
            </a:r>
            <a:r>
              <a:rPr lang="fr-FR" sz="1100" dirty="0" err="1">
                <a:solidFill>
                  <a:schemeClr val="accent2"/>
                </a:solidFill>
              </a:rPr>
              <a:t>thus</a:t>
            </a:r>
            <a:r>
              <a:rPr lang="fr-FR" sz="1100" dirty="0">
                <a:solidFill>
                  <a:schemeClr val="accent2"/>
                </a:solidFill>
              </a:rPr>
              <a:t> an </a:t>
            </a:r>
            <a:r>
              <a:rPr lang="fr-FR" sz="1100" dirty="0" err="1">
                <a:solidFill>
                  <a:schemeClr val="accent2"/>
                </a:solidFill>
              </a:rPr>
              <a:t>overall</a:t>
            </a:r>
            <a:r>
              <a:rPr lang="fr-FR" sz="1100" dirty="0">
                <a:solidFill>
                  <a:schemeClr val="accent2"/>
                </a:solidFill>
              </a:rPr>
              <a:t> </a:t>
            </a:r>
            <a:r>
              <a:rPr lang="fr-FR" sz="1100" dirty="0" err="1">
                <a:solidFill>
                  <a:schemeClr val="accent2"/>
                </a:solidFill>
              </a:rPr>
              <a:t>tendency</a:t>
            </a:r>
            <a:r>
              <a:rPr lang="fr-FR" sz="1100" dirty="0">
                <a:solidFill>
                  <a:schemeClr val="accent2"/>
                </a:solidFill>
              </a:rPr>
              <a:t> for </a:t>
            </a:r>
            <a:r>
              <a:rPr lang="fr-FR" sz="1100" dirty="0" err="1">
                <a:solidFill>
                  <a:schemeClr val="accent2"/>
                </a:solidFill>
              </a:rPr>
              <a:t>animals</a:t>
            </a:r>
            <a:r>
              <a:rPr lang="fr-FR" sz="1100" dirty="0">
                <a:solidFill>
                  <a:schemeClr val="accent2"/>
                </a:solidFill>
              </a:rPr>
              <a:t> to </a:t>
            </a:r>
            <a:r>
              <a:rPr lang="fr-FR" sz="1100" dirty="0" err="1">
                <a:solidFill>
                  <a:schemeClr val="accent2"/>
                </a:solidFill>
              </a:rPr>
              <a:t>spend</a:t>
            </a:r>
            <a:r>
              <a:rPr lang="fr-FR" sz="1100" dirty="0">
                <a:solidFill>
                  <a:schemeClr val="accent2"/>
                </a:solidFill>
              </a:rPr>
              <a:t> more time in good patch </a:t>
            </a:r>
            <a:r>
              <a:rPr lang="fr-FR" sz="1100" dirty="0" err="1">
                <a:solidFill>
                  <a:schemeClr val="accent2"/>
                </a:solidFill>
              </a:rPr>
              <a:t>under</a:t>
            </a:r>
            <a:r>
              <a:rPr lang="fr-FR" sz="1100" dirty="0">
                <a:solidFill>
                  <a:schemeClr val="accent2"/>
                </a:solidFill>
              </a:rPr>
              <a:t> DCZ </a:t>
            </a:r>
            <a:r>
              <a:rPr lang="fr-FR" sz="1100" dirty="0" err="1">
                <a:solidFill>
                  <a:schemeClr val="accent2"/>
                </a:solidFill>
              </a:rPr>
              <a:t>although</a:t>
            </a:r>
            <a:r>
              <a:rPr lang="fr-FR" sz="1100" dirty="0">
                <a:solidFill>
                  <a:schemeClr val="accent2"/>
                </a:solidFill>
              </a:rPr>
              <a:t> the </a:t>
            </a:r>
            <a:r>
              <a:rPr lang="fr-FR" sz="1100" dirty="0" err="1">
                <a:solidFill>
                  <a:schemeClr val="accent2"/>
                </a:solidFill>
              </a:rPr>
              <a:t>difference</a:t>
            </a:r>
            <a:r>
              <a:rPr lang="fr-FR" sz="1100" dirty="0">
                <a:solidFill>
                  <a:schemeClr val="accent2"/>
                </a:solidFill>
              </a:rPr>
              <a:t> with </a:t>
            </a:r>
            <a:r>
              <a:rPr lang="fr-FR" sz="1100" dirty="0" err="1">
                <a:solidFill>
                  <a:schemeClr val="accent2"/>
                </a:solidFill>
              </a:rPr>
              <a:t>bad</a:t>
            </a:r>
            <a:r>
              <a:rPr lang="fr-FR" sz="1100" dirty="0">
                <a:solidFill>
                  <a:schemeClr val="accent2"/>
                </a:solidFill>
              </a:rPr>
              <a:t> patch varies with session groups. </a:t>
            </a:r>
          </a:p>
        </p:txBody>
      </p:sp>
    </p:spTree>
    <p:extLst>
      <p:ext uri="{BB962C8B-B14F-4D97-AF65-F5344CB8AC3E}">
        <p14:creationId xmlns:p14="http://schemas.microsoft.com/office/powerpoint/2010/main" val="16523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847DDCA-9D56-47ED-8001-BCB5FA79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45" y="1916601"/>
            <a:ext cx="2823145" cy="302479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2F83D0-CBA3-4227-8395-35426FC1E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33"/>
          <a:stretch/>
        </p:blipFill>
        <p:spPr>
          <a:xfrm>
            <a:off x="429360" y="1916601"/>
            <a:ext cx="2938585" cy="302494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DEBC0E8-E7DE-43DF-83A8-B71B87ED66A9}"/>
              </a:ext>
            </a:extLst>
          </p:cNvPr>
          <p:cNvSpPr txBox="1"/>
          <p:nvPr/>
        </p:nvSpPr>
        <p:spPr>
          <a:xfrm>
            <a:off x="345507" y="1312984"/>
            <a:ext cx="588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Do </a:t>
            </a:r>
            <a:r>
              <a:rPr lang="fr-FR" sz="1200" dirty="0" err="1">
                <a:solidFill>
                  <a:schemeClr val="bg1"/>
                </a:solidFill>
              </a:rPr>
              <a:t>animals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take</a:t>
            </a:r>
            <a:r>
              <a:rPr lang="fr-FR" sz="1200" dirty="0">
                <a:solidFill>
                  <a:schemeClr val="bg1"/>
                </a:solidFill>
              </a:rPr>
              <a:t> longer to </a:t>
            </a:r>
            <a:r>
              <a:rPr lang="fr-FR" sz="1200" dirty="0" err="1">
                <a:solidFill>
                  <a:schemeClr val="bg1"/>
                </a:solidFill>
              </a:rPr>
              <a:t>rewards</a:t>
            </a:r>
            <a:r>
              <a:rPr lang="fr-FR" sz="1200" dirty="0">
                <a:solidFill>
                  <a:schemeClr val="bg1"/>
                </a:solidFill>
              </a:rPr>
              <a:t>? , </a:t>
            </a:r>
            <a:r>
              <a:rPr lang="fr-FR" sz="1200" dirty="0" err="1">
                <a:solidFill>
                  <a:schemeClr val="bg1"/>
                </a:solidFill>
              </a:rPr>
              <a:t>which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would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be</a:t>
            </a:r>
            <a:r>
              <a:rPr lang="fr-FR" sz="1200" dirty="0">
                <a:solidFill>
                  <a:schemeClr val="bg1"/>
                </a:solidFill>
              </a:rPr>
              <a:t> the </a:t>
            </a:r>
            <a:r>
              <a:rPr lang="fr-FR" sz="1200" dirty="0" err="1">
                <a:solidFill>
                  <a:schemeClr val="bg1"/>
                </a:solidFill>
              </a:rPr>
              <a:t>consequence</a:t>
            </a:r>
            <a:r>
              <a:rPr lang="fr-FR" sz="1200" dirty="0">
                <a:solidFill>
                  <a:schemeClr val="bg1"/>
                </a:solidFill>
              </a:rPr>
              <a:t> of </a:t>
            </a:r>
            <a:r>
              <a:rPr lang="fr-FR" sz="1200" dirty="0" err="1">
                <a:solidFill>
                  <a:schemeClr val="bg1"/>
                </a:solidFill>
              </a:rPr>
              <a:t>alterred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search</a:t>
            </a:r>
            <a:r>
              <a:rPr lang="fr-FR" sz="1200" dirty="0">
                <a:solidFill>
                  <a:schemeClr val="bg1"/>
                </a:solidFill>
              </a:rPr>
              <a:t> patterns, or default in switch </a:t>
            </a:r>
            <a:r>
              <a:rPr lang="fr-FR" sz="1200" dirty="0" err="1">
                <a:solidFill>
                  <a:schemeClr val="bg1"/>
                </a:solidFill>
              </a:rPr>
              <a:t>between</a:t>
            </a:r>
            <a:r>
              <a:rPr lang="fr-FR" sz="1200" dirty="0">
                <a:solidFill>
                  <a:schemeClr val="bg1"/>
                </a:solidFill>
              </a:rPr>
              <a:t> patches (</a:t>
            </a:r>
            <a:r>
              <a:rPr lang="fr-FR" sz="1200" dirty="0" err="1">
                <a:solidFill>
                  <a:schemeClr val="bg1"/>
                </a:solidFill>
              </a:rPr>
              <a:t>there</a:t>
            </a:r>
            <a:r>
              <a:rPr lang="fr-FR" sz="1200" dirty="0">
                <a:solidFill>
                  <a:schemeClr val="bg1"/>
                </a:solidFill>
              </a:rPr>
              <a:t> are 41 </a:t>
            </a:r>
            <a:r>
              <a:rPr lang="fr-FR" sz="1200" dirty="0" err="1">
                <a:solidFill>
                  <a:schemeClr val="bg1"/>
                </a:solidFill>
              </a:rPr>
              <a:t>rewards</a:t>
            </a:r>
            <a:r>
              <a:rPr lang="fr-FR" sz="1200" dirty="0">
                <a:solidFill>
                  <a:schemeClr val="bg1"/>
                </a:solidFill>
              </a:rPr>
              <a:t> in total).</a:t>
            </a:r>
          </a:p>
        </p:txBody>
      </p:sp>
      <p:sp>
        <p:nvSpPr>
          <p:cNvPr id="6" name="AutoShape 2" descr="http://127.0.0.1:17709/graphics/plot.png?width=459&amp;height=543&amp;randomizer=-1076452571">
            <a:extLst>
              <a:ext uri="{FF2B5EF4-FFF2-40B4-BE49-F238E27FC236}">
                <a16:creationId xmlns:a16="http://schemas.microsoft.com/office/drawing/2014/main" id="{AF7BF934-380A-40B8-A718-4EA3ED6B0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3FC444-617B-44A6-8F9E-2FB6A294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24" y="1916601"/>
            <a:ext cx="2556874" cy="30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127.0.0.1:21261/graphics/plot.png?width=542&amp;height=706&amp;randomizer=-2127132621">
            <a:extLst>
              <a:ext uri="{FF2B5EF4-FFF2-40B4-BE49-F238E27FC236}">
                <a16:creationId xmlns:a16="http://schemas.microsoft.com/office/drawing/2014/main" id="{9CE3A72B-6BB5-49DD-8A3C-5CD15C151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C5A42-6C89-4319-916C-F9110579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62" y="1152525"/>
            <a:ext cx="3643313" cy="4857750"/>
          </a:xfrm>
          <a:prstGeom prst="rect">
            <a:avLst/>
          </a:prstGeom>
        </p:spPr>
      </p:pic>
      <p:sp>
        <p:nvSpPr>
          <p:cNvPr id="7" name="AutoShape 4" descr="http://127.0.0.1:21261/graphics/plot.png?width=538&amp;height=537&amp;randomizer=-1085413003">
            <a:extLst>
              <a:ext uri="{FF2B5EF4-FFF2-40B4-BE49-F238E27FC236}">
                <a16:creationId xmlns:a16="http://schemas.microsoft.com/office/drawing/2014/main" id="{7D04B19E-CA5C-4C16-951E-2E5DDE102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978022-5C83-472B-AFCD-DB4EE1E2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75" y="1152525"/>
            <a:ext cx="486679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8A566FC-C28D-4350-B21C-C37C35BE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76" y="3686628"/>
            <a:ext cx="4717553" cy="24231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485893-A7B8-4C11-A715-CD426D86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76" y="899033"/>
            <a:ext cx="4717553" cy="243993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39DF87-FBAA-47E9-8A4F-A6F4DDCAD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1" y="3481537"/>
            <a:ext cx="5079774" cy="30173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305D88-2DF7-473A-A4B4-2C510DFAC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37" y="199408"/>
            <a:ext cx="4210206" cy="30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5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280</Words>
  <Application>Microsoft Office PowerPoint</Application>
  <PresentationFormat>Grand écran</PresentationFormat>
  <Paragraphs>28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Thème Office</vt:lpstr>
      <vt:lpstr>PST50 OsVi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PST50 OsVi</dc:title>
  <dc:creator>Emmanuel Procyk</dc:creator>
  <cp:lastModifiedBy>Emmanuel Procyk</cp:lastModifiedBy>
  <cp:revision>42</cp:revision>
  <dcterms:created xsi:type="dcterms:W3CDTF">2023-09-06T07:33:48Z</dcterms:created>
  <dcterms:modified xsi:type="dcterms:W3CDTF">2023-09-19T13:10:25Z</dcterms:modified>
</cp:coreProperties>
</file>