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68" r:id="rId3"/>
    <p:sldId id="269" r:id="rId4"/>
    <p:sldId id="282" r:id="rId5"/>
    <p:sldId id="270" r:id="rId6"/>
    <p:sldId id="271" r:id="rId7"/>
    <p:sldId id="261" r:id="rId8"/>
    <p:sldId id="272" r:id="rId9"/>
    <p:sldId id="262" r:id="rId10"/>
    <p:sldId id="273" r:id="rId11"/>
    <p:sldId id="274" r:id="rId12"/>
    <p:sldId id="275" r:id="rId13"/>
    <p:sldId id="264" r:id="rId14"/>
    <p:sldId id="276" r:id="rId15"/>
    <p:sldId id="277" r:id="rId16"/>
    <p:sldId id="278" r:id="rId17"/>
    <p:sldId id="279" r:id="rId18"/>
    <p:sldId id="280" r:id="rId19"/>
    <p:sldId id="281" r:id="rId20"/>
    <p:sldId id="267"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poppins" panose="00000500000000000000"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thsh" initials="P" lastIdx="1" clrIdx="0">
    <p:extLst>
      <p:ext uri="{19B8F6BF-5375-455C-9EA6-DF929625EA0E}">
        <p15:presenceInfo xmlns:p15="http://schemas.microsoft.com/office/powerpoint/2012/main" userId="fabe5614efe991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hsh" userId="fabe5614efe9916b" providerId="LiveId" clId="{9A80D43A-8243-4B7E-BC1B-4DAD52A1AC0F}"/>
    <pc:docChg chg="custSel modSld">
      <pc:chgData name="Prithsh" userId="fabe5614efe9916b" providerId="LiveId" clId="{9A80D43A-8243-4B7E-BC1B-4DAD52A1AC0F}" dt="2022-02-22T18:11:26.648" v="77" actId="207"/>
      <pc:docMkLst>
        <pc:docMk/>
      </pc:docMkLst>
      <pc:sldChg chg="modSp mod">
        <pc:chgData name="Prithsh" userId="fabe5614efe9916b" providerId="LiveId" clId="{9A80D43A-8243-4B7E-BC1B-4DAD52A1AC0F}" dt="2022-02-22T17:47:45.276" v="50" actId="20577"/>
        <pc:sldMkLst>
          <pc:docMk/>
          <pc:sldMk cId="0" sldId="256"/>
        </pc:sldMkLst>
        <pc:spChg chg="mod">
          <ac:chgData name="Prithsh" userId="fabe5614efe9916b" providerId="LiveId" clId="{9A80D43A-8243-4B7E-BC1B-4DAD52A1AC0F}" dt="2022-02-22T17:47:45.276" v="50" actId="20577"/>
          <ac:spMkLst>
            <pc:docMk/>
            <pc:sldMk cId="0" sldId="256"/>
            <ac:spMk id="67" creationId="{00000000-0000-0000-0000-000000000000}"/>
          </ac:spMkLst>
        </pc:spChg>
        <pc:spChg chg="mod">
          <ac:chgData name="Prithsh" userId="fabe5614efe9916b" providerId="LiveId" clId="{9A80D43A-8243-4B7E-BC1B-4DAD52A1AC0F}" dt="2022-02-22T17:45:52.941" v="39" actId="14100"/>
          <ac:spMkLst>
            <pc:docMk/>
            <pc:sldMk cId="0" sldId="256"/>
            <ac:spMk id="68" creationId="{00000000-0000-0000-0000-000000000000}"/>
          </ac:spMkLst>
        </pc:spChg>
      </pc:sldChg>
      <pc:sldChg chg="modSp mod">
        <pc:chgData name="Prithsh" userId="fabe5614efe9916b" providerId="LiveId" clId="{9A80D43A-8243-4B7E-BC1B-4DAD52A1AC0F}" dt="2022-02-22T18:07:56.323" v="62" actId="207"/>
        <pc:sldMkLst>
          <pc:docMk/>
          <pc:sldMk cId="1901584525" sldId="269"/>
        </pc:sldMkLst>
        <pc:spChg chg="mod">
          <ac:chgData name="Prithsh" userId="fabe5614efe9916b" providerId="LiveId" clId="{9A80D43A-8243-4B7E-BC1B-4DAD52A1AC0F}" dt="2022-02-22T18:07:56.323" v="62" actId="207"/>
          <ac:spMkLst>
            <pc:docMk/>
            <pc:sldMk cId="1901584525" sldId="269"/>
            <ac:spMk id="4" creationId="{DD3034E9-DD9E-4971-B73A-E95B37D0019D}"/>
          </ac:spMkLst>
        </pc:spChg>
      </pc:sldChg>
      <pc:sldChg chg="modSp mod">
        <pc:chgData name="Prithsh" userId="fabe5614efe9916b" providerId="LiveId" clId="{9A80D43A-8243-4B7E-BC1B-4DAD52A1AC0F}" dt="2022-02-22T18:08:45.715" v="65" actId="207"/>
        <pc:sldMkLst>
          <pc:docMk/>
          <pc:sldMk cId="2774414536" sldId="270"/>
        </pc:sldMkLst>
        <pc:spChg chg="mod">
          <ac:chgData name="Prithsh" userId="fabe5614efe9916b" providerId="LiveId" clId="{9A80D43A-8243-4B7E-BC1B-4DAD52A1AC0F}" dt="2022-02-22T18:08:45.715" v="65" actId="207"/>
          <ac:spMkLst>
            <pc:docMk/>
            <pc:sldMk cId="2774414536" sldId="270"/>
            <ac:spMk id="3" creationId="{01AB2380-48B6-4D8A-BFDE-6B4AD5A652F8}"/>
          </ac:spMkLst>
        </pc:spChg>
      </pc:sldChg>
      <pc:sldChg chg="modSp mod">
        <pc:chgData name="Prithsh" userId="fabe5614efe9916b" providerId="LiveId" clId="{9A80D43A-8243-4B7E-BC1B-4DAD52A1AC0F}" dt="2022-02-22T18:09:15.648" v="67" actId="207"/>
        <pc:sldMkLst>
          <pc:docMk/>
          <pc:sldMk cId="2647878221" sldId="271"/>
        </pc:sldMkLst>
        <pc:spChg chg="mod">
          <ac:chgData name="Prithsh" userId="fabe5614efe9916b" providerId="LiveId" clId="{9A80D43A-8243-4B7E-BC1B-4DAD52A1AC0F}" dt="2022-02-22T18:09:15.648" v="67" actId="207"/>
          <ac:spMkLst>
            <pc:docMk/>
            <pc:sldMk cId="2647878221" sldId="271"/>
            <ac:spMk id="3" creationId="{9603BD7B-0E4C-4BEC-A39F-8E0ACD7575C8}"/>
          </ac:spMkLst>
        </pc:spChg>
      </pc:sldChg>
      <pc:sldChg chg="modSp mod">
        <pc:chgData name="Prithsh" userId="fabe5614efe9916b" providerId="LiveId" clId="{9A80D43A-8243-4B7E-BC1B-4DAD52A1AC0F}" dt="2022-02-22T18:10:14.434" v="68" actId="207"/>
        <pc:sldMkLst>
          <pc:docMk/>
          <pc:sldMk cId="3636384310" sldId="276"/>
        </pc:sldMkLst>
        <pc:spChg chg="mod">
          <ac:chgData name="Prithsh" userId="fabe5614efe9916b" providerId="LiveId" clId="{9A80D43A-8243-4B7E-BC1B-4DAD52A1AC0F}" dt="2022-02-22T18:10:14.434" v="68" actId="207"/>
          <ac:spMkLst>
            <pc:docMk/>
            <pc:sldMk cId="3636384310" sldId="276"/>
            <ac:spMk id="6" creationId="{67F7320B-C147-499D-98F8-26C0A2B35D94}"/>
          </ac:spMkLst>
        </pc:spChg>
      </pc:sldChg>
      <pc:sldChg chg="modSp mod">
        <pc:chgData name="Prithsh" userId="fabe5614efe9916b" providerId="LiveId" clId="{9A80D43A-8243-4B7E-BC1B-4DAD52A1AC0F}" dt="2022-02-22T18:10:39.702" v="71" actId="207"/>
        <pc:sldMkLst>
          <pc:docMk/>
          <pc:sldMk cId="2668901104" sldId="278"/>
        </pc:sldMkLst>
        <pc:spChg chg="mod">
          <ac:chgData name="Prithsh" userId="fabe5614efe9916b" providerId="LiveId" clId="{9A80D43A-8243-4B7E-BC1B-4DAD52A1AC0F}" dt="2022-02-22T18:10:39.702" v="71" actId="207"/>
          <ac:spMkLst>
            <pc:docMk/>
            <pc:sldMk cId="2668901104" sldId="278"/>
            <ac:spMk id="3" creationId="{A89288B8-1793-4A25-A542-0838D9CDDFC5}"/>
          </ac:spMkLst>
        </pc:spChg>
      </pc:sldChg>
      <pc:sldChg chg="modSp mod">
        <pc:chgData name="Prithsh" userId="fabe5614efe9916b" providerId="LiveId" clId="{9A80D43A-8243-4B7E-BC1B-4DAD52A1AC0F}" dt="2022-02-22T18:11:13.701" v="76" actId="207"/>
        <pc:sldMkLst>
          <pc:docMk/>
          <pc:sldMk cId="4073036100" sldId="279"/>
        </pc:sldMkLst>
        <pc:spChg chg="mod">
          <ac:chgData name="Prithsh" userId="fabe5614efe9916b" providerId="LiveId" clId="{9A80D43A-8243-4B7E-BC1B-4DAD52A1AC0F}" dt="2022-02-22T18:11:13.701" v="76" actId="207"/>
          <ac:spMkLst>
            <pc:docMk/>
            <pc:sldMk cId="4073036100" sldId="279"/>
            <ac:spMk id="3" creationId="{48420060-6E9D-4A9B-89CC-4F2C846ACDE1}"/>
          </ac:spMkLst>
        </pc:spChg>
      </pc:sldChg>
      <pc:sldChg chg="modSp mod">
        <pc:chgData name="Prithsh" userId="fabe5614efe9916b" providerId="LiveId" clId="{9A80D43A-8243-4B7E-BC1B-4DAD52A1AC0F}" dt="2022-02-22T18:11:26.648" v="77" actId="207"/>
        <pc:sldMkLst>
          <pc:docMk/>
          <pc:sldMk cId="1196908676" sldId="280"/>
        </pc:sldMkLst>
        <pc:spChg chg="mod">
          <ac:chgData name="Prithsh" userId="fabe5614efe9916b" providerId="LiveId" clId="{9A80D43A-8243-4B7E-BC1B-4DAD52A1AC0F}" dt="2022-02-22T18:11:26.648" v="77" actId="207"/>
          <ac:spMkLst>
            <pc:docMk/>
            <pc:sldMk cId="1196908676" sldId="280"/>
            <ac:spMk id="3" creationId="{F7A00D71-6CC7-47A7-B754-D366C6C1E20D}"/>
          </ac:spMkLst>
        </pc:spChg>
      </pc:sldChg>
      <pc:sldChg chg="modSp mod">
        <pc:chgData name="Prithsh" userId="fabe5614efe9916b" providerId="LiveId" clId="{9A80D43A-8243-4B7E-BC1B-4DAD52A1AC0F}" dt="2022-02-22T18:08:21.893" v="64" actId="207"/>
        <pc:sldMkLst>
          <pc:docMk/>
          <pc:sldMk cId="3826260264" sldId="282"/>
        </pc:sldMkLst>
        <pc:spChg chg="mod">
          <ac:chgData name="Prithsh" userId="fabe5614efe9916b" providerId="LiveId" clId="{9A80D43A-8243-4B7E-BC1B-4DAD52A1AC0F}" dt="2022-02-22T17:53:07.961" v="59" actId="20577"/>
          <ac:spMkLst>
            <pc:docMk/>
            <pc:sldMk cId="3826260264" sldId="282"/>
            <ac:spMk id="2" creationId="{34547F21-DB04-42EA-A25B-F0E3C8DBB9CE}"/>
          </ac:spMkLst>
        </pc:spChg>
        <pc:spChg chg="mod">
          <ac:chgData name="Prithsh" userId="fabe5614efe9916b" providerId="LiveId" clId="{9A80D43A-8243-4B7E-BC1B-4DAD52A1AC0F}" dt="2022-02-22T18:08:21.893" v="64" actId="207"/>
          <ac:spMkLst>
            <pc:docMk/>
            <pc:sldMk cId="3826260264" sldId="282"/>
            <ac:spMk id="3" creationId="{914F2EB7-7667-4BBC-9566-7518BAE9CF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6f73a0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6f73a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f73a04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6f73a04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6"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doi.org/10.1056/NEJMoa2001017"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799200"/>
            <a:ext cx="8222100" cy="1497600"/>
          </a:xfrm>
          <a:prstGeom prst="rect">
            <a:avLst/>
          </a:prstGeom>
        </p:spPr>
        <p:txBody>
          <a:bodyPr spcFirstLastPara="1" wrap="square" lIns="91425" tIns="91425" rIns="91425" bIns="91425" anchor="b" anchorCtr="0">
            <a:noAutofit/>
          </a:bodyPr>
          <a:lstStyle/>
          <a:p>
            <a:br>
              <a:rPr lang="en-US" sz="2800" b="0" i="0" dirty="0">
                <a:solidFill>
                  <a:srgbClr val="FFFFFF"/>
                </a:solidFill>
                <a:effectLst/>
                <a:latin typeface="poppins" panose="020B0502040204020203" pitchFamily="2" charset="0"/>
              </a:rPr>
            </a:br>
            <a:br>
              <a:rPr lang="en-US" sz="2800" b="0" i="0" dirty="0">
                <a:solidFill>
                  <a:srgbClr val="FFFFFF"/>
                </a:solidFill>
                <a:effectLst/>
                <a:latin typeface="poppins" panose="020B0502040204020203" pitchFamily="2" charset="0"/>
              </a:rPr>
            </a:br>
            <a:br>
              <a:rPr lang="en-US" sz="2800" b="0" i="0" dirty="0">
                <a:solidFill>
                  <a:srgbClr val="FFFFFF"/>
                </a:solidFill>
                <a:effectLst/>
                <a:latin typeface="poppins" panose="020B0502040204020203" pitchFamily="2" charset="0"/>
              </a:rPr>
            </a:br>
            <a:br>
              <a:rPr lang="en-US" sz="2800" b="0" i="0" dirty="0">
                <a:solidFill>
                  <a:srgbClr val="FFFFFF"/>
                </a:solidFill>
                <a:effectLst/>
                <a:latin typeface="poppins" panose="020B0502040204020203" pitchFamily="2" charset="0"/>
              </a:rPr>
            </a:br>
            <a:br>
              <a:rPr lang="en-US" sz="2800" b="0" i="0" dirty="0">
                <a:solidFill>
                  <a:srgbClr val="FFFFFF"/>
                </a:solidFill>
                <a:effectLst/>
                <a:latin typeface="poppins" panose="020B0502040204020203" pitchFamily="2" charset="0"/>
              </a:rPr>
            </a:br>
            <a:br>
              <a:rPr lang="en-US" sz="2800" b="0" i="0" dirty="0">
                <a:solidFill>
                  <a:srgbClr val="FFFFFF"/>
                </a:solidFill>
                <a:effectLst/>
                <a:latin typeface="poppins" panose="020B0502040204020203" pitchFamily="2" charset="0"/>
              </a:rPr>
            </a:br>
            <a:br>
              <a:rPr lang="en-US" sz="2800" b="0" i="0" dirty="0">
                <a:solidFill>
                  <a:srgbClr val="FFFFFF"/>
                </a:solidFill>
                <a:effectLst/>
                <a:latin typeface="poppins" panose="020B0502040204020203" pitchFamily="2" charset="0"/>
              </a:rPr>
            </a:br>
            <a:br>
              <a:rPr lang="en-US" sz="2800" b="0" i="0" dirty="0">
                <a:solidFill>
                  <a:srgbClr val="FFFFFF"/>
                </a:solidFill>
                <a:effectLst/>
                <a:latin typeface="poppins" panose="020B0502040204020203" pitchFamily="2" charset="0"/>
              </a:rPr>
            </a:br>
            <a:br>
              <a:rPr lang="en-US" sz="2800" b="0" i="0" dirty="0">
                <a:solidFill>
                  <a:srgbClr val="FFFFFF"/>
                </a:solidFill>
                <a:effectLst/>
                <a:latin typeface="poppins" panose="020B0502040204020203" pitchFamily="2" charset="0"/>
              </a:rPr>
            </a:br>
            <a:br>
              <a:rPr lang="en-US" sz="2800" b="0" i="0" dirty="0">
                <a:solidFill>
                  <a:srgbClr val="FFFFFF"/>
                </a:solidFill>
                <a:effectLst/>
                <a:latin typeface="poppins" panose="020B0502040204020203" pitchFamily="2" charset="0"/>
              </a:rPr>
            </a:br>
            <a:br>
              <a:rPr lang="en-US" sz="2800" b="0" i="0" dirty="0">
                <a:solidFill>
                  <a:srgbClr val="FFFFFF"/>
                </a:solidFill>
                <a:effectLst/>
                <a:latin typeface="poppins" panose="020B0502040204020203" pitchFamily="2" charset="0"/>
              </a:rPr>
            </a:br>
            <a:br>
              <a:rPr lang="en-US" sz="2800" b="0" i="0" dirty="0">
                <a:solidFill>
                  <a:srgbClr val="FFFFFF"/>
                </a:solidFill>
                <a:effectLst/>
                <a:latin typeface="poppins" panose="020B0502040204020203" pitchFamily="2" charset="0"/>
              </a:rPr>
            </a:br>
            <a:br>
              <a:rPr lang="en-US" sz="2800" b="0" i="0" dirty="0">
                <a:solidFill>
                  <a:srgbClr val="FFFFFF"/>
                </a:solidFill>
                <a:effectLst/>
                <a:latin typeface="poppins" panose="020B0502040204020203" pitchFamily="2" charset="0"/>
              </a:rPr>
            </a:br>
            <a:br>
              <a:rPr lang="en-US" sz="2800" b="0" i="0" dirty="0">
                <a:solidFill>
                  <a:srgbClr val="FFFFFF"/>
                </a:solidFill>
                <a:effectLst/>
                <a:latin typeface="poppins" panose="020B0502040204020203" pitchFamily="2" charset="0"/>
              </a:rPr>
            </a:br>
            <a:r>
              <a:rPr lang="en-US" sz="2800" b="1" i="0" dirty="0">
                <a:solidFill>
                  <a:schemeClr val="bg2"/>
                </a:solidFill>
                <a:latin typeface="poppins" panose="020B0502040204020203" pitchFamily="2" charset="0"/>
              </a:rPr>
              <a:t>3</a:t>
            </a:r>
            <a:r>
              <a:rPr lang="en-US" sz="2800" b="1" i="0" baseline="30000" dirty="0">
                <a:solidFill>
                  <a:schemeClr val="bg2"/>
                </a:solidFill>
                <a:latin typeface="poppins" panose="020B0502040204020203" pitchFamily="2" charset="0"/>
              </a:rPr>
              <a:t>rd</a:t>
            </a:r>
            <a:r>
              <a:rPr lang="en-US" sz="2800" b="1" i="0" dirty="0">
                <a:solidFill>
                  <a:schemeClr val="bg2"/>
                </a:solidFill>
                <a:latin typeface="poppins" panose="020B0502040204020203" pitchFamily="2" charset="0"/>
              </a:rPr>
              <a:t> INTERNATIONAL CONFERENCE ON</a:t>
            </a:r>
            <a:br>
              <a:rPr lang="en-US" sz="2800" b="1" i="0" dirty="0">
                <a:solidFill>
                  <a:schemeClr val="bg2"/>
                </a:solidFill>
                <a:latin typeface="poppins" panose="020B0502040204020203" pitchFamily="2" charset="0"/>
              </a:rPr>
            </a:br>
            <a:r>
              <a:rPr lang="en-US" sz="2800" b="1" i="0" dirty="0">
                <a:solidFill>
                  <a:schemeClr val="bg2"/>
                </a:solidFill>
                <a:latin typeface="poppins" panose="020B0502040204020203" pitchFamily="2" charset="0"/>
              </a:rPr>
              <a:t>EMERGING TECHNOLOGIES IN DATA MINING AND INFORMATION SECURITY</a:t>
            </a:r>
            <a:br>
              <a:rPr lang="en-US" sz="2800" b="1" i="0" dirty="0">
                <a:solidFill>
                  <a:schemeClr val="bg2"/>
                </a:solidFill>
                <a:latin typeface="poppins" panose="020B0502040204020203" pitchFamily="2" charset="0"/>
              </a:rPr>
            </a:br>
            <a:r>
              <a:rPr lang="en-US" sz="2800" b="1" i="0">
                <a:solidFill>
                  <a:schemeClr val="bg2"/>
                </a:solidFill>
                <a:latin typeface="poppins" panose="020B0502040204020203" pitchFamily="2" charset="0"/>
              </a:rPr>
              <a:t>IEMIS 2022 SPRINGER</a:t>
            </a:r>
            <a:endParaRPr lang="en-US" sz="6600" b="1" dirty="0">
              <a:solidFill>
                <a:schemeClr val="bg2"/>
              </a:solidFill>
            </a:endParaRPr>
          </a:p>
        </p:txBody>
      </p:sp>
      <p:sp>
        <p:nvSpPr>
          <p:cNvPr id="68" name="Google Shape;68;p13"/>
          <p:cNvSpPr txBox="1">
            <a:spLocks noGrp="1"/>
          </p:cNvSpPr>
          <p:nvPr>
            <p:ph type="subTitle" idx="1"/>
          </p:nvPr>
        </p:nvSpPr>
        <p:spPr>
          <a:xfrm>
            <a:off x="289725" y="2571750"/>
            <a:ext cx="8222100" cy="23300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latin typeface="Times New Roman"/>
                <a:ea typeface="Times New Roman"/>
                <a:cs typeface="Times New Roman"/>
                <a:sym typeface="Times New Roman"/>
              </a:rPr>
              <a:t>Covid-19 prediction analysis using machine</a:t>
            </a:r>
          </a:p>
          <a:p>
            <a:pPr marL="0" lvl="0" indent="0" algn="l" rtl="0">
              <a:spcBef>
                <a:spcPts val="0"/>
              </a:spcBef>
              <a:spcAft>
                <a:spcPts val="0"/>
              </a:spcAft>
              <a:buNone/>
            </a:pPr>
            <a:r>
              <a:rPr lang="en-US" sz="2400" b="1" dirty="0">
                <a:latin typeface="Times New Roman"/>
                <a:ea typeface="Times New Roman"/>
                <a:cs typeface="Times New Roman"/>
                <a:sym typeface="Times New Roman"/>
              </a:rPr>
              <a:t>learning approach(Paper id-144) </a:t>
            </a:r>
          </a:p>
          <a:p>
            <a:pPr marL="0" lvl="0" indent="0" algn="l" rtl="0">
              <a:spcBef>
                <a:spcPts val="0"/>
              </a:spcBef>
              <a:spcAft>
                <a:spcPts val="0"/>
              </a:spcAft>
              <a:buNone/>
            </a:pPr>
            <a:endParaRPr lang="en-US" sz="2400" b="1" dirty="0">
              <a:latin typeface="Times New Roman"/>
              <a:ea typeface="Times New Roman"/>
              <a:cs typeface="Times New Roman"/>
              <a:sym typeface="Times New Roman"/>
            </a:endParaRPr>
          </a:p>
          <a:p>
            <a:pPr marL="0" lvl="0" indent="0" algn="ctr" rtl="0">
              <a:spcBef>
                <a:spcPts val="0"/>
              </a:spcBef>
              <a:spcAft>
                <a:spcPts val="0"/>
              </a:spcAft>
              <a:buNone/>
            </a:pPr>
            <a:r>
              <a:rPr lang="en-US" sz="1400" i="1" dirty="0">
                <a:solidFill>
                  <a:schemeClr val="bg2">
                    <a:lumMod val="75000"/>
                  </a:schemeClr>
                </a:solidFill>
                <a:effectLst>
                  <a:outerShdw blurRad="38100" dist="38100" dir="2700000" algn="tl">
                    <a:srgbClr val="000000">
                      <a:alpha val="43137"/>
                    </a:srgbClr>
                  </a:outerShdw>
                </a:effectLst>
              </a:rPr>
              <a:t>Computer Science and Engineering Department</a:t>
            </a:r>
          </a:p>
          <a:p>
            <a:pPr marL="0" lvl="0" indent="0" algn="ctr" rtl="0">
              <a:spcBef>
                <a:spcPts val="0"/>
              </a:spcBef>
              <a:spcAft>
                <a:spcPts val="0"/>
              </a:spcAft>
              <a:buNone/>
            </a:pPr>
            <a:r>
              <a:rPr lang="en-US" sz="1400" i="1" dirty="0">
                <a:solidFill>
                  <a:schemeClr val="bg2">
                    <a:lumMod val="75000"/>
                  </a:schemeClr>
                </a:solidFill>
                <a:effectLst>
                  <a:outerShdw blurRad="38100" dist="38100" dir="2700000" algn="tl">
                    <a:srgbClr val="000000">
                      <a:alpha val="43137"/>
                    </a:srgbClr>
                  </a:outerShdw>
                </a:effectLst>
              </a:rPr>
              <a:t> Future Institute of Engineering and Management, Kolkata 700150</a:t>
            </a:r>
            <a:endParaRPr lang="en-US" sz="1400" b="1" i="1" dirty="0">
              <a:solidFill>
                <a:schemeClr val="bg2">
                  <a:lumMod val="75000"/>
                </a:schemeClr>
              </a:solidFill>
              <a:effectLst>
                <a:outerShdw blurRad="38100" dist="38100" dir="2700000" algn="tl">
                  <a:srgbClr val="000000">
                    <a:alpha val="43137"/>
                  </a:srgbClr>
                </a:outerShdw>
              </a:effectLst>
              <a:latin typeface="Times New Roman"/>
              <a:ea typeface="Times New Roman"/>
              <a:cs typeface="Times New Roman"/>
              <a:sym typeface="Times New Roman"/>
            </a:endParaRPr>
          </a:p>
          <a:p>
            <a:pPr marL="0" lvl="0" indent="0" algn="l" rtl="0">
              <a:spcBef>
                <a:spcPts val="0"/>
              </a:spcBef>
              <a:spcAft>
                <a:spcPts val="0"/>
              </a:spcAft>
              <a:buNone/>
            </a:pPr>
            <a:endParaRPr lang="en-US" sz="1400" b="1" dirty="0">
              <a:latin typeface="Times New Roman"/>
              <a:ea typeface="Times New Roman"/>
              <a:cs typeface="Times New Roman"/>
              <a:sym typeface="Times New Roman"/>
            </a:endParaRPr>
          </a:p>
          <a:p>
            <a:pPr marL="0" lvl="0" indent="0" algn="ctr" rtl="0">
              <a:spcBef>
                <a:spcPts val="0"/>
              </a:spcBef>
              <a:spcAft>
                <a:spcPts val="0"/>
              </a:spcAft>
              <a:buNone/>
            </a:pPr>
            <a:r>
              <a:rPr lang="en-US" sz="1600" i="1" dirty="0" err="1">
                <a:solidFill>
                  <a:schemeClr val="bg2"/>
                </a:solidFill>
              </a:rPr>
              <a:t>Prithish</a:t>
            </a:r>
            <a:r>
              <a:rPr lang="en-US" sz="1600" i="1" dirty="0">
                <a:solidFill>
                  <a:schemeClr val="bg2"/>
                </a:solidFill>
              </a:rPr>
              <a:t> Sarkar(Presenter), </a:t>
            </a:r>
            <a:r>
              <a:rPr lang="en-US" sz="1600" i="1" dirty="0" err="1">
                <a:solidFill>
                  <a:schemeClr val="bg2"/>
                </a:solidFill>
              </a:rPr>
              <a:t>Ahana</a:t>
            </a:r>
            <a:r>
              <a:rPr lang="en-US" sz="1600" i="1" dirty="0">
                <a:solidFill>
                  <a:schemeClr val="bg2"/>
                </a:solidFill>
              </a:rPr>
              <a:t> </a:t>
            </a:r>
            <a:r>
              <a:rPr lang="en-US" sz="1600" i="1" dirty="0" err="1">
                <a:solidFill>
                  <a:schemeClr val="bg2"/>
                </a:solidFill>
              </a:rPr>
              <a:t>Mittra</a:t>
            </a:r>
            <a:r>
              <a:rPr lang="en-US" sz="1600" i="1" dirty="0">
                <a:solidFill>
                  <a:schemeClr val="bg2"/>
                </a:solidFill>
              </a:rPr>
              <a:t>, </a:t>
            </a:r>
            <a:r>
              <a:rPr lang="en-US" sz="1600" i="1" dirty="0" err="1">
                <a:solidFill>
                  <a:schemeClr val="bg2"/>
                </a:solidFill>
              </a:rPr>
              <a:t>Aritra</a:t>
            </a:r>
            <a:r>
              <a:rPr lang="en-US" sz="1600" i="1" dirty="0">
                <a:solidFill>
                  <a:schemeClr val="bg2"/>
                </a:solidFill>
              </a:rPr>
              <a:t> Das Chowdhury</a:t>
            </a:r>
          </a:p>
          <a:p>
            <a:pPr marL="0" lvl="0" indent="0" algn="ctr" rtl="0">
              <a:spcBef>
                <a:spcPts val="0"/>
              </a:spcBef>
              <a:spcAft>
                <a:spcPts val="0"/>
              </a:spcAft>
              <a:buNone/>
            </a:pPr>
            <a:r>
              <a:rPr lang="en-US" sz="1600" i="1" dirty="0">
                <a:solidFill>
                  <a:schemeClr val="bg2"/>
                </a:solidFill>
              </a:rPr>
              <a:t>Under the guidance of Prof </a:t>
            </a:r>
            <a:r>
              <a:rPr lang="en-US" sz="1600" i="1" dirty="0" err="1">
                <a:solidFill>
                  <a:schemeClr val="bg2"/>
                </a:solidFill>
              </a:rPr>
              <a:t>Monoj</a:t>
            </a:r>
            <a:r>
              <a:rPr lang="en-US" sz="1600" i="1" dirty="0">
                <a:solidFill>
                  <a:schemeClr val="bg2"/>
                </a:solidFill>
              </a:rPr>
              <a:t> Kumar Sur</a:t>
            </a:r>
          </a:p>
          <a:p>
            <a:pPr marL="0" lvl="0" indent="0" algn="l" rtl="0">
              <a:spcBef>
                <a:spcPts val="0"/>
              </a:spcBef>
              <a:spcAft>
                <a:spcPts val="0"/>
              </a:spcAft>
              <a:buNone/>
            </a:pPr>
            <a:endParaRPr lang="en-US" sz="24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0E328-5404-421D-9EC9-6B26C334EE9B}"/>
              </a:ext>
            </a:extLst>
          </p:cNvPr>
          <p:cNvSpPr>
            <a:spLocks noGrp="1"/>
          </p:cNvSpPr>
          <p:nvPr>
            <p:ph type="title"/>
          </p:nvPr>
        </p:nvSpPr>
        <p:spPr>
          <a:xfrm>
            <a:off x="471899" y="738725"/>
            <a:ext cx="8556353" cy="767700"/>
          </a:xfrm>
        </p:spPr>
        <p:txBody>
          <a:bodyPr/>
          <a:lstStyle/>
          <a:p>
            <a:r>
              <a:rPr lang="en-IN" dirty="0"/>
              <a:t>MACHINE LEARNING ALGORITHMS APPLIED</a:t>
            </a:r>
          </a:p>
        </p:txBody>
      </p:sp>
      <p:sp>
        <p:nvSpPr>
          <p:cNvPr id="5" name="Text Placeholder 4">
            <a:extLst>
              <a:ext uri="{FF2B5EF4-FFF2-40B4-BE49-F238E27FC236}">
                <a16:creationId xmlns:a16="http://schemas.microsoft.com/office/drawing/2014/main" id="{C1157BF5-5714-459F-B75B-FF911027E9CE}"/>
              </a:ext>
            </a:extLst>
          </p:cNvPr>
          <p:cNvSpPr>
            <a:spLocks noGrp="1"/>
          </p:cNvSpPr>
          <p:nvPr>
            <p:ph type="body" idx="1"/>
          </p:nvPr>
        </p:nvSpPr>
        <p:spPr>
          <a:xfrm>
            <a:off x="572100" y="1942224"/>
            <a:ext cx="3999900" cy="2710200"/>
          </a:xfrm>
        </p:spPr>
        <p:txBody>
          <a:bodyPr/>
          <a:lstStyle/>
          <a:p>
            <a:pPr marL="139700" indent="0">
              <a:buNone/>
            </a:pPr>
            <a:r>
              <a:rPr lang="en-IN" dirty="0"/>
              <a:t>Support Vector Machine(SVM)</a:t>
            </a:r>
          </a:p>
          <a:p>
            <a:endParaRPr lang="en-IN" dirty="0"/>
          </a:p>
        </p:txBody>
      </p:sp>
      <p:sp>
        <p:nvSpPr>
          <p:cNvPr id="6" name="Text Placeholder 5">
            <a:extLst>
              <a:ext uri="{FF2B5EF4-FFF2-40B4-BE49-F238E27FC236}">
                <a16:creationId xmlns:a16="http://schemas.microsoft.com/office/drawing/2014/main" id="{CEB8EFDE-141A-40F5-8DE6-0D88CF51751A}"/>
              </a:ext>
            </a:extLst>
          </p:cNvPr>
          <p:cNvSpPr>
            <a:spLocks noGrp="1"/>
          </p:cNvSpPr>
          <p:nvPr>
            <p:ph type="body" idx="2"/>
          </p:nvPr>
        </p:nvSpPr>
        <p:spPr/>
        <p:txBody>
          <a:bodyPr/>
          <a:lstStyle/>
          <a:p>
            <a:pPr marL="139700" indent="0">
              <a:buNone/>
            </a:pPr>
            <a:r>
              <a:rPr lang="en-IN" dirty="0"/>
              <a:t>Decision Tree Classifier</a:t>
            </a:r>
          </a:p>
          <a:p>
            <a:pPr marL="139700" indent="0">
              <a:buNone/>
            </a:pPr>
            <a:endParaRPr lang="en-IN" dirty="0"/>
          </a:p>
        </p:txBody>
      </p:sp>
      <p:pic>
        <p:nvPicPr>
          <p:cNvPr id="2050" name="Picture 2">
            <a:extLst>
              <a:ext uri="{FF2B5EF4-FFF2-40B4-BE49-F238E27FC236}">
                <a16:creationId xmlns:a16="http://schemas.microsoft.com/office/drawing/2014/main" id="{5B24AC91-A1F6-4684-A311-A8CFC0975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282" y="2375986"/>
            <a:ext cx="2498478" cy="2028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1AF55EAF-5DCD-4D26-B991-7897D82EEB29}"/>
              </a:ext>
            </a:extLst>
          </p:cNvPr>
          <p:cNvPicPr>
            <a:picLocks noChangeAspect="1"/>
          </p:cNvPicPr>
          <p:nvPr/>
        </p:nvPicPr>
        <p:blipFill rotWithShape="1">
          <a:blip r:embed="rId3"/>
          <a:srcRect l="7595" t="4950" r="6256" b="5486"/>
          <a:stretch/>
        </p:blipFill>
        <p:spPr>
          <a:xfrm>
            <a:off x="4854187" y="2302309"/>
            <a:ext cx="3962213" cy="2317107"/>
          </a:xfrm>
          <a:prstGeom prst="rect">
            <a:avLst/>
          </a:prstGeom>
        </p:spPr>
      </p:pic>
    </p:spTree>
    <p:extLst>
      <p:ext uri="{BB962C8B-B14F-4D97-AF65-F5344CB8AC3E}">
        <p14:creationId xmlns:p14="http://schemas.microsoft.com/office/powerpoint/2010/main" val="3278553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17A21803-6465-4130-ACCD-05E01B2CC6C6}"/>
              </a:ext>
            </a:extLst>
          </p:cNvPr>
          <p:cNvSpPr txBox="1">
            <a:spLocks/>
          </p:cNvSpPr>
          <p:nvPr/>
        </p:nvSpPr>
        <p:spPr>
          <a:xfrm>
            <a:off x="391977" y="701411"/>
            <a:ext cx="3999900" cy="2710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dirty="0"/>
              <a:t>Random Forest</a:t>
            </a:r>
          </a:p>
        </p:txBody>
      </p:sp>
      <p:pic>
        <p:nvPicPr>
          <p:cNvPr id="9" name="Picture 2">
            <a:extLst>
              <a:ext uri="{FF2B5EF4-FFF2-40B4-BE49-F238E27FC236}">
                <a16:creationId xmlns:a16="http://schemas.microsoft.com/office/drawing/2014/main" id="{7079DA75-1EAD-45C5-8F81-7531AD0E52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54" y="1272893"/>
            <a:ext cx="40386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5">
            <a:extLst>
              <a:ext uri="{FF2B5EF4-FFF2-40B4-BE49-F238E27FC236}">
                <a16:creationId xmlns:a16="http://schemas.microsoft.com/office/drawing/2014/main" id="{49AEF55E-9F1A-4341-BFB2-F63B16137F04}"/>
              </a:ext>
            </a:extLst>
          </p:cNvPr>
          <p:cNvSpPr txBox="1">
            <a:spLocks/>
          </p:cNvSpPr>
          <p:nvPr/>
        </p:nvSpPr>
        <p:spPr>
          <a:xfrm>
            <a:off x="4610700" y="701411"/>
            <a:ext cx="3999900" cy="2710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dirty="0"/>
              <a:t>Multi-layer Perceptron Classifier</a:t>
            </a:r>
          </a:p>
        </p:txBody>
      </p:sp>
      <p:pic>
        <p:nvPicPr>
          <p:cNvPr id="11" name="Picture 4">
            <a:extLst>
              <a:ext uri="{FF2B5EF4-FFF2-40B4-BE49-F238E27FC236}">
                <a16:creationId xmlns:a16="http://schemas.microsoft.com/office/drawing/2014/main" id="{CA0850B0-43CF-497F-9333-649A84042E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8363" y="1028418"/>
            <a:ext cx="3932237"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5698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9BE06A-8C1A-4068-9BAD-529F7CA17D79}"/>
              </a:ext>
            </a:extLst>
          </p:cNvPr>
          <p:cNvSpPr txBox="1">
            <a:spLocks/>
          </p:cNvSpPr>
          <p:nvPr/>
        </p:nvSpPr>
        <p:spPr>
          <a:xfrm>
            <a:off x="4572000" y="876960"/>
            <a:ext cx="4225146" cy="299091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dirty="0"/>
              <a:t>Logistic Regression</a:t>
            </a:r>
          </a:p>
          <a:p>
            <a:pPr marL="139700"/>
            <a:endParaRPr lang="en-IN" b="1" dirty="0"/>
          </a:p>
        </p:txBody>
      </p:sp>
      <p:pic>
        <p:nvPicPr>
          <p:cNvPr id="4099" name="Picture 3">
            <a:extLst>
              <a:ext uri="{FF2B5EF4-FFF2-40B4-BE49-F238E27FC236}">
                <a16:creationId xmlns:a16="http://schemas.microsoft.com/office/drawing/2014/main" id="{F776AE6D-BDD7-4078-B078-61B42AF5D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77" y="1343723"/>
            <a:ext cx="4225146" cy="234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a:extLst>
              <a:ext uri="{FF2B5EF4-FFF2-40B4-BE49-F238E27FC236}">
                <a16:creationId xmlns:a16="http://schemas.microsoft.com/office/drawing/2014/main" id="{6B170ADC-260C-497E-BA56-3FD9EDA08B62}"/>
              </a:ext>
            </a:extLst>
          </p:cNvPr>
          <p:cNvSpPr txBox="1">
            <a:spLocks/>
          </p:cNvSpPr>
          <p:nvPr/>
        </p:nvSpPr>
        <p:spPr>
          <a:xfrm>
            <a:off x="391977" y="876960"/>
            <a:ext cx="4225146" cy="299091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dirty="0"/>
              <a:t>Gradient Boosting Classifier</a:t>
            </a:r>
          </a:p>
        </p:txBody>
      </p:sp>
      <p:pic>
        <p:nvPicPr>
          <p:cNvPr id="4102" name="Picture 6">
            <a:extLst>
              <a:ext uri="{FF2B5EF4-FFF2-40B4-BE49-F238E27FC236}">
                <a16:creationId xmlns:a16="http://schemas.microsoft.com/office/drawing/2014/main" id="{6E965738-F898-4A38-97EF-5F608B79E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167" y="1383436"/>
            <a:ext cx="4213225" cy="248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92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60000"/>
            <a:lumOff val="40000"/>
          </a:schemeClr>
        </a:solidFill>
        <a:effectLst/>
      </p:bgPr>
    </p:bg>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230776" y="1830600"/>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Result And Discussion</a:t>
            </a:r>
            <a:endParaRPr dirty="0"/>
          </a:p>
        </p:txBody>
      </p:sp>
      <p:pic>
        <p:nvPicPr>
          <p:cNvPr id="5" name="Picture 4">
            <a:extLst>
              <a:ext uri="{FF2B5EF4-FFF2-40B4-BE49-F238E27FC236}">
                <a16:creationId xmlns:a16="http://schemas.microsoft.com/office/drawing/2014/main" id="{EAD777BC-2D5D-45C8-BA05-91D50C3CFF6D}"/>
              </a:ext>
            </a:extLst>
          </p:cNvPr>
          <p:cNvPicPr>
            <a:picLocks noChangeAspect="1"/>
          </p:cNvPicPr>
          <p:nvPr/>
        </p:nvPicPr>
        <p:blipFill>
          <a:blip r:embed="rId3"/>
          <a:stretch>
            <a:fillRect/>
          </a:stretch>
        </p:blipFill>
        <p:spPr>
          <a:xfrm>
            <a:off x="5207402" y="1334223"/>
            <a:ext cx="3033773" cy="227043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4A038B-F569-492E-8EF6-6EB3AB744A50}"/>
              </a:ext>
            </a:extLst>
          </p:cNvPr>
          <p:cNvSpPr>
            <a:spLocks noGrp="1"/>
          </p:cNvSpPr>
          <p:nvPr>
            <p:ph type="title"/>
          </p:nvPr>
        </p:nvSpPr>
        <p:spPr>
          <a:xfrm>
            <a:off x="226075" y="0"/>
            <a:ext cx="2808000" cy="797000"/>
          </a:xfrm>
        </p:spPr>
        <p:txBody>
          <a:bodyPr/>
          <a:lstStyle/>
          <a:p>
            <a:r>
              <a:rPr lang="en-IN" dirty="0"/>
              <a:t>Result</a:t>
            </a:r>
          </a:p>
        </p:txBody>
      </p:sp>
      <p:sp>
        <p:nvSpPr>
          <p:cNvPr id="6" name="Text Placeholder 5">
            <a:extLst>
              <a:ext uri="{FF2B5EF4-FFF2-40B4-BE49-F238E27FC236}">
                <a16:creationId xmlns:a16="http://schemas.microsoft.com/office/drawing/2014/main" id="{67F7320B-C147-499D-98F8-26C0A2B35D94}"/>
              </a:ext>
            </a:extLst>
          </p:cNvPr>
          <p:cNvSpPr>
            <a:spLocks noGrp="1"/>
          </p:cNvSpPr>
          <p:nvPr>
            <p:ph type="body" idx="1"/>
          </p:nvPr>
        </p:nvSpPr>
        <p:spPr>
          <a:xfrm>
            <a:off x="226075" y="1005344"/>
            <a:ext cx="2808000" cy="3163500"/>
          </a:xfrm>
        </p:spPr>
        <p:txBody>
          <a:bodyPr/>
          <a:lstStyle/>
          <a:p>
            <a:pPr marL="152400" indent="0">
              <a:buNone/>
            </a:pPr>
            <a:r>
              <a:rPr lang="en-IN" sz="1800" dirty="0"/>
              <a:t>The </a:t>
            </a:r>
            <a:r>
              <a:rPr lang="en-IN" sz="1800" dirty="0">
                <a:solidFill>
                  <a:schemeClr val="bg2"/>
                </a:solidFill>
              </a:rPr>
              <a:t>six mentioned machine learning algorithms </a:t>
            </a:r>
            <a:r>
              <a:rPr lang="en-IN" sz="1800" dirty="0"/>
              <a:t>are applied on the previously stated feature set to generate training model. The test set is then fed to corresponding built models to find the prediction and thereby finding accuracy, precision and recall.</a:t>
            </a:r>
          </a:p>
        </p:txBody>
      </p:sp>
      <p:graphicFrame>
        <p:nvGraphicFramePr>
          <p:cNvPr id="7" name="Table 6">
            <a:extLst>
              <a:ext uri="{FF2B5EF4-FFF2-40B4-BE49-F238E27FC236}">
                <a16:creationId xmlns:a16="http://schemas.microsoft.com/office/drawing/2014/main" id="{019EAAFA-8CD6-4E78-A5CD-AD09F7D7ED1A}"/>
              </a:ext>
            </a:extLst>
          </p:cNvPr>
          <p:cNvGraphicFramePr>
            <a:graphicFrameLocks noGrp="1"/>
          </p:cNvGraphicFramePr>
          <p:nvPr>
            <p:extLst>
              <p:ext uri="{D42A27DB-BD31-4B8C-83A1-F6EECF244321}">
                <p14:modId xmlns:p14="http://schemas.microsoft.com/office/powerpoint/2010/main" val="2221240280"/>
              </p:ext>
            </p:extLst>
          </p:nvPr>
        </p:nvGraphicFramePr>
        <p:xfrm>
          <a:off x="3900668" y="208344"/>
          <a:ext cx="4537275" cy="4815068"/>
        </p:xfrm>
        <a:graphic>
          <a:graphicData uri="http://schemas.openxmlformats.org/drawingml/2006/table">
            <a:tbl>
              <a:tblPr firstRow="1" firstCol="1" bandRow="1">
                <a:tableStyleId>{5C22544A-7EE6-4342-B048-85BDC9FD1C3A}</a:tableStyleId>
              </a:tblPr>
              <a:tblGrid>
                <a:gridCol w="1156813">
                  <a:extLst>
                    <a:ext uri="{9D8B030D-6E8A-4147-A177-3AD203B41FA5}">
                      <a16:colId xmlns:a16="http://schemas.microsoft.com/office/drawing/2014/main" val="4178251674"/>
                    </a:ext>
                  </a:extLst>
                </a:gridCol>
                <a:gridCol w="919347">
                  <a:extLst>
                    <a:ext uri="{9D8B030D-6E8A-4147-A177-3AD203B41FA5}">
                      <a16:colId xmlns:a16="http://schemas.microsoft.com/office/drawing/2014/main" val="1208725817"/>
                    </a:ext>
                  </a:extLst>
                </a:gridCol>
                <a:gridCol w="1230092">
                  <a:extLst>
                    <a:ext uri="{9D8B030D-6E8A-4147-A177-3AD203B41FA5}">
                      <a16:colId xmlns:a16="http://schemas.microsoft.com/office/drawing/2014/main" val="1452302407"/>
                    </a:ext>
                  </a:extLst>
                </a:gridCol>
                <a:gridCol w="1231023">
                  <a:extLst>
                    <a:ext uri="{9D8B030D-6E8A-4147-A177-3AD203B41FA5}">
                      <a16:colId xmlns:a16="http://schemas.microsoft.com/office/drawing/2014/main" val="3748021476"/>
                    </a:ext>
                  </a:extLst>
                </a:gridCol>
              </a:tblGrid>
              <a:tr h="464220">
                <a:tc>
                  <a:txBody>
                    <a:bodyPr/>
                    <a:lstStyle/>
                    <a:p>
                      <a:pPr algn="l" fontAlgn="base" latinLnBrk="1">
                        <a:lnSpc>
                          <a:spcPct val="106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rPr>
                        <a:t>Model Name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tc>
                <a:tc>
                  <a:txBody>
                    <a:bodyPr/>
                    <a:lstStyle/>
                    <a:p>
                      <a:pPr algn="l" fontAlgn="base" latinLnBrk="1">
                        <a:lnSpc>
                          <a:spcPct val="106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Precision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tc>
                <a:tc>
                  <a:txBody>
                    <a:bodyPr/>
                    <a:lstStyle/>
                    <a:p>
                      <a:pPr algn="l" fontAlgn="base" latinLnBrk="1">
                        <a:lnSpc>
                          <a:spcPct val="106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Recall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tc>
                <a:tc>
                  <a:txBody>
                    <a:bodyPr/>
                    <a:lstStyle/>
                    <a:p>
                      <a:pPr algn="l" fontAlgn="base" latinLnBrk="1">
                        <a:lnSpc>
                          <a:spcPct val="106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rPr>
                        <a:t>Accuracy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tc>
                <a:extLst>
                  <a:ext uri="{0D108BD9-81ED-4DB2-BD59-A6C34878D82A}">
                    <a16:rowId xmlns:a16="http://schemas.microsoft.com/office/drawing/2014/main" val="3660804418"/>
                  </a:ext>
                </a:extLst>
              </a:tr>
              <a:tr h="630421">
                <a:tc>
                  <a:txBody>
                    <a:bodyPr/>
                    <a:lstStyle/>
                    <a:p>
                      <a:pPr algn="l" fontAlgn="base" latinLnBrk="1">
                        <a:lnSpc>
                          <a:spcPct val="106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Support   Vector     Machine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tc>
                <a:tc>
                  <a:txBody>
                    <a:bodyPr/>
                    <a:lstStyle/>
                    <a:p>
                      <a:pPr algn="ctr">
                        <a:lnSpc>
                          <a:spcPct val="106000"/>
                        </a:lnSpc>
                        <a:spcAft>
                          <a:spcPts val="800"/>
                        </a:spcAft>
                      </a:pPr>
                      <a:r>
                        <a:rPr lang="en-IN" sz="1100" dirty="0">
                          <a:effectLst/>
                        </a:rPr>
                        <a:t>0.86</a:t>
                      </a:r>
                    </a:p>
                    <a:p>
                      <a:pPr algn="l">
                        <a:lnSpc>
                          <a:spcPct val="106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nchor="ctr"/>
                </a:tc>
                <a:tc>
                  <a:txBody>
                    <a:bodyPr/>
                    <a:lstStyle/>
                    <a:p>
                      <a:pPr algn="ctr">
                        <a:lnSpc>
                          <a:spcPct val="106000"/>
                        </a:lnSpc>
                        <a:spcAft>
                          <a:spcPts val="800"/>
                        </a:spcAft>
                      </a:pPr>
                      <a:r>
                        <a:rPr lang="en-IN" sz="1100" dirty="0">
                          <a:effectLst/>
                        </a:rPr>
                        <a:t>0.90</a:t>
                      </a:r>
                    </a:p>
                    <a:p>
                      <a:pPr algn="l">
                        <a:lnSpc>
                          <a:spcPct val="106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nchor="ctr"/>
                </a:tc>
                <a:tc>
                  <a:txBody>
                    <a:bodyPr/>
                    <a:lstStyle/>
                    <a:p>
                      <a:pPr algn="ctr" fontAlgn="base" latinLnBrk="1">
                        <a:lnSpc>
                          <a:spcPct val="106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effectLst/>
                        </a:rPr>
                        <a:t> </a:t>
                      </a:r>
                    </a:p>
                    <a:p>
                      <a:pPr algn="ctr">
                        <a:lnSpc>
                          <a:spcPct val="106000"/>
                        </a:lnSpc>
                        <a:spcAft>
                          <a:spcPts val="800"/>
                        </a:spcAft>
                      </a:pPr>
                      <a:r>
                        <a:rPr lang="en-IN" sz="1100" dirty="0">
                          <a:effectLst/>
                        </a:rPr>
                        <a:t>89.60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tc>
                <a:extLst>
                  <a:ext uri="{0D108BD9-81ED-4DB2-BD59-A6C34878D82A}">
                    <a16:rowId xmlns:a16="http://schemas.microsoft.com/office/drawing/2014/main" val="1687173821"/>
                  </a:ext>
                </a:extLst>
              </a:tr>
              <a:tr h="630421">
                <a:tc>
                  <a:txBody>
                    <a:bodyPr/>
                    <a:lstStyle/>
                    <a:p>
                      <a:pPr algn="just">
                        <a:lnSpc>
                          <a:spcPct val="106000"/>
                        </a:lnSpc>
                        <a:spcAft>
                          <a:spcPts val="800"/>
                        </a:spcAft>
                      </a:pPr>
                      <a:r>
                        <a:rPr lang="en-IN" sz="1000">
                          <a:effectLst/>
                        </a:rPr>
                        <a:t>Random Forest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nchor="ctr"/>
                </a:tc>
                <a:tc>
                  <a:txBody>
                    <a:bodyPr/>
                    <a:lstStyle/>
                    <a:p>
                      <a:pPr algn="ctr">
                        <a:lnSpc>
                          <a:spcPct val="106000"/>
                        </a:lnSpc>
                        <a:spcAft>
                          <a:spcPts val="800"/>
                        </a:spcAft>
                      </a:pPr>
                      <a:r>
                        <a:rPr lang="en-IN" sz="1100">
                          <a:effectLst/>
                        </a:rPr>
                        <a:t>0.88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nchor="ctr"/>
                </a:tc>
                <a:tc>
                  <a:txBody>
                    <a:bodyPr/>
                    <a:lstStyle/>
                    <a:p>
                      <a:pPr algn="ctr">
                        <a:lnSpc>
                          <a:spcPct val="106000"/>
                        </a:lnSpc>
                        <a:spcAft>
                          <a:spcPts val="800"/>
                        </a:spcAft>
                      </a:pPr>
                      <a:r>
                        <a:rPr lang="en-IN" sz="1100" dirty="0">
                          <a:effectLst/>
                        </a:rPr>
                        <a:t>0.91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nchor="ctr"/>
                </a:tc>
                <a:tc>
                  <a:txBody>
                    <a:bodyPr/>
                    <a:lstStyle/>
                    <a:p>
                      <a:pPr algn="ctr" fontAlgn="base" latinLnBrk="1">
                        <a:lnSpc>
                          <a:spcPct val="106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effectLst/>
                        </a:rPr>
                        <a:t> </a:t>
                      </a:r>
                    </a:p>
                    <a:p>
                      <a:pPr algn="ctr">
                        <a:lnSpc>
                          <a:spcPct val="106000"/>
                        </a:lnSpc>
                        <a:spcAft>
                          <a:spcPts val="800"/>
                        </a:spcAft>
                      </a:pPr>
                      <a:r>
                        <a:rPr lang="en-IN" sz="1100" dirty="0">
                          <a:effectLst/>
                        </a:rPr>
                        <a:t>90.28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tc>
                <a:extLst>
                  <a:ext uri="{0D108BD9-81ED-4DB2-BD59-A6C34878D82A}">
                    <a16:rowId xmlns:a16="http://schemas.microsoft.com/office/drawing/2014/main" val="3378890303"/>
                  </a:ext>
                </a:extLst>
              </a:tr>
              <a:tr h="1034495">
                <a:tc>
                  <a:txBody>
                    <a:bodyPr/>
                    <a:lstStyle/>
                    <a:p>
                      <a:pPr algn="just">
                        <a:lnSpc>
                          <a:spcPct val="106000"/>
                        </a:lnSpc>
                        <a:spcAft>
                          <a:spcPts val="800"/>
                        </a:spcAft>
                      </a:pPr>
                      <a:r>
                        <a:rPr lang="en-IN" sz="1000">
                          <a:effectLst/>
                        </a:rPr>
                        <a:t>Decision Tree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nchor="ctr"/>
                </a:tc>
                <a:tc>
                  <a:txBody>
                    <a:bodyPr/>
                    <a:lstStyle/>
                    <a:p>
                      <a:pPr algn="ctr">
                        <a:lnSpc>
                          <a:spcPct val="106000"/>
                        </a:lnSpc>
                        <a:spcAft>
                          <a:spcPts val="800"/>
                        </a:spcAft>
                      </a:pPr>
                      <a:r>
                        <a:rPr lang="en-IN" sz="1100">
                          <a:effectLst/>
                        </a:rPr>
                        <a:t>0.90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nchor="ctr"/>
                </a:tc>
                <a:tc>
                  <a:txBody>
                    <a:bodyPr/>
                    <a:lstStyle/>
                    <a:p>
                      <a:pPr algn="ctr">
                        <a:lnSpc>
                          <a:spcPct val="106000"/>
                        </a:lnSpc>
                        <a:spcAft>
                          <a:spcPts val="800"/>
                        </a:spcAft>
                      </a:pPr>
                      <a:r>
                        <a:rPr lang="en-IN" sz="1100">
                          <a:effectLst/>
                        </a:rPr>
                        <a:t> </a:t>
                      </a:r>
                    </a:p>
                    <a:p>
                      <a:pPr algn="ctr">
                        <a:lnSpc>
                          <a:spcPct val="106000"/>
                        </a:lnSpc>
                        <a:spcAft>
                          <a:spcPts val="800"/>
                        </a:spcAft>
                      </a:pPr>
                      <a:r>
                        <a:rPr lang="en-IN" sz="1100">
                          <a:effectLst/>
                        </a:rPr>
                        <a:t>0.92</a:t>
                      </a:r>
                    </a:p>
                    <a:p>
                      <a:pPr algn="ctr">
                        <a:lnSpc>
                          <a:spcPct val="106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nchor="ctr"/>
                </a:tc>
                <a:tc>
                  <a:txBody>
                    <a:bodyPr/>
                    <a:lstStyle/>
                    <a:p>
                      <a:pPr algn="ctr">
                        <a:lnSpc>
                          <a:spcPct val="106000"/>
                        </a:lnSpc>
                        <a:spcAft>
                          <a:spcPts val="800"/>
                        </a:spcAft>
                      </a:pPr>
                      <a:r>
                        <a:rPr lang="en-IN" sz="1100" dirty="0">
                          <a:effectLst/>
                        </a:rPr>
                        <a:t>91.93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nchor="ctr"/>
                </a:tc>
                <a:extLst>
                  <a:ext uri="{0D108BD9-81ED-4DB2-BD59-A6C34878D82A}">
                    <a16:rowId xmlns:a16="http://schemas.microsoft.com/office/drawing/2014/main" val="906221062"/>
                  </a:ext>
                </a:extLst>
              </a:tr>
              <a:tr h="868295">
                <a:tc>
                  <a:txBody>
                    <a:bodyPr/>
                    <a:lstStyle/>
                    <a:p>
                      <a:pPr algn="just">
                        <a:lnSpc>
                          <a:spcPct val="106000"/>
                        </a:lnSpc>
                        <a:spcAft>
                          <a:spcPts val="800"/>
                        </a:spcAft>
                      </a:pPr>
                      <a:r>
                        <a:rPr lang="en-IN" sz="1000" dirty="0">
                          <a:effectLst/>
                        </a:rPr>
                        <a:t>Multi-Layer Perceptron Classifier</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nchor="ctr"/>
                </a:tc>
                <a:tc>
                  <a:txBody>
                    <a:bodyPr/>
                    <a:lstStyle/>
                    <a:p>
                      <a:pPr algn="ctr">
                        <a:lnSpc>
                          <a:spcPct val="106000"/>
                        </a:lnSpc>
                        <a:spcAft>
                          <a:spcPts val="800"/>
                        </a:spcAft>
                      </a:pPr>
                      <a:r>
                        <a:rPr lang="en-IN" sz="1100">
                          <a:effectLst/>
                        </a:rPr>
                        <a:t>0.91</a:t>
                      </a:r>
                    </a:p>
                    <a:p>
                      <a:pPr algn="ctr">
                        <a:lnSpc>
                          <a:spcPct val="106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nchor="ctr"/>
                </a:tc>
                <a:tc>
                  <a:txBody>
                    <a:bodyPr/>
                    <a:lstStyle/>
                    <a:p>
                      <a:pPr algn="ctr">
                        <a:lnSpc>
                          <a:spcPct val="106000"/>
                        </a:lnSpc>
                        <a:spcAft>
                          <a:spcPts val="800"/>
                        </a:spcAft>
                      </a:pPr>
                      <a:r>
                        <a:rPr lang="en-IN" sz="1100">
                          <a:effectLst/>
                        </a:rPr>
                        <a:t>0.92</a:t>
                      </a:r>
                    </a:p>
                    <a:p>
                      <a:pPr algn="ctr">
                        <a:lnSpc>
                          <a:spcPct val="106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nchor="ctr"/>
                </a:tc>
                <a:tc>
                  <a:txBody>
                    <a:bodyPr/>
                    <a:lstStyle/>
                    <a:p>
                      <a:pPr algn="ctr">
                        <a:lnSpc>
                          <a:spcPct val="106000"/>
                        </a:lnSpc>
                        <a:spcAft>
                          <a:spcPts val="800"/>
                        </a:spcAft>
                      </a:pPr>
                      <a:r>
                        <a:rPr lang="en-IN" sz="1100" dirty="0">
                          <a:effectLst/>
                        </a:rPr>
                        <a:t>92.49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nchor="ctr"/>
                </a:tc>
                <a:extLst>
                  <a:ext uri="{0D108BD9-81ED-4DB2-BD59-A6C34878D82A}">
                    <a16:rowId xmlns:a16="http://schemas.microsoft.com/office/drawing/2014/main" val="3687853125"/>
                  </a:ext>
                </a:extLst>
              </a:tr>
              <a:tr h="707225">
                <a:tc>
                  <a:txBody>
                    <a:bodyPr/>
                    <a:lstStyle/>
                    <a:p>
                      <a:pPr algn="just">
                        <a:lnSpc>
                          <a:spcPct val="106000"/>
                        </a:lnSpc>
                        <a:spcAft>
                          <a:spcPts val="800"/>
                        </a:spcAft>
                      </a:pPr>
                      <a:r>
                        <a:rPr lang="en-IN" sz="1000">
                          <a:effectLst/>
                        </a:rPr>
                        <a:t>Gradient Boosting Classifier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nchor="ctr"/>
                </a:tc>
                <a:tc>
                  <a:txBody>
                    <a:bodyPr/>
                    <a:lstStyle/>
                    <a:p>
                      <a:pPr algn="ctr">
                        <a:lnSpc>
                          <a:spcPct val="106000"/>
                        </a:lnSpc>
                        <a:spcAft>
                          <a:spcPts val="800"/>
                        </a:spcAft>
                      </a:pPr>
                      <a:r>
                        <a:rPr lang="en-IN" sz="1100">
                          <a:effectLst/>
                        </a:rPr>
                        <a:t>0.91</a:t>
                      </a:r>
                    </a:p>
                    <a:p>
                      <a:pPr algn="ctr">
                        <a:lnSpc>
                          <a:spcPct val="106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nchor="ctr"/>
                </a:tc>
                <a:tc>
                  <a:txBody>
                    <a:bodyPr/>
                    <a:lstStyle/>
                    <a:p>
                      <a:pPr algn="ctr">
                        <a:lnSpc>
                          <a:spcPct val="106000"/>
                        </a:lnSpc>
                        <a:spcAft>
                          <a:spcPts val="800"/>
                        </a:spcAft>
                      </a:pPr>
                      <a:r>
                        <a:rPr lang="en-IN" sz="1100">
                          <a:effectLst/>
                        </a:rPr>
                        <a:t>0.93</a:t>
                      </a:r>
                    </a:p>
                    <a:p>
                      <a:pPr algn="ctr">
                        <a:lnSpc>
                          <a:spcPct val="106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nchor="ctr"/>
                </a:tc>
                <a:tc>
                  <a:txBody>
                    <a:bodyPr/>
                    <a:lstStyle/>
                    <a:p>
                      <a:pPr algn="ctr">
                        <a:lnSpc>
                          <a:spcPct val="106000"/>
                        </a:lnSpc>
                        <a:spcAft>
                          <a:spcPts val="800"/>
                        </a:spcAft>
                      </a:pPr>
                      <a:r>
                        <a:rPr lang="en-IN" sz="1100" dirty="0">
                          <a:effectLst/>
                        </a:rPr>
                        <a:t>92.79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nchor="ctr"/>
                </a:tc>
                <a:extLst>
                  <a:ext uri="{0D108BD9-81ED-4DB2-BD59-A6C34878D82A}">
                    <a16:rowId xmlns:a16="http://schemas.microsoft.com/office/drawing/2014/main" val="3590256502"/>
                  </a:ext>
                </a:extLst>
              </a:tr>
              <a:tr h="479991">
                <a:tc>
                  <a:txBody>
                    <a:bodyPr/>
                    <a:lstStyle/>
                    <a:p>
                      <a:pPr algn="just">
                        <a:lnSpc>
                          <a:spcPct val="106000"/>
                        </a:lnSpc>
                        <a:spcAft>
                          <a:spcPts val="800"/>
                        </a:spcAft>
                      </a:pPr>
                      <a:r>
                        <a:rPr lang="en-IN" sz="1000" dirty="0">
                          <a:solidFill>
                            <a:srgbClr val="FF0000"/>
                          </a:solidFill>
                          <a:effectLst/>
                        </a:rPr>
                        <a:t>Logistic Regression</a:t>
                      </a:r>
                      <a:endParaRPr lang="en-IN" sz="1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nchor="ctr"/>
                </a:tc>
                <a:tc>
                  <a:txBody>
                    <a:bodyPr/>
                    <a:lstStyle/>
                    <a:p>
                      <a:pPr algn="ctr">
                        <a:lnSpc>
                          <a:spcPct val="106000"/>
                        </a:lnSpc>
                        <a:spcAft>
                          <a:spcPts val="800"/>
                        </a:spcAft>
                      </a:pPr>
                      <a:r>
                        <a:rPr lang="en-IN" sz="1100">
                          <a:solidFill>
                            <a:srgbClr val="FF0000"/>
                          </a:solidFill>
                          <a:effectLst/>
                        </a:rPr>
                        <a:t>0.90</a:t>
                      </a:r>
                      <a:endParaRPr lang="en-IN" sz="1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nchor="ctr"/>
                </a:tc>
                <a:tc>
                  <a:txBody>
                    <a:bodyPr/>
                    <a:lstStyle/>
                    <a:p>
                      <a:pPr algn="ctr">
                        <a:lnSpc>
                          <a:spcPct val="106000"/>
                        </a:lnSpc>
                        <a:spcAft>
                          <a:spcPts val="800"/>
                        </a:spcAft>
                      </a:pPr>
                      <a:r>
                        <a:rPr lang="en-IN" sz="1100">
                          <a:solidFill>
                            <a:srgbClr val="FF0000"/>
                          </a:solidFill>
                          <a:effectLst/>
                        </a:rPr>
                        <a:t>0.93</a:t>
                      </a:r>
                      <a:endParaRPr lang="en-IN" sz="1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nchor="ctr"/>
                </a:tc>
                <a:tc>
                  <a:txBody>
                    <a:bodyPr/>
                    <a:lstStyle/>
                    <a:p>
                      <a:pPr algn="ctr">
                        <a:lnSpc>
                          <a:spcPct val="106000"/>
                        </a:lnSpc>
                        <a:spcAft>
                          <a:spcPts val="800"/>
                        </a:spcAft>
                      </a:pPr>
                      <a:r>
                        <a:rPr lang="en-IN" sz="1100" dirty="0">
                          <a:solidFill>
                            <a:srgbClr val="FF0000"/>
                          </a:solidFill>
                          <a:effectLst/>
                        </a:rPr>
                        <a:t>92.94</a:t>
                      </a:r>
                      <a:endParaRPr lang="en-IN"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356" marR="54356" marT="0" marB="0" anchor="ctr"/>
                </a:tc>
                <a:extLst>
                  <a:ext uri="{0D108BD9-81ED-4DB2-BD59-A6C34878D82A}">
                    <a16:rowId xmlns:a16="http://schemas.microsoft.com/office/drawing/2014/main" val="1981828643"/>
                  </a:ext>
                </a:extLst>
              </a:tr>
            </a:tbl>
          </a:graphicData>
        </a:graphic>
      </p:graphicFrame>
    </p:spTree>
    <p:extLst>
      <p:ext uri="{BB962C8B-B14F-4D97-AF65-F5344CB8AC3E}">
        <p14:creationId xmlns:p14="http://schemas.microsoft.com/office/powerpoint/2010/main" val="3636384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FA73-D3FA-4331-BEA6-EAA5009B3567}"/>
              </a:ext>
            </a:extLst>
          </p:cNvPr>
          <p:cNvSpPr>
            <a:spLocks noGrp="1"/>
          </p:cNvSpPr>
          <p:nvPr>
            <p:ph type="title"/>
          </p:nvPr>
        </p:nvSpPr>
        <p:spPr/>
        <p:txBody>
          <a:bodyPr/>
          <a:lstStyle/>
          <a:p>
            <a:r>
              <a:rPr lang="en-IN" dirty="0"/>
              <a:t>OBSERVATION</a:t>
            </a:r>
          </a:p>
        </p:txBody>
      </p:sp>
      <p:sp>
        <p:nvSpPr>
          <p:cNvPr id="3" name="Text Placeholder 2">
            <a:extLst>
              <a:ext uri="{FF2B5EF4-FFF2-40B4-BE49-F238E27FC236}">
                <a16:creationId xmlns:a16="http://schemas.microsoft.com/office/drawing/2014/main" id="{6CCAF6DF-DCE3-475A-BBA0-B6F2B9ADED75}"/>
              </a:ext>
            </a:extLst>
          </p:cNvPr>
          <p:cNvSpPr>
            <a:spLocks noGrp="1"/>
          </p:cNvSpPr>
          <p:nvPr>
            <p:ph type="body" idx="1"/>
          </p:nvPr>
        </p:nvSpPr>
        <p:spPr/>
        <p:txBody>
          <a:bodyPr/>
          <a:lstStyle/>
          <a:p>
            <a:r>
              <a:rPr lang="en-IN" sz="1800" dirty="0"/>
              <a:t>It was observed that Logistic Regression provided the best outcome over other models. It achieved an accuracy of 92.94% The confusion matrix is attached.</a:t>
            </a:r>
          </a:p>
        </p:txBody>
      </p:sp>
      <p:pic>
        <p:nvPicPr>
          <p:cNvPr id="7171" name="Picture 5">
            <a:extLst>
              <a:ext uri="{FF2B5EF4-FFF2-40B4-BE49-F238E27FC236}">
                <a16:creationId xmlns:a16="http://schemas.microsoft.com/office/drawing/2014/main" id="{CC8C72F6-E731-45D5-8858-76165B614D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1853" y="436000"/>
            <a:ext cx="5496142" cy="42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3362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170D-9A70-4059-8D55-D377AB581B3E}"/>
              </a:ext>
            </a:extLst>
          </p:cNvPr>
          <p:cNvSpPr>
            <a:spLocks noGrp="1"/>
          </p:cNvSpPr>
          <p:nvPr>
            <p:ph type="title"/>
          </p:nvPr>
        </p:nvSpPr>
        <p:spPr/>
        <p:txBody>
          <a:bodyPr/>
          <a:lstStyle/>
          <a:p>
            <a:r>
              <a:rPr lang="en-IN" dirty="0"/>
              <a:t>CONCLUSION AND DISCUSSION</a:t>
            </a:r>
          </a:p>
        </p:txBody>
      </p:sp>
      <p:sp>
        <p:nvSpPr>
          <p:cNvPr id="3" name="Text Placeholder 2">
            <a:extLst>
              <a:ext uri="{FF2B5EF4-FFF2-40B4-BE49-F238E27FC236}">
                <a16:creationId xmlns:a16="http://schemas.microsoft.com/office/drawing/2014/main" id="{A89288B8-1793-4A25-A542-0838D9CDDFC5}"/>
              </a:ext>
            </a:extLst>
          </p:cNvPr>
          <p:cNvSpPr>
            <a:spLocks noGrp="1"/>
          </p:cNvSpPr>
          <p:nvPr>
            <p:ph type="body" idx="1"/>
          </p:nvPr>
        </p:nvSpPr>
        <p:spPr>
          <a:xfrm>
            <a:off x="367728" y="1780179"/>
            <a:ext cx="8326272" cy="3243234"/>
          </a:xfrm>
        </p:spPr>
        <p:txBody>
          <a:bodyPr/>
          <a:lstStyle/>
          <a:p>
            <a:pPr>
              <a:buFont typeface="Arial" panose="020B0604020202020204" pitchFamily="34" charset="0"/>
              <a:buChar char="•"/>
            </a:pPr>
            <a:r>
              <a:rPr lang="en-IN" dirty="0"/>
              <a:t>The newly recognized infection, covid-19 has become a </a:t>
            </a:r>
            <a:r>
              <a:rPr lang="en-IN" dirty="0">
                <a:solidFill>
                  <a:schemeClr val="tx1"/>
                </a:solidFill>
              </a:rPr>
              <a:t>major threat </a:t>
            </a:r>
            <a:r>
              <a:rPr lang="en-IN" dirty="0"/>
              <a:t>to many countries in terms of health, security as well as financial instability. </a:t>
            </a:r>
          </a:p>
          <a:p>
            <a:pPr>
              <a:buFont typeface="Arial" panose="020B0604020202020204" pitchFamily="34" charset="0"/>
              <a:buChar char="•"/>
            </a:pPr>
            <a:r>
              <a:rPr lang="en-IN" dirty="0"/>
              <a:t>It brings a challenge to get </a:t>
            </a:r>
            <a:r>
              <a:rPr lang="en-IN" dirty="0">
                <a:solidFill>
                  <a:schemeClr val="tx1"/>
                </a:solidFill>
              </a:rPr>
              <a:t>readily available data and information</a:t>
            </a:r>
            <a:r>
              <a:rPr lang="en-IN" dirty="0"/>
              <a:t>. </a:t>
            </a:r>
          </a:p>
          <a:p>
            <a:pPr>
              <a:buFont typeface="Arial" panose="020B0604020202020204" pitchFamily="34" charset="0"/>
              <a:buChar char="•"/>
            </a:pPr>
            <a:r>
              <a:rPr lang="en-IN" dirty="0"/>
              <a:t>The RT-PCR test whose alternative is using CT and X-Ray images. These tests are </a:t>
            </a:r>
            <a:r>
              <a:rPr lang="en-IN" dirty="0">
                <a:solidFill>
                  <a:schemeClr val="tx1"/>
                </a:solidFill>
              </a:rPr>
              <a:t>not very suitable </a:t>
            </a:r>
            <a:r>
              <a:rPr lang="en-IN" dirty="0"/>
              <a:t>due to lack of available devices, high cost, time consuming and radiation doses. </a:t>
            </a:r>
          </a:p>
          <a:p>
            <a:pPr marL="114300" indent="0">
              <a:buNone/>
            </a:pPr>
            <a:endParaRPr lang="en-IN" dirty="0"/>
          </a:p>
        </p:txBody>
      </p:sp>
    </p:spTree>
    <p:extLst>
      <p:ext uri="{BB962C8B-B14F-4D97-AF65-F5344CB8AC3E}">
        <p14:creationId xmlns:p14="http://schemas.microsoft.com/office/powerpoint/2010/main" val="2668901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EC852-DCB7-414C-9876-231171ABBEA3}"/>
              </a:ext>
            </a:extLst>
          </p:cNvPr>
          <p:cNvSpPr>
            <a:spLocks noGrp="1"/>
          </p:cNvSpPr>
          <p:nvPr>
            <p:ph type="title"/>
          </p:nvPr>
        </p:nvSpPr>
        <p:spPr>
          <a:xfrm>
            <a:off x="460950" y="514225"/>
            <a:ext cx="8222100" cy="767700"/>
          </a:xfrm>
        </p:spPr>
        <p:txBody>
          <a:bodyPr/>
          <a:lstStyle/>
          <a:p>
            <a:r>
              <a:rPr lang="en-IN" dirty="0"/>
              <a:t>CONTINUATION	</a:t>
            </a:r>
          </a:p>
        </p:txBody>
      </p:sp>
      <p:sp>
        <p:nvSpPr>
          <p:cNvPr id="3" name="Text Placeholder 2">
            <a:extLst>
              <a:ext uri="{FF2B5EF4-FFF2-40B4-BE49-F238E27FC236}">
                <a16:creationId xmlns:a16="http://schemas.microsoft.com/office/drawing/2014/main" id="{48420060-6E9D-4A9B-89CC-4F2C846ACDE1}"/>
              </a:ext>
            </a:extLst>
          </p:cNvPr>
          <p:cNvSpPr>
            <a:spLocks noGrp="1"/>
          </p:cNvSpPr>
          <p:nvPr>
            <p:ph type="body" idx="1"/>
          </p:nvPr>
        </p:nvSpPr>
        <p:spPr>
          <a:xfrm>
            <a:off x="460950" y="1768603"/>
            <a:ext cx="8222100" cy="3224426"/>
          </a:xfrm>
        </p:spPr>
        <p:txBody>
          <a:bodyPr/>
          <a:lstStyle/>
          <a:p>
            <a:r>
              <a:rPr lang="en-IN" dirty="0"/>
              <a:t>All these factors led to a long queue of patients awaiting test. Resulting in </a:t>
            </a:r>
            <a:r>
              <a:rPr lang="en-IN" dirty="0">
                <a:solidFill>
                  <a:schemeClr val="tx1"/>
                </a:solidFill>
              </a:rPr>
              <a:t>increased rate of infection</a:t>
            </a:r>
            <a:r>
              <a:rPr lang="en-IN" dirty="0"/>
              <a:t>. </a:t>
            </a:r>
          </a:p>
          <a:p>
            <a:r>
              <a:rPr lang="en-IN" dirty="0"/>
              <a:t>With a solution to screen the patients on basis of priority of covid test, we propose few models to predict the covid-19 positive and negative cases using machine learning classification on few clinical features.</a:t>
            </a:r>
          </a:p>
          <a:p>
            <a:r>
              <a:rPr lang="en-IN" dirty="0"/>
              <a:t>The models were validated and evaluated using confusion matrix, accuracy, precision, recall, F1 and support. The </a:t>
            </a:r>
            <a:r>
              <a:rPr lang="en-IN" dirty="0">
                <a:solidFill>
                  <a:schemeClr val="tx1"/>
                </a:solidFill>
              </a:rPr>
              <a:t>logistic regression </a:t>
            </a:r>
            <a:r>
              <a:rPr lang="en-IN" dirty="0"/>
              <a:t>outperformed all other models with an accuracy of </a:t>
            </a:r>
            <a:r>
              <a:rPr lang="en-IN" dirty="0">
                <a:solidFill>
                  <a:schemeClr val="tx1"/>
                </a:solidFill>
              </a:rPr>
              <a:t>92.94%. </a:t>
            </a:r>
            <a:r>
              <a:rPr lang="en-IN" dirty="0"/>
              <a:t>Every other models performed well with achieving an </a:t>
            </a:r>
            <a:r>
              <a:rPr lang="en-IN" dirty="0">
                <a:solidFill>
                  <a:schemeClr val="tx1"/>
                </a:solidFill>
              </a:rPr>
              <a:t>accuracy of 89+%. </a:t>
            </a:r>
          </a:p>
        </p:txBody>
      </p:sp>
    </p:spTree>
    <p:extLst>
      <p:ext uri="{BB962C8B-B14F-4D97-AF65-F5344CB8AC3E}">
        <p14:creationId xmlns:p14="http://schemas.microsoft.com/office/powerpoint/2010/main" val="4073036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1B796-421F-4E6E-81E4-19CA72DC5382}"/>
              </a:ext>
            </a:extLst>
          </p:cNvPr>
          <p:cNvSpPr>
            <a:spLocks noGrp="1"/>
          </p:cNvSpPr>
          <p:nvPr>
            <p:ph type="title"/>
          </p:nvPr>
        </p:nvSpPr>
        <p:spPr/>
        <p:txBody>
          <a:bodyPr/>
          <a:lstStyle/>
          <a:p>
            <a:r>
              <a:rPr lang="en-IN" dirty="0"/>
              <a:t>CONTINUATION</a:t>
            </a:r>
          </a:p>
        </p:txBody>
      </p:sp>
      <p:sp>
        <p:nvSpPr>
          <p:cNvPr id="3" name="Text Placeholder 2">
            <a:extLst>
              <a:ext uri="{FF2B5EF4-FFF2-40B4-BE49-F238E27FC236}">
                <a16:creationId xmlns:a16="http://schemas.microsoft.com/office/drawing/2014/main" id="{F7A00D71-6CC7-47A7-B754-D366C6C1E20D}"/>
              </a:ext>
            </a:extLst>
          </p:cNvPr>
          <p:cNvSpPr>
            <a:spLocks noGrp="1"/>
          </p:cNvSpPr>
          <p:nvPr>
            <p:ph type="body" idx="1"/>
          </p:nvPr>
        </p:nvSpPr>
        <p:spPr/>
        <p:txBody>
          <a:bodyPr/>
          <a:lstStyle/>
          <a:p>
            <a:r>
              <a:rPr lang="en-IN" dirty="0"/>
              <a:t>The dataset was limited to one country, Israel. The outbreak of covid-19 may not be repeated everywhere[7] as reported and observed by many.</a:t>
            </a:r>
          </a:p>
          <a:p>
            <a:r>
              <a:rPr lang="en-IN" dirty="0"/>
              <a:t> Hence, our work is limited to a particular country with unavailability of data from other countries.</a:t>
            </a:r>
          </a:p>
          <a:p>
            <a:r>
              <a:rPr lang="en-IN" dirty="0"/>
              <a:t> For further research, applying the models on data of different country and on a larger data with feature as </a:t>
            </a:r>
            <a:r>
              <a:rPr lang="en-IN" dirty="0">
                <a:solidFill>
                  <a:schemeClr val="tx1"/>
                </a:solidFill>
              </a:rPr>
              <a:t>image</a:t>
            </a:r>
            <a:r>
              <a:rPr lang="en-IN" dirty="0"/>
              <a:t> would enhance the standard and accuracy of the prediction.</a:t>
            </a:r>
          </a:p>
        </p:txBody>
      </p:sp>
    </p:spTree>
    <p:extLst>
      <p:ext uri="{BB962C8B-B14F-4D97-AF65-F5344CB8AC3E}">
        <p14:creationId xmlns:p14="http://schemas.microsoft.com/office/powerpoint/2010/main" val="1196908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E33F3-D6AF-4CA1-BC26-D8C44696CB87}"/>
              </a:ext>
            </a:extLst>
          </p:cNvPr>
          <p:cNvSpPr>
            <a:spLocks noGrp="1"/>
          </p:cNvSpPr>
          <p:nvPr>
            <p:ph type="title"/>
          </p:nvPr>
        </p:nvSpPr>
        <p:spPr/>
        <p:txBody>
          <a:bodyPr/>
          <a:lstStyle/>
          <a:p>
            <a:r>
              <a:rPr lang="en-IN" dirty="0"/>
              <a:t>REFERENCE</a:t>
            </a:r>
          </a:p>
        </p:txBody>
      </p:sp>
      <p:sp>
        <p:nvSpPr>
          <p:cNvPr id="3" name="Text Placeholder 2">
            <a:extLst>
              <a:ext uri="{FF2B5EF4-FFF2-40B4-BE49-F238E27FC236}">
                <a16:creationId xmlns:a16="http://schemas.microsoft.com/office/drawing/2014/main" id="{DAB07487-7CB6-475F-8D09-E9AB584F6E25}"/>
              </a:ext>
            </a:extLst>
          </p:cNvPr>
          <p:cNvSpPr>
            <a:spLocks noGrp="1"/>
          </p:cNvSpPr>
          <p:nvPr>
            <p:ph type="body" idx="1"/>
          </p:nvPr>
        </p:nvSpPr>
        <p:spPr>
          <a:xfrm>
            <a:off x="460950" y="1757028"/>
            <a:ext cx="8233050" cy="3289533"/>
          </a:xfrm>
        </p:spPr>
        <p:txBody>
          <a:bodyPr/>
          <a:lstStyle/>
          <a:p>
            <a:pPr>
              <a:buFont typeface="+mj-lt"/>
              <a:buAutoNum type="arabicPeriod"/>
            </a:pPr>
            <a:r>
              <a:rPr lang="en-IN" sz="1200" dirty="0">
                <a:solidFill>
                  <a:schemeClr val="bg2"/>
                </a:solidFill>
                <a:latin typeface="+mn-lt"/>
                <a:ea typeface="Calibri" panose="020F0502020204030204" pitchFamily="34" charset="0"/>
                <a:cs typeface="Calibri" panose="020F0502020204030204" pitchFamily="34" charset="0"/>
              </a:rPr>
              <a:t> Zhu N et al (2020) A novel coronavirus from patients with pneumonia in China, 2019. N </a:t>
            </a:r>
            <a:r>
              <a:rPr lang="en-IN" sz="1200" dirty="0" err="1">
                <a:solidFill>
                  <a:schemeClr val="bg2"/>
                </a:solidFill>
                <a:latin typeface="+mn-lt"/>
                <a:ea typeface="Calibri" panose="020F0502020204030204" pitchFamily="34" charset="0"/>
                <a:cs typeface="Calibri" panose="020F0502020204030204" pitchFamily="34" charset="0"/>
              </a:rPr>
              <a:t>Engl</a:t>
            </a:r>
            <a:r>
              <a:rPr lang="en-IN" sz="1200" dirty="0">
                <a:solidFill>
                  <a:schemeClr val="bg2"/>
                </a:solidFill>
                <a:latin typeface="+mn-lt"/>
                <a:ea typeface="Calibri" panose="020F0502020204030204" pitchFamily="34" charset="0"/>
                <a:cs typeface="Calibri" panose="020F0502020204030204" pitchFamily="34" charset="0"/>
              </a:rPr>
              <a:t> J Med. </a:t>
            </a:r>
            <a:r>
              <a:rPr lang="en-IN" sz="1200" dirty="0">
                <a:solidFill>
                  <a:schemeClr val="bg2"/>
                </a:solidFill>
                <a:latin typeface="+mn-lt"/>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https://doi.org/10.1056/NEJMoa2001017</a:t>
            </a:r>
            <a:endParaRPr lang="en-IN" sz="1200" dirty="0">
              <a:solidFill>
                <a:schemeClr val="bg2"/>
              </a:solidFill>
              <a:latin typeface="+mn-lt"/>
              <a:ea typeface="Calibri" panose="020F0502020204030204" pitchFamily="34" charset="0"/>
              <a:cs typeface="Calibri" panose="020F0502020204030204" pitchFamily="34" charset="0"/>
            </a:endParaRPr>
          </a:p>
          <a:p>
            <a:pPr>
              <a:buFont typeface="+mj-lt"/>
              <a:buAutoNum type="arabicPeriod"/>
            </a:pPr>
            <a:r>
              <a:rPr lang="en-IN" sz="1200" dirty="0">
                <a:solidFill>
                  <a:schemeClr val="bg2"/>
                </a:solidFill>
                <a:latin typeface="+mn-lt"/>
                <a:ea typeface="Calibri" panose="020F0502020204030204" pitchFamily="34" charset="0"/>
              </a:rPr>
              <a:t>Majidi, H. and </a:t>
            </a:r>
            <a:r>
              <a:rPr lang="en-IN" sz="1200" dirty="0" err="1">
                <a:solidFill>
                  <a:schemeClr val="bg2"/>
                </a:solidFill>
                <a:latin typeface="+mn-lt"/>
                <a:ea typeface="Calibri" panose="020F0502020204030204" pitchFamily="34" charset="0"/>
              </a:rPr>
              <a:t>Niksolat</a:t>
            </a:r>
            <a:r>
              <a:rPr lang="en-IN" sz="1200" dirty="0">
                <a:solidFill>
                  <a:schemeClr val="bg2"/>
                </a:solidFill>
                <a:latin typeface="+mn-lt"/>
                <a:ea typeface="Calibri" panose="020F0502020204030204" pitchFamily="34" charset="0"/>
              </a:rPr>
              <a:t>, F., 2020. Chest CT in patients suspected of COVID-19 infection: A reliable alternative for RT-PCR. The American Journal of Emergency Medicine, 38(12), pp.2730-2732.</a:t>
            </a:r>
          </a:p>
          <a:p>
            <a:pPr>
              <a:buFont typeface="+mj-lt"/>
              <a:buAutoNum type="arabicPeriod"/>
            </a:pPr>
            <a:r>
              <a:rPr lang="en-IN" sz="1200" dirty="0">
                <a:solidFill>
                  <a:schemeClr val="bg2"/>
                </a:solidFill>
                <a:latin typeface="+mn-lt"/>
              </a:rPr>
              <a:t>Lu, R., Zhao, X., Li, J., </a:t>
            </a:r>
            <a:r>
              <a:rPr lang="en-IN" sz="1200" dirty="0" err="1">
                <a:solidFill>
                  <a:schemeClr val="bg2"/>
                </a:solidFill>
                <a:latin typeface="+mn-lt"/>
              </a:rPr>
              <a:t>Niu</a:t>
            </a:r>
            <a:r>
              <a:rPr lang="en-IN" sz="1200" dirty="0">
                <a:solidFill>
                  <a:schemeClr val="bg2"/>
                </a:solidFill>
                <a:latin typeface="+mn-lt"/>
              </a:rPr>
              <a:t>, P., Yang, B., Wu, H., Wang, W., Song, H., Huang, B., Zhu, N. and Bi, Y., 2020. Genomic characterisation and epidemiology of 2019 novel coronavirus: implications for virus origins and receptor binding. The lancet, 395(10224), pp.565-574.</a:t>
            </a:r>
          </a:p>
          <a:p>
            <a:pPr>
              <a:buFont typeface="+mj-lt"/>
              <a:buAutoNum type="arabicPeriod"/>
            </a:pPr>
            <a:r>
              <a:rPr lang="en-IN" sz="1200" dirty="0">
                <a:solidFill>
                  <a:schemeClr val="bg2"/>
                </a:solidFill>
                <a:latin typeface="+mn-lt"/>
              </a:rPr>
              <a:t>Chan, J.F.W., Yuan, S., </a:t>
            </a:r>
            <a:r>
              <a:rPr lang="en-IN" sz="1200" dirty="0" err="1">
                <a:solidFill>
                  <a:schemeClr val="bg2"/>
                </a:solidFill>
                <a:latin typeface="+mn-lt"/>
              </a:rPr>
              <a:t>Kok</a:t>
            </a:r>
            <a:r>
              <a:rPr lang="en-IN" sz="1200" dirty="0">
                <a:solidFill>
                  <a:schemeClr val="bg2"/>
                </a:solidFill>
                <a:latin typeface="+mn-lt"/>
              </a:rPr>
              <a:t>, K.H., To, K.K.W., Chu, H., Yang, J., Xing, F., Liu, J., Yip, C.C.Y., Poon, R.W.S. and Tsoi, H.W., 2020. A familial cluster of pneumonia associated with the 2019 novel coronavirus indicating person-to-person transmission: a study of a family cluster. The lancet, 395(10223), pp.514-523.</a:t>
            </a:r>
          </a:p>
          <a:p>
            <a:pPr>
              <a:buFont typeface="+mj-lt"/>
              <a:buAutoNum type="arabicPeriod"/>
            </a:pPr>
            <a:r>
              <a:rPr lang="en-IN" sz="1200" dirty="0">
                <a:solidFill>
                  <a:schemeClr val="bg2"/>
                </a:solidFill>
                <a:latin typeface="+mn-lt"/>
              </a:rPr>
              <a:t>Shi, Y., Yi, Y., Li, P., </a:t>
            </a:r>
            <a:r>
              <a:rPr lang="en-IN" sz="1200" dirty="0" err="1">
                <a:solidFill>
                  <a:schemeClr val="bg2"/>
                </a:solidFill>
                <a:latin typeface="+mn-lt"/>
              </a:rPr>
              <a:t>Kuang</a:t>
            </a:r>
            <a:r>
              <a:rPr lang="en-IN" sz="1200" dirty="0">
                <a:solidFill>
                  <a:schemeClr val="bg2"/>
                </a:solidFill>
                <a:latin typeface="+mn-lt"/>
              </a:rPr>
              <a:t>, T., Li, L., Dong, M., Ma, Q. and Cao, C., 2003. Diagnosis of severe acute respiratory syndrome (SARS) by detection of SARS coronavirus nucleocapsid antibodies in an antigen-capturing enzyme-linked immunosorbent assay. Journal of clinical microbiology, 41(12), pp.5781-5782.</a:t>
            </a:r>
          </a:p>
          <a:p>
            <a:pPr>
              <a:buFont typeface="+mj-lt"/>
              <a:buAutoNum type="arabicPeriod"/>
            </a:pPr>
            <a:r>
              <a:rPr lang="en-US" sz="1200" dirty="0">
                <a:solidFill>
                  <a:schemeClr val="bg2"/>
                </a:solidFill>
                <a:latin typeface="+mn-lt"/>
              </a:rPr>
              <a:t>COVID-19-Government Data. https://data.gov.il/dataset/covid-19 (2020).</a:t>
            </a:r>
          </a:p>
          <a:p>
            <a:pPr>
              <a:buFont typeface="+mj-lt"/>
              <a:buAutoNum type="arabicPeriod"/>
            </a:pPr>
            <a:r>
              <a:rPr lang="en-US" sz="1200" dirty="0" err="1">
                <a:solidFill>
                  <a:schemeClr val="bg2"/>
                </a:solidFill>
                <a:latin typeface="+mn-lt"/>
              </a:rPr>
              <a:t>Remuzzi</a:t>
            </a:r>
            <a:r>
              <a:rPr lang="en-US" sz="1200" dirty="0">
                <a:solidFill>
                  <a:schemeClr val="bg2"/>
                </a:solidFill>
                <a:latin typeface="+mn-lt"/>
              </a:rPr>
              <a:t>, A. and </a:t>
            </a:r>
            <a:r>
              <a:rPr lang="en-US" sz="1200" dirty="0" err="1">
                <a:solidFill>
                  <a:schemeClr val="bg2"/>
                </a:solidFill>
                <a:latin typeface="+mn-lt"/>
              </a:rPr>
              <a:t>Remuzzi</a:t>
            </a:r>
            <a:r>
              <a:rPr lang="en-US" sz="1200" dirty="0">
                <a:solidFill>
                  <a:schemeClr val="bg2"/>
                </a:solidFill>
                <a:latin typeface="+mn-lt"/>
              </a:rPr>
              <a:t>, G., 2020. COVID-19 and Italy: what next?. The lancet, 395(10231), pp.1225-1228</a:t>
            </a:r>
            <a:endParaRPr lang="en-IN" sz="1200" dirty="0">
              <a:solidFill>
                <a:schemeClr val="bg2"/>
              </a:solidFill>
              <a:latin typeface="+mn-lt"/>
            </a:endParaRPr>
          </a:p>
          <a:p>
            <a:pPr>
              <a:buFont typeface="+mj-lt"/>
              <a:buAutoNum type="arabicPeriod"/>
            </a:pPr>
            <a:endParaRPr lang="en-IN" sz="1100" dirty="0">
              <a:solidFill>
                <a:schemeClr val="bg2"/>
              </a:solidFill>
              <a:latin typeface="+mn-lt"/>
            </a:endParaRPr>
          </a:p>
          <a:p>
            <a:pPr>
              <a:buFont typeface="+mj-lt"/>
              <a:buAutoNum type="arabicPeriod"/>
            </a:pPr>
            <a:endParaRPr lang="en-IN" sz="1100" dirty="0">
              <a:solidFill>
                <a:schemeClr val="bg2"/>
              </a:solidFill>
              <a:latin typeface="+mn-lt"/>
            </a:endParaRPr>
          </a:p>
          <a:p>
            <a:pPr>
              <a:buFont typeface="+mj-lt"/>
              <a:buAutoNum type="arabicPeriod"/>
            </a:pPr>
            <a:endParaRPr lang="en-IN" sz="1100" dirty="0">
              <a:solidFill>
                <a:schemeClr val="bg2"/>
              </a:solidFill>
              <a:latin typeface="+mn-lt"/>
              <a:ea typeface="Calibri" panose="020F0502020204030204" pitchFamily="34" charset="0"/>
              <a:cs typeface="Calibri" panose="020F0502020204030204" pitchFamily="34" charset="0"/>
            </a:endParaRPr>
          </a:p>
          <a:p>
            <a:pPr>
              <a:buFont typeface="+mj-lt"/>
              <a:buAutoNum type="arabicPeriod"/>
            </a:pPr>
            <a:endParaRPr lang="en-IN" sz="1100" dirty="0">
              <a:solidFill>
                <a:schemeClr val="bg2"/>
              </a:solidFill>
              <a:latin typeface="+mn-lt"/>
              <a:ea typeface="Calibri" panose="020F0502020204030204" pitchFamily="34" charset="0"/>
              <a:cs typeface="Calibri" panose="020F0502020204030204" pitchFamily="34" charset="0"/>
            </a:endParaRPr>
          </a:p>
          <a:p>
            <a:pPr>
              <a:buFont typeface="+mj-lt"/>
              <a:buAutoNum type="arabicPeriod"/>
            </a:pPr>
            <a:endParaRPr lang="en-IN" sz="1100" dirty="0">
              <a:solidFill>
                <a:schemeClr val="bg2"/>
              </a:solidFill>
              <a:latin typeface="+mn-lt"/>
              <a:ea typeface="Calibri" panose="020F0502020204030204" pitchFamily="34" charset="0"/>
              <a:cs typeface="Times New Roman" panose="02020603050405020304" pitchFamily="18" charset="0"/>
            </a:endParaRPr>
          </a:p>
          <a:p>
            <a:pPr>
              <a:buFont typeface="+mj-lt"/>
              <a:buAutoNum type="arabicPeriod"/>
            </a:pPr>
            <a:endParaRPr lang="en-IN" sz="1100" dirty="0">
              <a:solidFill>
                <a:schemeClr val="bg2"/>
              </a:solidFill>
              <a:latin typeface="+mn-lt"/>
            </a:endParaRPr>
          </a:p>
        </p:txBody>
      </p:sp>
    </p:spTree>
    <p:extLst>
      <p:ext uri="{BB962C8B-B14F-4D97-AF65-F5344CB8AC3E}">
        <p14:creationId xmlns:p14="http://schemas.microsoft.com/office/powerpoint/2010/main" val="2056292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6A31EB-FC41-4AE8-B122-CBADEF9F64DE}"/>
              </a:ext>
            </a:extLst>
          </p:cNvPr>
          <p:cNvSpPr>
            <a:spLocks noGrp="1"/>
          </p:cNvSpPr>
          <p:nvPr>
            <p:ph type="title"/>
          </p:nvPr>
        </p:nvSpPr>
        <p:spPr/>
        <p:txBody>
          <a:bodyPr/>
          <a:lstStyle/>
          <a:p>
            <a:r>
              <a:rPr lang="en-US" dirty="0"/>
              <a:t>INTRODUCTION</a:t>
            </a:r>
            <a:endParaRPr lang="en-IN" dirty="0"/>
          </a:p>
        </p:txBody>
      </p:sp>
    </p:spTree>
    <p:extLst>
      <p:ext uri="{BB962C8B-B14F-4D97-AF65-F5344CB8AC3E}">
        <p14:creationId xmlns:p14="http://schemas.microsoft.com/office/powerpoint/2010/main" val="3045376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226075" y="209505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Thank You</a:t>
            </a:r>
            <a:endParaRPr sz="3000" dirty="0"/>
          </a:p>
        </p:txBody>
      </p:sp>
      <p:sp>
        <p:nvSpPr>
          <p:cNvPr id="135" name="Google Shape;135;p24"/>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 </a:t>
            </a:r>
            <a:endParaRPr sz="1400"/>
          </a:p>
        </p:txBody>
      </p:sp>
      <p:pic>
        <p:nvPicPr>
          <p:cNvPr id="3" name="Picture 2">
            <a:extLst>
              <a:ext uri="{FF2B5EF4-FFF2-40B4-BE49-F238E27FC236}">
                <a16:creationId xmlns:a16="http://schemas.microsoft.com/office/drawing/2014/main" id="{7F20F5F3-A551-435F-BDA2-4BCA72B40DCA}"/>
              </a:ext>
            </a:extLst>
          </p:cNvPr>
          <p:cNvPicPr>
            <a:picLocks noChangeAspect="1"/>
          </p:cNvPicPr>
          <p:nvPr/>
        </p:nvPicPr>
        <p:blipFill>
          <a:blip r:embed="rId3"/>
          <a:stretch>
            <a:fillRect/>
          </a:stretch>
        </p:blipFill>
        <p:spPr>
          <a:xfrm>
            <a:off x="3410272" y="990000"/>
            <a:ext cx="5624000" cy="316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49B4DD-FD2E-454A-A0CB-B5C447A3D8C5}"/>
              </a:ext>
            </a:extLst>
          </p:cNvPr>
          <p:cNvSpPr>
            <a:spLocks noGrp="1"/>
          </p:cNvSpPr>
          <p:nvPr>
            <p:ph type="title"/>
          </p:nvPr>
        </p:nvSpPr>
        <p:spPr/>
        <p:txBody>
          <a:bodyPr/>
          <a:lstStyle/>
          <a:p>
            <a:r>
              <a:rPr lang="en-US" dirty="0"/>
              <a:t>INTRODUCTION</a:t>
            </a:r>
            <a:endParaRPr lang="en-IN" dirty="0"/>
          </a:p>
        </p:txBody>
      </p:sp>
      <p:sp>
        <p:nvSpPr>
          <p:cNvPr id="4" name="Text Placeholder 3">
            <a:extLst>
              <a:ext uri="{FF2B5EF4-FFF2-40B4-BE49-F238E27FC236}">
                <a16:creationId xmlns:a16="http://schemas.microsoft.com/office/drawing/2014/main" id="{DD3034E9-DD9E-4971-B73A-E95B37D0019D}"/>
              </a:ext>
            </a:extLst>
          </p:cNvPr>
          <p:cNvSpPr>
            <a:spLocks noGrp="1"/>
          </p:cNvSpPr>
          <p:nvPr>
            <p:ph type="body" idx="1"/>
          </p:nvPr>
        </p:nvSpPr>
        <p:spPr>
          <a:xfrm>
            <a:off x="460950" y="1819062"/>
            <a:ext cx="8222100" cy="3410163"/>
          </a:xfrm>
        </p:spPr>
        <p:txBody>
          <a:bodyPr/>
          <a:lstStyle/>
          <a:p>
            <a:pPr algn="just"/>
            <a:r>
              <a:rPr lang="en-US" sz="1600" dirty="0"/>
              <a:t>In early December of 2019, a </a:t>
            </a:r>
            <a:r>
              <a:rPr lang="en-US" sz="1600" dirty="0">
                <a:solidFill>
                  <a:schemeClr val="tx1"/>
                </a:solidFill>
              </a:rPr>
              <a:t>novel coronavirus </a:t>
            </a:r>
            <a:r>
              <a:rPr lang="en-US" sz="1600" dirty="0"/>
              <a:t>was discovered in Wuhan province of the People’s Republic of China[1].</a:t>
            </a:r>
          </a:p>
          <a:p>
            <a:pPr algn="just"/>
            <a:r>
              <a:rPr lang="en-US" sz="1600" dirty="0"/>
              <a:t>Within a short span of time, the disease spread from China to over 100 countries, resulting in a global pandemic.</a:t>
            </a:r>
          </a:p>
          <a:p>
            <a:pPr algn="just"/>
            <a:r>
              <a:rPr lang="en-US" sz="1600" dirty="0"/>
              <a:t>The pandemic put stress on medical infrastructure and resources. Prompt and effective clinical decision of medical resources is decisive to handle the situation.</a:t>
            </a:r>
          </a:p>
          <a:p>
            <a:pPr algn="just"/>
            <a:r>
              <a:rPr lang="en-US" sz="1600" dirty="0"/>
              <a:t>The </a:t>
            </a:r>
            <a:r>
              <a:rPr lang="en-US" sz="1600" dirty="0">
                <a:solidFill>
                  <a:schemeClr val="tx1"/>
                </a:solidFill>
              </a:rPr>
              <a:t>RT-PCR</a:t>
            </a:r>
            <a:r>
              <a:rPr lang="en-US" sz="1600" dirty="0"/>
              <a:t> which is the </a:t>
            </a:r>
            <a:r>
              <a:rPr lang="en-US" sz="1600" dirty="0">
                <a:solidFill>
                  <a:schemeClr val="tx1"/>
                </a:solidFill>
              </a:rPr>
              <a:t>test confirming </a:t>
            </a:r>
            <a:r>
              <a:rPr lang="en-US" sz="1600" dirty="0"/>
              <a:t>covid-19 infection is restricted by the shortfall of reagents, time taking , high cost and need for dedicated labs with trained pathologies.</a:t>
            </a:r>
          </a:p>
          <a:p>
            <a:pPr algn="just"/>
            <a:r>
              <a:rPr lang="en-US" sz="1600" dirty="0"/>
              <a:t>Many developing countries faced shortage of RT-PCR kits.</a:t>
            </a:r>
            <a:endParaRPr lang="en-IN" sz="1600" dirty="0"/>
          </a:p>
        </p:txBody>
      </p:sp>
    </p:spTree>
    <p:extLst>
      <p:ext uri="{BB962C8B-B14F-4D97-AF65-F5344CB8AC3E}">
        <p14:creationId xmlns:p14="http://schemas.microsoft.com/office/powerpoint/2010/main" val="1901584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47F21-DB04-42EA-A25B-F0E3C8DBB9CE}"/>
              </a:ext>
            </a:extLst>
          </p:cNvPr>
          <p:cNvSpPr>
            <a:spLocks noGrp="1"/>
          </p:cNvSpPr>
          <p:nvPr>
            <p:ph type="title"/>
          </p:nvPr>
        </p:nvSpPr>
        <p:spPr/>
        <p:txBody>
          <a:bodyPr/>
          <a:lstStyle/>
          <a:p>
            <a:r>
              <a:rPr lang="en-IN" dirty="0"/>
              <a:t>OBJECTIVE</a:t>
            </a:r>
          </a:p>
        </p:txBody>
      </p:sp>
      <p:sp>
        <p:nvSpPr>
          <p:cNvPr id="3" name="Text Placeholder 2">
            <a:extLst>
              <a:ext uri="{FF2B5EF4-FFF2-40B4-BE49-F238E27FC236}">
                <a16:creationId xmlns:a16="http://schemas.microsoft.com/office/drawing/2014/main" id="{914F2EB7-7667-4BBC-9566-7518BAE9CFED}"/>
              </a:ext>
            </a:extLst>
          </p:cNvPr>
          <p:cNvSpPr>
            <a:spLocks noGrp="1"/>
          </p:cNvSpPr>
          <p:nvPr>
            <p:ph type="body" idx="1"/>
          </p:nvPr>
        </p:nvSpPr>
        <p:spPr>
          <a:xfrm>
            <a:off x="471900" y="1919074"/>
            <a:ext cx="8222100" cy="3079645"/>
          </a:xfrm>
        </p:spPr>
        <p:txBody>
          <a:bodyPr/>
          <a:lstStyle/>
          <a:p>
            <a:pPr algn="just"/>
            <a:r>
              <a:rPr lang="en-US" sz="1800" dirty="0"/>
              <a:t>With the sudden rise in infections, there were large queues for covid-19 tests stressing the medical laboratories with many laboratories facing shortage of testing kits.</a:t>
            </a:r>
          </a:p>
          <a:p>
            <a:pPr algn="just"/>
            <a:r>
              <a:rPr lang="en-US" dirty="0"/>
              <a:t>T</a:t>
            </a:r>
            <a:r>
              <a:rPr lang="en-US" sz="1800" dirty="0"/>
              <a:t>here is a requirement for cost effective and quick diagnostic model to determine positive and negative cases.</a:t>
            </a:r>
          </a:p>
          <a:p>
            <a:pPr algn="just"/>
            <a:r>
              <a:rPr lang="en-US" sz="1800" dirty="0"/>
              <a:t>This paper aims to </a:t>
            </a:r>
            <a:r>
              <a:rPr lang="en-US" sz="1800" dirty="0">
                <a:solidFill>
                  <a:schemeClr val="tx1"/>
                </a:solidFill>
              </a:rPr>
              <a:t>analyze different algorithm</a:t>
            </a:r>
            <a:r>
              <a:rPr lang="en-US" dirty="0"/>
              <a:t> </a:t>
            </a:r>
            <a:r>
              <a:rPr lang="en-US" sz="1800" dirty="0"/>
              <a:t>and </a:t>
            </a:r>
            <a:r>
              <a:rPr lang="en-US" sz="1800" dirty="0">
                <a:solidFill>
                  <a:schemeClr val="tx1"/>
                </a:solidFill>
              </a:rPr>
              <a:t>predict covid-19 </a:t>
            </a:r>
            <a:r>
              <a:rPr lang="en-US" sz="1800" dirty="0"/>
              <a:t>infection in an individual person from initial symptoms and information.</a:t>
            </a:r>
          </a:p>
          <a:p>
            <a:pPr algn="just"/>
            <a:r>
              <a:rPr lang="en-US" dirty="0"/>
              <a:t>Previous works had the limitations and future scope of comparing and bringing out the best suited algorithm for the prediction.</a:t>
            </a:r>
            <a:endParaRPr lang="en-US" sz="1800" dirty="0"/>
          </a:p>
          <a:p>
            <a:pPr algn="just"/>
            <a:endParaRPr lang="en-US" sz="1800" dirty="0"/>
          </a:p>
          <a:p>
            <a:pPr algn="just"/>
            <a:endParaRPr lang="en-IN" dirty="0"/>
          </a:p>
        </p:txBody>
      </p:sp>
    </p:spTree>
    <p:extLst>
      <p:ext uri="{BB962C8B-B14F-4D97-AF65-F5344CB8AC3E}">
        <p14:creationId xmlns:p14="http://schemas.microsoft.com/office/powerpoint/2010/main" val="382626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AB2380-48B6-4D8A-BFDE-6B4AD5A652F8}"/>
              </a:ext>
            </a:extLst>
          </p:cNvPr>
          <p:cNvSpPr>
            <a:spLocks noGrp="1"/>
          </p:cNvSpPr>
          <p:nvPr>
            <p:ph type="body" idx="1"/>
          </p:nvPr>
        </p:nvSpPr>
        <p:spPr>
          <a:xfrm>
            <a:off x="471900" y="1894690"/>
            <a:ext cx="8222100" cy="3030877"/>
          </a:xfrm>
        </p:spPr>
        <p:txBody>
          <a:bodyPr/>
          <a:lstStyle/>
          <a:p>
            <a:pPr algn="just"/>
            <a:r>
              <a:rPr lang="en-US" dirty="0"/>
              <a:t>Alternative to RT-PCR test can be </a:t>
            </a:r>
            <a:r>
              <a:rPr lang="en-US" dirty="0">
                <a:solidFill>
                  <a:schemeClr val="tx1"/>
                </a:solidFill>
              </a:rPr>
              <a:t>Chest CT-Scan[2] and X-rays</a:t>
            </a:r>
            <a:r>
              <a:rPr lang="en-US" dirty="0"/>
              <a:t>, still they cannot always be used for screening patients because of high cost and low availability of device.</a:t>
            </a:r>
          </a:p>
          <a:p>
            <a:pPr algn="just"/>
            <a:r>
              <a:rPr lang="en-US" dirty="0"/>
              <a:t>The artificial intelligence (AI) and machine learning models have been widely used and carried out trials on various healthcare sector.</a:t>
            </a:r>
          </a:p>
          <a:p>
            <a:pPr algn="just"/>
            <a:r>
              <a:rPr lang="en-US" dirty="0"/>
              <a:t>Situation demands the need of using such techniques to identify, predict and help in prioritizing RT-PCR test with speed and eﬀiciency</a:t>
            </a:r>
          </a:p>
          <a:p>
            <a:pPr algn="just"/>
            <a:endParaRPr lang="en-US" dirty="0"/>
          </a:p>
          <a:p>
            <a:pPr marL="114300" indent="0" algn="just">
              <a:buNone/>
            </a:pPr>
            <a:endParaRPr lang="en-US" dirty="0"/>
          </a:p>
          <a:p>
            <a:pPr marL="114300" indent="0" algn="just">
              <a:buNone/>
            </a:pPr>
            <a:endParaRPr lang="en-US" dirty="0"/>
          </a:p>
          <a:p>
            <a:pPr algn="just"/>
            <a:endParaRPr lang="en-IN" dirty="0"/>
          </a:p>
        </p:txBody>
      </p:sp>
      <p:sp>
        <p:nvSpPr>
          <p:cNvPr id="5" name="Title 4">
            <a:extLst>
              <a:ext uri="{FF2B5EF4-FFF2-40B4-BE49-F238E27FC236}">
                <a16:creationId xmlns:a16="http://schemas.microsoft.com/office/drawing/2014/main" id="{90B616B9-61D3-41AF-A2E5-0676909F5508}"/>
              </a:ext>
            </a:extLst>
          </p:cNvPr>
          <p:cNvSpPr>
            <a:spLocks noGrp="1"/>
          </p:cNvSpPr>
          <p:nvPr>
            <p:ph type="title"/>
          </p:nvPr>
        </p:nvSpPr>
        <p:spPr/>
        <p:txBody>
          <a:bodyPr/>
          <a:lstStyle/>
          <a:p>
            <a:r>
              <a:rPr lang="en" dirty="0"/>
              <a:t>Introduction to machine learning for prediction</a:t>
            </a:r>
            <a:endParaRPr lang="en-IN" dirty="0"/>
          </a:p>
        </p:txBody>
      </p:sp>
    </p:spTree>
    <p:extLst>
      <p:ext uri="{BB962C8B-B14F-4D97-AF65-F5344CB8AC3E}">
        <p14:creationId xmlns:p14="http://schemas.microsoft.com/office/powerpoint/2010/main" val="2774414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EE933-31C4-4581-9F00-37585D79A372}"/>
              </a:ext>
            </a:extLst>
          </p:cNvPr>
          <p:cNvSpPr>
            <a:spLocks noGrp="1"/>
          </p:cNvSpPr>
          <p:nvPr>
            <p:ph type="title"/>
          </p:nvPr>
        </p:nvSpPr>
        <p:spPr/>
        <p:txBody>
          <a:bodyPr/>
          <a:lstStyle/>
          <a:p>
            <a:r>
              <a:rPr lang="en-IN" dirty="0"/>
              <a:t>DATASET</a:t>
            </a:r>
          </a:p>
        </p:txBody>
      </p:sp>
      <p:sp>
        <p:nvSpPr>
          <p:cNvPr id="3" name="Text Placeholder 2">
            <a:extLst>
              <a:ext uri="{FF2B5EF4-FFF2-40B4-BE49-F238E27FC236}">
                <a16:creationId xmlns:a16="http://schemas.microsoft.com/office/drawing/2014/main" id="{9603BD7B-0E4C-4BEC-A39F-8E0ACD7575C8}"/>
              </a:ext>
            </a:extLst>
          </p:cNvPr>
          <p:cNvSpPr>
            <a:spLocks noGrp="1"/>
          </p:cNvSpPr>
          <p:nvPr>
            <p:ph type="body" idx="1"/>
          </p:nvPr>
        </p:nvSpPr>
        <p:spPr/>
        <p:txBody>
          <a:bodyPr/>
          <a:lstStyle/>
          <a:p>
            <a:r>
              <a:rPr lang="en-IN" dirty="0"/>
              <a:t>The covid-19 infection had sign and symptoms of </a:t>
            </a:r>
            <a:r>
              <a:rPr lang="en-IN" dirty="0">
                <a:solidFill>
                  <a:schemeClr val="tx1"/>
                </a:solidFill>
              </a:rPr>
              <a:t>cough[3],fever[4] and shortness of breath[5]. </a:t>
            </a:r>
            <a:r>
              <a:rPr lang="en-IN" dirty="0"/>
              <a:t>Along with these symptoms, total 5 symptoms and three basic information have been used.</a:t>
            </a:r>
          </a:p>
          <a:p>
            <a:r>
              <a:rPr lang="en-IN" dirty="0"/>
              <a:t>The </a:t>
            </a:r>
            <a:r>
              <a:rPr lang="en-IN" dirty="0">
                <a:solidFill>
                  <a:schemeClr val="tx1"/>
                </a:solidFill>
              </a:rPr>
              <a:t>Israeli Ministry of Health</a:t>
            </a:r>
            <a:r>
              <a:rPr lang="en-IN" dirty="0"/>
              <a:t> published data of every individual who tested Covid-19 by RT-PCR test[6]. The dataset is available to be accessed.</a:t>
            </a:r>
          </a:p>
        </p:txBody>
      </p:sp>
    </p:spTree>
    <p:extLst>
      <p:ext uri="{BB962C8B-B14F-4D97-AF65-F5344CB8AC3E}">
        <p14:creationId xmlns:p14="http://schemas.microsoft.com/office/powerpoint/2010/main" val="2647878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 USED</a:t>
            </a:r>
            <a:endParaRPr dirty="0"/>
          </a:p>
        </p:txBody>
      </p:sp>
      <p:sp>
        <p:nvSpPr>
          <p:cNvPr id="97" name="Google Shape;97;p18"/>
          <p:cNvSpPr txBox="1">
            <a:spLocks noGrp="1"/>
          </p:cNvSpPr>
          <p:nvPr>
            <p:ph type="body" idx="1"/>
          </p:nvPr>
        </p:nvSpPr>
        <p:spPr>
          <a:xfrm>
            <a:off x="471900" y="1919075"/>
            <a:ext cx="4222500" cy="3094500"/>
          </a:xfrm>
          <a:prstGeom prst="rect">
            <a:avLst/>
          </a:prstGeom>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r>
              <a:rPr lang="en" sz="2000" b="1" u="sng" dirty="0">
                <a:latin typeface="Times New Roman"/>
                <a:ea typeface="Times New Roman"/>
                <a:cs typeface="Times New Roman"/>
                <a:sym typeface="Times New Roman"/>
              </a:rPr>
              <a:t>Features:  </a:t>
            </a:r>
            <a:endParaRPr sz="2000" b="1" u="sng" dirty="0">
              <a:latin typeface="Times New Roman"/>
              <a:ea typeface="Times New Roman"/>
              <a:cs typeface="Times New Roman"/>
              <a:sym typeface="Times New Roman"/>
            </a:endParaRPr>
          </a:p>
          <a:p>
            <a:pPr marL="457200" lvl="0" indent="-355600" algn="l" rtl="0">
              <a:lnSpc>
                <a:spcPct val="100000"/>
              </a:lnSpc>
              <a:spcBef>
                <a:spcPts val="1600"/>
              </a:spcBef>
              <a:spcAft>
                <a:spcPts val="0"/>
              </a:spcAft>
              <a:buSzPts val="2000"/>
              <a:buChar char="●"/>
            </a:pPr>
            <a:r>
              <a:rPr lang="en" sz="1700" dirty="0">
                <a:latin typeface="Times New Roman"/>
                <a:ea typeface="Times New Roman"/>
                <a:cs typeface="Times New Roman"/>
                <a:sym typeface="Times New Roman"/>
              </a:rPr>
              <a:t>Cough </a:t>
            </a:r>
            <a:endParaRPr sz="1700" dirty="0">
              <a:latin typeface="Times New Roman"/>
              <a:ea typeface="Times New Roman"/>
              <a:cs typeface="Times New Roman"/>
              <a:sym typeface="Times New Roman"/>
            </a:endParaRPr>
          </a:p>
          <a:p>
            <a:pPr marL="457200" lvl="0" indent="-336550" algn="l" rtl="0">
              <a:lnSpc>
                <a:spcPct val="100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Fever</a:t>
            </a:r>
            <a:endParaRPr sz="1700" dirty="0">
              <a:latin typeface="Times New Roman"/>
              <a:ea typeface="Times New Roman"/>
              <a:cs typeface="Times New Roman"/>
              <a:sym typeface="Times New Roman"/>
            </a:endParaRPr>
          </a:p>
          <a:p>
            <a:pPr marL="457200" lvl="0" indent="-336550" algn="l" rtl="0">
              <a:lnSpc>
                <a:spcPct val="100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Sore throat</a:t>
            </a:r>
            <a:endParaRPr sz="1700" dirty="0">
              <a:latin typeface="Times New Roman"/>
              <a:ea typeface="Times New Roman"/>
              <a:cs typeface="Times New Roman"/>
              <a:sym typeface="Times New Roman"/>
            </a:endParaRPr>
          </a:p>
          <a:p>
            <a:pPr marL="457200" lvl="0" indent="-336550" algn="l" rtl="0">
              <a:lnSpc>
                <a:spcPct val="100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Shortness of Breath</a:t>
            </a:r>
            <a:endParaRPr sz="1700" dirty="0">
              <a:latin typeface="Times New Roman"/>
              <a:ea typeface="Times New Roman"/>
              <a:cs typeface="Times New Roman"/>
              <a:sym typeface="Times New Roman"/>
            </a:endParaRPr>
          </a:p>
          <a:p>
            <a:pPr marL="457200" lvl="0" indent="-336550" algn="l" rtl="0">
              <a:lnSpc>
                <a:spcPct val="100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Headache</a:t>
            </a:r>
            <a:endParaRPr sz="1700" dirty="0">
              <a:latin typeface="Times New Roman"/>
              <a:ea typeface="Times New Roman"/>
              <a:cs typeface="Times New Roman"/>
              <a:sym typeface="Times New Roman"/>
            </a:endParaRPr>
          </a:p>
          <a:p>
            <a:pPr marL="457200" lvl="0" indent="-336550" algn="l" rtl="0">
              <a:lnSpc>
                <a:spcPct val="100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Age( &gt;= 60)</a:t>
            </a:r>
            <a:endParaRPr sz="1700" dirty="0">
              <a:latin typeface="Times New Roman"/>
              <a:ea typeface="Times New Roman"/>
              <a:cs typeface="Times New Roman"/>
              <a:sym typeface="Times New Roman"/>
            </a:endParaRPr>
          </a:p>
          <a:p>
            <a:pPr marL="457200" lvl="0" indent="-336550" algn="l" rtl="0">
              <a:lnSpc>
                <a:spcPct val="100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Test Indication</a:t>
            </a:r>
            <a:endParaRPr sz="1700" dirty="0">
              <a:latin typeface="Times New Roman"/>
              <a:ea typeface="Times New Roman"/>
              <a:cs typeface="Times New Roman"/>
              <a:sym typeface="Times New Roman"/>
            </a:endParaRPr>
          </a:p>
          <a:p>
            <a:pPr marL="457200" lvl="0" indent="-336550" algn="l" rtl="0">
              <a:lnSpc>
                <a:spcPct val="100000"/>
              </a:lnSpc>
              <a:spcBef>
                <a:spcPts val="0"/>
              </a:spcBef>
              <a:spcAft>
                <a:spcPts val="0"/>
              </a:spcAft>
              <a:buSzPts val="1700"/>
              <a:buFont typeface="Times New Roman"/>
              <a:buChar char="●"/>
            </a:pPr>
            <a:r>
              <a:rPr lang="en" sz="1700" dirty="0">
                <a:latin typeface="Times New Roman"/>
                <a:ea typeface="Times New Roman"/>
                <a:cs typeface="Times New Roman"/>
                <a:sym typeface="Times New Roman"/>
              </a:rPr>
              <a:t>Gender</a:t>
            </a:r>
            <a:endParaRPr sz="1700" dirty="0">
              <a:latin typeface="Times New Roman"/>
              <a:ea typeface="Times New Roman"/>
              <a:cs typeface="Times New Roman"/>
              <a:sym typeface="Times New Roman"/>
            </a:endParaRPr>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graphicFrame>
        <p:nvGraphicFramePr>
          <p:cNvPr id="2" name="Table 1">
            <a:extLst>
              <a:ext uri="{FF2B5EF4-FFF2-40B4-BE49-F238E27FC236}">
                <a16:creationId xmlns:a16="http://schemas.microsoft.com/office/drawing/2014/main" id="{8FB0A3A5-9E3C-4C14-9E75-5939B6D77F15}"/>
              </a:ext>
            </a:extLst>
          </p:cNvPr>
          <p:cNvGraphicFramePr>
            <a:graphicFrameLocks noGrp="1"/>
          </p:cNvGraphicFramePr>
          <p:nvPr>
            <p:extLst>
              <p:ext uri="{D42A27DB-BD31-4B8C-83A1-F6EECF244321}">
                <p14:modId xmlns:p14="http://schemas.microsoft.com/office/powerpoint/2010/main" val="1020671992"/>
              </p:ext>
            </p:extLst>
          </p:nvPr>
        </p:nvGraphicFramePr>
        <p:xfrm>
          <a:off x="4071937" y="1806416"/>
          <a:ext cx="4480214" cy="3094491"/>
        </p:xfrm>
        <a:graphic>
          <a:graphicData uri="http://schemas.openxmlformats.org/drawingml/2006/table">
            <a:tbl>
              <a:tblPr firstRow="1" firstCol="1" bandRow="1">
                <a:tableStyleId>{5C22544A-7EE6-4342-B048-85BDC9FD1C3A}</a:tableStyleId>
              </a:tblPr>
              <a:tblGrid>
                <a:gridCol w="1119659">
                  <a:extLst>
                    <a:ext uri="{9D8B030D-6E8A-4147-A177-3AD203B41FA5}">
                      <a16:colId xmlns:a16="http://schemas.microsoft.com/office/drawing/2014/main" val="1522689044"/>
                    </a:ext>
                  </a:extLst>
                </a:gridCol>
                <a:gridCol w="1120185">
                  <a:extLst>
                    <a:ext uri="{9D8B030D-6E8A-4147-A177-3AD203B41FA5}">
                      <a16:colId xmlns:a16="http://schemas.microsoft.com/office/drawing/2014/main" val="1978509125"/>
                    </a:ext>
                  </a:extLst>
                </a:gridCol>
                <a:gridCol w="1120185">
                  <a:extLst>
                    <a:ext uri="{9D8B030D-6E8A-4147-A177-3AD203B41FA5}">
                      <a16:colId xmlns:a16="http://schemas.microsoft.com/office/drawing/2014/main" val="1053518272"/>
                    </a:ext>
                  </a:extLst>
                </a:gridCol>
                <a:gridCol w="1120185">
                  <a:extLst>
                    <a:ext uri="{9D8B030D-6E8A-4147-A177-3AD203B41FA5}">
                      <a16:colId xmlns:a16="http://schemas.microsoft.com/office/drawing/2014/main" val="3521848216"/>
                    </a:ext>
                  </a:extLst>
                </a:gridCol>
              </a:tblGrid>
              <a:tr h="286457">
                <a:tc>
                  <a:txBody>
                    <a:bodyPr/>
                    <a:lstStyle/>
                    <a:p>
                      <a:pPr>
                        <a:lnSpc>
                          <a:spcPct val="106000"/>
                        </a:lnSpc>
                        <a:spcAft>
                          <a:spcPts val="800"/>
                        </a:spcAft>
                      </a:pPr>
                      <a:r>
                        <a:rPr lang="en-IN" sz="800">
                          <a:effectLst/>
                        </a:rPr>
                        <a:t>Features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a:txBody>
                    <a:bodyPr/>
                    <a:lstStyle/>
                    <a:p>
                      <a:pPr>
                        <a:lnSpc>
                          <a:spcPct val="106000"/>
                        </a:lnSpc>
                        <a:spcAft>
                          <a:spcPts val="800"/>
                        </a:spcAft>
                      </a:pPr>
                      <a:r>
                        <a:rPr lang="en-IN" sz="800" dirty="0">
                          <a:effectLst/>
                        </a:rPr>
                        <a:t>Status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a:txBody>
                    <a:bodyPr/>
                    <a:lstStyle/>
                    <a:p>
                      <a:pPr>
                        <a:lnSpc>
                          <a:spcPct val="106000"/>
                        </a:lnSpc>
                        <a:spcAft>
                          <a:spcPts val="800"/>
                        </a:spcAft>
                      </a:pPr>
                      <a:r>
                        <a:rPr lang="en-IN" sz="800" dirty="0">
                          <a:effectLst/>
                        </a:rPr>
                        <a:t>Total No. Of Samples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a:txBody>
                    <a:bodyPr/>
                    <a:lstStyle/>
                    <a:p>
                      <a:pPr>
                        <a:lnSpc>
                          <a:spcPct val="106000"/>
                        </a:lnSpc>
                        <a:spcAft>
                          <a:spcPts val="800"/>
                        </a:spcAft>
                      </a:pPr>
                      <a:r>
                        <a:rPr lang="en-IN" sz="800">
                          <a:effectLst/>
                        </a:rPr>
                        <a:t>Total</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extLst>
                  <a:ext uri="{0D108BD9-81ED-4DB2-BD59-A6C34878D82A}">
                    <a16:rowId xmlns:a16="http://schemas.microsoft.com/office/drawing/2014/main" val="1957313696"/>
                  </a:ext>
                </a:extLst>
              </a:tr>
              <a:tr h="139695">
                <a:tc rowSpan="2">
                  <a:txBody>
                    <a:bodyPr/>
                    <a:lstStyle/>
                    <a:p>
                      <a:pPr>
                        <a:lnSpc>
                          <a:spcPct val="106000"/>
                        </a:lnSpc>
                        <a:spcAft>
                          <a:spcPts val="800"/>
                        </a:spcAft>
                      </a:pPr>
                      <a:r>
                        <a:rPr lang="en-IN" sz="800">
                          <a:effectLst/>
                        </a:rPr>
                        <a:t>Cough</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a:txBody>
                    <a:bodyPr/>
                    <a:lstStyle/>
                    <a:p>
                      <a:pPr>
                        <a:lnSpc>
                          <a:spcPct val="106000"/>
                        </a:lnSpc>
                        <a:spcAft>
                          <a:spcPts val="800"/>
                        </a:spcAft>
                      </a:pPr>
                      <a:r>
                        <a:rPr lang="en-IN" sz="800" dirty="0">
                          <a:effectLst/>
                        </a:rPr>
                        <a:t>Yes(1)</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a:txBody>
                    <a:bodyPr/>
                    <a:lstStyle/>
                    <a:p>
                      <a:pPr>
                        <a:lnSpc>
                          <a:spcPct val="106000"/>
                        </a:lnSpc>
                        <a:spcAft>
                          <a:spcPts val="800"/>
                        </a:spcAft>
                      </a:pPr>
                      <a:r>
                        <a:rPr lang="en-IN" sz="800" dirty="0">
                          <a:effectLst/>
                        </a:rPr>
                        <a:t>2631258</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rowSpan="2">
                  <a:txBody>
                    <a:bodyPr/>
                    <a:lstStyle/>
                    <a:p>
                      <a:pPr>
                        <a:lnSpc>
                          <a:spcPct val="106000"/>
                        </a:lnSpc>
                        <a:spcAft>
                          <a:spcPts val="800"/>
                        </a:spcAft>
                      </a:pPr>
                      <a:r>
                        <a:rPr lang="en-IN" sz="800">
                          <a:effectLst/>
                        </a:rPr>
                        <a:t>2742596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extLst>
                  <a:ext uri="{0D108BD9-81ED-4DB2-BD59-A6C34878D82A}">
                    <a16:rowId xmlns:a16="http://schemas.microsoft.com/office/drawing/2014/main" val="1776635703"/>
                  </a:ext>
                </a:extLst>
              </a:tr>
              <a:tr h="139695">
                <a:tc vMerge="1">
                  <a:txBody>
                    <a:bodyPr/>
                    <a:lstStyle/>
                    <a:p>
                      <a:endParaRPr lang="en-IN"/>
                    </a:p>
                  </a:txBody>
                  <a:tcPr/>
                </a:tc>
                <a:tc>
                  <a:txBody>
                    <a:bodyPr/>
                    <a:lstStyle/>
                    <a:p>
                      <a:pPr>
                        <a:lnSpc>
                          <a:spcPct val="106000"/>
                        </a:lnSpc>
                        <a:spcAft>
                          <a:spcPts val="800"/>
                        </a:spcAft>
                      </a:pPr>
                      <a:r>
                        <a:rPr lang="en-IN" sz="800" dirty="0">
                          <a:effectLst/>
                          <a:latin typeface="Calibri" panose="020F0502020204030204" pitchFamily="34" charset="0"/>
                          <a:ea typeface="Calibri" panose="020F0502020204030204" pitchFamily="34" charset="0"/>
                          <a:cs typeface="Times New Roman" panose="02020603050405020304" pitchFamily="18" charset="0"/>
                        </a:rPr>
                        <a:t>No(0)</a:t>
                      </a:r>
                    </a:p>
                  </a:txBody>
                  <a:tcPr marL="49440" marR="49440" marT="0" marB="0"/>
                </a:tc>
                <a:tc>
                  <a:txBody>
                    <a:bodyPr/>
                    <a:lstStyle/>
                    <a:p>
                      <a:pPr>
                        <a:lnSpc>
                          <a:spcPct val="106000"/>
                        </a:lnSpc>
                        <a:spcAft>
                          <a:spcPts val="800"/>
                        </a:spcAft>
                      </a:pPr>
                      <a:r>
                        <a:rPr lang="en-IN" sz="800" dirty="0">
                          <a:effectLst/>
                        </a:rPr>
                        <a:t>111338</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vMerge="1">
                  <a:txBody>
                    <a:bodyPr/>
                    <a:lstStyle/>
                    <a:p>
                      <a:endParaRPr lang="en-IN"/>
                    </a:p>
                  </a:txBody>
                  <a:tcPr/>
                </a:tc>
                <a:extLst>
                  <a:ext uri="{0D108BD9-81ED-4DB2-BD59-A6C34878D82A}">
                    <a16:rowId xmlns:a16="http://schemas.microsoft.com/office/drawing/2014/main" val="3991079693"/>
                  </a:ext>
                </a:extLst>
              </a:tr>
              <a:tr h="139695">
                <a:tc rowSpan="2">
                  <a:txBody>
                    <a:bodyPr/>
                    <a:lstStyle/>
                    <a:p>
                      <a:pPr>
                        <a:lnSpc>
                          <a:spcPct val="106000"/>
                        </a:lnSpc>
                        <a:spcAft>
                          <a:spcPts val="800"/>
                        </a:spcAft>
                      </a:pPr>
                      <a:r>
                        <a:rPr lang="en-IN" sz="800">
                          <a:effectLst/>
                        </a:rPr>
                        <a:t>Fever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a:txBody>
                    <a:bodyPr/>
                    <a:lstStyle/>
                    <a:p>
                      <a:pPr>
                        <a:lnSpc>
                          <a:spcPct val="106000"/>
                        </a:lnSpc>
                        <a:spcAft>
                          <a:spcPts val="800"/>
                        </a:spcAft>
                      </a:pPr>
                      <a:r>
                        <a:rPr lang="en-IN" sz="800" dirty="0">
                          <a:effectLst/>
                          <a:latin typeface="Calibri" panose="020F0502020204030204" pitchFamily="34" charset="0"/>
                          <a:ea typeface="Calibri" panose="020F0502020204030204" pitchFamily="34" charset="0"/>
                          <a:cs typeface="Times New Roman" panose="02020603050405020304" pitchFamily="18" charset="0"/>
                        </a:rPr>
                        <a:t>Yes(1)</a:t>
                      </a:r>
                    </a:p>
                  </a:txBody>
                  <a:tcPr marL="49440" marR="49440" marT="0" marB="0"/>
                </a:tc>
                <a:tc>
                  <a:txBody>
                    <a:bodyPr/>
                    <a:lstStyle/>
                    <a:p>
                      <a:pPr>
                        <a:lnSpc>
                          <a:spcPct val="106000"/>
                        </a:lnSpc>
                        <a:spcAft>
                          <a:spcPts val="800"/>
                        </a:spcAft>
                      </a:pPr>
                      <a:r>
                        <a:rPr lang="en-IN" sz="800">
                          <a:effectLst/>
                        </a:rPr>
                        <a:t>2645600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rowSpan="2">
                  <a:txBody>
                    <a:bodyPr/>
                    <a:lstStyle/>
                    <a:p>
                      <a:pPr>
                        <a:lnSpc>
                          <a:spcPct val="106000"/>
                        </a:lnSpc>
                        <a:spcAft>
                          <a:spcPts val="800"/>
                        </a:spcAft>
                      </a:pPr>
                      <a:r>
                        <a:rPr lang="en-IN" sz="800">
                          <a:effectLst/>
                        </a:rPr>
                        <a:t>2742596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extLst>
                  <a:ext uri="{0D108BD9-81ED-4DB2-BD59-A6C34878D82A}">
                    <a16:rowId xmlns:a16="http://schemas.microsoft.com/office/drawing/2014/main" val="437556713"/>
                  </a:ext>
                </a:extLst>
              </a:tr>
              <a:tr h="139695">
                <a:tc vMerge="1">
                  <a:txBody>
                    <a:bodyPr/>
                    <a:lstStyle/>
                    <a:p>
                      <a:endParaRPr lang="en-IN"/>
                    </a:p>
                  </a:txBody>
                  <a:tcPr/>
                </a:tc>
                <a:tc>
                  <a:txBody>
                    <a:bodyPr/>
                    <a:lstStyle/>
                    <a:p>
                      <a:pPr>
                        <a:lnSpc>
                          <a:spcPct val="106000"/>
                        </a:lnSpc>
                        <a:spcAft>
                          <a:spcPts val="800"/>
                        </a:spcAft>
                      </a:pPr>
                      <a:r>
                        <a:rPr lang="en-IN" sz="800" dirty="0">
                          <a:effectLst/>
                          <a:latin typeface="Calibri" panose="020F0502020204030204" pitchFamily="34" charset="0"/>
                          <a:ea typeface="Calibri" panose="020F0502020204030204" pitchFamily="34" charset="0"/>
                          <a:cs typeface="Times New Roman" panose="02020603050405020304" pitchFamily="18" charset="0"/>
                        </a:rPr>
                        <a:t>No(0)</a:t>
                      </a:r>
                    </a:p>
                  </a:txBody>
                  <a:tcPr marL="49440" marR="49440" marT="0" marB="0"/>
                </a:tc>
                <a:tc>
                  <a:txBody>
                    <a:bodyPr/>
                    <a:lstStyle/>
                    <a:p>
                      <a:pPr>
                        <a:lnSpc>
                          <a:spcPct val="106000"/>
                        </a:lnSpc>
                        <a:spcAft>
                          <a:spcPts val="800"/>
                        </a:spcAft>
                      </a:pPr>
                      <a:r>
                        <a:rPr lang="en-IN" sz="800">
                          <a:effectLst/>
                        </a:rPr>
                        <a:t>96996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vMerge="1">
                  <a:txBody>
                    <a:bodyPr/>
                    <a:lstStyle/>
                    <a:p>
                      <a:endParaRPr lang="en-IN"/>
                    </a:p>
                  </a:txBody>
                  <a:tcPr/>
                </a:tc>
                <a:extLst>
                  <a:ext uri="{0D108BD9-81ED-4DB2-BD59-A6C34878D82A}">
                    <a16:rowId xmlns:a16="http://schemas.microsoft.com/office/drawing/2014/main" val="1031164037"/>
                  </a:ext>
                </a:extLst>
              </a:tr>
              <a:tr h="139695">
                <a:tc rowSpan="2">
                  <a:txBody>
                    <a:bodyPr/>
                    <a:lstStyle/>
                    <a:p>
                      <a:pPr>
                        <a:lnSpc>
                          <a:spcPct val="106000"/>
                        </a:lnSpc>
                        <a:spcAft>
                          <a:spcPts val="800"/>
                        </a:spcAft>
                      </a:pPr>
                      <a:r>
                        <a:rPr lang="en-IN" sz="800">
                          <a:effectLst/>
                        </a:rPr>
                        <a:t>Sore throat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a:txBody>
                    <a:bodyPr/>
                    <a:lstStyle/>
                    <a:p>
                      <a:pPr>
                        <a:lnSpc>
                          <a:spcPct val="106000"/>
                        </a:lnSpc>
                        <a:spcAft>
                          <a:spcPts val="800"/>
                        </a:spcAft>
                      </a:pPr>
                      <a:r>
                        <a:rPr lang="en-IN" sz="800" dirty="0">
                          <a:effectLst/>
                          <a:latin typeface="Calibri" panose="020F0502020204030204" pitchFamily="34" charset="0"/>
                          <a:ea typeface="Calibri" panose="020F0502020204030204" pitchFamily="34" charset="0"/>
                          <a:cs typeface="Times New Roman" panose="02020603050405020304" pitchFamily="18" charset="0"/>
                        </a:rPr>
                        <a:t>Yes(1)</a:t>
                      </a:r>
                    </a:p>
                  </a:txBody>
                  <a:tcPr marL="49440" marR="49440" marT="0" marB="0"/>
                </a:tc>
                <a:tc>
                  <a:txBody>
                    <a:bodyPr/>
                    <a:lstStyle/>
                    <a:p>
                      <a:pPr>
                        <a:lnSpc>
                          <a:spcPct val="106000"/>
                        </a:lnSpc>
                        <a:spcAft>
                          <a:spcPts val="800"/>
                        </a:spcAft>
                      </a:pPr>
                      <a:r>
                        <a:rPr lang="en-IN" sz="800">
                          <a:effectLst/>
                        </a:rPr>
                        <a:t>2712512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rowSpan="2">
                  <a:txBody>
                    <a:bodyPr/>
                    <a:lstStyle/>
                    <a:p>
                      <a:pPr>
                        <a:lnSpc>
                          <a:spcPct val="106000"/>
                        </a:lnSpc>
                        <a:spcAft>
                          <a:spcPts val="800"/>
                        </a:spcAft>
                      </a:pPr>
                      <a:r>
                        <a:rPr lang="en-IN" sz="800">
                          <a:effectLst/>
                        </a:rPr>
                        <a:t>2742596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extLst>
                  <a:ext uri="{0D108BD9-81ED-4DB2-BD59-A6C34878D82A}">
                    <a16:rowId xmlns:a16="http://schemas.microsoft.com/office/drawing/2014/main" val="3729571956"/>
                  </a:ext>
                </a:extLst>
              </a:tr>
              <a:tr h="139695">
                <a:tc vMerge="1">
                  <a:txBody>
                    <a:bodyPr/>
                    <a:lstStyle/>
                    <a:p>
                      <a:endParaRPr lang="en-IN"/>
                    </a:p>
                  </a:txBody>
                  <a:tcPr/>
                </a:tc>
                <a:tc>
                  <a:txBody>
                    <a:bodyPr/>
                    <a:lstStyle/>
                    <a:p>
                      <a:pPr>
                        <a:lnSpc>
                          <a:spcPct val="106000"/>
                        </a:lnSpc>
                        <a:spcAft>
                          <a:spcPts val="800"/>
                        </a:spcAft>
                      </a:pPr>
                      <a:r>
                        <a:rPr lang="en-IN" sz="800" dirty="0">
                          <a:effectLst/>
                          <a:latin typeface="Calibri" panose="020F0502020204030204" pitchFamily="34" charset="0"/>
                          <a:ea typeface="Calibri" panose="020F0502020204030204" pitchFamily="34" charset="0"/>
                          <a:cs typeface="Times New Roman" panose="02020603050405020304" pitchFamily="18" charset="0"/>
                        </a:rPr>
                        <a:t>No(0)</a:t>
                      </a:r>
                    </a:p>
                  </a:txBody>
                  <a:tcPr marL="49440" marR="49440" marT="0" marB="0"/>
                </a:tc>
                <a:tc>
                  <a:txBody>
                    <a:bodyPr/>
                    <a:lstStyle/>
                    <a:p>
                      <a:pPr>
                        <a:lnSpc>
                          <a:spcPct val="106000"/>
                        </a:lnSpc>
                        <a:spcAft>
                          <a:spcPts val="800"/>
                        </a:spcAft>
                        <a:tabLst>
                          <a:tab pos="1216025" algn="r"/>
                        </a:tabLst>
                      </a:pPr>
                      <a:r>
                        <a:rPr lang="en-IN" sz="800">
                          <a:effectLst/>
                        </a:rPr>
                        <a:t>30084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vMerge="1">
                  <a:txBody>
                    <a:bodyPr/>
                    <a:lstStyle/>
                    <a:p>
                      <a:endParaRPr lang="en-IN"/>
                    </a:p>
                  </a:txBody>
                  <a:tcPr/>
                </a:tc>
                <a:extLst>
                  <a:ext uri="{0D108BD9-81ED-4DB2-BD59-A6C34878D82A}">
                    <a16:rowId xmlns:a16="http://schemas.microsoft.com/office/drawing/2014/main" val="2369786922"/>
                  </a:ext>
                </a:extLst>
              </a:tr>
              <a:tr h="139695">
                <a:tc rowSpan="2">
                  <a:txBody>
                    <a:bodyPr/>
                    <a:lstStyle/>
                    <a:p>
                      <a:pPr>
                        <a:lnSpc>
                          <a:spcPct val="106000"/>
                        </a:lnSpc>
                        <a:spcAft>
                          <a:spcPts val="800"/>
                        </a:spcAft>
                      </a:pPr>
                      <a:r>
                        <a:rPr lang="en-IN" sz="800">
                          <a:effectLst/>
                        </a:rPr>
                        <a:t>Shortness of breath</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a:txBody>
                    <a:bodyPr/>
                    <a:lstStyle/>
                    <a:p>
                      <a:pPr>
                        <a:lnSpc>
                          <a:spcPct val="106000"/>
                        </a:lnSpc>
                        <a:spcAft>
                          <a:spcPts val="800"/>
                        </a:spcAft>
                      </a:pPr>
                      <a:r>
                        <a:rPr lang="en-IN" sz="800" dirty="0">
                          <a:effectLst/>
                          <a:latin typeface="Calibri" panose="020F0502020204030204" pitchFamily="34" charset="0"/>
                          <a:ea typeface="Calibri" panose="020F0502020204030204" pitchFamily="34" charset="0"/>
                          <a:cs typeface="Times New Roman" panose="02020603050405020304" pitchFamily="18" charset="0"/>
                        </a:rPr>
                        <a:t>Yes(1)</a:t>
                      </a:r>
                    </a:p>
                  </a:txBody>
                  <a:tcPr marL="49440" marR="49440" marT="0" marB="0"/>
                </a:tc>
                <a:tc>
                  <a:txBody>
                    <a:bodyPr/>
                    <a:lstStyle/>
                    <a:p>
                      <a:pPr>
                        <a:lnSpc>
                          <a:spcPct val="106000"/>
                        </a:lnSpc>
                        <a:spcAft>
                          <a:spcPts val="800"/>
                        </a:spcAft>
                      </a:pPr>
                      <a:r>
                        <a:rPr lang="en-IN" sz="800">
                          <a:effectLst/>
                        </a:rPr>
                        <a:t>2731579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rowSpan="2">
                  <a:txBody>
                    <a:bodyPr/>
                    <a:lstStyle/>
                    <a:p>
                      <a:pPr>
                        <a:lnSpc>
                          <a:spcPct val="106000"/>
                        </a:lnSpc>
                        <a:spcAft>
                          <a:spcPts val="800"/>
                        </a:spcAft>
                      </a:pPr>
                      <a:r>
                        <a:rPr lang="en-IN" sz="800">
                          <a:effectLst/>
                        </a:rPr>
                        <a:t>2742596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extLst>
                  <a:ext uri="{0D108BD9-81ED-4DB2-BD59-A6C34878D82A}">
                    <a16:rowId xmlns:a16="http://schemas.microsoft.com/office/drawing/2014/main" val="2701530240"/>
                  </a:ext>
                </a:extLst>
              </a:tr>
              <a:tr h="146762">
                <a:tc vMerge="1">
                  <a:txBody>
                    <a:bodyPr/>
                    <a:lstStyle/>
                    <a:p>
                      <a:endParaRPr lang="en-IN"/>
                    </a:p>
                  </a:txBody>
                  <a:tcPr/>
                </a:tc>
                <a:tc>
                  <a:txBody>
                    <a:bodyPr/>
                    <a:lstStyle/>
                    <a:p>
                      <a:pPr>
                        <a:lnSpc>
                          <a:spcPct val="106000"/>
                        </a:lnSpc>
                        <a:spcAft>
                          <a:spcPts val="800"/>
                        </a:spcAft>
                      </a:pPr>
                      <a:r>
                        <a:rPr lang="en-IN" sz="800" dirty="0">
                          <a:effectLst/>
                          <a:latin typeface="Calibri" panose="020F0502020204030204" pitchFamily="34" charset="0"/>
                          <a:ea typeface="Calibri" panose="020F0502020204030204" pitchFamily="34" charset="0"/>
                          <a:cs typeface="Times New Roman" panose="02020603050405020304" pitchFamily="18" charset="0"/>
                        </a:rPr>
                        <a:t>No(0)</a:t>
                      </a:r>
                    </a:p>
                  </a:txBody>
                  <a:tcPr marL="49440" marR="49440" marT="0" marB="0"/>
                </a:tc>
                <a:tc>
                  <a:txBody>
                    <a:bodyPr/>
                    <a:lstStyle/>
                    <a:p>
                      <a:pPr>
                        <a:lnSpc>
                          <a:spcPct val="106000"/>
                        </a:lnSpc>
                        <a:spcAft>
                          <a:spcPts val="800"/>
                        </a:spcAft>
                      </a:pPr>
                      <a:r>
                        <a:rPr lang="en-IN" sz="800">
                          <a:effectLst/>
                        </a:rPr>
                        <a:t>11017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vMerge="1">
                  <a:txBody>
                    <a:bodyPr/>
                    <a:lstStyle/>
                    <a:p>
                      <a:endParaRPr lang="en-IN"/>
                    </a:p>
                  </a:txBody>
                  <a:tcPr/>
                </a:tc>
                <a:extLst>
                  <a:ext uri="{0D108BD9-81ED-4DB2-BD59-A6C34878D82A}">
                    <a16:rowId xmlns:a16="http://schemas.microsoft.com/office/drawing/2014/main" val="2193750158"/>
                  </a:ext>
                </a:extLst>
              </a:tr>
              <a:tr h="139695">
                <a:tc rowSpan="2">
                  <a:txBody>
                    <a:bodyPr/>
                    <a:lstStyle/>
                    <a:p>
                      <a:pPr>
                        <a:lnSpc>
                          <a:spcPct val="106000"/>
                        </a:lnSpc>
                        <a:spcAft>
                          <a:spcPts val="800"/>
                        </a:spcAft>
                      </a:pPr>
                      <a:r>
                        <a:rPr lang="en-IN" sz="800">
                          <a:effectLst/>
                        </a:rPr>
                        <a:t>Headache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a:txBody>
                    <a:bodyPr/>
                    <a:lstStyle/>
                    <a:p>
                      <a:pPr>
                        <a:lnSpc>
                          <a:spcPct val="106000"/>
                        </a:lnSpc>
                        <a:spcAft>
                          <a:spcPts val="800"/>
                        </a:spcAft>
                      </a:pPr>
                      <a:r>
                        <a:rPr lang="en-IN" sz="800" dirty="0">
                          <a:effectLst/>
                          <a:latin typeface="Calibri" panose="020F0502020204030204" pitchFamily="34" charset="0"/>
                          <a:ea typeface="Calibri" panose="020F0502020204030204" pitchFamily="34" charset="0"/>
                          <a:cs typeface="Times New Roman" panose="02020603050405020304" pitchFamily="18" charset="0"/>
                        </a:rPr>
                        <a:t>Yes(1)</a:t>
                      </a:r>
                    </a:p>
                  </a:txBody>
                  <a:tcPr marL="49440" marR="49440" marT="0" marB="0"/>
                </a:tc>
                <a:tc>
                  <a:txBody>
                    <a:bodyPr/>
                    <a:lstStyle/>
                    <a:p>
                      <a:pPr>
                        <a:lnSpc>
                          <a:spcPct val="106000"/>
                        </a:lnSpc>
                        <a:spcAft>
                          <a:spcPts val="800"/>
                        </a:spcAft>
                      </a:pPr>
                      <a:r>
                        <a:rPr lang="en-IN" sz="800">
                          <a:effectLst/>
                        </a:rPr>
                        <a:t>2682655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rowSpan="2">
                  <a:txBody>
                    <a:bodyPr/>
                    <a:lstStyle/>
                    <a:p>
                      <a:pPr>
                        <a:lnSpc>
                          <a:spcPct val="106000"/>
                        </a:lnSpc>
                        <a:spcAft>
                          <a:spcPts val="800"/>
                        </a:spcAft>
                      </a:pPr>
                      <a:r>
                        <a:rPr lang="en-IN" sz="800">
                          <a:effectLst/>
                        </a:rPr>
                        <a:t>2742596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extLst>
                  <a:ext uri="{0D108BD9-81ED-4DB2-BD59-A6C34878D82A}">
                    <a16:rowId xmlns:a16="http://schemas.microsoft.com/office/drawing/2014/main" val="2390224943"/>
                  </a:ext>
                </a:extLst>
              </a:tr>
              <a:tr h="139695">
                <a:tc vMerge="1">
                  <a:txBody>
                    <a:bodyPr/>
                    <a:lstStyle/>
                    <a:p>
                      <a:endParaRPr lang="en-IN"/>
                    </a:p>
                  </a:txBody>
                  <a:tcPr/>
                </a:tc>
                <a:tc>
                  <a:txBody>
                    <a:bodyPr/>
                    <a:lstStyle/>
                    <a:p>
                      <a:pPr>
                        <a:lnSpc>
                          <a:spcPct val="106000"/>
                        </a:lnSpc>
                        <a:spcAft>
                          <a:spcPts val="800"/>
                        </a:spcAft>
                      </a:pPr>
                      <a:r>
                        <a:rPr lang="en-IN" sz="800" dirty="0">
                          <a:effectLst/>
                          <a:latin typeface="Calibri" panose="020F0502020204030204" pitchFamily="34" charset="0"/>
                          <a:ea typeface="Calibri" panose="020F0502020204030204" pitchFamily="34" charset="0"/>
                          <a:cs typeface="Times New Roman" panose="02020603050405020304" pitchFamily="18" charset="0"/>
                        </a:rPr>
                        <a:t>No(0)</a:t>
                      </a:r>
                    </a:p>
                  </a:txBody>
                  <a:tcPr marL="49440" marR="49440" marT="0" marB="0"/>
                </a:tc>
                <a:tc>
                  <a:txBody>
                    <a:bodyPr/>
                    <a:lstStyle/>
                    <a:p>
                      <a:pPr>
                        <a:lnSpc>
                          <a:spcPct val="106000"/>
                        </a:lnSpc>
                        <a:spcAft>
                          <a:spcPts val="800"/>
                        </a:spcAft>
                      </a:pPr>
                      <a:r>
                        <a:rPr lang="en-IN" sz="800">
                          <a:effectLst/>
                        </a:rPr>
                        <a:t>59941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vMerge="1">
                  <a:txBody>
                    <a:bodyPr/>
                    <a:lstStyle/>
                    <a:p>
                      <a:endParaRPr lang="en-IN"/>
                    </a:p>
                  </a:txBody>
                  <a:tcPr/>
                </a:tc>
                <a:extLst>
                  <a:ext uri="{0D108BD9-81ED-4DB2-BD59-A6C34878D82A}">
                    <a16:rowId xmlns:a16="http://schemas.microsoft.com/office/drawing/2014/main" val="2032772228"/>
                  </a:ext>
                </a:extLst>
              </a:tr>
              <a:tr h="139695">
                <a:tc rowSpan="3">
                  <a:txBody>
                    <a:bodyPr/>
                    <a:lstStyle/>
                    <a:p>
                      <a:pPr>
                        <a:lnSpc>
                          <a:spcPct val="106000"/>
                        </a:lnSpc>
                        <a:spcAft>
                          <a:spcPts val="800"/>
                        </a:spcAft>
                      </a:pPr>
                      <a:r>
                        <a:rPr lang="en-IN" sz="800">
                          <a:effectLst/>
                        </a:rPr>
                        <a:t>Age 60 and above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a:txBody>
                    <a:bodyPr/>
                    <a:lstStyle/>
                    <a:p>
                      <a:pPr>
                        <a:lnSpc>
                          <a:spcPct val="106000"/>
                        </a:lnSpc>
                        <a:spcAft>
                          <a:spcPts val="800"/>
                        </a:spcAft>
                      </a:pPr>
                      <a:r>
                        <a:rPr lang="en-IN" sz="800" dirty="0">
                          <a:effectLst/>
                          <a:latin typeface="Calibri" panose="020F0502020204030204" pitchFamily="34" charset="0"/>
                          <a:ea typeface="Calibri" panose="020F0502020204030204" pitchFamily="34" charset="0"/>
                          <a:cs typeface="Times New Roman" panose="02020603050405020304" pitchFamily="18" charset="0"/>
                        </a:rPr>
                        <a:t>Yes(1)</a:t>
                      </a:r>
                    </a:p>
                  </a:txBody>
                  <a:tcPr marL="49440" marR="49440" marT="0" marB="0"/>
                </a:tc>
                <a:tc>
                  <a:txBody>
                    <a:bodyPr/>
                    <a:lstStyle/>
                    <a:p>
                      <a:pPr>
                        <a:lnSpc>
                          <a:spcPct val="106000"/>
                        </a:lnSpc>
                        <a:spcAft>
                          <a:spcPts val="800"/>
                        </a:spcAft>
                      </a:pPr>
                      <a:r>
                        <a:rPr lang="en-IN" sz="800">
                          <a:effectLst/>
                        </a:rPr>
                        <a:t>1908553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rowSpan="3">
                  <a:txBody>
                    <a:bodyPr/>
                    <a:lstStyle/>
                    <a:p>
                      <a:pPr>
                        <a:lnSpc>
                          <a:spcPct val="106000"/>
                        </a:lnSpc>
                        <a:spcAft>
                          <a:spcPts val="800"/>
                        </a:spcAft>
                      </a:pPr>
                      <a:r>
                        <a:rPr lang="en-IN" sz="800">
                          <a:effectLst/>
                        </a:rPr>
                        <a:t>2287838</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extLst>
                  <a:ext uri="{0D108BD9-81ED-4DB2-BD59-A6C34878D82A}">
                    <a16:rowId xmlns:a16="http://schemas.microsoft.com/office/drawing/2014/main" val="4183443977"/>
                  </a:ext>
                </a:extLst>
              </a:tr>
              <a:tr h="139695">
                <a:tc vMerge="1">
                  <a:txBody>
                    <a:bodyPr/>
                    <a:lstStyle/>
                    <a:p>
                      <a:endParaRPr lang="en-IN"/>
                    </a:p>
                  </a:txBody>
                  <a:tcPr/>
                </a:tc>
                <a:tc>
                  <a:txBody>
                    <a:bodyPr/>
                    <a:lstStyle/>
                    <a:p>
                      <a:pPr>
                        <a:lnSpc>
                          <a:spcPct val="106000"/>
                        </a:lnSpc>
                        <a:spcAft>
                          <a:spcPts val="800"/>
                        </a:spcAft>
                      </a:pPr>
                      <a:r>
                        <a:rPr lang="en-IN" sz="800" dirty="0">
                          <a:effectLst/>
                          <a:latin typeface="Calibri" panose="020F0502020204030204" pitchFamily="34" charset="0"/>
                          <a:ea typeface="Calibri" panose="020F0502020204030204" pitchFamily="34" charset="0"/>
                          <a:cs typeface="Times New Roman" panose="02020603050405020304" pitchFamily="18" charset="0"/>
                        </a:rPr>
                        <a:t>No(0)</a:t>
                      </a:r>
                    </a:p>
                  </a:txBody>
                  <a:tcPr marL="49440" marR="49440" marT="0" marB="0"/>
                </a:tc>
                <a:tc>
                  <a:txBody>
                    <a:bodyPr/>
                    <a:lstStyle/>
                    <a:p>
                      <a:pPr>
                        <a:lnSpc>
                          <a:spcPct val="106000"/>
                        </a:lnSpc>
                        <a:spcAft>
                          <a:spcPts val="800"/>
                        </a:spcAft>
                      </a:pPr>
                      <a:r>
                        <a:rPr lang="en-IN" sz="800">
                          <a:effectLst/>
                        </a:rPr>
                        <a:t>286399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vMerge="1">
                  <a:txBody>
                    <a:bodyPr/>
                    <a:lstStyle/>
                    <a:p>
                      <a:endParaRPr lang="en-IN"/>
                    </a:p>
                  </a:txBody>
                  <a:tcPr/>
                </a:tc>
                <a:extLst>
                  <a:ext uri="{0D108BD9-81ED-4DB2-BD59-A6C34878D82A}">
                    <a16:rowId xmlns:a16="http://schemas.microsoft.com/office/drawing/2014/main" val="269535078"/>
                  </a:ext>
                </a:extLst>
              </a:tr>
              <a:tr h="139695">
                <a:tc vMerge="1">
                  <a:txBody>
                    <a:bodyPr/>
                    <a:lstStyle/>
                    <a:p>
                      <a:endParaRPr lang="en-IN"/>
                    </a:p>
                  </a:txBody>
                  <a:tcPr/>
                </a:tc>
                <a:tc>
                  <a:txBody>
                    <a:bodyPr/>
                    <a:lstStyle/>
                    <a:p>
                      <a:pPr>
                        <a:lnSpc>
                          <a:spcPct val="106000"/>
                        </a:lnSpc>
                        <a:spcAft>
                          <a:spcPts val="800"/>
                        </a:spcAft>
                      </a:pPr>
                      <a:r>
                        <a:rPr lang="en-IN" sz="800" dirty="0">
                          <a:effectLst/>
                        </a:rPr>
                        <a:t>Nan</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a:txBody>
                    <a:bodyPr/>
                    <a:lstStyle/>
                    <a:p>
                      <a:pPr>
                        <a:lnSpc>
                          <a:spcPct val="106000"/>
                        </a:lnSpc>
                        <a:spcAft>
                          <a:spcPts val="800"/>
                        </a:spcAft>
                      </a:pPr>
                      <a:r>
                        <a:rPr lang="en-IN" sz="800">
                          <a:effectLst/>
                        </a:rPr>
                        <a:t>547644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vMerge="1">
                  <a:txBody>
                    <a:bodyPr/>
                    <a:lstStyle/>
                    <a:p>
                      <a:endParaRPr lang="en-IN"/>
                    </a:p>
                  </a:txBody>
                  <a:tcPr/>
                </a:tc>
                <a:extLst>
                  <a:ext uri="{0D108BD9-81ED-4DB2-BD59-A6C34878D82A}">
                    <a16:rowId xmlns:a16="http://schemas.microsoft.com/office/drawing/2014/main" val="2086410669"/>
                  </a:ext>
                </a:extLst>
              </a:tr>
              <a:tr h="139695">
                <a:tc rowSpan="3">
                  <a:txBody>
                    <a:bodyPr/>
                    <a:lstStyle/>
                    <a:p>
                      <a:pPr>
                        <a:lnSpc>
                          <a:spcPct val="106000"/>
                        </a:lnSpc>
                        <a:spcAft>
                          <a:spcPts val="800"/>
                        </a:spcAft>
                      </a:pPr>
                      <a:r>
                        <a:rPr lang="en-IN" sz="800">
                          <a:effectLst/>
                        </a:rPr>
                        <a:t>Gender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a:txBody>
                    <a:bodyPr/>
                    <a:lstStyle/>
                    <a:p>
                      <a:pPr>
                        <a:lnSpc>
                          <a:spcPct val="106000"/>
                        </a:lnSpc>
                        <a:spcAft>
                          <a:spcPts val="800"/>
                        </a:spcAft>
                      </a:pPr>
                      <a:r>
                        <a:rPr lang="en-IN" sz="800" dirty="0">
                          <a:effectLst/>
                          <a:latin typeface="Calibri" panose="020F0502020204030204" pitchFamily="34" charset="0"/>
                          <a:ea typeface="Calibri" panose="020F0502020204030204" pitchFamily="34" charset="0"/>
                          <a:cs typeface="Times New Roman" panose="02020603050405020304" pitchFamily="18" charset="0"/>
                        </a:rPr>
                        <a:t>Female(1)</a:t>
                      </a:r>
                    </a:p>
                  </a:txBody>
                  <a:tcPr marL="49440" marR="49440" marT="0" marB="0"/>
                </a:tc>
                <a:tc>
                  <a:txBody>
                    <a:bodyPr/>
                    <a:lstStyle/>
                    <a:p>
                      <a:pPr>
                        <a:lnSpc>
                          <a:spcPct val="106000"/>
                        </a:lnSpc>
                        <a:spcAft>
                          <a:spcPts val="800"/>
                        </a:spcAft>
                      </a:pPr>
                      <a:r>
                        <a:rPr lang="en-IN" sz="800">
                          <a:effectLst/>
                        </a:rPr>
                        <a:t>1278266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rowSpan="3">
                  <a:txBody>
                    <a:bodyPr/>
                    <a:lstStyle/>
                    <a:p>
                      <a:pPr>
                        <a:lnSpc>
                          <a:spcPct val="106000"/>
                        </a:lnSpc>
                        <a:spcAft>
                          <a:spcPts val="800"/>
                        </a:spcAft>
                      </a:pPr>
                      <a:r>
                        <a:rPr lang="en-IN" sz="800">
                          <a:effectLst/>
                        </a:rPr>
                        <a:t>2742596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extLst>
                  <a:ext uri="{0D108BD9-81ED-4DB2-BD59-A6C34878D82A}">
                    <a16:rowId xmlns:a16="http://schemas.microsoft.com/office/drawing/2014/main" val="1316765070"/>
                  </a:ext>
                </a:extLst>
              </a:tr>
              <a:tr h="139695">
                <a:tc vMerge="1">
                  <a:txBody>
                    <a:bodyPr/>
                    <a:lstStyle/>
                    <a:p>
                      <a:endParaRPr lang="en-IN"/>
                    </a:p>
                  </a:txBody>
                  <a:tcPr/>
                </a:tc>
                <a:tc>
                  <a:txBody>
                    <a:bodyPr/>
                    <a:lstStyle/>
                    <a:p>
                      <a:pPr>
                        <a:lnSpc>
                          <a:spcPct val="106000"/>
                        </a:lnSpc>
                        <a:spcAft>
                          <a:spcPts val="800"/>
                        </a:spcAft>
                      </a:pPr>
                      <a:r>
                        <a:rPr lang="en-IN" sz="800" dirty="0">
                          <a:effectLst/>
                          <a:latin typeface="Calibri" panose="020F0502020204030204" pitchFamily="34" charset="0"/>
                          <a:ea typeface="Calibri" panose="020F0502020204030204" pitchFamily="34" charset="0"/>
                          <a:cs typeface="Times New Roman" panose="02020603050405020304" pitchFamily="18" charset="0"/>
                        </a:rPr>
                        <a:t>Male(0)</a:t>
                      </a:r>
                    </a:p>
                  </a:txBody>
                  <a:tcPr marL="49440" marR="49440" marT="0" marB="0"/>
                </a:tc>
                <a:tc>
                  <a:txBody>
                    <a:bodyPr/>
                    <a:lstStyle/>
                    <a:p>
                      <a:pPr>
                        <a:lnSpc>
                          <a:spcPct val="106000"/>
                        </a:lnSpc>
                        <a:spcAft>
                          <a:spcPts val="800"/>
                        </a:spcAft>
                      </a:pPr>
                      <a:r>
                        <a:rPr lang="en-IN" sz="800">
                          <a:effectLst/>
                        </a:rPr>
                        <a:t>1371444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vMerge="1">
                  <a:txBody>
                    <a:bodyPr/>
                    <a:lstStyle/>
                    <a:p>
                      <a:endParaRPr lang="en-IN"/>
                    </a:p>
                  </a:txBody>
                  <a:tcPr/>
                </a:tc>
                <a:extLst>
                  <a:ext uri="{0D108BD9-81ED-4DB2-BD59-A6C34878D82A}">
                    <a16:rowId xmlns:a16="http://schemas.microsoft.com/office/drawing/2014/main" val="3339846975"/>
                  </a:ext>
                </a:extLst>
              </a:tr>
              <a:tr h="139695">
                <a:tc vMerge="1">
                  <a:txBody>
                    <a:bodyPr/>
                    <a:lstStyle/>
                    <a:p>
                      <a:endParaRPr lang="en-IN"/>
                    </a:p>
                  </a:txBody>
                  <a:tcPr/>
                </a:tc>
                <a:tc>
                  <a:txBody>
                    <a:bodyPr/>
                    <a:lstStyle/>
                    <a:p>
                      <a:pPr>
                        <a:lnSpc>
                          <a:spcPct val="106000"/>
                        </a:lnSpc>
                        <a:spcAft>
                          <a:spcPts val="800"/>
                        </a:spcAft>
                      </a:pPr>
                      <a:r>
                        <a:rPr lang="en-IN" sz="800">
                          <a:effectLst/>
                        </a:rPr>
                        <a:t>Nan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a:txBody>
                    <a:bodyPr/>
                    <a:lstStyle/>
                    <a:p>
                      <a:pPr>
                        <a:lnSpc>
                          <a:spcPct val="106000"/>
                        </a:lnSpc>
                        <a:spcAft>
                          <a:spcPts val="800"/>
                        </a:spcAft>
                      </a:pPr>
                      <a:r>
                        <a:rPr lang="en-IN" sz="800">
                          <a:effectLst/>
                        </a:rPr>
                        <a:t>92886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vMerge="1">
                  <a:txBody>
                    <a:bodyPr/>
                    <a:lstStyle/>
                    <a:p>
                      <a:endParaRPr lang="en-IN"/>
                    </a:p>
                  </a:txBody>
                  <a:tcPr/>
                </a:tc>
                <a:extLst>
                  <a:ext uri="{0D108BD9-81ED-4DB2-BD59-A6C34878D82A}">
                    <a16:rowId xmlns:a16="http://schemas.microsoft.com/office/drawing/2014/main" val="1327011271"/>
                  </a:ext>
                </a:extLst>
              </a:tr>
              <a:tr h="139695">
                <a:tc rowSpan="3">
                  <a:txBody>
                    <a:bodyPr/>
                    <a:lstStyle/>
                    <a:p>
                      <a:pPr>
                        <a:lnSpc>
                          <a:spcPct val="106000"/>
                        </a:lnSpc>
                        <a:spcAft>
                          <a:spcPts val="800"/>
                        </a:spcAft>
                      </a:pPr>
                      <a:r>
                        <a:rPr lang="en-IN" sz="800">
                          <a:effectLst/>
                        </a:rPr>
                        <a:t>Test Indication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a:txBody>
                    <a:bodyPr/>
                    <a:lstStyle/>
                    <a:p>
                      <a:pPr>
                        <a:lnSpc>
                          <a:spcPct val="106000"/>
                        </a:lnSpc>
                        <a:spcAft>
                          <a:spcPts val="800"/>
                        </a:spcAft>
                      </a:pPr>
                      <a:r>
                        <a:rPr lang="en-IN" sz="800" dirty="0">
                          <a:effectLst/>
                        </a:rPr>
                        <a:t>Other (0)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a:txBody>
                    <a:bodyPr/>
                    <a:lstStyle/>
                    <a:p>
                      <a:pPr>
                        <a:lnSpc>
                          <a:spcPct val="106000"/>
                        </a:lnSpc>
                        <a:spcAft>
                          <a:spcPts val="800"/>
                        </a:spcAft>
                      </a:pPr>
                      <a:r>
                        <a:rPr lang="en-IN" sz="800">
                          <a:effectLst/>
                        </a:rPr>
                        <a:t>2547559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rowSpan="3">
                  <a:txBody>
                    <a:bodyPr/>
                    <a:lstStyle/>
                    <a:p>
                      <a:pPr>
                        <a:lnSpc>
                          <a:spcPct val="106000"/>
                        </a:lnSpc>
                        <a:spcAft>
                          <a:spcPts val="800"/>
                        </a:spcAft>
                      </a:pPr>
                      <a:r>
                        <a:rPr lang="en-IN" sz="800">
                          <a:effectLst/>
                        </a:rPr>
                        <a:t>236255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extLst>
                  <a:ext uri="{0D108BD9-81ED-4DB2-BD59-A6C34878D82A}">
                    <a16:rowId xmlns:a16="http://schemas.microsoft.com/office/drawing/2014/main" val="2034823797"/>
                  </a:ext>
                </a:extLst>
              </a:tr>
              <a:tr h="286457">
                <a:tc vMerge="1">
                  <a:txBody>
                    <a:bodyPr/>
                    <a:lstStyle/>
                    <a:p>
                      <a:endParaRPr lang="en-IN"/>
                    </a:p>
                  </a:txBody>
                  <a:tcPr/>
                </a:tc>
                <a:tc>
                  <a:txBody>
                    <a:bodyPr/>
                    <a:lstStyle/>
                    <a:p>
                      <a:pPr>
                        <a:lnSpc>
                          <a:spcPct val="106000"/>
                        </a:lnSpc>
                        <a:spcAft>
                          <a:spcPts val="800"/>
                        </a:spcAft>
                      </a:pPr>
                      <a:r>
                        <a:rPr lang="en-IN" sz="800" dirty="0">
                          <a:effectLst/>
                        </a:rPr>
                        <a:t>Contact With Confirmed (1)</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a:txBody>
                    <a:bodyPr/>
                    <a:lstStyle/>
                    <a:p>
                      <a:pPr>
                        <a:lnSpc>
                          <a:spcPct val="106000"/>
                        </a:lnSpc>
                        <a:spcAft>
                          <a:spcPts val="800"/>
                        </a:spcAft>
                      </a:pPr>
                      <a:r>
                        <a:rPr lang="en-IN" sz="800">
                          <a:effectLst/>
                        </a:rPr>
                        <a:t>170742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vMerge="1">
                  <a:txBody>
                    <a:bodyPr/>
                    <a:lstStyle/>
                    <a:p>
                      <a:endParaRPr lang="en-IN"/>
                    </a:p>
                  </a:txBody>
                  <a:tcPr/>
                </a:tc>
                <a:extLst>
                  <a:ext uri="{0D108BD9-81ED-4DB2-BD59-A6C34878D82A}">
                    <a16:rowId xmlns:a16="http://schemas.microsoft.com/office/drawing/2014/main" val="2458954770"/>
                  </a:ext>
                </a:extLst>
              </a:tr>
              <a:tr h="139695">
                <a:tc vMerge="1">
                  <a:txBody>
                    <a:bodyPr/>
                    <a:lstStyle/>
                    <a:p>
                      <a:endParaRPr lang="en-IN"/>
                    </a:p>
                  </a:txBody>
                  <a:tcPr/>
                </a:tc>
                <a:tc>
                  <a:txBody>
                    <a:bodyPr/>
                    <a:lstStyle/>
                    <a:p>
                      <a:pPr>
                        <a:lnSpc>
                          <a:spcPct val="106000"/>
                        </a:lnSpc>
                        <a:spcAft>
                          <a:spcPts val="800"/>
                        </a:spcAft>
                      </a:pPr>
                      <a:r>
                        <a:rPr lang="en-IN" sz="800" dirty="0">
                          <a:effectLst/>
                        </a:rPr>
                        <a:t>Abroad  (2)</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a:txBody>
                    <a:bodyPr/>
                    <a:lstStyle/>
                    <a:p>
                      <a:pPr>
                        <a:lnSpc>
                          <a:spcPct val="106000"/>
                        </a:lnSpc>
                        <a:spcAft>
                          <a:spcPts val="800"/>
                        </a:spcAft>
                      </a:pPr>
                      <a:r>
                        <a:rPr lang="en-IN" sz="800" dirty="0">
                          <a:effectLst/>
                        </a:rPr>
                        <a:t>24295</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440" marR="49440" marT="0" marB="0"/>
                </a:tc>
                <a:tc vMerge="1">
                  <a:txBody>
                    <a:bodyPr/>
                    <a:lstStyle/>
                    <a:p>
                      <a:endParaRPr lang="en-IN"/>
                    </a:p>
                  </a:txBody>
                  <a:tcPr/>
                </a:tc>
                <a:extLst>
                  <a:ext uri="{0D108BD9-81ED-4DB2-BD59-A6C34878D82A}">
                    <a16:rowId xmlns:a16="http://schemas.microsoft.com/office/drawing/2014/main" val="162415659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47AA-3E64-4BFC-8B5B-8B531244FC6C}"/>
              </a:ext>
            </a:extLst>
          </p:cNvPr>
          <p:cNvSpPr>
            <a:spLocks noGrp="1"/>
          </p:cNvSpPr>
          <p:nvPr>
            <p:ph type="title"/>
          </p:nvPr>
        </p:nvSpPr>
        <p:spPr>
          <a:xfrm>
            <a:off x="4797858" y="481131"/>
            <a:ext cx="4045200" cy="4002611"/>
          </a:xfrm>
        </p:spPr>
        <p:txBody>
          <a:bodyPr/>
          <a:lstStyle/>
          <a:p>
            <a:r>
              <a:rPr lang="en-IN" dirty="0"/>
              <a:t>FLOWCHART OF THE PROPOSED COVID-19 PREDICTION APPROACH</a:t>
            </a:r>
          </a:p>
        </p:txBody>
      </p:sp>
      <p:pic>
        <p:nvPicPr>
          <p:cNvPr id="11" name="Picture 10">
            <a:extLst>
              <a:ext uri="{FF2B5EF4-FFF2-40B4-BE49-F238E27FC236}">
                <a16:creationId xmlns:a16="http://schemas.microsoft.com/office/drawing/2014/main" id="{9D75D66D-7674-4556-B6CA-BC847BCCD58D}"/>
              </a:ext>
            </a:extLst>
          </p:cNvPr>
          <p:cNvPicPr>
            <a:picLocks noChangeAspect="1"/>
          </p:cNvPicPr>
          <p:nvPr/>
        </p:nvPicPr>
        <p:blipFill>
          <a:blip r:embed="rId2"/>
          <a:stretch>
            <a:fillRect/>
          </a:stretch>
        </p:blipFill>
        <p:spPr>
          <a:xfrm>
            <a:off x="326640" y="390144"/>
            <a:ext cx="3718560" cy="4183380"/>
          </a:xfrm>
          <a:prstGeom prst="rect">
            <a:avLst/>
          </a:prstGeom>
        </p:spPr>
      </p:pic>
    </p:spTree>
    <p:extLst>
      <p:ext uri="{BB962C8B-B14F-4D97-AF65-F5344CB8AC3E}">
        <p14:creationId xmlns:p14="http://schemas.microsoft.com/office/powerpoint/2010/main" val="132348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56028" y="2005725"/>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104" name="Google Shape;104;p19"/>
          <p:cNvSpPr txBox="1"/>
          <p:nvPr/>
        </p:nvSpPr>
        <p:spPr>
          <a:xfrm>
            <a:off x="3628598" y="109552"/>
            <a:ext cx="5075563" cy="4924395"/>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dirty="0">
                <a:latin typeface="Roboto"/>
                <a:ea typeface="Roboto"/>
                <a:cs typeface="Roboto"/>
                <a:sym typeface="Roboto"/>
              </a:rPr>
              <a:t>Dataset Collection</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Checking For Missing Data and Null values</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Dropping Unnecessary information, like date is removed</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Eliminating Features having Missing or Null values</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Features with categorical value is identified</a:t>
            </a:r>
          </a:p>
          <a:p>
            <a:pPr marL="457200" lvl="0" indent="-317500" algn="l" rtl="0">
              <a:spcBef>
                <a:spcPts val="0"/>
              </a:spcBef>
              <a:spcAft>
                <a:spcPts val="0"/>
              </a:spcAft>
              <a:buSzPts val="1400"/>
              <a:buFont typeface="Roboto"/>
              <a:buChar char="❖"/>
            </a:pPr>
            <a:endParaRPr lang="en"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Identified data is represented into numerical values</a:t>
            </a:r>
          </a:p>
          <a:p>
            <a:pPr marL="457200" lvl="0" indent="-317500" algn="l" rtl="0">
              <a:spcBef>
                <a:spcPts val="0"/>
              </a:spcBef>
              <a:spcAft>
                <a:spcPts val="0"/>
              </a:spcAft>
              <a:buSzPts val="1400"/>
              <a:buFont typeface="Roboto"/>
              <a:buChar char="❖"/>
            </a:pPr>
            <a:endParaRPr lang="en"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Resultant feature file contained cough,fever,shortness of breath, headache and sore throat, along with basic information of age and gender.</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Splitting Data into Training and Testing Set</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Model Implementation</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The predictions of different model is analysed</a:t>
            </a:r>
            <a:endParaRPr dirty="0">
              <a:latin typeface="Roboto"/>
              <a:ea typeface="Roboto"/>
              <a:cs typeface="Roboto"/>
              <a:sym typeface="Roboto"/>
            </a:endParaRPr>
          </a:p>
          <a:p>
            <a:pPr marL="45720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2168</TotalTime>
  <Words>1422</Words>
  <Application>Microsoft Office PowerPoint</Application>
  <PresentationFormat>On-screen Show (16:9)</PresentationFormat>
  <Paragraphs>197</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Roboto</vt:lpstr>
      <vt:lpstr>Times New Roman</vt:lpstr>
      <vt:lpstr>poppins</vt:lpstr>
      <vt:lpstr>Material</vt:lpstr>
      <vt:lpstr>              3rd INTERNATIONAL CONFERENCE ON EMERGING TECHNOLOGIES IN DATA MINING AND INFORMATION SECURITY IEMIS 2022 SPRINGER</vt:lpstr>
      <vt:lpstr>INTRODUCTION</vt:lpstr>
      <vt:lpstr>INTRODUCTION</vt:lpstr>
      <vt:lpstr>OBJECTIVE</vt:lpstr>
      <vt:lpstr>Introduction to machine learning for prediction</vt:lpstr>
      <vt:lpstr>DATASET</vt:lpstr>
      <vt:lpstr>DATASET USED</vt:lpstr>
      <vt:lpstr>FLOWCHART OF THE PROPOSED COVID-19 PREDICTION APPROACH</vt:lpstr>
      <vt:lpstr>METHODOLOGY</vt:lpstr>
      <vt:lpstr>MACHINE LEARNING ALGORITHMS APPLIED</vt:lpstr>
      <vt:lpstr>PowerPoint Presentation</vt:lpstr>
      <vt:lpstr>PowerPoint Presentation</vt:lpstr>
      <vt:lpstr>Result And Discussion</vt:lpstr>
      <vt:lpstr>Result</vt:lpstr>
      <vt:lpstr>OBSERVATION</vt:lpstr>
      <vt:lpstr>CONCLUSION AND DISCUSSION</vt:lpstr>
      <vt:lpstr>CONTINUATION </vt:lpstr>
      <vt:lpstr>CONTINUATION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3rd INTERNATIONAL CONFERENCE ON EMERGING TECHNOLOGIES IN DATA MINING AND INFORMATION SECURITY</dc:title>
  <cp:lastModifiedBy>Prithsh</cp:lastModifiedBy>
  <cp:revision>8</cp:revision>
  <dcterms:modified xsi:type="dcterms:W3CDTF">2022-02-23T07:42:52Z</dcterms:modified>
</cp:coreProperties>
</file>