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hetribe.io/metier-symfon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5BD8F4-503C-D871-F150-DD7CF3CF8E3E}"/>
              </a:ext>
            </a:extLst>
          </p:cNvPr>
          <p:cNvSpPr>
            <a:spLocks noGrp="1"/>
          </p:cNvSpPr>
          <p:nvPr>
            <p:ph type="ctrTitle"/>
          </p:nvPr>
        </p:nvSpPr>
        <p:spPr>
          <a:xfrm>
            <a:off x="-2186392" y="0"/>
            <a:ext cx="7766936" cy="1646302"/>
          </a:xfrm>
        </p:spPr>
        <p:txBody>
          <a:bodyPr/>
          <a:lstStyle/>
          <a:p>
            <a:r>
              <a:rPr lang="fr-FR" dirty="0"/>
              <a:t>Nefoussi Farah</a:t>
            </a:r>
            <a:endParaRPr lang="fr-TN" dirty="0"/>
          </a:p>
        </p:txBody>
      </p:sp>
      <p:sp>
        <p:nvSpPr>
          <p:cNvPr id="3" name="Sous-titre 2">
            <a:extLst>
              <a:ext uri="{FF2B5EF4-FFF2-40B4-BE49-F238E27FC236}">
                <a16:creationId xmlns:a16="http://schemas.microsoft.com/office/drawing/2014/main" id="{183403FE-3D08-5968-3CF6-5B33C754F416}"/>
              </a:ext>
            </a:extLst>
          </p:cNvPr>
          <p:cNvSpPr>
            <a:spLocks noGrp="1"/>
          </p:cNvSpPr>
          <p:nvPr>
            <p:ph type="subTitle" idx="1"/>
          </p:nvPr>
        </p:nvSpPr>
        <p:spPr/>
        <p:txBody>
          <a:bodyPr>
            <a:normAutofit/>
          </a:bodyPr>
          <a:lstStyle/>
          <a:p>
            <a:r>
              <a:rPr lang="fr-FR" sz="5400" b="1" i="0" dirty="0">
                <a:solidFill>
                  <a:schemeClr val="accent1">
                    <a:lumMod val="50000"/>
                  </a:schemeClr>
                </a:solidFill>
                <a:effectLst/>
                <a:latin typeface="Roboto" panose="020B0604020202020204" pitchFamily="2" charset="0"/>
              </a:rPr>
              <a:t>Checkpoints 1</a:t>
            </a:r>
            <a:endParaRPr lang="fr-TN" sz="5400" dirty="0">
              <a:solidFill>
                <a:schemeClr val="accent1">
                  <a:lumMod val="50000"/>
                </a:schemeClr>
              </a:solidFill>
            </a:endParaRPr>
          </a:p>
        </p:txBody>
      </p:sp>
      <p:sp>
        <p:nvSpPr>
          <p:cNvPr id="4" name="ZoneTexte 3">
            <a:extLst>
              <a:ext uri="{FF2B5EF4-FFF2-40B4-BE49-F238E27FC236}">
                <a16:creationId xmlns:a16="http://schemas.microsoft.com/office/drawing/2014/main" id="{7A6553CB-07A1-F244-04B8-6CB43E27FCA3}"/>
              </a:ext>
            </a:extLst>
          </p:cNvPr>
          <p:cNvSpPr txBox="1"/>
          <p:nvPr/>
        </p:nvSpPr>
        <p:spPr>
          <a:xfrm>
            <a:off x="2576945" y="6363855"/>
            <a:ext cx="4082473" cy="707886"/>
          </a:xfrm>
          <a:prstGeom prst="rect">
            <a:avLst/>
          </a:prstGeom>
          <a:noFill/>
        </p:spPr>
        <p:txBody>
          <a:bodyPr wrap="square" rtlCol="0">
            <a:spAutoFit/>
          </a:bodyPr>
          <a:lstStyle/>
          <a:p>
            <a:r>
              <a:rPr lang="fr-FR" sz="4000" dirty="0">
                <a:solidFill>
                  <a:srgbClr val="0070C0"/>
                </a:solidFill>
              </a:rPr>
              <a:t>26 / 05 / 2022</a:t>
            </a:r>
            <a:endParaRPr lang="fr-TN" sz="4000" dirty="0">
              <a:solidFill>
                <a:srgbClr val="0070C0"/>
              </a:solidFill>
            </a:endParaRPr>
          </a:p>
        </p:txBody>
      </p:sp>
    </p:spTree>
    <p:extLst>
      <p:ext uri="{BB962C8B-B14F-4D97-AF65-F5344CB8AC3E}">
        <p14:creationId xmlns:p14="http://schemas.microsoft.com/office/powerpoint/2010/main" val="221757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CE42CF-37BD-C44B-1AA2-F48B549BFE78}"/>
              </a:ext>
            </a:extLst>
          </p:cNvPr>
          <p:cNvSpPr>
            <a:spLocks noGrp="1"/>
          </p:cNvSpPr>
          <p:nvPr>
            <p:ph idx="1"/>
          </p:nvPr>
        </p:nvSpPr>
        <p:spPr>
          <a:xfrm>
            <a:off x="533901" y="1371695"/>
            <a:ext cx="8596668" cy="5029105"/>
          </a:xfrm>
        </p:spPr>
        <p:txBody>
          <a:bodyPr>
            <a:normAutofit/>
          </a:bodyPr>
          <a:lstStyle/>
          <a:p>
            <a:pPr algn="just">
              <a:lnSpc>
                <a:spcPct val="160000"/>
              </a:lnSpc>
            </a:pPr>
            <a:r>
              <a:rPr lang="fr-FR" sz="1600" dirty="0">
                <a:solidFill>
                  <a:srgbClr val="203B4C"/>
                </a:solidFill>
                <a:latin typeface="Mulish"/>
              </a:rPr>
              <a:t>Non vraiment le Web est un système d’échange entre un client et un serveur.</a:t>
            </a:r>
          </a:p>
          <a:p>
            <a:pPr algn="just">
              <a:lnSpc>
                <a:spcPct val="160000"/>
              </a:lnSpc>
            </a:pPr>
            <a:r>
              <a:rPr lang="fr-FR" sz="1600" dirty="0">
                <a:solidFill>
                  <a:srgbClr val="203B4C"/>
                </a:solidFill>
                <a:latin typeface="Mulish"/>
              </a:rPr>
              <a:t>Le client c’est nous, c’est notre navigateur Web, c’est lui qui va nous permettre de voir le Web depuis notre ordinateur, smartphone ou tablette. C’est celui que vous connaissez sans doute sous le nom de Chrome, Firefox, Safari, Internet Explorer, etc.</a:t>
            </a:r>
          </a:p>
          <a:p>
            <a:pPr algn="just">
              <a:lnSpc>
                <a:spcPct val="160000"/>
              </a:lnSpc>
            </a:pPr>
            <a:r>
              <a:rPr lang="fr-FR" sz="1600" dirty="0">
                <a:solidFill>
                  <a:srgbClr val="203B4C"/>
                </a:solidFill>
                <a:latin typeface="Mulish"/>
              </a:rPr>
              <a:t>Et le serveur, c’est en fait un ordinateur puissant qui stocke et héberge des sites Web. C’est sur cet ordinateur que se trouvent les pages Web, c’est à dire tous les fichiers du site internet auquel on veut accéder.</a:t>
            </a:r>
          </a:p>
          <a:p>
            <a:pPr algn="just">
              <a:lnSpc>
                <a:spcPct val="160000"/>
              </a:lnSpc>
            </a:pPr>
            <a:r>
              <a:rPr lang="fr-FR" sz="1600" dirty="0">
                <a:solidFill>
                  <a:srgbClr val="203B4C"/>
                </a:solidFill>
                <a:latin typeface="Mulish"/>
              </a:rPr>
              <a:t>Le but du serveur web est de servir des clients, d’où le nom « serveur ».</a:t>
            </a:r>
          </a:p>
          <a:p>
            <a:endParaRPr lang="fr-TN" dirty="0"/>
          </a:p>
        </p:txBody>
      </p:sp>
      <p:sp>
        <p:nvSpPr>
          <p:cNvPr id="6" name="Rectangle 2">
            <a:extLst>
              <a:ext uri="{FF2B5EF4-FFF2-40B4-BE49-F238E27FC236}">
                <a16:creationId xmlns:a16="http://schemas.microsoft.com/office/drawing/2014/main" id="{FB23131D-BB31-1562-1F9E-49EF794F588E}"/>
              </a:ext>
            </a:extLst>
          </p:cNvPr>
          <p:cNvSpPr>
            <a:spLocks noGrp="1" noChangeArrowheads="1"/>
          </p:cNvSpPr>
          <p:nvPr>
            <p:ph type="title"/>
          </p:nvPr>
        </p:nvSpPr>
        <p:spPr bwMode="auto">
          <a:xfrm>
            <a:off x="251918" y="208795"/>
            <a:ext cx="7001917" cy="5899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4000" b="0" i="0" u="none" strike="noStrike" cap="none" normalizeH="0" baseline="0" dirty="0">
                <a:ln>
                  <a:noFill/>
                </a:ln>
                <a:solidFill>
                  <a:srgbClr val="0070C0"/>
                </a:solidFill>
                <a:effectLst/>
                <a:latin typeface="+mn-lt"/>
              </a:rPr>
              <a:t>Comment fonctionne le web ? </a:t>
            </a:r>
          </a:p>
        </p:txBody>
      </p:sp>
    </p:spTree>
    <p:extLst>
      <p:ext uri="{BB962C8B-B14F-4D97-AF65-F5344CB8AC3E}">
        <p14:creationId xmlns:p14="http://schemas.microsoft.com/office/powerpoint/2010/main" val="37540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8700B3B-C086-508B-453C-4C1D78779B43}"/>
              </a:ext>
            </a:extLst>
          </p:cNvPr>
          <p:cNvSpPr>
            <a:spLocks noGrp="1"/>
          </p:cNvSpPr>
          <p:nvPr>
            <p:ph idx="1"/>
          </p:nvPr>
        </p:nvSpPr>
        <p:spPr>
          <a:xfrm>
            <a:off x="211170" y="1622612"/>
            <a:ext cx="9062832" cy="4858869"/>
          </a:xfrm>
        </p:spPr>
        <p:txBody>
          <a:bodyPr>
            <a:normAutofit fontScale="85000" lnSpcReduction="10000"/>
          </a:bodyPr>
          <a:lstStyle/>
          <a:p>
            <a:pPr algn="just">
              <a:lnSpc>
                <a:spcPct val="160000"/>
              </a:lnSpc>
            </a:pPr>
            <a:r>
              <a:rPr lang="fr-FR" sz="1900" b="0" i="0" dirty="0">
                <a:solidFill>
                  <a:srgbClr val="203B4C"/>
                </a:solidFill>
                <a:effectLst/>
                <a:latin typeface="Mulish"/>
              </a:rPr>
              <a:t>Le développeur web est en charge de la conception et du déploiement de sites et d'applications web, ainsi que de la maintenance de ses créations. Pour vous épanouir dans ce métier, vous devez posséder un certain nombre d'aptitudes personnelles, comme une curiosité naturelle, une appétence pour le web et une forte capacité d'adaptation. Et oui, le développeur web doit sans cesse passer d'un projet à l'autre, et savoir s'adapter aux exigences de chaque client. De plus, sa curiosité naturelle le poussera à se tenir informé des évolutions du secteur, un détail qui le rendra encore plus indispensable auprès des agences web.</a:t>
            </a:r>
          </a:p>
          <a:p>
            <a:pPr algn="just">
              <a:lnSpc>
                <a:spcPct val="160000"/>
              </a:lnSpc>
            </a:pPr>
            <a:r>
              <a:rPr lang="fr-FR" sz="1900" b="0" i="0" dirty="0">
                <a:solidFill>
                  <a:srgbClr val="203B4C"/>
                </a:solidFill>
                <a:effectLst/>
                <a:latin typeface="Mulish"/>
              </a:rPr>
              <a:t>Côté compétences techniques, il vous faudra maîtriser un des derniers langages de programmations existants pour pouvoir intégrer une agence de développement web : </a:t>
            </a:r>
            <a:r>
              <a:rPr lang="fr-FR" sz="1900" b="0" i="0" dirty="0" err="1">
                <a:solidFill>
                  <a:srgbClr val="203B4C"/>
                </a:solidFill>
                <a:effectLst/>
                <a:latin typeface="Mulish"/>
              </a:rPr>
              <a:t>React</a:t>
            </a:r>
            <a:r>
              <a:rPr lang="fr-FR" sz="1900" b="0" i="0" dirty="0">
                <a:solidFill>
                  <a:srgbClr val="203B4C"/>
                </a:solidFill>
                <a:effectLst/>
                <a:latin typeface="Mulish"/>
              </a:rPr>
              <a:t>, Symfony, </a:t>
            </a:r>
            <a:r>
              <a:rPr lang="fr-FR" sz="1900" b="0" i="0" dirty="0" err="1">
                <a:solidFill>
                  <a:srgbClr val="203B4C"/>
                </a:solidFill>
                <a:effectLst/>
                <a:latin typeface="Mulish"/>
              </a:rPr>
              <a:t>Angular</a:t>
            </a:r>
            <a:r>
              <a:rPr lang="fr-FR" sz="1900" b="0" i="0" dirty="0">
                <a:solidFill>
                  <a:srgbClr val="203B4C"/>
                </a:solidFill>
                <a:effectLst/>
                <a:latin typeface="Mulish"/>
              </a:rPr>
              <a:t>, Node ou encore </a:t>
            </a:r>
            <a:r>
              <a:rPr lang="fr-FR" sz="1900" b="0" i="0" dirty="0" err="1">
                <a:solidFill>
                  <a:srgbClr val="203B4C"/>
                </a:solidFill>
                <a:effectLst/>
                <a:latin typeface="Mulish"/>
              </a:rPr>
              <a:t>Laravel</a:t>
            </a:r>
            <a:r>
              <a:rPr lang="fr-FR" sz="1900" b="0" i="0" dirty="0">
                <a:solidFill>
                  <a:srgbClr val="203B4C"/>
                </a:solidFill>
                <a:effectLst/>
                <a:latin typeface="Mulish"/>
              </a:rPr>
              <a:t>. A Nantes par exemple, vous pouvez intégrer une </a:t>
            </a:r>
            <a:r>
              <a:rPr lang="fr-FR" sz="1900" b="0" i="0" u="none" strike="noStrike" dirty="0">
                <a:solidFill>
                  <a:srgbClr val="203B4C"/>
                </a:solidFill>
                <a:effectLst/>
                <a:latin typeface="Mulish"/>
                <a:hlinkClick r:id="rId2"/>
              </a:rPr>
              <a:t>agence </a:t>
            </a:r>
            <a:r>
              <a:rPr lang="fr-FR" sz="1900" b="0" i="0" u="none" strike="noStrike" dirty="0" err="1">
                <a:solidFill>
                  <a:srgbClr val="203B4C"/>
                </a:solidFill>
                <a:effectLst/>
                <a:latin typeface="Mulish"/>
                <a:hlinkClick r:id="rId2"/>
              </a:rPr>
              <a:t>symfony</a:t>
            </a:r>
            <a:r>
              <a:rPr lang="fr-FR" sz="1900" b="0" i="0" u="none" strike="noStrike" dirty="0">
                <a:solidFill>
                  <a:srgbClr val="203B4C"/>
                </a:solidFill>
                <a:effectLst/>
                <a:latin typeface="Mulish"/>
                <a:hlinkClick r:id="rId2"/>
              </a:rPr>
              <a:t> comme </a:t>
            </a:r>
            <a:r>
              <a:rPr lang="fr-FR" sz="1900" b="0" i="0" u="none" strike="noStrike" dirty="0" err="1">
                <a:solidFill>
                  <a:srgbClr val="203B4C"/>
                </a:solidFill>
                <a:effectLst/>
                <a:latin typeface="Mulish"/>
                <a:hlinkClick r:id="rId2"/>
              </a:rPr>
              <a:t>theTribe</a:t>
            </a:r>
            <a:r>
              <a:rPr lang="fr-FR" sz="1900" b="0" i="0" dirty="0">
                <a:solidFill>
                  <a:srgbClr val="203B4C"/>
                </a:solidFill>
                <a:effectLst/>
                <a:latin typeface="Mulish"/>
              </a:rPr>
              <a:t> qui recrute régulièrement des développeurs web de tous horizons. Au programme : une rémunération avantageuse avec une variable d'environ 25% de la marge mensuelle réalisée reversée au développeur.</a:t>
            </a:r>
          </a:p>
          <a:p>
            <a:endParaRPr lang="fr-TN" dirty="0"/>
          </a:p>
        </p:txBody>
      </p:sp>
      <p:sp>
        <p:nvSpPr>
          <p:cNvPr id="6" name="Rectangle 2">
            <a:extLst>
              <a:ext uri="{FF2B5EF4-FFF2-40B4-BE49-F238E27FC236}">
                <a16:creationId xmlns:a16="http://schemas.microsoft.com/office/drawing/2014/main" id="{2548206C-F852-67C6-E8EA-8C314473BFA8}"/>
              </a:ext>
            </a:extLst>
          </p:cNvPr>
          <p:cNvSpPr>
            <a:spLocks noGrp="1" noChangeArrowheads="1"/>
          </p:cNvSpPr>
          <p:nvPr>
            <p:ph type="title"/>
          </p:nvPr>
        </p:nvSpPr>
        <p:spPr bwMode="auto">
          <a:xfrm>
            <a:off x="211170" y="213905"/>
            <a:ext cx="8236229" cy="120546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TN" sz="4000" dirty="0">
                <a:solidFill>
                  <a:srgbClr val="0070C0"/>
                </a:solidFill>
                <a:latin typeface="+mn-lt"/>
              </a:rPr>
              <a:t>De quoi avez-vous besoin pour être </a:t>
            </a:r>
            <a:br>
              <a:rPr lang="fr-FR" altLang="fr-TN" sz="4000" dirty="0">
                <a:solidFill>
                  <a:srgbClr val="0070C0"/>
                </a:solidFill>
                <a:latin typeface="+mn-lt"/>
              </a:rPr>
            </a:br>
            <a:r>
              <a:rPr lang="fr-FR" altLang="fr-TN" sz="4000" dirty="0">
                <a:solidFill>
                  <a:srgbClr val="0070C0"/>
                </a:solidFill>
                <a:latin typeface="+mn-lt"/>
              </a:rPr>
              <a:t>développeur web ? </a:t>
            </a:r>
          </a:p>
        </p:txBody>
      </p:sp>
    </p:spTree>
    <p:extLst>
      <p:ext uri="{BB962C8B-B14F-4D97-AF65-F5344CB8AC3E}">
        <p14:creationId xmlns:p14="http://schemas.microsoft.com/office/powerpoint/2010/main" val="170221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C2F843D-BC5E-5004-0E39-04025F89227B}"/>
              </a:ext>
            </a:extLst>
          </p:cNvPr>
          <p:cNvSpPr>
            <a:spLocks noGrp="1"/>
          </p:cNvSpPr>
          <p:nvPr>
            <p:ph idx="1"/>
          </p:nvPr>
        </p:nvSpPr>
        <p:spPr/>
        <p:txBody>
          <a:bodyPr/>
          <a:lstStyle/>
          <a:p>
            <a:endParaRPr lang="fr-TN"/>
          </a:p>
        </p:txBody>
      </p:sp>
      <p:sp>
        <p:nvSpPr>
          <p:cNvPr id="4" name="Rectangle 1">
            <a:extLst>
              <a:ext uri="{FF2B5EF4-FFF2-40B4-BE49-F238E27FC236}">
                <a16:creationId xmlns:a16="http://schemas.microsoft.com/office/drawing/2014/main" id="{11275BE0-F154-06F5-3816-48ECB316E064}"/>
              </a:ext>
            </a:extLst>
          </p:cNvPr>
          <p:cNvSpPr>
            <a:spLocks noGrp="1" noChangeArrowheads="1"/>
          </p:cNvSpPr>
          <p:nvPr>
            <p:ph type="title"/>
          </p:nvPr>
        </p:nvSpPr>
        <p:spPr bwMode="auto">
          <a:xfrm>
            <a:off x="148416" y="213905"/>
            <a:ext cx="8635377" cy="120546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TN" sz="4000" dirty="0">
                <a:solidFill>
                  <a:srgbClr val="0070C0"/>
                </a:solidFill>
                <a:latin typeface="+mn-lt"/>
              </a:rPr>
              <a:t>Pourquoi avez-vous choisi </a:t>
            </a:r>
            <a:br>
              <a:rPr lang="fr-FR" altLang="fr-TN" sz="4000" dirty="0">
                <a:solidFill>
                  <a:srgbClr val="0070C0"/>
                </a:solidFill>
                <a:latin typeface="+mn-lt"/>
              </a:rPr>
            </a:br>
            <a:r>
              <a:rPr lang="fr-FR" altLang="fr-TN" sz="4000" dirty="0">
                <a:solidFill>
                  <a:srgbClr val="0070C0"/>
                </a:solidFill>
                <a:latin typeface="+mn-lt"/>
              </a:rPr>
              <a:t>d'apprendre le développement web ? </a:t>
            </a:r>
          </a:p>
        </p:txBody>
      </p:sp>
    </p:spTree>
    <p:extLst>
      <p:ext uri="{BB962C8B-B14F-4D97-AF65-F5344CB8AC3E}">
        <p14:creationId xmlns:p14="http://schemas.microsoft.com/office/powerpoint/2010/main" val="339470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22FB2-BA4A-36B2-7984-98553FC3E3F6}"/>
              </a:ext>
            </a:extLst>
          </p:cNvPr>
          <p:cNvSpPr>
            <a:spLocks noGrp="1"/>
          </p:cNvSpPr>
          <p:nvPr>
            <p:ph type="title"/>
          </p:nvPr>
        </p:nvSpPr>
        <p:spPr/>
        <p:txBody>
          <a:bodyPr/>
          <a:lstStyle/>
          <a:p>
            <a:endParaRPr lang="fr-TN"/>
          </a:p>
        </p:txBody>
      </p:sp>
      <p:sp>
        <p:nvSpPr>
          <p:cNvPr id="3" name="Espace réservé du contenu 2">
            <a:extLst>
              <a:ext uri="{FF2B5EF4-FFF2-40B4-BE49-F238E27FC236}">
                <a16:creationId xmlns:a16="http://schemas.microsoft.com/office/drawing/2014/main" id="{9D2E3C72-AC80-ACD1-588C-8E46DD6FC677}"/>
              </a:ext>
            </a:extLst>
          </p:cNvPr>
          <p:cNvSpPr>
            <a:spLocks noGrp="1"/>
          </p:cNvSpPr>
          <p:nvPr>
            <p:ph idx="1"/>
          </p:nvPr>
        </p:nvSpPr>
        <p:spPr/>
        <p:txBody>
          <a:bodyPr/>
          <a:lstStyle/>
          <a:p>
            <a:endParaRPr lang="fr-TN"/>
          </a:p>
        </p:txBody>
      </p:sp>
    </p:spTree>
    <p:extLst>
      <p:ext uri="{BB962C8B-B14F-4D97-AF65-F5344CB8AC3E}">
        <p14:creationId xmlns:p14="http://schemas.microsoft.com/office/powerpoint/2010/main" val="512875535"/>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TotalTime>
  <Words>350</Words>
  <Application>Microsoft Office PowerPoint</Application>
  <PresentationFormat>Grand écran</PresentationFormat>
  <Paragraphs>12</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Mulish</vt:lpstr>
      <vt:lpstr>Roboto</vt:lpstr>
      <vt:lpstr>Trebuchet MS</vt:lpstr>
      <vt:lpstr>Wingdings 3</vt:lpstr>
      <vt:lpstr>Facette</vt:lpstr>
      <vt:lpstr>Nefoussi Farah</vt:lpstr>
      <vt:lpstr>Comment fonctionne le web ? </vt:lpstr>
      <vt:lpstr>De quoi avez-vous besoin pour être  développeur web ? </vt:lpstr>
      <vt:lpstr>Pourquoi avez-vous choisi  d'apprendre le développement web ?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Nefoussi Farah</dc:title>
  <dc:creator>Farah</dc:creator>
  <cp:lastModifiedBy>Farah</cp:lastModifiedBy>
  <cp:revision>1</cp:revision>
  <dcterms:created xsi:type="dcterms:W3CDTF">2022-05-26T11:58:57Z</dcterms:created>
  <dcterms:modified xsi:type="dcterms:W3CDTF">2022-05-26T12:44:41Z</dcterms:modified>
</cp:coreProperties>
</file>