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  <p:sldMasterId id="2147483653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42083-5F4A-4108-9FF1-6D26BDCDA114}">
  <a:tblStyle styleId="{43742083-5F4A-4108-9FF1-6D26BDCDA1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2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488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2504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8998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1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462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3300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0149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7743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2983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773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2306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443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6289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371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346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63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809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0173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032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790705" y="1904549"/>
            <a:ext cx="7195640" cy="215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3D72"/>
              </a:buClr>
              <a:buSzPts val="7200"/>
              <a:buFont typeface="Cambria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790705" y="4058433"/>
            <a:ext cx="6810375" cy="165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rgbClr val="103D72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103D7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ext">
  <p:cSld name="Basic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498600"/>
            <a:ext cx="6934643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95000"/>
              </a:lnSpc>
              <a:spcBef>
                <a:spcPts val="1167"/>
              </a:spcBef>
              <a:spcAft>
                <a:spcPts val="0"/>
              </a:spcAft>
              <a:buSzPts val="2080"/>
              <a:buChar char="•"/>
              <a:defRPr sz="2600"/>
            </a:lvl1pPr>
            <a:lvl2pPr marL="914400" lvl="1" indent="-355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Teal">
  <p:cSld name="Title Slide Teal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flipH="1">
            <a:off x="0" y="0"/>
            <a:ext cx="9144000" cy="5715000"/>
          </a:xfrm>
          <a:prstGeom prst="rect">
            <a:avLst/>
          </a:prstGeom>
          <a:solidFill>
            <a:srgbClr val="13B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69630" y="5143500"/>
            <a:ext cx="685800" cy="49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 rot="10800000">
            <a:off x="6" y="0"/>
            <a:ext cx="1679027" cy="5731796"/>
          </a:xfrm>
          <a:custGeom>
            <a:avLst/>
            <a:gdLst/>
            <a:ahLst/>
            <a:cxnLst/>
            <a:rect l="l" t="t" r="r" b="b"/>
            <a:pathLst>
              <a:path w="2228193" h="6845864" extrusionOk="0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7410456" y="0"/>
            <a:ext cx="1741433" cy="5731796"/>
          </a:xfrm>
          <a:custGeom>
            <a:avLst/>
            <a:gdLst/>
            <a:ahLst/>
            <a:cxnLst/>
            <a:rect l="l" t="t" r="r" b="b"/>
            <a:pathLst>
              <a:path w="2228193" h="6845864" extrusionOk="0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1259715" y="755883"/>
            <a:ext cx="677271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3155"/>
              </a:buClr>
              <a:buSzPts val="6000"/>
              <a:buFont typeface="Cambria"/>
              <a:buNone/>
              <a:defRPr sz="6000" b="0" i="0">
                <a:solidFill>
                  <a:srgbClr val="003155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1259715" y="4000500"/>
            <a:ext cx="63235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1167"/>
              </a:spcBef>
              <a:spcAft>
                <a:spcPts val="0"/>
              </a:spcAft>
              <a:buSzPts val="1466"/>
              <a:buNone/>
              <a:defRPr sz="1833" b="0" i="0">
                <a:solidFill>
                  <a:srgbClr val="B7F7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33"/>
              <a:buNone/>
              <a:defRPr sz="1833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33"/>
              <a:buNone/>
              <a:defRPr sz="1833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67"/>
              <a:buNone/>
              <a:defRPr sz="1667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67"/>
              <a:buNone/>
              <a:defRPr sz="1667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67"/>
              <a:buNone/>
              <a:defRPr sz="1667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67"/>
              <a:buNone/>
              <a:defRPr sz="1667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67"/>
              <a:buNone/>
              <a:defRPr sz="1667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67"/>
              <a:buNone/>
              <a:defRPr sz="1667"/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45080" y="4939108"/>
            <a:ext cx="1397673" cy="62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731796"/>
          </a:xfrm>
          <a:prstGeom prst="rect">
            <a:avLst/>
          </a:prstGeom>
          <a:solidFill>
            <a:srgbClr val="13B9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 rot="5400000" flipH="1">
            <a:off x="2911257" y="-2921988"/>
            <a:ext cx="3310761" cy="9154735"/>
          </a:xfrm>
          <a:custGeom>
            <a:avLst/>
            <a:gdLst/>
            <a:ahLst/>
            <a:cxnLst/>
            <a:rect l="l" t="t" r="r" b="b"/>
            <a:pathLst>
              <a:path w="2228193" h="6845864" extrusionOk="0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 rot="10800000">
            <a:off x="6" y="0"/>
            <a:ext cx="1679027" cy="5731796"/>
          </a:xfrm>
          <a:custGeom>
            <a:avLst/>
            <a:gdLst/>
            <a:ahLst/>
            <a:cxnLst/>
            <a:rect l="l" t="t" r="r" b="b"/>
            <a:pathLst>
              <a:path w="2228193" h="6845864" extrusionOk="0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68164" y="2287786"/>
            <a:ext cx="690332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3D72"/>
              </a:buClr>
              <a:buSzPts val="7200"/>
              <a:buFont typeface="Cambria"/>
              <a:buNone/>
              <a:defRPr sz="7200" b="0" i="0" u="none" strike="noStrike" cap="none">
                <a:solidFill>
                  <a:srgbClr val="103D7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593" y="345342"/>
            <a:ext cx="1947369" cy="8769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688498" y="1"/>
            <a:ext cx="1450144" cy="4989549"/>
          </a:xfrm>
          <a:custGeom>
            <a:avLst/>
            <a:gdLst/>
            <a:ahLst/>
            <a:cxnLst/>
            <a:rect l="l" t="t" r="r" b="b"/>
            <a:pathLst>
              <a:path w="1696743" h="5463677" extrusionOk="0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>
            <a:gsLst>
              <a:gs pos="0">
                <a:srgbClr val="07477D">
                  <a:alpha val="0"/>
                </a:srgbClr>
              </a:gs>
              <a:gs pos="42000">
                <a:srgbClr val="07477D">
                  <a:alpha val="0"/>
                </a:srgbClr>
              </a:gs>
              <a:gs pos="100000">
                <a:srgbClr val="07477D">
                  <a:alpha val="32941"/>
                </a:srgbClr>
              </a:gs>
            </a:gsLst>
            <a:lin ang="7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264681"/>
            <a:ext cx="9144000" cy="448964"/>
          </a:xfrm>
          <a:prstGeom prst="rect">
            <a:avLst/>
          </a:prstGeom>
          <a:solidFill>
            <a:srgbClr val="0031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7419432" y="-6215"/>
            <a:ext cx="1744132" cy="5731798"/>
          </a:xfrm>
          <a:custGeom>
            <a:avLst/>
            <a:gdLst/>
            <a:ahLst/>
            <a:cxnLst/>
            <a:rect l="l" t="t" r="r" b="b"/>
            <a:pathLst>
              <a:path w="2325509" h="6878157" extrusionOk="0">
                <a:moveTo>
                  <a:pt x="2203243" y="0"/>
                </a:moveTo>
                <a:lnTo>
                  <a:pt x="2325509" y="0"/>
                </a:lnTo>
                <a:lnTo>
                  <a:pt x="2325509" y="6878157"/>
                </a:lnTo>
                <a:lnTo>
                  <a:pt x="0" y="6878157"/>
                </a:lnTo>
                <a:lnTo>
                  <a:pt x="170264" y="6783617"/>
                </a:lnTo>
                <a:cubicBezTo>
                  <a:pt x="1103191" y="6089061"/>
                  <a:pt x="1860052" y="3635971"/>
                  <a:pt x="2167774" y="417846"/>
                </a:cubicBezTo>
                <a:lnTo>
                  <a:pt x="22032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5080" y="4939108"/>
            <a:ext cx="1397673" cy="6294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lnSpc>
                <a:spcPct val="95000"/>
              </a:lnSpc>
              <a:spcBef>
                <a:spcPts val="1167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270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167"/>
              <a:buFont typeface="Noto Sans Symbols"/>
              <a:buChar char="●"/>
              <a:defRPr sz="1167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0270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167"/>
              <a:buFont typeface="Noto Sans Symbols"/>
              <a:buChar char="●"/>
              <a:defRPr sz="1167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0270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167"/>
              <a:buFont typeface="Noto Sans Symbols"/>
              <a:buChar char="●"/>
              <a:defRPr sz="1167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02704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167"/>
              <a:buFont typeface="Noto Sans Symbols"/>
              <a:buChar char="●"/>
              <a:defRPr sz="1167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685805" y="5264684"/>
            <a:ext cx="6697793" cy="45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7"/>
              <a:buFont typeface="Arial"/>
              <a:buNone/>
            </a:pPr>
            <a:r>
              <a:rPr lang="en-US" sz="917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Administration | National Marine Fisheries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126124" y="5253444"/>
            <a:ext cx="559676" cy="46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1000"/>
              <a:buFont typeface="Arial Narrow"/>
              <a:buNone/>
            </a:pPr>
            <a:r>
              <a:rPr lang="en-US" sz="1000" b="1" i="0" u="none" strike="noStrike" cap="none">
                <a:solidFill>
                  <a:srgbClr val="13B9C2"/>
                </a:solidFill>
                <a:latin typeface="Arial Narrow"/>
                <a:ea typeface="Arial Narrow"/>
                <a:cs typeface="Arial Narrow"/>
                <a:sym typeface="Arial Narrow"/>
              </a:rPr>
              <a:t>Page </a:t>
            </a:r>
            <a:fld id="{00000000-1234-1234-1234-123412341234}" type="slidenum">
              <a:rPr lang="en-US" sz="1000" b="1" i="0" u="none" strike="noStrike" cap="none">
                <a:solidFill>
                  <a:srgbClr val="13B9C2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000" b="1" i="0" u="none" strike="noStrike" cap="none">
              <a:solidFill>
                <a:srgbClr val="13B9C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1790705" y="1904549"/>
            <a:ext cx="7195640" cy="136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3D72"/>
              </a:buClr>
              <a:buSzPts val="7200"/>
              <a:buFont typeface="Cambria"/>
              <a:buNone/>
            </a:pPr>
            <a:r>
              <a:rPr lang="en-US" sz="3600" dirty="0" smtClean="0"/>
              <a:t>Geospatial Scallop Area Management </a:t>
            </a:r>
            <a:r>
              <a:rPr lang="en-US" sz="3600" dirty="0" smtClean="0"/>
              <a:t>System,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GeoSAMS</a:t>
            </a:r>
            <a:r>
              <a:rPr lang="en-US" sz="3600" dirty="0" smtClean="0"/>
              <a:t> Review</a:t>
            </a:r>
            <a:endParaRPr sz="3600"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790704" y="4058433"/>
            <a:ext cx="7196328" cy="165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477D"/>
              </a:buClr>
              <a:buSzPts val="3000"/>
              <a:buNone/>
            </a:pPr>
            <a:r>
              <a:rPr lang="en-US" dirty="0" smtClean="0">
                <a:solidFill>
                  <a:srgbClr val="07477D"/>
                </a:solidFill>
              </a:rPr>
              <a:t>Meeting </a:t>
            </a:r>
            <a:r>
              <a:rPr lang="en-US" dirty="0">
                <a:solidFill>
                  <a:srgbClr val="07477D"/>
                </a:solidFill>
              </a:rPr>
              <a:t>Date: </a:t>
            </a:r>
            <a:r>
              <a:rPr lang="en-US" dirty="0" smtClean="0">
                <a:solidFill>
                  <a:srgbClr val="07477D"/>
                </a:solidFill>
              </a:rPr>
              <a:t>August 21, </a:t>
            </a:r>
            <a:r>
              <a:rPr lang="en-US" dirty="0">
                <a:solidFill>
                  <a:srgbClr val="07477D"/>
                </a:solidFill>
              </a:rPr>
              <a:t>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smtClean="0"/>
              <a:t>UK Interpolation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4" y="193279"/>
            <a:ext cx="7795259" cy="52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0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Math Tool Selection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364" y="442452"/>
            <a:ext cx="5751817" cy="47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4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Main Tab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17" y="442452"/>
            <a:ext cx="5834063" cy="47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Growth Tab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333674"/>
            <a:ext cx="5969445" cy="49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6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Special Access Tab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8" y="371475"/>
            <a:ext cx="5932968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8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Fishing Mort in Special Access Tab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424717"/>
            <a:ext cx="5850732" cy="48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2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Sort By Area Tab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3" y="402836"/>
            <a:ext cx="5877378" cy="48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9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UK Interpolation Tab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356727"/>
            <a:ext cx="5950744" cy="48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7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Start Sim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696678" y="442452"/>
            <a:ext cx="7516283" cy="467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1800" dirty="0" smtClean="0"/>
              <a:t>Saves </a:t>
            </a:r>
            <a:r>
              <a:rPr lang="en-US" sz="1800" dirty="0"/>
              <a:t>all of the configuration </a:t>
            </a:r>
            <a:r>
              <a:rPr lang="en-US" sz="1800" dirty="0" smtClean="0"/>
              <a:t>files.</a:t>
            </a:r>
            <a:endParaRPr lang="en-US" sz="1800" dirty="0"/>
          </a:p>
          <a:p>
            <a:pPr marL="342900" indent="-342900">
              <a:buFont typeface="+mj-lt"/>
              <a:buAutoNum type="alphaUcPeriod"/>
            </a:pPr>
            <a:r>
              <a:rPr lang="en-US" sz="1800" dirty="0" smtClean="0"/>
              <a:t>Checks </a:t>
            </a:r>
            <a:r>
              <a:rPr lang="en-US" sz="1800" dirty="0"/>
              <a:t>to see if the </a:t>
            </a:r>
            <a:r>
              <a:rPr lang="en-US" sz="1800" dirty="0" smtClean="0"/>
              <a:t>data </a:t>
            </a:r>
            <a:r>
              <a:rPr lang="en-US" sz="1800" dirty="0"/>
              <a:t>CSV files have been created. If not it will run the </a:t>
            </a:r>
            <a:r>
              <a:rPr lang="en-US" sz="1800" dirty="0" err="1"/>
              <a:t>Update.bat</a:t>
            </a:r>
            <a:r>
              <a:rPr lang="en-US" sz="1800" dirty="0"/>
              <a:t>/.</a:t>
            </a:r>
            <a:r>
              <a:rPr lang="en-US" sz="1800" dirty="0" err="1"/>
              <a:t>sh</a:t>
            </a:r>
            <a:r>
              <a:rPr lang="en-US" sz="1800" dirty="0"/>
              <a:t> script. This script performs the following:</a:t>
            </a:r>
          </a:p>
          <a:p>
            <a:pPr marL="800100" indent="-342900">
              <a:buFont typeface="+mj-lt"/>
              <a:buAutoNum type="arabicPeriod"/>
            </a:pPr>
            <a:r>
              <a:rPr lang="en-US" sz="1800" dirty="0" smtClean="0"/>
              <a:t>Unzip </a:t>
            </a:r>
            <a:r>
              <a:rPr lang="en-US" sz="1800" dirty="0"/>
              <a:t>Dredge Data</a:t>
            </a:r>
          </a:p>
          <a:p>
            <a:pPr marL="800100" indent="-342900">
              <a:buFont typeface="+mj-lt"/>
              <a:buAutoNum type="arabicPeriod"/>
            </a:pPr>
            <a:r>
              <a:rPr lang="en-US" sz="1800" dirty="0" smtClean="0"/>
              <a:t>Builds </a:t>
            </a:r>
            <a:r>
              <a:rPr lang="en-US" sz="1800" dirty="0" err="1"/>
              <a:t>GeoSams</a:t>
            </a:r>
            <a:r>
              <a:rPr lang="en-US" sz="1800" dirty="0"/>
              <a:t> and UK executables</a:t>
            </a:r>
          </a:p>
          <a:p>
            <a:pPr marL="800100" indent="-342900">
              <a:buFont typeface="+mj-lt"/>
              <a:buAutoNum type="arabicPeriod"/>
            </a:pPr>
            <a:r>
              <a:rPr lang="en-US" sz="1800" dirty="0" smtClean="0"/>
              <a:t>Runs </a:t>
            </a:r>
            <a:r>
              <a:rPr lang="en-US" sz="1800" dirty="0"/>
              <a:t>the </a:t>
            </a:r>
            <a:r>
              <a:rPr lang="en-US" sz="1800" dirty="0" smtClean="0"/>
              <a:t>TrawlData5mmbin, </a:t>
            </a:r>
            <a:r>
              <a:rPr lang="en-US" sz="1800" dirty="0" err="1" smtClean="0"/>
              <a:t>HabCamData5mmbin</a:t>
            </a:r>
            <a:r>
              <a:rPr lang="en-US" sz="1800" dirty="0" smtClean="0"/>
              <a:t> </a:t>
            </a:r>
            <a:r>
              <a:rPr lang="en-US" sz="1800" dirty="0"/>
              <a:t>m-file script </a:t>
            </a:r>
          </a:p>
          <a:p>
            <a:pPr marL="800100" indent="-342900">
              <a:buFont typeface="+mj-lt"/>
              <a:buAutoNum type="arabicPeriod"/>
            </a:pPr>
            <a:r>
              <a:rPr lang="en-US" sz="1800" dirty="0" smtClean="0"/>
              <a:t>Runs </a:t>
            </a:r>
            <a:r>
              <a:rPr lang="en-US" sz="1800" dirty="0"/>
              <a:t>the </a:t>
            </a:r>
            <a:r>
              <a:rPr lang="en-US" sz="1800" dirty="0" err="1"/>
              <a:t>PullOutRecruitData</a:t>
            </a:r>
            <a:r>
              <a:rPr lang="en-US" sz="1800" dirty="0"/>
              <a:t> m-file script</a:t>
            </a:r>
          </a:p>
          <a:p>
            <a:pPr marL="800100" indent="-342900">
              <a:buFont typeface="+mj-lt"/>
              <a:buAutoNum type="arabicPeriod"/>
            </a:pPr>
            <a:r>
              <a:rPr lang="en-US" sz="1800" dirty="0" smtClean="0"/>
              <a:t>Runs </a:t>
            </a:r>
            <a:r>
              <a:rPr lang="en-US" sz="1800" dirty="0"/>
              <a:t>the ProcessRecruitData m-file script</a:t>
            </a:r>
          </a:p>
          <a:p>
            <a:pPr marL="800100" indent="-342900">
              <a:buFont typeface="+mj-lt"/>
              <a:buAutoNum type="arabicPeriod"/>
            </a:pPr>
            <a:r>
              <a:rPr lang="en-US" sz="1800" dirty="0" smtClean="0"/>
              <a:t>Runs </a:t>
            </a:r>
            <a:r>
              <a:rPr lang="en-US" sz="1800" dirty="0"/>
              <a:t>the </a:t>
            </a:r>
            <a:r>
              <a:rPr lang="en-US" sz="1800" dirty="0" err="1"/>
              <a:t>NearestNeighborRecInterp</a:t>
            </a:r>
            <a:r>
              <a:rPr lang="en-US" sz="1800" dirty="0"/>
              <a:t> m-file script</a:t>
            </a:r>
          </a:p>
          <a:p>
            <a:pPr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9208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Start Sim (continued)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696678" y="1164431"/>
            <a:ext cx="7516283" cy="394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AutoNum type="alphaUcPeriod" startAt="3"/>
            </a:pPr>
            <a:r>
              <a:rPr lang="en-US" sz="1800" dirty="0" smtClean="0"/>
              <a:t>Starts </a:t>
            </a:r>
            <a:r>
              <a:rPr lang="en-US" sz="1800" dirty="0"/>
              <a:t>the </a:t>
            </a:r>
            <a:r>
              <a:rPr lang="en-US" sz="1800" dirty="0" err="1"/>
              <a:t>GeoSAMS</a:t>
            </a:r>
            <a:r>
              <a:rPr lang="en-US" sz="1800" dirty="0"/>
              <a:t> growth simulation</a:t>
            </a:r>
          </a:p>
          <a:p>
            <a:pPr marL="342900" indent="-342900">
              <a:buFont typeface="+mj-lt"/>
              <a:buAutoNum type="alphaUcPeriod" startAt="3"/>
            </a:pPr>
            <a:r>
              <a:rPr lang="en-US" sz="1800" dirty="0" smtClean="0"/>
              <a:t>Starts </a:t>
            </a:r>
            <a:r>
              <a:rPr lang="en-US" sz="1800" dirty="0"/>
              <a:t>the </a:t>
            </a:r>
            <a:r>
              <a:rPr lang="en-US" sz="1800" dirty="0" err="1"/>
              <a:t>UKInterpolation</a:t>
            </a:r>
            <a:r>
              <a:rPr lang="en-US" sz="1800" dirty="0"/>
              <a:t> that takes the </a:t>
            </a:r>
            <a:r>
              <a:rPr lang="en-US" sz="1800" dirty="0" err="1"/>
              <a:t>GeoSAMS</a:t>
            </a:r>
            <a:r>
              <a:rPr lang="en-US" sz="1800" dirty="0"/>
              <a:t> output position on survey locations and interpolates them to regional locations</a:t>
            </a:r>
          </a:p>
          <a:p>
            <a:pPr marL="342900" indent="-342900">
              <a:buFont typeface="+mj-lt"/>
              <a:buAutoNum type="alphaUcPeriod" startAt="3"/>
            </a:pPr>
            <a:r>
              <a:rPr lang="en-US" sz="1800" dirty="0" smtClean="0"/>
              <a:t>Plots </a:t>
            </a:r>
            <a:r>
              <a:rPr lang="en-US" sz="1800" dirty="0"/>
              <a:t>the results and saves the plots as PDF files in &lt;</a:t>
            </a:r>
            <a:r>
              <a:rPr lang="en-US" sz="1800" dirty="0" err="1"/>
              <a:t>GeoRoot</a:t>
            </a:r>
            <a:r>
              <a:rPr lang="en-US" sz="1800" dirty="0"/>
              <a:t>&gt;\</a:t>
            </a:r>
            <a:r>
              <a:rPr lang="en-US" sz="1800" dirty="0" smtClean="0"/>
              <a:t>Result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672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73742" y="1357745"/>
            <a:ext cx="8155858" cy="385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208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080"/>
              <a:buNone/>
            </a:pPr>
            <a:r>
              <a:rPr lang="en-US" sz="1600" dirty="0" smtClean="0"/>
              <a:t>We begin with the survey data. At present we have both Dredge Survey Data and </a:t>
            </a:r>
            <a:r>
              <a:rPr lang="en-US" sz="1600" dirty="0" err="1" smtClean="0"/>
              <a:t>HabCam</a:t>
            </a:r>
            <a:r>
              <a:rPr lang="en-US" sz="1600" dirty="0" smtClean="0"/>
              <a:t> Survey Data</a:t>
            </a:r>
          </a:p>
          <a:p>
            <a:pPr marL="1200150" indent="-28575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Dredge Data provides more accurate scallop size information</a:t>
            </a:r>
          </a:p>
          <a:p>
            <a:pPr marL="1200150" indent="-28575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 err="1" smtClean="0"/>
              <a:t>HabCam</a:t>
            </a:r>
            <a:r>
              <a:rPr lang="en-US" sz="1600" dirty="0" smtClean="0"/>
              <a:t> provides more survey points over a larger search area </a:t>
            </a:r>
            <a:endParaRPr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Sample Plots: Abundance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4" y="387721"/>
            <a:ext cx="7298033" cy="53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3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Sample Plots: Exploitable Biomass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61962"/>
            <a:ext cx="6953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3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Google Shape;56;p8"/>
          <p:cNvSpPr txBox="1">
            <a:spLocks/>
          </p:cNvSpPr>
          <p:nvPr/>
        </p:nvSpPr>
        <p:spPr>
          <a:xfrm>
            <a:off x="73742" y="380811"/>
            <a:ext cx="8441608" cy="30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67"/>
            </a:pPr>
            <a:r>
              <a:rPr lang="en-US" sz="1800" dirty="0" smtClean="0"/>
              <a:t>Survey Data Processing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60" y="594360"/>
            <a:ext cx="637032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8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73742" y="1820333"/>
            <a:ext cx="8155858" cy="339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/>
              <a:t>Two M-file scripts exist to handle either Dredge or </a:t>
            </a:r>
            <a:r>
              <a:rPr lang="en-US" sz="1800" dirty="0" err="1" smtClean="0"/>
              <a:t>HabCam</a:t>
            </a:r>
            <a:r>
              <a:rPr lang="en-US" sz="1800" dirty="0" smtClean="0"/>
              <a:t> Data</a:t>
            </a:r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TrawlData5mmbin.m</a:t>
            </a:r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/>
              <a:t>HabCamData5mmbin.m</a:t>
            </a:r>
            <a:endParaRPr lang="en-US" sz="1600" dirty="0"/>
          </a:p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/>
              <a:t>Either will extract data into a common data file usable by </a:t>
            </a:r>
            <a:r>
              <a:rPr lang="en-US" sz="1800" dirty="0" err="1" smtClean="0"/>
              <a:t>GeoSAMS</a:t>
            </a:r>
            <a:endParaRPr lang="en-US" sz="1800" dirty="0" smtClean="0"/>
          </a:p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Google Shape;56;p8"/>
          <p:cNvSpPr txBox="1">
            <a:spLocks/>
          </p:cNvSpPr>
          <p:nvPr/>
        </p:nvSpPr>
        <p:spPr>
          <a:xfrm>
            <a:off x="1210732" y="683792"/>
            <a:ext cx="6273801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67"/>
            </a:pPr>
            <a:r>
              <a:rPr lang="en-US" sz="1800" dirty="0" err="1" smtClean="0"/>
              <a:t>PreProcessing</a:t>
            </a:r>
            <a:r>
              <a:rPr lang="en-US" sz="1800" dirty="0" smtClean="0"/>
              <a:t>: Extract Initial State Information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728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406400" y="1244600"/>
            <a:ext cx="7823200" cy="396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/>
              <a:t>Three M-file scripts are used sequentially to extract recruit information from both Dredge and </a:t>
            </a:r>
            <a:r>
              <a:rPr lang="en-US" sz="1800" dirty="0" err="1" smtClean="0"/>
              <a:t>HabCam</a:t>
            </a:r>
            <a:r>
              <a:rPr lang="en-US" sz="1800" dirty="0" smtClean="0"/>
              <a:t> Data</a:t>
            </a:r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/>
              <a:t>PullOutRecruitData.m</a:t>
            </a:r>
            <a:endParaRPr lang="en-US" sz="1600" dirty="0" smtClean="0"/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ProcessRecruitData.m</a:t>
            </a:r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NearestNeighborRecInterp.m</a:t>
            </a:r>
          </a:p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Results in a set of recruit estimates by year</a:t>
            </a:r>
            <a:endParaRPr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Google Shape;56;p8"/>
          <p:cNvSpPr txBox="1">
            <a:spLocks/>
          </p:cNvSpPr>
          <p:nvPr/>
        </p:nvSpPr>
        <p:spPr>
          <a:xfrm>
            <a:off x="1210732" y="683792"/>
            <a:ext cx="6273801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67"/>
            </a:pPr>
            <a:r>
              <a:rPr lang="en-US" sz="1800" dirty="0" err="1" smtClean="0"/>
              <a:t>PreProcessing</a:t>
            </a:r>
            <a:r>
              <a:rPr lang="en-US" sz="1800" dirty="0" smtClean="0"/>
              <a:t>: Extract Recruit Information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151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Google Shape;56;p8"/>
          <p:cNvSpPr txBox="1">
            <a:spLocks/>
          </p:cNvSpPr>
          <p:nvPr/>
        </p:nvSpPr>
        <p:spPr>
          <a:xfrm>
            <a:off x="1244599" y="319726"/>
            <a:ext cx="6273801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67"/>
            </a:pPr>
            <a:r>
              <a:rPr lang="en-US" sz="1800" dirty="0" smtClean="0"/>
              <a:t>Simulation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96" y="836117"/>
            <a:ext cx="8467448" cy="43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3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270933" y="609802"/>
            <a:ext cx="7823200" cy="449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1738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err="1" smtClean="0"/>
              <a:t>GridManager</a:t>
            </a:r>
            <a:endParaRPr lang="en-US" sz="1800" dirty="0" smtClean="0"/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Reads in initial state data extracted during preprocessing</a:t>
            </a:r>
          </a:p>
          <a:p>
            <a:pPr marL="1201738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err="1" smtClean="0"/>
              <a:t>ScallopRecruit</a:t>
            </a:r>
            <a:endParaRPr lang="en-US" sz="1600" dirty="0" smtClean="0"/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Reads in </a:t>
            </a:r>
            <a:r>
              <a:rPr lang="en-US" sz="1600" dirty="0" smtClean="0"/>
              <a:t>recruit data, randomly assigns year data to annual input</a:t>
            </a:r>
          </a:p>
          <a:p>
            <a:pPr marL="1201738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err="1" smtClean="0"/>
              <a:t>ScalloGrowth</a:t>
            </a:r>
            <a:endParaRPr lang="en-US" sz="1600" dirty="0" smtClean="0"/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Set up growth equations for updating state matrix</a:t>
            </a:r>
            <a:endParaRPr lang="en-US" sz="1600" dirty="0"/>
          </a:p>
          <a:p>
            <a:pPr marL="1201738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Scallop Mortality</a:t>
            </a:r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Computes fishing mortality and outputs data at time steps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Google Shape;56;p8"/>
          <p:cNvSpPr txBox="1">
            <a:spLocks/>
          </p:cNvSpPr>
          <p:nvPr/>
        </p:nvSpPr>
        <p:spPr>
          <a:xfrm>
            <a:off x="1181099" y="285344"/>
            <a:ext cx="6273801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67"/>
            </a:pPr>
            <a:r>
              <a:rPr lang="en-US" sz="1800" dirty="0" smtClean="0"/>
              <a:t>Simulation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858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72067" y="609803"/>
            <a:ext cx="7823200" cy="449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err="1"/>
              <a:t>ABUN</a:t>
            </a:r>
            <a:r>
              <a:rPr lang="en-US" sz="1600" b="1" dirty="0"/>
              <a:t>: abundance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abundance(</a:t>
            </a:r>
            <a:r>
              <a:rPr lang="en-US" sz="1600" dirty="0" err="1"/>
              <a:t>loc</a:t>
            </a:r>
            <a:r>
              <a:rPr lang="en-US" sz="1600" dirty="0"/>
              <a:t>) = sum(state(</a:t>
            </a:r>
            <a:r>
              <a:rPr lang="en-US" sz="1600" dirty="0" err="1"/>
              <a:t>loc</a:t>
            </a:r>
            <a:r>
              <a:rPr lang="en-US" sz="1600" dirty="0" smtClean="0"/>
              <a:t>,:)) * </a:t>
            </a:r>
            <a:r>
              <a:rPr lang="en-US" sz="1600" dirty="0" err="1" smtClean="0"/>
              <a:t>grid_area_sqm</a:t>
            </a:r>
            <a:endParaRPr lang="en-US" sz="1600" dirty="0"/>
          </a:p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err="1"/>
              <a:t>BMMT</a:t>
            </a:r>
            <a:r>
              <a:rPr lang="en-US" sz="1600" b="1" dirty="0"/>
              <a:t>: biomass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bms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= </a:t>
            </a:r>
            <a:r>
              <a:rPr lang="en-US" sz="1600" dirty="0" err="1"/>
              <a:t>dot_product</a:t>
            </a:r>
            <a:r>
              <a:rPr lang="en-US" sz="1600" dirty="0"/>
              <a:t>(state(</a:t>
            </a:r>
            <a:r>
              <a:rPr lang="en-US" sz="1600" dirty="0" err="1"/>
              <a:t>loc</a:t>
            </a:r>
            <a:r>
              <a:rPr lang="en-US" sz="1600" dirty="0"/>
              <a:t>,:), </a:t>
            </a:r>
            <a:r>
              <a:rPr lang="en-US" sz="1600" dirty="0" err="1"/>
              <a:t>weight_grams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,:) / </a:t>
            </a:r>
            <a:r>
              <a:rPr lang="en-US" sz="1600" dirty="0" err="1"/>
              <a:t>grams_per_metric_ton</a:t>
            </a:r>
            <a:r>
              <a:rPr lang="en-US" sz="1600" dirty="0"/>
              <a:t>)</a:t>
            </a:r>
          </a:p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/>
              <a:t>EBMS: exploitable biomass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ebms_mt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= </a:t>
            </a:r>
            <a:r>
              <a:rPr lang="en-US" sz="1600" dirty="0" err="1"/>
              <a:t>expl_biomass_gpsqm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 smtClean="0"/>
              <a:t>) * </a:t>
            </a:r>
            <a:r>
              <a:rPr lang="en-US" sz="1600" dirty="0" err="1" smtClean="0"/>
              <a:t>grid_area_sqm</a:t>
            </a:r>
            <a:r>
              <a:rPr lang="en-US" sz="1600" dirty="0" smtClean="0"/>
              <a:t> / </a:t>
            </a:r>
            <a:r>
              <a:rPr lang="en-US" sz="1600" dirty="0" err="1" smtClean="0"/>
              <a:t>grams_per_metric_ton</a:t>
            </a:r>
            <a:endParaRPr lang="en-US" sz="1600" dirty="0"/>
          </a:p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err="1"/>
              <a:t>FEFF</a:t>
            </a:r>
            <a:r>
              <a:rPr lang="en-US" sz="1600" b="1" dirty="0"/>
              <a:t>: Fishing Effort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total_catch</a:t>
            </a:r>
            <a:r>
              <a:rPr lang="en-US" sz="1600" dirty="0"/>
              <a:t> = sum(</a:t>
            </a:r>
            <a:r>
              <a:rPr lang="en-US" sz="1600" dirty="0" err="1"/>
              <a:t>landings_wgt_grams</a:t>
            </a:r>
            <a:r>
              <a:rPr lang="en-US" sz="1600" dirty="0"/>
              <a:t>)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tmp</a:t>
            </a:r>
            <a:r>
              <a:rPr lang="en-US" sz="1600" dirty="0"/>
              <a:t> = sum( </a:t>
            </a:r>
            <a:r>
              <a:rPr lang="en-US" sz="1600" dirty="0" err="1"/>
              <a:t>expl_biomass_gpsqm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)^2 / </a:t>
            </a:r>
            <a:r>
              <a:rPr lang="en-US" sz="1600" dirty="0" err="1"/>
              <a:t>expl_scallops_psqm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))</a:t>
            </a:r>
          </a:p>
          <a:p>
            <a:pPr marL="1033463" indent="-9144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fishing_effort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= 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err="1"/>
              <a:t>expl_biomass_gpsqm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* </a:t>
            </a:r>
            <a:r>
              <a:rPr lang="en-US" sz="1600" dirty="0" err="1"/>
              <a:t>total_catch</a:t>
            </a:r>
            <a:r>
              <a:rPr lang="en-US" sz="1600" dirty="0"/>
              <a:t> / </a:t>
            </a:r>
            <a:r>
              <a:rPr lang="en-US" sz="1600" dirty="0" err="1"/>
              <a:t>expl_scallops_psqm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)</a:t>
            </a:r>
            <a:br>
              <a:rPr lang="en-US" sz="1600" dirty="0"/>
            </a:br>
            <a:r>
              <a:rPr lang="en-US" sz="1600" dirty="0"/>
              <a:t> / (</a:t>
            </a:r>
            <a:r>
              <a:rPr lang="en-US" sz="1600" dirty="0" err="1"/>
              <a:t>tmp</a:t>
            </a:r>
            <a:r>
              <a:rPr lang="en-US" sz="1600" dirty="0"/>
              <a:t>  * </a:t>
            </a:r>
            <a:r>
              <a:rPr lang="en-US" sz="1600" dirty="0" err="1"/>
              <a:t>grid_area_sqm</a:t>
            </a:r>
            <a:r>
              <a:rPr lang="en-US" sz="1600" dirty="0"/>
              <a:t>)</a:t>
            </a:r>
          </a:p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Google Shape;56;p8"/>
          <p:cNvSpPr txBox="1">
            <a:spLocks/>
          </p:cNvSpPr>
          <p:nvPr/>
        </p:nvSpPr>
        <p:spPr>
          <a:xfrm>
            <a:off x="1157645" y="177191"/>
            <a:ext cx="6273801" cy="37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67"/>
            </a:pPr>
            <a:r>
              <a:rPr lang="en-US" sz="1800" dirty="0" smtClean="0"/>
              <a:t>Outputs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495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999066" y="1100667"/>
            <a:ext cx="7516283" cy="400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/>
              <a:t>LAND: Landings by number of scallops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landings_by_num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= sum(</a:t>
            </a:r>
            <a:r>
              <a:rPr lang="en-US" sz="1600" dirty="0" err="1"/>
              <a:t>landings_at_size</a:t>
            </a:r>
            <a:r>
              <a:rPr lang="en-US" sz="1600" dirty="0"/>
              <a:t>(:))</a:t>
            </a:r>
          </a:p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err="1"/>
              <a:t>LNDW</a:t>
            </a:r>
            <a:r>
              <a:rPr lang="en-US" sz="1600" b="1" dirty="0"/>
              <a:t>: Landings by weight in grams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landings_wgt_grams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= </a:t>
            </a:r>
            <a:r>
              <a:rPr lang="en-US" sz="1600" dirty="0" err="1"/>
              <a:t>dot_product</a:t>
            </a:r>
            <a:r>
              <a:rPr lang="en-US" sz="1600" dirty="0"/>
              <a:t>(</a:t>
            </a:r>
            <a:r>
              <a:rPr lang="en-US" sz="1600" dirty="0" err="1"/>
              <a:t>landings_at_size</a:t>
            </a:r>
            <a:r>
              <a:rPr lang="en-US" sz="1600" dirty="0"/>
              <a:t>(:), </a:t>
            </a:r>
            <a:r>
              <a:rPr lang="en-US" sz="1600" dirty="0" err="1"/>
              <a:t>weight_grams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,:))</a:t>
            </a:r>
          </a:p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err="1"/>
              <a:t>LPUE</a:t>
            </a:r>
            <a:r>
              <a:rPr lang="en-US" sz="1600" b="1" dirty="0"/>
              <a:t>: Landing Per Unit Effort, (per day)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lpue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= </a:t>
            </a:r>
            <a:r>
              <a:rPr lang="en-US" sz="1600" dirty="0" err="1"/>
              <a:t>Calc_LPUE</a:t>
            </a:r>
            <a:r>
              <a:rPr lang="en-US" sz="1600" dirty="0"/>
              <a:t>(</a:t>
            </a:r>
            <a:r>
              <a:rPr lang="en-US" sz="1600" dirty="0" err="1"/>
              <a:t>expl_biomass_gpsqm</a:t>
            </a:r>
            <a:r>
              <a:rPr lang="en-US" sz="1600" dirty="0"/>
              <a:t> (</a:t>
            </a:r>
            <a:r>
              <a:rPr lang="en-US" sz="1600" dirty="0" err="1"/>
              <a:t>loc</a:t>
            </a:r>
            <a:r>
              <a:rPr lang="en-US" sz="1600" dirty="0"/>
              <a:t>), </a:t>
            </a:r>
            <a:r>
              <a:rPr lang="en-US" sz="1600" dirty="0" err="1"/>
              <a:t>expl_scallops_psqm</a:t>
            </a:r>
            <a:r>
              <a:rPr lang="en-US" sz="1600" dirty="0"/>
              <a:t> (</a:t>
            </a:r>
            <a:r>
              <a:rPr lang="en-US" sz="1600" dirty="0" err="1"/>
              <a:t>loc</a:t>
            </a:r>
            <a:r>
              <a:rPr lang="en-US" sz="1600" dirty="0"/>
              <a:t>))</a:t>
            </a:r>
          </a:p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err="1"/>
              <a:t>RECR</a:t>
            </a:r>
            <a:r>
              <a:rPr lang="en-US" sz="1600" b="1" dirty="0"/>
              <a:t>: </a:t>
            </a:r>
            <a:r>
              <a:rPr lang="en-US" sz="1600" b="1" dirty="0" smtClean="0"/>
              <a:t>Recruitment</a:t>
            </a:r>
          </a:p>
          <a:p>
            <a:pPr marL="9652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SzPts val="2080"/>
              <a:buNone/>
            </a:pPr>
            <a:r>
              <a:rPr lang="en-US" sz="1600" dirty="0" smtClean="0"/>
              <a:t>Instantiated </a:t>
            </a:r>
            <a:r>
              <a:rPr lang="en-US" sz="1600" dirty="0"/>
              <a:t>at startup for each of the years that the simulation will run through</a:t>
            </a:r>
          </a:p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Google Shape;56;p8"/>
          <p:cNvSpPr txBox="1">
            <a:spLocks/>
          </p:cNvSpPr>
          <p:nvPr/>
        </p:nvSpPr>
        <p:spPr>
          <a:xfrm>
            <a:off x="1181099" y="285344"/>
            <a:ext cx="6273801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67"/>
            </a:pPr>
            <a:r>
              <a:rPr lang="en-US" sz="1800" dirty="0" smtClean="0"/>
              <a:t>Outputs (continued)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7797149"/>
      </p:ext>
    </p:extLst>
  </p:cSld>
  <p:clrMapOvr>
    <a:masterClrMapping/>
  </p:clrMapOvr>
</p:sld>
</file>

<file path=ppt/theme/theme1.xml><?xml version="1.0" encoding="utf-8"?>
<a:theme xmlns:a="http://schemas.openxmlformats.org/drawingml/2006/main" name="Alternate Intro">
  <a:themeElements>
    <a:clrScheme name="Fish-3-0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Text">
  <a:themeElements>
    <a:clrScheme name="Fish-3-0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543</Words>
  <Application>Microsoft Office PowerPoint</Application>
  <PresentationFormat>On-screen Show (16:10)</PresentationFormat>
  <Paragraphs>118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Cambria</vt:lpstr>
      <vt:lpstr>Century Schoolbook</vt:lpstr>
      <vt:lpstr>Courier New</vt:lpstr>
      <vt:lpstr>Noto Sans Symbols</vt:lpstr>
      <vt:lpstr>Alternate Intro</vt:lpstr>
      <vt:lpstr>Main Text</vt:lpstr>
      <vt:lpstr>Geospatial Scallop Area Management System, GeoSAMS Review</vt:lpstr>
      <vt:lpstr>GeoSAMS</vt:lpstr>
      <vt:lpstr>GeoSAMS</vt:lpstr>
      <vt:lpstr>GeoSAMS</vt:lpstr>
      <vt:lpstr>GeoSAMS</vt:lpstr>
      <vt:lpstr>GeoSAMS</vt:lpstr>
      <vt:lpstr>GeoSAMS</vt:lpstr>
      <vt:lpstr>GeoSAMS</vt:lpstr>
      <vt:lpstr>GeoSAMS</vt:lpstr>
      <vt:lpstr>UK Interpolation</vt:lpstr>
      <vt:lpstr>GeoSAMS – GUI: Math Tool Selection</vt:lpstr>
      <vt:lpstr>GeoSAMS – GUI: Main Tab</vt:lpstr>
      <vt:lpstr>GeoSAMS – GUI: Growth Tab</vt:lpstr>
      <vt:lpstr>GeoSAMS – GUI: Special Access Tab</vt:lpstr>
      <vt:lpstr>GeoSAMS – GUI: Fishing Mort in Special Access Tab</vt:lpstr>
      <vt:lpstr>GeoSAMS – GUI: Sort By Area Tab</vt:lpstr>
      <vt:lpstr>GeoSAMS – GUI: UK Interpolation Tab</vt:lpstr>
      <vt:lpstr>GeoSAMS – GUI: Start Sim</vt:lpstr>
      <vt:lpstr>GeoSAMS – GUI: Start Sim (continued)</vt:lpstr>
      <vt:lpstr>GeoSAMS – Sample Plots: Abundance</vt:lpstr>
      <vt:lpstr>GeoSAMS – Sample Plots: Exploitable Biomass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GeoSAMS Review</dc:title>
  <cp:lastModifiedBy>Thomas Callaghan</cp:lastModifiedBy>
  <cp:revision>27</cp:revision>
  <dcterms:modified xsi:type="dcterms:W3CDTF">2024-08-16T02:52:43Z</dcterms:modified>
</cp:coreProperties>
</file>