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12"/>
  </p:notesMasterIdLst>
  <p:sldIdLst>
    <p:sldId id="429" r:id="rId6"/>
    <p:sldId id="457" r:id="rId7"/>
    <p:sldId id="456" r:id="rId8"/>
    <p:sldId id="458" r:id="rId9"/>
    <p:sldId id="460" r:id="rId10"/>
    <p:sldId id="461" r:id="rId11"/>
    <p:sldId id="462" r:id="rId13"/>
    <p:sldId id="463" r:id="rId14"/>
    <p:sldId id="464" r:id="rId15"/>
    <p:sldId id="422" r:id="rId16"/>
    <p:sldId id="294" r:id="rId17"/>
    <p:sldId id="322" r:id="rId18"/>
    <p:sldId id="446" r:id="rId19"/>
    <p:sldId id="447" r:id="rId20"/>
    <p:sldId id="423" r:id="rId21"/>
    <p:sldId id="327" r:id="rId22"/>
    <p:sldId id="326" r:id="rId23"/>
    <p:sldId id="424" r:id="rId24"/>
    <p:sldId id="329" r:id="rId25"/>
    <p:sldId id="331" r:id="rId26"/>
    <p:sldId id="289" r:id="rId27"/>
    <p:sldId id="477" r:id="rId28"/>
    <p:sldId id="478" r:id="rId29"/>
  </p:sldIdLst>
  <p:sldSz cx="12192000" cy="6858000"/>
  <p:notesSz cx="6858000" cy="9144000"/>
  <p:defaultTextStyle>
    <a:defPPr>
      <a:defRPr lang="zh-CN"/>
    </a:defPPr>
    <a:lvl1pPr lvl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2pPr>
    <a:lvl3pPr marL="914400" lvl="2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3pPr>
    <a:lvl4pPr marL="1371600" lvl="3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4pPr>
    <a:lvl5pPr marL="1828800" lvl="4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5pPr>
    <a:lvl6pPr marL="2286000" lvl="5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6pPr>
    <a:lvl7pPr marL="2743200" lvl="6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7pPr>
    <a:lvl8pPr marL="3200400" lvl="7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8pPr>
    <a:lvl9pPr marL="3657600" lvl="8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000"/>
        <p:guide pos="3791"/>
      </p:guideLst>
    </p:cSldViewPr>
  </p:slideViewPr>
  <p:gridSpacing cx="69840" cy="6984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p>
            <a:pPr lvl="0" eaLnBrk="1" hangingPunct="1">
              <a:buFont typeface="Arial" panose="020B0604020202020204" pitchFamily="34" charset="0"/>
              <a:buNone/>
            </a:pPr>
            <a:endParaRPr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p>
            <a:pPr lvl="0" algn="r" eaLnBrk="1" hangingPunct="1"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 dirty="0"/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 noRot="1" noChangeAspect="1"/>
          </p:cNvSpPr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b"/>
          <a:p>
            <a:pPr lvl="0" eaLnBrk="1" hangingPunct="1">
              <a:buFont typeface="Arial" panose="020B0604020202020204" pitchFamily="34" charset="0"/>
              <a:buNone/>
            </a:pPr>
            <a:endParaRPr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b"/>
          <a:p>
            <a:pPr lvl="0" algn="r" eaLnBrk="1" hangingPunct="1"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dirty="0"/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 noRot="1" noChangeAspect="1"/>
          </p:cNvSpPr>
          <p:nvPr>
            <p:ph type="body" idx="1"/>
          </p:nvPr>
        </p:nvSpPr>
        <p:spPr>
          <a:xfrm>
            <a:off x="755650" y="1335088"/>
            <a:ext cx="6048375" cy="36083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/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/>
          </a:p>
        </p:txBody>
      </p:sp>
      <p:sp>
        <p:nvSpPr>
          <p:cNvPr id="25604" name="灯片编号占位符 3"/>
          <p:cNvSpPr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</a:fld>
            <a:endParaRPr lang="zh-CN" altLang="en-US" sz="1200" dirty="0">
              <a:solidFill>
                <a:srgbClr val="445469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 noRot="1" noChangeAspect="1"/>
          </p:cNvSpPr>
          <p:nvPr>
            <p:ph type="body" idx="1"/>
          </p:nvPr>
        </p:nvSpPr>
        <p:spPr>
          <a:xfrm>
            <a:off x="755650" y="1335088"/>
            <a:ext cx="6048375" cy="36083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/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/>
          </a:p>
        </p:txBody>
      </p:sp>
      <p:sp>
        <p:nvSpPr>
          <p:cNvPr id="27652" name="灯片编号占位符 3"/>
          <p:cNvSpPr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 noRot="1" noChangeAspect="1"/>
          </p:cNvSpPr>
          <p:nvPr>
            <p:ph type="body" idx="1"/>
          </p:nvPr>
        </p:nvSpPr>
        <p:spPr>
          <a:xfrm>
            <a:off x="755650" y="1335088"/>
            <a:ext cx="6048375" cy="36083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/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/>
          </a:p>
        </p:txBody>
      </p:sp>
      <p:sp>
        <p:nvSpPr>
          <p:cNvPr id="10244" name="灯片编号占位符 3"/>
          <p:cNvSpPr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</a:fld>
            <a:endParaRPr lang="zh-CN" altLang="en-US" sz="1200" dirty="0">
              <a:solidFill>
                <a:srgbClr val="445469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 noRot="1" noChangeAspect="1"/>
          </p:cNvSpPr>
          <p:nvPr>
            <p:ph type="body" idx="1"/>
          </p:nvPr>
        </p:nvSpPr>
        <p:spPr>
          <a:xfrm>
            <a:off x="755650" y="1335088"/>
            <a:ext cx="6048375" cy="36083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/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/>
          </a:p>
        </p:txBody>
      </p:sp>
      <p:sp>
        <p:nvSpPr>
          <p:cNvPr id="15364" name="灯片编号占位符 3"/>
          <p:cNvSpPr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 noRot="1" noChangeAspect="1"/>
          </p:cNvSpPr>
          <p:nvPr>
            <p:ph type="body" idx="1"/>
          </p:nvPr>
        </p:nvSpPr>
        <p:spPr>
          <a:xfrm>
            <a:off x="755650" y="1335088"/>
            <a:ext cx="6048375" cy="36083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/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/>
          </a:p>
        </p:txBody>
      </p:sp>
      <p:sp>
        <p:nvSpPr>
          <p:cNvPr id="17412" name="灯片编号占位符 3"/>
          <p:cNvSpPr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幻灯片图像占位符 19457"/>
          <p:cNvSpPr>
            <a:spLocks noGrp="1" noRot="1" noChangeAspect="1"/>
          </p:cNvSpPr>
          <p:nvPr>
            <p:ph type="sldImg"/>
          </p:nvPr>
        </p:nvSpPr>
        <p:spPr>
          <a:ln w="1"/>
        </p:spPr>
      </p:sp>
      <p:sp>
        <p:nvSpPr>
          <p:cNvPr id="19459" name="文本占位符 19458"/>
          <p:cNvSpPr>
            <a:spLocks noGrp="1" noRot="1" noChangeAspect="1"/>
          </p:cNvSpPr>
          <p:nvPr>
            <p:ph type="body" idx="1"/>
          </p:nvPr>
        </p:nvSpPr>
        <p:spPr>
          <a:xfrm>
            <a:off x="-622300" y="8210550"/>
            <a:ext cx="7045325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r>
              <a:rPr lang="zh-CN" altLang="en-US" dirty="0">
                <a:ea typeface="宋体" panose="02010600030101010101" pitchFamily="2" charset="-122"/>
              </a:rPr>
              <a:t>了解即可，比赛不常用。。。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 noRot="1" noChangeAspect="1"/>
          </p:cNvSpPr>
          <p:nvPr>
            <p:ph type="body" idx="1"/>
          </p:nvPr>
        </p:nvSpPr>
        <p:spPr>
          <a:xfrm>
            <a:off x="755650" y="1335088"/>
            <a:ext cx="6048375" cy="36083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/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/>
          </a:p>
        </p:txBody>
      </p:sp>
      <p:sp>
        <p:nvSpPr>
          <p:cNvPr id="22532" name="灯片编号占位符 3"/>
          <p:cNvSpPr>
            <a:spLocks noGrp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</a:fld>
            <a:endParaRPr lang="zh-CN" altLang="en-US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sldNum="0" hdr="0"/>
  <p:txStyles>
    <p:titleStyle>
      <a:lvl1pPr marL="0" lvl="0" indent="0" algn="l" eaLnBrk="0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228600" lvl="0" indent="-22860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85800" lvl="1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2pPr>
      <a:lvl3pPr marL="1143000" lvl="2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3pPr>
      <a:lvl4pPr marL="1600200" lvl="3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4pPr>
      <a:lvl5pPr marL="2057400" lvl="4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9pPr>
    </p:bodyStyle>
    <p:otherStyle>
      <a:lvl1pPr lvl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2pPr>
      <a:lvl3pPr marL="914400" lvl="2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3pPr>
      <a:lvl4pPr marL="1371600" lvl="3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4pPr>
      <a:lvl5pPr marL="1828800" lvl="4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5pPr>
      <a:lvl6pPr marL="2286000" lvl="5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6pPr>
      <a:lvl7pPr marL="2743200" lvl="6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7pPr>
      <a:lvl8pPr marL="3200400" lvl="7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8pPr>
      <a:lvl9pPr marL="3657600" lvl="8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>
              <a:buFont typeface="Arial" panose="020B0604020202020204" pitchFamily="34" charset="0"/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2051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algn="ctr">
              <a:buFont typeface="Arial" panose="020B0604020202020204" pitchFamily="34" charset="0"/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205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algn="r">
              <a:buFont typeface="Arial" panose="020B0604020202020204" pitchFamily="34" charset="0"/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sldNum="0" hdr="0" ftr="0" dt="0"/>
  <p:txStyles>
    <p:titleStyle>
      <a:lvl1pPr marL="0" lvl="0" indent="0" algn="l" eaLnBrk="0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228600" lvl="0" indent="-22860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85800" lvl="1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2pPr>
      <a:lvl3pPr marL="1143000" lvl="2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3pPr>
      <a:lvl4pPr marL="1600200" lvl="3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4pPr>
      <a:lvl5pPr marL="2057400" lvl="4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9pPr>
    </p:bodyStyle>
    <p:otherStyle>
      <a:lvl1pPr lvl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2pPr>
      <a:lvl3pPr marL="914400" lvl="2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3pPr>
      <a:lvl4pPr marL="1371600" lvl="3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4pPr>
      <a:lvl5pPr marL="1828800" lvl="4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5pPr>
      <a:lvl6pPr marL="2286000" lvl="5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6pPr>
      <a:lvl7pPr marL="2743200" lvl="6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7pPr>
      <a:lvl8pPr marL="3200400" lvl="7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8pPr>
      <a:lvl9pPr marL="3657600" lvl="8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/>
  <p:hf sldNum="0" hdr="0"/>
  <p:txStyles>
    <p:titleStyle>
      <a:lvl1pPr marL="0" lvl="0" indent="0" algn="l" eaLnBrk="0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228600" lvl="0" indent="-22860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85800" lvl="1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2pPr>
      <a:lvl3pPr marL="1143000" lvl="2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3pPr>
      <a:lvl4pPr marL="1600200" lvl="3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4pPr>
      <a:lvl5pPr marL="2057400" lvl="4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9pPr>
    </p:bodyStyle>
    <p:otherStyle>
      <a:lvl1pPr lvl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2pPr>
      <a:lvl3pPr marL="914400" lvl="2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3pPr>
      <a:lvl4pPr marL="1371600" lvl="3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4pPr>
      <a:lvl5pPr marL="1828800" lvl="4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5pPr>
      <a:lvl6pPr marL="2286000" lvl="5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6pPr>
      <a:lvl7pPr marL="2743200" lvl="6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7pPr>
      <a:lvl8pPr marL="3200400" lvl="7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8pPr>
      <a:lvl9pPr marL="3657600" lvl="8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>
              <a:buFont typeface="Arial" panose="020B0604020202020204" pitchFamily="34" charset="0"/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  <p:sp>
        <p:nvSpPr>
          <p:cNvPr id="2051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algn="ctr">
              <a:buFont typeface="Arial" panose="020B0604020202020204" pitchFamily="34" charset="0"/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endParaRPr>
              <a:ea typeface="微软雅黑" panose="020B0503020204020204" pitchFamily="2" charset="-122"/>
            </a:endParaRPr>
          </a:p>
        </p:txBody>
      </p:sp>
      <p:sp>
        <p:nvSpPr>
          <p:cNvPr id="205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algn="r">
              <a:buFont typeface="Arial" panose="020B0604020202020204" pitchFamily="34" charset="0"/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ea typeface="微软雅黑" panose="020B0503020204020204" pitchFamily="2" charset="-122"/>
              </a:rPr>
            </a:fld>
            <a:endParaRPr lang="zh-CN" altLang="en-US" dirty="0">
              <a:ea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/>
  <p:hf sldNum="0" hdr="0" ftr="0" dt="0"/>
  <p:txStyles>
    <p:titleStyle>
      <a:lvl1pPr marL="0" lvl="0" indent="0" algn="l" eaLnBrk="0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228600" lvl="0" indent="-228600" algn="l" defTabSz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85800" lvl="1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2pPr>
      <a:lvl3pPr marL="1143000" lvl="2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3pPr>
      <a:lvl4pPr marL="1600200" lvl="3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4pPr>
      <a:lvl5pPr marL="2057400" lvl="4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  <a:sym typeface="Arial" panose="020B0604020202020204" pitchFamily="34" charset="0"/>
        </a:defRPr>
      </a:lvl9pPr>
    </p:bodyStyle>
    <p:otherStyle>
      <a:lvl1pPr lvl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2pPr>
      <a:lvl3pPr marL="914400" lvl="2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3pPr>
      <a:lvl4pPr marL="1371600" lvl="3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4pPr>
      <a:lvl5pPr marL="1828800" lvl="4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5pPr>
      <a:lvl6pPr marL="2286000" lvl="5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6pPr>
      <a:lvl7pPr marL="2743200" lvl="6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7pPr>
      <a:lvl8pPr marL="3200400" lvl="7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8pPr>
      <a:lvl9pPr marL="3657600" lvl="8" indent="0" algn="l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19"/>
          <p:cNvPicPr>
            <a:picLocks noChangeAspect="1"/>
          </p:cNvPicPr>
          <p:nvPr/>
        </p:nvPicPr>
        <p:blipFill>
          <a:blip r:embed="rId1"/>
          <a:srcRect l="13631" t="9293" r="6708" b="5219"/>
          <a:stretch>
            <a:fillRect/>
          </a:stretch>
        </p:blipFill>
        <p:spPr>
          <a:xfrm>
            <a:off x="6995795" y="1398270"/>
            <a:ext cx="727075" cy="666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6" name="图片 19"/>
          <p:cNvPicPr>
            <a:picLocks noChangeAspect="1"/>
          </p:cNvPicPr>
          <p:nvPr/>
        </p:nvPicPr>
        <p:blipFill>
          <a:blip r:embed="rId1"/>
          <a:srcRect l="13631" t="9293" r="6708" b="5219"/>
          <a:stretch>
            <a:fillRect/>
          </a:stretch>
        </p:blipFill>
        <p:spPr>
          <a:xfrm>
            <a:off x="6934200" y="2212975"/>
            <a:ext cx="727075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文本框 20"/>
          <p:cNvSpPr/>
          <p:nvPr/>
        </p:nvSpPr>
        <p:spPr>
          <a:xfrm>
            <a:off x="7840663" y="2271713"/>
            <a:ext cx="38989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结构体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48" name="文本框 21"/>
          <p:cNvSpPr/>
          <p:nvPr/>
        </p:nvSpPr>
        <p:spPr>
          <a:xfrm>
            <a:off x="6995795" y="1454150"/>
            <a:ext cx="596900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x-none" sz="36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pic>
        <p:nvPicPr>
          <p:cNvPr id="6149" name="图片 24"/>
          <p:cNvPicPr>
            <a:picLocks noChangeAspect="1"/>
          </p:cNvPicPr>
          <p:nvPr/>
        </p:nvPicPr>
        <p:blipFill>
          <a:blip r:embed="rId1"/>
          <a:srcRect l="13631" t="9293" r="6708" b="5219"/>
          <a:stretch>
            <a:fillRect/>
          </a:stretch>
        </p:blipFill>
        <p:spPr>
          <a:xfrm>
            <a:off x="6930390" y="3179445"/>
            <a:ext cx="727075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文本框 25"/>
          <p:cNvSpPr/>
          <p:nvPr/>
        </p:nvSpPr>
        <p:spPr>
          <a:xfrm>
            <a:off x="7788275" y="3227388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结构体数组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1" name="文本框 26"/>
          <p:cNvSpPr/>
          <p:nvPr/>
        </p:nvSpPr>
        <p:spPr>
          <a:xfrm flipH="1">
            <a:off x="6934200" y="2223770"/>
            <a:ext cx="760095" cy="553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x-none" sz="36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pic>
        <p:nvPicPr>
          <p:cNvPr id="6152" name="图片 27"/>
          <p:cNvPicPr>
            <a:picLocks noChangeAspect="1"/>
          </p:cNvPicPr>
          <p:nvPr/>
        </p:nvPicPr>
        <p:blipFill>
          <a:blip r:embed="rId1"/>
          <a:srcRect l="13631" t="9293" r="6708" b="5219"/>
          <a:stretch>
            <a:fillRect/>
          </a:stretch>
        </p:blipFill>
        <p:spPr>
          <a:xfrm>
            <a:off x="6934200" y="4011613"/>
            <a:ext cx="727075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3" name="文本框 28"/>
          <p:cNvSpPr/>
          <p:nvPr/>
        </p:nvSpPr>
        <p:spPr>
          <a:xfrm>
            <a:off x="7788275" y="4114800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typedef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4" name="文本框 29"/>
          <p:cNvSpPr/>
          <p:nvPr/>
        </p:nvSpPr>
        <p:spPr>
          <a:xfrm>
            <a:off x="6995160" y="3235643"/>
            <a:ext cx="5969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x-none" sz="36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pic>
        <p:nvPicPr>
          <p:cNvPr id="6155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75577">
            <a:off x="423863" y="1516063"/>
            <a:ext cx="5759450" cy="3421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6" name="文本框 32"/>
          <p:cNvSpPr/>
          <p:nvPr/>
        </p:nvSpPr>
        <p:spPr>
          <a:xfrm>
            <a:off x="1250950" y="2717800"/>
            <a:ext cx="4445000" cy="914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x-none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CONTENTS</a:t>
            </a:r>
            <a:endParaRPr lang="en-US" altLang="x-none" sz="60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2315" y="4033520"/>
            <a:ext cx="41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eaLnBrk="1" hangingPunct="1"/>
            <a:r>
              <a:rPr lang="en-US" altLang="x-none" sz="36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4</a:t>
            </a:r>
            <a:endParaRPr lang="en-US" altLang="x-none" sz="36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40980" y="1546860"/>
            <a:ext cx="1505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二维数组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13"/>
          <p:cNvSpPr/>
          <p:nvPr/>
        </p:nvSpPr>
        <p:spPr>
          <a:xfrm>
            <a:off x="2460625" y="4416425"/>
            <a:ext cx="7678738" cy="822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7F5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C语言结构体</a:t>
            </a:r>
            <a:endParaRPr lang="zh-CN" altLang="en-US" sz="4800" b="1" dirty="0">
              <a:solidFill>
                <a:srgbClr val="007F5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7171" name="组合 7170"/>
          <p:cNvGrpSpPr>
            <a:grpSpLocks noChangeAspect="1"/>
          </p:cNvGrpSpPr>
          <p:nvPr/>
        </p:nvGrpSpPr>
        <p:grpSpPr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717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3" y="0"/>
              <a:ext cx="6818442" cy="63832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173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22015" cy="638306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174" name="文本框 2"/>
          <p:cNvSpPr/>
          <p:nvPr/>
        </p:nvSpPr>
        <p:spPr>
          <a:xfrm>
            <a:off x="5130800" y="1338263"/>
            <a:ext cx="1609725" cy="255460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</a:t>
            </a:r>
            <a:endParaRPr lang="en-US" altLang="zh-CN" sz="166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占位符 8193"/>
          <p:cNvSpPr/>
          <p:nvPr>
            <p:ph type="body" idx="1"/>
          </p:nvPr>
        </p:nvSpPr>
        <p:spPr>
          <a:xfrm>
            <a:off x="315913" y="1025525"/>
            <a:ext cx="4013200" cy="5565775"/>
          </a:xfrm>
          <a:noFill/>
          <a:ln>
            <a:noFill/>
          </a:ln>
        </p:spPr>
        <p:txBody>
          <a:bodyPr/>
          <a:p>
            <a:r>
              <a:rPr lang="zh-CN" altLang="en-US" sz="1600" dirty="0"/>
              <a:t>前面的教程中我们讲解了数组（Array），它是一组具有相同类型的数据的集合。但在实际的编程过程中，我们往往还需要一组类型不同的数据，例如对于学生信息登记表，姓名为字符串，学号为整数，年龄为整数，所在的学习小组为字符，成绩为小数，因为数据类型不同，显然不能用一个数组来存放。</a:t>
            </a:r>
            <a:endParaRPr lang="zh-CN" altLang="en-US" sz="1600" dirty="0"/>
          </a:p>
          <a:p>
            <a:endParaRPr lang="zh-CN" altLang="en-US" sz="1400" dirty="0"/>
          </a:p>
          <a:p>
            <a:r>
              <a:rPr lang="zh-CN" altLang="en-US" sz="1600" dirty="0"/>
              <a:t>在C语言中，可以使用结构体（Struct）来存放一组不同类型的数据。结构体的定义形式为</a:t>
            </a:r>
            <a:endParaRPr lang="zh-CN" altLang="en-US" sz="1400" dirty="0"/>
          </a:p>
          <a:p>
            <a:r>
              <a:rPr lang="zh-CN" altLang="en-US" sz="1600" dirty="0"/>
              <a:t>struct 结构体名{</a:t>
            </a:r>
            <a:endParaRPr lang="zh-CN" altLang="en-US" sz="1600" dirty="0"/>
          </a:p>
          <a:p>
            <a:r>
              <a:rPr lang="zh-CN" altLang="en-US" sz="1600" dirty="0"/>
              <a:t>    结构体所包含的变量或数组</a:t>
            </a:r>
            <a:endParaRPr lang="zh-CN" altLang="en-US" sz="1600" dirty="0"/>
          </a:p>
          <a:p>
            <a:r>
              <a:rPr lang="zh-CN" altLang="en-US" sz="1600" dirty="0"/>
              <a:t>};结构体是一种集合，它里面包含了多个变量或数组，它们的类型可以相同，也可以不同，每个这样的变量或数组都称为结构体的成员（Member）。请看下面的一个例子：</a:t>
            </a:r>
            <a:endParaRPr lang="zh-CN" altLang="en-US" sz="1600" dirty="0"/>
          </a:p>
        </p:txBody>
      </p:sp>
      <p:pic>
        <p:nvPicPr>
          <p:cNvPr id="8195" name="图片 45"/>
          <p:cNvPicPr>
            <a:picLocks noChangeAspect="1"/>
          </p:cNvPicPr>
          <p:nvPr>
            <p:ph/>
          </p:nvPr>
        </p:nvPicPr>
        <p:blipFill>
          <a:blip r:embed="rId1"/>
          <a:srcRect l="13631" t="9293" r="6708" b="5219"/>
          <a:stretch>
            <a:fillRect/>
          </a:stretch>
        </p:blipFill>
        <p:spPr>
          <a:xfrm>
            <a:off x="0" y="160338"/>
            <a:ext cx="723900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文本框 46"/>
          <p:cNvSpPr/>
          <p:nvPr/>
        </p:nvSpPr>
        <p:spPr>
          <a:xfrm>
            <a:off x="987425" y="266700"/>
            <a:ext cx="2751138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结构体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7" name="文本框 47"/>
          <p:cNvSpPr/>
          <p:nvPr/>
        </p:nvSpPr>
        <p:spPr>
          <a:xfrm>
            <a:off x="28575" y="177800"/>
            <a:ext cx="627063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6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8198" name="矩形 8197"/>
          <p:cNvSpPr/>
          <p:nvPr/>
        </p:nvSpPr>
        <p:spPr>
          <a:xfrm>
            <a:off x="5553075" y="88900"/>
            <a:ext cx="6448425" cy="63928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228600" lvl="0" indent="-228600" algn="l" defTabSz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1pPr>
            <a:lvl2pPr marL="685800" lvl="1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2pPr>
            <a:lvl3pPr marL="1143000" lvl="2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3pPr>
            <a:lvl4pPr marL="1600200" lvl="3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4pPr>
            <a:lvl5pPr marL="2057400" lvl="4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5pPr>
          </a:lstStyle>
          <a:p>
            <a:pPr lvl="0"/>
            <a:endParaRPr lang="zh-CN" altLang="en-US" sz="1600" dirty="0"/>
          </a:p>
          <a:p>
            <a:pPr lvl="0"/>
            <a:r>
              <a:rPr lang="zh-CN" altLang="en-US" sz="1600" dirty="0"/>
              <a:t>    struct stu{</a:t>
            </a:r>
            <a:endParaRPr lang="zh-CN" altLang="en-US" sz="1600" dirty="0"/>
          </a:p>
          <a:p>
            <a:pPr lvl="0"/>
            <a:r>
              <a:rPr lang="zh-CN" altLang="en-US" sz="1600" dirty="0"/>
              <a:t>        char name;  //姓名</a:t>
            </a:r>
            <a:endParaRPr lang="zh-CN" altLang="en-US" sz="1600" dirty="0"/>
          </a:p>
          <a:p>
            <a:pPr lvl="0"/>
            <a:r>
              <a:rPr lang="zh-CN" altLang="en-US" sz="1600" dirty="0"/>
              <a:t>        int num;  //学号</a:t>
            </a:r>
            <a:endParaRPr lang="zh-CN" altLang="en-US" sz="1600" dirty="0"/>
          </a:p>
          <a:p>
            <a:pPr lvl="0"/>
            <a:r>
              <a:rPr lang="zh-CN" altLang="en-US" sz="1600" dirty="0"/>
              <a:t>        int age;  //年龄</a:t>
            </a:r>
            <a:endParaRPr lang="zh-CN" altLang="en-US" sz="1600" dirty="0"/>
          </a:p>
          <a:p>
            <a:pPr lvl="0"/>
            <a:r>
              <a:rPr lang="zh-CN" altLang="en-US" sz="1600" dirty="0"/>
              <a:t>        char group;  //所在学习小组</a:t>
            </a:r>
            <a:endParaRPr lang="zh-CN" altLang="en-US" sz="1600" dirty="0"/>
          </a:p>
          <a:p>
            <a:pPr lvl="0"/>
            <a:r>
              <a:rPr lang="zh-CN" altLang="en-US" sz="1600" dirty="0"/>
              <a:t>        float score;  //成绩</a:t>
            </a:r>
            <a:endParaRPr lang="zh-CN" altLang="en-US" sz="1600" dirty="0"/>
          </a:p>
          <a:p>
            <a:pPr lvl="0"/>
            <a:r>
              <a:rPr lang="zh-CN" altLang="en-US" sz="1600" dirty="0"/>
              <a:t>    };</a:t>
            </a:r>
            <a:endParaRPr lang="zh-CN" altLang="en-US" sz="1600" dirty="0"/>
          </a:p>
          <a:p>
            <a:pPr lvl="0"/>
            <a:endParaRPr lang="zh-CN" altLang="en-US" sz="1600" dirty="0"/>
          </a:p>
          <a:p>
            <a:pPr lvl="0"/>
            <a:r>
              <a:rPr lang="zh-CN" altLang="en-US" sz="1600" dirty="0"/>
              <a:t>stu 为结构体名，它包含了 5 个成员，分别是 name、num、age、group、score。结构体成员的定义方式与变量和数组的定义方式相同，只是不能初始化。</a:t>
            </a:r>
            <a:endParaRPr lang="zh-CN" altLang="en-US" sz="1600" dirty="0"/>
          </a:p>
          <a:p>
            <a:pPr lvl="0"/>
            <a:endParaRPr lang="zh-CN" altLang="en-US" sz="1600" dirty="0"/>
          </a:p>
          <a:p>
            <a:pPr lvl="0"/>
            <a:r>
              <a:rPr lang="zh-CN" altLang="en-US" sz="1600" dirty="0"/>
              <a:t>    注意大括号后面的分号;不能少，这是一条完整的语句。</a:t>
            </a:r>
            <a:endParaRPr lang="zh-CN" altLang="en-US" sz="1600" dirty="0"/>
          </a:p>
          <a:p>
            <a:pPr lvl="0"/>
            <a:endParaRPr lang="zh-CN" altLang="en-US" sz="1600" dirty="0"/>
          </a:p>
          <a:p>
            <a:pPr lvl="0"/>
            <a:r>
              <a:rPr lang="zh-CN" altLang="en-US" sz="1600" dirty="0"/>
              <a:t>结构体也是一种数据类型，它由程序员自己定义，可以包含多个其他类型的数据。</a:t>
            </a:r>
            <a:endParaRPr lang="zh-CN" altLang="en-US" sz="1600" dirty="0"/>
          </a:p>
          <a:p>
            <a:pPr lvl="0"/>
            <a:endParaRPr lang="zh-CN" altLang="en-US" sz="1600" dirty="0"/>
          </a:p>
          <a:p>
            <a:pPr lvl="0"/>
            <a:r>
              <a:rPr lang="zh-CN" altLang="en-US" sz="1600" dirty="0"/>
              <a:t>像 int、float、char 等是由C语言本身提供的数据类型，不能再进行分拆，我们称之为基本数据类型；而结构体可以包含多个基本类型的数据，也可以包含其他的结构体，我们将它称为复杂数据类型或构造数据类型。</a:t>
            </a:r>
            <a:endParaRPr lang="zh-CN" altLang="en-US" sz="1600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占位符 9217"/>
          <p:cNvSpPr/>
          <p:nvPr>
            <p:ph type="body" idx="1"/>
          </p:nvPr>
        </p:nvSpPr>
        <p:spPr>
          <a:xfrm>
            <a:off x="609600" y="863600"/>
            <a:ext cx="6613525" cy="5711825"/>
          </a:xfrm>
          <a:noFill/>
          <a:ln>
            <a:noFill/>
          </a:ln>
        </p:spPr>
        <p:txBody>
          <a:bodyPr/>
          <a:p>
            <a:r>
              <a:rPr lang="zh-CN" altLang="en-US" sz="1600"/>
              <a:t>既然结构体是一种数据类型，那么就可以用它来定义变量。例如：</a:t>
            </a:r>
            <a:endParaRPr lang="zh-CN" altLang="en-US" sz="1600"/>
          </a:p>
          <a:p>
            <a:r>
              <a:rPr lang="en-US" altLang="zh-CN" sz="1600"/>
              <a:t>struct stu stu1, stu2;</a:t>
            </a:r>
            <a:endParaRPr lang="en-US" altLang="zh-CN" sz="1600"/>
          </a:p>
          <a:p>
            <a:r>
              <a:rPr lang="zh-CN" altLang="en-US" sz="1600"/>
              <a:t>定义了两个变量 </a:t>
            </a:r>
            <a:r>
              <a:rPr lang="en-US" altLang="zh-CN" sz="1600"/>
              <a:t>stu1 </a:t>
            </a:r>
            <a:r>
              <a:rPr lang="zh-CN" altLang="en-US" sz="1600"/>
              <a:t>和 </a:t>
            </a:r>
            <a:r>
              <a:rPr lang="en-US" altLang="zh-CN" sz="1600"/>
              <a:t>stu2</a:t>
            </a:r>
            <a:r>
              <a:rPr lang="zh-CN" altLang="en-US" sz="1600"/>
              <a:t>，它们都是 </a:t>
            </a:r>
            <a:r>
              <a:rPr lang="en-US" altLang="zh-CN" sz="1600"/>
              <a:t>stu </a:t>
            </a:r>
            <a:r>
              <a:rPr lang="zh-CN" altLang="en-US" sz="1600"/>
              <a:t>类型，都由 </a:t>
            </a:r>
            <a:r>
              <a:rPr lang="en-US" altLang="zh-CN" sz="1600"/>
              <a:t>5 </a:t>
            </a:r>
            <a:r>
              <a:rPr lang="zh-CN" altLang="en-US" sz="1600"/>
              <a:t>个成员组成。注意关键字</a:t>
            </a:r>
            <a:r>
              <a:rPr lang="en-US" altLang="zh-CN" sz="1600"/>
              <a:t>struct</a:t>
            </a:r>
            <a:r>
              <a:rPr lang="zh-CN" altLang="en-US" sz="1600"/>
              <a:t>不能少。</a:t>
            </a:r>
            <a:endParaRPr lang="zh-CN" altLang="en-US" sz="1600"/>
          </a:p>
          <a:p>
            <a:r>
              <a:rPr lang="en-US" altLang="zh-CN" sz="1600"/>
              <a:t>stu </a:t>
            </a:r>
            <a:r>
              <a:rPr lang="zh-CN" altLang="en-US" sz="1600"/>
              <a:t>就像一个“模板”，定义出来的变量都具有相同的性质。也可以将结构体比作“图纸”，将结构体变量比作“零件”，根据同一张图纸生产出来的零件的特性都是一样的。</a:t>
            </a:r>
            <a:endParaRPr lang="zh-CN" altLang="en-US" sz="1600"/>
          </a:p>
          <a:p>
            <a:r>
              <a:rPr lang="zh-CN" altLang="en-US" sz="1600"/>
              <a:t>你也可以在定义结构体的同时定义结构体变量： </a:t>
            </a:r>
            <a:endParaRPr lang="zh-CN" altLang="en-US" sz="1600"/>
          </a:p>
          <a:p>
            <a:r>
              <a:rPr lang="zh-CN" altLang="en-US" sz="1600"/>
              <a:t>    </a:t>
            </a:r>
            <a:r>
              <a:rPr lang="en-US" altLang="zh-CN" sz="1600"/>
              <a:t>struct stu{</a:t>
            </a:r>
            <a:endParaRPr lang="en-US" altLang="zh-CN" sz="1600"/>
          </a:p>
          <a:p>
            <a:r>
              <a:rPr lang="en-US" altLang="zh-CN" sz="1600"/>
              <a:t>        char *name;  //</a:t>
            </a:r>
            <a:r>
              <a:rPr lang="zh-CN" altLang="en-US" sz="1600"/>
              <a:t>姓名</a:t>
            </a:r>
            <a:endParaRPr lang="zh-CN" altLang="en-US" sz="1600"/>
          </a:p>
          <a:p>
            <a:r>
              <a:rPr lang="zh-CN" altLang="en-US" sz="1600"/>
              <a:t>        </a:t>
            </a:r>
            <a:r>
              <a:rPr lang="en-US" altLang="zh-CN" sz="1600"/>
              <a:t>int num;  //</a:t>
            </a:r>
            <a:r>
              <a:rPr lang="zh-CN" altLang="en-US" sz="1600"/>
              <a:t>学号</a:t>
            </a:r>
            <a:endParaRPr lang="zh-CN" altLang="en-US" sz="1600"/>
          </a:p>
          <a:p>
            <a:r>
              <a:rPr lang="zh-CN" altLang="en-US" sz="1600"/>
              <a:t>        </a:t>
            </a:r>
            <a:r>
              <a:rPr lang="en-US" altLang="zh-CN" sz="1600"/>
              <a:t>int age;  //</a:t>
            </a:r>
            <a:r>
              <a:rPr lang="zh-CN" altLang="en-US" sz="1600"/>
              <a:t>年龄</a:t>
            </a:r>
            <a:endParaRPr lang="zh-CN" altLang="en-US" sz="1600"/>
          </a:p>
          <a:p>
            <a:r>
              <a:rPr lang="zh-CN" altLang="en-US" sz="1600"/>
              <a:t>        </a:t>
            </a:r>
            <a:r>
              <a:rPr lang="en-US" altLang="zh-CN" sz="1600"/>
              <a:t>char group;  //</a:t>
            </a:r>
            <a:r>
              <a:rPr lang="zh-CN" altLang="en-US" sz="1600"/>
              <a:t>所在学习小组</a:t>
            </a:r>
            <a:endParaRPr lang="zh-CN" altLang="en-US" sz="1600"/>
          </a:p>
          <a:p>
            <a:r>
              <a:rPr lang="zh-CN" altLang="en-US" sz="1600"/>
              <a:t>        </a:t>
            </a:r>
            <a:r>
              <a:rPr lang="en-US" altLang="zh-CN" sz="1600"/>
              <a:t>float score;  //</a:t>
            </a:r>
            <a:r>
              <a:rPr lang="zh-CN" altLang="en-US" sz="1600"/>
              <a:t>成绩</a:t>
            </a:r>
            <a:endParaRPr lang="zh-CN" altLang="en-US" sz="1600"/>
          </a:p>
          <a:p>
            <a:r>
              <a:rPr lang="zh-CN" altLang="en-US" sz="1600"/>
              <a:t>    </a:t>
            </a:r>
            <a:r>
              <a:rPr lang="en-US" altLang="zh-CN" sz="1600"/>
              <a:t>} stu1, stu2;</a:t>
            </a:r>
            <a:endParaRPr lang="en-US" altLang="zh-CN" sz="1600"/>
          </a:p>
        </p:txBody>
      </p:sp>
      <p:sp>
        <p:nvSpPr>
          <p:cNvPr id="9219" name="文本框 44"/>
          <p:cNvSpPr/>
          <p:nvPr/>
        </p:nvSpPr>
        <p:spPr>
          <a:xfrm>
            <a:off x="987425" y="266700"/>
            <a:ext cx="3133725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结构体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220" name="图片 45"/>
          <p:cNvPicPr>
            <a:picLocks noChangeAspect="1"/>
          </p:cNvPicPr>
          <p:nvPr/>
        </p:nvPicPr>
        <p:blipFill>
          <a:blip r:embed="rId1"/>
          <a:srcRect l="13631" t="9293" r="6708" b="5219"/>
          <a:stretch>
            <a:fillRect/>
          </a:stretch>
        </p:blipFill>
        <p:spPr>
          <a:xfrm>
            <a:off x="0" y="160338"/>
            <a:ext cx="723900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1" name="文本框 47"/>
          <p:cNvSpPr/>
          <p:nvPr/>
        </p:nvSpPr>
        <p:spPr>
          <a:xfrm>
            <a:off x="28575" y="177800"/>
            <a:ext cx="627063" cy="5537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6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9222" name="矩形 9221"/>
          <p:cNvSpPr/>
          <p:nvPr/>
        </p:nvSpPr>
        <p:spPr>
          <a:xfrm>
            <a:off x="7662863" y="152400"/>
            <a:ext cx="3984625" cy="59388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228600" lvl="0" indent="-228600" algn="l" defTabSz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1pPr>
            <a:lvl2pPr marL="685800" lvl="1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2pPr>
            <a:lvl3pPr marL="1143000" lvl="2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3pPr>
            <a:lvl4pPr marL="1600200" lvl="3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4pPr>
            <a:lvl5pPr marL="2057400" lvl="4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5pPr>
          </a:lstStyle>
          <a:p>
            <a:pPr lvl="0">
              <a:lnSpc>
                <a:spcPct val="90000"/>
              </a:lnSpc>
            </a:pPr>
            <a:endParaRPr lang="en-US" altLang="zh-CN" sz="1400"/>
          </a:p>
          <a:p>
            <a:pPr lvl="0">
              <a:lnSpc>
                <a:spcPct val="90000"/>
              </a:lnSpc>
            </a:pPr>
            <a:endParaRPr lang="en-US" altLang="zh-CN" sz="1400"/>
          </a:p>
          <a:p>
            <a:pPr lvl="0">
              <a:lnSpc>
                <a:spcPct val="90000"/>
              </a:lnSpc>
            </a:pPr>
            <a:r>
              <a:rPr lang="zh-CN" altLang="en-US" sz="1600"/>
              <a:t>将变量放在结构体定义的最后即可。</a:t>
            </a:r>
            <a:endParaRPr lang="zh-CN" altLang="en-US" sz="1600"/>
          </a:p>
          <a:p>
            <a:pPr lvl="0">
              <a:lnSpc>
                <a:spcPct val="90000"/>
              </a:lnSpc>
            </a:pPr>
            <a:endParaRPr lang="zh-CN" altLang="en-US" sz="1600"/>
          </a:p>
          <a:p>
            <a:pPr lvl="0">
              <a:lnSpc>
                <a:spcPct val="90000"/>
              </a:lnSpc>
            </a:pPr>
            <a:r>
              <a:rPr lang="zh-CN" altLang="en-US" sz="1600"/>
              <a:t>如果只需要 </a:t>
            </a:r>
            <a:r>
              <a:rPr lang="en-US" altLang="zh-CN" sz="1600"/>
              <a:t>stu1</a:t>
            </a:r>
            <a:r>
              <a:rPr lang="zh-CN" altLang="en-US" sz="1600"/>
              <a:t>、</a:t>
            </a:r>
            <a:r>
              <a:rPr lang="en-US" altLang="zh-CN" sz="1600"/>
              <a:t>stu2 </a:t>
            </a:r>
            <a:r>
              <a:rPr lang="zh-CN" altLang="en-US" sz="1600"/>
              <a:t>两个变量，后面不需要再使用结构体名定义其他变量，那么在定义时也可以不给出结构体名，如下所示：</a:t>
            </a:r>
            <a:endParaRPr lang="zh-CN" altLang="en-US" sz="1600"/>
          </a:p>
          <a:p>
            <a:pPr lvl="0">
              <a:lnSpc>
                <a:spcPct val="90000"/>
              </a:lnSpc>
            </a:pPr>
            <a:endParaRPr lang="zh-CN" altLang="en-US" sz="1600"/>
          </a:p>
          <a:p>
            <a:pPr lvl="0">
              <a:lnSpc>
                <a:spcPct val="90000"/>
              </a:lnSpc>
            </a:pPr>
            <a:r>
              <a:rPr lang="zh-CN" altLang="en-US" sz="1600"/>
              <a:t>    </a:t>
            </a:r>
            <a:r>
              <a:rPr lang="en-US" altLang="zh-CN" sz="1600"/>
              <a:t>struct{  //</a:t>
            </a:r>
            <a:r>
              <a:rPr lang="zh-CN" altLang="en-US" sz="1600"/>
              <a:t>没有写 </a:t>
            </a:r>
            <a:r>
              <a:rPr lang="en-US" altLang="zh-CN" sz="1600"/>
              <a:t>stu</a:t>
            </a:r>
            <a:endParaRPr lang="en-US" altLang="zh-CN" sz="1600"/>
          </a:p>
          <a:p>
            <a:pPr lvl="0">
              <a:lnSpc>
                <a:spcPct val="90000"/>
              </a:lnSpc>
            </a:pPr>
            <a:r>
              <a:rPr lang="en-US" altLang="zh-CN" sz="1600"/>
              <a:t>        char *name;  //</a:t>
            </a:r>
            <a:r>
              <a:rPr lang="zh-CN" altLang="en-US" sz="1600"/>
              <a:t>姓名</a:t>
            </a:r>
            <a:endParaRPr lang="zh-CN" altLang="en-US" sz="1600"/>
          </a:p>
          <a:p>
            <a:pPr lvl="0">
              <a:lnSpc>
                <a:spcPct val="90000"/>
              </a:lnSpc>
            </a:pPr>
            <a:r>
              <a:rPr lang="zh-CN" altLang="en-US" sz="1600"/>
              <a:t>        </a:t>
            </a:r>
            <a:r>
              <a:rPr lang="en-US" altLang="zh-CN" sz="1600"/>
              <a:t>int num;  //</a:t>
            </a:r>
            <a:r>
              <a:rPr lang="zh-CN" altLang="en-US" sz="1600"/>
              <a:t>学号</a:t>
            </a:r>
            <a:endParaRPr lang="zh-CN" altLang="en-US" sz="1600"/>
          </a:p>
          <a:p>
            <a:pPr lvl="0">
              <a:lnSpc>
                <a:spcPct val="90000"/>
              </a:lnSpc>
            </a:pPr>
            <a:r>
              <a:rPr lang="zh-CN" altLang="en-US" sz="1600"/>
              <a:t>        </a:t>
            </a:r>
            <a:r>
              <a:rPr lang="en-US" altLang="zh-CN" sz="1600"/>
              <a:t>int age;  //</a:t>
            </a:r>
            <a:r>
              <a:rPr lang="zh-CN" altLang="en-US" sz="1600"/>
              <a:t>年龄</a:t>
            </a:r>
            <a:endParaRPr lang="zh-CN" altLang="en-US" sz="1600"/>
          </a:p>
          <a:p>
            <a:pPr lvl="0">
              <a:lnSpc>
                <a:spcPct val="90000"/>
              </a:lnSpc>
            </a:pPr>
            <a:r>
              <a:rPr lang="zh-CN" altLang="en-US" sz="1600"/>
              <a:t>        </a:t>
            </a:r>
            <a:r>
              <a:rPr lang="en-US" altLang="zh-CN" sz="1600"/>
              <a:t>char group;  //</a:t>
            </a:r>
            <a:r>
              <a:rPr lang="zh-CN" altLang="en-US" sz="1600"/>
              <a:t>所在学习小组</a:t>
            </a:r>
            <a:endParaRPr lang="zh-CN" altLang="en-US" sz="1600"/>
          </a:p>
          <a:p>
            <a:pPr lvl="0">
              <a:lnSpc>
                <a:spcPct val="90000"/>
              </a:lnSpc>
            </a:pPr>
            <a:r>
              <a:rPr lang="zh-CN" altLang="en-US" sz="1600"/>
              <a:t>        </a:t>
            </a:r>
            <a:r>
              <a:rPr lang="en-US" altLang="zh-CN" sz="1600"/>
              <a:t>float score;  //</a:t>
            </a:r>
            <a:r>
              <a:rPr lang="zh-CN" altLang="en-US" sz="1600"/>
              <a:t>成绩</a:t>
            </a:r>
            <a:endParaRPr lang="zh-CN" altLang="en-US" sz="1600"/>
          </a:p>
          <a:p>
            <a:pPr lvl="0">
              <a:lnSpc>
                <a:spcPct val="90000"/>
              </a:lnSpc>
            </a:pPr>
            <a:r>
              <a:rPr lang="zh-CN" altLang="en-US" sz="1600"/>
              <a:t>    </a:t>
            </a:r>
            <a:r>
              <a:rPr lang="en-US" altLang="zh-CN" sz="1600"/>
              <a:t>} stu1, stu2;</a:t>
            </a:r>
            <a:endParaRPr lang="en-US" altLang="zh-CN" sz="1600"/>
          </a:p>
          <a:p>
            <a:pPr lvl="0">
              <a:lnSpc>
                <a:spcPct val="90000"/>
              </a:lnSpc>
            </a:pPr>
            <a:endParaRPr lang="en-US" altLang="zh-CN" sz="1600"/>
          </a:p>
          <a:p>
            <a:pPr lvl="0">
              <a:lnSpc>
                <a:spcPct val="90000"/>
              </a:lnSpc>
            </a:pPr>
            <a:r>
              <a:rPr lang="zh-CN" altLang="en-US" sz="1600"/>
              <a:t>这样做书写简单，但是因为没有结构体名，后面就没法用该结构体定义新的变量。</a:t>
            </a:r>
            <a:r>
              <a:rPr lang="zh-CN" altLang="en-US" sz="1400"/>
              <a:t> 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占位符 11265"/>
          <p:cNvSpPr/>
          <p:nvPr>
            <p:ph type="body" idx="1"/>
          </p:nvPr>
        </p:nvSpPr>
        <p:spPr>
          <a:xfrm>
            <a:off x="2185988" y="36513"/>
            <a:ext cx="10664825" cy="6672262"/>
          </a:xfrm>
          <a:noFill/>
          <a:ln w="0">
            <a:noFill/>
          </a:ln>
        </p:spPr>
        <p:txBody>
          <a:bodyPr/>
          <a:p>
            <a:r>
              <a:rPr lang="zh-CN" altLang="en-US" sz="1200"/>
              <a:t>结构体和数组类似，也是一组数据的集合，整体使用没有太大的意义。数组使用下标</a:t>
            </a:r>
            <a:r>
              <a:rPr lang="en-US" altLang="zh-CN" sz="1200"/>
              <a:t>[ ]</a:t>
            </a:r>
            <a:r>
              <a:rPr lang="zh-CN" altLang="en-US" sz="1200"/>
              <a:t>获取单个元素，</a:t>
            </a:r>
            <a:endParaRPr lang="zh-CN" altLang="en-US" sz="1200"/>
          </a:p>
          <a:p>
            <a:r>
              <a:rPr lang="zh-CN" altLang="en-US" sz="1200"/>
              <a:t>结构体使用点号</a:t>
            </a:r>
            <a:r>
              <a:rPr lang="en-US" altLang="zh-CN" sz="1200"/>
              <a:t>.</a:t>
            </a:r>
            <a:r>
              <a:rPr lang="zh-CN" altLang="en-US" sz="1200"/>
              <a:t>获取单个成员。获取结构体成员的一般格式为：</a:t>
            </a:r>
            <a:endParaRPr lang="zh-CN" altLang="en-US" sz="1200"/>
          </a:p>
          <a:p>
            <a:r>
              <a:rPr lang="zh-CN" altLang="en-US" sz="1200"/>
              <a:t>结构体变量名</a:t>
            </a:r>
            <a:r>
              <a:rPr lang="en-US" altLang="zh-CN" sz="1200"/>
              <a:t>.</a:t>
            </a:r>
            <a:r>
              <a:rPr lang="zh-CN" altLang="en-US" sz="1200"/>
              <a:t>成员名</a:t>
            </a:r>
            <a:r>
              <a:rPr lang="en-US" altLang="zh-CN" sz="1200"/>
              <a:t>;</a:t>
            </a:r>
            <a:endParaRPr lang="en-US" altLang="zh-CN" sz="1200"/>
          </a:p>
          <a:p>
            <a:r>
              <a:rPr lang="zh-CN" altLang="en-US" sz="1200"/>
              <a:t>通过这种方式可以获取成员的值，也可以给成员赋值：</a:t>
            </a:r>
            <a:endParaRPr lang="zh-CN" altLang="en-US" sz="1200"/>
          </a:p>
          <a:p>
            <a:r>
              <a:rPr lang="zh-CN" altLang="en-US" sz="1200"/>
              <a:t>    </a:t>
            </a:r>
            <a:r>
              <a:rPr lang="en-US" altLang="zh-CN" sz="1200"/>
              <a:t>#include &lt;stdio.h&gt;</a:t>
            </a:r>
            <a:endParaRPr lang="en-US" altLang="zh-CN" sz="1200"/>
          </a:p>
          <a:p>
            <a:r>
              <a:rPr lang="en-US" altLang="zh-CN" sz="1200"/>
              <a:t>    int main(){</a:t>
            </a:r>
            <a:endParaRPr lang="en-US" altLang="zh-CN" sz="1200"/>
          </a:p>
          <a:p>
            <a:r>
              <a:rPr lang="en-US" altLang="zh-CN" sz="1200"/>
              <a:t>        struct{</a:t>
            </a:r>
            <a:endParaRPr lang="en-US" altLang="zh-CN" sz="1200"/>
          </a:p>
          <a:p>
            <a:r>
              <a:rPr lang="en-US" altLang="zh-CN" sz="1200"/>
              <a:t>            char name;  //</a:t>
            </a:r>
            <a:r>
              <a:rPr lang="zh-CN" altLang="en-US" sz="1200"/>
              <a:t>姓名</a:t>
            </a:r>
            <a:endParaRPr lang="zh-CN" altLang="en-US" sz="1200"/>
          </a:p>
          <a:p>
            <a:r>
              <a:rPr lang="zh-CN" altLang="en-US" sz="1200"/>
              <a:t>            </a:t>
            </a:r>
            <a:r>
              <a:rPr lang="en-US" altLang="zh-CN" sz="1200"/>
              <a:t>int num;  //</a:t>
            </a:r>
            <a:r>
              <a:rPr lang="zh-CN" altLang="en-US" sz="1200"/>
              <a:t>学号</a:t>
            </a:r>
            <a:endParaRPr lang="zh-CN" altLang="en-US" sz="1200"/>
          </a:p>
          <a:p>
            <a:r>
              <a:rPr lang="zh-CN" altLang="en-US" sz="1200"/>
              <a:t>            </a:t>
            </a:r>
            <a:r>
              <a:rPr lang="en-US" altLang="zh-CN" sz="1200"/>
              <a:t>int age;  //</a:t>
            </a:r>
            <a:r>
              <a:rPr lang="zh-CN" altLang="en-US" sz="1200"/>
              <a:t>年龄</a:t>
            </a:r>
            <a:endParaRPr lang="zh-CN" altLang="en-US" sz="1200"/>
          </a:p>
          <a:p>
            <a:r>
              <a:rPr lang="zh-CN" altLang="en-US" sz="1200"/>
              <a:t>            </a:t>
            </a:r>
            <a:r>
              <a:rPr lang="en-US" altLang="zh-CN" sz="1200"/>
              <a:t>char group;  //</a:t>
            </a:r>
            <a:r>
              <a:rPr lang="zh-CN" altLang="en-US" sz="1200"/>
              <a:t>所在小组</a:t>
            </a:r>
            <a:endParaRPr lang="zh-CN" altLang="en-US" sz="1200"/>
          </a:p>
          <a:p>
            <a:r>
              <a:rPr lang="zh-CN" altLang="en-US" sz="1200"/>
              <a:t>            </a:t>
            </a:r>
            <a:r>
              <a:rPr lang="en-US" altLang="zh-CN" sz="1200"/>
              <a:t>float score;  //</a:t>
            </a:r>
            <a:r>
              <a:rPr lang="zh-CN" altLang="en-US" sz="1200"/>
              <a:t>成绩</a:t>
            </a:r>
            <a:endParaRPr lang="zh-CN" altLang="en-US" sz="1200"/>
          </a:p>
          <a:p>
            <a:r>
              <a:rPr lang="zh-CN" altLang="en-US" sz="1200"/>
              <a:t>        </a:t>
            </a:r>
            <a:r>
              <a:rPr lang="en-US" altLang="zh-CN" sz="1200"/>
              <a:t>} stu1;</a:t>
            </a:r>
            <a:endParaRPr lang="en-US" altLang="zh-CN" sz="1200"/>
          </a:p>
          <a:p>
            <a:r>
              <a:rPr lang="en-US" altLang="zh-CN" sz="1200"/>
              <a:t>        //</a:t>
            </a:r>
            <a:r>
              <a:rPr lang="zh-CN" altLang="en-US" sz="1200"/>
              <a:t>给结构体成员赋值</a:t>
            </a:r>
            <a:endParaRPr lang="zh-CN" altLang="en-US" sz="1200"/>
          </a:p>
          <a:p>
            <a:r>
              <a:rPr lang="zh-CN" altLang="en-US" sz="1200"/>
              <a:t>        </a:t>
            </a:r>
            <a:r>
              <a:rPr lang="en-US" altLang="zh-CN" sz="1200"/>
              <a:t>stu1.name = "Tom";</a:t>
            </a:r>
            <a:endParaRPr lang="en-US" altLang="zh-CN" sz="1200"/>
          </a:p>
          <a:p>
            <a:r>
              <a:rPr lang="en-US" altLang="zh-CN" sz="1200"/>
              <a:t>        stu1.num = 12;</a:t>
            </a:r>
            <a:endParaRPr lang="en-US" altLang="zh-CN" sz="1200"/>
          </a:p>
          <a:p>
            <a:r>
              <a:rPr lang="en-US" altLang="zh-CN" sz="1200"/>
              <a:t>        stu1.age = 18;</a:t>
            </a:r>
            <a:endParaRPr lang="en-US" altLang="zh-CN" sz="1200"/>
          </a:p>
          <a:p>
            <a:r>
              <a:rPr lang="en-US" altLang="zh-CN" sz="1200"/>
              <a:t>        stu1.group = 'A';</a:t>
            </a:r>
            <a:endParaRPr lang="en-US" altLang="zh-CN" sz="1200"/>
          </a:p>
          <a:p>
            <a:r>
              <a:rPr lang="en-US" altLang="zh-CN" sz="1200"/>
              <a:t>        stu1.score = 136.5;</a:t>
            </a:r>
            <a:endParaRPr lang="en-US" altLang="zh-CN" sz="1200"/>
          </a:p>
          <a:p>
            <a:r>
              <a:rPr lang="en-US" altLang="zh-CN" sz="1200"/>
              <a:t>        //</a:t>
            </a:r>
            <a:r>
              <a:rPr lang="zh-CN" altLang="en-US" sz="1200"/>
              <a:t>读取结构体成员的值</a:t>
            </a:r>
            <a:endParaRPr lang="zh-CN" altLang="en-US" sz="1200"/>
          </a:p>
          <a:p>
            <a:r>
              <a:rPr lang="zh-CN" altLang="en-US" sz="1200"/>
              <a:t>        </a:t>
            </a:r>
            <a:r>
              <a:rPr lang="en-US" altLang="zh-CN" sz="1200"/>
              <a:t>printf("%s</a:t>
            </a:r>
            <a:r>
              <a:rPr lang="zh-CN" altLang="en-US" sz="1200"/>
              <a:t>的学号是</a:t>
            </a:r>
            <a:r>
              <a:rPr lang="en-US" altLang="zh-CN" sz="1200"/>
              <a:t>%d</a:t>
            </a:r>
            <a:r>
              <a:rPr lang="zh-CN" altLang="en-US" sz="1200"/>
              <a:t>，年龄是</a:t>
            </a:r>
            <a:r>
              <a:rPr lang="en-US" altLang="zh-CN" sz="1200"/>
              <a:t>%d</a:t>
            </a:r>
            <a:r>
              <a:rPr lang="zh-CN" altLang="en-US" sz="1200"/>
              <a:t>，在</a:t>
            </a:r>
            <a:r>
              <a:rPr lang="en-US" altLang="zh-CN" sz="1200"/>
              <a:t>%c</a:t>
            </a:r>
            <a:r>
              <a:rPr lang="zh-CN" altLang="en-US" sz="1200"/>
              <a:t>组，今年的成绩是</a:t>
            </a:r>
            <a:r>
              <a:rPr lang="en-US" altLang="zh-CN" sz="1200"/>
              <a:t>%.1f</a:t>
            </a:r>
            <a:r>
              <a:rPr lang="zh-CN" altLang="en-US" sz="1200"/>
              <a:t>！</a:t>
            </a:r>
            <a:r>
              <a:rPr lang="en-US" altLang="zh-CN" sz="1200"/>
              <a:t>\n", stu1.name, stu1.num, stu1.age, stu1.group, stu1.score);</a:t>
            </a:r>
            <a:endParaRPr lang="en-US" altLang="zh-CN" sz="1200"/>
          </a:p>
          <a:p>
            <a:r>
              <a:rPr lang="en-US" altLang="zh-CN" sz="1200"/>
              <a:t>        return 0;</a:t>
            </a:r>
            <a:endParaRPr lang="en-US" altLang="zh-CN" sz="1200"/>
          </a:p>
          <a:p>
            <a:r>
              <a:rPr lang="en-US" altLang="zh-CN" sz="1200"/>
              <a:t>    }</a:t>
            </a:r>
            <a:endParaRPr lang="en-US" altLang="zh-CN" sz="1200"/>
          </a:p>
        </p:txBody>
      </p:sp>
      <p:sp>
        <p:nvSpPr>
          <p:cNvPr id="11267" name="文本框 44"/>
          <p:cNvSpPr/>
          <p:nvPr/>
        </p:nvSpPr>
        <p:spPr>
          <a:xfrm>
            <a:off x="987425" y="266700"/>
            <a:ext cx="3133725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结构体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1268" name="图片 45"/>
          <p:cNvPicPr>
            <a:picLocks noChangeAspect="1"/>
          </p:cNvPicPr>
          <p:nvPr/>
        </p:nvPicPr>
        <p:blipFill>
          <a:blip r:embed="rId1"/>
          <a:srcRect l="13631" t="9293" r="6708" b="5219"/>
          <a:stretch>
            <a:fillRect/>
          </a:stretch>
        </p:blipFill>
        <p:spPr>
          <a:xfrm>
            <a:off x="0" y="160338"/>
            <a:ext cx="723900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0" name="矩形 11269"/>
          <p:cNvSpPr/>
          <p:nvPr/>
        </p:nvSpPr>
        <p:spPr>
          <a:xfrm>
            <a:off x="5426075" y="2741613"/>
            <a:ext cx="6477000" cy="5794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2000">
                <a:solidFill>
                  <a:srgbClr val="336699">
                    <a:alpha val="100000"/>
                  </a:srgbClr>
                </a:solidFill>
                <a:effectLst>
                  <a:outerShdw dist="38100" algn="ctr" rotWithShape="0">
                    <a:srgbClr val="B2B2B2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运行结果：</a:t>
            </a:r>
            <a:endParaRPr lang="zh-CN" altLang="en-US" sz="2000">
              <a:solidFill>
                <a:srgbClr val="336699">
                  <a:alpha val="100000"/>
                </a:srgbClr>
              </a:solidFill>
              <a:effectLst>
                <a:outerShdw dist="38100" algn="ctr" rotWithShape="0">
                  <a:srgbClr val="B2B2B2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>
                <a:solidFill>
                  <a:srgbClr val="336699">
                    <a:alpha val="100000"/>
                  </a:srgbClr>
                </a:solidFill>
                <a:effectLst>
                  <a:outerShdw dist="38100" algn="ctr" rotWithShape="0">
                    <a:srgbClr val="B2B2B2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Tom的学号是12，年龄是18，在A组，今年的成绩是136.5！</a:t>
            </a:r>
            <a:endParaRPr lang="zh-CN" altLang="en-US" sz="2000">
              <a:solidFill>
                <a:srgbClr val="336699">
                  <a:alpha val="100000"/>
                </a:srgbClr>
              </a:solidFill>
              <a:effectLst>
                <a:outerShdw dist="38100" algn="ctr" rotWithShape="0">
                  <a:srgbClr val="B2B2B2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占位符 12289"/>
          <p:cNvSpPr/>
          <p:nvPr>
            <p:ph type="body" idx="1"/>
          </p:nvPr>
        </p:nvSpPr>
        <p:spPr>
          <a:xfrm>
            <a:off x="685800" y="757238"/>
            <a:ext cx="10972800" cy="5292725"/>
          </a:xfrm>
          <a:noFill/>
          <a:ln w="0">
            <a:noFill/>
          </a:ln>
        </p:spPr>
        <p:txBody>
          <a:bodyPr/>
          <a:p>
            <a:pPr>
              <a:lnSpc>
                <a:spcPct val="80000"/>
              </a:lnSpc>
            </a:pPr>
            <a:r>
              <a:rPr lang="zh-CN" altLang="en-US" sz="2400"/>
              <a:t>除了可以对成员进行逐一赋值，也可以在定义时整体赋值，例如：</a:t>
            </a:r>
            <a:endParaRPr lang="zh-CN" altLang="en-US" sz="2400"/>
          </a:p>
          <a:p>
            <a:pPr>
              <a:lnSpc>
                <a:spcPct val="80000"/>
              </a:lnSpc>
            </a:pPr>
            <a:endParaRPr lang="zh-CN" altLang="en-US" sz="2400"/>
          </a:p>
          <a:p>
            <a:pPr>
              <a:lnSpc>
                <a:spcPct val="8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struct{</a:t>
            </a:r>
            <a:endParaRPr lang="en-US" altLang="zh-CN" sz="2400"/>
          </a:p>
          <a:p>
            <a:pPr>
              <a:lnSpc>
                <a:spcPct val="80000"/>
              </a:lnSpc>
            </a:pPr>
            <a:r>
              <a:rPr lang="en-US" altLang="zh-CN" sz="2400"/>
              <a:t>        char name;  //</a:t>
            </a:r>
            <a:r>
              <a:rPr lang="zh-CN" altLang="en-US" sz="2400"/>
              <a:t>姓名</a:t>
            </a:r>
            <a:endParaRPr lang="zh-CN" altLang="en-US" sz="2400"/>
          </a:p>
          <a:p>
            <a:pPr>
              <a:lnSpc>
                <a:spcPct val="80000"/>
              </a:lnSpc>
            </a:pPr>
            <a:r>
              <a:rPr lang="zh-CN" altLang="en-US" sz="2400"/>
              <a:t>        </a:t>
            </a:r>
            <a:r>
              <a:rPr lang="en-US" altLang="zh-CN" sz="2400"/>
              <a:t>int num;  //</a:t>
            </a:r>
            <a:r>
              <a:rPr lang="zh-CN" altLang="en-US" sz="2400"/>
              <a:t>学号</a:t>
            </a:r>
            <a:endParaRPr lang="zh-CN" altLang="en-US" sz="2400"/>
          </a:p>
          <a:p>
            <a:pPr>
              <a:lnSpc>
                <a:spcPct val="80000"/>
              </a:lnSpc>
            </a:pPr>
            <a:r>
              <a:rPr lang="zh-CN" altLang="en-US" sz="2400"/>
              <a:t>        </a:t>
            </a:r>
            <a:r>
              <a:rPr lang="en-US" altLang="zh-CN" sz="2400"/>
              <a:t>int age;  //</a:t>
            </a:r>
            <a:r>
              <a:rPr lang="zh-CN" altLang="en-US" sz="2400"/>
              <a:t>年龄</a:t>
            </a:r>
            <a:endParaRPr lang="zh-CN" altLang="en-US" sz="2400"/>
          </a:p>
          <a:p>
            <a:pPr>
              <a:lnSpc>
                <a:spcPct val="80000"/>
              </a:lnSpc>
            </a:pPr>
            <a:r>
              <a:rPr lang="zh-CN" altLang="en-US" sz="2400"/>
              <a:t>        </a:t>
            </a:r>
            <a:r>
              <a:rPr lang="en-US" altLang="zh-CN" sz="2400"/>
              <a:t>char group;  //</a:t>
            </a:r>
            <a:r>
              <a:rPr lang="zh-CN" altLang="en-US" sz="2400"/>
              <a:t>所在小组</a:t>
            </a:r>
            <a:endParaRPr lang="zh-CN" altLang="en-US" sz="2400"/>
          </a:p>
          <a:p>
            <a:pPr>
              <a:lnSpc>
                <a:spcPct val="80000"/>
              </a:lnSpc>
            </a:pPr>
            <a:r>
              <a:rPr lang="zh-CN" altLang="en-US" sz="2400"/>
              <a:t>        </a:t>
            </a:r>
            <a:r>
              <a:rPr lang="en-US" altLang="zh-CN" sz="2400"/>
              <a:t>float score;  //</a:t>
            </a:r>
            <a:r>
              <a:rPr lang="zh-CN" altLang="en-US" sz="2400"/>
              <a:t>成绩</a:t>
            </a:r>
            <a:endParaRPr lang="zh-CN" altLang="en-US" sz="2400"/>
          </a:p>
          <a:p>
            <a:pPr>
              <a:lnSpc>
                <a:spcPct val="8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} stu1, stu2 = { "Tom", 12, 18, 'A', 136.5 };</a:t>
            </a:r>
            <a:endParaRPr lang="en-US" altLang="zh-CN" sz="2400"/>
          </a:p>
          <a:p>
            <a:pPr>
              <a:lnSpc>
                <a:spcPct val="80000"/>
              </a:lnSpc>
            </a:pPr>
            <a:endParaRPr lang="en-US" altLang="zh-CN" sz="2400"/>
          </a:p>
          <a:p>
            <a:pPr>
              <a:lnSpc>
                <a:spcPct val="80000"/>
              </a:lnSpc>
            </a:pPr>
            <a:r>
              <a:rPr lang="zh-CN" altLang="en-US" sz="2400"/>
              <a:t>不过整体赋值仅限于定义结构体变量的时候，在使用过程中只能对成员逐一赋值，这和数组的赋值非常类似。</a:t>
            </a:r>
            <a:endParaRPr lang="zh-CN" altLang="en-US" sz="2400"/>
          </a:p>
        </p:txBody>
      </p:sp>
      <p:sp>
        <p:nvSpPr>
          <p:cNvPr id="12291" name="文本框 44"/>
          <p:cNvSpPr/>
          <p:nvPr/>
        </p:nvSpPr>
        <p:spPr>
          <a:xfrm>
            <a:off x="987425" y="266700"/>
            <a:ext cx="3133725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结构体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2292" name="图片 45"/>
          <p:cNvPicPr>
            <a:picLocks noChangeAspect="1"/>
          </p:cNvPicPr>
          <p:nvPr/>
        </p:nvPicPr>
        <p:blipFill>
          <a:blip r:embed="rId1"/>
          <a:srcRect l="13631" t="9293" r="6708" b="5219"/>
          <a:stretch>
            <a:fillRect/>
          </a:stretch>
        </p:blipFill>
        <p:spPr>
          <a:xfrm>
            <a:off x="0" y="160338"/>
            <a:ext cx="723900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3" name="文本框 47"/>
          <p:cNvSpPr/>
          <p:nvPr/>
        </p:nvSpPr>
        <p:spPr>
          <a:xfrm>
            <a:off x="28575" y="177800"/>
            <a:ext cx="627063" cy="5537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6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3"/>
          <p:cNvSpPr/>
          <p:nvPr/>
        </p:nvSpPr>
        <p:spPr>
          <a:xfrm>
            <a:off x="1506538" y="4416425"/>
            <a:ext cx="9707562" cy="822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7F5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C语言结构体数组</a:t>
            </a:r>
            <a:endParaRPr lang="zh-CN" altLang="en-US" sz="4800" b="1" dirty="0">
              <a:solidFill>
                <a:srgbClr val="007F5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3315" name="组合 13314"/>
          <p:cNvGrpSpPr>
            <a:grpSpLocks noChangeAspect="1"/>
          </p:cNvGrpSpPr>
          <p:nvPr/>
        </p:nvGrpSpPr>
        <p:grpSpPr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13316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3" y="0"/>
              <a:ext cx="6818442" cy="63832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17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22015" cy="638306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318" name="文本框 2"/>
          <p:cNvSpPr/>
          <p:nvPr/>
        </p:nvSpPr>
        <p:spPr>
          <a:xfrm>
            <a:off x="5130800" y="1338263"/>
            <a:ext cx="1609725" cy="255460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3</a:t>
            </a:r>
            <a:endParaRPr lang="en-US" altLang="zh-CN" sz="166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3319" name="文本框 19"/>
          <p:cNvSpPr/>
          <p:nvPr/>
        </p:nvSpPr>
        <p:spPr>
          <a:xfrm>
            <a:off x="4881563" y="5199063"/>
            <a:ext cx="22352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endParaRPr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/>
          <p:nvPr>
            <p:ph type="title"/>
          </p:nvPr>
        </p:nvSpPr>
        <p:spPr>
          <a:xfrm>
            <a:off x="746125" y="787400"/>
            <a:ext cx="11120438" cy="5924550"/>
          </a:xfrm>
          <a:noFill/>
          <a:ln>
            <a:noFill/>
          </a:ln>
        </p:spPr>
        <p:txBody>
          <a:bodyPr anchor="ctr"/>
          <a:p>
            <a:r>
              <a:rPr lang="zh-CN" altLang="en-US" sz="1800"/>
              <a:t>所谓结构体数组，是指数组中的每个元素都是一个结构体。在实际应用中，结构体数组常被用来表示一个拥有相同数据结构的群体，比如一个班的学生、一个车间的职工等。</a:t>
            </a:r>
            <a:br>
              <a:rPr lang="zh-CN" altLang="en-US" sz="1800"/>
            </a:br>
            <a:br>
              <a:rPr lang="zh-CN" altLang="en-US" sz="2000"/>
            </a:br>
            <a:r>
              <a:rPr lang="zh-CN" altLang="en-US" sz="1400"/>
              <a:t>定义结构体数组和定义结构体变量的方式类似，请看下面的例子：</a:t>
            </a:r>
            <a:br>
              <a:rPr lang="zh-CN" altLang="en-US" sz="1400"/>
            </a:br>
            <a:br>
              <a:rPr lang="zh-CN" altLang="en-US" sz="1400"/>
            </a:br>
            <a:r>
              <a:rPr lang="zh-CN" altLang="en-US" sz="1400"/>
              <a:t>    </a:t>
            </a:r>
            <a:r>
              <a:rPr lang="en-US" altLang="zh-CN" sz="1400"/>
              <a:t>struct stu{</a:t>
            </a:r>
            <a:br>
              <a:rPr lang="en-US" altLang="zh-CN" sz="1400"/>
            </a:br>
            <a:r>
              <a:rPr lang="en-US" altLang="zh-CN" sz="1400"/>
              <a:t>        char name;  //</a:t>
            </a:r>
            <a:r>
              <a:rPr lang="zh-CN" altLang="en-US" sz="1400"/>
              <a:t>姓名</a:t>
            </a:r>
            <a:br>
              <a:rPr lang="zh-CN" altLang="en-US" sz="1400"/>
            </a:br>
            <a:r>
              <a:rPr lang="zh-CN" altLang="en-US" sz="1400"/>
              <a:t>        </a:t>
            </a:r>
            <a:r>
              <a:rPr lang="en-US" altLang="zh-CN" sz="1400"/>
              <a:t>int num;  //</a:t>
            </a:r>
            <a:r>
              <a:rPr lang="zh-CN" altLang="en-US" sz="1400"/>
              <a:t>学号</a:t>
            </a:r>
            <a:br>
              <a:rPr lang="zh-CN" altLang="en-US" sz="1400"/>
            </a:br>
            <a:r>
              <a:rPr lang="zh-CN" altLang="en-US" sz="1400"/>
              <a:t>        </a:t>
            </a:r>
            <a:r>
              <a:rPr lang="en-US" altLang="zh-CN" sz="1400"/>
              <a:t>int age;  //</a:t>
            </a:r>
            <a:r>
              <a:rPr lang="zh-CN" altLang="en-US" sz="1400"/>
              <a:t>年龄</a:t>
            </a:r>
            <a:br>
              <a:rPr lang="zh-CN" altLang="en-US" sz="1400"/>
            </a:br>
            <a:r>
              <a:rPr lang="zh-CN" altLang="en-US" sz="1400"/>
              <a:t>        </a:t>
            </a:r>
            <a:r>
              <a:rPr lang="en-US" altLang="zh-CN" sz="1400"/>
              <a:t>char group;  //</a:t>
            </a:r>
            <a:r>
              <a:rPr lang="zh-CN" altLang="en-US" sz="1400"/>
              <a:t>所在小组 </a:t>
            </a:r>
            <a:br>
              <a:rPr lang="zh-CN" altLang="en-US" sz="1400"/>
            </a:br>
            <a:r>
              <a:rPr lang="zh-CN" altLang="en-US" sz="1400"/>
              <a:t>        </a:t>
            </a:r>
            <a:r>
              <a:rPr lang="en-US" altLang="zh-CN" sz="1400"/>
              <a:t>float score;  //</a:t>
            </a:r>
            <a:r>
              <a:rPr lang="zh-CN" altLang="en-US" sz="1400"/>
              <a:t>成绩</a:t>
            </a:r>
            <a:br>
              <a:rPr lang="zh-CN" altLang="en-US" sz="1400"/>
            </a:br>
            <a:r>
              <a:rPr lang="zh-CN" altLang="en-US" sz="1400"/>
              <a:t>    </a:t>
            </a:r>
            <a:r>
              <a:rPr lang="en-US" altLang="zh-CN" sz="1400"/>
              <a:t>}class[5];</a:t>
            </a:r>
            <a:br>
              <a:rPr lang="en-US" altLang="zh-CN" sz="1400"/>
            </a:br>
            <a:br>
              <a:rPr lang="en-US" altLang="zh-CN" sz="1400"/>
            </a:br>
            <a:r>
              <a:rPr lang="zh-CN" altLang="en-US" sz="1400"/>
              <a:t>表示一个班级有</a:t>
            </a:r>
            <a:r>
              <a:rPr lang="en-US" altLang="zh-CN" sz="1400"/>
              <a:t>5</a:t>
            </a:r>
            <a:r>
              <a:rPr lang="zh-CN" altLang="en-US" sz="1400"/>
              <a:t>个学生。</a:t>
            </a:r>
            <a:br>
              <a:rPr lang="zh-CN" altLang="en-US" sz="1400"/>
            </a:br>
            <a:br>
              <a:rPr lang="zh-CN" altLang="en-US" sz="1400"/>
            </a:br>
            <a:r>
              <a:rPr lang="zh-CN" altLang="en-US" sz="1400"/>
              <a:t>结构体数组在定义的同时也可以初始化，例如：</a:t>
            </a:r>
            <a:br>
              <a:rPr lang="zh-CN" altLang="en-US" sz="1400"/>
            </a:br>
            <a:br>
              <a:rPr lang="zh-CN" altLang="en-US" sz="1400"/>
            </a:br>
            <a:r>
              <a:rPr lang="zh-CN" altLang="en-US" sz="1400"/>
              <a:t>    </a:t>
            </a:r>
            <a:r>
              <a:rPr lang="en-US" altLang="zh-CN" sz="1400"/>
              <a:t>struct stu{</a:t>
            </a:r>
            <a:br>
              <a:rPr lang="en-US" altLang="zh-CN" sz="1400"/>
            </a:br>
            <a:r>
              <a:rPr lang="en-US" altLang="zh-CN" sz="1400"/>
              <a:t>        char name;  //</a:t>
            </a:r>
            <a:r>
              <a:rPr lang="zh-CN" altLang="en-US" sz="1400"/>
              <a:t>姓名</a:t>
            </a:r>
            <a:br>
              <a:rPr lang="zh-CN" altLang="en-US" sz="1400"/>
            </a:br>
            <a:r>
              <a:rPr lang="zh-CN" altLang="en-US" sz="1400"/>
              <a:t>        </a:t>
            </a:r>
            <a:r>
              <a:rPr lang="en-US" altLang="zh-CN" sz="1400"/>
              <a:t>int num;  //</a:t>
            </a:r>
            <a:r>
              <a:rPr lang="zh-CN" altLang="en-US" sz="1400"/>
              <a:t>学号</a:t>
            </a:r>
            <a:br>
              <a:rPr lang="zh-CN" altLang="en-US" sz="1400"/>
            </a:br>
            <a:r>
              <a:rPr lang="zh-CN" altLang="en-US" sz="1400"/>
              <a:t>        </a:t>
            </a:r>
            <a:r>
              <a:rPr lang="en-US" altLang="zh-CN" sz="1400"/>
              <a:t>int age;  //</a:t>
            </a:r>
            <a:r>
              <a:rPr lang="zh-CN" altLang="en-US" sz="1400"/>
              <a:t>年龄</a:t>
            </a:r>
            <a:br>
              <a:rPr lang="zh-CN" altLang="en-US" sz="1400"/>
            </a:br>
            <a:r>
              <a:rPr lang="zh-CN" altLang="en-US" sz="1400"/>
              <a:t>        </a:t>
            </a:r>
            <a:r>
              <a:rPr lang="en-US" altLang="zh-CN" sz="1400"/>
              <a:t>char group;  //</a:t>
            </a:r>
            <a:r>
              <a:rPr lang="zh-CN" altLang="en-US" sz="1400"/>
              <a:t>所在小组 </a:t>
            </a:r>
            <a:br>
              <a:rPr lang="zh-CN" altLang="en-US" sz="1400"/>
            </a:br>
            <a:r>
              <a:rPr lang="zh-CN" altLang="en-US" sz="1400"/>
              <a:t>        </a:t>
            </a:r>
            <a:r>
              <a:rPr lang="en-US" altLang="zh-CN" sz="1400"/>
              <a:t>float score;  //</a:t>
            </a:r>
            <a:r>
              <a:rPr lang="zh-CN" altLang="en-US" sz="1400"/>
              <a:t>成绩</a:t>
            </a:r>
            <a:br>
              <a:rPr lang="zh-CN" altLang="en-US" sz="1400"/>
            </a:br>
            <a:r>
              <a:rPr lang="zh-CN" altLang="en-US" sz="1400"/>
              <a:t>    </a:t>
            </a:r>
            <a:r>
              <a:rPr lang="en-US" altLang="zh-CN" sz="1400"/>
              <a:t>}class[5] = {</a:t>
            </a:r>
            <a:br>
              <a:rPr lang="en-US" altLang="zh-CN" sz="1400"/>
            </a:br>
            <a:r>
              <a:rPr lang="en-US" altLang="zh-CN" sz="1400"/>
              <a:t>        {"Li ping", 5, 18, 'C', 145.0},</a:t>
            </a:r>
            <a:br>
              <a:rPr lang="en-US" altLang="zh-CN" sz="1400"/>
            </a:br>
            <a:r>
              <a:rPr lang="en-US" altLang="zh-CN" sz="1400"/>
              <a:t>        {"Zhang ping", 4, 19, 'A', 130.5},</a:t>
            </a:r>
            <a:br>
              <a:rPr lang="en-US" altLang="zh-CN" sz="1400"/>
            </a:br>
            <a:r>
              <a:rPr lang="en-US" altLang="zh-CN" sz="1400"/>
              <a:t>        {"He fang", 1, 18, 'A', 148.5},</a:t>
            </a:r>
            <a:br>
              <a:rPr lang="en-US" altLang="zh-CN" sz="1400"/>
            </a:br>
            <a:r>
              <a:rPr lang="en-US" altLang="zh-CN" sz="1400"/>
              <a:t>        {"Cheng ling", 2, 17, 'F', 139.0},</a:t>
            </a:r>
            <a:br>
              <a:rPr lang="en-US" altLang="zh-CN" sz="1400"/>
            </a:br>
            <a:r>
              <a:rPr lang="en-US" altLang="zh-CN" sz="1400"/>
              <a:t>        {"Wang ming", 3, 17, 'B', 144.5}</a:t>
            </a:r>
            <a:br>
              <a:rPr lang="en-US" altLang="zh-CN" sz="1400"/>
            </a:br>
            <a:r>
              <a:rPr lang="en-US" altLang="zh-CN" sz="1400"/>
              <a:t>    };</a:t>
            </a:r>
            <a:endParaRPr lang="en-US" altLang="zh-CN" sz="1400"/>
          </a:p>
        </p:txBody>
      </p:sp>
      <p:pic>
        <p:nvPicPr>
          <p:cNvPr id="14339" name="图片 18"/>
          <p:cNvPicPr>
            <a:picLocks noChangeAspect="1"/>
          </p:cNvPicPr>
          <p:nvPr>
            <p:ph/>
          </p:nvPr>
        </p:nvPicPr>
        <p:blipFill>
          <a:blip r:embed="rId1"/>
          <a:srcRect l="13631" t="9293" r="6708" b="5219"/>
          <a:stretch>
            <a:fillRect/>
          </a:stretch>
        </p:blipFill>
        <p:spPr>
          <a:xfrm>
            <a:off x="14288" y="160338"/>
            <a:ext cx="723900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文本框 19"/>
          <p:cNvSpPr/>
          <p:nvPr/>
        </p:nvSpPr>
        <p:spPr>
          <a:xfrm>
            <a:off x="987425" y="266700"/>
            <a:ext cx="2257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结构体数组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占位符 16385"/>
          <p:cNvSpPr/>
          <p:nvPr>
            <p:ph type="body" idx="1"/>
          </p:nvPr>
        </p:nvSpPr>
        <p:spPr>
          <a:xfrm>
            <a:off x="250825" y="1123950"/>
            <a:ext cx="4953000" cy="5565775"/>
          </a:xfrm>
          <a:noFill/>
          <a:ln>
            <a:noFill/>
          </a:ln>
        </p:spPr>
        <p:txBody>
          <a:bodyPr/>
          <a:p>
            <a:pPr>
              <a:lnSpc>
                <a:spcPct val="80000"/>
              </a:lnSpc>
            </a:pPr>
            <a:r>
              <a:rPr lang="zh-CN" altLang="en-US" sz="1200"/>
              <a:t>当对数组中全部元素赋值时，也可不给出数组长度，例如：</a:t>
            </a:r>
            <a:endParaRPr lang="zh-CN" altLang="en-US" sz="1200"/>
          </a:p>
          <a:p>
            <a:pPr>
              <a:lnSpc>
                <a:spcPct val="80000"/>
              </a:lnSpc>
            </a:pPr>
            <a:r>
              <a:rPr lang="zh-CN" altLang="en-US" sz="1200"/>
              <a:t>    </a:t>
            </a:r>
            <a:r>
              <a:rPr lang="en-US" altLang="zh-CN" sz="1200"/>
              <a:t>struct stu{</a:t>
            </a:r>
            <a:endParaRPr lang="en-US" altLang="zh-CN" sz="1200"/>
          </a:p>
          <a:p>
            <a:pPr>
              <a:lnSpc>
                <a:spcPct val="80000"/>
              </a:lnSpc>
            </a:pPr>
            <a:r>
              <a:rPr lang="en-US" altLang="zh-CN" sz="1200"/>
              <a:t>        char *name;  //</a:t>
            </a:r>
            <a:r>
              <a:rPr lang="zh-CN" altLang="en-US" sz="1200"/>
              <a:t>姓名</a:t>
            </a:r>
            <a:endParaRPr lang="zh-CN" altLang="en-US" sz="1200"/>
          </a:p>
          <a:p>
            <a:pPr>
              <a:lnSpc>
                <a:spcPct val="80000"/>
              </a:lnSpc>
            </a:pPr>
            <a:r>
              <a:rPr lang="zh-CN" altLang="en-US" sz="1200"/>
              <a:t>        </a:t>
            </a:r>
            <a:r>
              <a:rPr lang="en-US" altLang="zh-CN" sz="1200"/>
              <a:t>int num;  //</a:t>
            </a:r>
            <a:r>
              <a:rPr lang="zh-CN" altLang="en-US" sz="1200"/>
              <a:t>学号</a:t>
            </a:r>
            <a:endParaRPr lang="zh-CN" altLang="en-US" sz="1200"/>
          </a:p>
          <a:p>
            <a:pPr>
              <a:lnSpc>
                <a:spcPct val="80000"/>
              </a:lnSpc>
            </a:pPr>
            <a:r>
              <a:rPr lang="zh-CN" altLang="en-US" sz="1200"/>
              <a:t>        </a:t>
            </a:r>
            <a:r>
              <a:rPr lang="en-US" altLang="zh-CN" sz="1200"/>
              <a:t>int age;  //</a:t>
            </a:r>
            <a:r>
              <a:rPr lang="zh-CN" altLang="en-US" sz="1200"/>
              <a:t>年龄</a:t>
            </a:r>
            <a:endParaRPr lang="zh-CN" altLang="en-US" sz="1200"/>
          </a:p>
          <a:p>
            <a:pPr>
              <a:lnSpc>
                <a:spcPct val="80000"/>
              </a:lnSpc>
            </a:pPr>
            <a:r>
              <a:rPr lang="zh-CN" altLang="en-US" sz="1200"/>
              <a:t>        </a:t>
            </a:r>
            <a:r>
              <a:rPr lang="en-US" altLang="zh-CN" sz="1200"/>
              <a:t>char group;  //</a:t>
            </a:r>
            <a:r>
              <a:rPr lang="zh-CN" altLang="en-US" sz="1200"/>
              <a:t>所在小组 </a:t>
            </a:r>
            <a:endParaRPr lang="zh-CN" altLang="en-US" sz="1200"/>
          </a:p>
          <a:p>
            <a:pPr>
              <a:lnSpc>
                <a:spcPct val="80000"/>
              </a:lnSpc>
            </a:pPr>
            <a:r>
              <a:rPr lang="zh-CN" altLang="en-US" sz="1200"/>
              <a:t>        </a:t>
            </a:r>
            <a:r>
              <a:rPr lang="en-US" altLang="zh-CN" sz="1200"/>
              <a:t>float score;  //</a:t>
            </a:r>
            <a:r>
              <a:rPr lang="zh-CN" altLang="en-US" sz="1200"/>
              <a:t>成绩</a:t>
            </a:r>
            <a:endParaRPr lang="zh-CN" altLang="en-US" sz="1200"/>
          </a:p>
          <a:p>
            <a:pPr>
              <a:lnSpc>
                <a:spcPct val="80000"/>
              </a:lnSpc>
            </a:pPr>
            <a:r>
              <a:rPr lang="zh-CN" altLang="en-US" sz="1200"/>
              <a:t>    </a:t>
            </a:r>
            <a:r>
              <a:rPr lang="en-US" altLang="zh-CN" sz="1200"/>
              <a:t>}class[] = {</a:t>
            </a:r>
            <a:endParaRPr lang="en-US" altLang="zh-CN" sz="1200"/>
          </a:p>
          <a:p>
            <a:pPr>
              <a:lnSpc>
                <a:spcPct val="80000"/>
              </a:lnSpc>
            </a:pPr>
            <a:r>
              <a:rPr lang="en-US" altLang="zh-CN" sz="1200"/>
              <a:t>        {"Li ping", 5, 18, 'C', 145.0},</a:t>
            </a:r>
            <a:endParaRPr lang="en-US" altLang="zh-CN" sz="1200"/>
          </a:p>
          <a:p>
            <a:pPr>
              <a:lnSpc>
                <a:spcPct val="80000"/>
              </a:lnSpc>
            </a:pPr>
            <a:r>
              <a:rPr lang="en-US" altLang="zh-CN" sz="1200"/>
              <a:t>        {"Zhang ping", 4, 19, 'A', 130.5},</a:t>
            </a:r>
            <a:endParaRPr lang="en-US" altLang="zh-CN" sz="1200"/>
          </a:p>
          <a:p>
            <a:pPr>
              <a:lnSpc>
                <a:spcPct val="80000"/>
              </a:lnSpc>
            </a:pPr>
            <a:r>
              <a:rPr lang="en-US" altLang="zh-CN" sz="1200"/>
              <a:t>        {"He fang", 1, 18, 'A', 148.5},</a:t>
            </a:r>
            <a:endParaRPr lang="en-US" altLang="zh-CN" sz="1200"/>
          </a:p>
          <a:p>
            <a:pPr>
              <a:lnSpc>
                <a:spcPct val="80000"/>
              </a:lnSpc>
            </a:pPr>
            <a:r>
              <a:rPr lang="en-US" altLang="zh-CN" sz="1200"/>
              <a:t>        {"Cheng ling", 2, 17, 'F', 139.0},</a:t>
            </a:r>
            <a:endParaRPr lang="en-US" altLang="zh-CN" sz="1200"/>
          </a:p>
          <a:p>
            <a:pPr>
              <a:lnSpc>
                <a:spcPct val="80000"/>
              </a:lnSpc>
            </a:pPr>
            <a:r>
              <a:rPr lang="en-US" altLang="zh-CN" sz="1200"/>
              <a:t>        {"Wang ming", 3, 17, 'B', 144.5}</a:t>
            </a:r>
            <a:endParaRPr lang="en-US" altLang="zh-CN" sz="1200"/>
          </a:p>
          <a:p>
            <a:pPr>
              <a:lnSpc>
                <a:spcPct val="80000"/>
              </a:lnSpc>
            </a:pPr>
            <a:r>
              <a:rPr lang="en-US" altLang="zh-CN" sz="1200"/>
              <a:t>    };</a:t>
            </a:r>
            <a:endParaRPr lang="en-US" altLang="zh-CN" sz="1200"/>
          </a:p>
          <a:p>
            <a:pPr>
              <a:lnSpc>
                <a:spcPct val="80000"/>
              </a:lnSpc>
            </a:pPr>
            <a:r>
              <a:rPr lang="zh-CN" altLang="en-US" sz="1200"/>
              <a:t>结构体数组的使用也很简单，例如，获取 </a:t>
            </a:r>
            <a:r>
              <a:rPr lang="en-US" altLang="zh-CN" sz="1200"/>
              <a:t>Wang ming </a:t>
            </a:r>
            <a:r>
              <a:rPr lang="zh-CN" altLang="en-US" sz="1200"/>
              <a:t>的成绩：</a:t>
            </a:r>
            <a:endParaRPr lang="zh-CN" altLang="en-US" sz="1200"/>
          </a:p>
          <a:p>
            <a:pPr>
              <a:lnSpc>
                <a:spcPct val="80000"/>
              </a:lnSpc>
            </a:pPr>
            <a:r>
              <a:rPr lang="en-US" altLang="zh-CN" sz="1200"/>
              <a:t>class[4].score;</a:t>
            </a:r>
            <a:endParaRPr lang="en-US" altLang="zh-CN" sz="1200"/>
          </a:p>
          <a:p>
            <a:pPr>
              <a:lnSpc>
                <a:spcPct val="80000"/>
              </a:lnSpc>
            </a:pPr>
            <a:r>
              <a:rPr lang="zh-CN" altLang="en-US" sz="1200"/>
              <a:t>修改 </a:t>
            </a:r>
            <a:r>
              <a:rPr lang="en-US" altLang="zh-CN" sz="1200"/>
              <a:t>Li ping </a:t>
            </a:r>
            <a:r>
              <a:rPr lang="zh-CN" altLang="en-US" sz="1200"/>
              <a:t>的学习小组：</a:t>
            </a:r>
            <a:endParaRPr lang="zh-CN" altLang="en-US" sz="1200"/>
          </a:p>
          <a:p>
            <a:pPr>
              <a:lnSpc>
                <a:spcPct val="80000"/>
              </a:lnSpc>
            </a:pPr>
            <a:r>
              <a:rPr lang="en-US" altLang="zh-CN" sz="1200"/>
              <a:t>class[0].group = 'B'; </a:t>
            </a:r>
            <a:endParaRPr lang="en-US" altLang="zh-CN" sz="1200"/>
          </a:p>
        </p:txBody>
      </p:sp>
      <p:pic>
        <p:nvPicPr>
          <p:cNvPr id="16387" name="图片 63"/>
          <p:cNvPicPr>
            <a:picLocks noChangeAspect="1"/>
          </p:cNvPicPr>
          <p:nvPr>
            <p:ph/>
          </p:nvPr>
        </p:nvPicPr>
        <p:blipFill>
          <a:blip r:embed="rId1"/>
          <a:srcRect l="13631" t="9293" r="6708" b="5219"/>
          <a:stretch>
            <a:fillRect/>
          </a:stretch>
        </p:blipFill>
        <p:spPr>
          <a:xfrm>
            <a:off x="12700" y="160338"/>
            <a:ext cx="723900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文本框 64"/>
          <p:cNvSpPr/>
          <p:nvPr/>
        </p:nvSpPr>
        <p:spPr>
          <a:xfrm>
            <a:off x="987425" y="266700"/>
            <a:ext cx="2325688" cy="8239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结构体数组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rgbClr val="007F5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389" name="文本框 65"/>
          <p:cNvSpPr/>
          <p:nvPr/>
        </p:nvSpPr>
        <p:spPr>
          <a:xfrm>
            <a:off x="69850" y="177800"/>
            <a:ext cx="628650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6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6390" name="矩形 16389"/>
          <p:cNvSpPr/>
          <p:nvPr/>
        </p:nvSpPr>
        <p:spPr>
          <a:xfrm>
            <a:off x="5246688" y="76200"/>
            <a:ext cx="6727825" cy="6680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228600" lvl="0" indent="-228600" algn="l" defTabSz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1pPr>
            <a:lvl2pPr marL="685800" lvl="1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2pPr>
            <a:lvl3pPr marL="1143000" lvl="2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3pPr>
            <a:lvl4pPr marL="1600200" lvl="3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4pPr>
            <a:lvl5pPr marL="2057400" lvl="4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lang="zh-CN" altLang="en-US" sz="1200"/>
              <a:t>【示例】计算全班学生的总成绩、平均成绩和以及 </a:t>
            </a:r>
            <a:r>
              <a:rPr lang="en-US" altLang="zh-CN" sz="1200"/>
              <a:t>140 </a:t>
            </a:r>
            <a:r>
              <a:rPr lang="zh-CN" altLang="en-US" sz="1200"/>
              <a:t>分以下的人数。</a:t>
            </a:r>
            <a:endParaRPr lang="zh-CN" altLang="en-US" sz="1200"/>
          </a:p>
          <a:p>
            <a:pPr lvl="0">
              <a:lnSpc>
                <a:spcPct val="80000"/>
              </a:lnSpc>
            </a:pPr>
            <a:r>
              <a:rPr lang="zh-CN" altLang="en-US" sz="1200"/>
              <a:t>   </a:t>
            </a:r>
            <a:r>
              <a:rPr lang="en-US" altLang="zh-CN" sz="1200"/>
              <a:t>#include &lt;stdio.h&gt;</a:t>
            </a:r>
            <a:endParaRPr lang="en-US" altLang="zh-CN" sz="1200"/>
          </a:p>
          <a:p>
            <a:pPr lvl="0">
              <a:lnSpc>
                <a:spcPct val="80000"/>
              </a:lnSpc>
            </a:pPr>
            <a:r>
              <a:rPr lang="en-US" altLang="zh-CN" sz="1200"/>
              <a:t>    struct{</a:t>
            </a:r>
            <a:endParaRPr lang="en-US" altLang="zh-CN" sz="1200"/>
          </a:p>
          <a:p>
            <a:pPr lvl="0">
              <a:lnSpc>
                <a:spcPct val="80000"/>
              </a:lnSpc>
            </a:pPr>
            <a:r>
              <a:rPr lang="en-US" altLang="zh-CN" sz="1200"/>
              <a:t>        char *name;  //</a:t>
            </a:r>
            <a:r>
              <a:rPr lang="zh-CN" altLang="en-US" sz="1200"/>
              <a:t>姓名</a:t>
            </a:r>
            <a:endParaRPr lang="zh-CN" altLang="en-US" sz="1200"/>
          </a:p>
          <a:p>
            <a:pPr lvl="0">
              <a:lnSpc>
                <a:spcPct val="80000"/>
              </a:lnSpc>
            </a:pPr>
            <a:r>
              <a:rPr lang="zh-CN" altLang="en-US" sz="1200"/>
              <a:t>        </a:t>
            </a:r>
            <a:r>
              <a:rPr lang="en-US" altLang="zh-CN" sz="1200"/>
              <a:t>int num;  //</a:t>
            </a:r>
            <a:r>
              <a:rPr lang="zh-CN" altLang="en-US" sz="1200"/>
              <a:t>学号</a:t>
            </a:r>
            <a:endParaRPr lang="zh-CN" altLang="en-US" sz="1200"/>
          </a:p>
          <a:p>
            <a:pPr lvl="0">
              <a:lnSpc>
                <a:spcPct val="80000"/>
              </a:lnSpc>
            </a:pPr>
            <a:r>
              <a:rPr lang="zh-CN" altLang="en-US" sz="1200"/>
              <a:t>        </a:t>
            </a:r>
            <a:r>
              <a:rPr lang="en-US" altLang="zh-CN" sz="1200"/>
              <a:t>int age;  //</a:t>
            </a:r>
            <a:r>
              <a:rPr lang="zh-CN" altLang="en-US" sz="1200"/>
              <a:t>年龄</a:t>
            </a:r>
            <a:endParaRPr lang="zh-CN" altLang="en-US" sz="1200"/>
          </a:p>
          <a:p>
            <a:pPr lvl="0">
              <a:lnSpc>
                <a:spcPct val="80000"/>
              </a:lnSpc>
            </a:pPr>
            <a:r>
              <a:rPr lang="zh-CN" altLang="en-US" sz="1200"/>
              <a:t>        </a:t>
            </a:r>
            <a:r>
              <a:rPr lang="en-US" altLang="zh-CN" sz="1200"/>
              <a:t>char group;  //</a:t>
            </a:r>
            <a:r>
              <a:rPr lang="zh-CN" altLang="en-US" sz="1200"/>
              <a:t>所在小组</a:t>
            </a:r>
            <a:endParaRPr lang="zh-CN" altLang="en-US" sz="1200"/>
          </a:p>
          <a:p>
            <a:pPr lvl="0">
              <a:lnSpc>
                <a:spcPct val="80000"/>
              </a:lnSpc>
            </a:pPr>
            <a:r>
              <a:rPr lang="zh-CN" altLang="en-US" sz="1200"/>
              <a:t>        </a:t>
            </a:r>
            <a:r>
              <a:rPr lang="en-US" altLang="zh-CN" sz="1200"/>
              <a:t>float score;  //</a:t>
            </a:r>
            <a:r>
              <a:rPr lang="zh-CN" altLang="en-US" sz="1200"/>
              <a:t>成绩</a:t>
            </a:r>
            <a:endParaRPr lang="zh-CN" altLang="en-US" sz="1200"/>
          </a:p>
          <a:p>
            <a:pPr lvl="0">
              <a:lnSpc>
                <a:spcPct val="80000"/>
              </a:lnSpc>
            </a:pPr>
            <a:r>
              <a:rPr lang="zh-CN" altLang="en-US" sz="1200"/>
              <a:t>    </a:t>
            </a:r>
            <a:r>
              <a:rPr lang="en-US" altLang="zh-CN" sz="1200"/>
              <a:t>}class[] = {</a:t>
            </a:r>
            <a:endParaRPr lang="en-US" altLang="zh-CN" sz="1200"/>
          </a:p>
          <a:p>
            <a:pPr lvl="0">
              <a:lnSpc>
                <a:spcPct val="80000"/>
              </a:lnSpc>
            </a:pPr>
            <a:r>
              <a:rPr lang="en-US" altLang="zh-CN" sz="1200"/>
              <a:t>        {"Li ping", 5, 18, 'C', 145.0},</a:t>
            </a:r>
            <a:endParaRPr lang="en-US" altLang="zh-CN" sz="1200"/>
          </a:p>
          <a:p>
            <a:pPr lvl="0">
              <a:lnSpc>
                <a:spcPct val="80000"/>
              </a:lnSpc>
            </a:pPr>
            <a:r>
              <a:rPr lang="en-US" altLang="zh-CN" sz="1200"/>
              <a:t>        {"Zhang ping", 4, 19, 'A', 130.5},</a:t>
            </a:r>
            <a:endParaRPr lang="en-US" altLang="zh-CN" sz="1200"/>
          </a:p>
          <a:p>
            <a:pPr lvl="0">
              <a:lnSpc>
                <a:spcPct val="80000"/>
              </a:lnSpc>
            </a:pPr>
            <a:r>
              <a:rPr lang="en-US" altLang="zh-CN" sz="1200"/>
              <a:t>        {"He fang", 1, 18, 'A', 148.5},</a:t>
            </a:r>
            <a:endParaRPr lang="en-US" altLang="zh-CN" sz="1200"/>
          </a:p>
          <a:p>
            <a:pPr lvl="0">
              <a:lnSpc>
                <a:spcPct val="80000"/>
              </a:lnSpc>
            </a:pPr>
            <a:r>
              <a:rPr lang="en-US" altLang="zh-CN" sz="1200"/>
              <a:t>        {"Cheng ling", 2, 17, 'F', 139.0},</a:t>
            </a:r>
            <a:endParaRPr lang="en-US" altLang="zh-CN" sz="1200"/>
          </a:p>
          <a:p>
            <a:pPr lvl="0">
              <a:lnSpc>
                <a:spcPct val="80000"/>
              </a:lnSpc>
            </a:pPr>
            <a:r>
              <a:rPr lang="en-US" altLang="zh-CN" sz="1200"/>
              <a:t>        {"Wang ming", 3, 17, 'B', 144.5}</a:t>
            </a:r>
            <a:endParaRPr lang="en-US" altLang="zh-CN" sz="1200"/>
          </a:p>
          <a:p>
            <a:pPr lvl="0">
              <a:lnSpc>
                <a:spcPct val="80000"/>
              </a:lnSpc>
            </a:pPr>
            <a:r>
              <a:rPr lang="en-US" altLang="zh-CN" sz="1200"/>
              <a:t>    };</a:t>
            </a:r>
            <a:endParaRPr lang="en-US" altLang="zh-CN" sz="1200"/>
          </a:p>
          <a:p>
            <a:pPr lvl="0">
              <a:lnSpc>
                <a:spcPct val="80000"/>
              </a:lnSpc>
            </a:pPr>
            <a:r>
              <a:rPr lang="en-US" altLang="zh-CN" sz="1200"/>
              <a:t>    int main(){</a:t>
            </a:r>
            <a:endParaRPr lang="en-US" altLang="zh-CN" sz="1200"/>
          </a:p>
          <a:p>
            <a:pPr lvl="0">
              <a:lnSpc>
                <a:spcPct val="80000"/>
              </a:lnSpc>
            </a:pPr>
            <a:r>
              <a:rPr lang="en-US" altLang="zh-CN" sz="1200"/>
              <a:t>        int i, num_140 = 0;</a:t>
            </a:r>
            <a:endParaRPr lang="en-US" altLang="zh-CN" sz="1200"/>
          </a:p>
          <a:p>
            <a:pPr lvl="0">
              <a:lnSpc>
                <a:spcPct val="80000"/>
              </a:lnSpc>
            </a:pPr>
            <a:r>
              <a:rPr lang="en-US" altLang="zh-CN" sz="1200"/>
              <a:t>        float average, sum = 0;</a:t>
            </a:r>
            <a:endParaRPr lang="en-US" altLang="zh-CN" sz="1200"/>
          </a:p>
          <a:p>
            <a:pPr lvl="0">
              <a:lnSpc>
                <a:spcPct val="80000"/>
              </a:lnSpc>
            </a:pPr>
            <a:r>
              <a:rPr lang="en-US" altLang="zh-CN" sz="1200"/>
              <a:t>        for(i=0; i&lt;5; i++){</a:t>
            </a:r>
            <a:endParaRPr lang="en-US" altLang="zh-CN" sz="1200"/>
          </a:p>
          <a:p>
            <a:pPr lvl="0">
              <a:lnSpc>
                <a:spcPct val="80000"/>
              </a:lnSpc>
            </a:pPr>
            <a:r>
              <a:rPr lang="en-US" altLang="zh-CN" sz="1200"/>
              <a:t>            sum += class[i].score;</a:t>
            </a:r>
            <a:endParaRPr lang="en-US" altLang="zh-CN" sz="1200"/>
          </a:p>
          <a:p>
            <a:pPr lvl="0">
              <a:lnSpc>
                <a:spcPct val="80000"/>
              </a:lnSpc>
            </a:pPr>
            <a:r>
              <a:rPr lang="en-US" altLang="zh-CN" sz="1200"/>
              <a:t>            if(class[i].score &lt; 140) num_140++;</a:t>
            </a:r>
            <a:endParaRPr lang="en-US" altLang="zh-CN" sz="1200"/>
          </a:p>
          <a:p>
            <a:pPr lvl="0">
              <a:lnSpc>
                <a:spcPct val="80000"/>
              </a:lnSpc>
            </a:pPr>
            <a:r>
              <a:rPr lang="en-US" altLang="zh-CN" sz="1200"/>
              <a:t>        }</a:t>
            </a:r>
            <a:endParaRPr lang="en-US" altLang="zh-CN" sz="1200"/>
          </a:p>
          <a:p>
            <a:pPr lvl="0">
              <a:lnSpc>
                <a:spcPct val="80000"/>
              </a:lnSpc>
            </a:pPr>
            <a:r>
              <a:rPr lang="en-US" altLang="zh-CN" sz="1200"/>
              <a:t>        printf("sum=%.2f\naverage=%.2f\nnum_140=%d\n", sum, sum/5, num_140);</a:t>
            </a:r>
            <a:endParaRPr lang="en-US" altLang="zh-CN" sz="1200"/>
          </a:p>
          <a:p>
            <a:pPr lvl="0">
              <a:lnSpc>
                <a:spcPct val="80000"/>
              </a:lnSpc>
            </a:pPr>
            <a:r>
              <a:rPr lang="en-US" altLang="zh-CN" sz="1200"/>
              <a:t>        return 0;</a:t>
            </a:r>
            <a:endParaRPr lang="en-US" altLang="zh-CN" sz="1200"/>
          </a:p>
          <a:p>
            <a:pPr lvl="0">
              <a:lnSpc>
                <a:spcPct val="80000"/>
              </a:lnSpc>
            </a:pPr>
            <a:r>
              <a:rPr lang="en-US" altLang="zh-CN" sz="1200"/>
              <a:t>    }</a:t>
            </a:r>
            <a:endParaRPr lang="en-US" altLang="zh-CN" sz="1200"/>
          </a:p>
        </p:txBody>
      </p:sp>
      <p:sp>
        <p:nvSpPr>
          <p:cNvPr id="16391" name="矩形 16390"/>
          <p:cNvSpPr/>
          <p:nvPr/>
        </p:nvSpPr>
        <p:spPr>
          <a:xfrm>
            <a:off x="9791700" y="1955800"/>
            <a:ext cx="1600200" cy="1044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1800">
                <a:solidFill>
                  <a:srgbClr val="336699">
                    <a:alpha val="100000"/>
                  </a:srgbClr>
                </a:solidFill>
                <a:effectLst>
                  <a:outerShdw dist="38100" algn="ctr" rotWithShape="0">
                    <a:srgbClr val="B2B2B2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运行结果：</a:t>
            </a:r>
            <a:endParaRPr lang="zh-CN" altLang="en-US" sz="1800">
              <a:solidFill>
                <a:srgbClr val="336699">
                  <a:alpha val="100000"/>
                </a:srgbClr>
              </a:solidFill>
              <a:effectLst>
                <a:outerShdw dist="38100" algn="ctr" rotWithShape="0">
                  <a:srgbClr val="B2B2B2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800">
                <a:solidFill>
                  <a:srgbClr val="336699">
                    <a:alpha val="100000"/>
                  </a:srgbClr>
                </a:solidFill>
                <a:effectLst>
                  <a:outerShdw dist="38100" algn="ctr" rotWithShape="0">
                    <a:srgbClr val="B2B2B2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sum=707.50</a:t>
            </a:r>
            <a:endParaRPr lang="zh-CN" altLang="en-US" sz="1800">
              <a:solidFill>
                <a:srgbClr val="336699">
                  <a:alpha val="100000"/>
                </a:srgbClr>
              </a:solidFill>
              <a:effectLst>
                <a:outerShdw dist="38100" algn="ctr" rotWithShape="0">
                  <a:srgbClr val="B2B2B2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800">
                <a:solidFill>
                  <a:srgbClr val="336699">
                    <a:alpha val="100000"/>
                  </a:srgbClr>
                </a:solidFill>
                <a:effectLst>
                  <a:outerShdw dist="38100" algn="ctr" rotWithShape="0">
                    <a:srgbClr val="B2B2B2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average=141.50</a:t>
            </a:r>
            <a:endParaRPr lang="zh-CN" altLang="en-US" sz="1800">
              <a:solidFill>
                <a:srgbClr val="336699">
                  <a:alpha val="100000"/>
                </a:srgbClr>
              </a:solidFill>
              <a:effectLst>
                <a:outerShdw dist="38100" algn="ctr" rotWithShape="0">
                  <a:srgbClr val="B2B2B2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800">
                <a:solidFill>
                  <a:srgbClr val="336699">
                    <a:alpha val="100000"/>
                  </a:srgbClr>
                </a:solidFill>
                <a:effectLst>
                  <a:outerShdw dist="38100" algn="ctr" rotWithShape="0">
                    <a:srgbClr val="B2B2B2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num_140=2</a:t>
            </a:r>
            <a:endParaRPr lang="zh-CN" altLang="en-US" sz="1800">
              <a:solidFill>
                <a:srgbClr val="336699">
                  <a:alpha val="100000"/>
                </a:srgbClr>
              </a:solidFill>
              <a:effectLst>
                <a:outerShdw dist="38100" algn="ctr" rotWithShape="0">
                  <a:srgbClr val="B2B2B2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文本框 13"/>
          <p:cNvSpPr/>
          <p:nvPr/>
        </p:nvSpPr>
        <p:spPr>
          <a:xfrm>
            <a:off x="1898650" y="4621213"/>
            <a:ext cx="8870950" cy="15541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117A6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C语言typedef：</a:t>
            </a:r>
            <a:endParaRPr lang="zh-CN" altLang="en-US" sz="4800" b="1" dirty="0">
              <a:solidFill>
                <a:srgbClr val="117A6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117A6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给类型起一个别名</a:t>
            </a:r>
            <a:endParaRPr lang="zh-CN" altLang="en-US" sz="4800" b="1" dirty="0">
              <a:solidFill>
                <a:srgbClr val="117A6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8435" name="组合 18434"/>
          <p:cNvGrpSpPr>
            <a:grpSpLocks noChangeAspect="1"/>
          </p:cNvGrpSpPr>
          <p:nvPr/>
        </p:nvGrpSpPr>
        <p:grpSpPr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18436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3" y="0"/>
              <a:ext cx="6818442" cy="63832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437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22015" cy="638306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8438" name="文本框 2"/>
          <p:cNvSpPr/>
          <p:nvPr/>
        </p:nvSpPr>
        <p:spPr>
          <a:xfrm>
            <a:off x="5130800" y="1338263"/>
            <a:ext cx="1609725" cy="255460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4</a:t>
            </a:r>
            <a:endParaRPr lang="en-US" altLang="zh-CN" sz="166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文本占位符 20481"/>
          <p:cNvSpPr/>
          <p:nvPr>
            <p:ph type="body" idx="1"/>
          </p:nvPr>
        </p:nvSpPr>
        <p:spPr>
          <a:xfrm>
            <a:off x="622300" y="990600"/>
            <a:ext cx="11069638" cy="5600700"/>
          </a:xfrm>
          <a:noFill/>
          <a:ln>
            <a:noFill/>
          </a:ln>
        </p:spPr>
        <p:txBody>
          <a:bodyPr/>
          <a:p>
            <a:pPr>
              <a:lnSpc>
                <a:spcPct val="80000"/>
              </a:lnSpc>
            </a:pPr>
            <a:r>
              <a:rPr lang="zh-CN" altLang="en-US" sz="1600" dirty="0"/>
              <a:t>C语言允许为一个数据类型起一个新的别名，就像给人起“绰号”一样。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1600" dirty="0"/>
              <a:t>起别名的目的不是为了提高程序运行效率，而是为了编码方便。例如有一个结构体的名字是 stu，要想定义一个结构体变量就得这样写</a:t>
            </a:r>
            <a:endParaRPr lang="zh-CN" altLang="en-US" sz="1600" dirty="0"/>
          </a:p>
          <a:p>
            <a:pPr>
              <a:lnSpc>
                <a:spcPct val="80000"/>
              </a:lnSpc>
              <a:buNone/>
            </a:pPr>
            <a:r>
              <a:rPr lang="zh-CN" altLang="en-US" sz="1600" dirty="0"/>
              <a:t>     struct stu stu1;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1600" dirty="0"/>
              <a:t>struct 看起来就是多余的，但不写又会报错。如果为 struct stu 起了一个别名 STU，书写起来就简单了：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1600" dirty="0"/>
              <a:t>STU stu1;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1600" dirty="0"/>
              <a:t>这种写法更加简练，意义也非常明确，不管是在标准头文件中还是以后的编程实践中，都会大量使用这种别名。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1600" dirty="0"/>
              <a:t>使用关键字 typedef 可以为类型起一个新的别名，语法格式为：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1600" dirty="0"/>
              <a:t>typedef  oldName  newName;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1600" dirty="0"/>
              <a:t>oldName 是类型原来的名字，newName 是类型新的名字。例如：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1600" dirty="0"/>
              <a:t>    typedef int INTEGER;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1600" dirty="0"/>
              <a:t>    INTEGER a, b;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1600" dirty="0"/>
              <a:t>    a = 1;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1600" dirty="0"/>
              <a:t>    b = 2;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1600" dirty="0"/>
              <a:t>INTEGER a, b;等效于int a, b;。</a:t>
            </a:r>
            <a:endParaRPr lang="zh-CN" altLang="en-US" sz="1600" dirty="0"/>
          </a:p>
        </p:txBody>
      </p:sp>
      <p:pic>
        <p:nvPicPr>
          <p:cNvPr id="20483" name="图片 32"/>
          <p:cNvPicPr>
            <a:picLocks noChangeAspect="1"/>
          </p:cNvPicPr>
          <p:nvPr>
            <p:ph/>
          </p:nvPr>
        </p:nvPicPr>
        <p:blipFill>
          <a:blip r:embed="rId1"/>
          <a:srcRect l="13631" t="9293" r="6708" b="5219"/>
          <a:stretch>
            <a:fillRect/>
          </a:stretch>
        </p:blipFill>
        <p:spPr>
          <a:xfrm>
            <a:off x="219075" y="160338"/>
            <a:ext cx="723900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文本框 59"/>
          <p:cNvSpPr/>
          <p:nvPr/>
        </p:nvSpPr>
        <p:spPr>
          <a:xfrm>
            <a:off x="987425" y="266700"/>
            <a:ext cx="2911475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typedef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0485" name="文本框 60"/>
          <p:cNvSpPr/>
          <p:nvPr/>
        </p:nvSpPr>
        <p:spPr>
          <a:xfrm>
            <a:off x="261938" y="177800"/>
            <a:ext cx="627062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6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13"/>
          <p:cNvSpPr/>
          <p:nvPr/>
        </p:nvSpPr>
        <p:spPr>
          <a:xfrm>
            <a:off x="2460625" y="4416425"/>
            <a:ext cx="7678738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7F5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二维数组</a:t>
            </a:r>
            <a:endParaRPr lang="zh-CN" altLang="en-US" sz="4800" b="1" dirty="0">
              <a:solidFill>
                <a:srgbClr val="007F5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7171" name="组合 7170"/>
          <p:cNvGrpSpPr>
            <a:grpSpLocks noChangeAspect="1"/>
          </p:cNvGrpSpPr>
          <p:nvPr/>
        </p:nvGrpSpPr>
        <p:grpSpPr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717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3" y="0"/>
              <a:ext cx="6818442" cy="63832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173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22015" cy="638306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174" name="文本框 2"/>
          <p:cNvSpPr/>
          <p:nvPr/>
        </p:nvSpPr>
        <p:spPr>
          <a:xfrm>
            <a:off x="5130800" y="1338263"/>
            <a:ext cx="1609725" cy="2555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x-none" sz="166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1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6" name="图片 77"/>
          <p:cNvPicPr>
            <a:picLocks noChangeAspect="1"/>
          </p:cNvPicPr>
          <p:nvPr>
            <p:ph/>
          </p:nvPr>
        </p:nvPicPr>
        <p:blipFill>
          <a:blip r:embed="rId1"/>
          <a:srcRect l="13631" t="9293" r="6708" b="5219"/>
          <a:stretch>
            <a:fillRect/>
          </a:stretch>
        </p:blipFill>
        <p:spPr>
          <a:xfrm>
            <a:off x="190500" y="160338"/>
            <a:ext cx="723900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文本框 88"/>
          <p:cNvSpPr/>
          <p:nvPr/>
        </p:nvSpPr>
        <p:spPr>
          <a:xfrm>
            <a:off x="987425" y="266700"/>
            <a:ext cx="4105275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typedef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1509" name="文本占位符 21508"/>
          <p:cNvSpPr/>
          <p:nvPr>
            <p:ph type="body" idx="1"/>
          </p:nvPr>
        </p:nvSpPr>
        <p:spPr>
          <a:xfrm>
            <a:off x="523875" y="1028700"/>
            <a:ext cx="4024313" cy="5256213"/>
          </a:xfrm>
          <a:noFill/>
          <a:ln>
            <a:noFill/>
          </a:ln>
        </p:spPr>
        <p:txBody>
          <a:bodyPr vert="horz" wrap="square" anchor="t"/>
          <a:p>
            <a:r>
              <a:rPr lang="en-US" altLang="zh-CN" sz="1600"/>
              <a:t>typedef </a:t>
            </a:r>
            <a:r>
              <a:rPr lang="zh-CN" altLang="en-US" sz="1600"/>
              <a:t>还可以给数组、指针、结构体等类型定义别名。先来看一个给数组类型定义别名的例子：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typedef char ARRAY20[20];</a:t>
            </a:r>
            <a:endParaRPr lang="en-US" altLang="zh-CN" sz="1600"/>
          </a:p>
          <a:p>
            <a:r>
              <a:rPr lang="zh-CN" altLang="en-US" sz="1600"/>
              <a:t>表示 </a:t>
            </a:r>
            <a:r>
              <a:rPr lang="en-US" altLang="zh-CN" sz="1600"/>
              <a:t>ARRAY20 </a:t>
            </a:r>
            <a:r>
              <a:rPr lang="zh-CN" altLang="en-US" sz="1600"/>
              <a:t>是类型</a:t>
            </a:r>
            <a:r>
              <a:rPr lang="en-US" altLang="zh-CN" sz="1600"/>
              <a:t>char [20]</a:t>
            </a:r>
            <a:r>
              <a:rPr lang="zh-CN" altLang="en-US" sz="1600"/>
              <a:t>的别名。它是一个长度为 </a:t>
            </a:r>
            <a:r>
              <a:rPr lang="en-US" altLang="zh-CN" sz="1600"/>
              <a:t>20 </a:t>
            </a:r>
            <a:r>
              <a:rPr lang="zh-CN" altLang="en-US" sz="1600"/>
              <a:t>的数组类型。接着可以用 </a:t>
            </a:r>
            <a:r>
              <a:rPr lang="en-US" altLang="zh-CN" sz="1600"/>
              <a:t>ARRAY20 </a:t>
            </a:r>
            <a:r>
              <a:rPr lang="zh-CN" altLang="en-US" sz="1600"/>
              <a:t>定义数组：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ARRAY20 a1, a2, s1, s2;</a:t>
            </a:r>
            <a:endParaRPr lang="en-US" altLang="zh-CN" sz="1600"/>
          </a:p>
          <a:p>
            <a:r>
              <a:rPr lang="zh-CN" altLang="en-US" sz="1600"/>
              <a:t>它等价于：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char a1[20], a2[20], s1[20], s2[20];</a:t>
            </a:r>
            <a:endParaRPr lang="en-US" altLang="zh-CN" sz="1600"/>
          </a:p>
          <a:p>
            <a:r>
              <a:rPr lang="zh-CN" altLang="en-US" sz="1600"/>
              <a:t>注意，数组也是有类型的。例如</a:t>
            </a:r>
            <a:r>
              <a:rPr lang="en-US" altLang="zh-CN" sz="1600"/>
              <a:t>char a1[20];</a:t>
            </a:r>
            <a:r>
              <a:rPr lang="zh-CN" altLang="en-US" sz="1600"/>
              <a:t>定义了一个数组 </a:t>
            </a:r>
            <a:r>
              <a:rPr lang="en-US" altLang="zh-CN" sz="1600"/>
              <a:t>a1</a:t>
            </a:r>
            <a:r>
              <a:rPr lang="zh-CN" altLang="en-US" sz="1600"/>
              <a:t>，它的类型就是 </a:t>
            </a:r>
            <a:r>
              <a:rPr lang="en-US" altLang="zh-CN" sz="1600"/>
              <a:t>char [20]</a:t>
            </a:r>
            <a:endParaRPr lang="en-US" altLang="zh-CN" sz="1600"/>
          </a:p>
        </p:txBody>
      </p:sp>
      <p:sp>
        <p:nvSpPr>
          <p:cNvPr id="21510" name="矩形 21509"/>
          <p:cNvSpPr/>
          <p:nvPr/>
        </p:nvSpPr>
        <p:spPr>
          <a:xfrm>
            <a:off x="5737225" y="409575"/>
            <a:ext cx="5965825" cy="61547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228600" lvl="0" indent="-228600" algn="l" defTabSz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1pPr>
            <a:lvl2pPr marL="685800" lvl="1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2pPr>
            <a:lvl3pPr marL="1143000" lvl="2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3pPr>
            <a:lvl4pPr marL="1600200" lvl="3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4pPr>
            <a:lvl5pPr marL="2057400" lvl="4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zh-CN" altLang="en-US" sz="1600"/>
              <a:t>又如，为结构体类型定义别名：</a:t>
            </a:r>
            <a:endParaRPr lang="zh-CN" altLang="en-US" sz="1600"/>
          </a:p>
          <a:p>
            <a:pPr lvl="0">
              <a:lnSpc>
                <a:spcPct val="90000"/>
              </a:lnSpc>
            </a:pPr>
            <a:endParaRPr lang="zh-CN" altLang="en-US" sz="1600"/>
          </a:p>
          <a:p>
            <a:pPr lvl="0">
              <a:lnSpc>
                <a:spcPct val="90000"/>
              </a:lnSpc>
            </a:pPr>
            <a:r>
              <a:rPr lang="zh-CN" altLang="en-US" sz="1600"/>
              <a:t>    </a:t>
            </a:r>
            <a:r>
              <a:rPr lang="en-US" altLang="zh-CN" sz="1600"/>
              <a:t>typedef struct stu{</a:t>
            </a:r>
            <a:endParaRPr lang="en-US" altLang="zh-CN" sz="1600"/>
          </a:p>
          <a:p>
            <a:pPr lvl="0">
              <a:lnSpc>
                <a:spcPct val="90000"/>
              </a:lnSpc>
            </a:pPr>
            <a:r>
              <a:rPr lang="en-US" altLang="zh-CN" sz="1600"/>
              <a:t>        char name[20];</a:t>
            </a:r>
            <a:endParaRPr lang="en-US" altLang="zh-CN" sz="1600"/>
          </a:p>
          <a:p>
            <a:pPr lvl="0">
              <a:lnSpc>
                <a:spcPct val="90000"/>
              </a:lnSpc>
            </a:pPr>
            <a:r>
              <a:rPr lang="en-US" altLang="zh-CN" sz="1600"/>
              <a:t>        int age;</a:t>
            </a:r>
            <a:endParaRPr lang="en-US" altLang="zh-CN" sz="1600"/>
          </a:p>
          <a:p>
            <a:pPr lvl="0">
              <a:lnSpc>
                <a:spcPct val="90000"/>
              </a:lnSpc>
            </a:pPr>
            <a:r>
              <a:rPr lang="en-US" altLang="zh-CN" sz="1600"/>
              <a:t>        char sex;</a:t>
            </a:r>
            <a:endParaRPr lang="en-US" altLang="zh-CN" sz="1600"/>
          </a:p>
          <a:p>
            <a:pPr lvl="0">
              <a:lnSpc>
                <a:spcPct val="90000"/>
              </a:lnSpc>
            </a:pPr>
            <a:r>
              <a:rPr lang="en-US" altLang="zh-CN" sz="1600"/>
              <a:t>    } STU;</a:t>
            </a:r>
            <a:endParaRPr lang="en-US" altLang="zh-CN" sz="1600"/>
          </a:p>
          <a:p>
            <a:pPr lvl="0">
              <a:lnSpc>
                <a:spcPct val="90000"/>
              </a:lnSpc>
            </a:pPr>
            <a:r>
              <a:rPr lang="en-US" altLang="zh-CN" sz="1600"/>
              <a:t>STU </a:t>
            </a:r>
            <a:r>
              <a:rPr lang="zh-CN" altLang="en-US" sz="1600"/>
              <a:t>是 </a:t>
            </a:r>
            <a:r>
              <a:rPr lang="en-US" altLang="zh-CN" sz="1600"/>
              <a:t>struct stu </a:t>
            </a:r>
            <a:r>
              <a:rPr lang="zh-CN" altLang="en-US" sz="1600"/>
              <a:t>的别名，可以用 </a:t>
            </a:r>
            <a:r>
              <a:rPr lang="en-US" altLang="zh-CN" sz="1600"/>
              <a:t>STU </a:t>
            </a:r>
            <a:r>
              <a:rPr lang="zh-CN" altLang="en-US" sz="1600"/>
              <a:t>定义结构体变量：</a:t>
            </a:r>
            <a:endParaRPr lang="zh-CN" altLang="en-US" sz="1600"/>
          </a:p>
          <a:p>
            <a:pPr lvl="0">
              <a:lnSpc>
                <a:spcPct val="90000"/>
              </a:lnSpc>
            </a:pPr>
            <a:r>
              <a:rPr lang="en-US" altLang="zh-CN" sz="1600"/>
              <a:t>STU body1,body2;</a:t>
            </a:r>
            <a:endParaRPr lang="en-US" altLang="zh-CN" sz="1600"/>
          </a:p>
          <a:p>
            <a:pPr lvl="0">
              <a:lnSpc>
                <a:spcPct val="90000"/>
              </a:lnSpc>
            </a:pPr>
            <a:r>
              <a:rPr lang="zh-CN" altLang="en-US" sz="1600"/>
              <a:t>它等价于：</a:t>
            </a:r>
            <a:endParaRPr lang="zh-CN" altLang="en-US" sz="1600"/>
          </a:p>
          <a:p>
            <a:pPr lvl="0">
              <a:lnSpc>
                <a:spcPct val="90000"/>
              </a:lnSpc>
            </a:pPr>
            <a:r>
              <a:rPr lang="en-US" altLang="zh-CN" sz="1600"/>
              <a:t>struct stu body1, body2;</a:t>
            </a:r>
            <a:endParaRPr lang="en-US" altLang="zh-CN" sz="1600"/>
          </a:p>
          <a:p>
            <a:pPr lvl="0">
              <a:lnSpc>
                <a:spcPct val="90000"/>
              </a:lnSpc>
            </a:pPr>
            <a:r>
              <a:rPr lang="zh-CN" altLang="en-US" sz="1600"/>
              <a:t>再如，为指针类型定义别名：</a:t>
            </a:r>
            <a:endParaRPr lang="zh-CN" altLang="en-US" sz="1600"/>
          </a:p>
          <a:p>
            <a:pPr lvl="0">
              <a:lnSpc>
                <a:spcPct val="90000"/>
              </a:lnSpc>
            </a:pPr>
            <a:r>
              <a:rPr lang="en-US" altLang="zh-CN" sz="1600"/>
              <a:t>typedef int (*PTR_TO_ARR)[4];</a:t>
            </a:r>
            <a:endParaRPr lang="en-US" altLang="zh-CN" sz="1600"/>
          </a:p>
          <a:p>
            <a:pPr lvl="0">
              <a:lnSpc>
                <a:spcPct val="90000"/>
              </a:lnSpc>
            </a:pPr>
            <a:r>
              <a:rPr lang="zh-CN" altLang="en-US" sz="1600"/>
              <a:t>表示 </a:t>
            </a:r>
            <a:r>
              <a:rPr lang="en-US" altLang="zh-CN" sz="1600"/>
              <a:t>PTR_TO_ARR </a:t>
            </a:r>
            <a:r>
              <a:rPr lang="zh-CN" altLang="en-US" sz="1600"/>
              <a:t>是类型</a:t>
            </a:r>
            <a:r>
              <a:rPr lang="en-US" altLang="zh-CN" sz="1600"/>
              <a:t>int * [4]</a:t>
            </a:r>
            <a:r>
              <a:rPr lang="zh-CN" altLang="en-US" sz="1600"/>
              <a:t>的别名，它是一个二维数组指针类型。接着可以使用 </a:t>
            </a:r>
            <a:r>
              <a:rPr lang="en-US" altLang="zh-CN" sz="1600"/>
              <a:t>PTR_TO_ARR </a:t>
            </a:r>
            <a:r>
              <a:rPr lang="zh-CN" altLang="en-US" sz="1600"/>
              <a:t>定义二维数组指针：</a:t>
            </a:r>
            <a:endParaRPr lang="zh-CN" altLang="en-US" sz="1600"/>
          </a:p>
          <a:p>
            <a:pPr lvl="0">
              <a:lnSpc>
                <a:spcPct val="90000"/>
              </a:lnSpc>
            </a:pPr>
            <a:r>
              <a:rPr lang="en-US" altLang="zh-CN" sz="1600"/>
              <a:t>PTR_TO_ARR p1, p2;</a:t>
            </a:r>
            <a:endParaRPr lang="en-US" altLang="zh-CN" sz="160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文本占位符 23553"/>
          <p:cNvSpPr/>
          <p:nvPr>
            <p:ph type="body" idx="1"/>
          </p:nvPr>
        </p:nvSpPr>
        <p:spPr>
          <a:xfrm>
            <a:off x="612775" y="647700"/>
            <a:ext cx="4429125" cy="5826125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sz="1800" dirty="0"/>
              <a:t>typedef 在表现上有时候类似于 #define，但它和宏替换之间存在一个关键性的区别。正确思考这个问题的方法就是把 typedef 看成一种彻底的“封装”类型，声明之后不能再往里面增加别的东西。</a:t>
            </a:r>
            <a:endParaRPr lang="zh-CN" altLang="en-US" sz="1800" dirty="0"/>
          </a:p>
          <a:p>
            <a:pPr eaLnBrk="1" hangingPunct="1"/>
            <a:endParaRPr lang="zh-CN" altLang="en-US" sz="1800" dirty="0"/>
          </a:p>
          <a:p>
            <a:pPr eaLnBrk="1" hangingPunct="1"/>
            <a:r>
              <a:rPr lang="zh-CN" altLang="en-US" sz="1800" dirty="0"/>
              <a:t>1) 可以使用其他类型说明符对宏类型名进行扩展，但对 typedef 所定义的类型名却不能这样做。如下所示：</a:t>
            </a:r>
            <a:endParaRPr lang="zh-CN" altLang="en-US" sz="1800" dirty="0"/>
          </a:p>
          <a:p>
            <a:pPr eaLnBrk="1" hangingPunct="1"/>
            <a:endParaRPr lang="zh-CN" altLang="en-US" sz="1800" dirty="0"/>
          </a:p>
          <a:p>
            <a:pPr eaLnBrk="1" hangingPunct="1"/>
            <a:r>
              <a:rPr lang="zh-CN" altLang="en-US" sz="1800" dirty="0"/>
              <a:t>#define INTERGE int</a:t>
            </a:r>
            <a:endParaRPr lang="zh-CN" altLang="en-US" sz="1800" dirty="0"/>
          </a:p>
          <a:p>
            <a:pPr eaLnBrk="1" hangingPunct="1"/>
            <a:r>
              <a:rPr lang="zh-CN" altLang="en-US" sz="1800" dirty="0"/>
              <a:t>unsigned INTERGE n;  //没问题</a:t>
            </a:r>
            <a:endParaRPr lang="zh-CN" altLang="en-US" sz="1800" dirty="0"/>
          </a:p>
          <a:p>
            <a:pPr eaLnBrk="1" hangingPunct="1"/>
            <a:endParaRPr lang="zh-CN" altLang="en-US" sz="1800" dirty="0"/>
          </a:p>
          <a:p>
            <a:pPr eaLnBrk="1" hangingPunct="1"/>
            <a:r>
              <a:rPr lang="zh-CN" altLang="en-US" sz="1800" dirty="0"/>
              <a:t>typedef int INTERGE;</a:t>
            </a:r>
            <a:endParaRPr lang="zh-CN" altLang="en-US" sz="1800" dirty="0"/>
          </a:p>
          <a:p>
            <a:pPr eaLnBrk="1" hangingPunct="1"/>
            <a:r>
              <a:rPr lang="zh-CN" altLang="en-US" sz="1800" dirty="0"/>
              <a:t>unsigned INTERGE n;  //错误，不能在 INTERGE 前面添加 unsigned</a:t>
            </a:r>
            <a:br>
              <a:rPr lang="zh-CN" altLang="en-US" sz="1400" dirty="0"/>
            </a:br>
            <a:endParaRPr lang="zh-CN" altLang="en-US" sz="1400" dirty="0"/>
          </a:p>
          <a:p>
            <a:endParaRPr lang="zh-CN" altLang="en-US" sz="1400" dirty="0"/>
          </a:p>
        </p:txBody>
      </p:sp>
      <p:pic>
        <p:nvPicPr>
          <p:cNvPr id="23555" name="图片 46"/>
          <p:cNvPicPr>
            <a:picLocks noChangeAspect="1"/>
          </p:cNvPicPr>
          <p:nvPr>
            <p:ph/>
          </p:nvPr>
        </p:nvPicPr>
        <p:blipFill>
          <a:blip r:embed="rId1"/>
          <a:srcRect l="13631" t="9293" r="6708" b="5219"/>
          <a:stretch>
            <a:fillRect/>
          </a:stretch>
        </p:blipFill>
        <p:spPr>
          <a:xfrm>
            <a:off x="247650" y="160338"/>
            <a:ext cx="725488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6" name="文本框 47"/>
          <p:cNvSpPr/>
          <p:nvPr/>
        </p:nvSpPr>
        <p:spPr>
          <a:xfrm>
            <a:off x="987425" y="266700"/>
            <a:ext cx="4176713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typedef 和 #define 的区别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3557" name="文本框 48"/>
          <p:cNvSpPr/>
          <p:nvPr/>
        </p:nvSpPr>
        <p:spPr>
          <a:xfrm>
            <a:off x="247650" y="177800"/>
            <a:ext cx="627063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6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23558" name="Rectangle 3"/>
          <p:cNvSpPr>
            <a:spLocks noGrp="1"/>
          </p:cNvSpPr>
          <p:nvPr/>
        </p:nvSpPr>
        <p:spPr>
          <a:xfrm>
            <a:off x="5884863" y="428625"/>
            <a:ext cx="5842000" cy="5940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228600" lvl="0" indent="-228600" algn="l" defTabSz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1pPr>
            <a:lvl2pPr marL="685800" lvl="1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2pPr>
            <a:lvl3pPr marL="1143000" lvl="2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3pPr>
            <a:lvl4pPr marL="1600200" lvl="3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4pPr>
            <a:lvl5pPr marL="2057400" lvl="4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defRPr>
            </a:lvl5pPr>
          </a:lstStyle>
          <a:p>
            <a:pPr lvl="0" eaLnBrk="1" hangingPunct="1">
              <a:lnSpc>
                <a:spcPct val="80000"/>
              </a:lnSpc>
            </a:pPr>
            <a:r>
              <a:rPr lang="en-US" altLang="x-none" sz="2000" dirty="0"/>
              <a:t>2) 在连续定义几个变量的时候，typedef 能够保证定义的所有变量均为同一类型，而 #define 则无法保证。例如：</a:t>
            </a:r>
            <a:endParaRPr lang="en-US" altLang="x-none" sz="2000" dirty="0"/>
          </a:p>
          <a:p>
            <a:pPr lvl="0" eaLnBrk="1" hangingPunct="1">
              <a:lnSpc>
                <a:spcPct val="80000"/>
              </a:lnSpc>
            </a:pPr>
            <a:endParaRPr lang="en-US" altLang="x-none" sz="20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000" dirty="0"/>
              <a:t>#define PTR_INT int *</a:t>
            </a:r>
            <a:endParaRPr lang="en-US" altLang="x-none" sz="20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000" dirty="0"/>
              <a:t>PTR_INT p1, p2;</a:t>
            </a:r>
            <a:endParaRPr lang="en-US" altLang="x-none" sz="20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000" dirty="0"/>
              <a:t>经过宏替换以后，第二行变为：</a:t>
            </a:r>
            <a:endParaRPr lang="en-US" altLang="x-none" sz="2000" dirty="0"/>
          </a:p>
          <a:p>
            <a:pPr lvl="0" eaLnBrk="1" hangingPunct="1">
              <a:lnSpc>
                <a:spcPct val="80000"/>
              </a:lnSpc>
            </a:pPr>
            <a:endParaRPr lang="en-US" altLang="x-none" sz="20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000" dirty="0"/>
              <a:t>int *p1, p2;</a:t>
            </a:r>
            <a:endParaRPr lang="en-US" altLang="x-none" sz="20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000" dirty="0"/>
              <a:t>这使得 p1、p2 成为不同的类型：p1 是指向 int 类型的指针，p2 是 int 类型。</a:t>
            </a:r>
            <a:endParaRPr lang="en-US" altLang="x-none" sz="2000" dirty="0"/>
          </a:p>
          <a:p>
            <a:pPr lvl="0" eaLnBrk="1" hangingPunct="1">
              <a:lnSpc>
                <a:spcPct val="80000"/>
              </a:lnSpc>
            </a:pPr>
            <a:endParaRPr lang="en-US" altLang="x-none" sz="20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000" dirty="0"/>
              <a:t>相反，在下面的代码中：</a:t>
            </a:r>
            <a:endParaRPr lang="en-US" altLang="x-none" sz="2000" dirty="0"/>
          </a:p>
          <a:p>
            <a:pPr lvl="0" eaLnBrk="1" hangingPunct="1">
              <a:lnSpc>
                <a:spcPct val="80000"/>
              </a:lnSpc>
            </a:pPr>
            <a:endParaRPr lang="en-US" altLang="x-none" sz="20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000" dirty="0"/>
              <a:t>typedef int * PTR_INT</a:t>
            </a:r>
            <a:endParaRPr lang="en-US" altLang="x-none" sz="20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000" dirty="0"/>
              <a:t>PTR_INT p1, p2;</a:t>
            </a:r>
            <a:endParaRPr lang="en-US" altLang="x-none" sz="20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2000" dirty="0"/>
              <a:t>p1、p2 类型相同，它们都是指向 int 类型的指针。</a:t>
            </a:r>
            <a:endParaRPr lang="en-US" altLang="x-none" sz="2000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" y="-1905"/>
            <a:ext cx="12210415" cy="686244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6865" y="57150"/>
            <a:ext cx="8963025" cy="67640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5" name="图片 45"/>
          <p:cNvPicPr>
            <a:picLocks noChangeAspect="1"/>
          </p:cNvPicPr>
          <p:nvPr/>
        </p:nvPicPr>
        <p:blipFill>
          <a:blip r:embed="rId1"/>
          <a:srcRect l="13631" t="9293" r="6708" b="5219"/>
          <a:stretch>
            <a:fillRect/>
          </a:stretch>
        </p:blipFill>
        <p:spPr>
          <a:xfrm>
            <a:off x="48260" y="160338"/>
            <a:ext cx="723900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92810" y="30924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 dirty="0">
                <a:solidFill>
                  <a:srgbClr val="007F58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一维数组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1830070" y="1674495"/>
          <a:ext cx="853122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       2 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       4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           6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           8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          10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370330" y="1674495"/>
            <a:ext cx="299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200275" y="2327910"/>
            <a:ext cx="35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072890" y="2327910"/>
            <a:ext cx="39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715000" y="2327910"/>
            <a:ext cx="42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567295" y="2327910"/>
            <a:ext cx="386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140825" y="2327910"/>
            <a:ext cx="434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929765" y="976630"/>
            <a:ext cx="270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5">
                    <a:lumMod val="10000"/>
                  </a:schemeClr>
                </a:solidFill>
              </a:rPr>
              <a:t>int a[5];</a:t>
            </a:r>
            <a:endParaRPr lang="en-US" altLang="zh-CN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30070" y="3119120"/>
            <a:ext cx="12934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a[0]=2</a:t>
            </a:r>
            <a:endParaRPr lang="en-US" altLang="zh-CN" sz="2400"/>
          </a:p>
          <a:p>
            <a:r>
              <a:rPr lang="en-US" altLang="zh-CN" sz="2400"/>
              <a:t>a[1]=4</a:t>
            </a:r>
            <a:endParaRPr lang="en-US" altLang="zh-CN" sz="2400"/>
          </a:p>
          <a:p>
            <a:r>
              <a:rPr lang="en-US" altLang="zh-CN" sz="2400"/>
              <a:t>a[2]=6</a:t>
            </a:r>
            <a:endParaRPr lang="en-US" altLang="zh-CN" sz="2400"/>
          </a:p>
          <a:p>
            <a:r>
              <a:rPr lang="en-US" altLang="zh-CN" sz="2400"/>
              <a:t>a[3]=8</a:t>
            </a:r>
            <a:endParaRPr lang="en-US" altLang="zh-CN" sz="2400"/>
          </a:p>
          <a:p>
            <a:r>
              <a:rPr lang="en-US" altLang="zh-CN" sz="2400"/>
              <a:t>a[4]=10</a:t>
            </a:r>
            <a:endParaRPr lang="en-US" altLang="zh-CN" sz="240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5" name="图片 45"/>
          <p:cNvPicPr>
            <a:picLocks noChangeAspect="1"/>
          </p:cNvPicPr>
          <p:nvPr>
            <p:ph idx="1"/>
          </p:nvPr>
        </p:nvPicPr>
        <p:blipFill>
          <a:blip r:embed="rId1"/>
          <a:srcRect l="13631" t="9293" r="6708" b="5219"/>
          <a:stretch>
            <a:fillRect/>
          </a:stretch>
        </p:blipFill>
        <p:spPr>
          <a:xfrm>
            <a:off x="62865" y="172720"/>
            <a:ext cx="909955" cy="777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53160" y="377190"/>
            <a:ext cx="109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rgbClr val="007F58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二维数组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05200" y="949960"/>
            <a:ext cx="4450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800">
                <a:sym typeface="+mn-ea"/>
              </a:rPr>
              <a:t>二维数组的定义</a:t>
            </a:r>
            <a:endParaRPr lang="zh-CN" altLang="en-US" sz="4800">
              <a:sym typeface="+mn-ea"/>
            </a:endParaRPr>
          </a:p>
        </p:txBody>
      </p:sp>
      <p:sp>
        <p:nvSpPr>
          <p:cNvPr id="20483" name="文本占位符 20482"/>
          <p:cNvSpPr/>
          <p:nvPr/>
        </p:nvSpPr>
        <p:spPr>
          <a:xfrm>
            <a:off x="972820" y="1889760"/>
            <a:ext cx="10059988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lvl="0" indent="-228600" algn="l" defTabSz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85800" lvl="1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cs typeface="+mn-cs"/>
                <a:sym typeface="Arial" panose="020B0604020202020204" pitchFamily="34" charset="0"/>
              </a:defRPr>
            </a:lvl2pPr>
            <a:lvl3pPr marL="1143000" lvl="2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cs typeface="+mn-cs"/>
                <a:sym typeface="Arial" panose="020B0604020202020204" pitchFamily="34" charset="0"/>
              </a:defRPr>
            </a:lvl3pPr>
            <a:lvl4pPr marL="1600200" lvl="3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cs typeface="+mn-cs"/>
                <a:sym typeface="Arial" panose="020B0604020202020204" pitchFamily="34" charset="0"/>
              </a:defRPr>
            </a:lvl4pPr>
            <a:lvl5pPr marL="2057400" lvl="4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r>
              <a:rPr lang="zh-CN" altLang="en-US" sz="1800"/>
              <a:t>二维数组定义的一般形式是：</a:t>
            </a:r>
            <a:endParaRPr lang="zh-CN" altLang="en-US" sz="1800"/>
          </a:p>
          <a:p>
            <a:r>
              <a:rPr lang="en-US" altLang="zh-CN" sz="1800"/>
              <a:t>dataType arrayName[length1][length2];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其中，</a:t>
            </a:r>
            <a:r>
              <a:rPr lang="en-US" altLang="zh-CN" sz="1800"/>
              <a:t>dataType </a:t>
            </a:r>
            <a:r>
              <a:rPr lang="zh-CN" altLang="en-US" sz="1800"/>
              <a:t>为数据类型，</a:t>
            </a:r>
            <a:r>
              <a:rPr lang="en-US" altLang="zh-CN" sz="1800"/>
              <a:t>arrayName </a:t>
            </a:r>
            <a:r>
              <a:rPr lang="zh-CN" altLang="en-US" sz="1800"/>
              <a:t>为数组名，</a:t>
            </a:r>
            <a:r>
              <a:rPr lang="en-US" altLang="zh-CN" sz="1800"/>
              <a:t>length1 </a:t>
            </a:r>
            <a:r>
              <a:rPr lang="zh-CN" altLang="en-US" sz="1800"/>
              <a:t>为第一维下标的长度，</a:t>
            </a:r>
            <a:r>
              <a:rPr lang="en-US" altLang="zh-CN" sz="1800"/>
              <a:t>length2 </a:t>
            </a:r>
            <a:r>
              <a:rPr lang="zh-CN" altLang="en-US" sz="1800"/>
              <a:t>为第二维下标的长度。例如：</a:t>
            </a:r>
            <a:endParaRPr lang="zh-CN" altLang="en-US" sz="1800"/>
          </a:p>
          <a:p>
            <a:r>
              <a:rPr lang="en-US" altLang="zh-CN" sz="1800"/>
              <a:t>int a[3][4];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定义了一个</a:t>
            </a:r>
            <a:r>
              <a:rPr lang="en-US" altLang="zh-CN" sz="1800"/>
              <a:t>3</a:t>
            </a:r>
            <a:r>
              <a:rPr lang="zh-CN" altLang="en-US" sz="1800"/>
              <a:t>行</a:t>
            </a:r>
            <a:r>
              <a:rPr lang="en-US" altLang="zh-CN" sz="1800"/>
              <a:t>4</a:t>
            </a:r>
            <a:r>
              <a:rPr lang="zh-CN" altLang="en-US" sz="1800"/>
              <a:t>列的数组，共有</a:t>
            </a:r>
            <a:r>
              <a:rPr lang="en-US" altLang="zh-CN" sz="1800"/>
              <a:t>3×4=12</a:t>
            </a:r>
            <a:r>
              <a:rPr lang="zh-CN" altLang="en-US" sz="1800"/>
              <a:t>个元素，数组名为</a:t>
            </a:r>
            <a:r>
              <a:rPr lang="en-US" altLang="zh-CN" sz="1800"/>
              <a:t>a</a:t>
            </a:r>
            <a:r>
              <a:rPr lang="zh-CN" altLang="en-US" sz="1800"/>
              <a:t>，即：</a:t>
            </a:r>
            <a:endParaRPr lang="zh-CN" altLang="en-US" sz="1800"/>
          </a:p>
          <a:p>
            <a:r>
              <a:rPr lang="en-US" altLang="zh-CN" sz="1800"/>
              <a:t>a[0][0], a[0][1], a[0][2], a[0][3]</a:t>
            </a:r>
            <a:endParaRPr lang="en-US" altLang="zh-CN" sz="1800"/>
          </a:p>
          <a:p>
            <a:r>
              <a:rPr lang="en-US" altLang="zh-CN" sz="1800"/>
              <a:t>a[1][0], a[1][1], a[1][2], a[1][3]</a:t>
            </a:r>
            <a:endParaRPr lang="en-US" altLang="zh-CN" sz="1800"/>
          </a:p>
          <a:p>
            <a:r>
              <a:rPr lang="en-US" altLang="zh-CN" sz="1800"/>
              <a:t>a[2][0], a[2][1], a[2][2], a[2][3]</a:t>
            </a:r>
            <a:endParaRPr lang="en-US" altLang="zh-CN" sz="180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5" name="图片 45"/>
          <p:cNvPicPr>
            <a:picLocks noChangeAspect="1"/>
          </p:cNvPicPr>
          <p:nvPr>
            <p:ph idx="1"/>
          </p:nvPr>
        </p:nvPicPr>
        <p:blipFill>
          <a:blip r:embed="rId1"/>
          <a:srcRect l="13631" t="9293" r="6708" b="5219"/>
          <a:stretch>
            <a:fillRect/>
          </a:stretch>
        </p:blipFill>
        <p:spPr>
          <a:xfrm>
            <a:off x="62865" y="172720"/>
            <a:ext cx="909955" cy="777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53160" y="377190"/>
            <a:ext cx="109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rgbClr val="007F58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二维数组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1920240" y="1786255"/>
          <a:ext cx="835152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20"/>
                <a:gridCol w="1391920"/>
                <a:gridCol w="1391920"/>
                <a:gridCol w="1391920"/>
                <a:gridCol w="1391920"/>
                <a:gridCol w="1391920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        1</a:t>
                      </a:r>
                      <a:endParaRPr lang="en-US" altLang="zh-CN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       2</a:t>
                      </a:r>
                      <a:endParaRPr lang="en-US" altLang="zh-CN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          3</a:t>
                      </a:r>
                      <a:endParaRPr lang="en-US" altLang="zh-CN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20240" y="949960"/>
            <a:ext cx="173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int a[4][6];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925830" y="2366645"/>
            <a:ext cx="226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14475" y="1835785"/>
            <a:ext cx="22225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0</a:t>
            </a:r>
            <a:endParaRPr lang="en-US" altLang="zh-CN" sz="2400"/>
          </a:p>
          <a:p>
            <a:r>
              <a:rPr lang="en-US" altLang="zh-CN" sz="2400"/>
              <a:t>1</a:t>
            </a:r>
            <a:endParaRPr lang="en-US" altLang="zh-CN" sz="2400"/>
          </a:p>
          <a:p>
            <a:r>
              <a:rPr lang="en-US" altLang="zh-CN" sz="2400"/>
              <a:t>2</a:t>
            </a:r>
            <a:endParaRPr lang="en-US" altLang="zh-CN" sz="2400"/>
          </a:p>
          <a:p>
            <a:r>
              <a:rPr lang="en-US" altLang="zh-CN" sz="2400"/>
              <a:t>3</a:t>
            </a:r>
            <a:endParaRPr lang="en-US" altLang="zh-CN" sz="2400"/>
          </a:p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920240" y="1318260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0               1                2              3              4              5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1997710" y="3862705"/>
            <a:ext cx="55600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a[0][0]=1</a:t>
            </a:r>
            <a:endParaRPr lang="en-US" altLang="zh-CN"/>
          </a:p>
          <a:p>
            <a:r>
              <a:rPr lang="en-US" altLang="zh-CN"/>
              <a:t>a[0][1]=2</a:t>
            </a:r>
            <a:endParaRPr lang="en-US" altLang="zh-CN"/>
          </a:p>
          <a:p>
            <a:r>
              <a:rPr lang="en-US" altLang="zh-CN"/>
              <a:t>a[0][2]=3</a:t>
            </a:r>
            <a:endParaRPr lang="en-US" altLang="zh-CN"/>
          </a:p>
          <a:p>
            <a:r>
              <a:rPr lang="en-US" altLang="zh-CN"/>
              <a:t>.....</a:t>
            </a:r>
            <a:endParaRPr lang="en-US" altLang="zh-CN"/>
          </a:p>
          <a:p>
            <a:r>
              <a:rPr lang="en-US" altLang="zh-CN"/>
              <a:t>.....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8" name="图片 30"/>
          <p:cNvPicPr>
            <a:picLocks noChangeAspect="1"/>
          </p:cNvPicPr>
          <p:nvPr/>
        </p:nvPicPr>
        <p:blipFill>
          <a:blip r:embed="rId1"/>
          <a:srcRect l="13631" t="9293" r="6708" b="5219"/>
          <a:stretch>
            <a:fillRect/>
          </a:stretch>
        </p:blipFill>
        <p:spPr>
          <a:xfrm>
            <a:off x="33338" y="160338"/>
            <a:ext cx="725487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文本框 39"/>
          <p:cNvSpPr/>
          <p:nvPr/>
        </p:nvSpPr>
        <p:spPr>
          <a:xfrm>
            <a:off x="987425" y="266700"/>
            <a:ext cx="2257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二维数组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4580" name="文本框 46"/>
          <p:cNvSpPr/>
          <p:nvPr/>
        </p:nvSpPr>
        <p:spPr>
          <a:xfrm>
            <a:off x="71438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x-none" sz="36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pic>
        <p:nvPicPr>
          <p:cNvPr id="24581" name="图片 245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527175"/>
            <a:ext cx="5675313" cy="3125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2" name="图片 245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1149350"/>
            <a:ext cx="5335588" cy="4908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/>
          <p:nvPr>
            <p:ph type="title"/>
          </p:nvPr>
        </p:nvSpPr>
        <p:spPr>
          <a:xfrm>
            <a:off x="3444875" y="274638"/>
            <a:ext cx="8137525" cy="1143000"/>
          </a:xfrm>
          <a:noFill/>
          <a:ln>
            <a:noFill/>
          </a:ln>
        </p:spPr>
        <p:txBody>
          <a:bodyPr anchor="ctr"/>
          <a:p>
            <a:r>
              <a:rPr lang="zh-CN" altLang="en-US" sz="2800"/>
              <a:t>二维数组的初始化</a:t>
            </a:r>
            <a:endParaRPr lang="zh-CN" altLang="en-US" sz="2800"/>
          </a:p>
        </p:txBody>
      </p:sp>
      <p:sp>
        <p:nvSpPr>
          <p:cNvPr id="26627" name="文本占位符 26626"/>
          <p:cNvSpPr/>
          <p:nvPr>
            <p:ph type="body" idx="1"/>
          </p:nvPr>
        </p:nvSpPr>
        <p:spPr>
          <a:xfrm>
            <a:off x="1924050" y="1570038"/>
            <a:ext cx="8712200" cy="4525962"/>
          </a:xfrm>
          <a:noFill/>
          <a:ln>
            <a:noFill/>
          </a:ln>
        </p:spPr>
        <p:txBody>
          <a:bodyPr/>
          <a:p>
            <a:pPr>
              <a:lnSpc>
                <a:spcPct val="70000"/>
              </a:lnSpc>
            </a:pPr>
            <a:r>
              <a:rPr lang="zh-CN" altLang="en-US" sz="1800"/>
              <a:t>二维数组的初始化可以按行分段赋值，也可按行连续赋值。</a:t>
            </a:r>
            <a:endParaRPr lang="zh-CN" altLang="en-US" sz="1800"/>
          </a:p>
          <a:p>
            <a:pPr>
              <a:lnSpc>
                <a:spcPct val="70000"/>
              </a:lnSpc>
            </a:pPr>
            <a:endParaRPr lang="zh-CN" altLang="en-US" sz="1800"/>
          </a:p>
          <a:p>
            <a:pPr>
              <a:lnSpc>
                <a:spcPct val="70000"/>
              </a:lnSpc>
            </a:pPr>
            <a:r>
              <a:rPr lang="zh-CN" altLang="en-US" sz="1800"/>
              <a:t>例如对数组</a:t>
            </a:r>
            <a:r>
              <a:rPr lang="en-US" altLang="zh-CN" sz="1800"/>
              <a:t>a[5][3]</a:t>
            </a:r>
            <a:r>
              <a:rPr lang="zh-CN" altLang="en-US" sz="1800"/>
              <a:t>，按行分段赋值可写为：</a:t>
            </a:r>
            <a:endParaRPr lang="zh-CN" altLang="en-US" sz="1800"/>
          </a:p>
          <a:p>
            <a:pPr>
              <a:lnSpc>
                <a:spcPct val="70000"/>
              </a:lnSpc>
            </a:pPr>
            <a:endParaRPr lang="zh-CN" altLang="en-US" sz="1800"/>
          </a:p>
          <a:p>
            <a:pPr>
              <a:lnSpc>
                <a:spcPct val="70000"/>
              </a:lnSpc>
            </a:pPr>
            <a:r>
              <a:rPr lang="en-US" altLang="zh-CN" sz="1800"/>
              <a:t>int a[5][3]={ {80,75,92}, {61,65,71}, {59,63,70}, {85,87,90}, {76,77,85} };</a:t>
            </a:r>
            <a:endParaRPr lang="en-US" altLang="zh-CN" sz="1800"/>
          </a:p>
          <a:p>
            <a:pPr>
              <a:lnSpc>
                <a:spcPct val="70000"/>
              </a:lnSpc>
            </a:pPr>
            <a:endParaRPr lang="en-US" altLang="zh-CN" sz="1800"/>
          </a:p>
          <a:p>
            <a:pPr>
              <a:lnSpc>
                <a:spcPct val="70000"/>
              </a:lnSpc>
            </a:pPr>
            <a:r>
              <a:rPr lang="zh-CN" altLang="en-US" sz="1800"/>
              <a:t>按行连续赋值可写为：</a:t>
            </a:r>
            <a:endParaRPr lang="zh-CN" altLang="en-US" sz="1800"/>
          </a:p>
          <a:p>
            <a:pPr>
              <a:lnSpc>
                <a:spcPct val="70000"/>
              </a:lnSpc>
            </a:pPr>
            <a:endParaRPr lang="zh-CN" altLang="en-US" sz="1800"/>
          </a:p>
          <a:p>
            <a:pPr>
              <a:lnSpc>
                <a:spcPct val="70000"/>
              </a:lnSpc>
            </a:pPr>
            <a:r>
              <a:rPr lang="en-US" altLang="zh-CN" sz="1800"/>
              <a:t>int a[5][3]={80, 75, 92, 61, 65, 71, 59, 63, 70, 85, 87, 90, 76, 77, 85};</a:t>
            </a:r>
            <a:endParaRPr lang="en-US" altLang="zh-CN" sz="1800"/>
          </a:p>
          <a:p>
            <a:pPr>
              <a:lnSpc>
                <a:spcPct val="70000"/>
              </a:lnSpc>
            </a:pPr>
            <a:endParaRPr lang="en-US" altLang="zh-CN" sz="1800"/>
          </a:p>
          <a:p>
            <a:pPr>
              <a:lnSpc>
                <a:spcPct val="70000"/>
              </a:lnSpc>
            </a:pPr>
            <a:r>
              <a:rPr lang="zh-CN" altLang="en-US" sz="1800"/>
              <a:t>这两种赋初值的结果是完全相同的。</a:t>
            </a:r>
            <a:endParaRPr lang="zh-CN" altLang="en-US" sz="1800"/>
          </a:p>
        </p:txBody>
      </p:sp>
      <p:pic>
        <p:nvPicPr>
          <p:cNvPr id="26628" name="图片 57"/>
          <p:cNvPicPr>
            <a:picLocks noChangeAspect="1"/>
          </p:cNvPicPr>
          <p:nvPr>
            <p:ph/>
          </p:nvPr>
        </p:nvPicPr>
        <p:blipFill>
          <a:blip r:embed="rId1"/>
          <a:srcRect l="13631" t="9293" r="6708" b="5219"/>
          <a:stretch>
            <a:fillRect/>
          </a:stretch>
        </p:blipFill>
        <p:spPr>
          <a:xfrm>
            <a:off x="0" y="160338"/>
            <a:ext cx="723900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9" name="文本框 58"/>
          <p:cNvSpPr/>
          <p:nvPr/>
        </p:nvSpPr>
        <p:spPr>
          <a:xfrm>
            <a:off x="987425" y="266700"/>
            <a:ext cx="2257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二维数组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6630" name="文本框 59"/>
          <p:cNvSpPr/>
          <p:nvPr/>
        </p:nvSpPr>
        <p:spPr>
          <a:xfrm>
            <a:off x="42863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x-none" sz="36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4" name="图片 286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9413" y="833438"/>
            <a:ext cx="6353175" cy="518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5" name="图片 57"/>
          <p:cNvPicPr>
            <a:picLocks noChangeAspect="1"/>
          </p:cNvPicPr>
          <p:nvPr/>
        </p:nvPicPr>
        <p:blipFill>
          <a:blip r:embed="rId2"/>
          <a:srcRect l="13631" t="9293" r="6708" b="5219"/>
          <a:stretch>
            <a:fillRect/>
          </a:stretch>
        </p:blipFill>
        <p:spPr>
          <a:xfrm>
            <a:off x="0" y="160338"/>
            <a:ext cx="723900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6" name="文本框 58"/>
          <p:cNvSpPr/>
          <p:nvPr/>
        </p:nvSpPr>
        <p:spPr>
          <a:xfrm>
            <a:off x="987425" y="266700"/>
            <a:ext cx="2257425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二维数组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677" name="文本框 59"/>
          <p:cNvSpPr/>
          <p:nvPr/>
        </p:nvSpPr>
        <p:spPr>
          <a:xfrm>
            <a:off x="42863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x-none" sz="36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文本占位符 29697"/>
          <p:cNvSpPr/>
          <p:nvPr>
            <p:ph type="body" idx="1"/>
          </p:nvPr>
        </p:nvSpPr>
        <p:spPr>
          <a:xfrm>
            <a:off x="1406525" y="936625"/>
            <a:ext cx="10177463" cy="5492750"/>
          </a:xfrm>
          <a:noFill/>
          <a:ln>
            <a:noFill/>
          </a:ln>
        </p:spPr>
        <p:txBody>
          <a:bodyPr/>
          <a:p>
            <a:r>
              <a:rPr lang="en-US" altLang="zh-CN" sz="1800"/>
              <a:t> </a:t>
            </a:r>
            <a:r>
              <a:rPr lang="zh-CN" altLang="en-US" sz="1800"/>
              <a:t>对于二维数组初始化赋值还有以下说明</a:t>
            </a:r>
            <a:endParaRPr lang="zh-CN" altLang="en-US" sz="1800"/>
          </a:p>
          <a:p>
            <a:r>
              <a:rPr lang="en-US" altLang="zh-CN" sz="1800"/>
              <a:t>1) </a:t>
            </a:r>
            <a:r>
              <a:rPr lang="zh-CN" altLang="en-US" sz="1800"/>
              <a:t>可以只对部分元素赋初值，未赋初值的元素自动取</a:t>
            </a:r>
            <a:r>
              <a:rPr lang="en-US" altLang="zh-CN" sz="1800"/>
              <a:t>0</a:t>
            </a:r>
            <a:r>
              <a:rPr lang="zh-CN" altLang="en-US" sz="1800"/>
              <a:t>值。例如：</a:t>
            </a:r>
            <a:endParaRPr lang="zh-CN" altLang="en-US" sz="1800"/>
          </a:p>
          <a:p>
            <a:r>
              <a:rPr lang="en-US" altLang="zh-CN" sz="1800"/>
              <a:t>int a[3][3]={{1},{2},{3}};</a:t>
            </a:r>
            <a:endParaRPr lang="en-US" altLang="zh-CN" sz="1800"/>
          </a:p>
          <a:p>
            <a:r>
              <a:rPr lang="zh-CN" altLang="en-US" sz="1800"/>
              <a:t>是对每一行的第一列元素赋值，未赋值的元素取</a:t>
            </a:r>
            <a:r>
              <a:rPr lang="en-US" altLang="zh-CN" sz="1800"/>
              <a:t>0</a:t>
            </a:r>
            <a:r>
              <a:rPr lang="zh-CN" altLang="en-US" sz="1800"/>
              <a:t>值。 赋值后各元素的值为：</a:t>
            </a:r>
            <a:endParaRPr lang="zh-CN" altLang="en-US" sz="1800"/>
          </a:p>
          <a:p>
            <a:r>
              <a:rPr lang="en-US" altLang="zh-CN" sz="1800"/>
              <a:t>1  0  0</a:t>
            </a:r>
            <a:endParaRPr lang="en-US" altLang="zh-CN" sz="1800"/>
          </a:p>
          <a:p>
            <a:r>
              <a:rPr lang="en-US" altLang="zh-CN" sz="1800"/>
              <a:t>2  0  0</a:t>
            </a:r>
            <a:endParaRPr lang="en-US" altLang="zh-CN" sz="1800"/>
          </a:p>
          <a:p>
            <a:r>
              <a:rPr lang="en-US" altLang="zh-CN" sz="1800"/>
              <a:t>3  0  0</a:t>
            </a:r>
            <a:endParaRPr lang="en-US" altLang="zh-CN" sz="1800"/>
          </a:p>
          <a:p>
            <a:r>
              <a:rPr lang="en-US" altLang="zh-CN" sz="1800"/>
              <a:t>int a [3][3]={{0,1},{0,0,2},{3}};</a:t>
            </a:r>
            <a:endParaRPr lang="en-US" altLang="zh-CN" sz="1800"/>
          </a:p>
          <a:p>
            <a:r>
              <a:rPr lang="zh-CN" altLang="en-US" sz="1800"/>
              <a:t>赋值后的元素值为：</a:t>
            </a:r>
            <a:endParaRPr lang="zh-CN" altLang="en-US" sz="1800"/>
          </a:p>
          <a:p>
            <a:r>
              <a:rPr lang="en-US" altLang="zh-CN" sz="1800"/>
              <a:t>0  1  0</a:t>
            </a:r>
            <a:endParaRPr lang="en-US" altLang="zh-CN" sz="1800"/>
          </a:p>
          <a:p>
            <a:r>
              <a:rPr lang="en-US" altLang="zh-CN" sz="1800"/>
              <a:t>0  0  2</a:t>
            </a:r>
            <a:endParaRPr lang="en-US" altLang="zh-CN" sz="1800"/>
          </a:p>
          <a:p>
            <a:r>
              <a:rPr lang="en-US" altLang="zh-CN" sz="1800"/>
              <a:t>3  0  0</a:t>
            </a:r>
            <a:endParaRPr lang="en-US" altLang="zh-CN" sz="1800"/>
          </a:p>
          <a:p>
            <a:endParaRPr lang="en-US" altLang="zh-CN" sz="1800"/>
          </a:p>
        </p:txBody>
      </p:sp>
      <p:pic>
        <p:nvPicPr>
          <p:cNvPr id="29699" name="图片 57"/>
          <p:cNvPicPr>
            <a:picLocks noChangeAspect="1"/>
          </p:cNvPicPr>
          <p:nvPr/>
        </p:nvPicPr>
        <p:blipFill>
          <a:blip r:embed="rId1"/>
          <a:srcRect l="13631" t="9293" r="6708" b="5219"/>
          <a:stretch>
            <a:fillRect/>
          </a:stretch>
        </p:blipFill>
        <p:spPr>
          <a:xfrm>
            <a:off x="0" y="160338"/>
            <a:ext cx="723900" cy="665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0" name="文本框 58"/>
          <p:cNvSpPr/>
          <p:nvPr/>
        </p:nvSpPr>
        <p:spPr>
          <a:xfrm>
            <a:off x="987425" y="266700"/>
            <a:ext cx="2257425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二维数组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701" name="文本框 59"/>
          <p:cNvSpPr/>
          <p:nvPr/>
        </p:nvSpPr>
        <p:spPr>
          <a:xfrm>
            <a:off x="42863" y="177800"/>
            <a:ext cx="627062" cy="5540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x-none" sz="36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第一PPT;WWW.1PPT.COM">
  <a:themeElements>
    <a:clrScheme name="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759"/>
      </a:accent4>
      <a:accent5>
        <a:srgbClr val="F1AAAF"/>
      </a:accent5>
      <a:accent6>
        <a:srgbClr val="E2B220"/>
      </a:accent6>
      <a:hlink>
        <a:srgbClr val="F33B48"/>
      </a:hlink>
      <a:folHlink>
        <a:srgbClr val="FFC0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759"/>
      </a:accent4>
      <a:accent5>
        <a:srgbClr val="F1AAAF"/>
      </a:accent5>
      <a:accent6>
        <a:srgbClr val="E2B220"/>
      </a:accent6>
      <a:hlink>
        <a:srgbClr val="F33B48"/>
      </a:hlink>
      <a:folHlink>
        <a:srgbClr val="FFC0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;WWW.1PPT.COM">
  <a:themeElements>
    <a:clrScheme name="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759"/>
      </a:accent4>
      <a:accent5>
        <a:srgbClr val="F1AAAF"/>
      </a:accent5>
      <a:accent6>
        <a:srgbClr val="E2B220"/>
      </a:accent6>
      <a:hlink>
        <a:srgbClr val="F33B48"/>
      </a:hlink>
      <a:folHlink>
        <a:srgbClr val="FFC0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759"/>
      </a:accent4>
      <a:accent5>
        <a:srgbClr val="F1AAAF"/>
      </a:accent5>
      <a:accent6>
        <a:srgbClr val="E2B220"/>
      </a:accent6>
      <a:hlink>
        <a:srgbClr val="F33B48"/>
      </a:hlink>
      <a:folHlink>
        <a:srgbClr val="FFC0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759"/>
      </a:accent4>
      <a:accent5>
        <a:srgbClr val="F1AAAF"/>
      </a:accent5>
      <a:accent6>
        <a:srgbClr val="E2B220"/>
      </a:accent6>
      <a:hlink>
        <a:srgbClr val="F33B48"/>
      </a:hlink>
      <a:folHlink>
        <a:srgbClr val="FFC0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6742</Words>
  <Application>WPS 演示</Application>
  <PresentationFormat>自定义</PresentationFormat>
  <Paragraphs>381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等线</vt:lpstr>
      <vt:lpstr>Impact</vt:lpstr>
      <vt:lpstr>Arial Unicode MS</vt:lpstr>
      <vt:lpstr>第一PPT;WWW.1PPT.COM</vt:lpstr>
      <vt:lpstr>2_Office 主题</vt:lpstr>
      <vt:lpstr>1_第一PPT;WWW.1PPT.COM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二维数组的初始化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所谓结构体数组，是指数组中的每个元素都是一个结构体。在实际应用中，结构体数组常被用来表示一个拥有相同数据结构的群体，比如一个班的学生、一个车间的职工等。  定义结构体数组和定义结构体变量的方式类似，请看下面的例子：      struct stu{         char name;  //姓名         int num;  //学号         int age;  //年龄         char group;  //所在小组          float score;  //成绩     }class[5];  表示一个班级有5个学生。  结构体数组在定义的同时也可以初始化，例如：      struct stu{         char name;  //姓名         int num;  //学号         int age;  //年龄         char group;  //所在小组          float score;  //成绩     }class[5] = {         {"Li ping", 5, 18, 'C', 145.0},         {"Zhang ping", 4, 19, 'A', 130.5},         {"He fang", 1, 18, 'A', 148.5},         {"Cheng ling", 2, 17, 'F', 139.0},         {"Wang ming", 3, 17, 'B', 144.5}     };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dc:description>第一PPT模板网-WWW.1PPT.COM</dc:description>
  <cp:lastModifiedBy>森-_-。</cp:lastModifiedBy>
  <cp:revision>518</cp:revision>
  <dcterms:created xsi:type="dcterms:W3CDTF">2015-07-09T21:07:00Z</dcterms:created>
  <dcterms:modified xsi:type="dcterms:W3CDTF">2018-01-11T11:39:27Z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