
<file path=[Content_Types].xml><?xml version="1.0" encoding="utf-8"?>
<Types xmlns="http://schemas.openxmlformats.org/package/2006/content-types">
  <Default Extension="png" ContentType="image/png"/>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57" r:id="rId3"/>
    <p:sldId id="387" r:id="rId5"/>
    <p:sldId id="355" r:id="rId6"/>
    <p:sldId id="338" r:id="rId7"/>
    <p:sldId id="339" r:id="rId8"/>
    <p:sldId id="340" r:id="rId9"/>
    <p:sldId id="381" r:id="rId10"/>
    <p:sldId id="383" r:id="rId11"/>
    <p:sldId id="333" r:id="rId12"/>
    <p:sldId id="308" r:id="rId13"/>
    <p:sldId id="319" r:id="rId14"/>
    <p:sldId id="344" r:id="rId15"/>
    <p:sldId id="263" r:id="rId16"/>
    <p:sldId id="345" r:id="rId17"/>
    <p:sldId id="311" r:id="rId18"/>
    <p:sldId id="385" r:id="rId19"/>
    <p:sldId id="376" r:id="rId20"/>
    <p:sldId id="379" r:id="rId21"/>
    <p:sldId id="378" r:id="rId22"/>
    <p:sldId id="365" r:id="rId23"/>
    <p:sldId id="371" r:id="rId24"/>
    <p:sldId id="372" r:id="rId25"/>
    <p:sldId id="310" r:id="rId26"/>
    <p:sldId id="361" r:id="rId27"/>
    <p:sldId id="368" r:id="rId28"/>
    <p:sldId id="332" r:id="rId29"/>
    <p:sldId id="313" r:id="rId30"/>
    <p:sldId id="335" r:id="rId31"/>
    <p:sldId id="349" r:id="rId32"/>
    <p:sldId id="351" r:id="rId33"/>
    <p:sldId id="350" r:id="rId34"/>
    <p:sldId id="353" r:id="rId35"/>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CC00FF"/>
    <a:srgbClr val="FF0000"/>
    <a:srgbClr val="FF0066"/>
    <a:srgbClr val="2C2494"/>
    <a:srgbClr val="FF66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3883" autoAdjust="0"/>
  </p:normalViewPr>
  <p:slideViewPr>
    <p:cSldViewPr snapToGrid="0">
      <p:cViewPr varScale="1">
        <p:scale>
          <a:sx n="65" d="100"/>
          <a:sy n="65" d="100"/>
        </p:scale>
        <p:origin x="102"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65F3EC6-F553-48DE-BC5C-A62A7C90BE36}" type="doc">
      <dgm:prSet loTypeId="urn:microsoft.com/office/officeart/2005/8/layout/pyramid2" loCatId="pyramid" qsTypeId="urn:microsoft.com/office/officeart/2005/8/quickstyle/simple3" qsCatId="simple" csTypeId="urn:microsoft.com/office/officeart/2005/8/colors/accent3_2" csCatId="accent3" phldr="1"/>
      <dgm:spPr/>
    </dgm:pt>
    <dgm:pt modelId="{E0E69D3F-5767-4ACE-8EB2-F05837269EEB}">
      <dgm:prSet phldrT="[文本]" custT="1"/>
      <dgm:spPr/>
      <dgm:t>
        <a:bodyPr/>
        <a:lstStyle/>
        <a:p>
          <a:pPr>
            <a:buFont typeface="Wingdings" charset="2"/>
            <a:buChar char="ü"/>
          </a:pPr>
          <a:r>
            <a:rPr lang="zh-CN" altLang="en-US" sz="2800" dirty="0">
              <a:effectLst>
                <a:outerShdw blurRad="38100" dist="38100" dir="2700000" algn="tl">
                  <a:srgbClr val="C0C0C0"/>
                </a:outerShdw>
              </a:effectLst>
              <a:latin typeface="+mn-ea"/>
              <a:ea typeface="+mn-ea"/>
            </a:rPr>
            <a:t>文字说明</a:t>
          </a:r>
          <a:endParaRPr lang="zh-CN" altLang="en-US" sz="2800" dirty="0"/>
        </a:p>
      </dgm:t>
    </dgm:pt>
    <dgm:pt modelId="{F78151B9-E063-4DE5-8BC7-4AE7BE7566A5}" cxnId="{5E098FA8-4019-4C27-BD06-DF4D9837767F}" type="parTrans">
      <dgm:prSet/>
      <dgm:spPr/>
      <dgm:t>
        <a:bodyPr/>
        <a:lstStyle/>
        <a:p>
          <a:endParaRPr lang="zh-CN" altLang="en-US"/>
        </a:p>
      </dgm:t>
    </dgm:pt>
    <dgm:pt modelId="{8D5F2CBB-FE1D-40DD-872F-85931C4268E3}" cxnId="{5E098FA8-4019-4C27-BD06-DF4D9837767F}" type="sibTrans">
      <dgm:prSet/>
      <dgm:spPr/>
      <dgm:t>
        <a:bodyPr/>
        <a:lstStyle/>
        <a:p>
          <a:endParaRPr lang="zh-CN" altLang="en-US"/>
        </a:p>
      </dgm:t>
    </dgm:pt>
    <dgm:pt modelId="{1DE2F0BE-9845-4A13-B5DC-88B23E3AC7DF}">
      <dgm:prSet phldrT="[文本]" custT="1"/>
      <dgm:spPr/>
      <dgm:t>
        <a:bodyPr/>
        <a:lstStyle/>
        <a:p>
          <a:pPr>
            <a:buFont typeface="Wingdings" charset="2"/>
            <a:buChar char="ü"/>
          </a:pPr>
          <a:r>
            <a:rPr lang="zh-CN" altLang="en-US" sz="2800" dirty="0">
              <a:effectLst>
                <a:outerShdw blurRad="38100" dist="38100" dir="2700000" algn="tl">
                  <a:srgbClr val="C0C0C0"/>
                </a:outerShdw>
              </a:effectLst>
              <a:latin typeface="+mn-ea"/>
              <a:ea typeface="+mn-ea"/>
            </a:rPr>
            <a:t>数学方程</a:t>
          </a:r>
          <a:endParaRPr lang="zh-CN" altLang="en-US" sz="2800" dirty="0"/>
        </a:p>
      </dgm:t>
    </dgm:pt>
    <dgm:pt modelId="{6CC37903-4BD3-435B-AAB8-1B3C60FA35D0}" cxnId="{9510B179-C123-4C4A-A8FC-FB02FF7597A3}" type="parTrans">
      <dgm:prSet/>
      <dgm:spPr/>
      <dgm:t>
        <a:bodyPr/>
        <a:lstStyle/>
        <a:p>
          <a:endParaRPr lang="zh-CN" altLang="en-US"/>
        </a:p>
      </dgm:t>
    </dgm:pt>
    <dgm:pt modelId="{F14E5A29-9CF3-409A-9572-D0C42CD5B90A}" cxnId="{9510B179-C123-4C4A-A8FC-FB02FF7597A3}" type="sibTrans">
      <dgm:prSet/>
      <dgm:spPr/>
      <dgm:t>
        <a:bodyPr/>
        <a:lstStyle/>
        <a:p>
          <a:endParaRPr lang="zh-CN" altLang="en-US"/>
        </a:p>
      </dgm:t>
    </dgm:pt>
    <dgm:pt modelId="{7BCD6E86-6D73-464F-B1EE-87DE4E1F2554}">
      <dgm:prSet phldrT="[文本]" custT="1"/>
      <dgm:spPr/>
      <dgm:t>
        <a:bodyPr/>
        <a:lstStyle/>
        <a:p>
          <a:pPr>
            <a:buFont typeface="Wingdings" charset="2"/>
            <a:buChar char="ü"/>
          </a:pPr>
          <a:r>
            <a:rPr lang="zh-CN" altLang="en-US" sz="2800" dirty="0">
              <a:effectLst>
                <a:outerShdw blurRad="38100" dist="38100" dir="2700000" algn="tl">
                  <a:srgbClr val="C0C0C0"/>
                </a:outerShdw>
              </a:effectLst>
              <a:latin typeface="+mn-ea"/>
              <a:ea typeface="+mn-ea"/>
            </a:rPr>
            <a:t>几何图形</a:t>
          </a:r>
          <a:endParaRPr lang="zh-CN" altLang="en-US" sz="2800" dirty="0"/>
        </a:p>
      </dgm:t>
    </dgm:pt>
    <dgm:pt modelId="{6682E607-8F76-4DD6-90A0-81E6BD3E24F6}" cxnId="{F71FA744-27FA-4FCA-B293-ACF91A7B8B4E}" type="parTrans">
      <dgm:prSet/>
      <dgm:spPr/>
      <dgm:t>
        <a:bodyPr/>
        <a:lstStyle/>
        <a:p>
          <a:endParaRPr lang="zh-CN" altLang="en-US"/>
        </a:p>
      </dgm:t>
    </dgm:pt>
    <dgm:pt modelId="{70F720D3-AB6A-4ED9-B1DC-BD4E6F04A288}" cxnId="{F71FA744-27FA-4FCA-B293-ACF91A7B8B4E}" type="sibTrans">
      <dgm:prSet/>
      <dgm:spPr/>
      <dgm:t>
        <a:bodyPr/>
        <a:lstStyle/>
        <a:p>
          <a:endParaRPr lang="zh-CN" altLang="en-US"/>
        </a:p>
      </dgm:t>
    </dgm:pt>
    <dgm:pt modelId="{7A402721-BFB8-4D32-9BDA-DF2D600F9757}" type="pres">
      <dgm:prSet presAssocID="{665F3EC6-F553-48DE-BC5C-A62A7C90BE36}" presName="compositeShape" presStyleCnt="0">
        <dgm:presLayoutVars>
          <dgm:dir/>
          <dgm:resizeHandles/>
        </dgm:presLayoutVars>
      </dgm:prSet>
      <dgm:spPr/>
    </dgm:pt>
    <dgm:pt modelId="{1D03775C-887D-481C-96AA-05A14627A71A}" type="pres">
      <dgm:prSet presAssocID="{665F3EC6-F553-48DE-BC5C-A62A7C90BE36}" presName="pyramid" presStyleLbl="node1" presStyleIdx="0" presStyleCnt="1"/>
      <dgm:spPr/>
    </dgm:pt>
    <dgm:pt modelId="{B43C9739-0BD7-44CB-A343-9D6343651F04}" type="pres">
      <dgm:prSet presAssocID="{665F3EC6-F553-48DE-BC5C-A62A7C90BE36}" presName="theList" presStyleCnt="0"/>
      <dgm:spPr/>
    </dgm:pt>
    <dgm:pt modelId="{7BA8A537-007C-43CA-9276-B77C501AA035}" type="pres">
      <dgm:prSet presAssocID="{E0E69D3F-5767-4ACE-8EB2-F05837269EEB}" presName="aNode" presStyleLbl="fgAcc1" presStyleIdx="0" presStyleCnt="3">
        <dgm:presLayoutVars>
          <dgm:bulletEnabled val="1"/>
        </dgm:presLayoutVars>
      </dgm:prSet>
      <dgm:spPr/>
      <dgm:t>
        <a:bodyPr/>
        <a:lstStyle/>
        <a:p>
          <a:endParaRPr lang="zh-CN" altLang="en-US"/>
        </a:p>
      </dgm:t>
    </dgm:pt>
    <dgm:pt modelId="{C56851DA-CA6B-4FEE-802D-96C002FC6B6C}" type="pres">
      <dgm:prSet presAssocID="{E0E69D3F-5767-4ACE-8EB2-F05837269EEB}" presName="aSpace" presStyleCnt="0"/>
      <dgm:spPr/>
    </dgm:pt>
    <dgm:pt modelId="{9BE0371C-6FA0-40AE-8391-E24BFEFFC76C}" type="pres">
      <dgm:prSet presAssocID="{1DE2F0BE-9845-4A13-B5DC-88B23E3AC7DF}" presName="aNode" presStyleLbl="fgAcc1" presStyleIdx="1" presStyleCnt="3">
        <dgm:presLayoutVars>
          <dgm:bulletEnabled val="1"/>
        </dgm:presLayoutVars>
      </dgm:prSet>
      <dgm:spPr/>
      <dgm:t>
        <a:bodyPr/>
        <a:lstStyle/>
        <a:p>
          <a:endParaRPr lang="zh-CN" altLang="en-US"/>
        </a:p>
      </dgm:t>
    </dgm:pt>
    <dgm:pt modelId="{85A2A3FD-9958-4290-9464-19FE8977F58E}" type="pres">
      <dgm:prSet presAssocID="{1DE2F0BE-9845-4A13-B5DC-88B23E3AC7DF}" presName="aSpace" presStyleCnt="0"/>
      <dgm:spPr/>
    </dgm:pt>
    <dgm:pt modelId="{D66BB246-8AFD-4F6C-BFB8-BC2BD722ED4E}" type="pres">
      <dgm:prSet presAssocID="{7BCD6E86-6D73-464F-B1EE-87DE4E1F2554}" presName="aNode" presStyleLbl="fgAcc1" presStyleIdx="2" presStyleCnt="3">
        <dgm:presLayoutVars>
          <dgm:bulletEnabled val="1"/>
        </dgm:presLayoutVars>
      </dgm:prSet>
      <dgm:spPr/>
      <dgm:t>
        <a:bodyPr/>
        <a:lstStyle/>
        <a:p>
          <a:endParaRPr lang="zh-CN" altLang="en-US"/>
        </a:p>
      </dgm:t>
    </dgm:pt>
    <dgm:pt modelId="{36290BB6-A75D-438B-A88D-D816364E3D99}" type="pres">
      <dgm:prSet presAssocID="{7BCD6E86-6D73-464F-B1EE-87DE4E1F2554}" presName="aSpace" presStyleCnt="0"/>
      <dgm:spPr/>
    </dgm:pt>
  </dgm:ptLst>
  <dgm:cxnLst>
    <dgm:cxn modelId="{62005E6B-6DFB-4475-BEF9-C1DD5E585703}" type="presOf" srcId="{E0E69D3F-5767-4ACE-8EB2-F05837269EEB}" destId="{7BA8A537-007C-43CA-9276-B77C501AA035}" srcOrd="0" destOrd="0" presId="urn:microsoft.com/office/officeart/2005/8/layout/pyramid2"/>
    <dgm:cxn modelId="{9510B179-C123-4C4A-A8FC-FB02FF7597A3}" srcId="{665F3EC6-F553-48DE-BC5C-A62A7C90BE36}" destId="{1DE2F0BE-9845-4A13-B5DC-88B23E3AC7DF}" srcOrd="1" destOrd="0" parTransId="{6CC37903-4BD3-435B-AAB8-1B3C60FA35D0}" sibTransId="{F14E5A29-9CF3-409A-9572-D0C42CD5B90A}"/>
    <dgm:cxn modelId="{01755D4F-F5E5-4B15-9D5D-C888BEF372D2}" type="presOf" srcId="{7BCD6E86-6D73-464F-B1EE-87DE4E1F2554}" destId="{D66BB246-8AFD-4F6C-BFB8-BC2BD722ED4E}" srcOrd="0" destOrd="0" presId="urn:microsoft.com/office/officeart/2005/8/layout/pyramid2"/>
    <dgm:cxn modelId="{E3CB3F68-D7AB-4250-9AE2-089BCAC79FCD}" type="presOf" srcId="{1DE2F0BE-9845-4A13-B5DC-88B23E3AC7DF}" destId="{9BE0371C-6FA0-40AE-8391-E24BFEFFC76C}" srcOrd="0" destOrd="0" presId="urn:microsoft.com/office/officeart/2005/8/layout/pyramid2"/>
    <dgm:cxn modelId="{6937E0B2-202C-4D53-AADA-233486DB2C9A}" type="presOf" srcId="{665F3EC6-F553-48DE-BC5C-A62A7C90BE36}" destId="{7A402721-BFB8-4D32-9BDA-DF2D600F9757}" srcOrd="0" destOrd="0" presId="urn:microsoft.com/office/officeart/2005/8/layout/pyramid2"/>
    <dgm:cxn modelId="{F71FA744-27FA-4FCA-B293-ACF91A7B8B4E}" srcId="{665F3EC6-F553-48DE-BC5C-A62A7C90BE36}" destId="{7BCD6E86-6D73-464F-B1EE-87DE4E1F2554}" srcOrd="2" destOrd="0" parTransId="{6682E607-8F76-4DD6-90A0-81E6BD3E24F6}" sibTransId="{70F720D3-AB6A-4ED9-B1DC-BD4E6F04A288}"/>
    <dgm:cxn modelId="{5E098FA8-4019-4C27-BD06-DF4D9837767F}" srcId="{665F3EC6-F553-48DE-BC5C-A62A7C90BE36}" destId="{E0E69D3F-5767-4ACE-8EB2-F05837269EEB}" srcOrd="0" destOrd="0" parTransId="{F78151B9-E063-4DE5-8BC7-4AE7BE7566A5}" sibTransId="{8D5F2CBB-FE1D-40DD-872F-85931C4268E3}"/>
    <dgm:cxn modelId="{71C960F2-FAFE-4C38-960B-74E7356921ED}" type="presParOf" srcId="{7A402721-BFB8-4D32-9BDA-DF2D600F9757}" destId="{1D03775C-887D-481C-96AA-05A14627A71A}" srcOrd="0" destOrd="0" presId="urn:microsoft.com/office/officeart/2005/8/layout/pyramid2"/>
    <dgm:cxn modelId="{21386F88-BE3D-49AB-B24B-25639C687B47}" type="presParOf" srcId="{7A402721-BFB8-4D32-9BDA-DF2D600F9757}" destId="{B43C9739-0BD7-44CB-A343-9D6343651F04}" srcOrd="1" destOrd="0" presId="urn:microsoft.com/office/officeart/2005/8/layout/pyramid2"/>
    <dgm:cxn modelId="{C628BE28-25DD-4BE6-BF5F-43B38D2CE24A}" type="presParOf" srcId="{B43C9739-0BD7-44CB-A343-9D6343651F04}" destId="{7BA8A537-007C-43CA-9276-B77C501AA035}" srcOrd="0" destOrd="0" presId="urn:microsoft.com/office/officeart/2005/8/layout/pyramid2"/>
    <dgm:cxn modelId="{92AAB8BA-5CB3-478C-BFAC-DF960AE4904A}" type="presParOf" srcId="{B43C9739-0BD7-44CB-A343-9D6343651F04}" destId="{C56851DA-CA6B-4FEE-802D-96C002FC6B6C}" srcOrd="1" destOrd="0" presId="urn:microsoft.com/office/officeart/2005/8/layout/pyramid2"/>
    <dgm:cxn modelId="{EC455A44-9D6C-4AA1-91F6-4BABC1DA9981}" type="presParOf" srcId="{B43C9739-0BD7-44CB-A343-9D6343651F04}" destId="{9BE0371C-6FA0-40AE-8391-E24BFEFFC76C}" srcOrd="2" destOrd="0" presId="urn:microsoft.com/office/officeart/2005/8/layout/pyramid2"/>
    <dgm:cxn modelId="{5D4F6625-1036-4030-805C-3BB25EC26A84}" type="presParOf" srcId="{B43C9739-0BD7-44CB-A343-9D6343651F04}" destId="{85A2A3FD-9958-4290-9464-19FE8977F58E}" srcOrd="3" destOrd="0" presId="urn:microsoft.com/office/officeart/2005/8/layout/pyramid2"/>
    <dgm:cxn modelId="{CC5986B8-7860-4BAF-B43D-14F3AD57F0F5}" type="presParOf" srcId="{B43C9739-0BD7-44CB-A343-9D6343651F04}" destId="{D66BB246-8AFD-4F6C-BFB8-BC2BD722ED4E}" srcOrd="4" destOrd="0" presId="urn:microsoft.com/office/officeart/2005/8/layout/pyramid2"/>
    <dgm:cxn modelId="{9EBC89B6-FB31-4039-9EE9-FA222BA8F68E}" type="presParOf" srcId="{B43C9739-0BD7-44CB-A343-9D6343651F04}" destId="{36290BB6-A75D-438B-A88D-D816364E3D99}" srcOrd="5" destOrd="0" presId="urn:microsoft.com/office/officeart/2005/8/layout/pyramid2"/>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3775C-887D-481C-96AA-05A14627A71A}">
      <dsp:nvSpPr>
        <dsp:cNvPr id="0" name=""/>
        <dsp:cNvSpPr/>
      </dsp:nvSpPr>
      <dsp:spPr>
        <a:xfrm>
          <a:off x="1936090" y="0"/>
          <a:ext cx="3830320" cy="3830320"/>
        </a:xfrm>
        <a:prstGeom prst="triangl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BA8A537-007C-43CA-9276-B77C501AA035}">
      <dsp:nvSpPr>
        <dsp:cNvPr id="0" name=""/>
        <dsp:cNvSpPr/>
      </dsp:nvSpPr>
      <dsp:spPr>
        <a:xfrm>
          <a:off x="3851250" y="385089"/>
          <a:ext cx="2489708" cy="906708"/>
        </a:xfrm>
        <a:prstGeom prst="round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buFont typeface="Wingdings" panose="05000000000000000000" pitchFamily="2" charset="2"/>
            <a:buChar char="ü"/>
          </a:pPr>
          <a:r>
            <a:rPr lang="zh-CN" altLang="en-US" sz="2800" kern="1200" dirty="0">
              <a:effectLst>
                <a:outerShdw blurRad="38100" dist="38100" dir="2700000" algn="tl">
                  <a:srgbClr val="C0C0C0"/>
                </a:outerShdw>
              </a:effectLst>
              <a:latin typeface="+mn-ea"/>
              <a:ea typeface="+mn-ea"/>
            </a:rPr>
            <a:t>文字说明</a:t>
          </a:r>
          <a:endParaRPr lang="zh-CN" altLang="en-US" sz="2800" kern="1200" dirty="0"/>
        </a:p>
      </dsp:txBody>
      <dsp:txXfrm>
        <a:off x="3851250" y="385089"/>
        <a:ext cx="2489708" cy="906708"/>
      </dsp:txXfrm>
    </dsp:sp>
    <dsp:sp modelId="{9BE0371C-6FA0-40AE-8391-E24BFEFFC76C}">
      <dsp:nvSpPr>
        <dsp:cNvPr id="0" name=""/>
        <dsp:cNvSpPr/>
      </dsp:nvSpPr>
      <dsp:spPr>
        <a:xfrm>
          <a:off x="3851250" y="1405136"/>
          <a:ext cx="2489708" cy="906708"/>
        </a:xfrm>
        <a:prstGeom prst="round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buFont typeface="Wingdings" panose="05000000000000000000" pitchFamily="2" charset="2"/>
            <a:buChar char="ü"/>
          </a:pPr>
          <a:r>
            <a:rPr lang="zh-CN" altLang="en-US" sz="2800" kern="1200" dirty="0">
              <a:effectLst>
                <a:outerShdw blurRad="38100" dist="38100" dir="2700000" algn="tl">
                  <a:srgbClr val="C0C0C0"/>
                </a:outerShdw>
              </a:effectLst>
              <a:latin typeface="+mn-ea"/>
              <a:ea typeface="+mn-ea"/>
            </a:rPr>
            <a:t>数学方程</a:t>
          </a:r>
          <a:endParaRPr lang="zh-CN" altLang="en-US" sz="2800" kern="1200" dirty="0"/>
        </a:p>
      </dsp:txBody>
      <dsp:txXfrm>
        <a:off x="3851250" y="1405136"/>
        <a:ext cx="2489708" cy="906708"/>
      </dsp:txXfrm>
    </dsp:sp>
    <dsp:sp modelId="{D66BB246-8AFD-4F6C-BFB8-BC2BD722ED4E}">
      <dsp:nvSpPr>
        <dsp:cNvPr id="0" name=""/>
        <dsp:cNvSpPr/>
      </dsp:nvSpPr>
      <dsp:spPr>
        <a:xfrm>
          <a:off x="3851250" y="2425183"/>
          <a:ext cx="2489708" cy="906708"/>
        </a:xfrm>
        <a:prstGeom prst="round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buFont typeface="Wingdings" panose="05000000000000000000" pitchFamily="2" charset="2"/>
            <a:buChar char="ü"/>
          </a:pPr>
          <a:r>
            <a:rPr lang="zh-CN" altLang="en-US" sz="2800" kern="1200" dirty="0">
              <a:effectLst>
                <a:outerShdw blurRad="38100" dist="38100" dir="2700000" algn="tl">
                  <a:srgbClr val="C0C0C0"/>
                </a:outerShdw>
              </a:effectLst>
              <a:latin typeface="+mn-ea"/>
              <a:ea typeface="+mn-ea"/>
            </a:rPr>
            <a:t>几何图形</a:t>
          </a:r>
          <a:endParaRPr lang="zh-CN" altLang="en-US" sz="2800" kern="1200" dirty="0"/>
        </a:p>
      </dsp:txBody>
      <dsp:txXfrm>
        <a:off x="3851250" y="2425183"/>
        <a:ext cx="2489708" cy="90670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22540" units="cm"/>
      <inkml:brushProperty name="height" value="0.022540" units="cm"/>
      <inkml:brushProperty name="color" value="#F2395B"/>
      <inkml:brushProperty name="ignorePressure" value="0"/>
    </inkml:brush>
  </inkml:definitions>
  <inkml:trace contextRef="#ctx0" brushRef="#br0">7422 20881 492,'-18'17'0,"3"-1"-2	,2-4-2,3-1-1,2-2 0,2 1 0,2-1 1,3 0 0,1 2 5,0 2 8,0 2 9,0 3 8,0 2 3,0 2 0,0 2-1,0 3-1,1 0 0,3-2-1,2-3-1,2-2-1,4-1-2,4 0-4,5-1-3,5 1-4,3-2-4,3-6-2,2-4-2,2-4-3,2-3-2,-1 0 1,0 0-1,1 0-1,-1-3 1,1-4-1,-1-4 0,1-6-1,1-4 0,2-5 0,2-4-2,3-5 0,-2-3 0,-4 1 2,-5-1 0,-4 1 2,-3-2 1,0-2-1,0-2 1,0-3 1,0-1 0,0 0 2,0 0 1,1 1 3,-5-1 1,-6 0 1,-8 0 1,-6 0 1,-4 1 1,0 3-1,0 2-1,0 2 0,-1 2-1,-3-1 0,-2 1 0,-2-1 0,-3 1 0,-1-1 1,-4 1 1,-1-1 1,-4 1 1,-5 0 1,-5-1 2,-4 1 0,-1 1-1,2 6-3,2 4-4,3 5-3,1 3-2,0 3-3,0 2-2,0 3-2,0 3-1,-1 4-3,1 6 0,0 4-2,0 5-3,0 4-3,0 5-4,0 5-4,0 5-2,-1 8-2,1 7-1,0 7-2,2 2 0,5-3 0,5-1 1,4-3 0,3-4-2,0-4-8,-1-5-6,1-4-7</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5326" units="cm"/>
      <inkml:brushProperty name="height" value="0.015326" units="cm"/>
      <inkml:brushProperty name="color" value="#F2395B"/>
      <inkml:brushProperty name="ignorePressure" value="0"/>
    </inkml:brush>
  </inkml:definitions>
  <inkml:trace contextRef="#ctx0" brushRef="#br0">7385 34827 725,'2'17'-5,"5"-2"-8	,5-2-9,4-2-8,3-3-3,0-2 4,-1-3 3,1-1 5,0-2 18,0 0 3,-1 0 0,1 0 0,0 0 7,0 0 14,-1 0 6,1 0 5,-1 1-1,-3 2-6,-2 3-6,-3 2-6,0 0-3,-1-2 0,0-2 1,1-3 0,-1 1-1,0 5-5,1 5-3,-1 5-5,-1 1-3,-2 1-1,-2 0-1,-3-1-2,-1 2 0,0 3 0,0 1 1,0 3-1,-2 0 2,-5-2 2,-5-3 3,-5-2 1,-1-1 1,-1-1 0,0 1-1,0 0 0,1 0 2,-1-1 4,0 1 3,1 0 5,0-2 3,3-1 3,2-3 4,2-3 2,5-2 3,8-2 2,6-2 3,7-3 2,5-2-2,2-3-6,3-2-7,2-2-6,1-2-7,0-3-6,0-3-7,0-1-7,0 0-4,0 6-5,1 4-3,-1 4-4,1 2-5,3-2-7,2-3-5,2-2-7,-2-1-3,-7 4 0,-7 1 11,-7 3 46</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5451" units="cm"/>
      <inkml:brushProperty name="height" value="0.015451" units="cm"/>
      <inkml:brushProperty name="color" value="#F2395B"/>
      <inkml:brushProperty name="ignorePressure" value="0"/>
    </inkml:brush>
  </inkml:definitions>
  <inkml:trace contextRef="#ctx0" brushRef="#br0">7122 38500 719,'0'-17'-5,"0"2"-8	,0 2-10,0 2-8,0 2-8,0-1-5,0 1 19,0 0 25,-1 1 0,-3 2 0,-1 2 0,-4 3 0,1 2 0,2 3 0,3 2 0,2 2 0,2 3 18,2 6 36,3 4-8,2 5-8,3 3-6,2 3-3,2 2-5,3 2-3,0 3-4,1 2 0,0 2-2,0 3-1,1-1-2,2-1 0,2-3 0,3-3-2,1-3 0,1-4-2,-1-5-1,0-5-1,0-4-1,0-1 1,0-4 1,0-1 0,0-3 0,1-2 0,-1-2-1,0-3 0,0-2-1,0-3-3,0-2-2,0-2-1,0-4-2,0-4 2,1-5 0,-1-5 1,0-3 0,0-3 0,0-2-2,0-2 0,0-2 0,0 1-1,0-1-1,1 1 0,-2-2 0,-3-2 1,-2-2 1,-2-3 0,-1-2 0,0-2-1,0-3-2,-1-2-1,0 0 0,-3 2 0,-2 3 1,-2 2 1,-3 1 1,-2 0-1,-3 0 1,-2 0 0,-2 2 0,-2 1 0,-3 3 1,-2 3-1,-4-2 1,-5-5 0,-4-4 0,-4-5 0,-5 0 0,-1 5 0,-3 5 0,-3 4 0,0 5 1,-1 4 0,1 5 0,-1 5 0,0 3 1,-3-1 0,-3 0 0,-1 0 0,-1 3 0,3 4 0,2 5-1,2 5 1,2 3-1,-1 3-1,1 1-1,-1 4-1,3 1 0,4 3 0,6 2 0,4 3 1,1 2-2,-3 2-5,-1 3-3,-3 2-5,1-1-3,5-1-3,5-3-3,4-2-4,4-1-2,2 0-5,2-1-5,3 1-3,0-1 36,-3-3 10,-1-2 0,-4-3 0,1 0 0,2-1 0,3 1 0,2-1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4485" units="cm"/>
      <inkml:brushProperty name="height" value="0.014485" units="cm"/>
      <inkml:brushProperty name="color" value="#F2395B"/>
      <inkml:brushProperty name="ignorePressure" value="0"/>
    </inkml:brush>
  </inkml:definitions>
  <inkml:trace contextRef="#ctx0" brushRef="#br0">7310 37713 767,'18'1'-3,"1"3"-4	,0 2-4,0 2-5,-1 0-4,1-2-2,0-3-3,0-1-2,-1-2 0,1 0 4,0 0 12,0 0 11,-2 0 0,-2 0 0,-2 0 0,-2 0 0,-1 1 0,3 2 0,2 3 0,3 2 0,-2 3 0,-4 2 0,-5 2 0,-5 3 0,-2 0 0,0 1 0,0 0 0,0 0 0,0-1 0,0 1 0,0 0 0,0 0 0,-1 1 0,-2 2 0,-3 2 0,-2 3 0,-2 0 0,1-2 0,0-3 0,-1-2 0,1-2 0,0-3 0,-1-2 0,1-3 0,-1-2 0,1-2 0,0-2 0,-1-3 0,3-3 0,5-5 0,4-5 0,5-4 0,3-2 0,-1 3 0,0 2 29,1 2 8,0 1-4,3-3-2,2-2-3,3-3-3,1 2-1,-1 4-1,1 5-1,0 5-1,-1 0 0,-3-1-1,-2-3-1,-3-2 0,-2 1-4,-2 4-3,-2 6-5,-3 4-4,-1 3-2,0 3 1,0 2 1,0 3 0,-2 2 1,-5 2 1,-5 3-1,-5 2 0,-2 2 0,-4 3-1,-1 2-1,-3 2-2,-1 0-1,0-2-6,-1-2-4,1-3-5,1-1-3,3 0-3,1 1-1,4-1-2,0-1-4,0-3-8,0-2-6,1-2-7,-1-2-4,0-3-2,0-2 25,1-2 31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25447" units="cm"/>
      <inkml:brushProperty name="height" value="0.025447" units="cm"/>
      <inkml:brushProperty name="color" value="#F2395B"/>
      <inkml:brushProperty name="ignorePressure" value="0"/>
    </inkml:brush>
  </inkml:definitions>
  <inkml:trace contextRef="#ctx0" brushRef="#br0">7010 42099 436,'0'19'-2,"0"0"-6	,0 0-5,0-1-4,0 1-2,0 0 1,0 0 3,0-1 2,1 1 9,2 0 4,3 0 0,2-1 0,3 1 0,2 0 0,2 0 0,3-1 0,0 2 0,1 2 4,0 3 12,0 2 3,2 0 0,5-2 1,4-3 0,5-2-1,1-2 0,-2 1-1,-2 0-2,-3 0-1,1-2-2,1-2 0,3-2-2,3-2-1,0-3 0,1-2-2,-1-2-1,0-3-1,1-4-1,-1-4 0,1-4 0,-1-6 0,1-4 0,-1-5 1,1-4 0,-1-5 1,1-5 0,-1-5-1,1-4 0,-1-5 0,1-5 0,-1-8 0,1-7 1,-1-7 1,0-1 1,-3 5-1,-3 4-1,-1 5 1,-4 1-1,-1-2 0,-3-2 1,-2-3 0,-3 0 0,-6 3-1,-4 2 1,-4 2-1,-4 4 1,-3 4 3,-2 5 1,-2 5 3,-4 3 0,-4 3 1,-5 2-1,-5 2 0,-4 2-1,-6-1 0,-3 1-1,-6-1 0,-2 4-1,0 7-2,0 7-1,1 8-1,-2 2-1,-3 1-2,-2-1-1,-2 1 0,-1 3-3,0 7-1,0 8-2,-1 6-2,2 7-1,3 7-2,1 8-1,3 6-2,3 5-1,1 2-2,3 3-2,3 2-3,1 0 0,3-2 1,3-3 0,1-2 0,5-2-2,4-3-7,4-2-4,5-2-7,4-4-4,2-4-2,3-6-2,2-3-3,1-5 0,0-2 0,0-2 2,0-2 0,2-2 13,5 1 33,5-1 0,4 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9205" units="cm"/>
      <inkml:brushProperty name="height" value="0.019205" units="cm"/>
      <inkml:brushProperty name="color" value="#F2395B"/>
      <inkml:brushProperty name="ignorePressure" value="0"/>
    </inkml:brush>
  </inkml:definitions>
  <inkml:trace contextRef="#ctx0" brushRef="#br0">7572 41087 578,'16'3'-2,"-4"4"-3	,-5 4-4,-4 6-3,-3 1 0,0 1 5,0 0 5,0 0 5,-2 1 4,-1 2 4,-3 2 4,-2 3 4,0 1 4,2 1 2,2-1 3,3 0 3,1-1 0,0-3-5,0-1-2,0-3-5,1-2-1,3 1 1,2 0 1,2 0 1,2-2 0,3-2 1,2-2 0,3-2 0,2-3-2,2-2-7,3-3-5,2-2-5,0-1-5,-3 0-2,-1 0-3,-4 0-2,1 0-3,3 0-5,1 0-3,3 0-5,1-1-3,0-2 0,1-3-2,-1-2 0,0-3-3,0-2-4,0-2-4,0-2-3,-1-1-3,-2 3 0,-3 2 0,-2 2-2,-3 1 39,-1-3 10,-3-2 0,-3-3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5598" units="cm"/>
      <inkml:brushProperty name="height" value="0.015598" units="cm"/>
      <inkml:brushProperty name="color" value="#F2395B"/>
      <inkml:brushProperty name="ignorePressure" value="0"/>
    </inkml:brush>
  </inkml:definitions>
  <inkml:trace contextRef="#ctx0" brushRef="#br0">8322 41012 712,'-18'-33'0,"3"10"0	,2 9 0,3 9 0,-1 5 0,-2 0 0,-2 0 0,-3 0 0,0 5 3,-1 9 6,0 9 7,0 10 5,-1 7 3,-2 5 1,-2 4-2,-3 5 1,-3 9 0,-1 14 2,-3 15 3,-3 13 1,2-1-6,5-16-14,4-16-16,5-17-14,3-8-15,3-1-17,2 1-16,3 0-16</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33333" units="cm"/>
      <inkml:brushProperty name="height" value="0.033333" units="cm"/>
      <inkml:brushProperty name="color" value="#F2395B"/>
      <inkml:brushProperty name="ignorePressure" value="0"/>
    </inkml:brush>
  </inkml:definitions>
  <inkml:trace contextRef="#ctx0" brushRef="#br0">17207 42437 333,'81'32'166,"26"25"1	,25 23 0,26 24-1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4525" units="cm"/>
      <inkml:brushProperty name="height" value="0.014525" units="cm"/>
      <inkml:brushProperty name="color" value="#F2395B"/>
      <inkml:brushProperty name="ignorePressure" value="0"/>
    </inkml:brush>
  </inkml:definitions>
  <inkml:trace contextRef="#ctx0" brushRef="#br0">25042 42624 764,'43'38'0,"12"-1"0	,12 1 0,11-1 0,1-3-1,-12-7-3,-12-7-2,-12-7-3,12-1 1,35 4 2,36 5 3,34 5 3,15-2 2,-8-6 5,-6-7 2,-8-8 4,-12-3 2,-19 0 0,-19 0 1,-19 0 0,15-8-2,46-17-2,47-16-4,47-16-3,11-6 0,-27 4 2,-25 5 2,-26 5 3,-10-1 2,4-8 1,6-6 1,3-8 2,1-4-1,-5-2-4,-5-3-4,-4-2-5,-5-1-3,-5 4-3,-4 1-3,-5 3-4,-5 2-2,-4 3-2,-5 2-2,-5 2-2,-6 1 0,-7 1 2,-6-1 3,-8 0 2,-7 0 2,-7-4-2,-7-1 0,-7-3-1,-8 0 0,-9 3-1,-10 2 1,-9 2-1,-7 0 1,-5-2 1,-5-2 1,-4-3 1,-9 0 1,-11 3 1,-12 1 0,-11 4 1,-13-2 1,-11-5 0,-11-4 0,-13-5 1,-12-4-1,-15-2-2,-13-2-2,-15-2-2,-10-2-2,-7 0-1,-7 0-2,-7 1-1,-10 3 0,-11 6 0,-12 8 2,-12 7 6,-5 7 8,-1 7 0,0 7 0,1 7 0,-3 10 0,-5 15 0,-4 14 0,-5 13 0,0 16 0,5 17 0,4 15 0,5 18 0,3 13 0,-1 12 0,1 11 10,-1 13 4,8 7 0,13 6-2,15 3 0,13 6-2,12 2 1,6 0-1,7 0 0,7 0 0,10-4 0,11-6-1,12-8 0,12-7-2,9-3 1,8 0 0,6 0 1,7 0 0,10-4-4,11-7-8,12-6-8,12-8-9,9-3-4,7-1-1,7 1 0,8 0 0,3-7-4,4-15 4,1-13 25,3-15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17244 27779 999,'0'18'0,"0"1"0	,0 0 0,0 0 0,4 1-1,6 2-5,8 2-4,6 3-3,6 3-2,1 1 2,3 3 3,3 3 0,4-1 2,7-2-1,7-3-1,7-1 0,9-2 1,12 0 4,12 0 2,12 0 5,8-3 0,4-8-2,5-6-2,5-8-1,-6-3-1,-16 0 2,-17 0 3,-16 0 1,15-9 0,47-19-3,47-19-2,46-18-2,15-10 0,-19 0 2,-19 0 4,-19 0 1,-7-2 3,1-1 2,3-3 1,2-2 2,1-3-3,-3-1-5,-3-4-7,-2-1-6,-4-2-5,-7 0-3,-8 1-2,-6-1-4,-7 3-1,-4 4 9,-5 5 17,-4 5 0,-6 2 0,-8 0 0,-6 0 0,-8 0 0,-6 1 0,-7 2 0,-8 3 0,-6 2 0,-10 7 0,-12 8 0,-11 10 0,-12 9 0,-5-2 0,3-14 0,2-15 0,2-13 0,-3-3 0,-10 10 0,-9 9 0,-9 10 0,-11 5 0,-11 3 0,-13 2 0,-11 2 0,-10 0 0,-10-2 0,-9-2 0,-10-3 0,-10-1 0,-12 1 0,-12-1 0,-11 0 0,-11 2 0,-9 5 0,-10 5 0,-9 5 0,-8 4 0,-8 5 0,-6 5 0,-7 4 0,-6 4 0,-5 2 0,-5 2 0,-4 3 0,-5 8 0,-4 14 0,-6 14 0,-4 15 0,3 8 0,9 5 0,9 5 0,9 5 0,9 4 0,7 5 0,6 5 0,8 4 0,7 4 0,7 3 0,7 1 0,7 3 0,10 0 0,15-2 0,13-3 0,15-2 0,10 0 0,7 2 0,7 2 0,8 3 0,8-6 0,13-14 0,11-14 0,11-14 0,7-6 0,0 3 0,-1 1 0,1 3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25904 27104 999,'-53'3'0,"8"8"0	,6 6 0,7 8 0,8 1-1,6-5-3,8-5-4,6-4-2,4 1-1,0 7 0,0 7 2,0 7 0,9 6 0,20 4 1,17 5 0,20 5 1,13 0 1,6-5 4,8-4 4,6-5 4,7-5 3,4-5 2,5-4 2,4-5 3,4-4-1,2-6-4,3-4-4,2-4-3,7-7-3,12-6 0,11-8-1,13-7 1,4-5-3,-3-5-2,-2-5-4,-2-5-2,-1-3-1,0-2 4,-1-3 2,1-2 3,-1-2 0,-3-3-3,-2-2-4,-3-2-3,-13 3-2,-27 9 0,-25 10 0,-26 9 0,4-3-1,32-17-2,34-16-3,32-17-3,3-3 0,-25 10 11,-26 8 12,-26 11 0,-18 3 0,-13 1 0,-11 0 0,-11 0 0,-10-1 0,-7 1 0,-7 0 0,-7 0 0,-8-1 0,-6 1 0,-7 0 0,-7 0 0,-10 1 0,-11 2 0,-12 3 0,-12 2 0,-11 0 0,-13-3 0,-10-2 0,-13-2 0,0 3 0,12 6 0,12 7 0,12 8 0,5 1 0,1-1 0,-1-3 0,0-3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4885" units="cm"/>
      <inkml:brushProperty name="height" value="0.014885" units="cm"/>
      <inkml:brushProperty name="color" value="#F2395B"/>
      <inkml:brushProperty name="ignorePressure" value="0"/>
    </inkml:brush>
  </inkml:definitions>
  <inkml:trace contextRef="#ctx0" brushRef="#br0">8022 20318 746,'16'2'0,"-4"1"0	,-5 3 0,-5 2 0,-2 2 0,0-1-1,0 0 1,0 1-1,-1 1 4,-2 6 8,-3 4 9,-2 5 8,-1 2 2,4 0-2,1 0-3,3 0-2,0-1-3,-3-2-1,-2-3-2,-2-2-1,0 1-5,2 5-7,3 4-6,1 5-7,2 2-6,0-3-3,0-3-3,0-2-4,0-3-1,0-5 1,0-4 2,0-6 1,-1 0-7,-2 2-13,-3 2-14,-2 3-14</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28828 24742 999,'-177'4'0,"21"6"0	,22 8 0,20 6 0,2 9 0,-20 9 0,-18 10 0,-18 9 0,-9 9-3,2 10-7,3 9-7,2 9-7,4 5 0,4 0 9,5 0 7,5 1 7,7 1 4,9 5-2,9 5-1,10 4-2,9 4 1,10 3 5,9 1 4,9 3 5,9 1-5,6-4-11,8-1-13,6-3-13,10-11-4,12-18 2,12-19 1,11-19 3,6-7 15,0 5 12,0 5 0,0 4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34227 27441 999,'-34'1'0,"7"3"0	,7 2 0,7 2 0,3 1-2,1 1-4,0-1-5,-1 0-3,2 3-5,2 5-1,3 4-4,2 4-2,5 2 1,10-2 2,10-3 2,9-2 4,8 1-1,7 5-2,7 5 17,7 4 3,6 1 0,4-2 0,6-2 0,4-3 0,4-3 0,6-5 0,4-5 0,5-4 0,5-5 0,8-5 0,6-4 0,8-5 0,6-5 0,4-4 0,5-5 0,4-5 7,3-3 14,0-3-2,0-2 0,0-2-1,3-4-3,4-5-4,4-4-4,6-5-5,-2-2-2,-7 0-2,-7 0-1,-7-1-2,-6 1-2,-4 0 0,-5 0-2,-5-1-1,-3-1 0,-3-5 1,-2-5 2,-2-5 1,-8 0 0,-11 5-1,-12 5 1,-11 5-1,-10 0 0,-7-2-3,-7-2 9,-7-2 1,-8 1 0,-10 4 0,-9 5 0,-9 5 0,-9 1 0,-6-3 0,-8-1 0,-6-3 0,-9-3 0,-9-1 0,-10-4 0,-9-1 0,-8-3 0,-7-2 0,-7-2 0,-7-3 0,-9-2 0,-9-3 0,-9-2 0,-9-2 0,-11 0 0,-12 2 0,-12 3 0,-11 2 0,-9 5 0,-8 10 0,-7 10 0,-6 9 0,-8 9 0,-7 9 0,-7 10 0,-6 10 0,-8 13 0,-7 19 0,-7 19 0,-7 19 0,-1 14 0,5 13 0,4 11 0,5 12 0,7 8 0,9 5 0,10 5 0,9 4 0,5 7 0,0 10 0,0 9 0,0 9 0,9 4 0,19-2 0,18-3 0,20-2 0,12-1 0,7-1 0,8 1 0,6 0 0,10-2 0,11-2 0,13-2 0,10-2 0,13-12 0,11-22 0,12-20 0,12-22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24311" units="cm"/>
      <inkml:brushProperty name="height" value="0.024311" units="cm"/>
      <inkml:brushProperty name="color" value="#F2395B"/>
      <inkml:brushProperty name="ignorePressure" value="0"/>
    </inkml:brush>
  </inkml:definitions>
  <inkml:trace contextRef="#ctx0" brushRef="#br0">19906 16082 457,'-33'-1'0,"10"-3"0	,9-1 0,9-4 0,7 2-2,5 5-1,5 4-3,4 5-2,7 3 0,6-1 3,7 1 3,8-1 3,5 0 4,5 1 2,4-1 4,5 0 2,7 1 3,6-1 2,7 1 3,7-1 1,10-1 2,11-2-1,12-3 0,12-1 0,9-4-1,7-1 1,7-3-1,7-2 1,4-3-1,0-2 2,-1-2-1,1-2 1,3-2 0,8 0 0,6 0-1,7 1 0,-10 0-1,-28 3-5,-29 2-2,-28 2-4,2 2-3,30 0 0,31-1-2,30 1-2,15-2-3,0-1-4,0-4-4,0-1-5,-4-1-3,-10 3 2,-9 2-1,-10 2 1,-4 2-1,-1 0-4,1-1-3,0 1-3,-4 0-2,-7-1 1,-7 1-1,-7 0 2,-5 0 0,-6 3 1,-4 3 1,-5 2 1,-5 2 0,-8 2-1,-7 3 0,-7 3-1,-5 0-3,-6 0-2,-4 1-4,-4-1-3,-9 2-1,-12 1 3,-11 4 1,-12 1 30,-6 2 2,0 0 0,0-1 0,0 1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33709" units="cm"/>
      <inkml:brushProperty name="height" value="0.033709" units="cm"/>
      <inkml:brushProperty name="color" value="#F2395B"/>
      <inkml:brushProperty name="ignorePressure" value="0"/>
    </inkml:brush>
  </inkml:definitions>
  <inkml:trace contextRef="#ctx0" brushRef="#br0">35351 16570 329,'-34'16'0,"7"-4"0	,7-5 0,7-5 0,6-3 2,5-3 5,4-2 4,5-2 4,13 0 5,21 2 4,21 3 5,22 2 4,2 1 2,-13 0-3,-14 0-1,-15 0-2,11-2-2,35-1 1,36-3 1,34-2-1,3 0 0,-31 2-3,-30 2-2,-30 3-3,-7 1-1,20 0 0,18 0 0,19 0 0,2 0-2,-14 0-3,-14 0-3,-14 0-4,-6 0-2,3 0 0,2 0-2,2 0 0,21 0 0,40 0 1,40 0 1,40 0 1,10 0 1,-18 0 1,-20 0 0,-17 0 0,-13 0-4,-4 0-8,-5 0-10,-5 0-8,-9 0-5,-14 0 0,-15 0 1,-13 0 0,1 0-1,16 0-3,17 0-4,16 0-2,20 1-4,24 3-3,23 2-5,23 2-4,-10 0 0,-45-2 3,-44-3 4,-45-1 4,-20-2 3,5 0 3,5 0 2,4 0 30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2579" units="cm"/>
      <inkml:brushProperty name="height" value="0.012579" units="cm"/>
      <inkml:brushProperty name="color" value="#F2395B"/>
      <inkml:brushProperty name="ignorePressure" value="0"/>
    </inkml:brush>
  </inkml:definitions>
  <inkml:trace contextRef="#ctx0" brushRef="#br0">61418 34489 883,'1'35'0,"3"-4"0	,2-5 0,2-5 0,12 4-9,21 15-17,21 14-17,21 14-18,7 1-7,-6-11 54,-8-13 14,-7-11 0,-1-8 0,4-5 0,6-4 0,4-6 0,-3-3 0,-8-2 0,-10-2 0,-10-3 0,15-7 0,37-11 0,38-13 0,37-11 0,14-9 0,-10-8 0,-8-6 0,-10-7 0,-4-6 17,3-1 7,2-3-3,3-2-3,3-4-1,5-4-2,4-5 0,5-5-1,3-4 0,-1-6 2,1-3 1,-1-6 2,-2-1-2,-4 3-3,-6 2-4,-4 3-4,-3-3-1,-3-7 0,-2-7 0,-3-8 1,0-2-2,-1-1-2,0 1-2,1-1-2,-2-2-3,-2-4 1,-3-6-2,-2-4 0,-7-1 0,-11 2 1,-13 3 0,-11 2 2,-7-4-1,-2-9 1,-3-9 0,-2-10 1,-7-6-1,-12-2 0,-12-2 1,-11-3 0,-10-2-3,-6-2-2,-8-3-5,-7-2-3,-6-5-2,-8-11 2,-7-8 1,-7-10 2,-9-5-3,-12 0-4,-12 1-4,-11-1-5,-9 4-1,-4 7 23,-5 7 6,-5 7 0,-5-1 0,-8-6 0,-6-7 0,-8-7 0,-4 2 0,-3 12 0,-2 12 0,-2 11 0,-1 10 0,-1 6 0,1 8 0,-1 7 0,-2 4 0,-4 3 0,-5 2 0,-5 3 0,-3 3 0,-3 5 0,-2 4 0,-3 5 0,-1 5 0,-3 4 0,-3 5 0,-2 5 0,-1 4 0,0 1 0,0 3 0,0 3 0,1 4 0,-1 7 0,0 7 0,0 7 0,-3 6 0,-4 5 4,-4 4 17,-6 5-1,-5 7 0,-7 10 1,-7 9 2,-8 9 1,-7 8 0,-10 8-2,-9 6-3,-10 7-2,-3 13-1,2 15 0,3 17 0,2 17 0,-4 14-1,-9 15-2,-9 14-3,-10 14-2,-3 10-2,2 7-2,2 8-2,3 6-1,3 11-4,5 14-2,5 14-4,4 14-3,5 13 0,5 12 1,4 12 2,6 11 1,7 8 2,12 5 1,12 5 1,11 5 1,11 5 1,9 7-1,10 8 1,9 6 0,8 9 0,8 9 0,6 9 0,8 10-1,9 2 1,15-5 0,15-4 1,13-5-1,10-6 1,8-7 0,7-7-1,6-7 1,8-2-2,7 2-2,7 2-2,7 3-2,8-4 0,9-9 0,10-9 1,9-10 1,12-11-1,14-11-5,14-12-5,14-11-3,13-8-2,12-2 1,11-2 3,12-3 1,5-7-2,-3-11 18,-2-12 2,-2-12 0,1-8 0,5-5 0,4-4 0,5-5 0,-1-5 0,-7-4 0,-8-5 0,-6-5 0,-13-12 0,-19-18 0,-19-19 0,-18-19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22019" units="cm"/>
      <inkml:brushProperty name="height" value="0.022019" units="cm"/>
      <inkml:brushProperty name="color" value="#F2395B"/>
      <inkml:brushProperty name="ignorePressure" value="0"/>
    </inkml:brush>
  </inkml:definitions>
  <inkml:trace contextRef="#ctx0" brushRef="#br0">39550 27350 504,'-24'0'1,"4"0"2	,3 0 2,3 0 1,4 0 1,7 0 1,6 0-2,7 0 1,10 0 0,16 0 1,15 0 2,17 0 1,11-4 1,10-5 0,10-7 1,9-5 1,-1-3-1,-8 4 1,-10 3-1,-9 3 0,16-2 0,45-6 2,43-6 0,45-6 2,11-2 1,-18 3 0,-19 3 0,-18 4 1,-10 1 0,0 0 1,0 0 0,0 0 0,-2 1 0,-3 4-4,-3 3-2,-2 3-3,-5-1-2,-2-2-2,-3-3-2,-3-3-1,-2-1-2,0 4 0,0 3-1,0 3-1,-5 1 0,-9 1 1,-10-1 2,-8 1 0,-9 1-1,-6 3-1,-6 3-3,-6 4-2,-10 1 0,-12 0 1,-13 0 1,-12 0 0,-2 0-1,9 0-5,10 0-5,10 0-4,-3 0-4,-11 0-4,-14 0-3,-11 0-3,-11 3-3,-5 6-1,-7 7-1,-5 6-1,-6 1-4,-3-3-7,-3-3-5,-2-2-5</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23894" units="cm"/>
      <inkml:brushProperty name="height" value="0.023894" units="cm"/>
      <inkml:brushProperty name="color" value="#F2395B"/>
      <inkml:brushProperty name="ignorePressure" value="0"/>
    </inkml:brush>
  </inkml:definitions>
  <inkml:trace contextRef="#ctx0" brushRef="#br0">51450 26650 465,'-40'23'2,"23"-3"3	,22-3 5,22-2 4,15-5 1,9-2-1,10-3-3,10-3-2,5-1 1,4 4 3,3 3 2,3 3 2,6-1 2,9-2 1,10-3 0,10-3 2,8-4-1,10-3 0,10-3 0,9-2 0,4-3 0,1 1 0,-1-1 0,1 1 0,-4 1 0,-6 3-3,-6 3-3,-6 4-3,-4 1 0,1 0-1,-1 0 0,1 0 1,-1-2-1,1-3-2,-1-3-2,1-2-1,-6-1-2,-8 3-3,-10 3-2,-9 4-2,-7 1-3,-3 0 1,-3 0-2,-2 0 1,-6 0-3,-6 0-2,-6 0-4,-6 0-3,-7 1-2,-6 4 0,-6 3 0,-6 3-2,-6 3-1,-2 3-4,-3 3-4,-3 4-3,-6 1-3,-5 0 2,-7 0 0,-5 0 1,-4 0-2,0 0-5,0 0-4,0 0-4</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22736" units="cm"/>
      <inkml:brushProperty name="height" value="0.022736" units="cm"/>
      <inkml:brushProperty name="color" value="#F2395B"/>
      <inkml:brushProperty name="ignorePressure" value="0"/>
    </inkml:brush>
  </inkml:definitions>
  <inkml:trace contextRef="#ctx0" brushRef="#br0">61350 26950 488,'-27'-5'1,"-3"-9"2	,-3-10 2,-2-8 2,2-3 1,9 7 2,10 6 2,10 7 2,7 2 0,6 1-1,7-1-2,6 1 0,3 1-1,0 3 1,0 3 1,0 4 1,3 1-1,6 0 0,7 0 0,6 0 0,6 0 0,6 0 1,7 0 3,6 0 0,6 1 2,6 4 1,7 3 0,6 3 1,4-1-1,4-2 0,3-3-2,3-3-1,6-1-1,9 4-1,10 3 0,10 3 0,5-1-2,4-2-2,3-3-2,3-3-2,-1-2-1,-2 0-1,-3 0-2,-3 0-1,-2 0-5,0 0-5,0 0-7,0 0-6,1 0-3,4 0 0,3 0 0,3 0 1,-2 0-3,-6 0-3,-6 0-5,-6 0-3,-6 1-2,-2 4-1,-3 3 1,-3 3 0,-2 1 0,0 1 0,0-1 1,0 1 0,0-1 4,0 1 35,0-1 0,0 1 0,-5-1 0,-9 1 0,-10-1 0,-8 1 0,-9-1 0,-6 1 0,-6-1 0,-6 1 0,-10-1 0,-12 1 0,-13-1 0,-12 1 0,-7-1 0,1 1 0,-1-1 0,1 1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20465" units="cm"/>
      <inkml:brushProperty name="height" value="0.020465" units="cm"/>
      <inkml:brushProperty name="color" value="#F2395B"/>
      <inkml:brushProperty name="ignorePressure" value="0"/>
    </inkml:brush>
  </inkml:definitions>
  <inkml:trace contextRef="#ctx0" brushRef="#br0">47000 30700 542,'-71'-2'-3,"10"-3"-8	,10-3-7,9-2-7,7-3-3,7 1 2,6-1 2,7 1 24,4-1 0,3 1 0,3-1 0,4 1 0,1-3 32,0-2 0,0-3 0,0-3-2,6-1-1,13 4-2,12 3-2,13 3-1,12 3-3,13 3-3,12 3-3,13 4-2,9 1-2,6 0 0,7 0 0,6 0 1,7 3-1,10 6 2,10 7 0,9 6 1,7 3 1,7 0-1,6 0 1,7 0 0,4-2-1,3-3 0,3-3 1,4-2-2,4-5 1,6-2-3,7-3 0,6-3-2,-12-2-2,-27 0-1,-28 0-1,-28 0-1,-17-4-2,-2-5 1,-3-7 0,-3-5 1,10-6-2,26-3 0,24-3-1,26-2-2,15-5-1,6-2 0,7-3-1,6-3-1,-2-4-1,-9-3 0,-10-3 1,-8-2-1,-6-3 1,1 1 0,-1-1 2,1 1 0,-6 1 0,-8 3 0,-10 3 1,-9 4-1,-9 2 2,-5 4 0,-7 3 1,-5 3 2,-12 1 1,-16 1 0,-15-1 1,-15 1 0,-14 4 0,-8 9-1,-10 10-2,-9 10-1,-9 2-2,-5-3 0,-7-3-1,-5-2 0,-11-1-4,-11 3-7,-14 3-6,-11 4-6,-9 4-4,-3 6-4,-3 7-2,-2 6-3,-1 1-5,3-3-8,3-3-7,4-2-9</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7516" units="cm"/>
      <inkml:brushProperty name="height" value="0.017516" units="cm"/>
      <inkml:brushProperty name="color" value="#F2395B"/>
      <inkml:brushProperty name="ignorePressure" value="0"/>
    </inkml:brush>
  </inkml:definitions>
  <inkml:trace contextRef="#ctx0" brushRef="#br0">47500 28750 634,'28'46'0,"6"-5"-1	,7-7 1,6-5-2,3-6 2,0-3 2,0-3 1,0-2 1,9-1 4,19 3 5,19 3 4,19 4 5,27-1 1,39-3 0,36-3 0,39-2-1,-4-6-1,-44-6-3,-43-6-2,-44-6-2,-10-7-5,26-6-4,24-6-6,26-6-6,12-6-2,0-2-2,0-3 0,0-3-2,-4-4 1,-5-3 1,-7-3 3,-5-2 2,-6-3 2,-3 1 2,-3-1 3,-2 1 1,-6-3 0,-6-2-5,-6-3-4,-6-3-5,-9-2-3,-8 0-3,-10 0-3,-9 0-3,-10 0-1,-9 0 0,-10 0 1,-8 0-1,-11 1 1,-8 4 2,-10 3 0,-9 3 2,-9-1 4,-5-2 10,-7-3 6,-5-3 5,-12-2 8,-16 0 3,-15 0 4,-15 0 3,-17 0 3,-15 0 0,-15 0 1,-16 0 1,-19-2 1,-22-3-1,-22-3 0,-21-2 0,-15 2-1,-6 9 0,-6 10 0,-6 10-1,-9 10-2,-8 13-3,-10 12-2,-9 13-4,1 15-2,13 19-2,12 19-2,13 19-2,15 12-5,19 6-9,19 7-7,19 6-9,15 4-4,13 4 1,12 3-1,13 3 0,12 4-1,13 7-2,12 6-3,13 7-1,10 0-2,10-2 0,10-3-1,9-3 0,6-4 0,3-3 0,3-3 8,4-2 29,4-11 0,6-15 0,7-15 0,6-16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9532" units="cm"/>
      <inkml:brushProperty name="height" value="0.019532" units="cm"/>
      <inkml:brushProperty name="color" value="#F2395B"/>
      <inkml:brushProperty name="ignorePressure" value="0"/>
    </inkml:brush>
  </inkml:definitions>
  <inkml:trace contextRef="#ctx0" brushRef="#br0">7572 23355 568,'-18'16'-1,"3"-4"-4	,2-5-3,3-5-3,2 0-3,2 1-3,2 3-3,3 2-3,1 4 5,0 4 14,0 5 14,0 5 13,1 1 6,3-2-2,2-3-1,2-2-2,2-3-1,3-1-1,2-3-1,3-3-1,0 0 0,-3-1-2,-2 0 1,-3 1-1,2-2-1,4-2 0,5-3 0,5-2-1,1-1 0,-2 0-1,-3 0 1,-2 0-1,1-1 0,5-2-1,4-3 1,5-2 0,3-4-2,-1-4-3,1-6-3,-1-3-4,0-3-1,-3-1-2,-3 1 0,-1 0 0,-1-1-2,3-3 0,1-2-1,4-2 0,-1-1-1,-2-1-1,-2 1-1,-3-1 0,-2 2 1,-2 2 0,-3 2 1,-2 3 1,-2 0 2,1-3 1,0-2 1,0-2 2,-3-1 1,-4 3-1,-5 3 1,-5 1-2,-2 2 1,0 0 1,0 0 0,0 0 0,-2 0 1,-5 0 0,-5 0-1,-4-1 0,-5 1-1,-5 0 1,-5 0 0,-4 0-1,-3 1 0,-3 2 0,-3 3-2,-1 2 0,-2 3 0,0 1 0,0 4 0,0 1 1,1 3-1,3 2 0,2 2-2,2 3 0,1 5-1,-3 6 1,-3 8 0,-1 7 1,0 3-2,5 0-2,5 0-3,5 0-2,3 1-3,2 3-2,3 2-2,2 2-2,1-1-3,1-4-2,-1-5-2,0-5-3,3-3-2,4 1-1,5 0-1,5 0-1,2-1-3,0 1-5,0 0-3,0 0-5,1-3-1,2-4 7,3-5 43,2-5 0,2-2 0,-1 0 0,0 0 0,1 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10:06"/>
    </inkml:context>
    <inkml:brush xml:id="br0">
      <inkml:brushProperty name="width" value="0.023109" units="cm"/>
      <inkml:brushProperty name="height" value="0.023109" units="cm"/>
      <inkml:brushProperty name="color" value="#F2395B"/>
      <inkml:brushProperty name="ignorePressure" value="0"/>
    </inkml:brush>
  </inkml:definitions>
  <inkml:trace contextRef="#ctx0" brushRef="#br0">18450 33000 480,'54'1'-4,"10"4"-10	,10 3-8,9 3-10,-1 1 0,-8 1 16,-10-1 16,-9 1 0,4-1 0,19 1 0,19-1 0,19 1 0,15-1 0,13 1 0,12-1 6,13 1 12,9-3 1,6-2 2,7-3-1,6-3 2,12-2-1,19 0-5,19 0-2,19 0-4,10-4-3,4-5-1,3-7-2,3-5-1,-1-4-3,-2 0-2,-3 0-3,-3 0-3,-6 0 0,-5 0 0,-7 0 1,-5 0 1,-12-2-1,-16-3-4,-15-3-4,-15-2-4,-14-1-1,-8 3 1,-10 3-1,-9 4 0,-10-1 8,-9-3 12,-10-3 0,-8-2 0,-11-5 0,-8-2 0,-10-3 0,-9-3 0,-10-2 0,-9 0 0,-10 0 0,-8 0 0,-8 0 0,-2 0 0,-3 0 0,-3 0 0,-6 1 0,-5 4 0,-7 3 0,-5 3 0,-8-5 0,-5-12 18,-7-13 10,-5-12 5,-8-5 1,-5 3-1,-7 3-1,-5 4 0,-11 2 0,-11 4-2,-14 3 1,-11 3-1,-3 3-1,10 3-2,10 3-1,9 4-1,-5-4-2,-19-9-4,-18-10-2,-19-8-3,-15-6-1,-8 1 1,-10-1 1,-9 1 2,-10-3-2,-9-2-3,-10-3-2,-8-3-3,-6 2-2,1 10 0,-1 10 0,1 9 1,-18 2-3,-34-2-5,-35-3-4,-33-3-4,-3 7-4,32 19-1,31 19-4,32 19-1,11 10-2,-5 4 2,-7 3 0,-5 3 0,-3 9 2,4 16 0,3 15 0,3 17 1,3 11 1,3 10 2,3 10 1,4 9 1,1 7 2,0 7-1,0 6 1,0 7 0,17-7 0,34-19 1,35-18 0,35-19 1,10-2 1,-12 16 3,-13 15 4,-12 17 3,-1 10 1,14 6 1,11 7-1,14 6 0,7 4 1,3 4 0,3 3 2,4 3 0,5-2 0,10-6 0,10-6 0,9-6-1,7-4-1,7 1 1,6-1-1,7 1 0,8-7-2,14-12-1,11-13-2,14-12-3,11-9-1,14-2-2,11-3 0,14-3-2,10-7-3,9-9-2,10-10-4,10-8-3,8-11-1,10-8 0,10-10 0,9-9 1,7-5-1,7 0-2,6 0-2,7 0-1,-9-2-1,-21-3 2,-22-3 2,-22-2 9,-8-6 14,6-6 0,7-6 0,6-6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6109" units="cm"/>
      <inkml:brushProperty name="height" value="0.016109" units="cm"/>
      <inkml:brushProperty name="color" value="#F2395B"/>
      <inkml:brushProperty name="ignorePressure" value="0"/>
    </inkml:brush>
  </inkml:definitions>
  <inkml:trace contextRef="#ctx0" brushRef="#br0">7722 22680 689,'16'-17'0,"-4"1"0	,-5 4 0,-5 1 0,0 3 0,1 2-2,3 2 0,2 3-2,0 2 4,-2 3 10,-2 2 8,-3 2 9,0 1 4,3 1 0,1-1 1,4 0 0,0 0-4,0-3-4,1-3-7,-1-2-4,1 0-5,-1 3-3,0 2-3,1 2-3,-1 1-2,0 1-2,1-1-2,-1 0-2,1 1-1,-1-1-2,0 1 0,1-1-1,-2 1-2,-2 3-3,-3 3-1,-2 1-2,-1 2 0,0 0 2,0-1 3,0 1 2,0-1 2,0-3 1,0-2 2,0-3 0,-1 0 5,-2-1 5,-3 0 7,-2 1 6,-2-1 2,1 1-1,0-1-1,-1 0-2,2 1 3,2-1 8,3 0 7,1 1 8,5-2-1,4-2-7,5-3-9,4-1-7,3-2-7,-1 0-3,1 0-3,0 0-3,1 0-6,2 0-10,3 0-9,2 0-9,-2 0-5,-4 0-1,-4 0-1,-5 0 0,-2-3-3,3-4-5,2-5-6,3-4-6</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21068" units="cm"/>
      <inkml:brushProperty name="height" value="0.021068" units="cm"/>
      <inkml:brushProperty name="color" value="#F2395B"/>
      <inkml:brushProperty name="ignorePressure" value="0"/>
    </inkml:brush>
  </inkml:definitions>
  <inkml:trace contextRef="#ctx0" brushRef="#br0">6935 26504 527,'-17'19'0,"6"0"0	,4-1 0,4 1 0,3-1-2,0-3-4,0-2-3,0-3-4,3 3-5,4 7-4,4 7-4,6 7-5,5 3 26,7 1 5,8-1 0,6 1 0,4-2 24,0-2 3,0-2-1,-1-3-2,2-3-1,3-5-1,1-5-2,4-4-1,0-4-2,0-2 0,0-2-1,0-3-1,1-3 0,-1-6-1,0-3 0,0-6-1,1-4-2,-1-4-2,0-6-2,0-4-3,-1-4-1,-2-2-2,-2-2-2,-3-3-1,-2-2-1,1-2-1,0-3-1,0-2-1,-2-2 1,-6-3 1,-4-2 0,-4-3 2,-4 2 0,-3 5 0,-1 4 1,-3 4-1,-4 4 2,-4-1 3,-5 0 2,-5 0 3,-3 0 2,-3 0 2,-1 0 2,-4 1 2,-3 0 1,-8 2 0,-7 3 0,-7 3 0,-6 0 0,-5 1 1,-4-1 0,-5 1 1,-3 1-2,-3 2-1,-2 2-4,-2 3-1,-2 2-2,0 2-2,1 3 0,-1 2-1,1 4-2,-1 4 0,0 5-1,1 4-1,1 7-2,6 7-2,4 6-3,5 8-3,2 4-2,0 3-2,0 2 0,0 2-3,3 3-2,4 2-5,5 2-6,4 3-4,4-1-4,3-1-1,2-3-3,2-3-1,3-1-1,6-3-3,4-3 0,4-1-3,3-4 1,0-1 2,0-3 30,0-2 15</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8094" units="cm"/>
      <inkml:brushProperty name="height" value="0.018094" units="cm"/>
      <inkml:brushProperty name="color" value="#F2395B"/>
      <inkml:brushProperty name="ignorePressure" value="0"/>
    </inkml:brush>
  </inkml:definitions>
  <inkml:trace contextRef="#ctx0" brushRef="#br0">7610 25679 614,'16'-15'-1,"-4"7"1	,-5 7 0,-5 7-1,-1 3 2,3 0 2,2 1 3,2-1 2,0 0 1,-2 1-3,-3-1-2,-2 1-3,2-1 0,4 0 0,5 1 1,4-1 0,2 0 0,-3 1-2,-2-1-3,-3 1-1,0-2-2,-1-2-1,0-3-2,1-2 0,0 0 0,3 3 1,2 2 3,3 2 1,0 0 1,-3-2 0,-2-2 1,-3-3-1,-2 0 0,-2 2 0,-2 3 0,-3 2-1,0 2 0,3-1-2,1 1-1,4-1-2,-1 0 0,-2 1 0,-3-1 1,-2 0 0,-1 2 1,0 2 0,0 2 1,0 3 0,-1-1 1,-2-2 3,-3-2 0,-2-2 2,-2-1 1,1 3 0,0 3-1,-1 1 1,0 1-1,-3-3 0,-2-2 0,-3-3 0,2 0 0,4-1 0,5 1 0,4-1-1,2 0 3,-2 1 2,-3-1 3,-2 0 2,-1 1 4,4-1 5,1 0 3,3 1 5,3-1 1,5 1-4,5-1-4,4 0-3,2 0-3,-3-4 1,-2-1-2,-2-3 1,-1-1-2,3 0-3,2 0-2,3 0-2,-1 0-2,-1 0-2,-3 0 0,-3 0-2,0 1 0,-1 3 0,0 2 0,1 2 1,-2 1 0,-2 1 0,-3-1 1,-2 0-1,-1 1 1,0-1-1,0 0 0,0 1 0,-2 0 2,-5 3 3,-5 2 4,-4 3 4,-3 1 3,0 0 1,1-1 4,-1 1 1,-1 1 1,-2 2-1,-3 3 0,-2 2-2,0-1 0,3-5 0,1-5-2,3-4 0,1-3-5,-4 0-6,-1 1-9,-3-1-7,0-1-9,2-2-10,3-2-10,2-3-11,1-1-7,1 0-5,-1 0-5,0 0-4</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23225" units="cm"/>
      <inkml:brushProperty name="height" value="0.023225" units="cm"/>
      <inkml:brushProperty name="color" value="#F2395B"/>
      <inkml:brushProperty name="ignorePressure" value="0"/>
    </inkml:brush>
  </inkml:definitions>
  <inkml:trace contextRef="#ctx0" brushRef="#br0">7759 32202 478,'-18'19'0,"-1"0"0	,0 0 0,0-1 1,1 0 0,-1-3 2,0-2 1,1-2 2,1-2 0,5 0 0,5 1 0,5-1-1,0 2 1,-5 1 4,-5 4 3,-4 1 3,-1 2 1,5 0 2,5-1 0,5 1 1,2 1 0,0 2 1,0 3 0,0 2 1,1 1 1,3 0-1,2 0 2,2 0 0,2-1 0,3-2 0,2-3 0,3-2 0,1-2-2,0-3-3,-1-2-4,1-3-4,0 0-2,-1-1-2,1 1-2,0-1-2,0-1-4,-1-2-3,1-3-4,0-1-4,1-2-3,2 0-1,3 0-1,2 0 0,2-5-1,3-9 0,2-10-1,2-8 0,0-6 1,-2 1 2,-2-1 0,-3 1 3,-1-3 1,0-5 0,0-4 2,1-5 0,-1-2 2,0 0 0,0 0 3,0-1 0,-2 2 1,-5 3 0,-5 1 0,-4 3-1,-3 1 2,1 0 2,-1 1 2,0-1 1,0 1 3,-3 3 1,-3 2 1,-2 2 2,-3 3 1,-5 2 1,-5 2 1,-4 3 0,-4 1 1,-2 0-2,-3-1 1,-2 1-2,-3 3 0,-6 3 1,-3 6-1,-6 4 1,-1 3-1,3 0-2,2-1-2,2 1-2,1 3-1,-3 7 1,-3 7 0,-1 8 0,0 6 0,5 7-4,5 7-2,5 8-4,2 4-1,-1 2-2,1 3-1,0 2-1,1-1-4,3-5-4,1-4-5,4-6-5,1-1-3,3-1-1,2 1-2,2-1-2,3-1 1,2-6 2,3-4 3,2-5 1,1-4 0,0-1-4,0-3-4,0-3 6</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7761" units="cm"/>
      <inkml:brushProperty name="height" value="0.017761" units="cm"/>
      <inkml:brushProperty name="color" value="#F2395B"/>
      <inkml:brushProperty name="ignorePressure" value="0"/>
    </inkml:brush>
  </inkml:definitions>
  <inkml:trace contextRef="#ctx0" brushRef="#br0">7872 31827 625,'18'-1'0,"-3"-2"-2	,-2-3 0,-3-2-1,0 2 2,-1 7 7,0 7 5,1 7 7,-2 4 3,-2 0 2,-3 0-1,-2-1 2,-1 2 1,0 3 0,0 1 1,0 3 1,0 1-1,0 0-3,0 0-1,0 1-3,2-1-2,1 0-1,3 0-3,2 0-1,0 0-6,-2 0-8,-2 0-10,-3 1-9,-1-3-13,0-1-16,0-3-17,0-2-16</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05:52"/>
    </inkml:context>
    <inkml:brush xml:id="br0">
      <inkml:brushProperty name="width" value="0.013806" units="cm"/>
      <inkml:brushProperty name="height" value="0.013806" units="cm"/>
      <inkml:brushProperty name="color" value="#F2395B"/>
      <inkml:brushProperty name="ignorePressure" value="0"/>
    </inkml:brush>
  </inkml:definitions>
  <inkml:trace contextRef="#ctx0" brushRef="#br0">7310 35464 804,'-2'17'-1,"-1"-1"-3	,-3-3-3,-2-3-2,-2 1-2,1 2-2,0 2-2,-1 2-1,2 2 1,2 0 4,3 0 3,2-1 4,1 3 3,0 5 2,0 5 4,0 4 2,2 1 2,5-2 4,5-2 2,4-3 3,3-1 2,0 0 3,-1 0 3,1 0 2,1-2-2,2-5-5,3-4-5,2-6-6,2-1-3,3-1 2,2 1 0,2-1 2,2-1-1,-1-2-2,0-3-1,1-1-2,-1-6-1,1-6-2,-1-8-1,1-7-2,-1-4-2,1-3 0,-1-1-2,1-4-1,-1-3 0,1-4-2,-1-5 0,1-5-1,-1-2 0,1-1 1,-1 1 0,1 0 1,-2-2 0,-2-1 1,-2-3-1,-3-3 1,-2 0 1,-2-1-1,-3 0 1,-2 1 0,-4 1 1,-4 6 0,-5 4 1,-5 5 1,-3 3 0,-2 3 2,-3 2 2,-3 2 1,-2 2 2,-6-1 0,-4 1 2,-5-1 1,-4 3 0,-5 5-1,-5 4-1,-4 5 1,-4 2-2,-3 0 1,-2 0-1,-2 1 0,0 1 0,3 6 0,1 4 0,3 4 0,1 4 1,0 3-1,1 2 0,-1 2 1,1 4-3,3 4-3,2 5-4,2 5-3,3 3-4,2 3-3,2 2-2,3 2-2,2 2-5,2-1-5,3 1-6,2-1-5,3-1-5,1-2-3,3-2-3,3-3 7,0-2 43,1-2 0,0-3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框 6"/>
          <p:cNvSpPr txBox="1"/>
          <p:nvPr userDrawn="1"/>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8.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9.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31.GIF"/><Relationship Id="rId1" Type="http://schemas.openxmlformats.org/officeDocument/2006/relationships/image" Target="../media/image30.GI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http://image.cn.tom.com/cntom/images/snail.gif" TargetMode="External"/><Relationship Id="rId1" Type="http://schemas.openxmlformats.org/officeDocument/2006/relationships/image" Target="../media/image32.GIF"/></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customXml" Target="../ink/ink27.xml"/><Relationship Id="rId4" Type="http://schemas.openxmlformats.org/officeDocument/2006/relationships/image" Target="../media/image34.png"/><Relationship Id="rId3" Type="http://schemas.openxmlformats.org/officeDocument/2006/relationships/customXml" Target="../ink/ink26.xml"/><Relationship Id="rId2" Type="http://schemas.openxmlformats.org/officeDocument/2006/relationships/image" Target="../media/image33.png"/><Relationship Id="rId1" Type="http://schemas.openxmlformats.org/officeDocument/2006/relationships/customXml" Target="../ink/ink2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customXml" Target="../ink/ink2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7.png"/><Relationship Id="rId1" Type="http://schemas.openxmlformats.org/officeDocument/2006/relationships/customXml" Target="../ink/ink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39.jpeg"/><Relationship Id="rId1" Type="http://schemas.openxmlformats.org/officeDocument/2006/relationships/image" Target="../media/image3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0.GI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customXml" Target="../ink/ink3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GI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customXml" Target="../ink/ink4.xml"/><Relationship Id="rId7" Type="http://schemas.openxmlformats.org/officeDocument/2006/relationships/image" Target="../media/image6.png"/><Relationship Id="rId6" Type="http://schemas.openxmlformats.org/officeDocument/2006/relationships/customXml" Target="../ink/ink3.xml"/><Relationship Id="rId5" Type="http://schemas.openxmlformats.org/officeDocument/2006/relationships/image" Target="../media/image5.png"/><Relationship Id="rId48" Type="http://schemas.openxmlformats.org/officeDocument/2006/relationships/slideLayout" Target="../slideLayouts/slideLayout1.xml"/><Relationship Id="rId47" Type="http://schemas.openxmlformats.org/officeDocument/2006/relationships/image" Target="../media/image26.png"/><Relationship Id="rId46" Type="http://schemas.openxmlformats.org/officeDocument/2006/relationships/customXml" Target="../ink/ink23.xml"/><Relationship Id="rId45" Type="http://schemas.openxmlformats.org/officeDocument/2006/relationships/image" Target="../media/image25.png"/><Relationship Id="rId44" Type="http://schemas.openxmlformats.org/officeDocument/2006/relationships/customXml" Target="../ink/ink22.xml"/><Relationship Id="rId43" Type="http://schemas.openxmlformats.org/officeDocument/2006/relationships/image" Target="../media/image24.png"/><Relationship Id="rId42" Type="http://schemas.openxmlformats.org/officeDocument/2006/relationships/customXml" Target="../ink/ink21.xml"/><Relationship Id="rId41" Type="http://schemas.openxmlformats.org/officeDocument/2006/relationships/image" Target="../media/image23.png"/><Relationship Id="rId40" Type="http://schemas.openxmlformats.org/officeDocument/2006/relationships/customXml" Target="../ink/ink20.xml"/><Relationship Id="rId4" Type="http://schemas.openxmlformats.org/officeDocument/2006/relationships/customXml" Target="../ink/ink2.xml"/><Relationship Id="rId39" Type="http://schemas.openxmlformats.org/officeDocument/2006/relationships/image" Target="../media/image22.png"/><Relationship Id="rId38" Type="http://schemas.openxmlformats.org/officeDocument/2006/relationships/customXml" Target="../ink/ink19.xml"/><Relationship Id="rId37" Type="http://schemas.openxmlformats.org/officeDocument/2006/relationships/image" Target="../media/image21.png"/><Relationship Id="rId36" Type="http://schemas.openxmlformats.org/officeDocument/2006/relationships/customXml" Target="../ink/ink18.xml"/><Relationship Id="rId35" Type="http://schemas.openxmlformats.org/officeDocument/2006/relationships/image" Target="../media/image20.png"/><Relationship Id="rId34" Type="http://schemas.openxmlformats.org/officeDocument/2006/relationships/customXml" Target="../ink/ink17.xml"/><Relationship Id="rId33" Type="http://schemas.openxmlformats.org/officeDocument/2006/relationships/image" Target="../media/image19.png"/><Relationship Id="rId32" Type="http://schemas.openxmlformats.org/officeDocument/2006/relationships/customXml" Target="../ink/ink16.xml"/><Relationship Id="rId31" Type="http://schemas.openxmlformats.org/officeDocument/2006/relationships/image" Target="../media/image18.png"/><Relationship Id="rId30" Type="http://schemas.openxmlformats.org/officeDocument/2006/relationships/customXml" Target="../ink/ink15.xml"/><Relationship Id="rId3" Type="http://schemas.openxmlformats.org/officeDocument/2006/relationships/image" Target="../media/image4.png"/><Relationship Id="rId29" Type="http://schemas.openxmlformats.org/officeDocument/2006/relationships/image" Target="../media/image17.png"/><Relationship Id="rId28" Type="http://schemas.openxmlformats.org/officeDocument/2006/relationships/customXml" Target="../ink/ink14.xml"/><Relationship Id="rId27" Type="http://schemas.openxmlformats.org/officeDocument/2006/relationships/image" Target="../media/image16.png"/><Relationship Id="rId26" Type="http://schemas.openxmlformats.org/officeDocument/2006/relationships/customXml" Target="../ink/ink13.xml"/><Relationship Id="rId25" Type="http://schemas.openxmlformats.org/officeDocument/2006/relationships/image" Target="../media/image15.png"/><Relationship Id="rId24" Type="http://schemas.openxmlformats.org/officeDocument/2006/relationships/customXml" Target="../ink/ink12.xml"/><Relationship Id="rId23" Type="http://schemas.openxmlformats.org/officeDocument/2006/relationships/image" Target="../media/image14.png"/><Relationship Id="rId22" Type="http://schemas.openxmlformats.org/officeDocument/2006/relationships/customXml" Target="../ink/ink11.xml"/><Relationship Id="rId21" Type="http://schemas.openxmlformats.org/officeDocument/2006/relationships/image" Target="../media/image13.png"/><Relationship Id="rId20" Type="http://schemas.openxmlformats.org/officeDocument/2006/relationships/customXml" Target="../ink/ink10.xml"/><Relationship Id="rId2" Type="http://schemas.openxmlformats.org/officeDocument/2006/relationships/customXml" Target="../ink/ink1.xml"/><Relationship Id="rId19" Type="http://schemas.openxmlformats.org/officeDocument/2006/relationships/image" Target="../media/image12.png"/><Relationship Id="rId18" Type="http://schemas.openxmlformats.org/officeDocument/2006/relationships/customXml" Target="../ink/ink9.xml"/><Relationship Id="rId17" Type="http://schemas.openxmlformats.org/officeDocument/2006/relationships/image" Target="../media/image11.png"/><Relationship Id="rId16" Type="http://schemas.openxmlformats.org/officeDocument/2006/relationships/customXml" Target="../ink/ink8.xml"/><Relationship Id="rId15" Type="http://schemas.openxmlformats.org/officeDocument/2006/relationships/image" Target="../media/image10.png"/><Relationship Id="rId14" Type="http://schemas.openxmlformats.org/officeDocument/2006/relationships/customXml" Target="../ink/ink7.xml"/><Relationship Id="rId13" Type="http://schemas.openxmlformats.org/officeDocument/2006/relationships/image" Target="../media/image9.png"/><Relationship Id="rId12" Type="http://schemas.openxmlformats.org/officeDocument/2006/relationships/customXml" Target="../ink/ink6.xml"/><Relationship Id="rId11" Type="http://schemas.openxmlformats.org/officeDocument/2006/relationships/image" Target="../media/image8.png"/><Relationship Id="rId10" Type="http://schemas.openxmlformats.org/officeDocument/2006/relationships/customXml" Target="../ink/ink5.xml"/><Relationship Id="rId1" Type="http://schemas.openxmlformats.org/officeDocument/2006/relationships/image" Target="../media/image3.GI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customXml" Target="../ink/ink2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2541162" y="1438657"/>
            <a:ext cx="6200502" cy="2123658"/>
          </a:xfrm>
          <a:prstGeom prst="rect">
            <a:avLst/>
          </a:prstGeom>
          <a:noFill/>
          <a:scene3d>
            <a:camera prst="orthographicFront"/>
            <a:lightRig rig="threePt" dir="t"/>
          </a:scene3d>
          <a:sp3d>
            <a:bevelT/>
          </a:sp3d>
        </p:spPr>
        <p:txBody>
          <a:bodyPr wrap="square" rtlCol="0">
            <a:spAutoFit/>
          </a:bodyPr>
          <a:lstStyle/>
          <a:p>
            <a:pPr>
              <a:lnSpc>
                <a:spcPct val="150000"/>
              </a:lnSpc>
            </a:pPr>
            <a:r>
              <a:rPr lang="zh-CN" altLang="en-US" sz="3600" dirty="0" smtClean="0">
                <a:solidFill>
                  <a:srgbClr val="FF0000"/>
                </a:solidFill>
                <a:latin typeface="微软雅黑" pitchFamily="34" charset="-122"/>
                <a:ea typeface="微软雅黑" pitchFamily="34" charset="-122"/>
              </a:rPr>
              <a:t>      </a:t>
            </a:r>
            <a:r>
              <a:rPr lang="en-US" altLang="zh-CN" sz="4400" dirty="0" smtClean="0">
                <a:solidFill>
                  <a:srgbClr val="FF0000"/>
                </a:solidFill>
                <a:latin typeface="微软雅黑" pitchFamily="34" charset="-122"/>
                <a:ea typeface="微软雅黑" pitchFamily="34" charset="-122"/>
              </a:rPr>
              <a:t>《</a:t>
            </a:r>
            <a:r>
              <a:rPr lang="zh-CN" altLang="en-US" sz="4400" dirty="0" smtClean="0">
                <a:solidFill>
                  <a:srgbClr val="FF0000"/>
                </a:solidFill>
                <a:latin typeface="微软雅黑" pitchFamily="34" charset="-122"/>
                <a:ea typeface="微软雅黑" pitchFamily="34" charset="-122"/>
              </a:rPr>
              <a:t>经济学原理</a:t>
            </a:r>
            <a:r>
              <a:rPr lang="en-US" altLang="zh-CN" sz="4400" dirty="0" smtClean="0">
                <a:solidFill>
                  <a:srgbClr val="FF0000"/>
                </a:solidFill>
                <a:latin typeface="微软雅黑" pitchFamily="34" charset="-122"/>
                <a:ea typeface="微软雅黑" pitchFamily="34" charset="-122"/>
              </a:rPr>
              <a:t>》</a:t>
            </a:r>
            <a:endParaRPr lang="en-US" altLang="zh-CN" sz="4400" dirty="0" smtClean="0">
              <a:solidFill>
                <a:srgbClr val="FF0000"/>
              </a:solidFill>
              <a:latin typeface="微软雅黑" pitchFamily="34" charset="-122"/>
              <a:ea typeface="微软雅黑" pitchFamily="34" charset="-122"/>
            </a:endParaRPr>
          </a:p>
          <a:p>
            <a:pPr>
              <a:lnSpc>
                <a:spcPct val="150000"/>
              </a:lnSpc>
            </a:pPr>
            <a:r>
              <a:rPr lang="en-US" altLang="zh-CN" sz="4400" dirty="0" smtClean="0">
                <a:solidFill>
                  <a:srgbClr val="FF0000"/>
                </a:solidFill>
                <a:latin typeface="微软雅黑" pitchFamily="34" charset="-122"/>
                <a:ea typeface="微软雅黑" pitchFamily="34" charset="-122"/>
              </a:rPr>
              <a:t>                 </a:t>
            </a:r>
            <a:r>
              <a:rPr lang="en-US" altLang="zh-CN" sz="3600" dirty="0" smtClean="0">
                <a:solidFill>
                  <a:srgbClr val="FF0000"/>
                </a:solidFill>
                <a:latin typeface="微软雅黑" pitchFamily="34" charset="-122"/>
                <a:ea typeface="微软雅黑" pitchFamily="34" charset="-122"/>
              </a:rPr>
              <a:t>----</a:t>
            </a:r>
            <a:r>
              <a:rPr lang="zh-CN" altLang="en-US" sz="3600" dirty="0" smtClean="0">
                <a:solidFill>
                  <a:srgbClr val="FF0000"/>
                </a:solidFill>
                <a:latin typeface="微软雅黑" pitchFamily="34" charset="-122"/>
                <a:ea typeface="微软雅黑" pitchFamily="34" charset="-122"/>
              </a:rPr>
              <a:t>西方经济学</a:t>
            </a:r>
            <a:endParaRPr lang="en-US" altLang="zh-CN" sz="3600" dirty="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58215" y="1397219"/>
            <a:ext cx="2292665" cy="1719499"/>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64640" y="37558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itchFamily="2" charset="-122"/>
                <a:ea typeface="华文行楷" pitchFamily="2" charset="-122"/>
                <a:cs typeface="+mn-cs"/>
                <a:sym typeface="+mn-ea"/>
              </a:rPr>
              <a:t>古典经济学</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60" name="矩形 59"/>
          <p:cNvSpPr/>
          <p:nvPr/>
        </p:nvSpPr>
        <p:spPr>
          <a:xfrm>
            <a:off x="4976784" y="6523247"/>
            <a:ext cx="184731" cy="584775"/>
          </a:xfrm>
          <a:prstGeom prst="rect">
            <a:avLst/>
          </a:prstGeom>
        </p:spPr>
        <p:txBody>
          <a:bodyPr wrap="none">
            <a:spAutoFit/>
          </a:bodyPr>
          <a:lstStyle/>
          <a:p>
            <a:endParaRPr lang="en-US" altLang="zh-CN" sz="3200" dirty="0">
              <a:solidFill>
                <a:srgbClr val="0066CC"/>
              </a:solidFill>
              <a:effectLst>
                <a:outerShdw blurRad="38100" dist="38100" dir="2700000" algn="tl">
                  <a:srgbClr val="C0C0C0"/>
                </a:outerShdw>
              </a:effectLst>
              <a:ea typeface="华文中宋" pitchFamily="2" charset="-122"/>
            </a:endParaRPr>
          </a:p>
        </p:txBody>
      </p:sp>
      <p:sp>
        <p:nvSpPr>
          <p:cNvPr id="26" name="Rectangle 3"/>
          <p:cNvSpPr>
            <a:spLocks noChangeArrowheads="1"/>
          </p:cNvSpPr>
          <p:nvPr/>
        </p:nvSpPr>
        <p:spPr bwMode="auto">
          <a:xfrm>
            <a:off x="1804539" y="1405355"/>
            <a:ext cx="40401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800" dirty="0">
                <a:latin typeface="微软雅黑" pitchFamily="34" charset="-122"/>
                <a:ea typeface="微软雅黑" pitchFamily="34" charset="-122"/>
              </a:rPr>
              <a:t>欧洲 </a:t>
            </a:r>
            <a:r>
              <a:rPr lang="en-US" altLang="zh-CN" sz="2800" dirty="0">
                <a:latin typeface="微软雅黑" pitchFamily="34" charset="-122"/>
                <a:ea typeface="微软雅黑" pitchFamily="34" charset="-122"/>
              </a:rPr>
              <a:t>— 17-19</a:t>
            </a:r>
            <a:r>
              <a:rPr lang="zh-CN" altLang="en-US" sz="2800" dirty="0">
                <a:latin typeface="微软雅黑" pitchFamily="34" charset="-122"/>
                <a:ea typeface="微软雅黑" pitchFamily="34" charset="-122"/>
              </a:rPr>
              <a:t>世纪中叶</a:t>
            </a:r>
            <a:endParaRPr lang="zh-CN" altLang="en-US" sz="2800" dirty="0">
              <a:latin typeface="微软雅黑" pitchFamily="34" charset="-122"/>
              <a:ea typeface="微软雅黑" pitchFamily="34" charset="-122"/>
            </a:endParaRPr>
          </a:p>
        </p:txBody>
      </p:sp>
      <p:sp>
        <p:nvSpPr>
          <p:cNvPr id="27" name="Rectangle 5"/>
          <p:cNvSpPr>
            <a:spLocks noChangeArrowheads="1"/>
          </p:cNvSpPr>
          <p:nvPr/>
        </p:nvSpPr>
        <p:spPr bwMode="auto">
          <a:xfrm>
            <a:off x="4486088" y="3570022"/>
            <a:ext cx="5257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itchFamily="18" charset="0"/>
                <a:ea typeface="宋体" charset="-122"/>
              </a:defRPr>
            </a:lvl1pPr>
            <a:lvl2pPr marL="57150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indent="0"/>
            <a:r>
              <a:rPr lang="en-US" altLang="zh-CN" sz="2600" dirty="0">
                <a:latin typeface="微软雅黑" pitchFamily="34" charset="-122"/>
                <a:ea typeface="微软雅黑" pitchFamily="34" charset="-122"/>
              </a:rPr>
              <a:t>《</a:t>
            </a:r>
            <a:r>
              <a:rPr lang="zh-CN" altLang="en-US" sz="2600" dirty="0">
                <a:latin typeface="微软雅黑" pitchFamily="34" charset="-122"/>
                <a:ea typeface="微软雅黑" pitchFamily="34" charset="-122"/>
              </a:rPr>
              <a:t>国民财富的性质和原因的研究</a:t>
            </a:r>
            <a:r>
              <a:rPr lang="en-US" altLang="zh-CN" sz="2600" dirty="0">
                <a:latin typeface="微软雅黑" pitchFamily="34" charset="-122"/>
                <a:ea typeface="微软雅黑" pitchFamily="34" charset="-122"/>
              </a:rPr>
              <a:t>》</a:t>
            </a:r>
            <a:endParaRPr lang="en-US" altLang="zh-CN" sz="2600" dirty="0">
              <a:latin typeface="微软雅黑" pitchFamily="34" charset="-122"/>
              <a:ea typeface="微软雅黑" pitchFamily="34" charset="-122"/>
            </a:endParaRPr>
          </a:p>
        </p:txBody>
      </p:sp>
      <p:sp>
        <p:nvSpPr>
          <p:cNvPr id="28" name="Rectangle 6"/>
          <p:cNvSpPr>
            <a:spLocks noChangeArrowheads="1"/>
          </p:cNvSpPr>
          <p:nvPr/>
        </p:nvSpPr>
        <p:spPr bwMode="auto">
          <a:xfrm>
            <a:off x="4024470" y="2248089"/>
            <a:ext cx="5578736"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itchFamily="18" charset="0"/>
                <a:ea typeface="宋体" charset="-122"/>
              </a:defRPr>
            </a:lvl1pPr>
            <a:lvl2pPr marL="57150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buFont typeface="Wingdings" charset="2"/>
              <a:buChar char="v"/>
            </a:pPr>
            <a:r>
              <a:rPr lang="zh-CN" altLang="en-US" dirty="0">
                <a:solidFill>
                  <a:srgbClr val="FF0000"/>
                </a:solidFill>
                <a:latin typeface="微软雅黑" pitchFamily="34" charset="-122"/>
                <a:ea typeface="微软雅黑" pitchFamily="34" charset="-122"/>
              </a:rPr>
              <a:t>英国：配第、斯密、李嘉图</a:t>
            </a:r>
            <a:endParaRPr lang="zh-CN" altLang="en-US" dirty="0">
              <a:solidFill>
                <a:srgbClr val="FF0000"/>
              </a:solidFill>
              <a:latin typeface="微软雅黑" pitchFamily="34" charset="-122"/>
              <a:ea typeface="微软雅黑" pitchFamily="34" charset="-122"/>
            </a:endParaRPr>
          </a:p>
          <a:p>
            <a:pPr>
              <a:lnSpc>
                <a:spcPct val="150000"/>
              </a:lnSpc>
              <a:buFont typeface="Wingdings" charset="2"/>
              <a:buChar char="v"/>
            </a:pPr>
            <a:r>
              <a:rPr lang="zh-CN" altLang="en-US" dirty="0">
                <a:solidFill>
                  <a:srgbClr val="FF0000"/>
                </a:solidFill>
                <a:latin typeface="微软雅黑" pitchFamily="34" charset="-122"/>
                <a:ea typeface="微软雅黑" pitchFamily="34" charset="-122"/>
              </a:rPr>
              <a:t>法国：布尔吉尔贝尔</a:t>
            </a:r>
            <a:endParaRPr lang="zh-CN" altLang="en-US" dirty="0">
              <a:solidFill>
                <a:srgbClr val="FF0000"/>
              </a:solidFill>
              <a:latin typeface="微软雅黑" pitchFamily="34" charset="-122"/>
              <a:ea typeface="微软雅黑" pitchFamily="34" charset="-122"/>
            </a:endParaRPr>
          </a:p>
        </p:txBody>
      </p:sp>
      <p:sp>
        <p:nvSpPr>
          <p:cNvPr id="29" name="Rectangle 7"/>
          <p:cNvSpPr>
            <a:spLocks noChangeArrowheads="1"/>
          </p:cNvSpPr>
          <p:nvPr/>
        </p:nvSpPr>
        <p:spPr bwMode="auto">
          <a:xfrm>
            <a:off x="2588231" y="4556726"/>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itchFamily="18" charset="0"/>
                <a:ea typeface="宋体" charset="-122"/>
              </a:defRPr>
            </a:lvl1pPr>
            <a:lvl2pPr marL="57150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buFont typeface="Wingdings" charset="2"/>
              <a:buChar char="ü"/>
            </a:pPr>
            <a:r>
              <a:rPr lang="zh-CN" altLang="en-US" sz="2600" dirty="0">
                <a:solidFill>
                  <a:srgbClr val="002060"/>
                </a:solidFill>
                <a:latin typeface="微软雅黑" pitchFamily="34" charset="-122"/>
                <a:ea typeface="微软雅黑" pitchFamily="34" charset="-122"/>
              </a:rPr>
              <a:t> 看不见的手</a:t>
            </a:r>
            <a:endParaRPr lang="zh-CN" altLang="en-US" sz="2600" dirty="0">
              <a:solidFill>
                <a:srgbClr val="002060"/>
              </a:solidFill>
              <a:latin typeface="微软雅黑" pitchFamily="34" charset="-122"/>
              <a:ea typeface="微软雅黑" pitchFamily="34" charset="-122"/>
            </a:endParaRPr>
          </a:p>
        </p:txBody>
      </p:sp>
      <p:sp>
        <p:nvSpPr>
          <p:cNvPr id="30" name="Rectangle 8"/>
          <p:cNvSpPr>
            <a:spLocks noChangeArrowheads="1"/>
          </p:cNvSpPr>
          <p:nvPr/>
        </p:nvSpPr>
        <p:spPr bwMode="auto">
          <a:xfrm>
            <a:off x="2562169" y="5420976"/>
            <a:ext cx="3429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571500" algn="l">
              <a:defRPr kumimoji="1" sz="2400">
                <a:solidFill>
                  <a:schemeClr val="tx1"/>
                </a:solidFill>
                <a:latin typeface="Times New Roman" pitchFamily="18" charset="0"/>
                <a:ea typeface="宋体" charset="-122"/>
              </a:defRPr>
            </a:lvl1pPr>
            <a:lvl2pPr marL="868680" algn="l">
              <a:defRPr kumimoji="1" sz="2400">
                <a:solidFill>
                  <a:schemeClr val="tx1"/>
                </a:solidFill>
                <a:latin typeface="Times New Roman" pitchFamily="18" charset="0"/>
                <a:ea typeface="宋体" charset="-122"/>
              </a:defRPr>
            </a:lvl2pPr>
            <a:lvl3pPr marL="1059180"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buFont typeface="Wingdings" charset="2"/>
              <a:buChar char="Ø"/>
            </a:pPr>
            <a:r>
              <a:rPr lang="zh-CN" altLang="en-US" sz="2800" dirty="0">
                <a:solidFill>
                  <a:srgbClr val="FF0000"/>
                </a:solidFill>
                <a:latin typeface="微软雅黑" pitchFamily="34" charset="-122"/>
                <a:ea typeface="微软雅黑" pitchFamily="34" charset="-122"/>
              </a:rPr>
              <a:t>倡导经济自由</a:t>
            </a:r>
            <a:endParaRPr lang="zh-CN" altLang="en-US" sz="2800" dirty="0">
              <a:solidFill>
                <a:srgbClr val="FF0000"/>
              </a:solidFill>
              <a:latin typeface="微软雅黑" pitchFamily="34" charset="-122"/>
              <a:ea typeface="微软雅黑" pitchFamily="34" charset="-122"/>
            </a:endParaRPr>
          </a:p>
        </p:txBody>
      </p:sp>
      <p:sp>
        <p:nvSpPr>
          <p:cNvPr id="31" name="Rectangle 9"/>
          <p:cNvSpPr>
            <a:spLocks noChangeArrowheads="1"/>
          </p:cNvSpPr>
          <p:nvPr/>
        </p:nvSpPr>
        <p:spPr bwMode="auto">
          <a:xfrm>
            <a:off x="7432936" y="5344776"/>
            <a:ext cx="236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dirty="0">
                <a:latin typeface="微软雅黑" pitchFamily="34" charset="-122"/>
                <a:ea typeface="微软雅黑" pitchFamily="34" charset="-122"/>
              </a:rPr>
              <a:t>第</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次革命</a:t>
            </a:r>
            <a:endParaRPr lang="zh-CN" altLang="en-US" sz="2400" dirty="0">
              <a:latin typeface="微软雅黑" pitchFamily="34" charset="-122"/>
              <a:ea typeface="微软雅黑" pitchFamily="34" charset="-122"/>
            </a:endParaRPr>
          </a:p>
        </p:txBody>
      </p:sp>
      <p:sp>
        <p:nvSpPr>
          <p:cNvPr id="2" name="文本框 1"/>
          <p:cNvSpPr txBox="1"/>
          <p:nvPr/>
        </p:nvSpPr>
        <p:spPr>
          <a:xfrm>
            <a:off x="1804539" y="3573845"/>
            <a:ext cx="2219931" cy="523220"/>
          </a:xfrm>
          <a:prstGeom prst="rect">
            <a:avLst/>
          </a:prstGeom>
          <a:noFill/>
        </p:spPr>
        <p:txBody>
          <a:bodyPr wrap="square" rtlCol="0">
            <a:spAutoFit/>
          </a:bodyPr>
          <a:lstStyle/>
          <a:p>
            <a:pPr marL="457200" indent="-457200">
              <a:buFont typeface="Wingdings" charset="2"/>
              <a:buChar char="p"/>
            </a:pPr>
            <a:r>
              <a:rPr lang="zh-CN" altLang="en-US" sz="2800" dirty="0">
                <a:latin typeface="微软雅黑" pitchFamily="34" charset="-122"/>
                <a:ea typeface="微软雅黑" pitchFamily="34" charset="-122"/>
              </a:rPr>
              <a:t>正式确立</a:t>
            </a:r>
            <a:endParaRPr lang="zh-CN" altLang="en-US" sz="2800" dirty="0">
              <a:latin typeface="微软雅黑" pitchFamily="34" charset="-122"/>
              <a:ea typeface="微软雅黑" pitchFamily="34" charset="-122"/>
            </a:endParaRPr>
          </a:p>
        </p:txBody>
      </p:sp>
      <p:cxnSp>
        <p:nvCxnSpPr>
          <p:cNvPr id="7" name="直接箭头连接符 6"/>
          <p:cNvCxnSpPr>
            <a:endCxn id="27" idx="1"/>
          </p:cNvCxnSpPr>
          <p:nvPr/>
        </p:nvCxnSpPr>
        <p:spPr>
          <a:xfrm flipV="1">
            <a:off x="3838110" y="3836722"/>
            <a:ext cx="647978" cy="1788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22" name="Line 13"/>
          <p:cNvSpPr>
            <a:spLocks noChangeShapeType="1"/>
          </p:cNvSpPr>
          <p:nvPr/>
        </p:nvSpPr>
        <p:spPr bwMode="auto">
          <a:xfrm>
            <a:off x="7527548" y="5884179"/>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72389"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smtClean="0">
                <a:ln>
                  <a:noFill/>
                </a:ln>
                <a:solidFill>
                  <a:srgbClr val="002060"/>
                </a:solidFill>
                <a:effectLst>
                  <a:outerShdw blurRad="38100" dist="38100" dir="2700000" algn="tl">
                    <a:srgbClr val="000000">
                      <a:alpha val="11000"/>
                    </a:srgbClr>
                  </a:outerShdw>
                </a:effectLst>
                <a:uLnTx/>
                <a:uFillTx/>
                <a:latin typeface="华文行楷" pitchFamily="2" charset="-122"/>
                <a:ea typeface="华文行楷" pitchFamily="2" charset="-122"/>
                <a:sym typeface="+mn-ea"/>
              </a:rPr>
              <a:t>新古典经济学</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30" name="Rectangle 3"/>
          <p:cNvSpPr>
            <a:spLocks noChangeArrowheads="1"/>
          </p:cNvSpPr>
          <p:nvPr/>
        </p:nvSpPr>
        <p:spPr bwMode="auto">
          <a:xfrm>
            <a:off x="1572389" y="1443081"/>
            <a:ext cx="59451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800" dirty="0">
                <a:latin typeface="微软雅黑" pitchFamily="34" charset="-122"/>
                <a:ea typeface="微软雅黑" pitchFamily="34" charset="-122"/>
              </a:rPr>
              <a:t>欧洲 </a:t>
            </a:r>
            <a:r>
              <a:rPr lang="en-US" altLang="zh-CN" sz="2800" dirty="0">
                <a:latin typeface="微软雅黑" pitchFamily="34" charset="-122"/>
                <a:ea typeface="微软雅黑" pitchFamily="34" charset="-122"/>
              </a:rPr>
              <a:t>— 19</a:t>
            </a:r>
            <a:r>
              <a:rPr lang="zh-CN" altLang="en-US" sz="2800" dirty="0">
                <a:latin typeface="微软雅黑" pitchFamily="34" charset="-122"/>
                <a:ea typeface="微软雅黑" pitchFamily="34" charset="-122"/>
              </a:rPr>
              <a:t>世纪中叶</a:t>
            </a:r>
            <a:r>
              <a:rPr lang="en-US" altLang="zh-CN" sz="2800" dirty="0">
                <a:latin typeface="微软雅黑" pitchFamily="34" charset="-122"/>
                <a:ea typeface="微软雅黑" pitchFamily="34" charset="-122"/>
              </a:rPr>
              <a:t>-20</a:t>
            </a:r>
            <a:r>
              <a:rPr lang="zh-CN" altLang="en-US" sz="2800" dirty="0">
                <a:latin typeface="微软雅黑" pitchFamily="34" charset="-122"/>
                <a:ea typeface="微软雅黑" pitchFamily="34" charset="-122"/>
              </a:rPr>
              <a:t>世纪</a:t>
            </a:r>
            <a:r>
              <a:rPr lang="en-US" altLang="zh-CN" sz="2800" dirty="0">
                <a:latin typeface="微软雅黑" pitchFamily="34" charset="-122"/>
                <a:ea typeface="微软雅黑" pitchFamily="34" charset="-122"/>
              </a:rPr>
              <a:t>30</a:t>
            </a:r>
            <a:r>
              <a:rPr lang="zh-CN" altLang="en-US" sz="2800" dirty="0">
                <a:latin typeface="微软雅黑" pitchFamily="34" charset="-122"/>
                <a:ea typeface="微软雅黑" pitchFamily="34" charset="-122"/>
              </a:rPr>
              <a:t>年代</a:t>
            </a:r>
            <a:endParaRPr lang="zh-CN" altLang="en-US" sz="2800" dirty="0">
              <a:latin typeface="微软雅黑" pitchFamily="34" charset="-122"/>
              <a:ea typeface="微软雅黑" pitchFamily="34" charset="-122"/>
            </a:endParaRPr>
          </a:p>
        </p:txBody>
      </p:sp>
      <p:sp>
        <p:nvSpPr>
          <p:cNvPr id="31" name="Rectangle 4"/>
          <p:cNvSpPr>
            <a:spLocks noChangeArrowheads="1"/>
          </p:cNvSpPr>
          <p:nvPr/>
        </p:nvSpPr>
        <p:spPr bwMode="auto">
          <a:xfrm>
            <a:off x="4121279" y="2884904"/>
            <a:ext cx="5715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itchFamily="18" charset="0"/>
                <a:ea typeface="宋体" charset="-122"/>
              </a:defRPr>
            </a:lvl1pPr>
            <a:lvl2pPr marL="57150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buFont typeface="Wingdings" charset="2"/>
              <a:buChar char="v"/>
            </a:pPr>
            <a:r>
              <a:rPr lang="zh-CN" altLang="en-US" dirty="0">
                <a:solidFill>
                  <a:srgbClr val="FF0000"/>
                </a:solidFill>
                <a:latin typeface="微软雅黑" pitchFamily="34" charset="-122"/>
                <a:ea typeface="微软雅黑" pitchFamily="34" charset="-122"/>
              </a:rPr>
              <a:t>英国：马尔萨斯、</a:t>
            </a:r>
            <a:r>
              <a:rPr lang="zh-CN" altLang="en-US" b="1" dirty="0">
                <a:solidFill>
                  <a:srgbClr val="002060"/>
                </a:solidFill>
                <a:latin typeface="微软雅黑" pitchFamily="34" charset="-122"/>
                <a:ea typeface="微软雅黑" pitchFamily="34" charset="-122"/>
              </a:rPr>
              <a:t>穆勒（第</a:t>
            </a:r>
            <a:r>
              <a:rPr lang="en-US" altLang="zh-CN" b="1" dirty="0">
                <a:solidFill>
                  <a:srgbClr val="002060"/>
                </a:solidFill>
                <a:latin typeface="微软雅黑" pitchFamily="34" charset="-122"/>
                <a:ea typeface="微软雅黑" pitchFamily="34" charset="-122"/>
              </a:rPr>
              <a:t>1</a:t>
            </a:r>
            <a:r>
              <a:rPr lang="zh-CN" altLang="en-US" b="1" dirty="0">
                <a:solidFill>
                  <a:srgbClr val="002060"/>
                </a:solidFill>
                <a:latin typeface="微软雅黑" pitchFamily="34" charset="-122"/>
                <a:ea typeface="微软雅黑" pitchFamily="34" charset="-122"/>
              </a:rPr>
              <a:t>次综合）</a:t>
            </a:r>
            <a:endParaRPr lang="zh-CN" altLang="en-US" b="1" dirty="0">
              <a:solidFill>
                <a:srgbClr val="002060"/>
              </a:solidFill>
              <a:latin typeface="微软雅黑" pitchFamily="34" charset="-122"/>
              <a:ea typeface="微软雅黑" pitchFamily="34" charset="-122"/>
            </a:endParaRPr>
          </a:p>
          <a:p>
            <a:pPr>
              <a:lnSpc>
                <a:spcPct val="150000"/>
              </a:lnSpc>
              <a:buFont typeface="Wingdings" charset="2"/>
              <a:buChar char="v"/>
            </a:pPr>
            <a:r>
              <a:rPr lang="zh-CN" altLang="en-US" dirty="0">
                <a:solidFill>
                  <a:srgbClr val="FF0000"/>
                </a:solidFill>
                <a:latin typeface="微软雅黑" pitchFamily="34" charset="-122"/>
                <a:ea typeface="微软雅黑" pitchFamily="34" charset="-122"/>
              </a:rPr>
              <a:t>法国：西斯蒙第、萨伊、巴师夏</a:t>
            </a:r>
            <a:endParaRPr lang="zh-CN" altLang="en-US" dirty="0">
              <a:solidFill>
                <a:srgbClr val="FF0000"/>
              </a:solidFill>
              <a:latin typeface="微软雅黑" pitchFamily="34" charset="-122"/>
              <a:ea typeface="微软雅黑" pitchFamily="34" charset="-122"/>
            </a:endParaRPr>
          </a:p>
        </p:txBody>
      </p:sp>
      <p:sp>
        <p:nvSpPr>
          <p:cNvPr id="32" name="Rectangle 5"/>
          <p:cNvSpPr>
            <a:spLocks noChangeArrowheads="1"/>
          </p:cNvSpPr>
          <p:nvPr/>
        </p:nvSpPr>
        <p:spPr bwMode="auto">
          <a:xfrm>
            <a:off x="1943358" y="4659210"/>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latin typeface="微软雅黑" pitchFamily="34" charset="-122"/>
                <a:ea typeface="微软雅黑" pitchFamily="34" charset="-122"/>
              </a:rPr>
              <a:t>第</a:t>
            </a: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次革命</a:t>
            </a:r>
            <a:endParaRPr lang="zh-CN" altLang="en-US" sz="2400" b="1" dirty="0">
              <a:latin typeface="微软雅黑" pitchFamily="34" charset="-122"/>
              <a:ea typeface="微软雅黑" pitchFamily="34" charset="-122"/>
            </a:endParaRPr>
          </a:p>
        </p:txBody>
      </p:sp>
      <p:sp>
        <p:nvSpPr>
          <p:cNvPr id="34" name="Rectangle 7"/>
          <p:cNvSpPr>
            <a:spLocks noChangeArrowheads="1"/>
          </p:cNvSpPr>
          <p:nvPr/>
        </p:nvSpPr>
        <p:spPr bwMode="auto">
          <a:xfrm>
            <a:off x="3653919" y="4430610"/>
            <a:ext cx="28194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marL="190500" indent="381000" algn="l">
              <a:defRPr kumimoji="1" sz="2400">
                <a:solidFill>
                  <a:schemeClr val="tx1"/>
                </a:solidFill>
                <a:latin typeface="Times New Roman" pitchFamily="18" charset="0"/>
                <a:ea typeface="宋体" charset="-122"/>
              </a:defRPr>
            </a:lvl1pPr>
            <a:lvl2pPr marL="762000" algn="l">
              <a:defRPr kumimoji="1" sz="2400">
                <a:solidFill>
                  <a:schemeClr val="tx1"/>
                </a:solidFill>
                <a:latin typeface="Times New Roman" pitchFamily="18" charset="0"/>
                <a:ea typeface="宋体" charset="-122"/>
              </a:defRPr>
            </a:lvl2pPr>
            <a:lvl3pPr marL="952500"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buFont typeface="Wingdings" charset="2"/>
              <a:buChar char="q"/>
            </a:pPr>
            <a:r>
              <a:rPr lang="zh-CN" altLang="en-US" sz="2200" dirty="0">
                <a:latin typeface="微软雅黑" pitchFamily="34" charset="-122"/>
                <a:ea typeface="微软雅黑" pitchFamily="34" charset="-122"/>
              </a:rPr>
              <a:t>奥地利：门格尔</a:t>
            </a:r>
            <a:endParaRPr lang="zh-CN" altLang="en-US" sz="2200" dirty="0">
              <a:latin typeface="微软雅黑" pitchFamily="34" charset="-122"/>
              <a:ea typeface="微软雅黑" pitchFamily="34" charset="-122"/>
            </a:endParaRPr>
          </a:p>
          <a:p>
            <a:pPr>
              <a:lnSpc>
                <a:spcPct val="150000"/>
              </a:lnSpc>
              <a:buFont typeface="Wingdings" charset="2"/>
              <a:buChar char="q"/>
            </a:pPr>
            <a:r>
              <a:rPr lang="zh-CN" altLang="en-US" sz="2200" dirty="0">
                <a:latin typeface="微软雅黑" pitchFamily="34" charset="-122"/>
                <a:ea typeface="微软雅黑" pitchFamily="34" charset="-122"/>
              </a:rPr>
              <a:t>英国：杰文斯</a:t>
            </a:r>
            <a:endParaRPr lang="zh-CN" altLang="en-US" sz="2200" dirty="0">
              <a:latin typeface="微软雅黑" pitchFamily="34" charset="-122"/>
              <a:ea typeface="微软雅黑" pitchFamily="34" charset="-122"/>
            </a:endParaRPr>
          </a:p>
          <a:p>
            <a:pPr>
              <a:lnSpc>
                <a:spcPct val="150000"/>
              </a:lnSpc>
              <a:buFont typeface="Wingdings" charset="2"/>
              <a:buChar char="q"/>
            </a:pPr>
            <a:r>
              <a:rPr lang="zh-CN" altLang="en-US" sz="2200" dirty="0">
                <a:latin typeface="微软雅黑" pitchFamily="34" charset="-122"/>
                <a:ea typeface="微软雅黑" pitchFamily="34" charset="-122"/>
              </a:rPr>
              <a:t>瑞士：瓦尔拉斯</a:t>
            </a:r>
            <a:endParaRPr lang="zh-CN" altLang="en-US" sz="2200" dirty="0">
              <a:latin typeface="微软雅黑" pitchFamily="34" charset="-122"/>
              <a:ea typeface="微软雅黑" pitchFamily="34" charset="-122"/>
            </a:endParaRPr>
          </a:p>
          <a:p>
            <a:pPr>
              <a:lnSpc>
                <a:spcPct val="150000"/>
              </a:lnSpc>
              <a:buFont typeface="Wingdings" charset="2"/>
              <a:buChar char="q"/>
            </a:pPr>
            <a:r>
              <a:rPr lang="zh-CN" altLang="en-US" sz="2200" dirty="0">
                <a:latin typeface="微软雅黑" pitchFamily="34" charset="-122"/>
                <a:ea typeface="微软雅黑" pitchFamily="34" charset="-122"/>
              </a:rPr>
              <a:t>美国：克拉克</a:t>
            </a:r>
            <a:endParaRPr lang="zh-CN" altLang="en-US" sz="2200" dirty="0">
              <a:latin typeface="微软雅黑" pitchFamily="34" charset="-122"/>
              <a:ea typeface="微软雅黑" pitchFamily="34" charset="-122"/>
            </a:endParaRPr>
          </a:p>
        </p:txBody>
      </p:sp>
      <p:sp>
        <p:nvSpPr>
          <p:cNvPr id="40" name="Rectangle 8"/>
          <p:cNvSpPr>
            <a:spLocks noChangeArrowheads="1"/>
          </p:cNvSpPr>
          <p:nvPr/>
        </p:nvSpPr>
        <p:spPr bwMode="auto">
          <a:xfrm>
            <a:off x="2020828" y="5148269"/>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solidFill>
                  <a:srgbClr val="FF0000"/>
                </a:solidFill>
                <a:latin typeface="微软雅黑" pitchFamily="34" charset="-122"/>
                <a:ea typeface="微软雅黑" pitchFamily="34" charset="-122"/>
              </a:rPr>
              <a:t>边际革命</a:t>
            </a:r>
            <a:endParaRPr lang="zh-CN" altLang="en-US" sz="2400" b="1" dirty="0">
              <a:solidFill>
                <a:srgbClr val="FF0000"/>
              </a:solidFill>
              <a:latin typeface="微软雅黑" pitchFamily="34" charset="-122"/>
              <a:ea typeface="微软雅黑" pitchFamily="34" charset="-122"/>
            </a:endParaRPr>
          </a:p>
        </p:txBody>
      </p:sp>
      <p:sp>
        <p:nvSpPr>
          <p:cNvPr id="41" name="Rectangle 9"/>
          <p:cNvSpPr>
            <a:spLocks noChangeArrowheads="1"/>
          </p:cNvSpPr>
          <p:nvPr/>
        </p:nvSpPr>
        <p:spPr bwMode="auto">
          <a:xfrm>
            <a:off x="6978779" y="4407439"/>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kumimoji="1" lang="zh-CN" altLang="en-US" sz="2400" b="1" dirty="0">
                <a:solidFill>
                  <a:srgbClr val="002060"/>
                </a:solidFill>
                <a:latin typeface="微软雅黑" pitchFamily="34" charset="-122"/>
                <a:ea typeface="微软雅黑" pitchFamily="34" charset="-122"/>
              </a:rPr>
              <a:t>第</a:t>
            </a:r>
            <a:r>
              <a:rPr kumimoji="1" lang="en-US" altLang="zh-CN" sz="2400" b="1" dirty="0">
                <a:solidFill>
                  <a:srgbClr val="002060"/>
                </a:solidFill>
                <a:latin typeface="微软雅黑" pitchFamily="34" charset="-122"/>
                <a:ea typeface="微软雅黑" pitchFamily="34" charset="-122"/>
              </a:rPr>
              <a:t>2</a:t>
            </a:r>
            <a:r>
              <a:rPr kumimoji="1" lang="zh-CN" altLang="en-US" sz="2400" b="1" dirty="0">
                <a:solidFill>
                  <a:srgbClr val="002060"/>
                </a:solidFill>
                <a:latin typeface="微软雅黑" pitchFamily="34" charset="-122"/>
                <a:ea typeface="微软雅黑" pitchFamily="34" charset="-122"/>
              </a:rPr>
              <a:t>次综合</a:t>
            </a:r>
            <a:endParaRPr kumimoji="1" lang="zh-CN" altLang="en-US" sz="2400" b="1" dirty="0">
              <a:solidFill>
                <a:srgbClr val="002060"/>
              </a:solidFill>
              <a:latin typeface="微软雅黑" pitchFamily="34" charset="-122"/>
              <a:ea typeface="微软雅黑" pitchFamily="34" charset="-122"/>
            </a:endParaRPr>
          </a:p>
        </p:txBody>
      </p:sp>
      <p:sp>
        <p:nvSpPr>
          <p:cNvPr id="42" name="Rectangle 12"/>
          <p:cNvSpPr>
            <a:spLocks noChangeArrowheads="1"/>
          </p:cNvSpPr>
          <p:nvPr/>
        </p:nvSpPr>
        <p:spPr bwMode="auto">
          <a:xfrm>
            <a:off x="6997829" y="5283738"/>
            <a:ext cx="361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indent="381000">
              <a:lnSpc>
                <a:spcPct val="150000"/>
              </a:lnSpc>
              <a:buFont typeface="Wingdings" charset="2"/>
              <a:buChar char="v"/>
            </a:pPr>
            <a:r>
              <a:rPr kumimoji="1" lang="zh-CN" altLang="en-US" sz="2400" b="1" dirty="0">
                <a:solidFill>
                  <a:srgbClr val="002060"/>
                </a:solidFill>
                <a:latin typeface="微软雅黑" pitchFamily="34" charset="-122"/>
                <a:ea typeface="微软雅黑" pitchFamily="34" charset="-122"/>
              </a:rPr>
              <a:t>英国（剑桥学派）：马歇尔</a:t>
            </a:r>
            <a:endParaRPr kumimoji="1" lang="zh-CN" altLang="en-US" sz="2400" b="1" dirty="0">
              <a:solidFill>
                <a:srgbClr val="002060"/>
              </a:solidFill>
              <a:latin typeface="微软雅黑" pitchFamily="34" charset="-122"/>
              <a:ea typeface="微软雅黑" pitchFamily="34" charset="-122"/>
            </a:endParaRPr>
          </a:p>
        </p:txBody>
      </p:sp>
      <p:sp>
        <p:nvSpPr>
          <p:cNvPr id="45" name="Rectangle 14"/>
          <p:cNvSpPr>
            <a:spLocks noChangeArrowheads="1"/>
          </p:cNvSpPr>
          <p:nvPr/>
        </p:nvSpPr>
        <p:spPr bwMode="auto">
          <a:xfrm>
            <a:off x="1880046" y="2161337"/>
            <a:ext cx="434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latin typeface="微软雅黑" pitchFamily="34" charset="-122"/>
                <a:ea typeface="微软雅黑" pitchFamily="34" charset="-122"/>
              </a:rPr>
              <a:t>第</a:t>
            </a: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次危机：</a:t>
            </a:r>
            <a:r>
              <a:rPr lang="zh-CN" altLang="en-US" sz="2400" dirty="0">
                <a:latin typeface="微软雅黑" pitchFamily="34" charset="-122"/>
                <a:ea typeface="微软雅黑" pitchFamily="34" charset="-122"/>
              </a:rPr>
              <a:t>等量资本等量利润</a:t>
            </a:r>
            <a:endParaRPr lang="zh-CN" altLang="en-US" sz="2400" dirty="0">
              <a:latin typeface="微软雅黑" pitchFamily="34" charset="-122"/>
              <a:ea typeface="微软雅黑" pitchFamily="34" charset="-122"/>
            </a:endParaRPr>
          </a:p>
        </p:txBody>
      </p:sp>
      <p:sp>
        <p:nvSpPr>
          <p:cNvPr id="47" name="Line 16"/>
          <p:cNvSpPr>
            <a:spLocks noChangeShapeType="1"/>
          </p:cNvSpPr>
          <p:nvPr/>
        </p:nvSpPr>
        <p:spPr bwMode="auto">
          <a:xfrm>
            <a:off x="8024118" y="3304004"/>
            <a:ext cx="1219200" cy="0"/>
          </a:xfrm>
          <a:prstGeom prst="line">
            <a:avLst/>
          </a:prstGeom>
          <a:ln w="38100">
            <a:solidFill>
              <a:schemeClr val="accent4">
                <a:lumMod val="50000"/>
              </a:schemeClr>
            </a:solidFill>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lIns="90000" tIns="46800" rIns="90000" bIns="46800" anchor="ctr"/>
          <a:lstStyle/>
          <a:p>
            <a:endParaRPr lang="zh-CN" altLang="en-US" dirty="0"/>
          </a:p>
        </p:txBody>
      </p:sp>
      <p:sp>
        <p:nvSpPr>
          <p:cNvPr id="19" name="Line 13"/>
          <p:cNvSpPr>
            <a:spLocks noChangeShapeType="1"/>
          </p:cNvSpPr>
          <p:nvPr/>
        </p:nvSpPr>
        <p:spPr bwMode="auto">
          <a:xfrm>
            <a:off x="2020828" y="5132339"/>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sp>
        <p:nvSpPr>
          <p:cNvPr id="20" name="Line 13"/>
          <p:cNvSpPr>
            <a:spLocks noChangeShapeType="1"/>
          </p:cNvSpPr>
          <p:nvPr/>
        </p:nvSpPr>
        <p:spPr bwMode="auto">
          <a:xfrm>
            <a:off x="1943358" y="2753585"/>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33840" y="1268740"/>
            <a:ext cx="1905000" cy="1428750"/>
          </a:xfrm>
          <a:prstGeom prst="rect">
            <a:avLst/>
          </a:prstGeom>
        </p:spPr>
      </p:pic>
      <p:sp>
        <p:nvSpPr>
          <p:cNvPr id="22" name="Line 16"/>
          <p:cNvSpPr>
            <a:spLocks noChangeShapeType="1"/>
          </p:cNvSpPr>
          <p:nvPr/>
        </p:nvSpPr>
        <p:spPr bwMode="auto">
          <a:xfrm>
            <a:off x="7179697" y="5022432"/>
            <a:ext cx="1219200" cy="0"/>
          </a:xfrm>
          <a:prstGeom prst="line">
            <a:avLst/>
          </a:prstGeom>
          <a:ln w="38100">
            <a:solidFill>
              <a:schemeClr val="accent4">
                <a:lumMod val="50000"/>
              </a:schemeClr>
            </a:solidFill>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lIns="90000" tIns="46800" rIns="90000" bIns="46800" anchor="ctr"/>
          <a:lstStyle/>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60372"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smtClean="0">
                <a:solidFill>
                  <a:srgbClr val="002060"/>
                </a:solidFill>
                <a:latin typeface="华文行楷" pitchFamily="2" charset="-122"/>
                <a:ea typeface="华文行楷" pitchFamily="2" charset="-122"/>
                <a:sym typeface="+mn-ea"/>
              </a:rPr>
              <a:t>当代西方经济学</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40" name="Rectangle 2"/>
          <p:cNvSpPr>
            <a:spLocks noChangeArrowheads="1"/>
          </p:cNvSpPr>
          <p:nvPr/>
        </p:nvSpPr>
        <p:spPr bwMode="auto">
          <a:xfrm>
            <a:off x="1490557" y="1229756"/>
            <a:ext cx="50307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latin typeface="微软雅黑" pitchFamily="34" charset="-122"/>
                <a:ea typeface="微软雅黑" pitchFamily="34" charset="-122"/>
              </a:rPr>
              <a:t>欧洲 </a:t>
            </a:r>
            <a:r>
              <a:rPr lang="en-US" altLang="zh-CN" sz="2400" dirty="0">
                <a:latin typeface="微软雅黑" pitchFamily="34" charset="-122"/>
                <a:ea typeface="微软雅黑" pitchFamily="34" charset="-122"/>
              </a:rPr>
              <a:t>— 20</a:t>
            </a:r>
            <a:r>
              <a:rPr lang="zh-CN" altLang="en-US" sz="2400" dirty="0">
                <a:latin typeface="微软雅黑" pitchFamily="34" charset="-122"/>
                <a:ea typeface="微软雅黑" pitchFamily="34" charset="-122"/>
              </a:rPr>
              <a:t>世纪</a:t>
            </a:r>
            <a:r>
              <a:rPr lang="en-US" altLang="zh-CN" sz="2400" dirty="0">
                <a:latin typeface="微软雅黑" pitchFamily="34" charset="-122"/>
                <a:ea typeface="微软雅黑" pitchFamily="34" charset="-122"/>
              </a:rPr>
              <a:t>30</a:t>
            </a:r>
            <a:r>
              <a:rPr lang="zh-CN" altLang="en-US" sz="2400" dirty="0">
                <a:latin typeface="微软雅黑" pitchFamily="34" charset="-122"/>
                <a:ea typeface="微软雅黑" pitchFamily="34" charset="-122"/>
              </a:rPr>
              <a:t>年代</a:t>
            </a:r>
            <a:r>
              <a:rPr lang="en-US" altLang="zh-CN" sz="2400" dirty="0">
                <a:latin typeface="微软雅黑" pitchFamily="34" charset="-122"/>
                <a:ea typeface="微软雅黑" pitchFamily="34" charset="-122"/>
              </a:rPr>
              <a:t>-70</a:t>
            </a:r>
            <a:r>
              <a:rPr lang="zh-CN" altLang="en-US" sz="2400" dirty="0">
                <a:latin typeface="微软雅黑" pitchFamily="34" charset="-122"/>
                <a:ea typeface="微软雅黑" pitchFamily="34" charset="-122"/>
              </a:rPr>
              <a:t>年代</a:t>
            </a:r>
            <a:endParaRPr lang="zh-CN" altLang="en-US" sz="2400" dirty="0">
              <a:latin typeface="微软雅黑" pitchFamily="34" charset="-122"/>
              <a:ea typeface="微软雅黑" pitchFamily="34" charset="-122"/>
            </a:endParaRPr>
          </a:p>
        </p:txBody>
      </p:sp>
      <p:sp>
        <p:nvSpPr>
          <p:cNvPr id="41" name="Rectangle 4"/>
          <p:cNvSpPr>
            <a:spLocks noChangeArrowheads="1"/>
          </p:cNvSpPr>
          <p:nvPr/>
        </p:nvSpPr>
        <p:spPr bwMode="auto">
          <a:xfrm>
            <a:off x="1936804" y="1836118"/>
            <a:ext cx="4800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latin typeface="微软雅黑" pitchFamily="34" charset="-122"/>
                <a:ea typeface="微软雅黑" pitchFamily="34" charset="-122"/>
              </a:rPr>
              <a:t>第</a:t>
            </a: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次危机：</a:t>
            </a:r>
            <a:r>
              <a:rPr lang="zh-CN" altLang="en-US" sz="2400" dirty="0">
                <a:latin typeface="微软雅黑" pitchFamily="34" charset="-122"/>
                <a:ea typeface="微软雅黑" pitchFamily="34" charset="-122"/>
              </a:rPr>
              <a:t>自动调节与经济危机</a:t>
            </a:r>
            <a:endParaRPr lang="zh-CN" altLang="en-US" sz="2400" dirty="0">
              <a:latin typeface="微软雅黑" pitchFamily="34" charset="-122"/>
              <a:ea typeface="微软雅黑" pitchFamily="34" charset="-122"/>
            </a:endParaRPr>
          </a:p>
        </p:txBody>
      </p:sp>
      <p:sp>
        <p:nvSpPr>
          <p:cNvPr id="42" name="Rectangle 5"/>
          <p:cNvSpPr>
            <a:spLocks noChangeArrowheads="1"/>
          </p:cNvSpPr>
          <p:nvPr/>
        </p:nvSpPr>
        <p:spPr bwMode="auto">
          <a:xfrm>
            <a:off x="2465495" y="2453922"/>
            <a:ext cx="2819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itchFamily="18" charset="0"/>
                <a:ea typeface="宋体" charset="-122"/>
              </a:defRPr>
            </a:lvl1pPr>
            <a:lvl2pPr marL="57150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buFont typeface="Wingdings" charset="2"/>
              <a:buChar char="v"/>
            </a:pPr>
            <a:r>
              <a:rPr lang="zh-CN" altLang="en-US" dirty="0">
                <a:latin typeface="微软雅黑" pitchFamily="34" charset="-122"/>
                <a:ea typeface="微软雅黑" pitchFamily="34" charset="-122"/>
              </a:rPr>
              <a:t>英国：凯恩斯</a:t>
            </a:r>
            <a:endParaRPr lang="zh-CN" altLang="en-US" dirty="0">
              <a:latin typeface="微软雅黑" pitchFamily="34" charset="-122"/>
              <a:ea typeface="微软雅黑" pitchFamily="34" charset="-122"/>
            </a:endParaRPr>
          </a:p>
        </p:txBody>
      </p:sp>
      <p:sp>
        <p:nvSpPr>
          <p:cNvPr id="43" name="Rectangle 6"/>
          <p:cNvSpPr>
            <a:spLocks noChangeArrowheads="1"/>
          </p:cNvSpPr>
          <p:nvPr/>
        </p:nvSpPr>
        <p:spPr bwMode="auto">
          <a:xfrm>
            <a:off x="5309822" y="3274845"/>
            <a:ext cx="5029200" cy="101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itchFamily="18" charset="0"/>
                <a:ea typeface="宋体" charset="-122"/>
              </a:defRPr>
            </a:lvl1pPr>
            <a:lvl2pPr marL="57150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buFont typeface="Wingdings" charset="2"/>
              <a:buChar char="ü"/>
            </a:pPr>
            <a:r>
              <a:rPr lang="zh-CN" altLang="en-US" dirty="0">
                <a:solidFill>
                  <a:srgbClr val="FF0000"/>
                </a:solidFill>
                <a:latin typeface="微软雅黑" pitchFamily="34" charset="-122"/>
                <a:ea typeface="微软雅黑" pitchFamily="34" charset="-122"/>
              </a:rPr>
              <a:t>总量分析</a:t>
            </a:r>
            <a:endParaRPr lang="zh-CN" altLang="en-US" dirty="0">
              <a:solidFill>
                <a:srgbClr val="FF0000"/>
              </a:solidFill>
              <a:latin typeface="微软雅黑" pitchFamily="34" charset="-122"/>
              <a:ea typeface="微软雅黑" pitchFamily="34" charset="-122"/>
            </a:endParaRPr>
          </a:p>
          <a:p>
            <a:pPr>
              <a:lnSpc>
                <a:spcPct val="150000"/>
              </a:lnSpc>
              <a:buFont typeface="Wingdings" charset="2"/>
              <a:buChar char="ü"/>
            </a:pPr>
            <a:r>
              <a:rPr lang="zh-CN" altLang="en-US" dirty="0">
                <a:solidFill>
                  <a:srgbClr val="FF0000"/>
                </a:solidFill>
                <a:latin typeface="微软雅黑" pitchFamily="34" charset="-122"/>
                <a:ea typeface="微软雅黑" pitchFamily="34" charset="-122"/>
              </a:rPr>
              <a:t>有效需求（消费与投资）不足</a:t>
            </a:r>
            <a:endParaRPr lang="zh-CN" altLang="en-US" dirty="0">
              <a:solidFill>
                <a:srgbClr val="FF0000"/>
              </a:solidFill>
              <a:latin typeface="微软雅黑" pitchFamily="34" charset="-122"/>
              <a:ea typeface="微软雅黑" pitchFamily="34" charset="-122"/>
            </a:endParaRPr>
          </a:p>
          <a:p>
            <a:pPr>
              <a:lnSpc>
                <a:spcPct val="150000"/>
              </a:lnSpc>
              <a:buFont typeface="Wingdings" charset="2"/>
              <a:buChar char="ü"/>
            </a:pPr>
            <a:r>
              <a:rPr lang="zh-CN" altLang="en-US" dirty="0">
                <a:solidFill>
                  <a:srgbClr val="FF0000"/>
                </a:solidFill>
                <a:latin typeface="微软雅黑" pitchFamily="34" charset="-122"/>
                <a:ea typeface="微软雅黑" pitchFamily="34" charset="-122"/>
              </a:rPr>
              <a:t>非充分就业均衡</a:t>
            </a:r>
            <a:endParaRPr lang="zh-CN" altLang="en-US" dirty="0">
              <a:solidFill>
                <a:srgbClr val="FF0000"/>
              </a:solidFill>
              <a:latin typeface="微软雅黑" pitchFamily="34" charset="-122"/>
              <a:ea typeface="微软雅黑" pitchFamily="34" charset="-122"/>
            </a:endParaRPr>
          </a:p>
        </p:txBody>
      </p:sp>
      <p:sp>
        <p:nvSpPr>
          <p:cNvPr id="44" name="Rectangle 7"/>
          <p:cNvSpPr>
            <a:spLocks noChangeArrowheads="1"/>
          </p:cNvSpPr>
          <p:nvPr/>
        </p:nvSpPr>
        <p:spPr bwMode="auto">
          <a:xfrm>
            <a:off x="5138791" y="2423435"/>
            <a:ext cx="5257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itchFamily="18" charset="0"/>
                <a:ea typeface="宋体" charset="-122"/>
              </a:defRPr>
            </a:lvl1pPr>
            <a:lvl2pPr marL="57150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buFont typeface="Wingdings" charset="2"/>
              <a:buChar char="q"/>
            </a:pPr>
            <a:r>
              <a:rPr lang="en-US" altLang="zh-CN" sz="2600" dirty="0">
                <a:latin typeface="微软雅黑" pitchFamily="34" charset="-122"/>
                <a:ea typeface="微软雅黑" pitchFamily="34" charset="-122"/>
              </a:rPr>
              <a:t>《</a:t>
            </a:r>
            <a:r>
              <a:rPr lang="zh-CN" altLang="en-US" sz="2600" dirty="0">
                <a:latin typeface="微软雅黑" pitchFamily="34" charset="-122"/>
                <a:ea typeface="微软雅黑" pitchFamily="34" charset="-122"/>
              </a:rPr>
              <a:t>就业、利息和货币一般理论</a:t>
            </a:r>
            <a:r>
              <a:rPr lang="en-US" altLang="zh-CN" sz="2600" dirty="0">
                <a:latin typeface="微软雅黑" pitchFamily="34" charset="-122"/>
                <a:ea typeface="微软雅黑" pitchFamily="34" charset="-122"/>
              </a:rPr>
              <a:t>》</a:t>
            </a:r>
            <a:endParaRPr lang="en-US" altLang="zh-CN" sz="2600" dirty="0">
              <a:latin typeface="微软雅黑" pitchFamily="34" charset="-122"/>
              <a:ea typeface="微软雅黑" pitchFamily="34" charset="-122"/>
            </a:endParaRPr>
          </a:p>
        </p:txBody>
      </p:sp>
      <p:sp>
        <p:nvSpPr>
          <p:cNvPr id="45" name="Rectangle 8"/>
          <p:cNvSpPr>
            <a:spLocks noChangeArrowheads="1"/>
          </p:cNvSpPr>
          <p:nvPr/>
        </p:nvSpPr>
        <p:spPr bwMode="auto">
          <a:xfrm>
            <a:off x="2465495" y="4966461"/>
            <a:ext cx="3429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571500" algn="l">
              <a:defRPr kumimoji="1" sz="2400">
                <a:solidFill>
                  <a:schemeClr val="tx1"/>
                </a:solidFill>
                <a:latin typeface="Times New Roman" pitchFamily="18" charset="0"/>
                <a:ea typeface="宋体" charset="-122"/>
              </a:defRPr>
            </a:lvl1pPr>
            <a:lvl2pPr marL="868680" algn="l">
              <a:defRPr kumimoji="1" sz="2400">
                <a:solidFill>
                  <a:schemeClr val="tx1"/>
                </a:solidFill>
                <a:latin typeface="Times New Roman" pitchFamily="18" charset="0"/>
                <a:ea typeface="宋体" charset="-122"/>
              </a:defRPr>
            </a:lvl2pPr>
            <a:lvl3pPr marL="1059180"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buFont typeface="Wingdings" charset="2"/>
              <a:buChar char="Ø"/>
            </a:pPr>
            <a:r>
              <a:rPr lang="zh-CN" altLang="en-US" sz="2800" dirty="0">
                <a:solidFill>
                  <a:srgbClr val="FF0000"/>
                </a:solidFill>
                <a:latin typeface="微软雅黑" pitchFamily="34" charset="-122"/>
                <a:ea typeface="微软雅黑" pitchFamily="34" charset="-122"/>
              </a:rPr>
              <a:t>采用国家干预</a:t>
            </a:r>
            <a:endParaRPr lang="zh-CN" altLang="en-US" sz="2800" dirty="0">
              <a:solidFill>
                <a:srgbClr val="FF0000"/>
              </a:solidFill>
              <a:latin typeface="微软雅黑" pitchFamily="34" charset="-122"/>
              <a:ea typeface="微软雅黑" pitchFamily="34" charset="-122"/>
            </a:endParaRPr>
          </a:p>
        </p:txBody>
      </p:sp>
      <p:sp>
        <p:nvSpPr>
          <p:cNvPr id="49" name="Rectangle 9"/>
          <p:cNvSpPr>
            <a:spLocks noChangeArrowheads="1"/>
          </p:cNvSpPr>
          <p:nvPr/>
        </p:nvSpPr>
        <p:spPr bwMode="auto">
          <a:xfrm>
            <a:off x="5637072" y="4875778"/>
            <a:ext cx="236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latin typeface="微软雅黑" pitchFamily="34" charset="-122"/>
                <a:ea typeface="微软雅黑" pitchFamily="34" charset="-122"/>
              </a:rPr>
              <a:t>第</a:t>
            </a: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次革命</a:t>
            </a:r>
            <a:endParaRPr lang="zh-CN" altLang="en-US" sz="2400" b="1" dirty="0">
              <a:latin typeface="微软雅黑" pitchFamily="34" charset="-122"/>
              <a:ea typeface="微软雅黑" pitchFamily="34" charset="-122"/>
            </a:endParaRPr>
          </a:p>
        </p:txBody>
      </p:sp>
      <p:sp>
        <p:nvSpPr>
          <p:cNvPr id="61" name="Rectangle 13"/>
          <p:cNvSpPr>
            <a:spLocks noChangeArrowheads="1"/>
          </p:cNvSpPr>
          <p:nvPr/>
        </p:nvSpPr>
        <p:spPr bwMode="auto">
          <a:xfrm>
            <a:off x="1936804" y="5636260"/>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kumimoji="1" lang="zh-CN" altLang="en-US" sz="2400" b="1" dirty="0">
                <a:solidFill>
                  <a:srgbClr val="002060"/>
                </a:solidFill>
                <a:latin typeface="微软雅黑" pitchFamily="34" charset="-122"/>
                <a:ea typeface="微软雅黑" pitchFamily="34" charset="-122"/>
              </a:rPr>
              <a:t>第</a:t>
            </a:r>
            <a:r>
              <a:rPr kumimoji="1" lang="en-US" altLang="zh-CN" sz="2400" b="1" dirty="0">
                <a:solidFill>
                  <a:srgbClr val="002060"/>
                </a:solidFill>
                <a:latin typeface="微软雅黑" pitchFamily="34" charset="-122"/>
                <a:ea typeface="微软雅黑" pitchFamily="34" charset="-122"/>
              </a:rPr>
              <a:t>3</a:t>
            </a:r>
            <a:r>
              <a:rPr kumimoji="1" lang="zh-CN" altLang="en-US" sz="2400" b="1" dirty="0">
                <a:solidFill>
                  <a:srgbClr val="002060"/>
                </a:solidFill>
                <a:latin typeface="微软雅黑" pitchFamily="34" charset="-122"/>
                <a:ea typeface="微软雅黑" pitchFamily="34" charset="-122"/>
              </a:rPr>
              <a:t>次综合</a:t>
            </a:r>
            <a:endParaRPr kumimoji="1" lang="zh-CN" altLang="en-US" sz="2400" b="1" dirty="0">
              <a:solidFill>
                <a:srgbClr val="002060"/>
              </a:solidFill>
              <a:latin typeface="微软雅黑" pitchFamily="34" charset="-122"/>
              <a:ea typeface="微软雅黑" pitchFamily="34" charset="-122"/>
            </a:endParaRPr>
          </a:p>
        </p:txBody>
      </p:sp>
      <p:sp>
        <p:nvSpPr>
          <p:cNvPr id="62" name="Rectangle 14"/>
          <p:cNvSpPr>
            <a:spLocks noChangeArrowheads="1"/>
          </p:cNvSpPr>
          <p:nvPr/>
        </p:nvSpPr>
        <p:spPr bwMode="auto">
          <a:xfrm>
            <a:off x="3875195" y="5705977"/>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indent="381000">
              <a:lnSpc>
                <a:spcPct val="150000"/>
              </a:lnSpc>
              <a:buFont typeface="Wingdings" charset="2"/>
              <a:buChar char="v"/>
            </a:pPr>
            <a:r>
              <a:rPr kumimoji="1" lang="zh-CN" altLang="en-US" sz="2400" dirty="0">
                <a:solidFill>
                  <a:srgbClr val="002060"/>
                </a:solidFill>
                <a:latin typeface="微软雅黑" pitchFamily="34" charset="-122"/>
                <a:ea typeface="微软雅黑" pitchFamily="34" charset="-122"/>
              </a:rPr>
              <a:t>美国（新古典综合派）：萨缪尔森</a:t>
            </a:r>
            <a:endParaRPr kumimoji="1" lang="zh-CN" altLang="en-US" sz="2400" dirty="0">
              <a:solidFill>
                <a:srgbClr val="002060"/>
              </a:solidFill>
              <a:latin typeface="微软雅黑" pitchFamily="34" charset="-122"/>
              <a:ea typeface="微软雅黑" pitchFamily="34" charset="-122"/>
            </a:endParaRPr>
          </a:p>
        </p:txBody>
      </p:sp>
      <p:sp>
        <p:nvSpPr>
          <p:cNvPr id="19" name="Line 13"/>
          <p:cNvSpPr>
            <a:spLocks noChangeShapeType="1"/>
          </p:cNvSpPr>
          <p:nvPr/>
        </p:nvSpPr>
        <p:spPr bwMode="auto">
          <a:xfrm>
            <a:off x="5718352" y="5347461"/>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sp>
        <p:nvSpPr>
          <p:cNvPr id="20" name="Line 16"/>
          <p:cNvSpPr>
            <a:spLocks noChangeShapeType="1"/>
          </p:cNvSpPr>
          <p:nvPr/>
        </p:nvSpPr>
        <p:spPr bwMode="auto">
          <a:xfrm>
            <a:off x="2079377" y="6163177"/>
            <a:ext cx="1219200" cy="0"/>
          </a:xfrm>
          <a:prstGeom prst="line">
            <a:avLst/>
          </a:prstGeom>
          <a:ln w="38100">
            <a:solidFill>
              <a:schemeClr val="accent4">
                <a:lumMod val="50000"/>
              </a:schemeClr>
            </a:solidFill>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lIns="90000" tIns="46800" rIns="90000" bIns="46800" anchor="ctr"/>
          <a:lstStyle/>
          <a:p>
            <a:endParaRPr lang="zh-CN" altLang="en-US" dirty="0"/>
          </a:p>
        </p:txBody>
      </p:sp>
      <p:sp>
        <p:nvSpPr>
          <p:cNvPr id="21" name="Line 13"/>
          <p:cNvSpPr>
            <a:spLocks noChangeShapeType="1"/>
          </p:cNvSpPr>
          <p:nvPr/>
        </p:nvSpPr>
        <p:spPr bwMode="auto">
          <a:xfrm>
            <a:off x="1996407" y="2369518"/>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sp>
        <p:nvSpPr>
          <p:cNvPr id="22" name="TextBox 21"/>
          <p:cNvSpPr txBox="1"/>
          <p:nvPr/>
        </p:nvSpPr>
        <p:spPr>
          <a:xfrm>
            <a:off x="1159871" y="2036064"/>
            <a:ext cx="461665" cy="2852928"/>
          </a:xfrm>
          <a:prstGeom prst="rect">
            <a:avLst/>
          </a:prstGeom>
          <a:noFill/>
        </p:spPr>
        <p:txBody>
          <a:bodyPr vert="eaVert" wrap="square" rtlCol="0">
            <a:spAutoFit/>
          </a:bodyPr>
          <a:lstStyle/>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6583"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itchFamily="2" charset="-122"/>
                <a:ea typeface="华文行楷" pitchFamily="2" charset="-122"/>
                <a:sym typeface="+mn-ea"/>
              </a:rPr>
              <a:t>当代西方经济学</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5" name="内容占位符 2"/>
          <p:cNvSpPr txBox="1"/>
          <p:nvPr/>
        </p:nvSpPr>
        <p:spPr>
          <a:xfrm>
            <a:off x="1744641" y="2301934"/>
            <a:ext cx="8251825" cy="4126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endParaRPr lang="zh-CN" altLang="en-US" dirty="0"/>
          </a:p>
        </p:txBody>
      </p:sp>
      <p:sp>
        <p:nvSpPr>
          <p:cNvPr id="36" name="Rectangle 5"/>
          <p:cNvSpPr>
            <a:spLocks noChangeArrowheads="1"/>
          </p:cNvSpPr>
          <p:nvPr/>
        </p:nvSpPr>
        <p:spPr bwMode="auto">
          <a:xfrm>
            <a:off x="1537187" y="1317144"/>
            <a:ext cx="361345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en-US" altLang="zh-CN" sz="2800" dirty="0">
                <a:latin typeface="微软雅黑" pitchFamily="34" charset="-122"/>
                <a:ea typeface="微软雅黑" pitchFamily="34" charset="-122"/>
              </a:rPr>
              <a:t>20</a:t>
            </a:r>
            <a:r>
              <a:rPr lang="zh-CN" altLang="en-US" sz="2800" dirty="0">
                <a:latin typeface="微软雅黑" pitchFamily="34" charset="-122"/>
                <a:ea typeface="微软雅黑" pitchFamily="34" charset="-122"/>
              </a:rPr>
              <a:t>世纪</a:t>
            </a:r>
            <a:r>
              <a:rPr lang="en-US" altLang="zh-CN" sz="2800" dirty="0">
                <a:latin typeface="微软雅黑" pitchFamily="34" charset="-122"/>
                <a:ea typeface="微软雅黑" pitchFamily="34" charset="-122"/>
              </a:rPr>
              <a:t>80</a:t>
            </a:r>
            <a:r>
              <a:rPr lang="zh-CN" altLang="en-US" sz="2800" dirty="0">
                <a:latin typeface="微软雅黑" pitchFamily="34" charset="-122"/>
                <a:ea typeface="微软雅黑" pitchFamily="34" charset="-122"/>
              </a:rPr>
              <a:t>年代 </a:t>
            </a:r>
            <a:r>
              <a:rPr lang="en-US" altLang="zh-CN" sz="2800" dirty="0">
                <a:latin typeface="微软雅黑" pitchFamily="34" charset="-122"/>
                <a:ea typeface="微软雅黑" pitchFamily="34" charset="-122"/>
              </a:rPr>
              <a:t>—</a:t>
            </a:r>
            <a:endParaRPr lang="en-US" altLang="zh-CN" sz="2800" dirty="0">
              <a:latin typeface="微软雅黑" pitchFamily="34" charset="-122"/>
              <a:ea typeface="微软雅黑" pitchFamily="34" charset="-122"/>
            </a:endParaRPr>
          </a:p>
        </p:txBody>
      </p:sp>
      <p:grpSp>
        <p:nvGrpSpPr>
          <p:cNvPr id="37" name="Group 19"/>
          <p:cNvGrpSpPr/>
          <p:nvPr/>
        </p:nvGrpSpPr>
        <p:grpSpPr bwMode="auto">
          <a:xfrm>
            <a:off x="2132028" y="2224125"/>
            <a:ext cx="8739172" cy="457200"/>
            <a:chOff x="672" y="1200"/>
            <a:chExt cx="4704" cy="288"/>
          </a:xfrm>
        </p:grpSpPr>
        <p:sp>
          <p:nvSpPr>
            <p:cNvPr id="40" name="Rectangle 3"/>
            <p:cNvSpPr>
              <a:spLocks noChangeArrowheads="1"/>
            </p:cNvSpPr>
            <p:nvPr/>
          </p:nvSpPr>
          <p:spPr bwMode="auto">
            <a:xfrm>
              <a:off x="672" y="1200"/>
              <a:ext cx="19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FF0000"/>
                  </a:solidFill>
                  <a:latin typeface="微软雅黑" pitchFamily="34" charset="-122"/>
                  <a:ea typeface="微软雅黑" pitchFamily="34" charset="-122"/>
                </a:rPr>
                <a:t>货币学派：</a:t>
              </a:r>
              <a:r>
                <a:rPr lang="zh-CN" altLang="en-US" sz="2400" dirty="0">
                  <a:latin typeface="微软雅黑" pitchFamily="34" charset="-122"/>
                  <a:ea typeface="微软雅黑" pitchFamily="34" charset="-122"/>
                </a:rPr>
                <a:t>弗里德曼</a:t>
              </a:r>
              <a:endParaRPr lang="zh-CN" altLang="en-US" sz="2400" dirty="0">
                <a:latin typeface="微软雅黑" pitchFamily="34" charset="-122"/>
                <a:ea typeface="微软雅黑" pitchFamily="34" charset="-122"/>
              </a:endParaRPr>
            </a:p>
          </p:txBody>
        </p:sp>
        <p:sp>
          <p:nvSpPr>
            <p:cNvPr id="41" name="Rectangle 4"/>
            <p:cNvSpPr>
              <a:spLocks noChangeArrowheads="1"/>
            </p:cNvSpPr>
            <p:nvPr/>
          </p:nvSpPr>
          <p:spPr bwMode="auto">
            <a:xfrm>
              <a:off x="3408" y="1200"/>
              <a:ext cx="196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latin typeface="微软雅黑" pitchFamily="34" charset="-122"/>
                  <a:ea typeface="微软雅黑" pitchFamily="34" charset="-122"/>
                </a:rPr>
                <a:t>稳定货币供应量的增长</a:t>
              </a:r>
              <a:endParaRPr lang="zh-CN" altLang="en-US" sz="2400" b="1" dirty="0">
                <a:latin typeface="微软雅黑" pitchFamily="34" charset="-122"/>
                <a:ea typeface="微软雅黑" pitchFamily="34" charset="-122"/>
              </a:endParaRPr>
            </a:p>
          </p:txBody>
        </p:sp>
        <p:sp>
          <p:nvSpPr>
            <p:cNvPr id="42" name="Line 14"/>
            <p:cNvSpPr>
              <a:spLocks noChangeShapeType="1"/>
            </p:cNvSpPr>
            <p:nvPr/>
          </p:nvSpPr>
          <p:spPr bwMode="auto">
            <a:xfrm>
              <a:off x="816" y="1488"/>
              <a:ext cx="4272"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43" name="Group 20"/>
          <p:cNvGrpSpPr/>
          <p:nvPr/>
        </p:nvGrpSpPr>
        <p:grpSpPr bwMode="auto">
          <a:xfrm>
            <a:off x="2208228" y="3062325"/>
            <a:ext cx="8104172" cy="457200"/>
            <a:chOff x="720" y="1728"/>
            <a:chExt cx="4416" cy="288"/>
          </a:xfrm>
        </p:grpSpPr>
        <p:sp>
          <p:nvSpPr>
            <p:cNvPr id="44" name="Rectangle 6"/>
            <p:cNvSpPr>
              <a:spLocks noChangeArrowheads="1"/>
            </p:cNvSpPr>
            <p:nvPr/>
          </p:nvSpPr>
          <p:spPr bwMode="auto">
            <a:xfrm>
              <a:off x="720" y="1728"/>
              <a:ext cx="160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solidFill>
                    <a:srgbClr val="FF0000"/>
                  </a:solidFill>
                  <a:latin typeface="微软雅黑" pitchFamily="34" charset="-122"/>
                  <a:ea typeface="微软雅黑" pitchFamily="34" charset="-122"/>
                </a:rPr>
                <a:t>供给学派：</a:t>
              </a:r>
              <a:r>
                <a:rPr lang="zh-CN" altLang="en-US" sz="2400" dirty="0">
                  <a:latin typeface="微软雅黑" pitchFamily="34" charset="-122"/>
                  <a:ea typeface="微软雅黑" pitchFamily="34" charset="-122"/>
                </a:rPr>
                <a:t>萨伊</a:t>
              </a:r>
              <a:endParaRPr lang="zh-CN" altLang="en-US" sz="2400" dirty="0">
                <a:latin typeface="微软雅黑" pitchFamily="34" charset="-122"/>
                <a:ea typeface="微软雅黑" pitchFamily="34" charset="-122"/>
              </a:endParaRPr>
            </a:p>
          </p:txBody>
        </p:sp>
        <p:sp>
          <p:nvSpPr>
            <p:cNvPr id="45" name="Rectangle 7"/>
            <p:cNvSpPr>
              <a:spLocks noChangeArrowheads="1"/>
            </p:cNvSpPr>
            <p:nvPr/>
          </p:nvSpPr>
          <p:spPr bwMode="auto">
            <a:xfrm>
              <a:off x="3456" y="1776"/>
              <a:ext cx="13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latin typeface="微软雅黑" pitchFamily="34" charset="-122"/>
                  <a:ea typeface="微软雅黑" pitchFamily="34" charset="-122"/>
                </a:rPr>
                <a:t>增加供给、减税</a:t>
              </a:r>
              <a:endParaRPr lang="zh-CN" altLang="en-US" sz="2400" b="1" dirty="0">
                <a:latin typeface="微软雅黑" pitchFamily="34" charset="-122"/>
                <a:ea typeface="微软雅黑" pitchFamily="34" charset="-122"/>
              </a:endParaRPr>
            </a:p>
          </p:txBody>
        </p:sp>
        <p:sp>
          <p:nvSpPr>
            <p:cNvPr id="48" name="Line 15"/>
            <p:cNvSpPr>
              <a:spLocks noChangeShapeType="1"/>
            </p:cNvSpPr>
            <p:nvPr/>
          </p:nvSpPr>
          <p:spPr bwMode="auto">
            <a:xfrm>
              <a:off x="768" y="2016"/>
              <a:ext cx="4368"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grpSp>
      <p:grpSp>
        <p:nvGrpSpPr>
          <p:cNvPr id="49" name="Group 21"/>
          <p:cNvGrpSpPr/>
          <p:nvPr/>
        </p:nvGrpSpPr>
        <p:grpSpPr bwMode="auto">
          <a:xfrm>
            <a:off x="2208228" y="3976725"/>
            <a:ext cx="8236251" cy="457200"/>
            <a:chOff x="720" y="2304"/>
            <a:chExt cx="4416" cy="288"/>
          </a:xfrm>
        </p:grpSpPr>
        <p:sp>
          <p:nvSpPr>
            <p:cNvPr id="56" name="Rectangle 8"/>
            <p:cNvSpPr>
              <a:spLocks noChangeArrowheads="1"/>
            </p:cNvSpPr>
            <p:nvPr/>
          </p:nvSpPr>
          <p:spPr bwMode="auto">
            <a:xfrm>
              <a:off x="720" y="2304"/>
              <a:ext cx="160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solidFill>
                    <a:srgbClr val="FF0000"/>
                  </a:solidFill>
                  <a:latin typeface="微软雅黑" pitchFamily="34" charset="-122"/>
                  <a:ea typeface="微软雅黑" pitchFamily="34" charset="-122"/>
                </a:rPr>
                <a:t>新凯恩斯主义</a:t>
              </a:r>
              <a:endParaRPr lang="zh-CN" altLang="en-US" sz="2400" b="1" dirty="0">
                <a:solidFill>
                  <a:srgbClr val="FF0000"/>
                </a:solidFill>
                <a:latin typeface="微软雅黑" pitchFamily="34" charset="-122"/>
                <a:ea typeface="微软雅黑" pitchFamily="34" charset="-122"/>
              </a:endParaRPr>
            </a:p>
          </p:txBody>
        </p:sp>
        <p:sp>
          <p:nvSpPr>
            <p:cNvPr id="57" name="Rectangle 9"/>
            <p:cNvSpPr>
              <a:spLocks noChangeArrowheads="1"/>
            </p:cNvSpPr>
            <p:nvPr/>
          </p:nvSpPr>
          <p:spPr bwMode="auto">
            <a:xfrm>
              <a:off x="3456" y="2352"/>
              <a:ext cx="86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latin typeface="微软雅黑" pitchFamily="34" charset="-122"/>
                  <a:ea typeface="微软雅黑" pitchFamily="34" charset="-122"/>
                </a:rPr>
                <a:t>收入政策</a:t>
              </a:r>
              <a:endParaRPr lang="zh-CN" altLang="en-US" sz="2400" b="1" dirty="0">
                <a:latin typeface="微软雅黑" pitchFamily="34" charset="-122"/>
                <a:ea typeface="微软雅黑" pitchFamily="34" charset="-122"/>
              </a:endParaRPr>
            </a:p>
          </p:txBody>
        </p:sp>
        <p:sp>
          <p:nvSpPr>
            <p:cNvPr id="58" name="Line 16"/>
            <p:cNvSpPr>
              <a:spLocks noChangeShapeType="1"/>
            </p:cNvSpPr>
            <p:nvPr/>
          </p:nvSpPr>
          <p:spPr bwMode="auto">
            <a:xfrm>
              <a:off x="816" y="2592"/>
              <a:ext cx="4320"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grpSp>
      <p:grpSp>
        <p:nvGrpSpPr>
          <p:cNvPr id="59" name="Group 24"/>
          <p:cNvGrpSpPr/>
          <p:nvPr/>
        </p:nvGrpSpPr>
        <p:grpSpPr bwMode="auto">
          <a:xfrm>
            <a:off x="2208229" y="4891125"/>
            <a:ext cx="8236250" cy="543866"/>
            <a:chOff x="720" y="2880"/>
            <a:chExt cx="4416" cy="288"/>
          </a:xfrm>
        </p:grpSpPr>
        <p:sp>
          <p:nvSpPr>
            <p:cNvPr id="60" name="Rectangle 10"/>
            <p:cNvSpPr>
              <a:spLocks noChangeArrowheads="1"/>
            </p:cNvSpPr>
            <p:nvPr/>
          </p:nvSpPr>
          <p:spPr bwMode="auto">
            <a:xfrm>
              <a:off x="720" y="2880"/>
              <a:ext cx="2179"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solidFill>
                    <a:srgbClr val="FF0000"/>
                  </a:solidFill>
                  <a:latin typeface="微软雅黑" pitchFamily="34" charset="-122"/>
                  <a:ea typeface="微软雅黑" pitchFamily="34" charset="-122"/>
                </a:rPr>
                <a:t>理性预期学派：</a:t>
              </a:r>
              <a:r>
                <a:rPr lang="zh-CN" altLang="en-US" sz="2400" dirty="0">
                  <a:latin typeface="微软雅黑" pitchFamily="34" charset="-122"/>
                  <a:ea typeface="微软雅黑" pitchFamily="34" charset="-122"/>
                </a:rPr>
                <a:t>卢卡斯</a:t>
              </a:r>
              <a:endParaRPr lang="zh-CN" altLang="en-US" sz="2400" dirty="0">
                <a:latin typeface="微软雅黑" pitchFamily="34" charset="-122"/>
                <a:ea typeface="微软雅黑" pitchFamily="34" charset="-122"/>
              </a:endParaRPr>
            </a:p>
          </p:txBody>
        </p:sp>
        <p:sp>
          <p:nvSpPr>
            <p:cNvPr id="61" name="Rectangle 11"/>
            <p:cNvSpPr>
              <a:spLocks noChangeArrowheads="1"/>
            </p:cNvSpPr>
            <p:nvPr/>
          </p:nvSpPr>
          <p:spPr bwMode="auto">
            <a:xfrm>
              <a:off x="3456" y="2880"/>
              <a:ext cx="144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latin typeface="微软雅黑" pitchFamily="34" charset="-122"/>
                  <a:ea typeface="微软雅黑" pitchFamily="34" charset="-122"/>
                </a:rPr>
                <a:t>减少政府干预</a:t>
              </a:r>
              <a:endParaRPr lang="zh-CN" altLang="en-US" sz="2400" b="1" dirty="0">
                <a:latin typeface="微软雅黑" pitchFamily="34" charset="-122"/>
                <a:ea typeface="微软雅黑" pitchFamily="34" charset="-122"/>
              </a:endParaRPr>
            </a:p>
          </p:txBody>
        </p:sp>
        <p:sp>
          <p:nvSpPr>
            <p:cNvPr id="62" name="Line 17"/>
            <p:cNvSpPr>
              <a:spLocks noChangeShapeType="1"/>
            </p:cNvSpPr>
            <p:nvPr/>
          </p:nvSpPr>
          <p:spPr bwMode="auto">
            <a:xfrm>
              <a:off x="816" y="3168"/>
              <a:ext cx="4320"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grpSp>
      <p:grpSp>
        <p:nvGrpSpPr>
          <p:cNvPr id="63" name="Group 23"/>
          <p:cNvGrpSpPr/>
          <p:nvPr/>
        </p:nvGrpSpPr>
        <p:grpSpPr bwMode="auto">
          <a:xfrm>
            <a:off x="2208228" y="5533277"/>
            <a:ext cx="8327692" cy="669124"/>
            <a:chOff x="720" y="3360"/>
            <a:chExt cx="4464" cy="346"/>
          </a:xfrm>
        </p:grpSpPr>
        <p:sp>
          <p:nvSpPr>
            <p:cNvPr id="64" name="Rectangle 12"/>
            <p:cNvSpPr>
              <a:spLocks noChangeArrowheads="1"/>
            </p:cNvSpPr>
            <p:nvPr/>
          </p:nvSpPr>
          <p:spPr bwMode="auto">
            <a:xfrm>
              <a:off x="720" y="3360"/>
              <a:ext cx="2179"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solidFill>
                    <a:srgbClr val="FF0000"/>
                  </a:solidFill>
                  <a:latin typeface="微软雅黑" pitchFamily="34" charset="-122"/>
                  <a:ea typeface="微软雅黑" pitchFamily="34" charset="-122"/>
                </a:rPr>
                <a:t>新制度经济学：</a:t>
              </a:r>
              <a:r>
                <a:rPr lang="zh-CN" altLang="en-US" sz="2400" dirty="0">
                  <a:latin typeface="微软雅黑" pitchFamily="34" charset="-122"/>
                  <a:ea typeface="微软雅黑" pitchFamily="34" charset="-122"/>
                </a:rPr>
                <a:t>科斯等</a:t>
              </a:r>
              <a:endParaRPr lang="zh-CN" altLang="en-US" sz="2400" dirty="0">
                <a:latin typeface="微软雅黑" pitchFamily="34" charset="-122"/>
                <a:ea typeface="微软雅黑" pitchFamily="34" charset="-122"/>
              </a:endParaRPr>
            </a:p>
          </p:txBody>
        </p:sp>
        <p:sp>
          <p:nvSpPr>
            <p:cNvPr id="65" name="Rectangle 13"/>
            <p:cNvSpPr>
              <a:spLocks noChangeArrowheads="1"/>
            </p:cNvSpPr>
            <p:nvPr/>
          </p:nvSpPr>
          <p:spPr bwMode="auto">
            <a:xfrm>
              <a:off x="3456" y="3456"/>
              <a:ext cx="168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latin typeface="微软雅黑" pitchFamily="34" charset="-122"/>
                  <a:ea typeface="微软雅黑" pitchFamily="34" charset="-122"/>
                </a:rPr>
                <a:t>交易费用分析方法</a:t>
              </a:r>
              <a:endParaRPr lang="zh-CN" altLang="en-US" sz="2400" b="1" dirty="0">
                <a:latin typeface="微软雅黑" pitchFamily="34" charset="-122"/>
                <a:ea typeface="微软雅黑" pitchFamily="34" charset="-122"/>
              </a:endParaRPr>
            </a:p>
          </p:txBody>
        </p:sp>
        <p:sp>
          <p:nvSpPr>
            <p:cNvPr id="66" name="Line 18"/>
            <p:cNvSpPr>
              <a:spLocks noChangeShapeType="1"/>
            </p:cNvSpPr>
            <p:nvPr/>
          </p:nvSpPr>
          <p:spPr bwMode="auto">
            <a:xfrm>
              <a:off x="816" y="3696"/>
              <a:ext cx="4368" cy="0"/>
            </a:xfrm>
            <a:prstGeom prst="line">
              <a:avLst/>
            </a:prstGeom>
            <a:noFill/>
            <a:ln w="3175">
              <a:solidFill>
                <a:srgbClr val="00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94528" y="370449"/>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itchFamily="2" charset="-122"/>
                <a:ea typeface="华文行楷" pitchFamily="2" charset="-122"/>
                <a:sym typeface="+mn-ea"/>
              </a:rPr>
              <a:t>经济资源的稀缺</a:t>
            </a:r>
            <a:r>
              <a:rPr lang="zh-CN" altLang="en-US" sz="3200" dirty="0" smtClean="0">
                <a:solidFill>
                  <a:srgbClr val="002060"/>
                </a:solidFill>
                <a:latin typeface="华文行楷" pitchFamily="2" charset="-122"/>
                <a:ea typeface="华文行楷" pitchFamily="2" charset="-122"/>
                <a:sym typeface="+mn-ea"/>
              </a:rPr>
              <a:t>性</a:t>
            </a:r>
            <a:r>
              <a:rPr lang="en-US" altLang="zh-CN" sz="3200" dirty="0" smtClean="0">
                <a:solidFill>
                  <a:srgbClr val="002060"/>
                </a:solidFill>
                <a:latin typeface="华文行楷" pitchFamily="2" charset="-122"/>
                <a:ea typeface="华文行楷" pitchFamily="2" charset="-122"/>
                <a:sym typeface="+mn-ea"/>
              </a:rPr>
              <a:t>—</a:t>
            </a:r>
            <a:r>
              <a:rPr lang="zh-CN" altLang="en-US" sz="3200" dirty="0" smtClean="0">
                <a:solidFill>
                  <a:srgbClr val="FF0000"/>
                </a:solidFill>
                <a:latin typeface="华文行楷" pitchFamily="2" charset="-122"/>
                <a:ea typeface="华文行楷" pitchFamily="2" charset="-122"/>
                <a:sym typeface="+mn-ea"/>
              </a:rPr>
              <a:t>研究起点</a:t>
            </a:r>
            <a:br>
              <a:rPr kumimoji="0" lang="zh-CN" altLang="en-US" sz="2400" b="1" i="0" u="none" strike="noStrike" kern="1200" cap="none" spc="0" normalizeH="0" baseline="0" noProof="0" dirty="0">
                <a:ln>
                  <a:noFill/>
                </a:ln>
                <a:solidFill>
                  <a:srgbClr val="FF0000"/>
                </a:soli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solidFill>
                <a:srgbClr val="FF0000"/>
              </a:soli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46" name="AutoShape 4" descr="20%"/>
          <p:cNvSpPr>
            <a:spLocks noChangeArrowheads="1"/>
          </p:cNvSpPr>
          <p:nvPr/>
        </p:nvSpPr>
        <p:spPr bwMode="auto">
          <a:xfrm>
            <a:off x="5841293" y="3005839"/>
            <a:ext cx="4457700" cy="533400"/>
          </a:xfrm>
          <a:prstGeom prst="cube">
            <a:avLst>
              <a:gd name="adj" fmla="val 25000"/>
            </a:avLst>
          </a:prstGeom>
          <a:pattFill prst="pct25">
            <a:fgClr>
              <a:srgbClr val="009999"/>
            </a:fgClr>
            <a:bgClr>
              <a:schemeClr val="bg1"/>
            </a:bgClr>
          </a:pattFill>
          <a:ln>
            <a:noFill/>
          </a:ln>
          <a:effectLst/>
        </p:spPr>
        <p:txBody>
          <a:bodyPr lIns="450000" tIns="46800" rIns="450000" bIns="46800" anchor="ctr"/>
          <a:lstStyle/>
          <a:p>
            <a:pPr algn="dist"/>
            <a:r>
              <a:rPr lang="zh-CN" altLang="en-US" sz="2000">
                <a:ea typeface="楷体_GB2312" pitchFamily="49" charset="-122"/>
              </a:rPr>
              <a:t>生存的需要</a:t>
            </a:r>
            <a:endParaRPr lang="zh-CN" altLang="en-US" sz="2000">
              <a:ea typeface="楷体_GB2312" pitchFamily="49" charset="-122"/>
            </a:endParaRPr>
          </a:p>
        </p:txBody>
      </p:sp>
      <p:sp>
        <p:nvSpPr>
          <p:cNvPr id="47" name="AutoShape 5" descr="20%"/>
          <p:cNvSpPr>
            <a:spLocks noChangeArrowheads="1"/>
          </p:cNvSpPr>
          <p:nvPr/>
        </p:nvSpPr>
        <p:spPr bwMode="auto">
          <a:xfrm>
            <a:off x="6146093" y="2548639"/>
            <a:ext cx="3840163" cy="533400"/>
          </a:xfrm>
          <a:prstGeom prst="cube">
            <a:avLst>
              <a:gd name="adj" fmla="val 25000"/>
            </a:avLst>
          </a:prstGeom>
          <a:pattFill prst="ltUpDiag">
            <a:fgClr>
              <a:srgbClr val="FFCC99"/>
            </a:fgClr>
            <a:bgClr>
              <a:schemeClr val="bg1"/>
            </a:bgClr>
          </a:pattFill>
          <a:ln>
            <a:noFill/>
          </a:ln>
          <a:effectLst/>
        </p:spPr>
        <p:txBody>
          <a:bodyPr lIns="450000" tIns="46800" rIns="450000" bIns="46800" anchor="ctr"/>
          <a:lstStyle/>
          <a:p>
            <a:pPr algn="dist"/>
            <a:r>
              <a:rPr lang="zh-CN" altLang="en-US" sz="2000" dirty="0">
                <a:ea typeface="楷体_GB2312" pitchFamily="49" charset="-122"/>
              </a:rPr>
              <a:t>安全的需要</a:t>
            </a:r>
            <a:endParaRPr lang="zh-CN" altLang="en-US" sz="2000" dirty="0">
              <a:ea typeface="楷体_GB2312" pitchFamily="49" charset="-122"/>
            </a:endParaRPr>
          </a:p>
        </p:txBody>
      </p:sp>
      <p:sp>
        <p:nvSpPr>
          <p:cNvPr id="50" name="AutoShape 6" descr="20%"/>
          <p:cNvSpPr>
            <a:spLocks noChangeArrowheads="1"/>
          </p:cNvSpPr>
          <p:nvPr/>
        </p:nvSpPr>
        <p:spPr bwMode="auto">
          <a:xfrm>
            <a:off x="6450893" y="2091439"/>
            <a:ext cx="3224213" cy="533400"/>
          </a:xfrm>
          <a:prstGeom prst="cube">
            <a:avLst>
              <a:gd name="adj" fmla="val 25000"/>
            </a:avLst>
          </a:prstGeom>
          <a:pattFill prst="pct10">
            <a:fgClr>
              <a:srgbClr val="FF6699"/>
            </a:fgClr>
            <a:bgClr>
              <a:schemeClr val="bg1"/>
            </a:bgClr>
          </a:pattFill>
          <a:ln>
            <a:noFill/>
          </a:ln>
          <a:effectLst/>
        </p:spPr>
        <p:txBody>
          <a:bodyPr lIns="306000" tIns="46800" rIns="306000" bIns="46800" anchor="ctr"/>
          <a:lstStyle/>
          <a:p>
            <a:pPr algn="dist"/>
            <a:r>
              <a:rPr lang="zh-CN" altLang="en-US" sz="2000" dirty="0">
                <a:ea typeface="楷体_GB2312" pitchFamily="49" charset="-122"/>
              </a:rPr>
              <a:t>社会的需要</a:t>
            </a:r>
            <a:endParaRPr lang="zh-CN" altLang="en-US" sz="2000" dirty="0">
              <a:ea typeface="楷体_GB2312" pitchFamily="49" charset="-122"/>
            </a:endParaRPr>
          </a:p>
        </p:txBody>
      </p:sp>
      <p:sp>
        <p:nvSpPr>
          <p:cNvPr id="51" name="AutoShape 7" descr="20%"/>
          <p:cNvSpPr>
            <a:spLocks noChangeArrowheads="1"/>
          </p:cNvSpPr>
          <p:nvPr/>
        </p:nvSpPr>
        <p:spPr bwMode="auto">
          <a:xfrm>
            <a:off x="6755693" y="1634239"/>
            <a:ext cx="2674938" cy="533400"/>
          </a:xfrm>
          <a:prstGeom prst="cube">
            <a:avLst>
              <a:gd name="adj" fmla="val 25000"/>
            </a:avLst>
          </a:prstGeom>
          <a:pattFill prst="dotDmnd">
            <a:fgClr>
              <a:srgbClr val="669900"/>
            </a:fgClr>
            <a:bgClr>
              <a:schemeClr val="bg1"/>
            </a:bgClr>
          </a:pattFill>
          <a:ln>
            <a:noFill/>
          </a:ln>
          <a:effectLst/>
        </p:spPr>
        <p:txBody>
          <a:bodyPr lIns="306000" tIns="46800" rIns="306000" bIns="46800" anchor="ctr"/>
          <a:lstStyle/>
          <a:p>
            <a:pPr algn="dist"/>
            <a:r>
              <a:rPr lang="zh-CN" altLang="en-US" sz="2000">
                <a:ea typeface="楷体_GB2312" pitchFamily="49" charset="-122"/>
              </a:rPr>
              <a:t>尊重感的需要</a:t>
            </a:r>
            <a:endParaRPr lang="zh-CN" altLang="en-US" sz="2000">
              <a:ea typeface="楷体_GB2312" pitchFamily="49" charset="-122"/>
            </a:endParaRPr>
          </a:p>
        </p:txBody>
      </p:sp>
      <p:sp>
        <p:nvSpPr>
          <p:cNvPr id="52" name="AutoShape 8" descr="20%"/>
          <p:cNvSpPr>
            <a:spLocks noChangeArrowheads="1"/>
          </p:cNvSpPr>
          <p:nvPr/>
        </p:nvSpPr>
        <p:spPr bwMode="auto">
          <a:xfrm>
            <a:off x="6988262" y="1238379"/>
            <a:ext cx="2209800" cy="533400"/>
          </a:xfrm>
          <a:prstGeom prst="cube">
            <a:avLst>
              <a:gd name="adj" fmla="val 25000"/>
            </a:avLst>
          </a:prstGeom>
          <a:pattFill prst="pct5">
            <a:fgClr>
              <a:srgbClr val="66CCFF"/>
            </a:fgClr>
            <a:bgClr>
              <a:schemeClr val="bg1"/>
            </a:bgClr>
          </a:pattFill>
          <a:ln>
            <a:noFill/>
          </a:ln>
          <a:effectLst/>
        </p:spPr>
        <p:txBody>
          <a:bodyPr lIns="90000" tIns="46800" rIns="90000" bIns="46800" anchor="ctr"/>
          <a:lstStyle/>
          <a:p>
            <a:pPr algn="dist"/>
            <a:r>
              <a:rPr lang="zh-CN" altLang="en-US" sz="2000" dirty="0">
                <a:ea typeface="楷体_GB2312" pitchFamily="49" charset="-122"/>
              </a:rPr>
              <a:t>自我实现的需要</a:t>
            </a:r>
            <a:endParaRPr lang="zh-CN" altLang="en-US" sz="2000" dirty="0">
              <a:ea typeface="楷体_GB2312" pitchFamily="49" charset="-122"/>
            </a:endParaRPr>
          </a:p>
        </p:txBody>
      </p:sp>
      <p:sp>
        <p:nvSpPr>
          <p:cNvPr id="53" name="Rectangle 9"/>
          <p:cNvSpPr>
            <a:spLocks noChangeArrowheads="1"/>
          </p:cNvSpPr>
          <p:nvPr/>
        </p:nvSpPr>
        <p:spPr bwMode="auto">
          <a:xfrm>
            <a:off x="2732959" y="1731986"/>
            <a:ext cx="1752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gn="l">
              <a:defRPr kumimoji="1" sz="2400">
                <a:solidFill>
                  <a:schemeClr val="tx1"/>
                </a:solidFill>
                <a:latin typeface="Times New Roman" pitchFamily="18" charset="0"/>
                <a:ea typeface="宋体" charset="-122"/>
              </a:defRPr>
            </a:lvl1pPr>
            <a:lvl2pPr marL="868680" algn="l">
              <a:defRPr kumimoji="1" sz="2400">
                <a:solidFill>
                  <a:schemeClr val="tx1"/>
                </a:solidFill>
                <a:latin typeface="Times New Roman" pitchFamily="18" charset="0"/>
                <a:ea typeface="宋体" charset="-122"/>
              </a:defRPr>
            </a:lvl2pPr>
            <a:lvl3pPr marL="1059180"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lnSpc>
                <a:spcPct val="120000"/>
              </a:lnSpc>
              <a:buFont typeface="Wingdings" charset="2"/>
              <a:buNone/>
            </a:pPr>
            <a:r>
              <a:rPr lang="zh-CN" altLang="en-US" sz="3200" b="1" dirty="0">
                <a:solidFill>
                  <a:srgbClr val="808000"/>
                </a:solidFill>
                <a:latin typeface="楷体" pitchFamily="49" charset="-122"/>
                <a:ea typeface="楷体" pitchFamily="49" charset="-122"/>
              </a:rPr>
              <a:t>自由物品</a:t>
            </a:r>
            <a:endParaRPr lang="zh-CN" altLang="en-US" sz="3200" b="1" dirty="0">
              <a:solidFill>
                <a:srgbClr val="808000"/>
              </a:solidFill>
              <a:latin typeface="楷体" pitchFamily="49" charset="-122"/>
              <a:ea typeface="楷体" pitchFamily="49" charset="-122"/>
            </a:endParaRPr>
          </a:p>
          <a:p>
            <a:pPr algn="ctr">
              <a:lnSpc>
                <a:spcPct val="120000"/>
              </a:lnSpc>
              <a:buFont typeface="Wingdings" charset="2"/>
              <a:buNone/>
            </a:pPr>
            <a:r>
              <a:rPr lang="zh-CN" altLang="en-US" sz="3200" b="1" dirty="0">
                <a:solidFill>
                  <a:srgbClr val="CC3300"/>
                </a:solidFill>
                <a:latin typeface="楷体" pitchFamily="49" charset="-122"/>
                <a:ea typeface="楷体" pitchFamily="49" charset="-122"/>
              </a:rPr>
              <a:t>经济物品</a:t>
            </a:r>
            <a:endParaRPr lang="zh-CN" altLang="en-US" sz="3200" b="1" dirty="0">
              <a:solidFill>
                <a:srgbClr val="CC3300"/>
              </a:solidFill>
              <a:latin typeface="楷体" pitchFamily="49" charset="-122"/>
              <a:ea typeface="楷体" pitchFamily="49" charset="-122"/>
            </a:endParaRPr>
          </a:p>
        </p:txBody>
      </p:sp>
      <p:sp>
        <p:nvSpPr>
          <p:cNvPr id="54" name="AutoShape 10"/>
          <p:cNvSpPr>
            <a:spLocks noChangeArrowheads="1"/>
          </p:cNvSpPr>
          <p:nvPr/>
        </p:nvSpPr>
        <p:spPr bwMode="auto">
          <a:xfrm rot="10966142" flipH="1">
            <a:off x="4503005" y="1389176"/>
            <a:ext cx="1778043" cy="765205"/>
          </a:xfrm>
          <a:prstGeom prst="curvedUpArrow">
            <a:avLst>
              <a:gd name="adj1" fmla="val 35948"/>
              <a:gd name="adj2" fmla="val 96528"/>
              <a:gd name="adj3" fmla="val 63076"/>
            </a:avLst>
          </a:prstGeom>
          <a:solidFill>
            <a:srgbClr val="3366FF">
              <a:alpha val="50000"/>
            </a:srgbClr>
          </a:solidFill>
          <a:ln>
            <a:noFill/>
          </a:ln>
          <a:effectLst>
            <a:prstShdw prst="shdw17" dist="17961" dir="2700000">
              <a:srgbClr val="FFFF99">
                <a:gamma/>
                <a:shade val="60000"/>
                <a:invGamma/>
              </a:srgbClr>
            </a:prstShdw>
          </a:effectLst>
        </p:spPr>
        <p:txBody>
          <a:bodyPr wrap="none" lIns="90000" tIns="46800" rIns="90000" bIns="46800" anchor="ctr"/>
          <a:lstStyle/>
          <a:p>
            <a:endParaRPr lang="zh-CN" altLang="en-US"/>
          </a:p>
        </p:txBody>
      </p:sp>
      <p:sp>
        <p:nvSpPr>
          <p:cNvPr id="55" name="Rectangle 11"/>
          <p:cNvSpPr>
            <a:spLocks noChangeArrowheads="1"/>
          </p:cNvSpPr>
          <p:nvPr/>
        </p:nvSpPr>
        <p:spPr bwMode="auto">
          <a:xfrm>
            <a:off x="3146915" y="3866052"/>
            <a:ext cx="7984281" cy="942840"/>
          </a:xfrm>
          <a:prstGeom prst="rect">
            <a:avLst/>
          </a:prstGeom>
          <a:noFill/>
          <a:ln w="9525">
            <a:solidFill>
              <a:srgbClr val="339966"/>
            </a:solidFill>
            <a:miter lim="800000"/>
          </a:ln>
          <a:effectLst>
            <a:prstShdw prst="shdw17" dist="17961" dir="2700000">
              <a:srgbClr val="339966">
                <a:gamma/>
                <a:shade val="60000"/>
                <a:invGamma/>
              </a:srgbClr>
            </a:prstShdw>
          </a:effectLst>
          <a:extLst>
            <a:ext uri="{909E8E84-426E-40DD-AFC4-6F175D3DCCD1}">
              <a14:hiddenFill xmlns:a14="http://schemas.microsoft.com/office/drawing/2010/main">
                <a:solidFill>
                  <a:srgbClr val="FFFFFF"/>
                </a:solidFill>
              </a14:hiddenFill>
            </a:ext>
          </a:extLst>
        </p:spPr>
        <p:txBody>
          <a:bodyPr lIns="54000" tIns="46800" rIns="54000" bIns="46800" anchor="ctr"/>
          <a:lstStyle/>
          <a:p>
            <a:pPr>
              <a:lnSpc>
                <a:spcPct val="150000"/>
              </a:lnSpc>
            </a:pPr>
            <a:r>
              <a:rPr lang="zh-CN" altLang="en-US" sz="2000" dirty="0">
                <a:latin typeface="+mn-ea"/>
              </a:rPr>
              <a:t>相对于人的无穷无尽的欲望而言，经济物品或生产这些物品的资源总是不足的</a:t>
            </a:r>
            <a:endParaRPr lang="zh-CN" altLang="en-US" sz="2000" dirty="0">
              <a:latin typeface="+mn-ea"/>
            </a:endParaRPr>
          </a:p>
        </p:txBody>
      </p:sp>
      <p:sp>
        <p:nvSpPr>
          <p:cNvPr id="67" name="Rectangle 12"/>
          <p:cNvSpPr>
            <a:spLocks noChangeArrowheads="1"/>
          </p:cNvSpPr>
          <p:nvPr/>
        </p:nvSpPr>
        <p:spPr bwMode="auto">
          <a:xfrm>
            <a:off x="1937989" y="4083580"/>
            <a:ext cx="1028988" cy="406528"/>
          </a:xfrm>
          <a:prstGeom prst="rect">
            <a:avLst/>
          </a:prstGeom>
          <a:noFill/>
          <a:ln w="9525">
            <a:solidFill>
              <a:srgbClr val="FF9900"/>
            </a:solidFill>
            <a:miter lim="800000"/>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r>
              <a:rPr lang="zh-CN" altLang="en-US" sz="2400" dirty="0">
                <a:solidFill>
                  <a:srgbClr val="CC3300"/>
                </a:solidFill>
                <a:latin typeface="微软雅黑" pitchFamily="34" charset="-122"/>
                <a:ea typeface="微软雅黑" pitchFamily="34" charset="-122"/>
              </a:rPr>
              <a:t>稀缺性</a:t>
            </a:r>
            <a:endParaRPr lang="zh-CN" altLang="en-US" sz="2400" dirty="0">
              <a:solidFill>
                <a:srgbClr val="CC3300"/>
              </a:solidFill>
              <a:latin typeface="微软雅黑" pitchFamily="34" charset="-122"/>
              <a:ea typeface="微软雅黑" pitchFamily="34" charset="-122"/>
            </a:endParaRPr>
          </a:p>
        </p:txBody>
      </p:sp>
      <p:sp>
        <p:nvSpPr>
          <p:cNvPr id="86" name="Rectangle 13"/>
          <p:cNvSpPr>
            <a:spLocks noChangeArrowheads="1"/>
          </p:cNvSpPr>
          <p:nvPr/>
        </p:nvSpPr>
        <p:spPr bwMode="auto">
          <a:xfrm>
            <a:off x="1469726" y="5158122"/>
            <a:ext cx="1500337" cy="445289"/>
          </a:xfrm>
          <a:prstGeom prst="rect">
            <a:avLst/>
          </a:prstGeom>
          <a:noFill/>
          <a:ln w="9525">
            <a:solidFill>
              <a:srgbClr val="009900"/>
            </a:solidFill>
            <a:miter lim="800000"/>
          </a:ln>
          <a:effectLst>
            <a:prstShdw prst="shdw17" dist="17961" dir="2700000">
              <a:srgbClr val="009900">
                <a:gamma/>
                <a:shade val="60000"/>
                <a:invGamma/>
              </a:srgbClr>
            </a:prstShdw>
          </a:effectLst>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r>
              <a:rPr lang="zh-CN" altLang="en-US" sz="2400" dirty="0">
                <a:solidFill>
                  <a:srgbClr val="CC3300"/>
                </a:solidFill>
                <a:latin typeface="微软雅黑" pitchFamily="34" charset="-122"/>
                <a:ea typeface="微软雅黑" pitchFamily="34" charset="-122"/>
              </a:rPr>
              <a:t>首要问题</a:t>
            </a:r>
            <a:endParaRPr lang="zh-CN" altLang="en-US" sz="2400" dirty="0">
              <a:solidFill>
                <a:srgbClr val="CC3300"/>
              </a:solidFill>
              <a:latin typeface="微软雅黑" pitchFamily="34" charset="-122"/>
              <a:ea typeface="微软雅黑" pitchFamily="34" charset="-122"/>
            </a:endParaRPr>
          </a:p>
        </p:txBody>
      </p:sp>
      <p:sp>
        <p:nvSpPr>
          <p:cNvPr id="87" name="Rectangle 14"/>
          <p:cNvSpPr>
            <a:spLocks noChangeArrowheads="1"/>
          </p:cNvSpPr>
          <p:nvPr/>
        </p:nvSpPr>
        <p:spPr bwMode="auto">
          <a:xfrm>
            <a:off x="3146915" y="4985547"/>
            <a:ext cx="7984281" cy="790440"/>
          </a:xfrm>
          <a:prstGeom prst="rect">
            <a:avLst/>
          </a:prstGeom>
          <a:noFill/>
          <a:ln w="9525">
            <a:solidFill>
              <a:srgbClr val="FF0000"/>
            </a:solidFill>
            <a:miter lim="800000"/>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FFFF"/>
                </a:solidFill>
              </a14:hiddenFill>
            </a:ext>
          </a:extLst>
        </p:spPr>
        <p:txBody>
          <a:bodyPr lIns="54000" tIns="46800" rIns="54000" bIns="46800" anchor="ctr"/>
          <a:lstStyle/>
          <a:p>
            <a:pPr algn="just">
              <a:lnSpc>
                <a:spcPct val="150000"/>
              </a:lnSpc>
            </a:pPr>
            <a:r>
              <a:rPr lang="zh-CN" altLang="en-US" sz="2000" dirty="0">
                <a:latin typeface="+mn-ea"/>
              </a:rPr>
              <a:t>如何用有限的物品和劳务在有限的时间内去满足最重要最迫切的欲望</a:t>
            </a:r>
            <a:endParaRPr lang="zh-CN" altLang="en-US" sz="2000" dirty="0">
              <a:latin typeface="+mn-ea"/>
            </a:endParaRPr>
          </a:p>
        </p:txBody>
      </p:sp>
      <p:sp>
        <p:nvSpPr>
          <p:cNvPr id="88" name="Rectangle 16"/>
          <p:cNvSpPr>
            <a:spLocks noChangeArrowheads="1"/>
          </p:cNvSpPr>
          <p:nvPr/>
        </p:nvSpPr>
        <p:spPr bwMode="auto">
          <a:xfrm>
            <a:off x="3146915" y="6102800"/>
            <a:ext cx="6324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l"/>
            <a:r>
              <a:rPr lang="en-US" altLang="zh-CN" sz="3200" b="1" dirty="0">
                <a:solidFill>
                  <a:srgbClr val="CC3300"/>
                </a:solidFill>
                <a:latin typeface="华文新魏" pitchFamily="2" charset="-122"/>
                <a:ea typeface="华文新魏" pitchFamily="2" charset="-122"/>
              </a:rPr>
              <a:t>What</a:t>
            </a:r>
            <a:r>
              <a:rPr lang="en-US" altLang="zh-CN" sz="3200" b="1" dirty="0">
                <a:latin typeface="华文新魏" pitchFamily="2" charset="-122"/>
                <a:ea typeface="华文新魏" pitchFamily="2" charset="-122"/>
              </a:rPr>
              <a:t>   </a:t>
            </a:r>
            <a:r>
              <a:rPr lang="en-US" altLang="zh-CN" sz="3200" b="1" dirty="0">
                <a:solidFill>
                  <a:srgbClr val="009900"/>
                </a:solidFill>
                <a:latin typeface="华文新魏" pitchFamily="2" charset="-122"/>
                <a:ea typeface="华文新魏" pitchFamily="2" charset="-122"/>
              </a:rPr>
              <a:t>How</a:t>
            </a:r>
            <a:r>
              <a:rPr lang="en-US" altLang="zh-CN" sz="3200" b="1" dirty="0">
                <a:latin typeface="华文新魏" pitchFamily="2" charset="-122"/>
                <a:ea typeface="华文新魏" pitchFamily="2" charset="-122"/>
              </a:rPr>
              <a:t>     </a:t>
            </a:r>
            <a:r>
              <a:rPr lang="en-US" altLang="zh-CN" sz="3200" b="1" dirty="0">
                <a:solidFill>
                  <a:srgbClr val="FF9900"/>
                </a:solidFill>
                <a:latin typeface="华文新魏" pitchFamily="2" charset="-122"/>
                <a:ea typeface="华文新魏" pitchFamily="2" charset="-122"/>
              </a:rPr>
              <a:t>For  whom</a:t>
            </a:r>
            <a:r>
              <a:rPr lang="en-US" altLang="zh-CN" sz="3200" b="1" dirty="0">
                <a:latin typeface="华文新魏" pitchFamily="2" charset="-122"/>
                <a:ea typeface="华文新魏" pitchFamily="2" charset="-122"/>
              </a:rPr>
              <a:t>    </a:t>
            </a:r>
            <a:r>
              <a:rPr lang="en-US" altLang="zh-CN" sz="3200" b="1" dirty="0">
                <a:solidFill>
                  <a:srgbClr val="0066CC"/>
                </a:solidFill>
                <a:latin typeface="华文新魏" pitchFamily="2" charset="-122"/>
                <a:ea typeface="华文新魏" pitchFamily="2" charset="-122"/>
              </a:rPr>
              <a:t>When</a:t>
            </a:r>
            <a:endParaRPr lang="en-US" altLang="zh-CN" sz="3200" b="1" dirty="0">
              <a:solidFill>
                <a:srgbClr val="0066CC"/>
              </a:solidFill>
              <a:latin typeface="华文新魏" pitchFamily="2" charset="-122"/>
              <a:ea typeface="华文新魏" pitchFamily="2" charset="-122"/>
            </a:endParaRPr>
          </a:p>
        </p:txBody>
      </p:sp>
      <p:pic>
        <p:nvPicPr>
          <p:cNvPr id="89" name="Picture 18" descr="Compass"/>
          <p:cNvPicPr>
            <a:picLocks noChangeAspect="1" noChangeArrowheads="1" noCrop="1"/>
          </p:cNvPicPr>
          <p:nvPr/>
        </p:nvPicPr>
        <p:blipFill>
          <a:blip r:embed="rId1" cstate="print">
            <a:lum bright="6000"/>
            <a:extLst>
              <a:ext uri="{28A0092B-C50C-407E-A947-70E740481C1C}">
                <a14:useLocalDpi xmlns:a14="http://schemas.microsoft.com/office/drawing/2010/main" val="0"/>
              </a:ext>
            </a:extLst>
          </a:blip>
          <a:srcRect/>
          <a:stretch>
            <a:fillRect/>
          </a:stretch>
        </p:blipFill>
        <p:spPr bwMode="auto">
          <a:xfrm>
            <a:off x="1937989" y="5994620"/>
            <a:ext cx="918127" cy="52116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246" y="1533706"/>
            <a:ext cx="1620514" cy="1315672"/>
          </a:xfrm>
          <a:prstGeom prst="rect">
            <a:avLst/>
          </a:prstGeom>
        </p:spPr>
      </p:pic>
      <p:sp>
        <p:nvSpPr>
          <p:cNvPr id="21" name="TextBox 20"/>
          <p:cNvSpPr txBox="1"/>
          <p:nvPr/>
        </p:nvSpPr>
        <p:spPr>
          <a:xfrm>
            <a:off x="188524" y="1377696"/>
            <a:ext cx="677108" cy="4559808"/>
          </a:xfrm>
          <a:prstGeom prst="rect">
            <a:avLst/>
          </a:prstGeom>
          <a:noFill/>
        </p:spPr>
        <p:txBody>
          <a:bodyPr vert="eaVert" wrap="square" rtlCol="0">
            <a:spAutoFit/>
          </a:bodyPr>
          <a:lstStyle/>
          <a:p>
            <a:r>
              <a:rPr lang="zh-CN" altLang="en-US" sz="3200" dirty="0" smtClean="0">
                <a:solidFill>
                  <a:srgbClr val="CC00FF"/>
                </a:solidFill>
                <a:latin typeface="隶书" pitchFamily="49" charset="-122"/>
                <a:ea typeface="隶书" pitchFamily="49" charset="-122"/>
              </a:rPr>
              <a:t>西方经济学的研究对象</a:t>
            </a:r>
            <a:endParaRPr lang="zh-CN" altLang="en-US" sz="3200" dirty="0">
              <a:solidFill>
                <a:srgbClr val="CC00FF"/>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barn(outVertical)">
                                      <p:cBhvr>
                                        <p:cTn id="11" dur="500"/>
                                        <p:tgtEl>
                                          <p:spTgt spid="47"/>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barn(outVertical)">
                                      <p:cBhvr>
                                        <p:cTn id="15" dur="500"/>
                                        <p:tgtEl>
                                          <p:spTgt spid="50"/>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barn(outVertical)">
                                      <p:cBhvr>
                                        <p:cTn id="19" dur="500"/>
                                        <p:tgtEl>
                                          <p:spTgt spid="51"/>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arn(outVertical)">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dissolve">
                                      <p:cBhvr>
                                        <p:cTn id="28" dur="500"/>
                                        <p:tgtEl>
                                          <p:spTgt spid="53"/>
                                        </p:tgtEl>
                                      </p:cBhvr>
                                    </p:animEffec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right)">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dissolve">
                                      <p:cBhvr>
                                        <p:cTn id="37" dur="500"/>
                                        <p:tgtEl>
                                          <p:spTgt spid="67"/>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left)">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dissolve">
                                      <p:cBhvr>
                                        <p:cTn id="46" dur="500"/>
                                        <p:tgtEl>
                                          <p:spTgt spid="86"/>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dissolve">
                                      <p:cBhvr>
                                        <p:cTn id="55" dur="500"/>
                                        <p:tgtEl>
                                          <p:spTgt spid="89"/>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left)">
                                      <p:cBhvr>
                                        <p:cTn id="5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autoUpdateAnimBg="0"/>
      <p:bldP spid="47" grpId="0" animBg="1" autoUpdateAnimBg="0"/>
      <p:bldP spid="50" grpId="0" animBg="1" autoUpdateAnimBg="0"/>
      <p:bldP spid="51" grpId="0" animBg="1" autoUpdateAnimBg="0"/>
      <p:bldP spid="52" grpId="0" animBg="1" autoUpdateAnimBg="0"/>
      <p:bldP spid="53" grpId="0" autoUpdateAnimBg="0"/>
      <p:bldP spid="55" grpId="0" animBg="1" autoUpdateAnimBg="0"/>
      <p:bldP spid="67" grpId="0" animBg="1" autoUpdateAnimBg="0"/>
      <p:bldP spid="86" grpId="0" animBg="1" autoUpdateAnimBg="0"/>
      <p:bldP spid="87" grpId="0" animBg="1" autoUpdateAnimBg="0"/>
      <p:bldP spid="8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84501" y="38966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sym typeface="+mn-ea"/>
              </a:rPr>
              <a:t>资源配置与利用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32" name="Rectangle 3"/>
          <p:cNvSpPr>
            <a:spLocks noChangeArrowheads="1"/>
          </p:cNvSpPr>
          <p:nvPr/>
        </p:nvSpPr>
        <p:spPr bwMode="auto">
          <a:xfrm>
            <a:off x="3976322" y="1694457"/>
            <a:ext cx="5715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000" dirty="0"/>
              <a:t>相对稀缺的经济资源如何分配给不同的用途</a:t>
            </a:r>
            <a:endParaRPr lang="zh-CN" altLang="en-US" sz="2000" dirty="0"/>
          </a:p>
        </p:txBody>
      </p:sp>
      <p:sp>
        <p:nvSpPr>
          <p:cNvPr id="33" name="Rectangle 4"/>
          <p:cNvSpPr>
            <a:spLocks noChangeArrowheads="1"/>
          </p:cNvSpPr>
          <p:nvPr/>
        </p:nvSpPr>
        <p:spPr bwMode="auto">
          <a:xfrm>
            <a:off x="2376122" y="1694457"/>
            <a:ext cx="1752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336600"/>
                </a:solidFill>
                <a:latin typeface="微软雅黑" pitchFamily="34" charset="-122"/>
                <a:ea typeface="微软雅黑" pitchFamily="34" charset="-122"/>
              </a:rPr>
              <a:t>资源配置</a:t>
            </a:r>
            <a:endParaRPr lang="zh-CN" altLang="en-US" sz="2400" b="1" dirty="0">
              <a:solidFill>
                <a:srgbClr val="336600"/>
              </a:solidFill>
              <a:latin typeface="微软雅黑" pitchFamily="34" charset="-122"/>
              <a:ea typeface="微软雅黑" pitchFamily="34" charset="-122"/>
            </a:endParaRPr>
          </a:p>
        </p:txBody>
      </p:sp>
      <p:sp>
        <p:nvSpPr>
          <p:cNvPr id="34" name="Rectangle 5"/>
          <p:cNvSpPr>
            <a:spLocks noChangeArrowheads="1"/>
          </p:cNvSpPr>
          <p:nvPr/>
        </p:nvSpPr>
        <p:spPr bwMode="auto">
          <a:xfrm>
            <a:off x="3976322" y="2306874"/>
            <a:ext cx="5715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000" dirty="0"/>
              <a:t>充分利用现有资源和提高资源的使用效率</a:t>
            </a:r>
            <a:endParaRPr lang="zh-CN" altLang="en-US" sz="2000" dirty="0"/>
          </a:p>
        </p:txBody>
      </p:sp>
      <p:sp>
        <p:nvSpPr>
          <p:cNvPr id="35" name="Rectangle 6"/>
          <p:cNvSpPr>
            <a:spLocks noChangeArrowheads="1"/>
          </p:cNvSpPr>
          <p:nvPr/>
        </p:nvSpPr>
        <p:spPr bwMode="auto">
          <a:xfrm>
            <a:off x="2376122" y="2304057"/>
            <a:ext cx="1752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FF0000"/>
                </a:solidFill>
                <a:latin typeface="微软雅黑" pitchFamily="34" charset="-122"/>
                <a:ea typeface="微软雅黑" pitchFamily="34" charset="-122"/>
              </a:rPr>
              <a:t>资源利用</a:t>
            </a:r>
            <a:endParaRPr lang="zh-CN" altLang="en-US" sz="2400" b="1" dirty="0">
              <a:solidFill>
                <a:srgbClr val="FF0000"/>
              </a:solidFill>
              <a:latin typeface="微软雅黑" pitchFamily="34" charset="-122"/>
              <a:ea typeface="微软雅黑" pitchFamily="34" charset="-122"/>
            </a:endParaRPr>
          </a:p>
        </p:txBody>
      </p:sp>
      <p:sp>
        <p:nvSpPr>
          <p:cNvPr id="36" name="Rectangle 7"/>
          <p:cNvSpPr>
            <a:spLocks noChangeArrowheads="1"/>
          </p:cNvSpPr>
          <p:nvPr/>
        </p:nvSpPr>
        <p:spPr bwMode="auto">
          <a:xfrm>
            <a:off x="3442922" y="3142257"/>
            <a:ext cx="6629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l"/>
            <a:r>
              <a:rPr lang="zh-CN" altLang="en-US" dirty="0"/>
              <a:t>不同的</a:t>
            </a:r>
            <a:r>
              <a:rPr lang="zh-CN" altLang="en-US" sz="2800" b="1" dirty="0">
                <a:solidFill>
                  <a:srgbClr val="FF0066"/>
                </a:solidFill>
                <a:latin typeface="等线" pitchFamily="2" charset="-122"/>
                <a:ea typeface="等线" pitchFamily="2" charset="-122"/>
              </a:rPr>
              <a:t>经济体制</a:t>
            </a:r>
            <a:r>
              <a:rPr lang="zh-CN" altLang="en-US" dirty="0"/>
              <a:t>实现资源配置和资源利用的方式不同</a:t>
            </a:r>
            <a:endParaRPr lang="zh-CN" altLang="en-US" dirty="0"/>
          </a:p>
        </p:txBody>
      </p:sp>
      <p:cxnSp>
        <p:nvCxnSpPr>
          <p:cNvPr id="37" name="AutoShape 10"/>
          <p:cNvCxnSpPr>
            <a:cxnSpLocks noChangeShapeType="1"/>
            <a:stCxn id="35" idx="1"/>
            <a:endCxn id="36" idx="1"/>
          </p:cNvCxnSpPr>
          <p:nvPr/>
        </p:nvCxnSpPr>
        <p:spPr bwMode="auto">
          <a:xfrm rot="10800000" flipH="1" flipV="1">
            <a:off x="2376122" y="2494557"/>
            <a:ext cx="1066800" cy="914400"/>
          </a:xfrm>
          <a:prstGeom prst="bentConnector3">
            <a:avLst>
              <a:gd name="adj1" fmla="val -21431"/>
            </a:avLst>
          </a:prstGeom>
          <a:noFill/>
          <a:ln w="9525">
            <a:solidFill>
              <a:srgbClr val="009900"/>
            </a:solidFill>
            <a:miter lim="800000"/>
            <a:tailEnd type="triangle" w="med" len="med"/>
          </a:ln>
          <a:effectLst>
            <a:prstShdw prst="shdw17" dist="17961" dir="2700000">
              <a:srgbClr val="009900">
                <a:gamma/>
                <a:shade val="60000"/>
                <a:invGamma/>
              </a:srgbClr>
            </a:prstShdw>
          </a:effectLst>
          <a:extLst>
            <a:ext uri="{909E8E84-426E-40DD-AFC4-6F175D3DCCD1}">
              <a14:hiddenFill xmlns:a14="http://schemas.microsoft.com/office/drawing/2010/main">
                <a:noFill/>
              </a14:hiddenFill>
            </a:ext>
          </a:extLst>
        </p:spPr>
      </p:cxnSp>
      <p:cxnSp>
        <p:nvCxnSpPr>
          <p:cNvPr id="38" name="AutoShape 11"/>
          <p:cNvCxnSpPr>
            <a:cxnSpLocks noChangeShapeType="1"/>
            <a:stCxn id="33" idx="1"/>
            <a:endCxn id="36" idx="1"/>
          </p:cNvCxnSpPr>
          <p:nvPr/>
        </p:nvCxnSpPr>
        <p:spPr bwMode="auto">
          <a:xfrm rot="10800000" flipH="1" flipV="1">
            <a:off x="2376122" y="1884957"/>
            <a:ext cx="1066800" cy="1524000"/>
          </a:xfrm>
          <a:prstGeom prst="bentConnector3">
            <a:avLst>
              <a:gd name="adj1" fmla="val -21431"/>
            </a:avLst>
          </a:prstGeom>
          <a:noFill/>
          <a:ln w="9525">
            <a:solidFill>
              <a:srgbClr val="009900"/>
            </a:solidFill>
            <a:miter lim="800000"/>
            <a:tailEnd type="triangle" w="med" len="med"/>
          </a:ln>
          <a:effectLst>
            <a:prstShdw prst="shdw17" dist="17961" dir="2700000">
              <a:srgbClr val="009900">
                <a:gamma/>
                <a:shade val="60000"/>
                <a:invGamma/>
              </a:srgbClr>
            </a:prstShdw>
          </a:effectLst>
          <a:extLst>
            <a:ext uri="{909E8E84-426E-40DD-AFC4-6F175D3DCCD1}">
              <a14:hiddenFill xmlns:a14="http://schemas.microsoft.com/office/drawing/2010/main">
                <a:noFill/>
              </a14:hiddenFill>
            </a:ext>
          </a:extLst>
        </p:spPr>
      </p:cxnSp>
      <p:sp>
        <p:nvSpPr>
          <p:cNvPr id="39" name="Rectangle 12"/>
          <p:cNvSpPr>
            <a:spLocks noChangeArrowheads="1"/>
          </p:cNvSpPr>
          <p:nvPr/>
        </p:nvSpPr>
        <p:spPr bwMode="auto">
          <a:xfrm>
            <a:off x="3671522" y="4590057"/>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000" dirty="0">
                <a:latin typeface="+mn-ea"/>
              </a:rPr>
              <a:t>计划经济</a:t>
            </a:r>
            <a:endParaRPr lang="zh-CN" altLang="en-US" sz="2000" dirty="0">
              <a:latin typeface="+mn-ea"/>
            </a:endParaRPr>
          </a:p>
        </p:txBody>
      </p:sp>
      <p:sp>
        <p:nvSpPr>
          <p:cNvPr id="40" name="Rectangle 13"/>
          <p:cNvSpPr>
            <a:spLocks noChangeArrowheads="1"/>
          </p:cNvSpPr>
          <p:nvPr/>
        </p:nvSpPr>
        <p:spPr bwMode="auto">
          <a:xfrm>
            <a:off x="1918922" y="4590057"/>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000" dirty="0">
                <a:latin typeface="+mn-ea"/>
              </a:rPr>
              <a:t>自给经济</a:t>
            </a:r>
            <a:endParaRPr lang="zh-CN" altLang="en-US" sz="2000" dirty="0">
              <a:latin typeface="+mn-ea"/>
            </a:endParaRPr>
          </a:p>
        </p:txBody>
      </p:sp>
      <p:sp>
        <p:nvSpPr>
          <p:cNvPr id="41" name="Rectangle 14"/>
          <p:cNvSpPr>
            <a:spLocks noChangeArrowheads="1"/>
          </p:cNvSpPr>
          <p:nvPr/>
        </p:nvSpPr>
        <p:spPr bwMode="auto">
          <a:xfrm>
            <a:off x="5043122" y="4590057"/>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000" dirty="0">
                <a:latin typeface="+mn-ea"/>
              </a:rPr>
              <a:t>市场经济</a:t>
            </a:r>
            <a:endParaRPr lang="zh-CN" altLang="en-US" sz="2000" dirty="0">
              <a:latin typeface="+mn-ea"/>
            </a:endParaRPr>
          </a:p>
        </p:txBody>
      </p:sp>
      <p:sp>
        <p:nvSpPr>
          <p:cNvPr id="42" name="Rectangle 15"/>
          <p:cNvSpPr>
            <a:spLocks noChangeArrowheads="1"/>
          </p:cNvSpPr>
          <p:nvPr/>
        </p:nvSpPr>
        <p:spPr bwMode="auto">
          <a:xfrm>
            <a:off x="6643322" y="4590057"/>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000" dirty="0">
                <a:effectLst>
                  <a:outerShdw blurRad="38100" dist="38100" dir="2700000" algn="tl">
                    <a:srgbClr val="C0C0C0"/>
                  </a:outerShdw>
                </a:effectLst>
                <a:latin typeface="+mn-ea"/>
              </a:rPr>
              <a:t>混合经济</a:t>
            </a:r>
            <a:endParaRPr lang="zh-CN" altLang="en-US" sz="2000" dirty="0">
              <a:effectLst>
                <a:outerShdw blurRad="38100" dist="38100" dir="2700000" algn="tl">
                  <a:srgbClr val="C0C0C0"/>
                </a:outerShdw>
              </a:effectLst>
              <a:latin typeface="+mn-ea"/>
            </a:endParaRPr>
          </a:p>
        </p:txBody>
      </p:sp>
      <p:sp>
        <p:nvSpPr>
          <p:cNvPr id="43" name="Rectangle 16"/>
          <p:cNvSpPr>
            <a:spLocks noChangeArrowheads="1"/>
          </p:cNvSpPr>
          <p:nvPr/>
        </p:nvSpPr>
        <p:spPr bwMode="auto">
          <a:xfrm>
            <a:off x="4281122" y="3218457"/>
            <a:ext cx="1524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cxnSp>
        <p:nvCxnSpPr>
          <p:cNvPr id="44" name="AutoShape 17"/>
          <p:cNvCxnSpPr>
            <a:cxnSpLocks noChangeShapeType="1"/>
            <a:stCxn id="43" idx="2"/>
            <a:endCxn id="40" idx="0"/>
          </p:cNvCxnSpPr>
          <p:nvPr/>
        </p:nvCxnSpPr>
        <p:spPr bwMode="auto">
          <a:xfrm rot="5400000">
            <a:off x="3366722" y="2913657"/>
            <a:ext cx="990600" cy="2362200"/>
          </a:xfrm>
          <a:prstGeom prst="bentConnector3">
            <a:avLst>
              <a:gd name="adj1" fmla="val 50000"/>
            </a:avLst>
          </a:prstGeom>
          <a:noFill/>
          <a:ln w="9525">
            <a:solidFill>
              <a:srgbClr val="FF0066"/>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18"/>
          <p:cNvCxnSpPr>
            <a:cxnSpLocks noChangeShapeType="1"/>
            <a:stCxn id="43" idx="2"/>
            <a:endCxn id="42" idx="0"/>
          </p:cNvCxnSpPr>
          <p:nvPr/>
        </p:nvCxnSpPr>
        <p:spPr bwMode="auto">
          <a:xfrm rot="16200000" flipH="1">
            <a:off x="5728922" y="2913657"/>
            <a:ext cx="990600" cy="2362200"/>
          </a:xfrm>
          <a:prstGeom prst="bentConnector3">
            <a:avLst>
              <a:gd name="adj1" fmla="val 50000"/>
            </a:avLst>
          </a:prstGeom>
          <a:noFill/>
          <a:ln w="9525">
            <a:solidFill>
              <a:srgbClr val="FF0066"/>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20"/>
          <p:cNvCxnSpPr>
            <a:cxnSpLocks noChangeShapeType="1"/>
            <a:stCxn id="43" idx="2"/>
            <a:endCxn id="39" idx="0"/>
          </p:cNvCxnSpPr>
          <p:nvPr/>
        </p:nvCxnSpPr>
        <p:spPr bwMode="auto">
          <a:xfrm rot="5400000">
            <a:off x="4243022" y="3789957"/>
            <a:ext cx="990600" cy="609600"/>
          </a:xfrm>
          <a:prstGeom prst="bentConnector3">
            <a:avLst>
              <a:gd name="adj1" fmla="val 50000"/>
            </a:avLst>
          </a:prstGeom>
          <a:noFill/>
          <a:ln w="9525">
            <a:solidFill>
              <a:srgbClr val="FF0066"/>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21"/>
          <p:cNvCxnSpPr>
            <a:cxnSpLocks noChangeShapeType="1"/>
            <a:stCxn id="43" idx="2"/>
            <a:endCxn id="41" idx="0"/>
          </p:cNvCxnSpPr>
          <p:nvPr/>
        </p:nvCxnSpPr>
        <p:spPr bwMode="auto">
          <a:xfrm rot="16200000" flipH="1">
            <a:off x="4928822" y="3713757"/>
            <a:ext cx="990600" cy="762000"/>
          </a:xfrm>
          <a:prstGeom prst="bentConnector3">
            <a:avLst>
              <a:gd name="adj1" fmla="val 50000"/>
            </a:avLst>
          </a:prstGeom>
          <a:noFill/>
          <a:ln w="9525">
            <a:solidFill>
              <a:srgbClr val="FF0066"/>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24" name="Picture 7" descr="http://image.cn.tom.com/cntom/images/snail.gif"/>
          <p:cNvPicPr>
            <a:picLocks noChangeAspect="1" noChangeArrowheads="1"/>
          </p:cNvPicPr>
          <p:nvPr/>
        </p:nvPicPr>
        <p:blipFill>
          <a:blip r:embed="rId1" r:link="rId2" cstate="print">
            <a:extLst>
              <a:ext uri="{28A0092B-C50C-407E-A947-70E740481C1C}">
                <a14:useLocalDpi xmlns:a14="http://schemas.microsoft.com/office/drawing/2010/main" val="0"/>
              </a:ext>
            </a:extLst>
          </a:blip>
          <a:srcRect/>
          <a:stretch>
            <a:fillRect/>
          </a:stretch>
        </p:blipFill>
        <p:spPr bwMode="auto">
          <a:xfrm>
            <a:off x="6414722" y="4330383"/>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84501" y="328106"/>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sym typeface="+mn-ea"/>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5" name="内容占位符 2"/>
          <p:cNvSpPr txBox="1">
            <a:spLocks noChangeArrowheads="1"/>
          </p:cNvSpPr>
          <p:nvPr/>
        </p:nvSpPr>
        <p:spPr>
          <a:xfrm>
            <a:off x="1584960" y="1438656"/>
            <a:ext cx="8680704" cy="4206240"/>
          </a:xfrm>
          <a:prstGeom prst="rect">
            <a:avLst/>
          </a:prstGeom>
        </p:spPr>
        <p:txBody>
          <a:bodyPr vert="horz" lIns="91440" tIns="45720" rIns="91440" bIns="45720" rtlCol="0">
            <a:normAutofit/>
          </a:bodyPr>
          <a:lstStyle/>
          <a:p>
            <a:pPr marL="1600200" lvl="3" indent="-228600" defTabSz="914400">
              <a:lnSpc>
                <a:spcPct val="150000"/>
              </a:lnSpc>
              <a:spcBef>
                <a:spcPts val="500"/>
              </a:spcBef>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：是一门研究一个社会如何利用稀缺资源生产财富并在社会成员之间进行分配的学问。</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1600200" lvl="3" indent="-228600" defTabSz="914400">
              <a:lnSpc>
                <a:spcPct val="150000"/>
              </a:lnSpc>
              <a:spcBef>
                <a:spcPts val="500"/>
              </a:spcBef>
            </a:pPr>
            <a:endParaRPr lang="en-US" altLang="zh-CN" sz="2400" dirty="0" smtClean="0"/>
          </a:p>
          <a:p>
            <a:pPr marL="1600200" lvl="3" indent="-228600" defTabSz="914400">
              <a:lnSpc>
                <a:spcPct val="150000"/>
              </a:lnSpc>
              <a:spcBef>
                <a:spcPts val="500"/>
              </a:spcBef>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rgbClr val="3366FF"/>
                </a:solidFill>
                <a:effectLst/>
                <a:uLnTx/>
                <a:uFillTx/>
                <a:latin typeface="+mn-lt"/>
                <a:ea typeface="+mn-ea"/>
                <a:cs typeface="+mn-cs"/>
              </a:rPr>
              <a:t>具体来说即研究生产什么、如何生产和为谁生产的问题。</a:t>
            </a:r>
            <a:endParaRPr kumimoji="0" lang="zh-CN" altLang="en-US" sz="2400" b="0" i="0" u="none" strike="noStrike" kern="1200" cap="none" spc="0" normalizeH="0" baseline="0" noProof="0" dirty="0" smtClean="0">
              <a:ln>
                <a:noFill/>
              </a:ln>
              <a:solidFill>
                <a:srgbClr val="3366FF"/>
              </a:solidFill>
              <a:effectLst/>
              <a:uLnTx/>
              <a:uFillTx/>
              <a:latin typeface="+mn-lt"/>
              <a:ea typeface="+mn-ea"/>
              <a:cs typeface="+mn-cs"/>
            </a:endParaRPr>
          </a:p>
        </p:txBody>
      </p:sp>
      <p:sp>
        <p:nvSpPr>
          <p:cNvPr id="52" name="TextBox 51"/>
          <p:cNvSpPr txBox="1"/>
          <p:nvPr/>
        </p:nvSpPr>
        <p:spPr>
          <a:xfrm>
            <a:off x="896255" y="1804416"/>
            <a:ext cx="615553" cy="4401312"/>
          </a:xfrm>
          <a:prstGeom prst="rect">
            <a:avLst/>
          </a:prstGeom>
          <a:noFill/>
        </p:spPr>
        <p:txBody>
          <a:bodyPr vert="eaVert" wrap="square" rtlCol="0">
            <a:spAutoFit/>
          </a:bodyPr>
          <a:lstStyle/>
          <a:p>
            <a:r>
              <a:rPr lang="zh-CN" altLang="en-US" sz="2800" dirty="0" smtClean="0">
                <a:solidFill>
                  <a:srgbClr val="FF0066"/>
                </a:solidFill>
                <a:latin typeface="隶书" pitchFamily="49" charset="-122"/>
                <a:ea typeface="隶书" pitchFamily="49" charset="-122"/>
              </a:rPr>
              <a:t>西方经济学的方法论</a:t>
            </a:r>
            <a:endParaRPr lang="zh-CN" altLang="en-US" sz="2800" dirty="0">
              <a:solidFill>
                <a:srgbClr val="FF0066"/>
              </a:solidFill>
              <a:latin typeface="隶书" pitchFamily="49" charset="-122"/>
              <a:ea typeface="隶书" pitchFamily="49" charset="-122"/>
            </a:endParaRPr>
          </a:p>
        </p:txBody>
      </p:sp>
      <p:sp>
        <p:nvSpPr>
          <p:cNvPr id="10" name="标题 3"/>
          <p:cNvSpPr txBox="1"/>
          <p:nvPr/>
        </p:nvSpPr>
        <p:spPr>
          <a:xfrm>
            <a:off x="1736901" y="452807"/>
            <a:ext cx="10515600" cy="10464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600" dirty="0" smtClean="0">
                <a:solidFill>
                  <a:srgbClr val="CC00FF"/>
                </a:solidFill>
                <a:latin typeface="华文行楷" pitchFamily="2" charset="-122"/>
                <a:ea typeface="华文行楷" pitchFamily="2" charset="-122"/>
                <a:cs typeface="+mn-cs"/>
                <a:sym typeface="+mn-ea"/>
              </a:rPr>
              <a:t>西方经济学的研究对象</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sym typeface="+mn-ea"/>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775831" y="3889611"/>
              <a:ext cx="978800" cy="109670"/>
            </p14:xfrm>
          </p:contentPart>
        </mc:Choice>
        <mc:Fallback xmlns="">
          <p:pic>
            <p:nvPicPr>
              <p:cNvPr id="2" name="墨迹 1"/>
            </p:nvPicPr>
            <p:blipFill>
              <a:blip r:embed="rId2"/>
            </p:blipFill>
            <p:spPr>
              <a:xfrm>
                <a:off x="5775831" y="3889611"/>
                <a:ext cx="978800" cy="10967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7522120" y="3896923"/>
              <a:ext cx="798590" cy="43868"/>
            </p14:xfrm>
          </p:contentPart>
        </mc:Choice>
        <mc:Fallback xmlns="">
          <p:pic>
            <p:nvPicPr>
              <p:cNvPr id="3" name="墨迹 2"/>
            </p:nvPicPr>
            <p:blipFill>
              <a:blip r:embed="rId4"/>
            </p:blipFill>
            <p:spPr>
              <a:xfrm>
                <a:off x="7522120" y="3896923"/>
                <a:ext cx="798590" cy="4386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8950069" y="3904234"/>
              <a:ext cx="1079424" cy="62146"/>
            </p14:xfrm>
          </p:contentPart>
        </mc:Choice>
        <mc:Fallback xmlns="">
          <p:pic>
            <p:nvPicPr>
              <p:cNvPr id="7" name="墨迹 6"/>
            </p:nvPicPr>
            <p:blipFill>
              <a:blip r:embed="rId6"/>
            </p:blipFill>
            <p:spPr>
              <a:xfrm>
                <a:off x="8950069" y="3904234"/>
                <a:ext cx="1079424" cy="6214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to="" calcmode="lin" valueType="num">
                                      <p:cBhvr>
                                        <p:cTn id="7" dur="1" fill="hold"/>
                                        <p:tgtEl>
                                          <p:spTgt spid="2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5">
                                            <p:txEl>
                                              <p:pRg st="2" end="2"/>
                                            </p:txEl>
                                          </p:spTgt>
                                        </p:tgtEl>
                                        <p:attrNameLst>
                                          <p:attrName>style.visibility</p:attrName>
                                        </p:attrNameLst>
                                      </p:cBhvr>
                                      <p:to>
                                        <p:strVal val="visible"/>
                                      </p:to>
                                    </p:set>
                                    <p:anim to="" calcmode="lin" valueType="num">
                                      <p:cBhvr>
                                        <p:cTn id="12" dur="1" fill="hold"/>
                                        <p:tgtEl>
                                          <p:spTgt spid="25">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84501" y="328106"/>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sym typeface="+mn-ea"/>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5" name="内容占位符 2"/>
          <p:cNvSpPr txBox="1">
            <a:spLocks noChangeArrowheads="1"/>
          </p:cNvSpPr>
          <p:nvPr/>
        </p:nvSpPr>
        <p:spPr>
          <a:xfrm>
            <a:off x="1962912" y="1414272"/>
            <a:ext cx="8424672" cy="4206240"/>
          </a:xfrm>
          <a:prstGeom prst="rect">
            <a:avLst/>
          </a:prstGeom>
        </p:spPr>
        <p:txBody>
          <a:bodyPr vert="horz" lIns="91440" tIns="45720" rIns="91440" bIns="45720" rtlCol="0">
            <a:normAutofit/>
          </a:bodyPr>
          <a:lstStyle/>
          <a:p>
            <a:pPr>
              <a:lnSpc>
                <a:spcPct val="150000"/>
              </a:lnSpc>
            </a:pPr>
            <a:r>
              <a:rPr lang="zh-CN" altLang="en-US" sz="2800" dirty="0" smtClean="0">
                <a:solidFill>
                  <a:srgbClr val="FF0000"/>
                </a:solidFill>
              </a:rPr>
              <a:t>个人主义方法论：</a:t>
            </a:r>
            <a:endParaRPr lang="en-US" altLang="zh-CN" sz="2800" dirty="0" smtClean="0">
              <a:solidFill>
                <a:srgbClr val="FF0000"/>
              </a:solidFill>
            </a:endParaRPr>
          </a:p>
          <a:p>
            <a:pPr lvl="1">
              <a:lnSpc>
                <a:spcPct val="150000"/>
              </a:lnSpc>
              <a:buFont typeface="Wingdings" charset="2"/>
              <a:buChar char="Ø"/>
            </a:pPr>
            <a:r>
              <a:rPr lang="zh-CN" altLang="en-US" sz="2400" dirty="0" smtClean="0"/>
              <a:t>个人主义方法论是一种研究方法。</a:t>
            </a:r>
            <a:endParaRPr lang="zh-CN" altLang="en-US" sz="2400" dirty="0" smtClean="0"/>
          </a:p>
          <a:p>
            <a:pPr lvl="1">
              <a:lnSpc>
                <a:spcPct val="150000"/>
              </a:lnSpc>
              <a:buClr>
                <a:srgbClr val="2C2494"/>
              </a:buClr>
              <a:buFont typeface="Wingdings" charset="2"/>
              <a:buChar char="Ø"/>
            </a:pPr>
            <a:r>
              <a:rPr lang="zh-CN" altLang="en-US" sz="2400" dirty="0" smtClean="0"/>
              <a:t>总体活动的结果是由个体的选择导致的。</a:t>
            </a:r>
            <a:endParaRPr lang="en-US" altLang="zh-CN" sz="2400" dirty="0" smtClean="0"/>
          </a:p>
          <a:p>
            <a:pPr lvl="1">
              <a:lnSpc>
                <a:spcPct val="150000"/>
              </a:lnSpc>
              <a:buFont typeface="Wingdings" charset="2"/>
              <a:buChar char="Ø"/>
            </a:pPr>
            <a:r>
              <a:rPr lang="zh-CN" altLang="en-US" sz="2400" dirty="0" smtClean="0"/>
              <a:t>应从个体行为的分析来研究总体活动的特征。</a:t>
            </a:r>
            <a:endParaRPr lang="zh-CN" altLang="en-US" sz="2400" dirty="0" smtClean="0"/>
          </a:p>
          <a:p>
            <a:pPr lvl="1">
              <a:lnSpc>
                <a:spcPct val="150000"/>
              </a:lnSpc>
              <a:buFont typeface="Wingdings" charset="2"/>
              <a:buChar char="Ø"/>
            </a:pPr>
            <a:r>
              <a:rPr lang="zh-CN" altLang="en-US" sz="2400" dirty="0" smtClean="0"/>
              <a:t>从个人的理性选择出发，利用演绎推理推知可能的因     </a:t>
            </a:r>
            <a:endParaRPr lang="en-US" altLang="zh-CN" sz="2400" dirty="0" smtClean="0"/>
          </a:p>
          <a:p>
            <a:pPr lvl="1">
              <a:lnSpc>
                <a:spcPct val="150000"/>
              </a:lnSpc>
            </a:pPr>
            <a:r>
              <a:rPr lang="en-US" altLang="zh-CN" sz="2400" dirty="0" smtClean="0"/>
              <a:t>   </a:t>
            </a:r>
            <a:r>
              <a:rPr lang="zh-CN" altLang="en-US" sz="2400" dirty="0" smtClean="0"/>
              <a:t>果关系。</a:t>
            </a:r>
            <a:endParaRPr lang="zh-CN" altLang="en-US" sz="2400" dirty="0" smtClean="0"/>
          </a:p>
          <a:p>
            <a:pPr lvl="1">
              <a:lnSpc>
                <a:spcPct val="150000"/>
              </a:lnSpc>
              <a:buFont typeface="Wingdings" charset="2"/>
              <a:buChar char="Ø"/>
            </a:pPr>
            <a:r>
              <a:rPr lang="zh-CN" altLang="en-US" sz="2400" dirty="0" smtClean="0"/>
              <a:t>个人主义方法论是西方经济学的理论基石。</a:t>
            </a:r>
            <a:endParaRPr lang="en-US" altLang="zh-CN" sz="2400" dirty="0" smtClean="0"/>
          </a:p>
          <a:p>
            <a:pPr marL="1600200" lvl="3" indent="-228600" defTabSz="914400">
              <a:lnSpc>
                <a:spcPct val="90000"/>
              </a:lnSpc>
              <a:spcBef>
                <a:spcPts val="500"/>
              </a:spcBef>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2" name="TextBox 51"/>
          <p:cNvSpPr txBox="1"/>
          <p:nvPr/>
        </p:nvSpPr>
        <p:spPr>
          <a:xfrm>
            <a:off x="896255" y="1804416"/>
            <a:ext cx="615553" cy="4401312"/>
          </a:xfrm>
          <a:prstGeom prst="rect">
            <a:avLst/>
          </a:prstGeom>
          <a:noFill/>
        </p:spPr>
        <p:txBody>
          <a:bodyPr vert="eaVert" wrap="square" rtlCol="0">
            <a:spAutoFit/>
          </a:bodyPr>
          <a:lstStyle/>
          <a:p>
            <a:r>
              <a:rPr lang="zh-CN" altLang="en-US" sz="2800" dirty="0" smtClean="0">
                <a:solidFill>
                  <a:srgbClr val="FF0066"/>
                </a:solidFill>
                <a:latin typeface="隶书" pitchFamily="49" charset="-122"/>
                <a:ea typeface="隶书" pitchFamily="49" charset="-122"/>
              </a:rPr>
              <a:t>西方经济学的方法论</a:t>
            </a:r>
            <a:endParaRPr lang="zh-CN" altLang="en-US" sz="2800" dirty="0">
              <a:solidFill>
                <a:srgbClr val="FF0066"/>
              </a:solidFill>
              <a:latin typeface="隶书" pitchFamily="49" charset="-122"/>
              <a:ea typeface="隶书" pitchFamily="49" charset="-122"/>
            </a:endParaRPr>
          </a:p>
        </p:txBody>
      </p:sp>
      <p:sp>
        <p:nvSpPr>
          <p:cNvPr id="10" name="标题 3"/>
          <p:cNvSpPr txBox="1"/>
          <p:nvPr/>
        </p:nvSpPr>
        <p:spPr>
          <a:xfrm>
            <a:off x="1736901" y="452807"/>
            <a:ext cx="10515600" cy="10464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600" dirty="0" smtClean="0">
                <a:solidFill>
                  <a:srgbClr val="CC00FF"/>
                </a:solidFill>
                <a:latin typeface="华文行楷" pitchFamily="2" charset="-122"/>
                <a:ea typeface="华文行楷" pitchFamily="2" charset="-122"/>
                <a:cs typeface="+mn-cs"/>
                <a:sym typeface="+mn-ea"/>
              </a:rPr>
              <a:t>西方经济学的研究方法</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sym typeface="+mn-ea"/>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827812" y="4262488"/>
              <a:ext cx="1419717" cy="226650"/>
            </p14:xfrm>
          </p:contentPart>
        </mc:Choice>
        <mc:Fallback xmlns="">
          <p:pic>
            <p:nvPicPr>
              <p:cNvPr id="2" name="墨迹 1"/>
            </p:nvPicPr>
            <p:blipFill>
              <a:blip r:embed="rId2"/>
            </p:blipFill>
            <p:spPr>
              <a:xfrm>
                <a:off x="6827812" y="4262488"/>
                <a:ext cx="1419717" cy="22665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to="" calcmode="lin" valueType="num">
                                      <p:cBhvr>
                                        <p:cTn id="7" dur="1" fill="hold"/>
                                        <p:tgtEl>
                                          <p:spTgt spid="2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 to="" calcmode="lin" valueType="num">
                                      <p:cBhvr>
                                        <p:cTn id="12" dur="1" fill="hold"/>
                                        <p:tgtEl>
                                          <p:spTgt spid="25">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84501" y="328106"/>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sym typeface="+mn-ea"/>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5" name="内容占位符 2"/>
          <p:cNvSpPr txBox="1">
            <a:spLocks noChangeArrowheads="1"/>
          </p:cNvSpPr>
          <p:nvPr/>
        </p:nvSpPr>
        <p:spPr>
          <a:xfrm>
            <a:off x="1962912" y="1414272"/>
            <a:ext cx="8424672" cy="4206240"/>
          </a:xfrm>
          <a:prstGeom prst="rect">
            <a:avLst/>
          </a:prstGeom>
        </p:spPr>
        <p:txBody>
          <a:bodyPr vert="horz" lIns="91440" tIns="45720" rIns="91440" bIns="45720" rtlCol="0">
            <a:normAutofit/>
          </a:bodyPr>
          <a:lstStyle/>
          <a:p>
            <a:pPr marL="1600200" lvl="3" indent="-228600" defTabSz="914400">
              <a:lnSpc>
                <a:spcPct val="90000"/>
              </a:lnSpc>
              <a:spcBef>
                <a:spcPts val="500"/>
              </a:spcBef>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标题 3"/>
          <p:cNvSpPr txBox="1"/>
          <p:nvPr/>
        </p:nvSpPr>
        <p:spPr>
          <a:xfrm>
            <a:off x="1736901" y="480506"/>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itchFamily="2" charset="-122"/>
                <a:ea typeface="华文行楷" pitchFamily="2" charset="-122"/>
                <a:cs typeface="+mn-cs"/>
                <a:sym typeface="+mn-ea"/>
              </a:rPr>
              <a:t>基本假设</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sym typeface="+mn-ea"/>
            </a:endParaRPr>
          </a:p>
        </p:txBody>
      </p:sp>
      <p:sp>
        <p:nvSpPr>
          <p:cNvPr id="11" name="内容占位符 2"/>
          <p:cNvSpPr txBox="1">
            <a:spLocks noChangeArrowheads="1"/>
          </p:cNvSpPr>
          <p:nvPr/>
        </p:nvSpPr>
        <p:spPr>
          <a:xfrm>
            <a:off x="579120" y="1456563"/>
            <a:ext cx="8229600" cy="4784725"/>
          </a:xfrm>
          <a:prstGeom prst="rect">
            <a:avLst/>
          </a:prstGeom>
        </p:spPr>
        <p:txBody>
          <a:bodyPr vert="horz" lIns="91440" tIns="45720" rIns="91440" bIns="45720" rtlCol="0">
            <a:normAutofit/>
          </a:bodyPr>
          <a:lstStyle/>
          <a:p>
            <a:pPr marL="685800" marR="0" lvl="1" indent="-228600" algn="l" defTabSz="914400" rtl="0" eaLnBrk="1" fontAlgn="auto" latinLnBrk="0" hangingPunct="1">
              <a:lnSpc>
                <a:spcPct val="150000"/>
              </a:lnSpc>
              <a:spcBef>
                <a:spcPct val="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研究问题的出发点</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50000"/>
              </a:lnSpc>
              <a:spcBef>
                <a:spcPct val="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主要有</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理性假设</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自利假设</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均衡假设</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等。</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50000"/>
              </a:lnSpc>
              <a:spcBef>
                <a:spcPct val="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在西方经济学看来，这些假设是“天然”存在的，是“公理”。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50000"/>
              </a:lnSpc>
              <a:spcBef>
                <a:spcPct val="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这些假设是西方经济学理论体系赖以建立的基础，也是西方经济学最核心的命题，它们构成了西方经济学体系的逻辑起点。</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952220" y="3750697"/>
              <a:ext cx="980629" cy="509963"/>
            </p14:xfrm>
          </p:contentPart>
        </mc:Choice>
        <mc:Fallback xmlns="">
          <p:pic>
            <p:nvPicPr>
              <p:cNvPr id="2" name="墨迹 1"/>
            </p:nvPicPr>
            <p:blipFill>
              <a:blip r:embed="rId2"/>
            </p:blipFill>
            <p:spPr>
              <a:xfrm>
                <a:off x="6952220" y="3750697"/>
                <a:ext cx="980629" cy="50996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nodePh="1">
                                  <p:stCondLst>
                                    <p:cond delay="0"/>
                                  </p:stCondLst>
                                  <p:endCondLst>
                                    <p:cond evt="begin" delay="0">
                                      <p:tn val="5"/>
                                    </p:cond>
                                  </p:endCondLst>
                                  <p:childTnLst>
                                    <p:set>
                                      <p:cBhvr>
                                        <p:cTn id="6" dur="1" fill="hold">
                                          <p:stCondLst>
                                            <p:cond delay="0"/>
                                          </p:stCondLst>
                                        </p:cTn>
                                        <p:tgtEl>
                                          <p:spTgt spid="25">
                                            <p:txEl>
                                              <p:pRg st="0" end="0"/>
                                            </p:txEl>
                                          </p:spTgt>
                                        </p:tgtEl>
                                        <p:attrNameLst>
                                          <p:attrName>style.visibility</p:attrName>
                                        </p:attrNameLst>
                                      </p:cBhvr>
                                      <p:to>
                                        <p:strVal val="visible"/>
                                      </p:to>
                                    </p:set>
                                    <p:anim to="" calcmode="lin" valueType="num">
                                      <p:cBhvr>
                                        <p:cTn id="7" dur="1" fill="hold"/>
                                        <p:tgtEl>
                                          <p:spTgt spid="2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to="" calcmode="lin" valueType="num">
                                      <p:cBhvr>
                                        <p:cTn id="12" dur="1" fill="hold"/>
                                        <p:tgtEl>
                                          <p:spTgt spid="11">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to="" calcmode="lin" valueType="num">
                                      <p:cBhvr>
                                        <p:cTn id="17" dur="1" fill="hold"/>
                                        <p:tgtEl>
                                          <p:spTgt spid="11">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 to="" calcmode="lin" valueType="num">
                                      <p:cBhvr>
                                        <p:cTn id="22" dur="1" fill="hold"/>
                                        <p:tgtEl>
                                          <p:spTgt spid="11">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 to="" calcmode="lin" valueType="num">
                                      <p:cBhvr>
                                        <p:cTn id="27" dur="1" fill="hold"/>
                                        <p:tgtEl>
                                          <p:spTgt spid="11">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84501" y="328106"/>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itchFamily="2" charset="-122"/>
                <a:ea typeface="华文行楷" pitchFamily="2" charset="-122"/>
                <a:cs typeface="+mn-cs"/>
                <a:sym typeface="+mn-ea"/>
              </a:rPr>
              <a:t>演绎法</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sym typeface="+mn-ea"/>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5" name="内容占位符 2"/>
          <p:cNvSpPr txBox="1">
            <a:spLocks noChangeArrowheads="1"/>
          </p:cNvSpPr>
          <p:nvPr/>
        </p:nvSpPr>
        <p:spPr>
          <a:xfrm>
            <a:off x="2414016" y="1975104"/>
            <a:ext cx="7662672" cy="329920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Tx/>
              <a:buNone/>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由一般到具体</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利用原理对现状进行分析，对未来进行预测</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哲学前提：相信事物之间的因果联系</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914400" rtl="0" eaLnBrk="1" fontAlgn="auto" latinLnBrk="0" hangingPunct="1">
              <a:lnSpc>
                <a:spcPct val="90000"/>
              </a:lnSpc>
              <a:spcBef>
                <a:spcPts val="500"/>
              </a:spcBef>
              <a:spcAft>
                <a:spcPts val="0"/>
              </a:spcAft>
              <a:buClrTx/>
              <a:buSzTx/>
              <a:buFontTx/>
              <a:buNone/>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2" name="TextBox 51"/>
          <p:cNvSpPr txBox="1"/>
          <p:nvPr/>
        </p:nvSpPr>
        <p:spPr>
          <a:xfrm>
            <a:off x="884063" y="1524000"/>
            <a:ext cx="615553" cy="4401312"/>
          </a:xfrm>
          <a:prstGeom prst="rect">
            <a:avLst/>
          </a:prstGeom>
          <a:noFill/>
        </p:spPr>
        <p:txBody>
          <a:bodyPr vert="eaVert" wrap="square" rtlCol="0">
            <a:spAutoFit/>
          </a:bodyPr>
          <a:lstStyle/>
          <a:p>
            <a:r>
              <a:rPr lang="zh-CN" altLang="en-US" sz="2800" dirty="0" smtClean="0">
                <a:solidFill>
                  <a:srgbClr val="FF0066"/>
                </a:solidFill>
                <a:latin typeface="隶书" pitchFamily="49" charset="-122"/>
                <a:ea typeface="隶书" pitchFamily="49" charset="-122"/>
              </a:rPr>
              <a:t>西方经济学的具体研究方法</a:t>
            </a:r>
            <a:endParaRPr lang="zh-CN" altLang="en-US" sz="2800" dirty="0">
              <a:solidFill>
                <a:srgbClr val="FF0066"/>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anim to="" calcmode="lin" valueType="num">
                                      <p:cBhvr>
                                        <p:cTn id="7" dur="1" fill="hold"/>
                                        <p:tgtEl>
                                          <p:spTgt spid="25">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5">
                                            <p:txEl>
                                              <p:pRg st="3" end="3"/>
                                            </p:txEl>
                                          </p:spTgt>
                                        </p:tgtEl>
                                        <p:attrNameLst>
                                          <p:attrName>style.visibility</p:attrName>
                                        </p:attrNameLst>
                                      </p:cBhvr>
                                      <p:to>
                                        <p:strVal val="visible"/>
                                      </p:to>
                                    </p:set>
                                    <p:anim to="" calcmode="lin" valueType="num">
                                      <p:cBhvr>
                                        <p:cTn id="12" dur="1" fill="hold"/>
                                        <p:tgtEl>
                                          <p:spTgt spid="25">
                                            <p:txEl>
                                              <p:pRg st="3" end="3"/>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5">
                                            <p:txEl>
                                              <p:pRg st="4" end="4"/>
                                            </p:txEl>
                                          </p:spTgt>
                                        </p:tgtEl>
                                        <p:attrNameLst>
                                          <p:attrName>style.visibility</p:attrName>
                                        </p:attrNameLst>
                                      </p:cBhvr>
                                      <p:to>
                                        <p:strVal val="visible"/>
                                      </p:to>
                                    </p:set>
                                    <p:anim to="" calcmode="lin" valueType="num">
                                      <p:cBhvr>
                                        <p:cTn id="17" dur="1" fill="hold"/>
                                        <p:tgtEl>
                                          <p:spTgt spid="25">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4474688"/>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怎样学习西方经济学</a:t>
            </a:r>
            <a:endParaRPr lang="zh-CN" altLang="en-US" sz="2400" dirty="0">
              <a:solidFill>
                <a:schemeClr val="tx1"/>
              </a:solidFill>
              <a:latin typeface="微软雅黑" pitchFamily="34" charset="-122"/>
              <a:ea typeface="微软雅黑" pitchFamily="34" charset="-122"/>
            </a:endParaRPr>
          </a:p>
        </p:txBody>
      </p:sp>
      <p:sp>
        <p:nvSpPr>
          <p:cNvPr id="13" name="矩形: 圆角 12"/>
          <p:cNvSpPr/>
          <p:nvPr/>
        </p:nvSpPr>
        <p:spPr>
          <a:xfrm>
            <a:off x="2570480" y="3617944"/>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西方经济学的研究方法</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570480" y="2761200"/>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西方经济学及其研究对象</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570480" y="1930425"/>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经济学的演变</a:t>
            </a:r>
            <a:endParaRPr lang="zh-CN" altLang="en-US" sz="2400" dirty="0">
              <a:solidFill>
                <a:schemeClr val="tx1"/>
              </a:solidFill>
              <a:latin typeface="微软雅黑" pitchFamily="34" charset="-122"/>
              <a:ea typeface="微软雅黑" pitchFamily="34" charset="-122"/>
            </a:endParaRPr>
          </a:p>
        </p:txBody>
      </p:sp>
      <p:sp>
        <p:nvSpPr>
          <p:cNvPr id="30" name="文本框 29"/>
          <p:cNvSpPr txBox="1"/>
          <p:nvPr/>
        </p:nvSpPr>
        <p:spPr>
          <a:xfrm>
            <a:off x="2455818" y="432243"/>
            <a:ext cx="4531360" cy="707886"/>
          </a:xfrm>
          <a:prstGeom prst="rect">
            <a:avLst/>
          </a:prstGeom>
          <a:noFill/>
          <a:scene3d>
            <a:camera prst="orthographicFront"/>
            <a:lightRig rig="threePt" dir="t"/>
          </a:scene3d>
          <a:sp3d>
            <a:bevelT/>
          </a:sp3d>
        </p:spPr>
        <p:txBody>
          <a:bodyPr wrap="square" rtlCol="0">
            <a:spAutoFit/>
          </a:bodyPr>
          <a:lstStyle/>
          <a:p>
            <a:pPr algn="ctr"/>
            <a:r>
              <a:rPr lang="zh-CN" altLang="en-US" sz="4000" smtClean="0">
                <a:solidFill>
                  <a:srgbClr val="FF0000"/>
                </a:solidFill>
                <a:latin typeface="华文行楷" pitchFamily="2" charset="-122"/>
                <a:ea typeface="华文行楷" pitchFamily="2" charset="-122"/>
              </a:rPr>
              <a:t>第一章 导论</a:t>
            </a:r>
            <a:endParaRPr lang="zh-CN" altLang="en-US" sz="4000" dirty="0">
              <a:solidFill>
                <a:srgbClr val="FF0000"/>
              </a:solidFill>
              <a:latin typeface="华文行楷" pitchFamily="2" charset="-122"/>
              <a:ea typeface="华文行楷" pitchFamily="2" charset="-122"/>
            </a:endParaRP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58" name="AutoShape 65">
            <a:hlinkClick r:id="" action="ppaction://noaction" highlightClick="1"/>
            <a:hlinkHover r:id="" action="ppaction://noaction"/>
          </p:cNvPr>
          <p:cNvSpPr>
            <a:spLocks noChangeArrowheads="1"/>
          </p:cNvSpPr>
          <p:nvPr/>
        </p:nvSpPr>
        <p:spPr bwMode="auto">
          <a:xfrm>
            <a:off x="9646923" y="24802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7" name="TextBox 26"/>
          <p:cNvSpPr txBox="1"/>
          <p:nvPr/>
        </p:nvSpPr>
        <p:spPr>
          <a:xfrm>
            <a:off x="907256" y="2292096"/>
            <a:ext cx="738664" cy="3450336"/>
          </a:xfrm>
          <a:prstGeom prst="rect">
            <a:avLst/>
          </a:prstGeom>
          <a:noFill/>
        </p:spPr>
        <p:txBody>
          <a:bodyPr vert="eaVert" wrap="square" rtlCol="0">
            <a:spAutoFit/>
          </a:bodyPr>
          <a:lstStyle/>
          <a:p>
            <a:r>
              <a:rPr lang="zh-CN" altLang="en-US" sz="3600" dirty="0" smtClean="0">
                <a:solidFill>
                  <a:srgbClr val="CC00FF"/>
                </a:solidFill>
                <a:latin typeface="隶书" pitchFamily="49" charset="-122"/>
                <a:ea typeface="隶书" pitchFamily="49" charset="-122"/>
              </a:rPr>
              <a:t>主要内容</a:t>
            </a:r>
            <a:endParaRPr lang="zh-CN" altLang="en-US" sz="3600" dirty="0">
              <a:solidFill>
                <a:srgbClr val="CC00FF"/>
              </a:solidFill>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5157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经济模型分析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 name="文本框 1"/>
          <p:cNvSpPr txBox="1"/>
          <p:nvPr/>
        </p:nvSpPr>
        <p:spPr>
          <a:xfrm>
            <a:off x="1479909" y="1260158"/>
            <a:ext cx="9355183" cy="506292"/>
          </a:xfrm>
          <a:prstGeom prst="rect">
            <a:avLst/>
          </a:prstGeom>
          <a:noFill/>
        </p:spPr>
        <p:txBody>
          <a:bodyPr wrap="square" rtlCol="0">
            <a:spAutoFit/>
          </a:bodyPr>
          <a:lstStyle/>
          <a:p>
            <a:pPr>
              <a:lnSpc>
                <a:spcPct val="150000"/>
              </a:lnSpc>
            </a:pPr>
            <a:endParaRPr lang="zh-CN" altLang="en-US" sz="2000" dirty="0"/>
          </a:p>
        </p:txBody>
      </p:sp>
      <p:sp>
        <p:nvSpPr>
          <p:cNvPr id="83" name="Rectangle 3"/>
          <p:cNvSpPr>
            <a:spLocks noChangeArrowheads="1"/>
          </p:cNvSpPr>
          <p:nvPr/>
        </p:nvSpPr>
        <p:spPr bwMode="auto">
          <a:xfrm>
            <a:off x="1794869" y="1358138"/>
            <a:ext cx="5943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800" dirty="0">
                <a:latin typeface="微软雅黑" pitchFamily="34" charset="-122"/>
                <a:ea typeface="微软雅黑" pitchFamily="34" charset="-122"/>
              </a:rPr>
              <a:t>用变量的函数关系表示经济理论</a:t>
            </a:r>
            <a:endParaRPr lang="zh-CN" altLang="en-US" sz="2800" dirty="0">
              <a:latin typeface="微软雅黑" pitchFamily="34" charset="-122"/>
              <a:ea typeface="微软雅黑" pitchFamily="34" charset="-122"/>
            </a:endParaRPr>
          </a:p>
        </p:txBody>
      </p:sp>
      <p:graphicFrame>
        <p:nvGraphicFramePr>
          <p:cNvPr id="3" name="图示 2"/>
          <p:cNvGraphicFramePr/>
          <p:nvPr/>
        </p:nvGraphicFramePr>
        <p:xfrm>
          <a:off x="2177592" y="2509520"/>
          <a:ext cx="8277048" cy="38303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Graphic spid="3"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8966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静态、比较静态与动态分析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grpSp>
        <p:nvGrpSpPr>
          <p:cNvPr id="2" name="Group 65"/>
          <p:cNvGrpSpPr/>
          <p:nvPr/>
        </p:nvGrpSpPr>
        <p:grpSpPr bwMode="auto">
          <a:xfrm>
            <a:off x="1797378" y="1351475"/>
            <a:ext cx="4114800" cy="1524000"/>
            <a:chOff x="384" y="768"/>
            <a:chExt cx="2592" cy="960"/>
          </a:xfrm>
        </p:grpSpPr>
        <p:sp>
          <p:nvSpPr>
            <p:cNvPr id="18" name="Rectangle 11"/>
            <p:cNvSpPr>
              <a:spLocks noChangeArrowheads="1"/>
            </p:cNvSpPr>
            <p:nvPr/>
          </p:nvSpPr>
          <p:spPr bwMode="auto">
            <a:xfrm>
              <a:off x="1680" y="768"/>
              <a:ext cx="1296" cy="960"/>
            </a:xfrm>
            <a:prstGeom prst="rect">
              <a:avLst/>
            </a:prstGeom>
            <a:solidFill>
              <a:srgbClr val="E7FFFF"/>
            </a:solidFill>
            <a:ln w="952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atin typeface="楷体" pitchFamily="49" charset="-122"/>
                <a:ea typeface="楷体" pitchFamily="49" charset="-122"/>
              </a:endParaRPr>
            </a:p>
          </p:txBody>
        </p:sp>
        <p:sp>
          <p:nvSpPr>
            <p:cNvPr id="19" name="Line 8"/>
            <p:cNvSpPr>
              <a:spLocks noChangeShapeType="1"/>
            </p:cNvSpPr>
            <p:nvPr/>
          </p:nvSpPr>
          <p:spPr bwMode="auto">
            <a:xfrm>
              <a:off x="1824" y="1344"/>
              <a:ext cx="240" cy="0"/>
            </a:xfrm>
            <a:prstGeom prst="line">
              <a:avLst/>
            </a:prstGeom>
            <a:noFill/>
            <a:ln w="12700">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20" name="Line 9"/>
            <p:cNvSpPr>
              <a:spLocks noChangeShapeType="1"/>
            </p:cNvSpPr>
            <p:nvPr/>
          </p:nvSpPr>
          <p:spPr bwMode="auto">
            <a:xfrm flipH="1" flipV="1">
              <a:off x="2352" y="1488"/>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21" name="AutoShape 5" descr="5%"/>
            <p:cNvSpPr>
              <a:spLocks noChangeArrowheads="1"/>
            </p:cNvSpPr>
            <p:nvPr/>
          </p:nvSpPr>
          <p:spPr bwMode="auto">
            <a:xfrm>
              <a:off x="2016" y="1056"/>
              <a:ext cx="672" cy="480"/>
            </a:xfrm>
            <a:prstGeom prst="cube">
              <a:avLst>
                <a:gd name="adj" fmla="val 25000"/>
              </a:avLst>
            </a:prstGeom>
            <a:pattFill prst="pct70">
              <a:fgClr>
                <a:srgbClr val="C5ECFF"/>
              </a:fgClr>
              <a:bgClr>
                <a:schemeClr val="bg1"/>
              </a:bgClr>
            </a:pattFill>
            <a:ln w="9525">
              <a:solidFill>
                <a:srgbClr val="3399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600" dirty="0">
                  <a:effectLst>
                    <a:outerShdw blurRad="38100" dist="38100" dir="2700000" algn="tl">
                      <a:srgbClr val="C0C0C0"/>
                    </a:outerShdw>
                  </a:effectLst>
                  <a:latin typeface="楷体" pitchFamily="49" charset="-122"/>
                  <a:ea typeface="楷体" pitchFamily="49" charset="-122"/>
                </a:rPr>
                <a:t>均衡</a:t>
              </a:r>
              <a:endParaRPr lang="zh-CN" altLang="en-US" sz="2600" dirty="0">
                <a:effectLst>
                  <a:outerShdw blurRad="38100" dist="38100" dir="2700000" algn="tl">
                    <a:srgbClr val="C0C0C0"/>
                  </a:outerShdw>
                </a:effectLst>
                <a:latin typeface="楷体" pitchFamily="49" charset="-122"/>
                <a:ea typeface="楷体" pitchFamily="49" charset="-122"/>
              </a:endParaRPr>
            </a:p>
          </p:txBody>
        </p:sp>
        <p:sp>
          <p:nvSpPr>
            <p:cNvPr id="22" name="Line 6"/>
            <p:cNvSpPr>
              <a:spLocks noChangeShapeType="1"/>
            </p:cNvSpPr>
            <p:nvPr/>
          </p:nvSpPr>
          <p:spPr bwMode="auto">
            <a:xfrm flipH="1">
              <a:off x="2592" y="1344"/>
              <a:ext cx="288" cy="0"/>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23" name="Line 7"/>
            <p:cNvSpPr>
              <a:spLocks noChangeShapeType="1"/>
            </p:cNvSpPr>
            <p:nvPr/>
          </p:nvSpPr>
          <p:spPr bwMode="auto">
            <a:xfrm flipH="1">
              <a:off x="2352" y="912"/>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24" name="Rectangle 10"/>
            <p:cNvSpPr>
              <a:spLocks noChangeArrowheads="1"/>
            </p:cNvSpPr>
            <p:nvPr/>
          </p:nvSpPr>
          <p:spPr bwMode="auto">
            <a:xfrm>
              <a:off x="1728" y="816"/>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600" dirty="0">
                  <a:effectLst>
                    <a:outerShdw blurRad="38100" dist="38100" dir="2700000" algn="tl">
                      <a:srgbClr val="C0C0C0"/>
                    </a:outerShdw>
                  </a:effectLst>
                  <a:latin typeface="楷体" pitchFamily="49" charset="-122"/>
                  <a:ea typeface="楷体" pitchFamily="49" charset="-122"/>
                </a:rPr>
                <a:t>条件</a:t>
              </a:r>
              <a:endParaRPr lang="zh-CN" altLang="en-US" sz="2600" dirty="0">
                <a:effectLst>
                  <a:outerShdw blurRad="38100" dist="38100" dir="2700000" algn="tl">
                    <a:srgbClr val="C0C0C0"/>
                  </a:outerShdw>
                </a:effectLst>
                <a:latin typeface="楷体" pitchFamily="49" charset="-122"/>
                <a:ea typeface="楷体" pitchFamily="49" charset="-122"/>
              </a:endParaRPr>
            </a:p>
          </p:txBody>
        </p:sp>
        <p:sp>
          <p:nvSpPr>
            <p:cNvPr id="25" name="Rectangle 12"/>
            <p:cNvSpPr>
              <a:spLocks noChangeArrowheads="1"/>
            </p:cNvSpPr>
            <p:nvPr/>
          </p:nvSpPr>
          <p:spPr bwMode="auto">
            <a:xfrm>
              <a:off x="514" y="1056"/>
              <a:ext cx="92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dist"/>
              <a:r>
                <a:rPr lang="zh-CN" altLang="en-US" sz="2800" b="1" dirty="0">
                  <a:solidFill>
                    <a:srgbClr val="3366FF"/>
                  </a:solidFill>
                  <a:effectLst>
                    <a:outerShdw blurRad="38100" dist="38100" dir="2700000" algn="tl">
                      <a:srgbClr val="C0C0C0"/>
                    </a:outerShdw>
                  </a:effectLst>
                  <a:latin typeface="楷体" pitchFamily="49" charset="-122"/>
                  <a:ea typeface="楷体" pitchFamily="49" charset="-122"/>
                </a:rPr>
                <a:t>静态分析</a:t>
              </a:r>
              <a:endParaRPr lang="zh-CN" altLang="en-US" sz="2800" b="1" dirty="0">
                <a:solidFill>
                  <a:srgbClr val="3366FF"/>
                </a:solidFill>
                <a:effectLst>
                  <a:outerShdw blurRad="38100" dist="38100" dir="2700000" algn="tl">
                    <a:srgbClr val="C0C0C0"/>
                  </a:outerShdw>
                </a:effectLst>
                <a:latin typeface="楷体" pitchFamily="49" charset="-122"/>
                <a:ea typeface="楷体" pitchFamily="49" charset="-122"/>
              </a:endParaRPr>
            </a:p>
          </p:txBody>
        </p:sp>
        <p:sp>
          <p:nvSpPr>
            <p:cNvPr id="26" name="Line 55"/>
            <p:cNvSpPr>
              <a:spLocks noChangeShapeType="1"/>
            </p:cNvSpPr>
            <p:nvPr/>
          </p:nvSpPr>
          <p:spPr bwMode="auto">
            <a:xfrm>
              <a:off x="384" y="1728"/>
              <a:ext cx="2592" cy="0"/>
            </a:xfrm>
            <a:prstGeom prst="line">
              <a:avLst/>
            </a:prstGeom>
            <a:noFill/>
            <a:ln w="9525">
              <a:solidFill>
                <a:srgbClr val="3399FF"/>
              </a:solidFill>
              <a:roun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dirty="0">
                <a:latin typeface="楷体" pitchFamily="49" charset="-122"/>
                <a:ea typeface="楷体" pitchFamily="49" charset="-122"/>
              </a:endParaRPr>
            </a:p>
          </p:txBody>
        </p:sp>
        <p:sp>
          <p:nvSpPr>
            <p:cNvPr id="27" name="Line 58"/>
            <p:cNvSpPr>
              <a:spLocks noChangeShapeType="1"/>
            </p:cNvSpPr>
            <p:nvPr/>
          </p:nvSpPr>
          <p:spPr bwMode="auto">
            <a:xfrm>
              <a:off x="384" y="768"/>
              <a:ext cx="2592" cy="0"/>
            </a:xfrm>
            <a:prstGeom prst="line">
              <a:avLst/>
            </a:prstGeom>
            <a:noFill/>
            <a:ln w="9525">
              <a:solidFill>
                <a:srgbClr val="3399FF"/>
              </a:solidFill>
              <a:roun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28" name="Line 61"/>
            <p:cNvSpPr>
              <a:spLocks noChangeShapeType="1"/>
            </p:cNvSpPr>
            <p:nvPr/>
          </p:nvSpPr>
          <p:spPr bwMode="auto">
            <a:xfrm flipV="1">
              <a:off x="384" y="768"/>
              <a:ext cx="0" cy="960"/>
            </a:xfrm>
            <a:prstGeom prst="line">
              <a:avLst/>
            </a:prstGeom>
            <a:noFill/>
            <a:ln w="9525">
              <a:solidFill>
                <a:srgbClr val="3399FF"/>
              </a:solidFill>
              <a:roun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grpSp>
      <p:grpSp>
        <p:nvGrpSpPr>
          <p:cNvPr id="3" name="Group 66"/>
          <p:cNvGrpSpPr/>
          <p:nvPr/>
        </p:nvGrpSpPr>
        <p:grpSpPr bwMode="auto">
          <a:xfrm>
            <a:off x="1797378" y="3180275"/>
            <a:ext cx="6172200" cy="1524000"/>
            <a:chOff x="384" y="1920"/>
            <a:chExt cx="3888" cy="960"/>
          </a:xfrm>
        </p:grpSpPr>
        <p:sp>
          <p:nvSpPr>
            <p:cNvPr id="30" name="Rectangle 13"/>
            <p:cNvSpPr>
              <a:spLocks noChangeArrowheads="1"/>
            </p:cNvSpPr>
            <p:nvPr/>
          </p:nvSpPr>
          <p:spPr bwMode="auto">
            <a:xfrm>
              <a:off x="1680" y="1920"/>
              <a:ext cx="1296" cy="960"/>
            </a:xfrm>
            <a:prstGeom prst="rect">
              <a:avLst/>
            </a:prstGeom>
            <a:solidFill>
              <a:srgbClr val="E7FFFF"/>
            </a:solidFill>
            <a:ln w="952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atin typeface="楷体" pitchFamily="49" charset="-122"/>
                <a:ea typeface="楷体" pitchFamily="49" charset="-122"/>
              </a:endParaRPr>
            </a:p>
          </p:txBody>
        </p:sp>
        <p:sp>
          <p:nvSpPr>
            <p:cNvPr id="31" name="Line 14"/>
            <p:cNvSpPr>
              <a:spLocks noChangeShapeType="1"/>
            </p:cNvSpPr>
            <p:nvPr/>
          </p:nvSpPr>
          <p:spPr bwMode="auto">
            <a:xfrm>
              <a:off x="1824" y="2496"/>
              <a:ext cx="240" cy="0"/>
            </a:xfrm>
            <a:prstGeom prst="line">
              <a:avLst/>
            </a:prstGeom>
            <a:noFill/>
            <a:ln w="12700">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32" name="Line 15"/>
            <p:cNvSpPr>
              <a:spLocks noChangeShapeType="1"/>
            </p:cNvSpPr>
            <p:nvPr/>
          </p:nvSpPr>
          <p:spPr bwMode="auto">
            <a:xfrm flipH="1" flipV="1">
              <a:off x="2352" y="2640"/>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33" name="AutoShape 16" descr="5%"/>
            <p:cNvSpPr>
              <a:spLocks noChangeArrowheads="1"/>
            </p:cNvSpPr>
            <p:nvPr/>
          </p:nvSpPr>
          <p:spPr bwMode="auto">
            <a:xfrm>
              <a:off x="2016" y="2208"/>
              <a:ext cx="672" cy="480"/>
            </a:xfrm>
            <a:prstGeom prst="cube">
              <a:avLst>
                <a:gd name="adj" fmla="val 25000"/>
              </a:avLst>
            </a:prstGeom>
            <a:pattFill prst="pct70">
              <a:fgClr>
                <a:srgbClr val="C5ECFF"/>
              </a:fgClr>
              <a:bgClr>
                <a:schemeClr val="bg1"/>
              </a:bgClr>
            </a:pattFill>
            <a:ln w="9525">
              <a:solidFill>
                <a:srgbClr val="3399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600">
                  <a:effectLst>
                    <a:outerShdw blurRad="38100" dist="38100" dir="2700000" algn="tl">
                      <a:srgbClr val="C0C0C0"/>
                    </a:outerShdw>
                  </a:effectLst>
                  <a:latin typeface="楷体" pitchFamily="49" charset="-122"/>
                  <a:ea typeface="楷体" pitchFamily="49" charset="-122"/>
                </a:rPr>
                <a:t>均衡</a:t>
              </a:r>
              <a:endParaRPr lang="zh-CN" altLang="en-US" sz="2600">
                <a:effectLst>
                  <a:outerShdw blurRad="38100" dist="38100" dir="2700000" algn="tl">
                    <a:srgbClr val="C0C0C0"/>
                  </a:outerShdw>
                </a:effectLst>
                <a:latin typeface="楷体" pitchFamily="49" charset="-122"/>
                <a:ea typeface="楷体" pitchFamily="49" charset="-122"/>
              </a:endParaRPr>
            </a:p>
          </p:txBody>
        </p:sp>
        <p:sp>
          <p:nvSpPr>
            <p:cNvPr id="34" name="Line 17"/>
            <p:cNvSpPr>
              <a:spLocks noChangeShapeType="1"/>
            </p:cNvSpPr>
            <p:nvPr/>
          </p:nvSpPr>
          <p:spPr bwMode="auto">
            <a:xfrm flipH="1">
              <a:off x="2592" y="2496"/>
              <a:ext cx="288" cy="0"/>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35" name="Line 18"/>
            <p:cNvSpPr>
              <a:spLocks noChangeShapeType="1"/>
            </p:cNvSpPr>
            <p:nvPr/>
          </p:nvSpPr>
          <p:spPr bwMode="auto">
            <a:xfrm flipH="1">
              <a:off x="2352" y="2064"/>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36" name="Rectangle 19"/>
            <p:cNvSpPr>
              <a:spLocks noChangeArrowheads="1"/>
            </p:cNvSpPr>
            <p:nvPr/>
          </p:nvSpPr>
          <p:spPr bwMode="auto">
            <a:xfrm>
              <a:off x="1728" y="1968"/>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600">
                  <a:effectLst>
                    <a:outerShdw blurRad="38100" dist="38100" dir="2700000" algn="tl">
                      <a:srgbClr val="C0C0C0"/>
                    </a:outerShdw>
                  </a:effectLst>
                  <a:latin typeface="楷体" pitchFamily="49" charset="-122"/>
                  <a:ea typeface="楷体" pitchFamily="49" charset="-122"/>
                </a:rPr>
                <a:t>条件</a:t>
              </a:r>
              <a:endParaRPr lang="zh-CN" altLang="en-US" sz="2600">
                <a:effectLst>
                  <a:outerShdw blurRad="38100" dist="38100" dir="2700000" algn="tl">
                    <a:srgbClr val="C0C0C0"/>
                  </a:outerShdw>
                </a:effectLst>
                <a:latin typeface="楷体" pitchFamily="49" charset="-122"/>
                <a:ea typeface="楷体" pitchFamily="49" charset="-122"/>
              </a:endParaRPr>
            </a:p>
          </p:txBody>
        </p:sp>
        <p:sp>
          <p:nvSpPr>
            <p:cNvPr id="37" name="Rectangle 20"/>
            <p:cNvSpPr>
              <a:spLocks noChangeArrowheads="1"/>
            </p:cNvSpPr>
            <p:nvPr/>
          </p:nvSpPr>
          <p:spPr bwMode="auto">
            <a:xfrm>
              <a:off x="2976" y="1920"/>
              <a:ext cx="1296" cy="960"/>
            </a:xfrm>
            <a:prstGeom prst="rect">
              <a:avLst/>
            </a:prstGeom>
            <a:solidFill>
              <a:srgbClr val="FFF9F3"/>
            </a:solidFill>
            <a:ln w="9525">
              <a:solidFill>
                <a:schemeClr val="accent4">
                  <a:lumMod val="60000"/>
                  <a:lumOff val="40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atin typeface="楷体" pitchFamily="49" charset="-122"/>
                <a:ea typeface="楷体" pitchFamily="49" charset="-122"/>
              </a:endParaRPr>
            </a:p>
          </p:txBody>
        </p:sp>
        <p:sp>
          <p:nvSpPr>
            <p:cNvPr id="38" name="Line 21"/>
            <p:cNvSpPr>
              <a:spLocks noChangeShapeType="1"/>
            </p:cNvSpPr>
            <p:nvPr/>
          </p:nvSpPr>
          <p:spPr bwMode="auto">
            <a:xfrm>
              <a:off x="3120" y="2592"/>
              <a:ext cx="240" cy="0"/>
            </a:xfrm>
            <a:prstGeom prst="line">
              <a:avLst/>
            </a:prstGeom>
            <a:noFill/>
            <a:ln w="12700">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39" name="Line 22"/>
            <p:cNvSpPr>
              <a:spLocks noChangeShapeType="1"/>
            </p:cNvSpPr>
            <p:nvPr/>
          </p:nvSpPr>
          <p:spPr bwMode="auto">
            <a:xfrm flipH="1" flipV="1">
              <a:off x="3744" y="2640"/>
              <a:ext cx="0" cy="192"/>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40" name="Line 24"/>
            <p:cNvSpPr>
              <a:spLocks noChangeShapeType="1"/>
            </p:cNvSpPr>
            <p:nvPr/>
          </p:nvSpPr>
          <p:spPr bwMode="auto">
            <a:xfrm flipH="1">
              <a:off x="3888" y="2400"/>
              <a:ext cx="288" cy="0"/>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41" name="Line 25"/>
            <p:cNvSpPr>
              <a:spLocks noChangeShapeType="1"/>
            </p:cNvSpPr>
            <p:nvPr/>
          </p:nvSpPr>
          <p:spPr bwMode="auto">
            <a:xfrm flipH="1">
              <a:off x="3552" y="2064"/>
              <a:ext cx="0" cy="192"/>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42" name="Rectangle 26"/>
            <p:cNvSpPr>
              <a:spLocks noChangeArrowheads="1"/>
            </p:cNvSpPr>
            <p:nvPr/>
          </p:nvSpPr>
          <p:spPr bwMode="auto">
            <a:xfrm>
              <a:off x="3024" y="1968"/>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600">
                  <a:effectLst>
                    <a:outerShdw blurRad="38100" dist="38100" dir="2700000" algn="tl">
                      <a:srgbClr val="C0C0C0"/>
                    </a:outerShdw>
                  </a:effectLst>
                  <a:latin typeface="楷体" pitchFamily="49" charset="-122"/>
                  <a:ea typeface="楷体" pitchFamily="49" charset="-122"/>
                </a:rPr>
                <a:t>条件</a:t>
              </a:r>
              <a:endParaRPr lang="zh-CN" altLang="en-US" sz="2600">
                <a:effectLst>
                  <a:outerShdw blurRad="38100" dist="38100" dir="2700000" algn="tl">
                    <a:srgbClr val="C0C0C0"/>
                  </a:outerShdw>
                </a:effectLst>
                <a:latin typeface="楷体" pitchFamily="49" charset="-122"/>
                <a:ea typeface="楷体" pitchFamily="49" charset="-122"/>
              </a:endParaRPr>
            </a:p>
          </p:txBody>
        </p:sp>
        <p:sp>
          <p:nvSpPr>
            <p:cNvPr id="43" name="AutoShape 27" descr="5%"/>
            <p:cNvSpPr>
              <a:spLocks noChangeArrowheads="1"/>
            </p:cNvSpPr>
            <p:nvPr/>
          </p:nvSpPr>
          <p:spPr bwMode="auto">
            <a:xfrm>
              <a:off x="3360" y="2256"/>
              <a:ext cx="576" cy="432"/>
            </a:xfrm>
            <a:prstGeom prst="can">
              <a:avLst>
                <a:gd name="adj" fmla="val 25000"/>
              </a:avLst>
            </a:prstGeom>
            <a:pattFill prst="pct10">
              <a:fgClr>
                <a:srgbClr val="FF0066"/>
              </a:fgClr>
              <a:bgClr>
                <a:schemeClr val="bg1"/>
              </a:bgClr>
            </a:pattFill>
            <a:ln w="9525">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600">
                  <a:effectLst>
                    <a:outerShdw blurRad="38100" dist="38100" dir="2700000" algn="tl">
                      <a:srgbClr val="C0C0C0"/>
                    </a:outerShdw>
                  </a:effectLst>
                  <a:latin typeface="楷体" pitchFamily="49" charset="-122"/>
                  <a:ea typeface="楷体" pitchFamily="49" charset="-122"/>
                </a:rPr>
                <a:t>均衡</a:t>
              </a:r>
              <a:endParaRPr lang="zh-CN" altLang="en-US" sz="2600">
                <a:effectLst>
                  <a:outerShdw blurRad="38100" dist="38100" dir="2700000" algn="tl">
                    <a:srgbClr val="C0C0C0"/>
                  </a:outerShdw>
                </a:effectLst>
                <a:latin typeface="楷体" pitchFamily="49" charset="-122"/>
                <a:ea typeface="楷体" pitchFamily="49" charset="-122"/>
              </a:endParaRPr>
            </a:p>
          </p:txBody>
        </p:sp>
        <p:sp>
          <p:nvSpPr>
            <p:cNvPr id="44" name="Rectangle 29"/>
            <p:cNvSpPr>
              <a:spLocks noChangeArrowheads="1"/>
            </p:cNvSpPr>
            <p:nvPr/>
          </p:nvSpPr>
          <p:spPr bwMode="auto">
            <a:xfrm>
              <a:off x="480" y="2112"/>
              <a:ext cx="1011"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dist"/>
              <a:r>
                <a:rPr lang="zh-CN" altLang="en-US" sz="2800" b="1" dirty="0">
                  <a:solidFill>
                    <a:srgbClr val="C00000"/>
                  </a:solidFill>
                  <a:effectLst>
                    <a:outerShdw blurRad="38100" dist="38100" dir="2700000" algn="tl">
                      <a:srgbClr val="C0C0C0"/>
                    </a:outerShdw>
                  </a:effectLst>
                  <a:latin typeface="楷体" pitchFamily="49" charset="-122"/>
                  <a:ea typeface="楷体" pitchFamily="49" charset="-122"/>
                </a:rPr>
                <a:t>比较</a:t>
              </a:r>
              <a:endParaRPr lang="zh-CN" altLang="en-US" sz="2800" b="1" dirty="0">
                <a:solidFill>
                  <a:srgbClr val="C00000"/>
                </a:solidFill>
                <a:effectLst>
                  <a:outerShdw blurRad="38100" dist="38100" dir="2700000" algn="tl">
                    <a:srgbClr val="C0C0C0"/>
                  </a:outerShdw>
                </a:effectLst>
                <a:latin typeface="楷体" pitchFamily="49" charset="-122"/>
                <a:ea typeface="楷体" pitchFamily="49" charset="-122"/>
              </a:endParaRPr>
            </a:p>
            <a:p>
              <a:pPr algn="dist"/>
              <a:r>
                <a:rPr lang="zh-CN" altLang="en-US" sz="2800" b="1" dirty="0">
                  <a:solidFill>
                    <a:srgbClr val="C00000"/>
                  </a:solidFill>
                  <a:effectLst>
                    <a:outerShdw blurRad="38100" dist="38100" dir="2700000" algn="tl">
                      <a:srgbClr val="C0C0C0"/>
                    </a:outerShdw>
                  </a:effectLst>
                  <a:latin typeface="楷体" pitchFamily="49" charset="-122"/>
                  <a:ea typeface="楷体" pitchFamily="49" charset="-122"/>
                </a:rPr>
                <a:t>静态分析</a:t>
              </a:r>
              <a:endParaRPr lang="zh-CN" altLang="en-US" sz="2800" b="1" dirty="0">
                <a:solidFill>
                  <a:srgbClr val="C00000"/>
                </a:solidFill>
                <a:effectLst>
                  <a:outerShdw blurRad="38100" dist="38100" dir="2700000" algn="tl">
                    <a:srgbClr val="C0C0C0"/>
                  </a:outerShdw>
                </a:effectLst>
                <a:latin typeface="楷体" pitchFamily="49" charset="-122"/>
                <a:ea typeface="楷体" pitchFamily="49" charset="-122"/>
              </a:endParaRPr>
            </a:p>
          </p:txBody>
        </p:sp>
        <p:sp>
          <p:nvSpPr>
            <p:cNvPr id="45" name="Line 56"/>
            <p:cNvSpPr>
              <a:spLocks noChangeShapeType="1"/>
            </p:cNvSpPr>
            <p:nvPr/>
          </p:nvSpPr>
          <p:spPr bwMode="auto">
            <a:xfrm>
              <a:off x="384" y="2880"/>
              <a:ext cx="3888" cy="0"/>
            </a:xfrm>
            <a:prstGeom prst="line">
              <a:avLst/>
            </a:prstGeom>
            <a:noFill/>
            <a:ln w="9525">
              <a:solidFill>
                <a:srgbClr val="FF6600"/>
              </a:solidFill>
              <a:roun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46" name="Line 59"/>
            <p:cNvSpPr>
              <a:spLocks noChangeShapeType="1"/>
            </p:cNvSpPr>
            <p:nvPr/>
          </p:nvSpPr>
          <p:spPr bwMode="auto">
            <a:xfrm>
              <a:off x="384" y="1920"/>
              <a:ext cx="3888" cy="0"/>
            </a:xfrm>
            <a:prstGeom prst="line">
              <a:avLst/>
            </a:prstGeom>
            <a:noFill/>
            <a:ln w="9525">
              <a:solidFill>
                <a:srgbClr val="FF6600"/>
              </a:solidFill>
              <a:roun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47" name="Line 62"/>
            <p:cNvSpPr>
              <a:spLocks noChangeShapeType="1"/>
            </p:cNvSpPr>
            <p:nvPr/>
          </p:nvSpPr>
          <p:spPr bwMode="auto">
            <a:xfrm flipV="1">
              <a:off x="384" y="1920"/>
              <a:ext cx="0" cy="960"/>
            </a:xfrm>
            <a:prstGeom prst="line">
              <a:avLst/>
            </a:prstGeom>
            <a:noFill/>
            <a:ln w="9525">
              <a:solidFill>
                <a:srgbClr val="FF6600"/>
              </a:solidFill>
              <a:roun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grpSp>
      <p:grpSp>
        <p:nvGrpSpPr>
          <p:cNvPr id="7" name="Group 67"/>
          <p:cNvGrpSpPr/>
          <p:nvPr/>
        </p:nvGrpSpPr>
        <p:grpSpPr bwMode="auto">
          <a:xfrm>
            <a:off x="1797378" y="5009075"/>
            <a:ext cx="8229600" cy="1524000"/>
            <a:chOff x="384" y="3072"/>
            <a:chExt cx="5184" cy="960"/>
          </a:xfrm>
        </p:grpSpPr>
        <p:sp>
          <p:nvSpPr>
            <p:cNvPr id="49" name="Rectangle 30"/>
            <p:cNvSpPr>
              <a:spLocks noChangeArrowheads="1"/>
            </p:cNvSpPr>
            <p:nvPr/>
          </p:nvSpPr>
          <p:spPr bwMode="auto">
            <a:xfrm>
              <a:off x="514" y="3360"/>
              <a:ext cx="92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dist"/>
              <a:r>
                <a:rPr lang="zh-CN" altLang="en-US" sz="2800" b="1" dirty="0">
                  <a:solidFill>
                    <a:schemeClr val="accent1"/>
                  </a:solidFill>
                  <a:effectLst>
                    <a:outerShdw blurRad="38100" dist="38100" dir="2700000" algn="tl">
                      <a:srgbClr val="C0C0C0"/>
                    </a:outerShdw>
                  </a:effectLst>
                  <a:latin typeface="楷体" pitchFamily="49" charset="-122"/>
                  <a:ea typeface="楷体" pitchFamily="49" charset="-122"/>
                </a:rPr>
                <a:t>动态分析</a:t>
              </a:r>
              <a:endParaRPr lang="zh-CN" altLang="en-US" sz="2800" b="1" dirty="0">
                <a:solidFill>
                  <a:schemeClr val="accent1"/>
                </a:solidFill>
                <a:effectLst>
                  <a:outerShdw blurRad="38100" dist="38100" dir="2700000" algn="tl">
                    <a:srgbClr val="C0C0C0"/>
                  </a:outerShdw>
                </a:effectLst>
                <a:latin typeface="楷体" pitchFamily="49" charset="-122"/>
                <a:ea typeface="楷体" pitchFamily="49" charset="-122"/>
              </a:endParaRPr>
            </a:p>
          </p:txBody>
        </p:sp>
        <p:sp>
          <p:nvSpPr>
            <p:cNvPr id="50" name="Rectangle 31"/>
            <p:cNvSpPr>
              <a:spLocks noChangeArrowheads="1"/>
            </p:cNvSpPr>
            <p:nvPr/>
          </p:nvSpPr>
          <p:spPr bwMode="auto">
            <a:xfrm>
              <a:off x="1680" y="3072"/>
              <a:ext cx="1296" cy="960"/>
            </a:xfrm>
            <a:prstGeom prst="rect">
              <a:avLst/>
            </a:prstGeom>
            <a:solidFill>
              <a:srgbClr val="E7FFFF"/>
            </a:solidFill>
            <a:ln w="952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atin typeface="楷体" pitchFamily="49" charset="-122"/>
                <a:ea typeface="楷体" pitchFamily="49" charset="-122"/>
              </a:endParaRPr>
            </a:p>
          </p:txBody>
        </p:sp>
        <p:sp>
          <p:nvSpPr>
            <p:cNvPr id="51" name="Line 32"/>
            <p:cNvSpPr>
              <a:spLocks noChangeShapeType="1"/>
            </p:cNvSpPr>
            <p:nvPr/>
          </p:nvSpPr>
          <p:spPr bwMode="auto">
            <a:xfrm>
              <a:off x="1824" y="3648"/>
              <a:ext cx="240" cy="0"/>
            </a:xfrm>
            <a:prstGeom prst="line">
              <a:avLst/>
            </a:prstGeom>
            <a:noFill/>
            <a:ln w="12700">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52" name="Line 33"/>
            <p:cNvSpPr>
              <a:spLocks noChangeShapeType="1"/>
            </p:cNvSpPr>
            <p:nvPr/>
          </p:nvSpPr>
          <p:spPr bwMode="auto">
            <a:xfrm flipH="1" flipV="1">
              <a:off x="2352" y="3792"/>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53" name="AutoShape 34" descr="5%"/>
            <p:cNvSpPr>
              <a:spLocks noChangeArrowheads="1"/>
            </p:cNvSpPr>
            <p:nvPr/>
          </p:nvSpPr>
          <p:spPr bwMode="auto">
            <a:xfrm>
              <a:off x="2016" y="3360"/>
              <a:ext cx="672" cy="480"/>
            </a:xfrm>
            <a:prstGeom prst="cube">
              <a:avLst>
                <a:gd name="adj" fmla="val 25000"/>
              </a:avLst>
            </a:prstGeom>
            <a:pattFill prst="pct60">
              <a:fgClr>
                <a:srgbClr val="C5ECFF"/>
              </a:fgClr>
              <a:bgClr>
                <a:schemeClr val="bg1"/>
              </a:bgClr>
            </a:pattFill>
            <a:ln w="9525">
              <a:solidFill>
                <a:srgbClr val="3399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600">
                  <a:effectLst>
                    <a:outerShdw blurRad="38100" dist="38100" dir="2700000" algn="tl">
                      <a:srgbClr val="C0C0C0"/>
                    </a:outerShdw>
                  </a:effectLst>
                  <a:latin typeface="楷体" pitchFamily="49" charset="-122"/>
                  <a:ea typeface="楷体" pitchFamily="49" charset="-122"/>
                </a:rPr>
                <a:t>均衡</a:t>
              </a:r>
              <a:endParaRPr lang="zh-CN" altLang="en-US" sz="2600">
                <a:effectLst>
                  <a:outerShdw blurRad="38100" dist="38100" dir="2700000" algn="tl">
                    <a:srgbClr val="C0C0C0"/>
                  </a:outerShdw>
                </a:effectLst>
                <a:latin typeface="楷体" pitchFamily="49" charset="-122"/>
                <a:ea typeface="楷体" pitchFamily="49" charset="-122"/>
              </a:endParaRPr>
            </a:p>
          </p:txBody>
        </p:sp>
        <p:sp>
          <p:nvSpPr>
            <p:cNvPr id="54" name="Line 35"/>
            <p:cNvSpPr>
              <a:spLocks noChangeShapeType="1"/>
            </p:cNvSpPr>
            <p:nvPr/>
          </p:nvSpPr>
          <p:spPr bwMode="auto">
            <a:xfrm flipH="1">
              <a:off x="2592" y="3648"/>
              <a:ext cx="288" cy="0"/>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dirty="0">
                <a:latin typeface="楷体" pitchFamily="49" charset="-122"/>
                <a:ea typeface="楷体" pitchFamily="49" charset="-122"/>
              </a:endParaRPr>
            </a:p>
          </p:txBody>
        </p:sp>
        <p:sp>
          <p:nvSpPr>
            <p:cNvPr id="55" name="Line 36"/>
            <p:cNvSpPr>
              <a:spLocks noChangeShapeType="1"/>
            </p:cNvSpPr>
            <p:nvPr/>
          </p:nvSpPr>
          <p:spPr bwMode="auto">
            <a:xfrm flipH="1">
              <a:off x="2352" y="3216"/>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56" name="Rectangle 37"/>
            <p:cNvSpPr>
              <a:spLocks noChangeArrowheads="1"/>
            </p:cNvSpPr>
            <p:nvPr/>
          </p:nvSpPr>
          <p:spPr bwMode="auto">
            <a:xfrm>
              <a:off x="1728" y="3120"/>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600">
                  <a:effectLst>
                    <a:outerShdw blurRad="38100" dist="38100" dir="2700000" algn="tl">
                      <a:srgbClr val="C0C0C0"/>
                    </a:outerShdw>
                  </a:effectLst>
                  <a:latin typeface="楷体" pitchFamily="49" charset="-122"/>
                  <a:ea typeface="楷体" pitchFamily="49" charset="-122"/>
                </a:rPr>
                <a:t>条件</a:t>
              </a:r>
              <a:endParaRPr lang="zh-CN" altLang="en-US" sz="2600">
                <a:effectLst>
                  <a:outerShdw blurRad="38100" dist="38100" dir="2700000" algn="tl">
                    <a:srgbClr val="C0C0C0"/>
                  </a:outerShdw>
                </a:effectLst>
                <a:latin typeface="楷体" pitchFamily="49" charset="-122"/>
                <a:ea typeface="楷体" pitchFamily="49" charset="-122"/>
              </a:endParaRPr>
            </a:p>
          </p:txBody>
        </p:sp>
        <p:sp>
          <p:nvSpPr>
            <p:cNvPr id="57" name="Rectangle 38"/>
            <p:cNvSpPr>
              <a:spLocks noChangeArrowheads="1"/>
            </p:cNvSpPr>
            <p:nvPr/>
          </p:nvSpPr>
          <p:spPr bwMode="auto">
            <a:xfrm>
              <a:off x="4272" y="3072"/>
              <a:ext cx="1296" cy="960"/>
            </a:xfrm>
            <a:prstGeom prst="rect">
              <a:avLst/>
            </a:prstGeom>
            <a:solidFill>
              <a:srgbClr val="FFF9F3"/>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atin typeface="楷体" pitchFamily="49" charset="-122"/>
                <a:ea typeface="楷体" pitchFamily="49" charset="-122"/>
              </a:endParaRPr>
            </a:p>
          </p:txBody>
        </p:sp>
        <p:sp>
          <p:nvSpPr>
            <p:cNvPr id="58" name="Line 39"/>
            <p:cNvSpPr>
              <a:spLocks noChangeShapeType="1"/>
            </p:cNvSpPr>
            <p:nvPr/>
          </p:nvSpPr>
          <p:spPr bwMode="auto">
            <a:xfrm>
              <a:off x="4416" y="3744"/>
              <a:ext cx="240" cy="0"/>
            </a:xfrm>
            <a:prstGeom prst="line">
              <a:avLst/>
            </a:prstGeom>
            <a:noFill/>
            <a:ln w="12700">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59" name="Line 40"/>
            <p:cNvSpPr>
              <a:spLocks noChangeShapeType="1"/>
            </p:cNvSpPr>
            <p:nvPr/>
          </p:nvSpPr>
          <p:spPr bwMode="auto">
            <a:xfrm flipH="1" flipV="1">
              <a:off x="5040" y="3792"/>
              <a:ext cx="0" cy="192"/>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60" name="Line 41"/>
            <p:cNvSpPr>
              <a:spLocks noChangeShapeType="1"/>
            </p:cNvSpPr>
            <p:nvPr/>
          </p:nvSpPr>
          <p:spPr bwMode="auto">
            <a:xfrm flipH="1">
              <a:off x="5184" y="3552"/>
              <a:ext cx="288" cy="0"/>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62" name="Line 42"/>
            <p:cNvSpPr>
              <a:spLocks noChangeShapeType="1"/>
            </p:cNvSpPr>
            <p:nvPr/>
          </p:nvSpPr>
          <p:spPr bwMode="auto">
            <a:xfrm flipH="1">
              <a:off x="4848" y="3216"/>
              <a:ext cx="0" cy="192"/>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63" name="Rectangle 43"/>
            <p:cNvSpPr>
              <a:spLocks noChangeArrowheads="1"/>
            </p:cNvSpPr>
            <p:nvPr/>
          </p:nvSpPr>
          <p:spPr bwMode="auto">
            <a:xfrm>
              <a:off x="4320" y="3120"/>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600">
                  <a:effectLst>
                    <a:outerShdw blurRad="38100" dist="38100" dir="2700000" algn="tl">
                      <a:srgbClr val="C0C0C0"/>
                    </a:outerShdw>
                  </a:effectLst>
                  <a:latin typeface="楷体" pitchFamily="49" charset="-122"/>
                  <a:ea typeface="楷体" pitchFamily="49" charset="-122"/>
                </a:rPr>
                <a:t>条件</a:t>
              </a:r>
              <a:endParaRPr lang="zh-CN" altLang="en-US" sz="2600">
                <a:effectLst>
                  <a:outerShdw blurRad="38100" dist="38100" dir="2700000" algn="tl">
                    <a:srgbClr val="C0C0C0"/>
                  </a:outerShdw>
                </a:effectLst>
                <a:latin typeface="楷体" pitchFamily="49" charset="-122"/>
                <a:ea typeface="楷体" pitchFamily="49" charset="-122"/>
              </a:endParaRPr>
            </a:p>
          </p:txBody>
        </p:sp>
        <p:sp>
          <p:nvSpPr>
            <p:cNvPr id="64" name="AutoShape 44" descr="5%"/>
            <p:cNvSpPr>
              <a:spLocks noChangeArrowheads="1"/>
            </p:cNvSpPr>
            <p:nvPr/>
          </p:nvSpPr>
          <p:spPr bwMode="auto">
            <a:xfrm>
              <a:off x="4656" y="3408"/>
              <a:ext cx="576" cy="432"/>
            </a:xfrm>
            <a:prstGeom prst="can">
              <a:avLst>
                <a:gd name="adj" fmla="val 25000"/>
              </a:avLst>
            </a:prstGeom>
            <a:pattFill prst="pct10">
              <a:fgClr>
                <a:srgbClr val="FF0066"/>
              </a:fgClr>
              <a:bgClr>
                <a:schemeClr val="bg1"/>
              </a:bgClr>
            </a:pattFill>
            <a:ln w="9525">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600" dirty="0">
                  <a:effectLst>
                    <a:outerShdw blurRad="38100" dist="38100" dir="2700000" algn="tl">
                      <a:srgbClr val="C0C0C0"/>
                    </a:outerShdw>
                  </a:effectLst>
                  <a:latin typeface="楷体" pitchFamily="49" charset="-122"/>
                  <a:ea typeface="楷体" pitchFamily="49" charset="-122"/>
                </a:rPr>
                <a:t>均衡</a:t>
              </a:r>
              <a:endParaRPr lang="zh-CN" altLang="en-US" sz="2600" dirty="0">
                <a:effectLst>
                  <a:outerShdw blurRad="38100" dist="38100" dir="2700000" algn="tl">
                    <a:srgbClr val="C0C0C0"/>
                  </a:outerShdw>
                </a:effectLst>
                <a:latin typeface="楷体" pitchFamily="49" charset="-122"/>
                <a:ea typeface="楷体" pitchFamily="49" charset="-122"/>
              </a:endParaRPr>
            </a:p>
          </p:txBody>
        </p:sp>
        <p:sp>
          <p:nvSpPr>
            <p:cNvPr id="65" name="Rectangle 45"/>
            <p:cNvSpPr>
              <a:spLocks noChangeArrowheads="1"/>
            </p:cNvSpPr>
            <p:nvPr/>
          </p:nvSpPr>
          <p:spPr bwMode="auto">
            <a:xfrm>
              <a:off x="2976" y="3072"/>
              <a:ext cx="1296" cy="960"/>
            </a:xfrm>
            <a:prstGeom prst="rect">
              <a:avLst/>
            </a:prstGeom>
            <a:solidFill>
              <a:srgbClr val="D1FFD1"/>
            </a:solidFill>
            <a:ln w="9525">
              <a:solidFill>
                <a:srgbClr val="008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atin typeface="楷体" pitchFamily="49" charset="-122"/>
                <a:ea typeface="楷体" pitchFamily="49" charset="-122"/>
              </a:endParaRPr>
            </a:p>
          </p:txBody>
        </p:sp>
        <p:sp>
          <p:nvSpPr>
            <p:cNvPr id="66" name="Line 46"/>
            <p:cNvSpPr>
              <a:spLocks noChangeShapeType="1"/>
            </p:cNvSpPr>
            <p:nvPr/>
          </p:nvSpPr>
          <p:spPr bwMode="auto">
            <a:xfrm>
              <a:off x="3120" y="3648"/>
              <a:ext cx="240" cy="0"/>
            </a:xfrm>
            <a:prstGeom prst="line">
              <a:avLst/>
            </a:prstGeom>
            <a:noFill/>
            <a:ln w="12700">
              <a:solidFill>
                <a:srgbClr val="336600"/>
              </a:solidFill>
              <a:round/>
              <a:tailEnd type="triangle" w="med" len="med"/>
            </a:ln>
            <a:effectLst>
              <a:prstShdw prst="shdw17" dist="17961" dir="2700000">
                <a:srgbClr val="33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67" name="Line 47"/>
            <p:cNvSpPr>
              <a:spLocks noChangeShapeType="1"/>
            </p:cNvSpPr>
            <p:nvPr/>
          </p:nvSpPr>
          <p:spPr bwMode="auto">
            <a:xfrm flipH="1" flipV="1">
              <a:off x="3600" y="3792"/>
              <a:ext cx="0" cy="192"/>
            </a:xfrm>
            <a:prstGeom prst="line">
              <a:avLst/>
            </a:prstGeom>
            <a:noFill/>
            <a:ln w="9525">
              <a:solidFill>
                <a:srgbClr val="336600"/>
              </a:solidFill>
              <a:round/>
              <a:tailEnd type="triangle" w="med" len="med"/>
            </a:ln>
            <a:effectLst>
              <a:prstShdw prst="shdw17" dist="17961" dir="2700000">
                <a:srgbClr val="33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68" name="Line 49"/>
            <p:cNvSpPr>
              <a:spLocks noChangeShapeType="1"/>
            </p:cNvSpPr>
            <p:nvPr/>
          </p:nvSpPr>
          <p:spPr bwMode="auto">
            <a:xfrm flipH="1">
              <a:off x="3888" y="3648"/>
              <a:ext cx="288" cy="0"/>
            </a:xfrm>
            <a:prstGeom prst="line">
              <a:avLst/>
            </a:prstGeom>
            <a:noFill/>
            <a:ln w="9525">
              <a:solidFill>
                <a:srgbClr val="336600"/>
              </a:solidFill>
              <a:round/>
              <a:tailEnd type="triangle" w="med" len="med"/>
            </a:ln>
            <a:effectLst>
              <a:prstShdw prst="shdw17" dist="17961" dir="2700000">
                <a:srgbClr val="33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69" name="Line 50"/>
            <p:cNvSpPr>
              <a:spLocks noChangeShapeType="1"/>
            </p:cNvSpPr>
            <p:nvPr/>
          </p:nvSpPr>
          <p:spPr bwMode="auto">
            <a:xfrm flipH="1">
              <a:off x="3600" y="3216"/>
              <a:ext cx="0" cy="192"/>
            </a:xfrm>
            <a:prstGeom prst="line">
              <a:avLst/>
            </a:prstGeom>
            <a:noFill/>
            <a:ln w="9525">
              <a:solidFill>
                <a:srgbClr val="336600"/>
              </a:solidFill>
              <a:round/>
              <a:tailEnd type="triangle" w="med" len="med"/>
            </a:ln>
            <a:effectLst>
              <a:prstShdw prst="shdw17" dist="17961" dir="2700000">
                <a:srgbClr val="33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70" name="Rectangle 51"/>
            <p:cNvSpPr>
              <a:spLocks noChangeArrowheads="1"/>
            </p:cNvSpPr>
            <p:nvPr/>
          </p:nvSpPr>
          <p:spPr bwMode="auto">
            <a:xfrm>
              <a:off x="3024" y="3120"/>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600">
                  <a:effectLst>
                    <a:outerShdw blurRad="38100" dist="38100" dir="2700000" algn="tl">
                      <a:srgbClr val="C0C0C0"/>
                    </a:outerShdw>
                  </a:effectLst>
                  <a:latin typeface="楷体" pitchFamily="49" charset="-122"/>
                  <a:ea typeface="楷体" pitchFamily="49" charset="-122"/>
                </a:rPr>
                <a:t>条件</a:t>
              </a:r>
              <a:endParaRPr lang="zh-CN" altLang="en-US" sz="2600">
                <a:effectLst>
                  <a:outerShdw blurRad="38100" dist="38100" dir="2700000" algn="tl">
                    <a:srgbClr val="C0C0C0"/>
                  </a:outerShdw>
                </a:effectLst>
                <a:latin typeface="楷体" pitchFamily="49" charset="-122"/>
                <a:ea typeface="楷体" pitchFamily="49" charset="-122"/>
              </a:endParaRPr>
            </a:p>
          </p:txBody>
        </p:sp>
        <p:sp>
          <p:nvSpPr>
            <p:cNvPr id="71" name="AutoShape 54" descr="5%"/>
            <p:cNvSpPr>
              <a:spLocks noChangeArrowheads="1"/>
            </p:cNvSpPr>
            <p:nvPr/>
          </p:nvSpPr>
          <p:spPr bwMode="auto">
            <a:xfrm>
              <a:off x="3360" y="3408"/>
              <a:ext cx="528" cy="432"/>
            </a:xfrm>
            <a:prstGeom prst="flowChartMagneticDrum">
              <a:avLst/>
            </a:prstGeom>
            <a:pattFill prst="pct20">
              <a:fgClr>
                <a:srgbClr val="33CC33"/>
              </a:fgClr>
              <a:bgClr>
                <a:schemeClr val="bg1"/>
              </a:bgClr>
            </a:pattFill>
            <a:ln w="9525">
              <a:solidFill>
                <a:srgbClr val="3399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effectLst>
                  <a:outerShdw blurRad="38100" dist="38100" dir="2700000" algn="tl">
                    <a:srgbClr val="C0C0C0"/>
                  </a:outerShdw>
                </a:effectLst>
                <a:latin typeface="楷体" pitchFamily="49" charset="-122"/>
                <a:ea typeface="楷体" pitchFamily="49" charset="-122"/>
              </a:endParaRPr>
            </a:p>
          </p:txBody>
        </p:sp>
        <p:sp>
          <p:nvSpPr>
            <p:cNvPr id="72" name="Line 57"/>
            <p:cNvSpPr>
              <a:spLocks noChangeShapeType="1"/>
            </p:cNvSpPr>
            <p:nvPr/>
          </p:nvSpPr>
          <p:spPr bwMode="auto">
            <a:xfrm>
              <a:off x="384" y="4032"/>
              <a:ext cx="5184" cy="0"/>
            </a:xfrm>
            <a:prstGeom prst="line">
              <a:avLst/>
            </a:prstGeom>
            <a:noFill/>
            <a:ln w="9525">
              <a:solidFill>
                <a:srgbClr val="009900"/>
              </a:solidFill>
              <a:round/>
            </a:ln>
            <a:effectLst>
              <a:prstShdw prst="shdw17" dist="17961" dir="2700000">
                <a:srgbClr val="0099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73" name="Line 60"/>
            <p:cNvSpPr>
              <a:spLocks noChangeShapeType="1"/>
            </p:cNvSpPr>
            <p:nvPr/>
          </p:nvSpPr>
          <p:spPr bwMode="auto">
            <a:xfrm>
              <a:off x="384" y="3072"/>
              <a:ext cx="5184" cy="0"/>
            </a:xfrm>
            <a:prstGeom prst="line">
              <a:avLst/>
            </a:prstGeom>
            <a:noFill/>
            <a:ln w="9525">
              <a:solidFill>
                <a:srgbClr val="009900"/>
              </a:solidFill>
              <a:round/>
            </a:ln>
            <a:effectLst>
              <a:prstShdw prst="shdw17" dist="17961" dir="2700000">
                <a:srgbClr val="0099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sp>
          <p:nvSpPr>
            <p:cNvPr id="74" name="Line 63"/>
            <p:cNvSpPr>
              <a:spLocks noChangeShapeType="1"/>
            </p:cNvSpPr>
            <p:nvPr/>
          </p:nvSpPr>
          <p:spPr bwMode="auto">
            <a:xfrm flipV="1">
              <a:off x="384" y="3072"/>
              <a:ext cx="0" cy="960"/>
            </a:xfrm>
            <a:prstGeom prst="line">
              <a:avLst/>
            </a:prstGeom>
            <a:noFill/>
            <a:ln w="9525">
              <a:solidFill>
                <a:srgbClr val="009900"/>
              </a:solidFill>
              <a:round/>
            </a:ln>
            <a:effectLst>
              <a:prstShdw prst="shdw17" dist="17961" dir="2700000">
                <a:srgbClr val="0099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8966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静态、比较静态与动态分析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graphicFrame>
        <p:nvGraphicFramePr>
          <p:cNvPr id="75" name="Group 3"/>
          <p:cNvGraphicFramePr>
            <a:graphicFrameLocks noGrp="1"/>
          </p:cNvGraphicFramePr>
          <p:nvPr/>
        </p:nvGraphicFramePr>
        <p:xfrm>
          <a:off x="1121664" y="1682496"/>
          <a:ext cx="9668256" cy="4023360"/>
        </p:xfrm>
        <a:graphic>
          <a:graphicData uri="http://schemas.openxmlformats.org/drawingml/2006/table">
            <a:tbl>
              <a:tblPr/>
              <a:tblGrid>
                <a:gridCol w="1111551"/>
                <a:gridCol w="2467420"/>
                <a:gridCol w="3194776"/>
                <a:gridCol w="2894509"/>
              </a:tblGrid>
              <a:tr h="1000269">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2400" b="0" i="0" u="none" strike="noStrike" cap="none" normalizeH="0" baseline="0" dirty="0">
                          <a:ln>
                            <a:noFill/>
                          </a:ln>
                          <a:solidFill>
                            <a:srgbClr val="FFFF00"/>
                          </a:solidFill>
                          <a:effectLst/>
                          <a:latin typeface="Arial" charset="0"/>
                          <a:ea typeface="宋体" charset="-122"/>
                        </a:rPr>
                        <a:t>理论</a:t>
                      </a:r>
                      <a:endParaRPr kumimoji="0" lang="zh-CN" altLang="zh-CN" sz="2400" b="0" i="0" u="none" strike="noStrike" cap="none" normalizeH="0" baseline="0" dirty="0">
                        <a:ln>
                          <a:noFill/>
                        </a:ln>
                        <a:solidFill>
                          <a:srgbClr val="FFFF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2400" b="0" i="0" u="none" strike="noStrike" cap="none" normalizeH="0" baseline="0" dirty="0">
                          <a:ln>
                            <a:noFill/>
                          </a:ln>
                          <a:solidFill>
                            <a:srgbClr val="FFFF00"/>
                          </a:solidFill>
                          <a:effectLst/>
                          <a:latin typeface="Arial" charset="0"/>
                          <a:ea typeface="宋体" charset="-122"/>
                        </a:rPr>
                        <a:t>静态分析</a:t>
                      </a:r>
                      <a:endParaRPr kumimoji="0" lang="zh-CN" altLang="zh-CN" sz="2400" b="0" i="0" u="none" strike="noStrike" cap="none" normalizeH="0" baseline="0" dirty="0">
                        <a:ln>
                          <a:noFill/>
                        </a:ln>
                        <a:solidFill>
                          <a:srgbClr val="FFFF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2400" b="0" i="0" u="none" strike="noStrike" cap="none" normalizeH="0" baseline="0" dirty="0">
                          <a:ln>
                            <a:noFill/>
                          </a:ln>
                          <a:solidFill>
                            <a:srgbClr val="FFFF00"/>
                          </a:solidFill>
                          <a:effectLst/>
                          <a:latin typeface="Arial" charset="0"/>
                          <a:ea typeface="宋体" charset="-122"/>
                        </a:rPr>
                        <a:t>比较静态分析</a:t>
                      </a:r>
                      <a:endParaRPr kumimoji="0" lang="zh-CN" altLang="zh-CN" sz="2400" b="0" i="0" u="none" strike="noStrike" cap="none" normalizeH="0" baseline="0" dirty="0">
                        <a:ln>
                          <a:noFill/>
                        </a:ln>
                        <a:solidFill>
                          <a:srgbClr val="FFFF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2400" b="0" i="0" u="none" strike="noStrike" cap="none" normalizeH="0" baseline="0" dirty="0">
                          <a:ln>
                            <a:noFill/>
                          </a:ln>
                          <a:solidFill>
                            <a:srgbClr val="FFFF00"/>
                          </a:solidFill>
                          <a:effectLst/>
                          <a:latin typeface="Arial" charset="0"/>
                          <a:ea typeface="宋体" charset="-122"/>
                        </a:rPr>
                        <a:t>动态分析</a:t>
                      </a:r>
                      <a:endParaRPr kumimoji="0" lang="zh-CN" altLang="zh-CN" sz="2400" b="0" i="0" u="none" strike="noStrike" cap="none" normalizeH="0" baseline="0" dirty="0">
                        <a:ln>
                          <a:noFill/>
                        </a:ln>
                        <a:solidFill>
                          <a:srgbClr val="FFFF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23091">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2200" b="0" i="0" u="none" strike="noStrike" cap="none" normalizeH="0" baseline="0" dirty="0">
                          <a:ln>
                            <a:noFill/>
                          </a:ln>
                          <a:solidFill>
                            <a:schemeClr val="tx1"/>
                          </a:solidFill>
                          <a:effectLst/>
                          <a:latin typeface="Arial" charset="0"/>
                          <a:ea typeface="宋体" charset="-122"/>
                        </a:rPr>
                        <a:t>对一国经济增长的分析</a:t>
                      </a:r>
                      <a:endParaRPr kumimoji="0" lang="zh-CN" altLang="zh-CN" sz="2200" b="1" i="0" u="none" strike="noStrike" cap="none" normalizeH="0" baseline="0" dirty="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200" b="0" i="0" u="none" strike="noStrike" cap="none" normalizeH="0" baseline="0" dirty="0">
                          <a:ln>
                            <a:noFill/>
                          </a:ln>
                          <a:solidFill>
                            <a:schemeClr val="tx1"/>
                          </a:solidFill>
                          <a:effectLst/>
                          <a:latin typeface="Arial" charset="0"/>
                          <a:ea typeface="宋体" charset="-122"/>
                        </a:rPr>
                        <a:t>经济增长的稳定状态具有什么特点；</a:t>
                      </a:r>
                      <a:endParaRPr kumimoji="0" lang="en-US" altLang="zh-CN" sz="2200" b="0" i="0" u="none" strike="noStrike" cap="none" normalizeH="0" baseline="0" dirty="0">
                        <a:ln>
                          <a:noFill/>
                        </a:ln>
                        <a:solidFill>
                          <a:schemeClr val="tx1"/>
                        </a:solidFill>
                        <a:effectLst/>
                        <a:latin typeface="Arial" charset="0"/>
                        <a:ea typeface="宋体" charset="-122"/>
                      </a:endParaRPr>
                    </a:p>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200" b="0" i="0" u="none" strike="noStrike" cap="none" normalizeH="0" baseline="0" dirty="0">
                          <a:ln>
                            <a:noFill/>
                          </a:ln>
                          <a:solidFill>
                            <a:schemeClr val="tx1"/>
                          </a:solidFill>
                          <a:effectLst/>
                          <a:latin typeface="Arial" charset="0"/>
                          <a:ea typeface="宋体" charset="-122"/>
                        </a:rPr>
                        <a:t>稳定状态的条件是什么</a:t>
                      </a:r>
                      <a:endParaRPr kumimoji="0" lang="zh-CN" altLang="en-US" sz="2200" b="1" i="0" u="none" strike="noStrike" cap="none" normalizeH="0" baseline="0" dirty="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200" b="0" i="0" u="none" strike="noStrike" cap="none" normalizeH="0" baseline="0" dirty="0">
                          <a:ln>
                            <a:noFill/>
                          </a:ln>
                          <a:solidFill>
                            <a:schemeClr val="tx1"/>
                          </a:solidFill>
                          <a:effectLst/>
                          <a:latin typeface="Arial" charset="0"/>
                          <a:ea typeface="宋体" charset="-122"/>
                        </a:rPr>
                        <a:t>储蓄率的提高对稳定状态的影响是什么；</a:t>
                      </a:r>
                      <a:endParaRPr kumimoji="0" lang="en-US" altLang="zh-CN" sz="2200" b="0" i="0" u="none" strike="noStrike" cap="none" normalizeH="0" baseline="0" dirty="0">
                        <a:ln>
                          <a:noFill/>
                        </a:ln>
                        <a:solidFill>
                          <a:schemeClr val="tx1"/>
                        </a:solidFill>
                        <a:effectLst/>
                        <a:latin typeface="Arial" charset="0"/>
                        <a:ea typeface="宋体" charset="-122"/>
                      </a:endParaRPr>
                    </a:p>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200" b="0" i="0" u="none" strike="noStrike" cap="none" normalizeH="0" baseline="0" dirty="0">
                          <a:ln>
                            <a:noFill/>
                          </a:ln>
                          <a:solidFill>
                            <a:schemeClr val="tx1"/>
                          </a:solidFill>
                          <a:effectLst/>
                          <a:latin typeface="Arial" charset="0"/>
                          <a:ea typeface="宋体" charset="-122"/>
                        </a:rPr>
                        <a:t>技术进步会稳定状态的影响是什么</a:t>
                      </a:r>
                      <a:endParaRPr kumimoji="0" lang="zh-CN" altLang="en-US" sz="2200" b="1" i="0" u="none" strike="noStrike" cap="none" normalizeH="0" baseline="0" dirty="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2200" b="0" i="0" u="none" strike="noStrike" cap="none" normalizeH="0" baseline="0" dirty="0">
                          <a:ln>
                            <a:noFill/>
                          </a:ln>
                          <a:solidFill>
                            <a:schemeClr val="tx1"/>
                          </a:solidFill>
                          <a:effectLst/>
                          <a:latin typeface="Arial" charset="0"/>
                          <a:ea typeface="宋体" charset="-122"/>
                        </a:rPr>
                        <a:t>技术进步或储蓄率提高时旧的稳定状态向新稳定状态变化的时间过程是什么样的</a:t>
                      </a:r>
                      <a:endParaRPr kumimoji="0" lang="zh-CN" altLang="zh-CN" sz="2200" b="1" i="0" u="none" strike="noStrike" cap="none" normalizeH="0" baseline="0" dirty="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41124" y="3871314"/>
            <a:ext cx="2353228" cy="1675188"/>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955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41124" y="541781"/>
            <a:ext cx="10515600"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itchFamily="2" charset="-122"/>
                <a:ea typeface="华文行楷" pitchFamily="2" charset="-122"/>
                <a:cs typeface="+mn-cs"/>
                <a:sym typeface="+mn-ea"/>
              </a:rPr>
              <a:t>实证分析与规范分析</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41" name="Rectangle 3"/>
          <p:cNvSpPr>
            <a:spLocks noChangeArrowheads="1"/>
          </p:cNvSpPr>
          <p:nvPr/>
        </p:nvSpPr>
        <p:spPr bwMode="auto">
          <a:xfrm>
            <a:off x="3952240" y="2610829"/>
            <a:ext cx="2057400" cy="635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800" dirty="0" smtClean="0">
                <a:solidFill>
                  <a:srgbClr val="FF0000"/>
                </a:solidFill>
                <a:effectLst>
                  <a:outerShdw blurRad="38100" dist="38100" dir="2700000" algn="tl">
                    <a:srgbClr val="C0C0C0"/>
                  </a:outerShdw>
                </a:effectLst>
                <a:latin typeface="楷体" pitchFamily="49" charset="-122"/>
                <a:ea typeface="楷体" pitchFamily="49" charset="-122"/>
              </a:rPr>
              <a:t>实证分析</a:t>
            </a:r>
            <a:endParaRPr lang="zh-CN" altLang="en-US" sz="2800" dirty="0">
              <a:solidFill>
                <a:srgbClr val="FF0000"/>
              </a:solidFill>
              <a:effectLst>
                <a:outerShdw blurRad="38100" dist="38100" dir="2700000" algn="tl">
                  <a:srgbClr val="C0C0C0"/>
                </a:outerShdw>
              </a:effectLst>
              <a:latin typeface="楷体" pitchFamily="49" charset="-122"/>
              <a:ea typeface="楷体" pitchFamily="49" charset="-122"/>
            </a:endParaRPr>
          </a:p>
        </p:txBody>
      </p:sp>
      <p:sp>
        <p:nvSpPr>
          <p:cNvPr id="43" name="Rectangle 4"/>
          <p:cNvSpPr>
            <a:spLocks noChangeArrowheads="1"/>
          </p:cNvSpPr>
          <p:nvPr/>
        </p:nvSpPr>
        <p:spPr bwMode="auto">
          <a:xfrm>
            <a:off x="6334760" y="2686804"/>
            <a:ext cx="335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000" dirty="0">
                <a:latin typeface="微软雅黑" pitchFamily="34" charset="-122"/>
                <a:ea typeface="微软雅黑" pitchFamily="34" charset="-122"/>
              </a:rPr>
              <a:t>了解经济如何运行的分析</a:t>
            </a:r>
            <a:endParaRPr lang="zh-CN" altLang="en-US" sz="2000" dirty="0">
              <a:latin typeface="微软雅黑" pitchFamily="34" charset="-122"/>
              <a:ea typeface="微软雅黑" pitchFamily="34" charset="-122"/>
            </a:endParaRPr>
          </a:p>
        </p:txBody>
      </p:sp>
      <p:sp>
        <p:nvSpPr>
          <p:cNvPr id="44" name="Rectangle 5"/>
          <p:cNvSpPr>
            <a:spLocks noChangeArrowheads="1"/>
          </p:cNvSpPr>
          <p:nvPr/>
        </p:nvSpPr>
        <p:spPr bwMode="auto">
          <a:xfrm>
            <a:off x="4124960" y="4708908"/>
            <a:ext cx="1981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800" dirty="0" smtClean="0">
                <a:solidFill>
                  <a:srgbClr val="FF0000"/>
                </a:solidFill>
                <a:effectLst>
                  <a:outerShdw blurRad="38100" dist="38100" dir="2700000" algn="tl">
                    <a:srgbClr val="C0C0C0"/>
                  </a:outerShdw>
                </a:effectLst>
                <a:latin typeface="楷体" pitchFamily="49" charset="-122"/>
                <a:ea typeface="楷体" pitchFamily="49" charset="-122"/>
              </a:rPr>
              <a:t>规范分析</a:t>
            </a:r>
            <a:endParaRPr lang="zh-CN" altLang="en-US" sz="2800" dirty="0">
              <a:solidFill>
                <a:srgbClr val="FF0000"/>
              </a:solidFill>
              <a:effectLst>
                <a:outerShdw blurRad="38100" dist="38100" dir="2700000" algn="tl">
                  <a:srgbClr val="C0C0C0"/>
                </a:outerShdw>
              </a:effectLst>
              <a:latin typeface="楷体" pitchFamily="49" charset="-122"/>
              <a:ea typeface="楷体" pitchFamily="49" charset="-122"/>
            </a:endParaRPr>
          </a:p>
        </p:txBody>
      </p:sp>
      <p:sp>
        <p:nvSpPr>
          <p:cNvPr id="45" name="Rectangle 6"/>
          <p:cNvSpPr>
            <a:spLocks noChangeArrowheads="1"/>
          </p:cNvSpPr>
          <p:nvPr/>
        </p:nvSpPr>
        <p:spPr bwMode="auto">
          <a:xfrm>
            <a:off x="6250940" y="4708908"/>
            <a:ext cx="4953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000" dirty="0">
                <a:latin typeface="微软雅黑" pitchFamily="34" charset="-122"/>
                <a:ea typeface="微软雅黑" pitchFamily="34" charset="-122"/>
              </a:rPr>
              <a:t>对于政策以及行动的福利后果的分析</a:t>
            </a:r>
            <a:endParaRPr lang="zh-CN" altLang="en-US" sz="2000" dirty="0">
              <a:latin typeface="微软雅黑" pitchFamily="34" charset="-122"/>
              <a:ea typeface="微软雅黑" pitchFamily="34" charset="-122"/>
            </a:endParaRPr>
          </a:p>
        </p:txBody>
      </p:sp>
      <p:sp>
        <p:nvSpPr>
          <p:cNvPr id="46" name="Rectangle 8" descr="5%"/>
          <p:cNvSpPr>
            <a:spLocks noChangeArrowheads="1"/>
          </p:cNvSpPr>
          <p:nvPr/>
        </p:nvSpPr>
        <p:spPr bwMode="auto">
          <a:xfrm>
            <a:off x="4124960" y="1962476"/>
            <a:ext cx="1245123" cy="533400"/>
          </a:xfrm>
          <a:prstGeom prst="rect">
            <a:avLst/>
          </a:prstGeom>
          <a:pattFill prst="pct10">
            <a:fgClr>
              <a:srgbClr val="3399FF"/>
            </a:fgClr>
            <a:bgClr>
              <a:schemeClr val="bg1"/>
            </a:bgClr>
          </a:pattFill>
          <a:ln w="9525">
            <a:solidFill>
              <a:schemeClr val="tx1"/>
            </a:solidFill>
            <a:miter lim="800000"/>
          </a:ln>
          <a:effectLst>
            <a:prstShdw prst="shdw17" dist="17961" dir="2700000">
              <a:srgbClr val="3399FF">
                <a:gamma/>
                <a:shade val="60000"/>
                <a:invGamma/>
              </a:srgbClr>
            </a:prstShdw>
          </a:effectLst>
        </p:spPr>
        <p:txBody>
          <a:bodyPr lIns="90000" tIns="46800" rIns="90000" bIns="46800" anchor="ctr"/>
          <a:lstStyle/>
          <a:p>
            <a:pPr algn="dist"/>
            <a:r>
              <a:rPr lang="zh-CN" altLang="en-US" sz="2400" dirty="0">
                <a:effectLst>
                  <a:outerShdw blurRad="38100" dist="38100" dir="2700000" algn="tl">
                    <a:srgbClr val="C0C0C0"/>
                  </a:outerShdw>
                </a:effectLst>
                <a:latin typeface="微软雅黑" pitchFamily="34" charset="-122"/>
                <a:ea typeface="微软雅黑" pitchFamily="34" charset="-122"/>
              </a:rPr>
              <a:t>是什么</a:t>
            </a:r>
            <a:endParaRPr lang="zh-CN" altLang="en-US" sz="2400" dirty="0">
              <a:effectLst>
                <a:outerShdw blurRad="38100" dist="38100" dir="2700000" algn="tl">
                  <a:srgbClr val="C0C0C0"/>
                </a:outerShdw>
              </a:effectLst>
              <a:latin typeface="微软雅黑" pitchFamily="34" charset="-122"/>
              <a:ea typeface="微软雅黑" pitchFamily="34" charset="-122"/>
            </a:endParaRPr>
          </a:p>
        </p:txBody>
      </p:sp>
      <p:sp>
        <p:nvSpPr>
          <p:cNvPr id="47" name="Rectangle 10" descr="5%"/>
          <p:cNvSpPr>
            <a:spLocks noChangeArrowheads="1"/>
          </p:cNvSpPr>
          <p:nvPr/>
        </p:nvSpPr>
        <p:spPr bwMode="auto">
          <a:xfrm>
            <a:off x="4173220" y="4006950"/>
            <a:ext cx="1884680" cy="533400"/>
          </a:xfrm>
          <a:prstGeom prst="rect">
            <a:avLst/>
          </a:prstGeom>
          <a:pattFill prst="pct10">
            <a:fgClr>
              <a:srgbClr val="33CC33"/>
            </a:fgClr>
            <a:bgClr>
              <a:schemeClr val="bg1"/>
            </a:bgClr>
          </a:pattFill>
          <a:ln w="9525">
            <a:solidFill>
              <a:srgbClr val="336600"/>
            </a:solidFill>
            <a:miter lim="800000"/>
          </a:ln>
          <a:effectLst>
            <a:prstShdw prst="shdw17" dist="17961" dir="2700000">
              <a:srgbClr val="336600">
                <a:gamma/>
                <a:shade val="60000"/>
                <a:invGamma/>
              </a:srgbClr>
            </a:prstShdw>
          </a:effectLst>
        </p:spPr>
        <p:txBody>
          <a:bodyPr lIns="90000" tIns="46800" rIns="90000" bIns="46800" anchor="ctr"/>
          <a:lstStyle/>
          <a:p>
            <a:pPr algn="dist"/>
            <a:r>
              <a:rPr lang="zh-CN" altLang="en-US" sz="2400" dirty="0">
                <a:effectLst>
                  <a:outerShdw blurRad="38100" dist="38100" dir="2700000" algn="tl">
                    <a:srgbClr val="C0C0C0"/>
                  </a:outerShdw>
                </a:effectLst>
                <a:latin typeface="微软雅黑" pitchFamily="34" charset="-122"/>
                <a:ea typeface="微软雅黑" pitchFamily="34" charset="-122"/>
              </a:rPr>
              <a:t>应该是什么</a:t>
            </a:r>
            <a:endParaRPr lang="zh-CN" altLang="en-US" sz="2400" dirty="0">
              <a:effectLst>
                <a:outerShdw blurRad="38100" dist="38100" dir="2700000" algn="tl">
                  <a:srgbClr val="C0C0C0"/>
                </a:outerShdw>
              </a:effectLst>
              <a:latin typeface="微软雅黑" pitchFamily="34" charset="-122"/>
              <a:ea typeface="微软雅黑" pitchFamily="3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3255" y="1697172"/>
            <a:ext cx="2044105" cy="1533079"/>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955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41124" y="541781"/>
            <a:ext cx="10515600"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itchFamily="2" charset="-122"/>
                <a:ea typeface="华文行楷" pitchFamily="2" charset="-122"/>
                <a:cs typeface="+mn-cs"/>
                <a:sym typeface="+mn-ea"/>
              </a:rPr>
              <a:t>实证分析与规范分析</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graphicFrame>
        <p:nvGraphicFramePr>
          <p:cNvPr id="15" name="Group 3"/>
          <p:cNvGraphicFramePr>
            <a:graphicFrameLocks noGrp="1"/>
          </p:cNvGraphicFramePr>
          <p:nvPr/>
        </p:nvGraphicFramePr>
        <p:xfrm>
          <a:off x="1804607" y="1825244"/>
          <a:ext cx="8175625" cy="3373438"/>
        </p:xfrm>
        <a:graphic>
          <a:graphicData uri="http://schemas.openxmlformats.org/drawingml/2006/table">
            <a:tbl>
              <a:tblPr/>
              <a:tblGrid>
                <a:gridCol w="2263775"/>
                <a:gridCol w="2627312"/>
                <a:gridCol w="3284538"/>
              </a:tblGrid>
              <a:tr h="550863">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800" b="0" i="0" u="none" strike="noStrike" cap="none" normalizeH="0" baseline="0" dirty="0">
                        <a:ln>
                          <a:noFill/>
                        </a:ln>
                        <a:solidFill>
                          <a:srgbClr val="FFFFFF"/>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FFFF00"/>
                          </a:solidFill>
                          <a:effectLst/>
                          <a:latin typeface="Arial" charset="0"/>
                          <a:ea typeface="宋体" charset="-122"/>
                        </a:rPr>
                        <a:t>实证分析</a:t>
                      </a:r>
                      <a:endParaRPr kumimoji="0" lang="zh-CN" altLang="zh-CN" sz="2400" b="0" i="0" u="none" strike="noStrike" cap="none" normalizeH="0" baseline="0" dirty="0">
                        <a:ln>
                          <a:noFill/>
                        </a:ln>
                        <a:solidFill>
                          <a:srgbClr val="FFFF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FFFF00"/>
                          </a:solidFill>
                          <a:effectLst/>
                          <a:latin typeface="Arial" charset="0"/>
                          <a:ea typeface="宋体" charset="-122"/>
                        </a:rPr>
                        <a:t>规范分析</a:t>
                      </a:r>
                      <a:endParaRPr kumimoji="0" lang="zh-CN" altLang="zh-CN" sz="2400" b="0" i="0" u="none" strike="noStrike" cap="none" normalizeH="0" baseline="0" dirty="0">
                        <a:ln>
                          <a:noFill/>
                        </a:ln>
                        <a:solidFill>
                          <a:srgbClr val="FFFF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33400">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charset="0"/>
                          <a:ea typeface="宋体" charset="-122"/>
                        </a:rPr>
                        <a:t>研究任务</a:t>
                      </a:r>
                      <a:endParaRPr kumimoji="0" lang="zh-CN" altLang="zh-CN" sz="2000" b="1" i="0" u="none" strike="noStrike" cap="none" normalizeH="0" baseline="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Arial" charset="0"/>
                          <a:ea typeface="宋体" charset="-122"/>
                        </a:rPr>
                        <a:t>“是什么”</a:t>
                      </a:r>
                      <a:endParaRPr kumimoji="0" lang="zh-CN" altLang="en-US" sz="2000" b="1" i="0" u="none" strike="noStrike" cap="none" normalizeH="0" baseline="0" dirty="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Arial" charset="0"/>
                          <a:ea typeface="宋体" charset="-122"/>
                        </a:rPr>
                        <a:t>“应该是什么”</a:t>
                      </a:r>
                      <a:endParaRPr kumimoji="0" lang="zh-CN" altLang="en-US" sz="2000" b="1" i="0" u="none" strike="noStrike" cap="none" normalizeH="0" baseline="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68325">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charset="0"/>
                          <a:ea typeface="宋体" charset="-122"/>
                        </a:rPr>
                        <a:t>价值判断</a:t>
                      </a:r>
                      <a:endParaRPr kumimoji="0" lang="zh-CN" altLang="zh-CN" sz="2000" b="1" i="0" u="none" strike="noStrike" cap="none" normalizeH="0" baseline="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charset="0"/>
                          <a:ea typeface="宋体" charset="-122"/>
                        </a:rPr>
                        <a:t>无预设立场</a:t>
                      </a:r>
                      <a:endParaRPr kumimoji="0" lang="zh-CN" altLang="zh-CN" sz="2000" b="1" i="0" u="none" strike="noStrike" cap="none" normalizeH="0" baseline="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charset="0"/>
                          <a:ea typeface="宋体" charset="-122"/>
                        </a:rPr>
                        <a:t>有预设立场</a:t>
                      </a:r>
                      <a:endParaRPr kumimoji="0" lang="zh-CN" altLang="zh-CN" sz="2000" b="1" i="0" u="none" strike="noStrike" cap="none" normalizeH="0" baseline="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657225">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charset="0"/>
                          <a:ea typeface="宋体" charset="-122"/>
                        </a:rPr>
                        <a:t>正确与否</a:t>
                      </a:r>
                      <a:endParaRPr kumimoji="0" lang="zh-CN" altLang="zh-CN" sz="2000" b="1" i="0" u="none" strike="noStrike" cap="none" normalizeH="0" baseline="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charset="0"/>
                          <a:ea typeface="宋体" charset="-122"/>
                        </a:rPr>
                        <a:t>很多情况下可以验证</a:t>
                      </a:r>
                      <a:endParaRPr kumimoji="0" lang="zh-CN" altLang="zh-CN" sz="2000" b="1" i="0" u="none" strike="noStrike" cap="none" normalizeH="0" baseline="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charset="0"/>
                          <a:ea typeface="宋体" charset="-122"/>
                        </a:rPr>
                        <a:t>与价值判断有关，无法验证</a:t>
                      </a:r>
                      <a:endParaRPr kumimoji="0" lang="zh-CN" altLang="zh-CN" sz="2000" b="1" i="0" u="none" strike="noStrike" cap="none" normalizeH="0" baseline="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30225">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charset="0"/>
                          <a:ea typeface="宋体" charset="-122"/>
                        </a:rPr>
                        <a:t>关系</a:t>
                      </a:r>
                      <a:endParaRPr kumimoji="0" lang="zh-CN" altLang="zh-CN" sz="2000" b="1" i="0" u="none" strike="noStrike" cap="none" normalizeH="0" baseline="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charset="0"/>
                          <a:ea typeface="宋体" charset="-122"/>
                        </a:rPr>
                        <a:t>为规范分析的前提</a:t>
                      </a:r>
                      <a:endParaRPr kumimoji="0" lang="zh-CN" altLang="zh-CN" sz="2000" b="1" i="0" u="none" strike="noStrike" cap="none" normalizeH="0" baseline="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charset="0"/>
                          <a:ea typeface="宋体" charset="-122"/>
                        </a:rPr>
                        <a:t>以实证分析为基础</a:t>
                      </a:r>
                      <a:endParaRPr kumimoji="0" lang="zh-CN" altLang="zh-CN" sz="2000" b="1" i="0" u="none" strike="noStrike" cap="none" normalizeH="0" baseline="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533400">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dirty="0">
                          <a:ln>
                            <a:noFill/>
                          </a:ln>
                          <a:solidFill>
                            <a:srgbClr val="FF0066"/>
                          </a:solidFill>
                          <a:effectLst/>
                          <a:latin typeface="Arial" charset="0"/>
                          <a:ea typeface="宋体" charset="-122"/>
                        </a:rPr>
                        <a:t>例子：公平与效率</a:t>
                      </a:r>
                      <a:endParaRPr kumimoji="0" lang="zh-CN" altLang="zh-CN" sz="2000" b="1" i="0" u="none" strike="noStrike" cap="none" normalizeH="0" baseline="0" dirty="0">
                        <a:ln>
                          <a:noFill/>
                        </a:ln>
                        <a:solidFill>
                          <a:srgbClr val="FF0066"/>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Arial" charset="0"/>
                          <a:ea typeface="宋体" charset="-122"/>
                        </a:rPr>
                        <a:t>是否存在着交替关系</a:t>
                      </a:r>
                      <a:endParaRPr kumimoji="0" lang="zh-CN" altLang="zh-CN" sz="2000" b="1" i="0" u="none" strike="noStrike" cap="none" normalizeH="0" baseline="0" dirty="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Arial" charset="0"/>
                          <a:ea typeface="宋体" charset="-122"/>
                        </a:rPr>
                        <a:t>公平优先还是效率优先？</a:t>
                      </a:r>
                      <a:endParaRPr kumimoji="0" lang="zh-CN" altLang="zh-CN" sz="2000" b="1" i="0" u="none" strike="noStrike" cap="none" normalizeH="0" baseline="0" dirty="0">
                        <a:ln>
                          <a:noFill/>
                        </a:ln>
                        <a:solidFill>
                          <a:srgbClr val="CC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955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41124" y="535626"/>
            <a:ext cx="10515600" cy="54784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itchFamily="2" charset="-122"/>
                <a:ea typeface="华文行楷" pitchFamily="2" charset="-122"/>
                <a:cs typeface="+mn-cs"/>
                <a:sym typeface="+mn-ea"/>
              </a:rPr>
              <a:t>边际分析</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8" name="内容占位符 2"/>
          <p:cNvSpPr txBox="1">
            <a:spLocks noChangeArrowheads="1"/>
          </p:cNvSpPr>
          <p:nvPr/>
        </p:nvSpPr>
        <p:spPr>
          <a:xfrm>
            <a:off x="944880" y="1367409"/>
            <a:ext cx="8229600" cy="4784725"/>
          </a:xfrm>
          <a:prstGeom prst="rect">
            <a:avLst/>
          </a:prstGeom>
        </p:spPr>
        <p:txBody>
          <a:bodyPr vert="horz" lIns="91440" tIns="45720" rIns="91440" bIns="45720" rtlCol="0">
            <a:normAutofit/>
          </a:bodyPr>
          <a:lstStyle/>
          <a:p>
            <a:pPr marL="685800" marR="0" lvl="1" indent="-228600" algn="l" defTabSz="914400" rtl="0" eaLnBrk="1" fontAlgn="auto" latinLnBrk="0" hangingPunct="1">
              <a:lnSpc>
                <a:spcPct val="120000"/>
              </a:lnSpc>
              <a:spcBef>
                <a:spcPct val="4000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rgbClr val="FF0066"/>
                </a:solidFill>
                <a:effectLst/>
                <a:uLnTx/>
                <a:uFillTx/>
                <a:latin typeface="+mn-lt"/>
                <a:ea typeface="+mn-ea"/>
                <a:cs typeface="+mn-cs"/>
              </a:rPr>
              <a:t>出发点</a:t>
            </a:r>
            <a:r>
              <a:rPr kumimoji="0" lang="en-US" altLang="zh-CN" sz="2400" b="0" i="0" u="none" strike="noStrike" kern="1200" cap="none" spc="0" normalizeH="0" baseline="0" noProof="0" dirty="0" smtClean="0">
                <a:ln>
                  <a:noFill/>
                </a:ln>
                <a:solidFill>
                  <a:srgbClr val="FF0066"/>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对当下的决策和选择行为进行研究，不让过去已经发生的事情影响到现在。</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20000"/>
              </a:lnSpc>
              <a:spcBef>
                <a:spcPct val="4000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研究一种经济变量的数量变动会对其他经济变量产生多大影响的方法。</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20000"/>
              </a:lnSpc>
              <a:spcBef>
                <a:spcPct val="4000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rgbClr val="FF0066"/>
                </a:solidFill>
                <a:effectLst/>
                <a:uLnTx/>
                <a:uFillTx/>
                <a:latin typeface="+mn-lt"/>
                <a:ea typeface="+mn-ea"/>
                <a:cs typeface="+mn-cs"/>
              </a:rPr>
              <a:t>边际</a:t>
            </a:r>
            <a:r>
              <a:rPr kumimoji="0" lang="en-US" altLang="zh-CN" sz="2400" b="0" i="0" u="none" strike="noStrike" kern="1200" cap="none" spc="0" normalizeH="0" baseline="0" noProof="0" dirty="0" smtClean="0">
                <a:ln>
                  <a:noFill/>
                </a:ln>
                <a:solidFill>
                  <a:srgbClr val="FF0066"/>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“额外的”、“新增”、“追求”。</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20000"/>
              </a:lnSpc>
              <a:spcBef>
                <a:spcPct val="4000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决策时比较新增成本和新增收益。</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20000"/>
              </a:lnSpc>
              <a:spcBef>
                <a:spcPct val="4000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数学分析中的体现</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导数或微分、</a:t>
            </a:r>
            <a:r>
              <a:rPr kumimoji="0" lang="zh-CN" altLang="en-US" sz="2400" b="0" i="0" u="none" strike="noStrike" kern="1200" cap="none" spc="0" normalizeH="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最优化问题求解</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20000"/>
              </a:lnSpc>
              <a:spcBef>
                <a:spcPct val="40000"/>
              </a:spcBef>
              <a:spcAft>
                <a:spcPts val="0"/>
              </a:spcAft>
              <a:buClrTx/>
              <a:buSzTx/>
              <a:defRPr/>
            </a:pPr>
            <a:r>
              <a:rPr lang="en-US" altLang="zh-CN" sz="2400" noProof="0" dirty="0" smtClean="0"/>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时的一阶条件</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to="" calcmode="lin" valueType="num">
                                      <p:cBhvr>
                                        <p:cTn id="7" dur="1" fill="hold"/>
                                        <p:tgtEl>
                                          <p:spTgt spid="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to="" calcmode="lin" valueType="num">
                                      <p:cBhvr>
                                        <p:cTn id="12" dur="1" fill="hold"/>
                                        <p:tgtEl>
                                          <p:spTgt spid="8">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to="" calcmode="lin" valueType="num">
                                      <p:cBhvr>
                                        <p:cTn id="17" dur="1" fill="hold"/>
                                        <p:tgtEl>
                                          <p:spTgt spid="8">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 to="" calcmode="lin" valueType="num">
                                      <p:cBhvr>
                                        <p:cTn id="22" dur="1" fill="hold"/>
                                        <p:tgtEl>
                                          <p:spTgt spid="8">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to="" calcmode="lin" valueType="num">
                                      <p:cBhvr>
                                        <p:cTn id="27" dur="1" fill="hold"/>
                                        <p:tgtEl>
                                          <p:spTgt spid="8">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 to="" calcmode="lin" valueType="num">
                                      <p:cBhvr>
                                        <p:cTn id="32" dur="1" fill="hold"/>
                                        <p:tgtEl>
                                          <p:spTgt spid="8">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1"/>
          <p:cNvSpPr>
            <a:spLocks noChangeArrowheads="1"/>
          </p:cNvSpPr>
          <p:nvPr/>
        </p:nvSpPr>
        <p:spPr bwMode="auto">
          <a:xfrm>
            <a:off x="6118256" y="1703544"/>
            <a:ext cx="3401664" cy="346639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11" name="Rectangle 89"/>
          <p:cNvSpPr>
            <a:spLocks noChangeArrowheads="1"/>
          </p:cNvSpPr>
          <p:nvPr/>
        </p:nvSpPr>
        <p:spPr bwMode="auto">
          <a:xfrm>
            <a:off x="2032000" y="1731477"/>
            <a:ext cx="3759200" cy="3410533"/>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00926"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sym typeface="+mn-ea"/>
              </a:rPr>
              <a:t>个量分析与总量分析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53" name="Rectangle 3"/>
          <p:cNvSpPr>
            <a:spLocks noChangeArrowheads="1"/>
          </p:cNvSpPr>
          <p:nvPr/>
        </p:nvSpPr>
        <p:spPr bwMode="auto">
          <a:xfrm>
            <a:off x="2779728" y="2620286"/>
            <a:ext cx="2590800" cy="2370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itchFamily="18" charset="0"/>
                <a:ea typeface="宋体" charset="-122"/>
              </a:defRPr>
            </a:lvl1pPr>
            <a:lvl2pPr marL="67818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buFont typeface="Wingdings" charset="2"/>
              <a:buChar char="Ø"/>
            </a:pPr>
            <a:r>
              <a:rPr lang="zh-CN" altLang="en-US" sz="2000" dirty="0">
                <a:latin typeface="微软雅黑" pitchFamily="34" charset="-122"/>
                <a:ea typeface="微软雅黑" pitchFamily="34" charset="-122"/>
              </a:rPr>
              <a:t>单个居民（效用）</a:t>
            </a:r>
            <a:endParaRPr lang="zh-CN" altLang="en-US" sz="2000" dirty="0">
              <a:latin typeface="微软雅黑" pitchFamily="34" charset="-122"/>
              <a:ea typeface="微软雅黑" pitchFamily="34" charset="-122"/>
            </a:endParaRPr>
          </a:p>
          <a:p>
            <a:pPr>
              <a:lnSpc>
                <a:spcPct val="150000"/>
              </a:lnSpc>
              <a:buFont typeface="Wingdings" charset="2"/>
              <a:buChar char="Ø"/>
            </a:pPr>
            <a:r>
              <a:rPr lang="zh-CN" altLang="en-US" sz="2000" dirty="0">
                <a:latin typeface="微软雅黑" pitchFamily="34" charset="-122"/>
                <a:ea typeface="微软雅黑" pitchFamily="34" charset="-122"/>
              </a:rPr>
              <a:t>单个厂商（利润）</a:t>
            </a:r>
            <a:endParaRPr lang="zh-CN" altLang="en-US" sz="2000" dirty="0">
              <a:latin typeface="微软雅黑" pitchFamily="34" charset="-122"/>
              <a:ea typeface="微软雅黑" pitchFamily="34" charset="-122"/>
            </a:endParaRPr>
          </a:p>
          <a:p>
            <a:pPr>
              <a:lnSpc>
                <a:spcPct val="150000"/>
              </a:lnSpc>
              <a:buFont typeface="Wingdings" charset="2"/>
              <a:buChar char="Ø"/>
            </a:pPr>
            <a:r>
              <a:rPr lang="zh-CN" altLang="en-US" sz="2000" dirty="0">
                <a:latin typeface="微软雅黑" pitchFamily="34" charset="-122"/>
                <a:ea typeface="微软雅黑" pitchFamily="34" charset="-122"/>
              </a:rPr>
              <a:t>单个商品（价格）</a:t>
            </a:r>
            <a:endParaRPr lang="zh-CN" altLang="en-US" sz="2000" dirty="0">
              <a:latin typeface="微软雅黑" pitchFamily="34" charset="-122"/>
              <a:ea typeface="微软雅黑" pitchFamily="34" charset="-122"/>
            </a:endParaRPr>
          </a:p>
          <a:p>
            <a:pPr>
              <a:lnSpc>
                <a:spcPct val="150000"/>
              </a:lnSpc>
              <a:buFont typeface="Wingdings" charset="2"/>
              <a:buChar char="Ø"/>
            </a:pPr>
            <a:r>
              <a:rPr lang="zh-CN" altLang="en-US" sz="2000" dirty="0">
                <a:latin typeface="微软雅黑" pitchFamily="34" charset="-122"/>
                <a:ea typeface="微软雅黑" pitchFamily="34" charset="-122"/>
              </a:rPr>
              <a:t>单个市场（均衡）</a:t>
            </a:r>
            <a:endParaRPr lang="zh-CN" altLang="en-US" sz="2000" dirty="0">
              <a:latin typeface="微软雅黑" pitchFamily="34" charset="-122"/>
              <a:ea typeface="微软雅黑" pitchFamily="34" charset="-122"/>
            </a:endParaRPr>
          </a:p>
          <a:p>
            <a:pPr>
              <a:lnSpc>
                <a:spcPct val="150000"/>
              </a:lnSpc>
              <a:buFont typeface="Wingdings" charset="2"/>
              <a:buChar char="Ø"/>
            </a:pPr>
            <a:r>
              <a:rPr lang="en-US" altLang="zh-CN"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sp>
        <p:nvSpPr>
          <p:cNvPr id="63" name="Rectangle 4"/>
          <p:cNvSpPr>
            <a:spLocks noChangeArrowheads="1"/>
          </p:cNvSpPr>
          <p:nvPr/>
        </p:nvSpPr>
        <p:spPr bwMode="auto">
          <a:xfrm>
            <a:off x="6899004" y="2599966"/>
            <a:ext cx="2978452" cy="2391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itchFamily="18" charset="0"/>
                <a:ea typeface="宋体" charset="-122"/>
              </a:defRPr>
            </a:lvl1pPr>
            <a:lvl2pPr marL="67818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buFont typeface="Wingdings" charset="2"/>
              <a:buChar char="Ø"/>
            </a:pPr>
            <a:r>
              <a:rPr lang="zh-CN" altLang="en-US" sz="2000" dirty="0">
                <a:latin typeface="微软雅黑" pitchFamily="34" charset="-122"/>
                <a:ea typeface="微软雅黑" pitchFamily="34" charset="-122"/>
              </a:rPr>
              <a:t>总消费</a:t>
            </a:r>
            <a:endParaRPr lang="zh-CN" altLang="en-US" sz="2000" dirty="0">
              <a:latin typeface="微软雅黑" pitchFamily="34" charset="-122"/>
              <a:ea typeface="微软雅黑" pitchFamily="34" charset="-122"/>
            </a:endParaRPr>
          </a:p>
          <a:p>
            <a:pPr>
              <a:lnSpc>
                <a:spcPct val="150000"/>
              </a:lnSpc>
              <a:buFont typeface="Wingdings" charset="2"/>
              <a:buChar char="Ø"/>
            </a:pPr>
            <a:r>
              <a:rPr lang="zh-CN" altLang="en-US" sz="2000" dirty="0">
                <a:latin typeface="微软雅黑" pitchFamily="34" charset="-122"/>
                <a:ea typeface="微软雅黑" pitchFamily="34" charset="-122"/>
              </a:rPr>
              <a:t>总供给</a:t>
            </a:r>
            <a:endParaRPr lang="zh-CN" altLang="en-US" sz="2000" dirty="0">
              <a:latin typeface="微软雅黑" pitchFamily="34" charset="-122"/>
              <a:ea typeface="微软雅黑" pitchFamily="34" charset="-122"/>
            </a:endParaRPr>
          </a:p>
          <a:p>
            <a:pPr>
              <a:lnSpc>
                <a:spcPct val="150000"/>
              </a:lnSpc>
              <a:buFont typeface="Wingdings" charset="2"/>
              <a:buChar char="Ø"/>
            </a:pPr>
            <a:r>
              <a:rPr lang="zh-CN" altLang="en-US" sz="2000" dirty="0">
                <a:latin typeface="微软雅黑" pitchFamily="34" charset="-122"/>
                <a:ea typeface="微软雅黑" pitchFamily="34" charset="-122"/>
              </a:rPr>
              <a:t>总需求</a:t>
            </a:r>
            <a:endParaRPr lang="zh-CN" altLang="en-US" sz="2000" dirty="0">
              <a:latin typeface="微软雅黑" pitchFamily="34" charset="-122"/>
              <a:ea typeface="微软雅黑" pitchFamily="34" charset="-122"/>
            </a:endParaRPr>
          </a:p>
          <a:p>
            <a:pPr>
              <a:lnSpc>
                <a:spcPct val="150000"/>
              </a:lnSpc>
              <a:buFont typeface="Wingdings" charset="2"/>
              <a:buChar char="Ø"/>
            </a:pPr>
            <a:r>
              <a:rPr lang="zh-CN" altLang="en-US" sz="2000" dirty="0">
                <a:latin typeface="微软雅黑" pitchFamily="34" charset="-122"/>
                <a:ea typeface="微软雅黑" pitchFamily="34" charset="-122"/>
              </a:rPr>
              <a:t>物价总水平</a:t>
            </a:r>
            <a:endParaRPr lang="zh-CN" altLang="en-US" sz="2000" dirty="0">
              <a:latin typeface="微软雅黑" pitchFamily="34" charset="-122"/>
              <a:ea typeface="微软雅黑" pitchFamily="34" charset="-122"/>
            </a:endParaRPr>
          </a:p>
          <a:p>
            <a:pPr>
              <a:lnSpc>
                <a:spcPct val="150000"/>
              </a:lnSpc>
              <a:buFont typeface="Wingdings" charset="2"/>
              <a:buChar char="Ø"/>
            </a:pPr>
            <a:r>
              <a:rPr lang="en-US" altLang="zh-CN"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sp>
        <p:nvSpPr>
          <p:cNvPr id="65" name="Rectangle 5"/>
          <p:cNvSpPr>
            <a:spLocks noChangeArrowheads="1"/>
          </p:cNvSpPr>
          <p:nvPr/>
        </p:nvSpPr>
        <p:spPr bwMode="auto">
          <a:xfrm>
            <a:off x="3076908" y="1797110"/>
            <a:ext cx="1295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800" b="1" dirty="0">
                <a:latin typeface="楷体" pitchFamily="49" charset="-122"/>
                <a:ea typeface="楷体" pitchFamily="49" charset="-122"/>
              </a:rPr>
              <a:t>个量</a:t>
            </a:r>
            <a:endParaRPr lang="zh-CN" altLang="en-US" sz="2800" b="1" dirty="0">
              <a:latin typeface="楷体" pitchFamily="49" charset="-122"/>
              <a:ea typeface="楷体" pitchFamily="49" charset="-122"/>
            </a:endParaRPr>
          </a:p>
        </p:txBody>
      </p:sp>
      <p:sp>
        <p:nvSpPr>
          <p:cNvPr id="67" name="Rectangle 6"/>
          <p:cNvSpPr>
            <a:spLocks noChangeArrowheads="1"/>
          </p:cNvSpPr>
          <p:nvPr/>
        </p:nvSpPr>
        <p:spPr bwMode="auto">
          <a:xfrm>
            <a:off x="6954520" y="1797110"/>
            <a:ext cx="1295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800" b="1" dirty="0">
                <a:solidFill>
                  <a:srgbClr val="FF0000"/>
                </a:solidFill>
                <a:latin typeface="楷体" pitchFamily="49" charset="-122"/>
                <a:ea typeface="楷体" pitchFamily="49" charset="-122"/>
              </a:rPr>
              <a:t>总量</a:t>
            </a:r>
            <a:endParaRPr lang="zh-CN" altLang="en-US" sz="2800" b="1" dirty="0">
              <a:solidFill>
                <a:srgbClr val="FF0000"/>
              </a:solidFill>
              <a:latin typeface="楷体" pitchFamily="49" charset="-122"/>
              <a:ea typeface="楷体" pitchFamily="49" charset="-122"/>
            </a:endParaRPr>
          </a:p>
        </p:txBody>
      </p:sp>
      <p:pic>
        <p:nvPicPr>
          <p:cNvPr id="14" name="Picture 75" descr="r194"/>
          <p:cNvPicPr>
            <a:picLocks noChangeAspect="1" noChangeArrowheads="1" noCrop="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315548" y="5308990"/>
            <a:ext cx="1714500" cy="1268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57383"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局部均衡分析与一般均衡分析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53" name="AutoShape 10" descr="10%"/>
          <p:cNvSpPr>
            <a:spLocks noChangeArrowheads="1"/>
          </p:cNvSpPr>
          <p:nvPr/>
        </p:nvSpPr>
        <p:spPr bwMode="auto">
          <a:xfrm>
            <a:off x="2626936" y="1771779"/>
            <a:ext cx="7817544" cy="4466461"/>
          </a:xfrm>
          <a:prstGeom prst="roundRect">
            <a:avLst>
              <a:gd name="adj" fmla="val 47037"/>
            </a:avLst>
          </a:prstGeom>
          <a:pattFill prst="pct20">
            <a:fgClr>
              <a:schemeClr val="accent4">
                <a:lumMod val="40000"/>
                <a:lumOff val="60000"/>
              </a:schemeClr>
            </a:fgClr>
            <a:bgClr>
              <a:schemeClr val="bg1"/>
            </a:bgClr>
          </a:pattFill>
          <a:ln w="9525">
            <a:solidFill>
              <a:schemeClr val="accent4">
                <a:lumMod val="50000"/>
              </a:schemeClr>
            </a:solidFill>
            <a:prstDash val="sysDot"/>
            <a:round/>
          </a:ln>
          <a:effectLst/>
        </p:spPr>
        <p:txBody>
          <a:bodyPr wrap="none" lIns="90000" tIns="46800" rIns="90000" bIns="46800" anchor="ctr"/>
          <a:lstStyle/>
          <a:p>
            <a:endParaRPr lang="zh-CN" altLang="en-US"/>
          </a:p>
        </p:txBody>
      </p:sp>
      <p:sp>
        <p:nvSpPr>
          <p:cNvPr id="54" name="Rectangle 5"/>
          <p:cNvSpPr>
            <a:spLocks noChangeArrowheads="1"/>
          </p:cNvSpPr>
          <p:nvPr/>
        </p:nvSpPr>
        <p:spPr bwMode="auto">
          <a:xfrm>
            <a:off x="5568544" y="4432406"/>
            <a:ext cx="2072064" cy="558748"/>
          </a:xfrm>
          <a:prstGeom prst="rect">
            <a:avLst/>
          </a:prstGeom>
          <a:solidFill>
            <a:srgbClr val="E7FFFF"/>
          </a:solidFill>
          <a:ln w="9525">
            <a:solidFill>
              <a:srgbClr val="33CCCC"/>
            </a:solidFill>
            <a:prstDash val="sysDot"/>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solidFill>
                  <a:schemeClr val="accent5">
                    <a:lumMod val="50000"/>
                  </a:schemeClr>
                </a:solidFill>
                <a:effectLst>
                  <a:outerShdw blurRad="38100" dist="38100" dir="2700000" algn="tl">
                    <a:srgbClr val="C0C0C0"/>
                  </a:outerShdw>
                </a:effectLst>
                <a:latin typeface="楷体" pitchFamily="49" charset="-122"/>
                <a:ea typeface="楷体" pitchFamily="49" charset="-122"/>
              </a:rPr>
              <a:t>局部均衡分析</a:t>
            </a:r>
            <a:endParaRPr lang="zh-CN" altLang="en-US" sz="2400" b="1" dirty="0">
              <a:solidFill>
                <a:schemeClr val="accent5">
                  <a:lumMod val="50000"/>
                </a:schemeClr>
              </a:solidFill>
              <a:effectLst>
                <a:outerShdw blurRad="38100" dist="38100" dir="2700000" algn="tl">
                  <a:srgbClr val="C0C0C0"/>
                </a:outerShdw>
              </a:effectLst>
              <a:latin typeface="楷体" pitchFamily="49" charset="-122"/>
              <a:ea typeface="楷体" pitchFamily="49" charset="-122"/>
            </a:endParaRPr>
          </a:p>
        </p:txBody>
      </p:sp>
      <p:sp>
        <p:nvSpPr>
          <p:cNvPr id="55" name="Oval 6"/>
          <p:cNvSpPr>
            <a:spLocks noChangeArrowheads="1"/>
          </p:cNvSpPr>
          <p:nvPr/>
        </p:nvSpPr>
        <p:spPr bwMode="auto">
          <a:xfrm>
            <a:off x="6810028" y="2573658"/>
            <a:ext cx="2717224" cy="1065556"/>
          </a:xfrm>
          <a:prstGeom prst="ellipse">
            <a:avLst/>
          </a:prstGeom>
          <a:solidFill>
            <a:srgbClr val="FFF9F3"/>
          </a:solidFill>
          <a:ln w="9525">
            <a:solidFill>
              <a:srgbClr val="FFCC99"/>
            </a:solidFill>
            <a:prstDash val="sysDot"/>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solidFill>
                  <a:srgbClr val="00B050"/>
                </a:solidFill>
                <a:effectLst>
                  <a:outerShdw blurRad="38100" dist="38100" dir="2700000" algn="tl">
                    <a:srgbClr val="C0C0C0"/>
                  </a:outerShdw>
                </a:effectLst>
                <a:latin typeface="楷体" pitchFamily="49" charset="-122"/>
                <a:ea typeface="楷体" pitchFamily="49" charset="-122"/>
              </a:rPr>
              <a:t>局部均衡分析</a:t>
            </a:r>
            <a:endParaRPr lang="zh-CN" altLang="en-US" sz="2400" b="1" dirty="0">
              <a:solidFill>
                <a:srgbClr val="00B050"/>
              </a:solidFill>
              <a:effectLst>
                <a:outerShdw blurRad="38100" dist="38100" dir="2700000" algn="tl">
                  <a:srgbClr val="C0C0C0"/>
                </a:outerShdw>
              </a:effectLst>
              <a:latin typeface="楷体" pitchFamily="49" charset="-122"/>
              <a:ea typeface="楷体" pitchFamily="49" charset="-122"/>
            </a:endParaRPr>
          </a:p>
        </p:txBody>
      </p:sp>
      <p:sp>
        <p:nvSpPr>
          <p:cNvPr id="56" name="AutoShape 8"/>
          <p:cNvSpPr>
            <a:spLocks noChangeArrowheads="1"/>
          </p:cNvSpPr>
          <p:nvPr/>
        </p:nvSpPr>
        <p:spPr bwMode="auto">
          <a:xfrm>
            <a:off x="3169920" y="2678456"/>
            <a:ext cx="2672080" cy="911912"/>
          </a:xfrm>
          <a:prstGeom prst="diamond">
            <a:avLst/>
          </a:prstGeom>
          <a:solidFill>
            <a:srgbClr val="F1F1F5"/>
          </a:solidFill>
          <a:ln w="9525">
            <a:solidFill>
              <a:srgbClr val="666699"/>
            </a:solidFill>
            <a:prstDash val="sysDot"/>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400" dirty="0">
              <a:effectLst>
                <a:outerShdw blurRad="38100" dist="38100" dir="2700000" algn="tl">
                  <a:srgbClr val="C0C0C0"/>
                </a:outerShdw>
              </a:effectLst>
              <a:latin typeface="楷体" pitchFamily="49" charset="-122"/>
              <a:ea typeface="楷体" pitchFamily="49" charset="-122"/>
            </a:endParaRPr>
          </a:p>
        </p:txBody>
      </p:sp>
      <p:sp>
        <p:nvSpPr>
          <p:cNvPr id="78" name="Rectangle 9"/>
          <p:cNvSpPr>
            <a:spLocks noChangeArrowheads="1"/>
          </p:cNvSpPr>
          <p:nvPr/>
        </p:nvSpPr>
        <p:spPr bwMode="auto">
          <a:xfrm>
            <a:off x="1696720" y="4648254"/>
            <a:ext cx="2743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3600" b="1" dirty="0">
                <a:solidFill>
                  <a:srgbClr val="FF0000"/>
                </a:solidFill>
                <a:effectLst>
                  <a:outerShdw blurRad="38100" dist="38100" dir="2700000" algn="tl">
                    <a:srgbClr val="C0C0C0"/>
                  </a:outerShdw>
                </a:effectLst>
                <a:latin typeface="楷体" pitchFamily="49" charset="-122"/>
                <a:ea typeface="楷体" pitchFamily="49" charset="-122"/>
              </a:rPr>
              <a:t>一般均衡分析</a:t>
            </a:r>
            <a:endParaRPr lang="zh-CN" altLang="en-US" sz="3600" b="1" dirty="0">
              <a:solidFill>
                <a:srgbClr val="FF0000"/>
              </a:solidFill>
              <a:effectLst>
                <a:outerShdw blurRad="38100" dist="38100" dir="2700000" algn="tl">
                  <a:srgbClr val="C0C0C0"/>
                </a:outerShdw>
              </a:effectLst>
              <a:latin typeface="楷体" pitchFamily="49" charset="-122"/>
              <a:ea typeface="楷体" pitchFamily="49" charset="-122"/>
            </a:endParaRPr>
          </a:p>
        </p:txBody>
      </p:sp>
      <p:sp>
        <p:nvSpPr>
          <p:cNvPr id="2" name="文本框 1"/>
          <p:cNvSpPr txBox="1"/>
          <p:nvPr/>
        </p:nvSpPr>
        <p:spPr>
          <a:xfrm>
            <a:off x="3535680" y="2899268"/>
            <a:ext cx="2306320" cy="738664"/>
          </a:xfrm>
          <a:prstGeom prst="rect">
            <a:avLst/>
          </a:prstGeom>
          <a:noFill/>
        </p:spPr>
        <p:txBody>
          <a:bodyPr wrap="square" rtlCol="0">
            <a:spAutoFit/>
          </a:bodyPr>
          <a:lstStyle/>
          <a:p>
            <a:pPr lvl="0"/>
            <a:r>
              <a:rPr lang="zh-CN" altLang="en-US" sz="2400" b="1" dirty="0">
                <a:solidFill>
                  <a:prstClr val="black"/>
                </a:solidFill>
                <a:effectLst>
                  <a:outerShdw blurRad="38100" dist="38100" dir="2700000" algn="tl">
                    <a:srgbClr val="C0C0C0"/>
                  </a:outerShdw>
                </a:effectLst>
                <a:latin typeface="楷体" pitchFamily="49" charset="-122"/>
                <a:ea typeface="楷体" pitchFamily="49" charset="-122"/>
              </a:rPr>
              <a:t>局部均衡分析</a:t>
            </a:r>
            <a:endParaRPr lang="zh-CN" altLang="en-US" sz="2400" b="1" dirty="0">
              <a:solidFill>
                <a:prstClr val="black"/>
              </a:solidFill>
              <a:effectLst>
                <a:outerShdw blurRad="38100" dist="38100" dir="2700000" algn="tl">
                  <a:srgbClr val="C0C0C0"/>
                </a:outerShdw>
              </a:effectLst>
              <a:latin typeface="楷体" pitchFamily="49" charset="-122"/>
              <a:ea typeface="楷体" pitchFamily="49" charset="-122"/>
            </a:endParaRP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1"/>
          <p:cNvSpPr>
            <a:spLocks noChangeArrowheads="1"/>
          </p:cNvSpPr>
          <p:nvPr/>
        </p:nvSpPr>
        <p:spPr bwMode="auto">
          <a:xfrm>
            <a:off x="1564640" y="4250333"/>
            <a:ext cx="9316720" cy="1248071"/>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14" name="Rectangle 89"/>
          <p:cNvSpPr>
            <a:spLocks noChangeArrowheads="1"/>
          </p:cNvSpPr>
          <p:nvPr/>
        </p:nvSpPr>
        <p:spPr bwMode="auto">
          <a:xfrm>
            <a:off x="1564640" y="1503105"/>
            <a:ext cx="9316720" cy="2297252"/>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125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2800" dirty="0">
                <a:solidFill>
                  <a:srgbClr val="002060"/>
                </a:solidFill>
                <a:latin typeface="华文行楷" pitchFamily="2" charset="-122"/>
                <a:ea typeface="华文行楷" pitchFamily="2" charset="-122"/>
                <a:cs typeface="+mn-cs"/>
                <a:sym typeface="+mn-ea"/>
              </a:rPr>
              <a:t>坚持用马克思主义立场、观点和方法进行分析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3" name="矩形 2"/>
          <p:cNvSpPr/>
          <p:nvPr/>
        </p:nvSpPr>
        <p:spPr>
          <a:xfrm>
            <a:off x="1686560" y="1687594"/>
            <a:ext cx="9194800" cy="1938992"/>
          </a:xfrm>
          <a:prstGeom prst="rect">
            <a:avLst/>
          </a:prstGeom>
        </p:spPr>
        <p:txBody>
          <a:bodyPr wrap="square">
            <a:spAutoFit/>
          </a:bodyPr>
          <a:lstStyle/>
          <a:p>
            <a:pPr marL="342900" indent="-342900">
              <a:lnSpc>
                <a:spcPct val="150000"/>
              </a:lnSpc>
              <a:buFont typeface="Wingdings" charset="2"/>
              <a:buChar char="Ø"/>
            </a:pPr>
            <a:r>
              <a:rPr lang="zh-CN" altLang="en-US" sz="2000" dirty="0">
                <a:latin typeface="微软雅黑" pitchFamily="34" charset="-122"/>
                <a:ea typeface="微软雅黑" pitchFamily="34" charset="-122"/>
              </a:rPr>
              <a:t>有着明确的阶级性，但它总是力图模糊和掩饰这种阶级性</a:t>
            </a:r>
            <a:endParaRPr lang="en-US" altLang="zh-CN" sz="2000" dirty="0">
              <a:latin typeface="微软雅黑" pitchFamily="34" charset="-122"/>
              <a:ea typeface="微软雅黑" pitchFamily="34" charset="-122"/>
            </a:endParaRPr>
          </a:p>
          <a:p>
            <a:pPr marL="342900" indent="-342900">
              <a:lnSpc>
                <a:spcPct val="150000"/>
              </a:lnSpc>
              <a:buFont typeface="Wingdings" charset="2"/>
              <a:buChar char="Ø"/>
            </a:pPr>
            <a:r>
              <a:rPr lang="zh-CN" altLang="en-US" sz="2000" dirty="0">
                <a:latin typeface="微软雅黑" pitchFamily="34" charset="-122"/>
                <a:ea typeface="微软雅黑" pitchFamily="34" charset="-122"/>
              </a:rPr>
              <a:t>西方经济学的许多范畴、原理、假定等，都是针对复杂经济问题提出的，但对这些问题的分析和解释，又往往是简单的、表而的、片面的或形式逻辑的</a:t>
            </a:r>
            <a:endParaRPr lang="en-US" altLang="zh-CN" sz="2000" dirty="0">
              <a:latin typeface="微软雅黑" pitchFamily="34" charset="-122"/>
              <a:ea typeface="微软雅黑" pitchFamily="34" charset="-122"/>
            </a:endParaRPr>
          </a:p>
          <a:p>
            <a:pPr marL="342900" indent="-342900">
              <a:lnSpc>
                <a:spcPct val="150000"/>
              </a:lnSpc>
              <a:buFont typeface="Wingdings" charset="2"/>
              <a:buChar char="Ø"/>
            </a:pPr>
            <a:r>
              <a:rPr lang="zh-CN" altLang="en-US" sz="2000" dirty="0">
                <a:latin typeface="微软雅黑" pitchFamily="34" charset="-122"/>
                <a:ea typeface="微软雅黑" pitchFamily="34" charset="-122"/>
              </a:rPr>
              <a:t>两方经济学许多观点是针对马克总主义提出来的</a:t>
            </a:r>
            <a:endParaRPr lang="zh-CN" altLang="en-US" sz="2000" dirty="0">
              <a:latin typeface="微软雅黑" pitchFamily="34" charset="-122"/>
              <a:ea typeface="微软雅黑" pitchFamily="34" charset="-122"/>
            </a:endParaRPr>
          </a:p>
        </p:txBody>
      </p:sp>
      <p:sp>
        <p:nvSpPr>
          <p:cNvPr id="7" name="矩形 6"/>
          <p:cNvSpPr/>
          <p:nvPr/>
        </p:nvSpPr>
        <p:spPr>
          <a:xfrm>
            <a:off x="1686560" y="4299575"/>
            <a:ext cx="9123680" cy="1015663"/>
          </a:xfrm>
          <a:prstGeom prst="rect">
            <a:avLst/>
          </a:prstGeom>
        </p:spPr>
        <p:txBody>
          <a:bodyPr wrap="square">
            <a:spAutoFit/>
          </a:bodyPr>
          <a:lstStyle/>
          <a:p>
            <a:pPr>
              <a:lnSpc>
                <a:spcPct val="150000"/>
              </a:lnSpc>
            </a:pPr>
            <a:r>
              <a:rPr lang="zh-CN" altLang="en-US" sz="2000" dirty="0">
                <a:latin typeface="微软雅黑" pitchFamily="34" charset="-122"/>
                <a:ea typeface="微软雅黑" pitchFamily="34" charset="-122"/>
              </a:rPr>
              <a:t>必须坚持马克思主义的立场、观点、方法，即辩证唯物主义和历史唯物主义的世界观和方法论</a:t>
            </a:r>
            <a:endParaRPr lang="zh-CN" altLang="en-US" sz="2000" dirty="0">
              <a:latin typeface="微软雅黑" pitchFamily="34" charset="-122"/>
              <a:ea typeface="微软雅黑" pitchFamily="34" charset="-122"/>
            </a:endParaRPr>
          </a:p>
        </p:txBody>
      </p:sp>
      <p:sp>
        <p:nvSpPr>
          <p:cNvPr id="16" name="AutoShape 10"/>
          <p:cNvSpPr>
            <a:spLocks noChangeArrowheads="1"/>
          </p:cNvSpPr>
          <p:nvPr/>
        </p:nvSpPr>
        <p:spPr bwMode="auto">
          <a:xfrm rot="10966142" flipH="1">
            <a:off x="5807217" y="3714398"/>
            <a:ext cx="1379887" cy="552168"/>
          </a:xfrm>
          <a:prstGeom prst="curvedUpArrow">
            <a:avLst>
              <a:gd name="adj1" fmla="val 35948"/>
              <a:gd name="adj2" fmla="val 96528"/>
              <a:gd name="adj3" fmla="val 63076"/>
            </a:avLst>
          </a:prstGeom>
          <a:solidFill>
            <a:schemeClr val="accent3">
              <a:lumMod val="20000"/>
              <a:lumOff val="80000"/>
              <a:alpha val="50000"/>
            </a:schemeClr>
          </a:solidFill>
          <a:ln>
            <a:solidFill>
              <a:schemeClr val="accent3"/>
            </a:solidFill>
          </a:ln>
          <a:effectLst>
            <a:prstShdw prst="shdw17" dist="17961" dir="2700000">
              <a:srgbClr val="FFFF99">
                <a:gamma/>
                <a:shade val="60000"/>
                <a:invGamma/>
              </a:srgbClr>
            </a:prstShdw>
          </a:effectLst>
        </p:spPr>
        <p:txBody>
          <a:bodyPr wrap="none" lIns="90000" tIns="46800" rIns="90000" bIns="46800" anchor="ctr"/>
          <a:lstStyle/>
          <a:p>
            <a:endParaRPr lang="zh-CN" altLang="en-US"/>
          </a:p>
        </p:txBody>
      </p:sp>
      <p:sp>
        <p:nvSpPr>
          <p:cNvPr id="12" name="TextBox 11"/>
          <p:cNvSpPr txBox="1"/>
          <p:nvPr/>
        </p:nvSpPr>
        <p:spPr>
          <a:xfrm>
            <a:off x="382405" y="1194816"/>
            <a:ext cx="800219" cy="5084064"/>
          </a:xfrm>
          <a:prstGeom prst="rect">
            <a:avLst/>
          </a:prstGeom>
          <a:noFill/>
        </p:spPr>
        <p:txBody>
          <a:bodyPr vert="eaVert" wrap="square" rtlCol="0">
            <a:spAutoFit/>
          </a:bodyPr>
          <a:lstStyle/>
          <a:p>
            <a:r>
              <a:rPr lang="zh-CN" altLang="en-US" sz="4000" dirty="0" smtClean="0">
                <a:solidFill>
                  <a:srgbClr val="FF0000"/>
                </a:solidFill>
                <a:latin typeface="隶书" pitchFamily="49" charset="-122"/>
                <a:ea typeface="隶书" pitchFamily="49" charset="-122"/>
              </a:rPr>
              <a:t>怎样学习西方经济学</a:t>
            </a:r>
            <a:endParaRPr lang="zh-CN" altLang="en-US" sz="4000" dirty="0">
              <a:solidFill>
                <a:srgbClr val="FF0000"/>
              </a:solidFill>
              <a:latin typeface="隶书" pitchFamily="49" charset="-122"/>
              <a:ea typeface="隶书" pitchFamily="49"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359181" y="4240554"/>
              <a:ext cx="1709697" cy="767686"/>
            </p14:xfrm>
          </p:contentPart>
        </mc:Choice>
        <mc:Fallback xmlns="">
          <p:pic>
            <p:nvPicPr>
              <p:cNvPr id="2" name="墨迹 1"/>
            </p:nvPicPr>
            <p:blipFill>
              <a:blip r:embed="rId2"/>
            </p:blipFill>
            <p:spPr>
              <a:xfrm>
                <a:off x="2359181" y="4240554"/>
                <a:ext cx="1709697" cy="76768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right)">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3"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85078"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深入了解资本主义发展的历史</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7" name="Rectangle 91"/>
          <p:cNvSpPr>
            <a:spLocks noChangeArrowheads="1"/>
          </p:cNvSpPr>
          <p:nvPr/>
        </p:nvSpPr>
        <p:spPr bwMode="auto">
          <a:xfrm>
            <a:off x="1421082" y="3479039"/>
            <a:ext cx="9316720" cy="1248071"/>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8" name="Rectangle 89"/>
          <p:cNvSpPr>
            <a:spLocks noChangeArrowheads="1"/>
          </p:cNvSpPr>
          <p:nvPr/>
        </p:nvSpPr>
        <p:spPr bwMode="auto">
          <a:xfrm>
            <a:off x="1385522" y="1675613"/>
            <a:ext cx="9316720" cy="1293864"/>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矩形 9"/>
          <p:cNvSpPr/>
          <p:nvPr/>
        </p:nvSpPr>
        <p:spPr>
          <a:xfrm>
            <a:off x="1507442" y="1860102"/>
            <a:ext cx="9194800" cy="1015663"/>
          </a:xfrm>
          <a:prstGeom prst="rect">
            <a:avLst/>
          </a:prstGeom>
        </p:spPr>
        <p:txBody>
          <a:bodyPr wrap="square">
            <a:spAutoFit/>
          </a:bodyPr>
          <a:lstStyle/>
          <a:p>
            <a:pPr indent="457200">
              <a:lnSpc>
                <a:spcPct val="150000"/>
              </a:lnSpc>
            </a:pPr>
            <a:r>
              <a:rPr lang="zh-CN" altLang="en-US" sz="2000" dirty="0">
                <a:latin typeface="微软雅黑" pitchFamily="34" charset="-122"/>
                <a:ea typeface="微软雅黑" pitchFamily="34" charset="-122"/>
              </a:rPr>
              <a:t>西方经济学是资本主义经济的理论体现，反映了资本主义发展的历史进程和内在矛盾。</a:t>
            </a:r>
            <a:endParaRPr lang="en-US" altLang="zh-CN" sz="2000" dirty="0">
              <a:latin typeface="微软雅黑" pitchFamily="34" charset="-122"/>
              <a:ea typeface="微软雅黑" pitchFamily="34" charset="-122"/>
            </a:endParaRPr>
          </a:p>
        </p:txBody>
      </p:sp>
      <p:sp>
        <p:nvSpPr>
          <p:cNvPr id="11" name="矩形 10"/>
          <p:cNvSpPr/>
          <p:nvPr/>
        </p:nvSpPr>
        <p:spPr>
          <a:xfrm>
            <a:off x="1543002" y="3549928"/>
            <a:ext cx="9123680" cy="1015663"/>
          </a:xfrm>
          <a:prstGeom prst="rect">
            <a:avLst/>
          </a:prstGeom>
        </p:spPr>
        <p:txBody>
          <a:bodyPr wrap="square">
            <a:spAutoFit/>
          </a:bodyPr>
          <a:lstStyle/>
          <a:p>
            <a:pPr indent="457200">
              <a:lnSpc>
                <a:spcPct val="150000"/>
              </a:lnSpc>
            </a:pPr>
            <a:r>
              <a:rPr lang="zh-CN" altLang="en-US" sz="2000" dirty="0">
                <a:latin typeface="微软雅黑" pitchFamily="34" charset="-122"/>
                <a:ea typeface="微软雅黑" pitchFamily="34" charset="-122"/>
              </a:rPr>
              <a:t>可以更清楚</a:t>
            </a:r>
            <a:r>
              <a:rPr lang="zh-CN" altLang="en-US" sz="2000">
                <a:latin typeface="微软雅黑" pitchFamily="34" charset="-122"/>
                <a:ea typeface="微软雅黑" pitchFamily="34" charset="-122"/>
              </a:rPr>
              <a:t>地</a:t>
            </a:r>
            <a:r>
              <a:rPr lang="zh-CN" altLang="en-US" sz="2000" smtClean="0">
                <a:latin typeface="微软雅黑" pitchFamily="34" charset="-122"/>
                <a:ea typeface="微软雅黑" pitchFamily="34" charset="-122"/>
              </a:rPr>
              <a:t>认识西方</a:t>
            </a:r>
            <a:r>
              <a:rPr lang="zh-CN" altLang="en-US" sz="2000" dirty="0">
                <a:latin typeface="微软雅黑" pitchFamily="34" charset="-122"/>
                <a:ea typeface="微软雅黑" pitchFamily="34" charset="-122"/>
              </a:rPr>
              <a:t>经济学的科学成分和阶级属性，从而更好地研究和建设社会主义市场经济。</a:t>
            </a:r>
            <a:endParaRPr lang="zh-CN" altLang="en-US" sz="2000" dirty="0">
              <a:latin typeface="微软雅黑" pitchFamily="34" charset="-122"/>
              <a:ea typeface="微软雅黑" pitchFamily="34" charset="-122"/>
            </a:endParaRPr>
          </a:p>
        </p:txBody>
      </p:sp>
      <p:sp>
        <p:nvSpPr>
          <p:cNvPr id="13" name="AutoShape 10"/>
          <p:cNvSpPr>
            <a:spLocks noChangeArrowheads="1"/>
          </p:cNvSpPr>
          <p:nvPr/>
        </p:nvSpPr>
        <p:spPr bwMode="auto">
          <a:xfrm rot="10966142" flipH="1">
            <a:off x="5689059" y="2877882"/>
            <a:ext cx="1379887" cy="552168"/>
          </a:xfrm>
          <a:prstGeom prst="curvedUpArrow">
            <a:avLst>
              <a:gd name="adj1" fmla="val 35948"/>
              <a:gd name="adj2" fmla="val 96528"/>
              <a:gd name="adj3" fmla="val 63076"/>
            </a:avLst>
          </a:prstGeom>
          <a:solidFill>
            <a:schemeClr val="accent3">
              <a:lumMod val="20000"/>
              <a:lumOff val="80000"/>
              <a:alpha val="50000"/>
            </a:schemeClr>
          </a:solidFill>
          <a:ln>
            <a:solidFill>
              <a:schemeClr val="accent3"/>
            </a:solidFill>
          </a:ln>
          <a:effectLst>
            <a:prstShdw prst="shdw17" dist="17961" dir="2700000">
              <a:srgbClr val="FFFF99">
                <a:gamma/>
                <a:shade val="60000"/>
                <a:invGamma/>
              </a:srgbClr>
            </a:prstShdw>
          </a:effectLst>
        </p:spPr>
        <p:txBody>
          <a:bodyPr wrap="none" lIns="90000" tIns="46800" rIns="90000" bIns="46800" anchor="ctr"/>
          <a:lstStyle/>
          <a:p>
            <a:endParaRPr lang="zh-CN" altLang="en-US"/>
          </a:p>
        </p:txBody>
      </p:sp>
      <p:pic>
        <p:nvPicPr>
          <p:cNvPr id="14" name="Picture 75" descr="r194"/>
          <p:cNvPicPr>
            <a:picLocks noChangeAspect="1" noChangeArrowheads="1" noCrop="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16108" y="5377256"/>
            <a:ext cx="1714500" cy="1268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4474688"/>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怎样学习西方经济学</a:t>
            </a:r>
            <a:endParaRPr lang="zh-CN" altLang="en-US" sz="2400" dirty="0">
              <a:solidFill>
                <a:schemeClr val="tx1"/>
              </a:solidFill>
              <a:latin typeface="微软雅黑" pitchFamily="34" charset="-122"/>
              <a:ea typeface="微软雅黑" pitchFamily="34" charset="-122"/>
            </a:endParaRPr>
          </a:p>
        </p:txBody>
      </p:sp>
      <p:sp>
        <p:nvSpPr>
          <p:cNvPr id="13" name="矩形: 圆角 12"/>
          <p:cNvSpPr/>
          <p:nvPr/>
        </p:nvSpPr>
        <p:spPr>
          <a:xfrm>
            <a:off x="2570480" y="3617944"/>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西方经济学的研究方法</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570480" y="2761200"/>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西方经济学及其研究对象</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570480" y="1930425"/>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经济学的演变</a:t>
            </a:r>
            <a:endParaRPr lang="zh-CN" altLang="en-US" sz="2400" dirty="0">
              <a:solidFill>
                <a:schemeClr val="tx1"/>
              </a:solidFill>
              <a:latin typeface="微软雅黑" pitchFamily="34" charset="-122"/>
              <a:ea typeface="微软雅黑" pitchFamily="34" charset="-122"/>
            </a:endParaRPr>
          </a:p>
        </p:txBody>
      </p:sp>
      <p:sp>
        <p:nvSpPr>
          <p:cNvPr id="30" name="文本框 29"/>
          <p:cNvSpPr txBox="1"/>
          <p:nvPr/>
        </p:nvSpPr>
        <p:spPr>
          <a:xfrm>
            <a:off x="2455818" y="432243"/>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itchFamily="2" charset="-122"/>
                <a:ea typeface="华文行楷" pitchFamily="2" charset="-122"/>
              </a:rPr>
              <a:t>主要内容</a:t>
            </a:r>
            <a:endParaRPr lang="zh-CN" altLang="en-US" sz="3200" dirty="0">
              <a:solidFill>
                <a:srgbClr val="002060"/>
              </a:solidFill>
              <a:latin typeface="华文行楷" pitchFamily="2" charset="-122"/>
              <a:ea typeface="华文行楷" pitchFamily="2" charset="-122"/>
            </a:endParaRP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pic>
        <p:nvPicPr>
          <p:cNvPr id="54"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248020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55" name="Rectangle 8" descr="浅色上对角线"/>
          <p:cNvSpPr>
            <a:spLocks noChangeArrowheads="1"/>
          </p:cNvSpPr>
          <p:nvPr/>
        </p:nvSpPr>
        <p:spPr bwMode="auto">
          <a:xfrm>
            <a:off x="6654803" y="24284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重商主义</a:t>
            </a:r>
            <a:endParaRPr lang="zh-CN" altLang="en-US" b="1" dirty="0">
              <a:effectLst>
                <a:outerShdw blurRad="38100" dist="38100" dir="2700000" algn="tl">
                  <a:srgbClr val="000000">
                    <a:alpha val="43137"/>
                  </a:srgbClr>
                </a:outerShdw>
              </a:effectLst>
            </a:endParaRPr>
          </a:p>
        </p:txBody>
      </p:sp>
      <p:sp>
        <p:nvSpPr>
          <p:cNvPr id="56" name="Rectangle 9" descr="浅色上对角线">
            <a:hlinkClick r:id="" action="ppaction://noaction"/>
          </p:cNvPr>
          <p:cNvSpPr>
            <a:spLocks noChangeArrowheads="1"/>
          </p:cNvSpPr>
          <p:nvPr/>
        </p:nvSpPr>
        <p:spPr bwMode="auto">
          <a:xfrm>
            <a:off x="6654803" y="28856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古典政治经济学</a:t>
            </a:r>
            <a:endParaRPr lang="zh-CN" altLang="en-US" b="1" dirty="0">
              <a:effectLst>
                <a:outerShdw blurRad="38100" dist="38100" dir="2700000" algn="tl">
                  <a:srgbClr val="000000">
                    <a:alpha val="43137"/>
                  </a:srgbClr>
                </a:outerShdw>
              </a:effectLst>
            </a:endParaRPr>
          </a:p>
        </p:txBody>
      </p:sp>
      <p:pic>
        <p:nvPicPr>
          <p:cNvPr id="57"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29374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58" name="AutoShape 65">
            <a:hlinkClick r:id="" action="ppaction://noaction" highlightClick="1"/>
            <a:hlinkHover r:id="" action="ppaction://noaction"/>
          </p:cNvPr>
          <p:cNvSpPr>
            <a:spLocks noChangeArrowheads="1"/>
          </p:cNvSpPr>
          <p:nvPr/>
        </p:nvSpPr>
        <p:spPr bwMode="auto">
          <a:xfrm>
            <a:off x="9646923" y="24802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9" name="AutoShape 66">
            <a:hlinkClick r:id="" action="ppaction://noaction" highlightClick="1"/>
            <a:hlinkHover r:id="" action="ppaction://noaction"/>
          </p:cNvPr>
          <p:cNvSpPr>
            <a:spLocks noChangeArrowheads="1"/>
          </p:cNvSpPr>
          <p:nvPr/>
        </p:nvSpPr>
        <p:spPr bwMode="auto">
          <a:xfrm>
            <a:off x="9723123" y="29374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60" name="Picture 46" descr="130"/>
          <p:cNvPicPr>
            <a:picLocks noChangeAspect="1" noChangeArrowheads="1"/>
          </p:cNvPicPr>
          <p:nvPr/>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32223" y="2199834"/>
            <a:ext cx="3581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339107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62" name="Rectangle 8" descr="浅色上对角线"/>
          <p:cNvSpPr>
            <a:spLocks noChangeArrowheads="1"/>
          </p:cNvSpPr>
          <p:nvPr/>
        </p:nvSpPr>
        <p:spPr bwMode="auto">
          <a:xfrm>
            <a:off x="6654803" y="333930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传统经济学</a:t>
            </a:r>
            <a:endParaRPr lang="zh-CN" altLang="en-US" b="1" dirty="0">
              <a:effectLst>
                <a:outerShdw blurRad="38100" dist="38100" dir="2700000" algn="tl">
                  <a:srgbClr val="000000">
                    <a:alpha val="43137"/>
                  </a:srgbClr>
                </a:outerShdw>
              </a:effectLst>
            </a:endParaRPr>
          </a:p>
        </p:txBody>
      </p:sp>
      <p:sp>
        <p:nvSpPr>
          <p:cNvPr id="63" name="Rectangle 9" descr="浅色上对角线">
            <a:hlinkClick r:id="" action="ppaction://noaction"/>
          </p:cNvPr>
          <p:cNvSpPr>
            <a:spLocks noChangeArrowheads="1"/>
          </p:cNvSpPr>
          <p:nvPr/>
        </p:nvSpPr>
        <p:spPr bwMode="auto">
          <a:xfrm>
            <a:off x="6654803" y="379650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凯恩斯主义</a:t>
            </a:r>
            <a:endParaRPr lang="zh-CN" altLang="en-US" b="1" dirty="0">
              <a:effectLst>
                <a:outerShdw blurRad="38100" dist="38100" dir="2700000" algn="tl">
                  <a:srgbClr val="000000">
                    <a:alpha val="43137"/>
                  </a:srgbClr>
                </a:outerShdw>
              </a:effectLst>
            </a:endParaRPr>
          </a:p>
        </p:txBody>
      </p:sp>
      <p:pic>
        <p:nvPicPr>
          <p:cNvPr id="64"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384827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65" name="AutoShape 65">
            <a:hlinkClick r:id="" action="ppaction://noaction" highlightClick="1"/>
            <a:hlinkHover r:id="" action="ppaction://noaction"/>
          </p:cNvPr>
          <p:cNvSpPr>
            <a:spLocks noChangeArrowheads="1"/>
          </p:cNvSpPr>
          <p:nvPr/>
        </p:nvSpPr>
        <p:spPr bwMode="auto">
          <a:xfrm>
            <a:off x="9646923" y="339107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66" name="AutoShape 66">
            <a:hlinkClick r:id="" action="ppaction://noaction" highlightClick="1"/>
            <a:hlinkHover r:id="" action="ppaction://noaction"/>
          </p:cNvPr>
          <p:cNvSpPr>
            <a:spLocks noChangeArrowheads="1"/>
          </p:cNvSpPr>
          <p:nvPr/>
        </p:nvSpPr>
        <p:spPr bwMode="auto">
          <a:xfrm>
            <a:off x="9723123" y="384827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67" name="Rectangle 9" descr="浅色上对角线">
            <a:hlinkClick r:id="" action="ppaction://noaction"/>
          </p:cNvPr>
          <p:cNvSpPr>
            <a:spLocks noChangeArrowheads="1"/>
          </p:cNvSpPr>
          <p:nvPr/>
        </p:nvSpPr>
        <p:spPr bwMode="auto">
          <a:xfrm>
            <a:off x="6654803" y="425370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当代西方经济学</a:t>
            </a:r>
            <a:endParaRPr lang="zh-CN" altLang="en-US" b="1" dirty="0">
              <a:effectLst>
                <a:outerShdw blurRad="38100" dist="38100" dir="2700000" algn="tl">
                  <a:srgbClr val="000000">
                    <a:alpha val="43137"/>
                  </a:srgbClr>
                </a:outerShdw>
              </a:effectLst>
            </a:endParaRPr>
          </a:p>
        </p:txBody>
      </p:sp>
      <p:pic>
        <p:nvPicPr>
          <p:cNvPr id="68"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430547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69" name="AutoShape 66">
            <a:hlinkClick r:id="" action="ppaction://noaction" highlightClick="1"/>
            <a:hlinkHover r:id="" action="ppaction://noaction"/>
          </p:cNvPr>
          <p:cNvSpPr>
            <a:spLocks noChangeArrowheads="1"/>
          </p:cNvSpPr>
          <p:nvPr/>
        </p:nvSpPr>
        <p:spPr bwMode="auto">
          <a:xfrm>
            <a:off x="9723123" y="430547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8966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紧密联系中国特色社会主义的实践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7" name="Rectangle 91"/>
          <p:cNvSpPr>
            <a:spLocks noChangeArrowheads="1"/>
          </p:cNvSpPr>
          <p:nvPr/>
        </p:nvSpPr>
        <p:spPr bwMode="auto">
          <a:xfrm>
            <a:off x="1564640" y="3338612"/>
            <a:ext cx="9316720" cy="2144938"/>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8" name="Rectangle 89"/>
          <p:cNvSpPr>
            <a:spLocks noChangeArrowheads="1"/>
          </p:cNvSpPr>
          <p:nvPr/>
        </p:nvSpPr>
        <p:spPr bwMode="auto">
          <a:xfrm>
            <a:off x="1564640" y="1503106"/>
            <a:ext cx="9316720" cy="1412814"/>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矩形 9"/>
          <p:cNvSpPr/>
          <p:nvPr/>
        </p:nvSpPr>
        <p:spPr>
          <a:xfrm>
            <a:off x="1686560" y="1687594"/>
            <a:ext cx="9194800" cy="1015663"/>
          </a:xfrm>
          <a:prstGeom prst="rect">
            <a:avLst/>
          </a:prstGeom>
        </p:spPr>
        <p:txBody>
          <a:bodyPr wrap="square">
            <a:spAutoFit/>
          </a:bodyPr>
          <a:lstStyle/>
          <a:p>
            <a:pPr indent="457200">
              <a:lnSpc>
                <a:spcPct val="150000"/>
              </a:lnSpc>
            </a:pPr>
            <a:r>
              <a:rPr lang="zh-CN" altLang="en-US" sz="2000" dirty="0">
                <a:latin typeface="微软雅黑" pitchFamily="34" charset="-122"/>
                <a:ea typeface="微软雅黑" pitchFamily="34" charset="-122"/>
              </a:rPr>
              <a:t>学习中必须充分考虑我国的现实国情，充分考虑社会主义现代化建设的实际需要，坚持为我所用、有所取舍，决不能简单照抄照搬、食洋不化。</a:t>
            </a:r>
            <a:endParaRPr lang="zh-CN" altLang="en-US" sz="2000" dirty="0">
              <a:latin typeface="微软雅黑" pitchFamily="34" charset="-122"/>
              <a:ea typeface="微软雅黑" pitchFamily="34" charset="-122"/>
            </a:endParaRPr>
          </a:p>
        </p:txBody>
      </p:sp>
      <p:sp>
        <p:nvSpPr>
          <p:cNvPr id="11" name="矩形 10"/>
          <p:cNvSpPr/>
          <p:nvPr/>
        </p:nvSpPr>
        <p:spPr>
          <a:xfrm>
            <a:off x="1686560" y="3409501"/>
            <a:ext cx="9123680" cy="1938992"/>
          </a:xfrm>
          <a:prstGeom prst="rect">
            <a:avLst/>
          </a:prstGeom>
        </p:spPr>
        <p:txBody>
          <a:bodyPr wrap="square">
            <a:spAutoFit/>
          </a:bodyPr>
          <a:lstStyle/>
          <a:p>
            <a:pPr marL="342900" indent="-342900">
              <a:lnSpc>
                <a:spcPct val="150000"/>
              </a:lnSpc>
              <a:buFont typeface="Wingdings" charset="2"/>
              <a:buChar char="Ø"/>
            </a:pPr>
            <a:r>
              <a:rPr lang="zh-CN" altLang="en-US" sz="2000" dirty="0">
                <a:latin typeface="微软雅黑" pitchFamily="34" charset="-122"/>
                <a:ea typeface="微软雅黑" pitchFamily="34" charset="-122"/>
              </a:rPr>
              <a:t>西方发达国家发展市场经济的经验总结和理论概括，对我国发展社会主义经济具有一定的参考借鉴意义。</a:t>
            </a:r>
            <a:endParaRPr lang="en-US" altLang="zh-CN" sz="2000" dirty="0">
              <a:latin typeface="微软雅黑" pitchFamily="34" charset="-122"/>
              <a:ea typeface="微软雅黑" pitchFamily="34" charset="-122"/>
            </a:endParaRPr>
          </a:p>
          <a:p>
            <a:pPr marL="342900" indent="-342900">
              <a:lnSpc>
                <a:spcPct val="150000"/>
              </a:lnSpc>
              <a:buFont typeface="Wingdings" charset="2"/>
              <a:buChar char="Ø"/>
            </a:pPr>
            <a:r>
              <a:rPr lang="zh-CN" altLang="en-US" sz="2000" dirty="0">
                <a:latin typeface="微软雅黑" pitchFamily="34" charset="-122"/>
                <a:ea typeface="微软雅黑" pitchFamily="34" charset="-122"/>
              </a:rPr>
              <a:t>西方宏观经济理论对总供给与总需求的关系作了较为系统地分析，也揭示了财政货币政策对经济的各种影响，对我国具有一定的参考价值。</a:t>
            </a:r>
            <a:endParaRPr lang="zh-CN" altLang="en-US" sz="2000" dirty="0">
              <a:latin typeface="微软雅黑" pitchFamily="34" charset="-122"/>
              <a:ea typeface="微软雅黑" pitchFamily="34" charset="-122"/>
            </a:endParaRPr>
          </a:p>
        </p:txBody>
      </p:sp>
      <p:sp>
        <p:nvSpPr>
          <p:cNvPr id="12" name="AutoShape 10"/>
          <p:cNvSpPr>
            <a:spLocks noChangeArrowheads="1"/>
          </p:cNvSpPr>
          <p:nvPr/>
        </p:nvSpPr>
        <p:spPr bwMode="auto">
          <a:xfrm rot="10966142" flipH="1">
            <a:off x="5796924" y="2824324"/>
            <a:ext cx="1379887" cy="552168"/>
          </a:xfrm>
          <a:prstGeom prst="curvedUpArrow">
            <a:avLst>
              <a:gd name="adj1" fmla="val 35948"/>
              <a:gd name="adj2" fmla="val 96528"/>
              <a:gd name="adj3" fmla="val 63076"/>
            </a:avLst>
          </a:prstGeom>
          <a:solidFill>
            <a:schemeClr val="accent3">
              <a:lumMod val="20000"/>
              <a:lumOff val="80000"/>
              <a:alpha val="50000"/>
            </a:schemeClr>
          </a:solidFill>
          <a:ln>
            <a:solidFill>
              <a:schemeClr val="accent3"/>
            </a:solidFill>
          </a:ln>
          <a:effectLst>
            <a:prstShdw prst="shdw17" dist="17961" dir="2700000">
              <a:srgbClr val="FFFF99">
                <a:gamma/>
                <a:shade val="60000"/>
                <a:invGamma/>
              </a:srgbClr>
            </a:prstShdw>
          </a:effec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28206" y="37526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正确看待西方经济学的方法论</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7" name="Rectangle 91"/>
          <p:cNvSpPr>
            <a:spLocks noChangeArrowheads="1"/>
          </p:cNvSpPr>
          <p:nvPr/>
        </p:nvSpPr>
        <p:spPr bwMode="auto">
          <a:xfrm>
            <a:off x="1564641" y="2972320"/>
            <a:ext cx="9316720" cy="2263554"/>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8" name="Rectangle 89"/>
          <p:cNvSpPr>
            <a:spLocks noChangeArrowheads="1"/>
          </p:cNvSpPr>
          <p:nvPr/>
        </p:nvSpPr>
        <p:spPr bwMode="auto">
          <a:xfrm>
            <a:off x="1564640" y="1620979"/>
            <a:ext cx="9316720" cy="843204"/>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矩形 9"/>
          <p:cNvSpPr/>
          <p:nvPr/>
        </p:nvSpPr>
        <p:spPr>
          <a:xfrm>
            <a:off x="1686560" y="1687594"/>
            <a:ext cx="9194800" cy="553998"/>
          </a:xfrm>
          <a:prstGeom prst="rect">
            <a:avLst/>
          </a:prstGeom>
        </p:spPr>
        <p:txBody>
          <a:bodyPr wrap="square">
            <a:spAutoFit/>
          </a:bodyPr>
          <a:lstStyle/>
          <a:p>
            <a:pPr>
              <a:lnSpc>
                <a:spcPct val="150000"/>
              </a:lnSpc>
            </a:pPr>
            <a:r>
              <a:rPr lang="zh-CN" altLang="en-US" sz="2000" dirty="0">
                <a:latin typeface="微软雅黑" pitchFamily="34" charset="-122"/>
                <a:ea typeface="微软雅黑" pitchFamily="34" charset="-122"/>
              </a:rPr>
              <a:t>西方经济学的方法论个人主义及自利、理论和均衡等假设，也有很大的局限性。</a:t>
            </a:r>
            <a:endParaRPr lang="zh-CN" altLang="en-US" sz="2000" dirty="0">
              <a:latin typeface="微软雅黑" pitchFamily="34" charset="-122"/>
              <a:ea typeface="微软雅黑" pitchFamily="34" charset="-122"/>
            </a:endParaRPr>
          </a:p>
        </p:txBody>
      </p:sp>
      <p:sp>
        <p:nvSpPr>
          <p:cNvPr id="11" name="矩形 10"/>
          <p:cNvSpPr/>
          <p:nvPr/>
        </p:nvSpPr>
        <p:spPr>
          <a:xfrm>
            <a:off x="1686561" y="3043209"/>
            <a:ext cx="9123680" cy="1938992"/>
          </a:xfrm>
          <a:prstGeom prst="rect">
            <a:avLst/>
          </a:prstGeom>
        </p:spPr>
        <p:txBody>
          <a:bodyPr wrap="square">
            <a:spAutoFit/>
          </a:bodyPr>
          <a:lstStyle/>
          <a:p>
            <a:pPr marL="342900" indent="-342900">
              <a:lnSpc>
                <a:spcPct val="150000"/>
              </a:lnSpc>
              <a:buFont typeface="Wingdings" charset="2"/>
              <a:buChar char="Ø"/>
            </a:pPr>
            <a:r>
              <a:rPr lang="zh-CN" altLang="en-US" sz="2000" dirty="0">
                <a:latin typeface="微软雅黑" pitchFamily="34" charset="-122"/>
                <a:ea typeface="微软雅黑" pitchFamily="34" charset="-122"/>
              </a:rPr>
              <a:t>方法论主义过于狭窄，简化了个人与社会的关系</a:t>
            </a:r>
            <a:endParaRPr lang="en-US" altLang="zh-CN" sz="2000" dirty="0">
              <a:latin typeface="微软雅黑" pitchFamily="34" charset="-122"/>
              <a:ea typeface="微软雅黑" pitchFamily="34" charset="-122"/>
            </a:endParaRPr>
          </a:p>
          <a:p>
            <a:pPr marL="342900" indent="-342900">
              <a:lnSpc>
                <a:spcPct val="150000"/>
              </a:lnSpc>
              <a:buFont typeface="Wingdings" charset="2"/>
              <a:buChar char="Ø"/>
            </a:pPr>
            <a:r>
              <a:rPr lang="zh-CN" altLang="en-US" sz="2000" dirty="0">
                <a:latin typeface="微软雅黑" pitchFamily="34" charset="-122"/>
                <a:ea typeface="微软雅黑" pitchFamily="34" charset="-122"/>
              </a:rPr>
              <a:t>西方经济学的完全理性假设缺乏真实性</a:t>
            </a:r>
            <a:endParaRPr lang="en-US" altLang="zh-CN" sz="2000" dirty="0">
              <a:latin typeface="微软雅黑" pitchFamily="34" charset="-122"/>
              <a:ea typeface="微软雅黑" pitchFamily="34" charset="-122"/>
            </a:endParaRPr>
          </a:p>
          <a:p>
            <a:pPr marL="342900" indent="-342900">
              <a:lnSpc>
                <a:spcPct val="150000"/>
              </a:lnSpc>
              <a:buFont typeface="Wingdings" charset="2"/>
              <a:buChar char="Ø"/>
            </a:pPr>
            <a:r>
              <a:rPr lang="zh-CN" altLang="en-US" sz="2000" dirty="0">
                <a:latin typeface="微软雅黑" pitchFamily="34" charset="-122"/>
                <a:ea typeface="微软雅黑" pitchFamily="34" charset="-122"/>
              </a:rPr>
              <a:t>西方经济学的均衡假设是不完全现实的</a:t>
            </a:r>
            <a:endParaRPr lang="en-US" altLang="zh-CN" sz="2000" dirty="0">
              <a:latin typeface="微软雅黑" pitchFamily="34" charset="-122"/>
              <a:ea typeface="微软雅黑" pitchFamily="34" charset="-122"/>
            </a:endParaRPr>
          </a:p>
          <a:p>
            <a:pPr marL="342900" indent="-342900">
              <a:lnSpc>
                <a:spcPct val="150000"/>
              </a:lnSpc>
              <a:buFont typeface="Wingdings" charset="2"/>
              <a:buChar char="Ø"/>
            </a:pPr>
            <a:r>
              <a:rPr lang="zh-CN" altLang="en-US" sz="2000" dirty="0">
                <a:latin typeface="微软雅黑" pitchFamily="34" charset="-122"/>
                <a:ea typeface="微软雅黑" pitchFamily="34" charset="-122"/>
              </a:rPr>
              <a:t>演绎法难以真正揭示经济现象的复杂性和历史特性</a:t>
            </a:r>
            <a:endParaRPr lang="zh-CN" altLang="en-US" sz="2000" dirty="0">
              <a:latin typeface="微软雅黑" pitchFamily="34" charset="-122"/>
              <a:ea typeface="微软雅黑" pitchFamily="34" charset="-122"/>
            </a:endParaRPr>
          </a:p>
        </p:txBody>
      </p:sp>
      <p:sp>
        <p:nvSpPr>
          <p:cNvPr id="12" name="AutoShape 10"/>
          <p:cNvSpPr>
            <a:spLocks noChangeArrowheads="1"/>
          </p:cNvSpPr>
          <p:nvPr/>
        </p:nvSpPr>
        <p:spPr bwMode="auto">
          <a:xfrm rot="10966142" flipH="1">
            <a:off x="5594016" y="2387143"/>
            <a:ext cx="1379887" cy="552168"/>
          </a:xfrm>
          <a:prstGeom prst="curvedUpArrow">
            <a:avLst>
              <a:gd name="adj1" fmla="val 35948"/>
              <a:gd name="adj2" fmla="val 96528"/>
              <a:gd name="adj3" fmla="val 63076"/>
            </a:avLst>
          </a:prstGeom>
          <a:solidFill>
            <a:schemeClr val="accent3">
              <a:lumMod val="20000"/>
              <a:lumOff val="80000"/>
              <a:alpha val="50000"/>
            </a:schemeClr>
          </a:solidFill>
          <a:ln>
            <a:solidFill>
              <a:schemeClr val="accent3"/>
            </a:solidFill>
          </a:ln>
          <a:effectLst>
            <a:prstShdw prst="shdw17" dist="17961" dir="2700000">
              <a:srgbClr val="FFFF99">
                <a:gamma/>
                <a:shade val="60000"/>
                <a:invGamma/>
              </a:srgbClr>
            </a:prstShdw>
          </a:effec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本章小结</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3" name="文本框 2"/>
          <p:cNvSpPr txBox="1"/>
          <p:nvPr/>
        </p:nvSpPr>
        <p:spPr>
          <a:xfrm>
            <a:off x="1802533" y="1694457"/>
            <a:ext cx="8774027" cy="3785652"/>
          </a:xfrm>
          <a:prstGeom prst="rect">
            <a:avLst/>
          </a:prstGeom>
          <a:noFill/>
        </p:spPr>
        <p:txBody>
          <a:bodyPr wrap="square" rtlCol="0">
            <a:spAutoFit/>
          </a:bodyPr>
          <a:lstStyle/>
          <a:p>
            <a:pPr marL="285750" indent="-285750">
              <a:lnSpc>
                <a:spcPct val="150000"/>
              </a:lnSpc>
              <a:buFont typeface="Wingdings" charset="2"/>
              <a:buChar char="p"/>
            </a:pPr>
            <a:r>
              <a:rPr lang="zh-CN" altLang="en-US" sz="2000" dirty="0"/>
              <a:t>西方经济学经过</a:t>
            </a:r>
            <a:r>
              <a:rPr lang="zh-CN" altLang="en-US" sz="2000" dirty="0" smtClean="0"/>
              <a:t>了重商主义</a:t>
            </a:r>
            <a:r>
              <a:rPr lang="zh-CN" altLang="en-US" sz="2000" dirty="0"/>
              <a:t>、</a:t>
            </a:r>
            <a:r>
              <a:rPr lang="zh-CN" altLang="en-US" sz="2000" dirty="0" smtClean="0"/>
              <a:t>古典经济学、新古典经济学到</a:t>
            </a:r>
            <a:r>
              <a:rPr lang="zh-CN" altLang="en-US" sz="2000" dirty="0"/>
              <a:t>当代西方经济学的发展历程。</a:t>
            </a:r>
            <a:endParaRPr lang="zh-CN" altLang="en-US" sz="2000" dirty="0"/>
          </a:p>
          <a:p>
            <a:pPr marL="285750" indent="-285750">
              <a:lnSpc>
                <a:spcPct val="150000"/>
              </a:lnSpc>
              <a:buFont typeface="Wingdings" charset="2"/>
              <a:buChar char="p"/>
            </a:pPr>
            <a:r>
              <a:rPr lang="zh-CN" altLang="en-US" sz="2000" dirty="0"/>
              <a:t>西方经济学研究的首要问题是如何用有限的物品和劳务在有限的时间内去满足最重要最迫切的欲望。</a:t>
            </a:r>
            <a:endParaRPr lang="zh-CN" altLang="en-US" sz="2000" dirty="0"/>
          </a:p>
          <a:p>
            <a:pPr marL="285750" indent="-285750">
              <a:lnSpc>
                <a:spcPct val="150000"/>
              </a:lnSpc>
              <a:buFont typeface="Wingdings" charset="2"/>
              <a:buChar char="p"/>
            </a:pPr>
            <a:r>
              <a:rPr lang="zh-CN" altLang="en-US" sz="2000" dirty="0"/>
              <a:t>西方经济学的演绎方法有演绎法、经济模型与数学分析、静态分析、比较静态分析、动态分析、实证分析与规范分析。</a:t>
            </a:r>
            <a:endParaRPr lang="en-US" altLang="zh-CN" sz="2000" dirty="0"/>
          </a:p>
          <a:p>
            <a:pPr marL="285750" indent="-285750">
              <a:lnSpc>
                <a:spcPct val="150000"/>
              </a:lnSpc>
              <a:buFont typeface="Wingdings" charset="2"/>
              <a:buChar char="p"/>
            </a:pPr>
            <a:r>
              <a:rPr lang="zh-CN" altLang="en-US" sz="2000" dirty="0"/>
              <a:t>在学习西方经济学时，应该理论联系实际，并运用马克思主义的观点和立场进行分析。</a:t>
            </a:r>
            <a:endParaRPr lang="en-US" altLang="zh-C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4474688"/>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怎样学习西方经济学</a:t>
            </a:r>
            <a:endParaRPr lang="zh-CN" altLang="en-US" sz="2400" dirty="0">
              <a:solidFill>
                <a:schemeClr val="tx1"/>
              </a:solidFill>
              <a:latin typeface="微软雅黑" pitchFamily="34" charset="-122"/>
              <a:ea typeface="微软雅黑" pitchFamily="34" charset="-122"/>
            </a:endParaRPr>
          </a:p>
        </p:txBody>
      </p:sp>
      <p:sp>
        <p:nvSpPr>
          <p:cNvPr id="13" name="矩形: 圆角 12"/>
          <p:cNvSpPr/>
          <p:nvPr/>
        </p:nvSpPr>
        <p:spPr>
          <a:xfrm>
            <a:off x="2570480" y="3617944"/>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西方经济学的研究方法</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570480" y="2761200"/>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西方经济学及其研究对象</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570480" y="1930425"/>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经济学的演变</a:t>
            </a:r>
            <a:endParaRPr lang="zh-CN" altLang="en-US" sz="2400" dirty="0">
              <a:solidFill>
                <a:schemeClr val="tx1"/>
              </a:solidFill>
              <a:latin typeface="微软雅黑" pitchFamily="34" charset="-122"/>
              <a:ea typeface="微软雅黑" pitchFamily="34" charset="-122"/>
            </a:endParaRPr>
          </a:p>
        </p:txBody>
      </p:sp>
      <p:sp>
        <p:nvSpPr>
          <p:cNvPr id="30" name="文本框 29"/>
          <p:cNvSpPr txBox="1"/>
          <p:nvPr/>
        </p:nvSpPr>
        <p:spPr>
          <a:xfrm>
            <a:off x="2454366" y="432243"/>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itchFamily="2" charset="-122"/>
                <a:ea typeface="华文行楷" pitchFamily="2" charset="-122"/>
              </a:rPr>
              <a:t>主要内容</a:t>
            </a:r>
            <a:endParaRPr lang="zh-CN" altLang="en-US" sz="3200" dirty="0">
              <a:solidFill>
                <a:srgbClr val="002060"/>
              </a:solidFill>
              <a:latin typeface="华文行楷" pitchFamily="2" charset="-122"/>
              <a:ea typeface="华文行楷" pitchFamily="2" charset="-122"/>
            </a:endParaRP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pic>
        <p:nvPicPr>
          <p:cNvPr id="55"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3277355"/>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56" name="Rectangle 8" descr="浅色上对角线"/>
          <p:cNvSpPr>
            <a:spLocks noChangeArrowheads="1"/>
          </p:cNvSpPr>
          <p:nvPr/>
        </p:nvSpPr>
        <p:spPr bwMode="auto">
          <a:xfrm>
            <a:off x="6682738" y="3225589"/>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什么是西方经济学</a:t>
            </a:r>
            <a:endParaRPr lang="zh-CN" altLang="en-US" b="1" dirty="0">
              <a:effectLst>
                <a:outerShdw blurRad="38100" dist="38100" dir="2700000" algn="tl">
                  <a:srgbClr val="C0C0C0"/>
                </a:outerShdw>
              </a:effectLst>
            </a:endParaRPr>
          </a:p>
        </p:txBody>
      </p:sp>
      <p:sp>
        <p:nvSpPr>
          <p:cNvPr id="57" name="Rectangle 9" descr="浅色上对角线">
            <a:hlinkClick r:id="" action="ppaction://noaction"/>
          </p:cNvPr>
          <p:cNvSpPr>
            <a:spLocks noChangeArrowheads="1"/>
          </p:cNvSpPr>
          <p:nvPr/>
        </p:nvSpPr>
        <p:spPr bwMode="auto">
          <a:xfrm>
            <a:off x="6682738" y="3682789"/>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西方经济学的研究对象</a:t>
            </a:r>
            <a:endParaRPr lang="zh-CN" altLang="en-US" b="1" dirty="0">
              <a:effectLst>
                <a:outerShdw blurRad="38100" dist="38100" dir="2700000" algn="tl">
                  <a:srgbClr val="C0C0C0"/>
                </a:outerShdw>
              </a:effectLst>
            </a:endParaRPr>
          </a:p>
        </p:txBody>
      </p:sp>
      <p:pic>
        <p:nvPicPr>
          <p:cNvPr id="58"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3734555"/>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59" name="AutoShape 65">
            <a:hlinkClick r:id="" action="ppaction://noaction" highlightClick="1"/>
            <a:hlinkHover r:id="" action="ppaction://noaction"/>
          </p:cNvPr>
          <p:cNvSpPr>
            <a:spLocks noChangeArrowheads="1"/>
          </p:cNvSpPr>
          <p:nvPr/>
        </p:nvSpPr>
        <p:spPr bwMode="auto">
          <a:xfrm>
            <a:off x="9674858" y="3277355"/>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60" name="AutoShape 66">
            <a:hlinkClick r:id="" action="ppaction://noaction" highlightClick="1"/>
            <a:hlinkHover r:id="" action="ppaction://noaction"/>
          </p:cNvPr>
          <p:cNvSpPr>
            <a:spLocks noChangeArrowheads="1"/>
          </p:cNvSpPr>
          <p:nvPr/>
        </p:nvSpPr>
        <p:spPr bwMode="auto">
          <a:xfrm>
            <a:off x="9751058" y="3734555"/>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61" name="Picture 46" descr="130"/>
          <p:cNvPicPr>
            <a:picLocks noChangeAspect="1" noChangeArrowheads="1"/>
          </p:cNvPicPr>
          <p:nvPr/>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8" y="2996989"/>
            <a:ext cx="3581400" cy="15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4474688"/>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怎样学习西方经济学</a:t>
            </a:r>
            <a:endParaRPr lang="zh-CN" altLang="en-US" sz="2400" dirty="0">
              <a:solidFill>
                <a:schemeClr val="tx1"/>
              </a:solidFill>
              <a:latin typeface="微软雅黑" pitchFamily="34" charset="-122"/>
              <a:ea typeface="微软雅黑" pitchFamily="34" charset="-122"/>
            </a:endParaRPr>
          </a:p>
        </p:txBody>
      </p:sp>
      <p:sp>
        <p:nvSpPr>
          <p:cNvPr id="13" name="矩形: 圆角 12"/>
          <p:cNvSpPr/>
          <p:nvPr/>
        </p:nvSpPr>
        <p:spPr>
          <a:xfrm>
            <a:off x="2570480" y="3617944"/>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西方经济学的研究方法</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570480" y="2761200"/>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西方经济学及其研究对象</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570480" y="1930425"/>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经济学的演变</a:t>
            </a:r>
            <a:endParaRPr lang="zh-CN" altLang="en-US" sz="2400" dirty="0">
              <a:solidFill>
                <a:schemeClr val="tx1"/>
              </a:solidFill>
              <a:latin typeface="微软雅黑" pitchFamily="34" charset="-122"/>
              <a:ea typeface="微软雅黑" pitchFamily="34" charset="-122"/>
            </a:endParaRPr>
          </a:p>
        </p:txBody>
      </p:sp>
      <p:sp>
        <p:nvSpPr>
          <p:cNvPr id="30" name="文本框 29"/>
          <p:cNvSpPr txBox="1"/>
          <p:nvPr/>
        </p:nvSpPr>
        <p:spPr>
          <a:xfrm>
            <a:off x="2441302"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itchFamily="2" charset="-122"/>
                <a:ea typeface="华文行楷" pitchFamily="2" charset="-122"/>
              </a:rPr>
              <a:t>主要内容</a:t>
            </a:r>
            <a:endParaRPr lang="zh-CN" altLang="en-US" sz="3200" dirty="0">
              <a:solidFill>
                <a:srgbClr val="002060"/>
              </a:solidFill>
              <a:latin typeface="华文行楷" pitchFamily="2" charset="-122"/>
              <a:ea typeface="华文行楷" pitchFamily="2" charset="-122"/>
            </a:endParaRP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44" name="AutoShape 68">
            <a:hlinkClick r:id="" action="ppaction://noaction" highlightClick="1"/>
            <a:hlinkHover r:id="" action="ppaction://noaction"/>
          </p:cNvPr>
          <p:cNvSpPr>
            <a:spLocks noChangeArrowheads="1"/>
          </p:cNvSpPr>
          <p:nvPr/>
        </p:nvSpPr>
        <p:spPr bwMode="auto">
          <a:xfrm>
            <a:off x="9751058" y="5936271"/>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36"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4134099"/>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5" name="Rectangle 8" descr="浅色上对角线"/>
          <p:cNvSpPr>
            <a:spLocks noChangeArrowheads="1"/>
          </p:cNvSpPr>
          <p:nvPr/>
        </p:nvSpPr>
        <p:spPr bwMode="auto">
          <a:xfrm>
            <a:off x="6682738" y="4082333"/>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西方经济学的一般方法论</a:t>
            </a:r>
            <a:endParaRPr lang="zh-CN" altLang="en-US" sz="1600" b="1" dirty="0">
              <a:effectLst>
                <a:outerShdw blurRad="38100" dist="38100" dir="2700000" algn="tl">
                  <a:srgbClr val="C0C0C0"/>
                </a:outerShdw>
              </a:effectLst>
            </a:endParaRPr>
          </a:p>
        </p:txBody>
      </p:sp>
      <p:sp>
        <p:nvSpPr>
          <p:cNvPr id="46" name="Rectangle 9" descr="浅色上对角线">
            <a:hlinkClick r:id="" action="ppaction://noaction"/>
          </p:cNvPr>
          <p:cNvSpPr>
            <a:spLocks noChangeArrowheads="1"/>
          </p:cNvSpPr>
          <p:nvPr/>
        </p:nvSpPr>
        <p:spPr bwMode="auto">
          <a:xfrm>
            <a:off x="6682738" y="4539533"/>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西方经济学的具体研究方法</a:t>
            </a:r>
            <a:endParaRPr lang="zh-CN" altLang="en-US" sz="1600" b="1" dirty="0">
              <a:effectLst>
                <a:outerShdw blurRad="38100" dist="38100" dir="2700000" algn="tl">
                  <a:srgbClr val="C0C0C0"/>
                </a:outerShdw>
              </a:effectLst>
            </a:endParaRPr>
          </a:p>
        </p:txBody>
      </p:sp>
      <p:pic>
        <p:nvPicPr>
          <p:cNvPr id="47"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459129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8" name="AutoShape 65">
            <a:hlinkClick r:id="" action="ppaction://noaction" highlightClick="1"/>
            <a:hlinkHover r:id="" action="ppaction://noaction"/>
          </p:cNvPr>
          <p:cNvSpPr>
            <a:spLocks noChangeArrowheads="1"/>
          </p:cNvSpPr>
          <p:nvPr/>
        </p:nvSpPr>
        <p:spPr bwMode="auto">
          <a:xfrm>
            <a:off x="9674858" y="413409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9" name="AutoShape 66">
            <a:hlinkClick r:id="" action="ppaction://noaction" highlightClick="1"/>
            <a:hlinkHover r:id="" action="ppaction://noaction"/>
          </p:cNvPr>
          <p:cNvSpPr>
            <a:spLocks noChangeArrowheads="1"/>
          </p:cNvSpPr>
          <p:nvPr/>
        </p:nvSpPr>
        <p:spPr bwMode="auto">
          <a:xfrm>
            <a:off x="9751058" y="459129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50" name="Picture 46" descr="130"/>
          <p:cNvPicPr>
            <a:picLocks noChangeAspect="1" noChangeArrowheads="1"/>
          </p:cNvPicPr>
          <p:nvPr/>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8" y="3853733"/>
            <a:ext cx="3581400" cy="15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4474688"/>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怎样学习西方经济学</a:t>
            </a:r>
            <a:endParaRPr lang="zh-CN" altLang="en-US" sz="2400" dirty="0">
              <a:solidFill>
                <a:schemeClr val="tx1"/>
              </a:solidFill>
              <a:latin typeface="微软雅黑" pitchFamily="34" charset="-122"/>
              <a:ea typeface="微软雅黑" pitchFamily="34" charset="-122"/>
            </a:endParaRPr>
          </a:p>
        </p:txBody>
      </p:sp>
      <p:sp>
        <p:nvSpPr>
          <p:cNvPr id="13" name="矩形: 圆角 12"/>
          <p:cNvSpPr/>
          <p:nvPr/>
        </p:nvSpPr>
        <p:spPr>
          <a:xfrm>
            <a:off x="2570480" y="3617944"/>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西方经济学的研究方法</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570480" y="2761200"/>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西方经济学及其研究对象</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570480" y="1930425"/>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经济学的演变</a:t>
            </a:r>
            <a:endParaRPr lang="zh-CN" altLang="en-US" sz="2400" dirty="0">
              <a:solidFill>
                <a:schemeClr val="tx1"/>
              </a:solidFill>
              <a:latin typeface="微软雅黑" pitchFamily="34" charset="-122"/>
              <a:ea typeface="微软雅黑" pitchFamily="34" charset="-122"/>
            </a:endParaRPr>
          </a:p>
        </p:txBody>
      </p:sp>
      <p:sp>
        <p:nvSpPr>
          <p:cNvPr id="30" name="文本框 29"/>
          <p:cNvSpPr txBox="1"/>
          <p:nvPr/>
        </p:nvSpPr>
        <p:spPr>
          <a:xfrm>
            <a:off x="2415178" y="427814"/>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itchFamily="2" charset="-122"/>
                <a:ea typeface="华文行楷" pitchFamily="2" charset="-122"/>
              </a:rPr>
              <a:t>主要内容</a:t>
            </a:r>
            <a:endParaRPr lang="zh-CN" altLang="en-US" sz="3200" dirty="0">
              <a:solidFill>
                <a:srgbClr val="002060"/>
              </a:solidFill>
              <a:latin typeface="华文行楷" pitchFamily="2" charset="-122"/>
              <a:ea typeface="华文行楷" pitchFamily="2" charset="-122"/>
            </a:endParaRP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pic>
        <p:nvPicPr>
          <p:cNvPr id="25"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5053718"/>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6" name="Rectangle 8" descr="浅色上对角线"/>
          <p:cNvSpPr>
            <a:spLocks noChangeArrowheads="1"/>
          </p:cNvSpPr>
          <p:nvPr/>
        </p:nvSpPr>
        <p:spPr bwMode="auto">
          <a:xfrm>
            <a:off x="6516914" y="5001952"/>
            <a:ext cx="3081744"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坚持用马克思主义立场和方法分析</a:t>
            </a:r>
            <a:endParaRPr lang="zh-CN" altLang="en-US" sz="1400" b="1" dirty="0">
              <a:effectLst>
                <a:outerShdw blurRad="38100" dist="38100" dir="2700000" algn="tl">
                  <a:srgbClr val="C0C0C0"/>
                </a:outerShdw>
              </a:effectLst>
            </a:endParaRPr>
          </a:p>
        </p:txBody>
      </p:sp>
      <p:sp>
        <p:nvSpPr>
          <p:cNvPr id="27" name="Rectangle 9" descr="浅色上对角线">
            <a:hlinkClick r:id="" action="ppaction://noaction"/>
          </p:cNvPr>
          <p:cNvSpPr>
            <a:spLocks noChangeArrowheads="1"/>
          </p:cNvSpPr>
          <p:nvPr/>
        </p:nvSpPr>
        <p:spPr bwMode="auto">
          <a:xfrm>
            <a:off x="6516914" y="5459152"/>
            <a:ext cx="3081744"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深入了解资本主义发展历史</a:t>
            </a:r>
            <a:endParaRPr lang="zh-CN" altLang="en-US" sz="1600" b="1" dirty="0">
              <a:effectLst>
                <a:outerShdw blurRad="38100" dist="38100" dir="2700000" algn="tl">
                  <a:srgbClr val="C0C0C0"/>
                </a:outerShdw>
              </a:effectLst>
            </a:endParaRPr>
          </a:p>
        </p:txBody>
      </p:sp>
      <p:pic>
        <p:nvPicPr>
          <p:cNvPr id="29"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5518704"/>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5" name="AutoShape 65">
            <a:hlinkClick r:id="" action="ppaction://noaction" highlightClick="1"/>
            <a:hlinkHover r:id="" action="ppaction://noaction"/>
          </p:cNvPr>
          <p:cNvSpPr>
            <a:spLocks noChangeArrowheads="1"/>
          </p:cNvSpPr>
          <p:nvPr/>
        </p:nvSpPr>
        <p:spPr bwMode="auto">
          <a:xfrm>
            <a:off x="9674858" y="5053718"/>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6" name="AutoShape 66">
            <a:hlinkClick r:id="" action="ppaction://noaction" highlightClick="1"/>
            <a:hlinkHover r:id="" action="ppaction://noaction"/>
          </p:cNvPr>
          <p:cNvSpPr>
            <a:spLocks noChangeArrowheads="1"/>
          </p:cNvSpPr>
          <p:nvPr/>
        </p:nvSpPr>
        <p:spPr bwMode="auto">
          <a:xfrm>
            <a:off x="9751058" y="551870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40" name="Picture 46" descr="130"/>
          <p:cNvPicPr>
            <a:picLocks noChangeAspect="1" noChangeArrowheads="1"/>
          </p:cNvPicPr>
          <p:nvPr/>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8" y="4773352"/>
            <a:ext cx="3581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5934822"/>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2" name="Rectangle 8" descr="浅色上对角线"/>
          <p:cNvSpPr>
            <a:spLocks noChangeArrowheads="1"/>
          </p:cNvSpPr>
          <p:nvPr/>
        </p:nvSpPr>
        <p:spPr bwMode="auto">
          <a:xfrm>
            <a:off x="6516914" y="5883056"/>
            <a:ext cx="3081744"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紧密联系中国特色社会主义的实践</a:t>
            </a:r>
            <a:endParaRPr lang="zh-CN" altLang="en-US" sz="1400" b="1" dirty="0">
              <a:effectLst>
                <a:outerShdw blurRad="38100" dist="38100" dir="2700000" algn="tl">
                  <a:srgbClr val="C0C0C0"/>
                </a:outerShdw>
              </a:effectLst>
            </a:endParaRPr>
          </a:p>
        </p:txBody>
      </p:sp>
      <p:sp>
        <p:nvSpPr>
          <p:cNvPr id="43" name="Rectangle 9" descr="浅色上对角线">
            <a:hlinkClick r:id="" action="ppaction://noaction"/>
          </p:cNvPr>
          <p:cNvSpPr>
            <a:spLocks noChangeArrowheads="1"/>
          </p:cNvSpPr>
          <p:nvPr/>
        </p:nvSpPr>
        <p:spPr bwMode="auto">
          <a:xfrm>
            <a:off x="6516914" y="6308471"/>
            <a:ext cx="3081744"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正确看待西方经济学的方法论</a:t>
            </a:r>
            <a:endParaRPr lang="zh-CN" altLang="en-US" sz="1600" b="1" dirty="0">
              <a:effectLst>
                <a:outerShdw blurRad="38100" dist="38100" dir="2700000" algn="tl">
                  <a:srgbClr val="C0C0C0"/>
                </a:outerShdw>
              </a:effectLst>
            </a:endParaRPr>
          </a:p>
        </p:txBody>
      </p:sp>
      <p:pic>
        <p:nvPicPr>
          <p:cNvPr id="44"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6360237"/>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5" name="AutoShape 65">
            <a:hlinkClick r:id="" action="ppaction://noaction" highlightClick="1"/>
            <a:hlinkHover r:id="" action="ppaction://noaction"/>
          </p:cNvPr>
          <p:cNvSpPr>
            <a:spLocks noChangeArrowheads="1"/>
          </p:cNvSpPr>
          <p:nvPr/>
        </p:nvSpPr>
        <p:spPr bwMode="auto">
          <a:xfrm>
            <a:off x="9674858" y="593482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6" name="AutoShape 66">
            <a:hlinkClick r:id="" action="ppaction://noaction" highlightClick="1"/>
            <a:hlinkHover r:id="" action="ppaction://noaction"/>
          </p:cNvPr>
          <p:cNvSpPr>
            <a:spLocks noChangeArrowheads="1"/>
          </p:cNvSpPr>
          <p:nvPr/>
        </p:nvSpPr>
        <p:spPr bwMode="auto">
          <a:xfrm>
            <a:off x="9751058" y="6360237"/>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591025"/>
            <a:ext cx="10515600" cy="54784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smtClean="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rPr>
              <a:t>西方经济学的界定</a:t>
            </a: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16" name="Rectangle 17"/>
          <p:cNvSpPr>
            <a:spLocks noChangeArrowheads="1"/>
          </p:cNvSpPr>
          <p:nvPr/>
        </p:nvSpPr>
        <p:spPr bwMode="auto">
          <a:xfrm>
            <a:off x="5130358" y="1224668"/>
            <a:ext cx="5802249"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itchFamily="18" charset="0"/>
                <a:ea typeface="宋体" charset="-122"/>
              </a:defRPr>
            </a:lvl1pPr>
            <a:lvl2pPr marL="57150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buFont typeface="Wingdings" charset="2"/>
              <a:buChar char="ü"/>
            </a:pPr>
            <a:endParaRPr lang="zh-CN" altLang="en-US" sz="2600" dirty="0">
              <a:solidFill>
                <a:srgbClr val="FF0000"/>
              </a:solidFill>
              <a:latin typeface="微软雅黑" pitchFamily="34" charset="-122"/>
              <a:ea typeface="微软雅黑"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433560" y="762002"/>
            <a:ext cx="2286000" cy="2286000"/>
          </a:xfrm>
          <a:prstGeom prst="rect">
            <a:avLst/>
          </a:prstGeom>
        </p:spPr>
      </p:pic>
      <p:sp>
        <p:nvSpPr>
          <p:cNvPr id="18" name="Rectangle 3"/>
          <p:cNvSpPr txBox="1">
            <a:spLocks noChangeArrowheads="1"/>
          </p:cNvSpPr>
          <p:nvPr/>
        </p:nvSpPr>
        <p:spPr>
          <a:xfrm>
            <a:off x="835152" y="1355217"/>
            <a:ext cx="8979408" cy="4972431"/>
          </a:xfrm>
          <a:prstGeom prst="rect">
            <a:avLst/>
          </a:prstGeom>
        </p:spPr>
        <p:txBody>
          <a:bodyPr vert="horz" lIns="91440" tIns="45720" rIns="91440" bIns="45720" rtlCol="0">
            <a:normAutofit fontScale="92500" lnSpcReduction="10000"/>
          </a:bodyPr>
          <a:lstStyle/>
          <a:p>
            <a:pPr marL="228600" marR="0" lvl="0" indent="-228600" algn="l" defTabSz="914400" rtl="0" eaLnBrk="1" fontAlgn="auto" latinLnBrk="0" hangingPunct="1">
              <a:lnSpc>
                <a:spcPct val="130000"/>
              </a:lnSpc>
              <a:spcBef>
                <a:spcPct val="0"/>
              </a:spcBef>
              <a:spcAft>
                <a:spcPts val="0"/>
              </a:spcAft>
              <a:buClrTx/>
              <a:buSzTx/>
              <a:buFont typeface="Arial" charset="0"/>
              <a:buChar char="•"/>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西方经济学</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是</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20</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世纪</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30</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年代以来流行于西方国家的主流经济学，包括微观经济学与宏观经济学。</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30000"/>
              </a:lnSpc>
              <a:spcBef>
                <a:spcPct val="0"/>
              </a:spcBef>
              <a:spcAft>
                <a:spcPts val="0"/>
              </a:spcAft>
              <a:buClrTx/>
              <a:buSzTx/>
              <a:buFont typeface="Arial" charset="0"/>
              <a:buChar char="•"/>
              <a:defRPr/>
            </a:pPr>
            <a:r>
              <a:rPr kumimoji="0" lang="zh-CN" altLang="en-US" sz="2800" b="0" i="0" u="none" strike="noStrike" kern="1200" cap="none" spc="0" normalizeH="0" baseline="0" noProof="0" dirty="0" smtClean="0">
                <a:ln>
                  <a:noFill/>
                </a:ln>
                <a:solidFill>
                  <a:srgbClr val="CC00FF"/>
                </a:solidFill>
                <a:effectLst/>
                <a:uLnTx/>
                <a:uFillTx/>
                <a:latin typeface="+mn-lt"/>
                <a:ea typeface="+mn-ea"/>
                <a:cs typeface="+mn-cs"/>
              </a:rPr>
              <a:t>微观经济学：</a:t>
            </a:r>
            <a:endParaRPr kumimoji="0" lang="zh-CN" altLang="en-US" sz="2800" b="0" i="0" u="none" strike="noStrike" kern="1200" cap="none" spc="0" normalizeH="0" baseline="0" noProof="0" dirty="0" smtClean="0">
              <a:ln>
                <a:noFill/>
              </a:ln>
              <a:solidFill>
                <a:srgbClr val="CC00FF"/>
              </a:solidFill>
              <a:effectLst/>
              <a:uLnTx/>
              <a:uFillTx/>
              <a:latin typeface="+mn-lt"/>
              <a:ea typeface="+mn-ea"/>
              <a:cs typeface="+mn-cs"/>
            </a:endParaRPr>
          </a:p>
          <a:p>
            <a:pPr marL="685800" marR="0" lvl="1" indent="-228600" algn="l" defTabSz="914400" rtl="0" eaLnBrk="1" fontAlgn="auto" latinLnBrk="0" hangingPunct="1">
              <a:lnSpc>
                <a:spcPct val="130000"/>
              </a:lnSpc>
              <a:spcBef>
                <a:spcPct val="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研究个体经济单位经济行为及其理性选择，</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30000"/>
              </a:lnSpc>
              <a:spcBef>
                <a:spcPct val="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研究市场机制对个体经济单位经济活动的影响，</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30000"/>
              </a:lnSpc>
              <a:spcBef>
                <a:spcPct val="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是关于市场机制、价格、资源配置的理论。</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30000"/>
              </a:lnSpc>
              <a:spcBef>
                <a:spcPct val="0"/>
              </a:spcBef>
              <a:spcAft>
                <a:spcPts val="0"/>
              </a:spcAft>
              <a:buClrTx/>
              <a:buSzTx/>
              <a:buFont typeface="Arial" charset="0"/>
              <a:buChar char="•"/>
              <a:defRPr/>
            </a:pPr>
            <a:r>
              <a:rPr kumimoji="0" lang="zh-CN" altLang="en-US" sz="2800" b="0" i="0" u="none" strike="noStrike" kern="1200" cap="none" spc="0" normalizeH="0" baseline="0" noProof="0" dirty="0" smtClean="0">
                <a:ln>
                  <a:noFill/>
                </a:ln>
                <a:solidFill>
                  <a:srgbClr val="CC00FF"/>
                </a:solidFill>
                <a:effectLst/>
                <a:uLnTx/>
                <a:uFillTx/>
                <a:latin typeface="+mn-lt"/>
                <a:ea typeface="+mn-ea"/>
                <a:cs typeface="+mn-cs"/>
              </a:rPr>
              <a:t>宏观经济学：</a:t>
            </a:r>
            <a:endParaRPr kumimoji="0" lang="zh-CN" altLang="en-US" sz="2800" b="0" i="0" u="none" strike="noStrike" kern="1200" cap="none" spc="0" normalizeH="0" baseline="0" noProof="0" dirty="0" smtClean="0">
              <a:ln>
                <a:noFill/>
              </a:ln>
              <a:solidFill>
                <a:srgbClr val="CC00FF"/>
              </a:solidFill>
              <a:effectLst/>
              <a:uLnTx/>
              <a:uFillTx/>
              <a:latin typeface="+mn-lt"/>
              <a:ea typeface="+mn-ea"/>
              <a:cs typeface="+mn-cs"/>
            </a:endParaRPr>
          </a:p>
          <a:p>
            <a:pPr marL="685800" marR="0" lvl="1" indent="-228600" algn="l" defTabSz="914400" rtl="0" eaLnBrk="1" fontAlgn="auto" latinLnBrk="0" hangingPunct="1">
              <a:lnSpc>
                <a:spcPct val="130000"/>
              </a:lnSpc>
              <a:spcBef>
                <a:spcPct val="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研究一个经济体的总体经济活动，</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30000"/>
              </a:lnSpc>
              <a:spcBef>
                <a:spcPct val="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着眼于总产量、就业状况和一般物价水平的决定，</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30000"/>
              </a:lnSpc>
              <a:spcBef>
                <a:spcPct val="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也关注宏观经济政策，</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30000"/>
              </a:lnSpc>
              <a:spcBef>
                <a:spcPct val="0"/>
              </a:spcBef>
              <a:spcAft>
                <a:spcPts val="0"/>
              </a:spcAft>
              <a:buClrTx/>
              <a:buSzTx/>
              <a:buFont typeface="Arial"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是关于国民收入和就业的理论。</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ct val="0"/>
              </a:spcBef>
              <a:spcAft>
                <a:spcPts val="0"/>
              </a:spcAft>
              <a:buClr>
                <a:srgbClr val="CC0000"/>
              </a:buClr>
              <a:buSzTx/>
              <a:buFont typeface="Wingdings" charset="2"/>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80000"/>
              </a:lnSpc>
              <a:spcBef>
                <a:spcPts val="500"/>
              </a:spcBef>
              <a:spcAft>
                <a:spcPts val="0"/>
              </a:spcAft>
              <a:buClrTx/>
              <a:buSzTx/>
              <a:buFont typeface="Arial" charset="0"/>
              <a:buChar char="•"/>
              <a:defRPr/>
            </a:pP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075412" y="2879331"/>
              <a:ext cx="164608" cy="239830"/>
            </p14:xfrm>
          </p:contentPart>
        </mc:Choice>
        <mc:Fallback xmlns="">
          <p:pic>
            <p:nvPicPr>
              <p:cNvPr id="2" name="墨迹 1"/>
            </p:nvPicPr>
            <p:blipFill>
              <a:blip r:embed="rId3"/>
            </p:blipFill>
            <p:spPr>
              <a:xfrm>
                <a:off x="1075412" y="2879331"/>
                <a:ext cx="164608" cy="23983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1165946" y="2971151"/>
              <a:ext cx="13718" cy="104155"/>
            </p14:xfrm>
          </p:contentPart>
        </mc:Choice>
        <mc:Fallback xmlns="">
          <p:pic>
            <p:nvPicPr>
              <p:cNvPr id="3" name="墨迹 2"/>
            </p:nvPicPr>
            <p:blipFill>
              <a:blip r:embed="rId5"/>
            </p:blipFill>
            <p:spPr>
              <a:xfrm>
                <a:off x="1165946" y="2971151"/>
                <a:ext cx="13718" cy="10415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1091872" y="3261688"/>
              <a:ext cx="175583" cy="202828"/>
            </p14:xfrm>
          </p:contentPart>
        </mc:Choice>
        <mc:Fallback xmlns="">
          <p:pic>
            <p:nvPicPr>
              <p:cNvPr id="7" name="墨迹 6"/>
            </p:nvPicPr>
            <p:blipFill>
              <a:blip r:embed="rId7"/>
            </p:blipFill>
            <p:spPr>
              <a:xfrm>
                <a:off x="1091872" y="3261688"/>
                <a:ext cx="175583" cy="20282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1130281" y="3305543"/>
              <a:ext cx="76817" cy="71264"/>
            </p14:xfrm>
          </p:contentPart>
        </mc:Choice>
        <mc:Fallback xmlns="">
          <p:pic>
            <p:nvPicPr>
              <p:cNvPr id="8" name="墨迹 7"/>
            </p:nvPicPr>
            <p:blipFill>
              <a:blip r:embed="rId9"/>
            </p:blipFill>
            <p:spPr>
              <a:xfrm>
                <a:off x="1130281" y="3305543"/>
                <a:ext cx="76817" cy="7126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1009568" y="3678307"/>
              <a:ext cx="279835" cy="285056"/>
            </p14:xfrm>
          </p:contentPart>
        </mc:Choice>
        <mc:Fallback xmlns="">
          <p:pic>
            <p:nvPicPr>
              <p:cNvPr id="11" name="墨迹 10"/>
            </p:nvPicPr>
            <p:blipFill>
              <a:blip r:embed="rId11"/>
            </p:blipFill>
            <p:spPr>
              <a:xfrm>
                <a:off x="1009568" y="3678307"/>
                <a:ext cx="279835" cy="285056"/>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墨迹 11"/>
              <p14:cNvContentPartPr/>
              <p14:nvPr/>
            </p14:nvContentPartPr>
            <p14:xfrm>
              <a:off x="1097359" y="3751455"/>
              <a:ext cx="82305" cy="168053"/>
            </p14:xfrm>
          </p:contentPart>
        </mc:Choice>
        <mc:Fallback xmlns="">
          <p:pic>
            <p:nvPicPr>
              <p:cNvPr id="12" name="墨迹 11"/>
            </p:nvPicPr>
            <p:blipFill>
              <a:blip r:embed="rId13"/>
            </p:blipFill>
            <p:spPr>
              <a:xfrm>
                <a:off x="1097359" y="3751455"/>
                <a:ext cx="82305" cy="168053"/>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3" name="墨迹 12"/>
              <p14:cNvContentPartPr/>
              <p14:nvPr/>
            </p14:nvContentPartPr>
            <p14:xfrm>
              <a:off x="1091872" y="4584694"/>
              <a:ext cx="153635" cy="228352"/>
            </p14:xfrm>
          </p:contentPart>
        </mc:Choice>
        <mc:Fallback xmlns="">
          <p:pic>
            <p:nvPicPr>
              <p:cNvPr id="13" name="墨迹 12"/>
            </p:nvPicPr>
            <p:blipFill>
              <a:blip r:embed="rId15"/>
            </p:blipFill>
            <p:spPr>
              <a:xfrm>
                <a:off x="1091872" y="4584694"/>
                <a:ext cx="153635" cy="228352"/>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4" name="墨迹 13"/>
              <p14:cNvContentPartPr/>
              <p14:nvPr/>
            </p14:nvContentPartPr>
            <p14:xfrm>
              <a:off x="1152229" y="4650476"/>
              <a:ext cx="21948" cy="91306"/>
            </p14:xfrm>
          </p:contentPart>
        </mc:Choice>
        <mc:Fallback xmlns="">
          <p:pic>
            <p:nvPicPr>
              <p:cNvPr id="14" name="墨迹 13"/>
            </p:nvPicPr>
            <p:blipFill>
              <a:blip r:embed="rId17"/>
            </p:blipFill>
            <p:spPr>
              <a:xfrm>
                <a:off x="1152229" y="4650476"/>
                <a:ext cx="21948" cy="9130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5" name="墨迹 14"/>
              <p14:cNvContentPartPr/>
              <p14:nvPr/>
            </p14:nvContentPartPr>
            <p14:xfrm>
              <a:off x="1058951" y="5010392"/>
              <a:ext cx="197530" cy="274092"/>
            </p14:xfrm>
          </p:contentPart>
        </mc:Choice>
        <mc:Fallback xmlns="">
          <p:pic>
            <p:nvPicPr>
              <p:cNvPr id="15" name="墨迹 14"/>
            </p:nvPicPr>
            <p:blipFill>
              <a:blip r:embed="rId19"/>
            </p:blipFill>
            <p:spPr>
              <a:xfrm>
                <a:off x="1058951" y="5010392"/>
                <a:ext cx="197530" cy="274092"/>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7" name="墨迹 16"/>
              <p14:cNvContentPartPr/>
              <p14:nvPr/>
            </p14:nvContentPartPr>
            <p14:xfrm>
              <a:off x="1080899" y="5092620"/>
              <a:ext cx="106995" cy="93191"/>
            </p14:xfrm>
          </p:contentPart>
        </mc:Choice>
        <mc:Fallback xmlns="">
          <p:pic>
            <p:nvPicPr>
              <p:cNvPr id="17" name="墨迹 16"/>
            </p:nvPicPr>
            <p:blipFill>
              <a:blip r:embed="rId21"/>
            </p:blipFill>
            <p:spPr>
              <a:xfrm>
                <a:off x="1080899" y="5092620"/>
                <a:ext cx="106995" cy="93191"/>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9" name="墨迹 18"/>
              <p14:cNvContentPartPr/>
              <p14:nvPr/>
            </p14:nvContentPartPr>
            <p14:xfrm>
              <a:off x="1037003" y="5443457"/>
              <a:ext cx="186556" cy="279573"/>
            </p14:xfrm>
          </p:contentPart>
        </mc:Choice>
        <mc:Fallback xmlns="">
          <p:pic>
            <p:nvPicPr>
              <p:cNvPr id="19" name="墨迹 18"/>
            </p:nvPicPr>
            <p:blipFill>
              <a:blip r:embed="rId23"/>
            </p:blipFill>
            <p:spPr>
              <a:xfrm>
                <a:off x="1037003" y="5443457"/>
                <a:ext cx="186556" cy="27957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0" name="墨迹 19"/>
              <p14:cNvContentPartPr/>
              <p14:nvPr/>
            </p14:nvContentPartPr>
            <p14:xfrm>
              <a:off x="1069925" y="5514720"/>
              <a:ext cx="71330" cy="145269"/>
            </p14:xfrm>
          </p:contentPart>
        </mc:Choice>
        <mc:Fallback xmlns="">
          <p:pic>
            <p:nvPicPr>
              <p:cNvPr id="20" name="墨迹 19"/>
            </p:nvPicPr>
            <p:blipFill>
              <a:blip r:embed="rId25"/>
            </p:blipFill>
            <p:spPr>
              <a:xfrm>
                <a:off x="1069925" y="5514720"/>
                <a:ext cx="71330" cy="145269"/>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1" name="墨迹 20"/>
              <p14:cNvContentPartPr/>
              <p14:nvPr/>
            </p14:nvContentPartPr>
            <p14:xfrm>
              <a:off x="1026029" y="5933224"/>
              <a:ext cx="224965" cy="316062"/>
            </p14:xfrm>
          </p:contentPart>
        </mc:Choice>
        <mc:Fallback xmlns="">
          <p:pic>
            <p:nvPicPr>
              <p:cNvPr id="21" name="墨迹 20"/>
            </p:nvPicPr>
            <p:blipFill>
              <a:blip r:embed="rId27"/>
            </p:blipFill>
            <p:spPr>
              <a:xfrm>
                <a:off x="1026029" y="5933224"/>
                <a:ext cx="224965" cy="316062"/>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2" name="墨迹 21"/>
              <p14:cNvContentPartPr/>
              <p14:nvPr/>
            </p14:nvContentPartPr>
            <p14:xfrm>
              <a:off x="1108333" y="6008085"/>
              <a:ext cx="106996" cy="82228"/>
            </p14:xfrm>
          </p:contentPart>
        </mc:Choice>
        <mc:Fallback xmlns="">
          <p:pic>
            <p:nvPicPr>
              <p:cNvPr id="22" name="墨迹 21"/>
            </p:nvPicPr>
            <p:blipFill>
              <a:blip r:embed="rId29"/>
            </p:blipFill>
            <p:spPr>
              <a:xfrm>
                <a:off x="1108333" y="6008085"/>
                <a:ext cx="106996" cy="8222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3" name="墨迹 22"/>
              <p14:cNvContentPartPr/>
              <p14:nvPr/>
            </p14:nvContentPartPr>
            <p14:xfrm>
              <a:off x="1133025" y="5986158"/>
              <a:ext cx="85047" cy="161714"/>
            </p14:xfrm>
          </p:contentPart>
        </mc:Choice>
        <mc:Fallback xmlns="">
          <p:pic>
            <p:nvPicPr>
              <p:cNvPr id="23" name="墨迹 22"/>
            </p:nvPicPr>
            <p:blipFill>
              <a:blip r:embed="rId31"/>
            </p:blipFill>
            <p:spPr>
              <a:xfrm>
                <a:off x="1133025" y="5986158"/>
                <a:ext cx="85047" cy="161714"/>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4" name="墨迹 23"/>
              <p14:cNvContentPartPr/>
              <p14:nvPr/>
            </p14:nvContentPartPr>
            <p14:xfrm>
              <a:off x="2518479" y="6205431"/>
              <a:ext cx="70007" cy="39967"/>
            </p14:xfrm>
          </p:contentPart>
        </mc:Choice>
        <mc:Fallback xmlns="">
          <p:pic>
            <p:nvPicPr>
              <p:cNvPr id="24" name="墨迹 23"/>
            </p:nvPicPr>
            <p:blipFill>
              <a:blip r:embed="rId33"/>
            </p:blipFill>
            <p:spPr>
              <a:xfrm>
                <a:off x="2518479" y="6205431"/>
                <a:ext cx="70007" cy="39967"/>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5" name="墨迹 24"/>
              <p14:cNvContentPartPr/>
              <p14:nvPr/>
            </p14:nvContentPartPr>
            <p14:xfrm>
              <a:off x="3546425" y="5628126"/>
              <a:ext cx="1148143" cy="659532"/>
            </p14:xfrm>
          </p:contentPart>
        </mc:Choice>
        <mc:Fallback xmlns="">
          <p:pic>
            <p:nvPicPr>
              <p:cNvPr id="25" name="墨迹 24"/>
            </p:nvPicPr>
            <p:blipFill>
              <a:blip r:embed="rId35"/>
            </p:blipFill>
            <p:spPr>
              <a:xfrm>
                <a:off x="3546425" y="5628126"/>
                <a:ext cx="1148143" cy="659532"/>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6" name="墨迹 25"/>
              <p14:cNvContentPartPr/>
              <p14:nvPr/>
            </p14:nvContentPartPr>
            <p14:xfrm>
              <a:off x="2523966" y="3585116"/>
              <a:ext cx="1031546" cy="564629"/>
            </p14:xfrm>
          </p:contentPart>
        </mc:Choice>
        <mc:Fallback xmlns="">
          <p:pic>
            <p:nvPicPr>
              <p:cNvPr id="26" name="墨迹 25"/>
            </p:nvPicPr>
            <p:blipFill>
              <a:blip r:embed="rId37"/>
            </p:blipFill>
            <p:spPr>
              <a:xfrm>
                <a:off x="2523966" y="3585116"/>
                <a:ext cx="1031546" cy="564629"/>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7" name="墨迹 26"/>
              <p14:cNvContentPartPr/>
              <p14:nvPr/>
            </p14:nvContentPartPr>
            <p14:xfrm>
              <a:off x="3758529" y="3667344"/>
              <a:ext cx="865052" cy="405655"/>
            </p14:xfrm>
          </p:contentPart>
        </mc:Choice>
        <mc:Fallback xmlns="">
          <p:pic>
            <p:nvPicPr>
              <p:cNvPr id="27" name="墨迹 26"/>
            </p:nvPicPr>
            <p:blipFill>
              <a:blip r:embed="rId39"/>
            </p:blipFill>
            <p:spPr>
              <a:xfrm>
                <a:off x="3758529" y="3667344"/>
                <a:ext cx="865052" cy="40565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8" name="墨迹 27"/>
              <p14:cNvContentPartPr/>
              <p14:nvPr/>
            </p14:nvContentPartPr>
            <p14:xfrm>
              <a:off x="3676225" y="3618007"/>
              <a:ext cx="543208" cy="441288"/>
            </p14:xfrm>
          </p:contentPart>
        </mc:Choice>
        <mc:Fallback xmlns="">
          <p:pic>
            <p:nvPicPr>
              <p:cNvPr id="28" name="墨迹 27"/>
            </p:nvPicPr>
            <p:blipFill>
              <a:blip r:embed="rId41"/>
            </p:blipFill>
            <p:spPr>
              <a:xfrm>
                <a:off x="3676225" y="3618007"/>
                <a:ext cx="543208" cy="441288"/>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9" name="墨迹 28"/>
              <p14:cNvContentPartPr/>
              <p14:nvPr/>
            </p14:nvContentPartPr>
            <p14:xfrm>
              <a:off x="4529446" y="3579635"/>
              <a:ext cx="1259254" cy="613965"/>
            </p14:xfrm>
          </p:contentPart>
        </mc:Choice>
        <mc:Fallback xmlns="">
          <p:pic>
            <p:nvPicPr>
              <p:cNvPr id="29" name="墨迹 28"/>
            </p:nvPicPr>
            <p:blipFill>
              <a:blip r:embed="rId43"/>
            </p:blipFill>
            <p:spPr>
              <a:xfrm>
                <a:off x="4529446" y="3579635"/>
                <a:ext cx="1259254" cy="61396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0" name="墨迹 29"/>
              <p14:cNvContentPartPr/>
              <p14:nvPr/>
            </p14:nvContentPartPr>
            <p14:xfrm>
              <a:off x="2902566" y="2302368"/>
              <a:ext cx="1292176" cy="65782"/>
            </p14:xfrm>
          </p:contentPart>
        </mc:Choice>
        <mc:Fallback xmlns="">
          <p:pic>
            <p:nvPicPr>
              <p:cNvPr id="30" name="墨迹 29"/>
            </p:nvPicPr>
            <p:blipFill>
              <a:blip r:embed="rId45"/>
            </p:blipFill>
            <p:spPr>
              <a:xfrm>
                <a:off x="2902566" y="2302368"/>
                <a:ext cx="1292176" cy="65782"/>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1" name="墨迹 30"/>
              <p14:cNvContentPartPr/>
              <p14:nvPr/>
            </p14:nvContentPartPr>
            <p14:xfrm>
              <a:off x="5159073" y="2417487"/>
              <a:ext cx="1085044" cy="10963"/>
            </p14:xfrm>
          </p:contentPart>
        </mc:Choice>
        <mc:Fallback xmlns="">
          <p:pic>
            <p:nvPicPr>
              <p:cNvPr id="31" name="墨迹 30"/>
            </p:nvPicPr>
            <p:blipFill>
              <a:blip r:embed="rId47"/>
            </p:blipFill>
            <p:spPr>
              <a:xfrm>
                <a:off x="5159073" y="2417487"/>
                <a:ext cx="1085044" cy="1096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to="" calcmode="lin" valueType="num">
                                      <p:cBhvr>
                                        <p:cTn id="7" dur="1" fill="hold"/>
                                        <p:tgtEl>
                                          <p:spTgt spid="1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blinds(horizontal)">
                                      <p:cBhvr>
                                        <p:cTn id="12" dur="500"/>
                                        <p:tgtEl>
                                          <p:spTgt spid="18">
                                            <p:txEl>
                                              <p:pRg st="1" end="1"/>
                                            </p:txEl>
                                          </p:spTgt>
                                        </p:tgtEl>
                                      </p:cBhvr>
                                    </p:animEffect>
                                  </p:childTnLst>
                                </p:cTn>
                              </p:par>
                              <p:par>
                                <p:cTn id="13" presetID="24" presetClass="entr" presetSubtype="0" fill="hold" grpId="0" nodeType="with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 to="" calcmode="lin" valueType="num">
                                      <p:cBhvr>
                                        <p:cTn id="15" dur="1" fill="hold"/>
                                        <p:tgtEl>
                                          <p:spTgt spid="18">
                                            <p:txEl>
                                              <p:pRg st="2" end="2"/>
                                            </p:txEl>
                                          </p:spTgt>
                                        </p:tgtEl>
                                      </p:cBhvr>
                                    </p:anim>
                                  </p:childTnLst>
                                </p:cTn>
                              </p:par>
                              <p:par>
                                <p:cTn id="16" presetID="24" presetClass="entr" presetSubtype="0" fill="hold" grpId="0" nodeType="withEffect">
                                  <p:stCondLst>
                                    <p:cond delay="0"/>
                                  </p:stCondLst>
                                  <p:childTnLst>
                                    <p:set>
                                      <p:cBhvr>
                                        <p:cTn id="17" dur="1" fill="hold">
                                          <p:stCondLst>
                                            <p:cond delay="0"/>
                                          </p:stCondLst>
                                        </p:cTn>
                                        <p:tgtEl>
                                          <p:spTgt spid="18">
                                            <p:txEl>
                                              <p:pRg st="3" end="3"/>
                                            </p:txEl>
                                          </p:spTgt>
                                        </p:tgtEl>
                                        <p:attrNameLst>
                                          <p:attrName>style.visibility</p:attrName>
                                        </p:attrNameLst>
                                      </p:cBhvr>
                                      <p:to>
                                        <p:strVal val="visible"/>
                                      </p:to>
                                    </p:set>
                                    <p:anim to="" calcmode="lin" valueType="num">
                                      <p:cBhvr>
                                        <p:cTn id="18" dur="1" fill="hold"/>
                                        <p:tgtEl>
                                          <p:spTgt spid="18">
                                            <p:txEl>
                                              <p:pRg st="3" end="3"/>
                                            </p:txEl>
                                          </p:spTgt>
                                        </p:tgtEl>
                                      </p:cBhvr>
                                    </p:anim>
                                  </p:childTnLst>
                                </p:cTn>
                              </p:par>
                              <p:par>
                                <p:cTn id="19" presetID="24" presetClass="entr" presetSubtype="0" fill="hold" grpId="0" nodeType="withEffect">
                                  <p:stCondLst>
                                    <p:cond delay="0"/>
                                  </p:stCondLst>
                                  <p:childTnLst>
                                    <p:set>
                                      <p:cBhvr>
                                        <p:cTn id="20" dur="1" fill="hold">
                                          <p:stCondLst>
                                            <p:cond delay="0"/>
                                          </p:stCondLst>
                                        </p:cTn>
                                        <p:tgtEl>
                                          <p:spTgt spid="18">
                                            <p:txEl>
                                              <p:pRg st="4" end="4"/>
                                            </p:txEl>
                                          </p:spTgt>
                                        </p:tgtEl>
                                        <p:attrNameLst>
                                          <p:attrName>style.visibility</p:attrName>
                                        </p:attrNameLst>
                                      </p:cBhvr>
                                      <p:to>
                                        <p:strVal val="visible"/>
                                      </p:to>
                                    </p:set>
                                    <p:anim to="" calcmode="lin" valueType="num">
                                      <p:cBhvr>
                                        <p:cTn id="21" dur="1" fill="hold"/>
                                        <p:tgtEl>
                                          <p:spTgt spid="18">
                                            <p:txEl>
                                              <p:pRg st="4" end="4"/>
                                            </p:txEl>
                                          </p:spTgt>
                                        </p:tgtEl>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0"/>
                                          </p:stCondLst>
                                        </p:cTn>
                                        <p:tgtEl>
                                          <p:spTgt spid="18">
                                            <p:txEl>
                                              <p:pRg st="5" end="5"/>
                                            </p:txEl>
                                          </p:spTgt>
                                        </p:tgtEl>
                                        <p:attrNameLst>
                                          <p:attrName>style.visibility</p:attrName>
                                        </p:attrNameLst>
                                      </p:cBhvr>
                                      <p:to>
                                        <p:strVal val="visible"/>
                                      </p:to>
                                    </p:set>
                                    <p:anim to="" calcmode="lin" valueType="num">
                                      <p:cBhvr>
                                        <p:cTn id="26" dur="1" fill="hold"/>
                                        <p:tgtEl>
                                          <p:spTgt spid="18">
                                            <p:txEl>
                                              <p:pRg st="5" end="5"/>
                                            </p:txEl>
                                          </p:spTgt>
                                        </p:tgtEl>
                                      </p:cBhvr>
                                    </p:anim>
                                  </p:childTnLst>
                                </p:cTn>
                              </p:par>
                              <p:par>
                                <p:cTn id="27" presetID="24" presetClass="entr" presetSubtype="0" fill="hold" grpId="0" nodeType="withEffect">
                                  <p:stCondLst>
                                    <p:cond delay="0"/>
                                  </p:stCondLst>
                                  <p:childTnLst>
                                    <p:set>
                                      <p:cBhvr>
                                        <p:cTn id="28" dur="1" fill="hold">
                                          <p:stCondLst>
                                            <p:cond delay="0"/>
                                          </p:stCondLst>
                                        </p:cTn>
                                        <p:tgtEl>
                                          <p:spTgt spid="18">
                                            <p:txEl>
                                              <p:pRg st="6" end="6"/>
                                            </p:txEl>
                                          </p:spTgt>
                                        </p:tgtEl>
                                        <p:attrNameLst>
                                          <p:attrName>style.visibility</p:attrName>
                                        </p:attrNameLst>
                                      </p:cBhvr>
                                      <p:to>
                                        <p:strVal val="visible"/>
                                      </p:to>
                                    </p:set>
                                    <p:anim to="" calcmode="lin" valueType="num">
                                      <p:cBhvr>
                                        <p:cTn id="29" dur="1" fill="hold"/>
                                        <p:tgtEl>
                                          <p:spTgt spid="18">
                                            <p:txEl>
                                              <p:pRg st="6" end="6"/>
                                            </p:txEl>
                                          </p:spTgt>
                                        </p:tgtEl>
                                      </p:cBhvr>
                                    </p:anim>
                                  </p:childTnLst>
                                </p:cTn>
                              </p:par>
                              <p:par>
                                <p:cTn id="30" presetID="24" presetClass="entr" presetSubtype="0" fill="hold" grpId="0" nodeType="withEffect">
                                  <p:stCondLst>
                                    <p:cond delay="0"/>
                                  </p:stCondLst>
                                  <p:childTnLst>
                                    <p:set>
                                      <p:cBhvr>
                                        <p:cTn id="31" dur="1" fill="hold">
                                          <p:stCondLst>
                                            <p:cond delay="0"/>
                                          </p:stCondLst>
                                        </p:cTn>
                                        <p:tgtEl>
                                          <p:spTgt spid="18">
                                            <p:txEl>
                                              <p:pRg st="7" end="7"/>
                                            </p:txEl>
                                          </p:spTgt>
                                        </p:tgtEl>
                                        <p:attrNameLst>
                                          <p:attrName>style.visibility</p:attrName>
                                        </p:attrNameLst>
                                      </p:cBhvr>
                                      <p:to>
                                        <p:strVal val="visible"/>
                                      </p:to>
                                    </p:set>
                                    <p:anim to="" calcmode="lin" valueType="num">
                                      <p:cBhvr>
                                        <p:cTn id="32" dur="1" fill="hold"/>
                                        <p:tgtEl>
                                          <p:spTgt spid="18">
                                            <p:txEl>
                                              <p:pRg st="7" end="7"/>
                                            </p:txEl>
                                          </p:spTgt>
                                        </p:tgtEl>
                                      </p:cBhvr>
                                    </p:anim>
                                  </p:childTnLst>
                                </p:cTn>
                              </p:par>
                              <p:par>
                                <p:cTn id="33" presetID="24" presetClass="entr" presetSubtype="0" fill="hold" grpId="0" nodeType="withEffect">
                                  <p:stCondLst>
                                    <p:cond delay="0"/>
                                  </p:stCondLst>
                                  <p:childTnLst>
                                    <p:set>
                                      <p:cBhvr>
                                        <p:cTn id="34" dur="1" fill="hold">
                                          <p:stCondLst>
                                            <p:cond delay="0"/>
                                          </p:stCondLst>
                                        </p:cTn>
                                        <p:tgtEl>
                                          <p:spTgt spid="18">
                                            <p:txEl>
                                              <p:pRg st="8" end="8"/>
                                            </p:txEl>
                                          </p:spTgt>
                                        </p:tgtEl>
                                        <p:attrNameLst>
                                          <p:attrName>style.visibility</p:attrName>
                                        </p:attrNameLst>
                                      </p:cBhvr>
                                      <p:to>
                                        <p:strVal val="visible"/>
                                      </p:to>
                                    </p:set>
                                    <p:anim to="" calcmode="lin" valueType="num">
                                      <p:cBhvr>
                                        <p:cTn id="35" dur="1" fill="hold"/>
                                        <p:tgtEl>
                                          <p:spTgt spid="18">
                                            <p:txEl>
                                              <p:pRg st="8" end="8"/>
                                            </p:txEl>
                                          </p:spTgt>
                                        </p:tgtEl>
                                      </p:cBhvr>
                                    </p:anim>
                                  </p:childTnLst>
                                </p:cTn>
                              </p:par>
                              <p:par>
                                <p:cTn id="36" presetID="24" presetClass="entr" presetSubtype="0" fill="hold" grpId="0" nodeType="withEffect">
                                  <p:stCondLst>
                                    <p:cond delay="0"/>
                                  </p:stCondLst>
                                  <p:childTnLst>
                                    <p:set>
                                      <p:cBhvr>
                                        <p:cTn id="37" dur="1" fill="hold">
                                          <p:stCondLst>
                                            <p:cond delay="0"/>
                                          </p:stCondLst>
                                        </p:cTn>
                                        <p:tgtEl>
                                          <p:spTgt spid="18">
                                            <p:txEl>
                                              <p:pRg st="9" end="9"/>
                                            </p:txEl>
                                          </p:spTgt>
                                        </p:tgtEl>
                                        <p:attrNameLst>
                                          <p:attrName>style.visibility</p:attrName>
                                        </p:attrNameLst>
                                      </p:cBhvr>
                                      <p:to>
                                        <p:strVal val="visible"/>
                                      </p:to>
                                    </p:set>
                                    <p:anim to="" calcmode="lin" valueType="num">
                                      <p:cBhvr>
                                        <p:cTn id="38" dur="1" fill="hold"/>
                                        <p:tgtEl>
                                          <p:spTgt spid="18">
                                            <p:txEl>
                                              <p:pRg st="9" end="9"/>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微观经济学与宏观经济学</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57" name="文本框 56"/>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58" name="Rectangle 3"/>
          <p:cNvSpPr>
            <a:spLocks noChangeArrowheads="1"/>
          </p:cNvSpPr>
          <p:nvPr/>
        </p:nvSpPr>
        <p:spPr bwMode="auto">
          <a:xfrm>
            <a:off x="4121086" y="3752979"/>
            <a:ext cx="1752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800" b="1" dirty="0">
                <a:ea typeface="华文新魏" pitchFamily="2" charset="-122"/>
              </a:rPr>
              <a:t>考察对象</a:t>
            </a:r>
            <a:endParaRPr lang="zh-CN" altLang="en-US" sz="2800" b="1" dirty="0">
              <a:ea typeface="华文新魏" pitchFamily="2" charset="-122"/>
            </a:endParaRPr>
          </a:p>
        </p:txBody>
      </p:sp>
      <p:sp>
        <p:nvSpPr>
          <p:cNvPr id="59" name="Rectangle 4"/>
          <p:cNvSpPr>
            <a:spLocks noChangeArrowheads="1"/>
          </p:cNvSpPr>
          <p:nvPr/>
        </p:nvSpPr>
        <p:spPr bwMode="auto">
          <a:xfrm>
            <a:off x="4273486" y="3143379"/>
            <a:ext cx="1447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dirty="0">
                <a:solidFill>
                  <a:srgbClr val="336600"/>
                </a:solidFill>
                <a:ea typeface="楷体_GB2312" pitchFamily="49" charset="-122"/>
              </a:rPr>
              <a:t>单个经济单位</a:t>
            </a:r>
            <a:endParaRPr lang="zh-CN" altLang="en-US" sz="2000" dirty="0">
              <a:solidFill>
                <a:srgbClr val="336600"/>
              </a:solidFill>
              <a:ea typeface="楷体_GB2312" pitchFamily="49" charset="-122"/>
            </a:endParaRPr>
          </a:p>
        </p:txBody>
      </p:sp>
      <p:sp>
        <p:nvSpPr>
          <p:cNvPr id="60" name="Rectangle 5"/>
          <p:cNvSpPr>
            <a:spLocks noChangeArrowheads="1"/>
          </p:cNvSpPr>
          <p:nvPr/>
        </p:nvSpPr>
        <p:spPr bwMode="auto">
          <a:xfrm>
            <a:off x="4273486" y="4514979"/>
            <a:ext cx="1447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dirty="0">
                <a:solidFill>
                  <a:srgbClr val="FF0000"/>
                </a:solidFill>
                <a:ea typeface="楷体_GB2312" pitchFamily="49" charset="-122"/>
              </a:rPr>
              <a:t>总体经济问题</a:t>
            </a:r>
            <a:endParaRPr lang="zh-CN" altLang="en-US" sz="2000" dirty="0">
              <a:solidFill>
                <a:srgbClr val="FF0000"/>
              </a:solidFill>
              <a:ea typeface="楷体_GB2312" pitchFamily="49" charset="-122"/>
            </a:endParaRPr>
          </a:p>
        </p:txBody>
      </p:sp>
      <p:sp>
        <p:nvSpPr>
          <p:cNvPr id="61" name="Rectangle 6"/>
          <p:cNvSpPr>
            <a:spLocks noChangeArrowheads="1"/>
          </p:cNvSpPr>
          <p:nvPr/>
        </p:nvSpPr>
        <p:spPr bwMode="auto">
          <a:xfrm>
            <a:off x="1835086" y="3752979"/>
            <a:ext cx="1752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800" b="1" dirty="0">
                <a:ea typeface="华文新魏" pitchFamily="2" charset="-122"/>
              </a:rPr>
              <a:t>研究内容</a:t>
            </a:r>
            <a:endParaRPr lang="zh-CN" altLang="en-US" sz="2800" b="1" dirty="0">
              <a:ea typeface="华文新魏" pitchFamily="2" charset="-122"/>
            </a:endParaRPr>
          </a:p>
        </p:txBody>
      </p:sp>
      <p:sp>
        <p:nvSpPr>
          <p:cNvPr id="62" name="Rectangle 7"/>
          <p:cNvSpPr>
            <a:spLocks noChangeArrowheads="1"/>
          </p:cNvSpPr>
          <p:nvPr/>
        </p:nvSpPr>
        <p:spPr bwMode="auto">
          <a:xfrm>
            <a:off x="1987486" y="3143379"/>
            <a:ext cx="1371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000" dirty="0">
                <a:solidFill>
                  <a:srgbClr val="336600"/>
                </a:solidFill>
                <a:ea typeface="楷体_GB2312" pitchFamily="49" charset="-122"/>
              </a:rPr>
              <a:t>资源配置</a:t>
            </a:r>
            <a:endParaRPr lang="zh-CN" altLang="en-US" sz="2000" dirty="0">
              <a:solidFill>
                <a:srgbClr val="336600"/>
              </a:solidFill>
              <a:ea typeface="楷体_GB2312" pitchFamily="49" charset="-122"/>
            </a:endParaRPr>
          </a:p>
        </p:txBody>
      </p:sp>
      <p:sp>
        <p:nvSpPr>
          <p:cNvPr id="63" name="Rectangle 8"/>
          <p:cNvSpPr>
            <a:spLocks noChangeArrowheads="1"/>
          </p:cNvSpPr>
          <p:nvPr/>
        </p:nvSpPr>
        <p:spPr bwMode="auto">
          <a:xfrm>
            <a:off x="1911286" y="4514979"/>
            <a:ext cx="1447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dirty="0">
                <a:solidFill>
                  <a:srgbClr val="FF0000"/>
                </a:solidFill>
                <a:ea typeface="楷体_GB2312" pitchFamily="49" charset="-122"/>
              </a:rPr>
              <a:t>资源利用</a:t>
            </a:r>
            <a:endParaRPr lang="zh-CN" altLang="en-US" sz="2000" dirty="0">
              <a:solidFill>
                <a:srgbClr val="FF0000"/>
              </a:solidFill>
              <a:ea typeface="楷体_GB2312" pitchFamily="49" charset="-122"/>
            </a:endParaRPr>
          </a:p>
        </p:txBody>
      </p:sp>
      <p:sp>
        <p:nvSpPr>
          <p:cNvPr id="64" name="Rectangle 9"/>
          <p:cNvSpPr>
            <a:spLocks noChangeArrowheads="1"/>
          </p:cNvSpPr>
          <p:nvPr/>
        </p:nvSpPr>
        <p:spPr bwMode="auto">
          <a:xfrm>
            <a:off x="6407086" y="3752979"/>
            <a:ext cx="1752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800" b="1" dirty="0">
                <a:ea typeface="华文新魏" pitchFamily="2" charset="-122"/>
              </a:rPr>
              <a:t>核心理论</a:t>
            </a:r>
            <a:endParaRPr lang="zh-CN" altLang="en-US" sz="2800" b="1" dirty="0">
              <a:ea typeface="华文新魏" pitchFamily="2" charset="-122"/>
            </a:endParaRPr>
          </a:p>
        </p:txBody>
      </p:sp>
      <p:sp>
        <p:nvSpPr>
          <p:cNvPr id="65" name="Rectangle 10"/>
          <p:cNvSpPr>
            <a:spLocks noChangeArrowheads="1"/>
          </p:cNvSpPr>
          <p:nvPr/>
        </p:nvSpPr>
        <p:spPr bwMode="auto">
          <a:xfrm>
            <a:off x="6559486" y="3143379"/>
            <a:ext cx="1447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000" dirty="0">
                <a:solidFill>
                  <a:srgbClr val="336600"/>
                </a:solidFill>
                <a:ea typeface="楷体_GB2312" pitchFamily="49" charset="-122"/>
              </a:rPr>
              <a:t>价格决定</a:t>
            </a:r>
            <a:endParaRPr lang="zh-CN" altLang="en-US" sz="2000" dirty="0">
              <a:solidFill>
                <a:srgbClr val="336600"/>
              </a:solidFill>
              <a:ea typeface="楷体_GB2312" pitchFamily="49" charset="-122"/>
            </a:endParaRPr>
          </a:p>
        </p:txBody>
      </p:sp>
      <p:sp>
        <p:nvSpPr>
          <p:cNvPr id="66" name="Rectangle 11"/>
          <p:cNvSpPr>
            <a:spLocks noChangeArrowheads="1"/>
          </p:cNvSpPr>
          <p:nvPr/>
        </p:nvSpPr>
        <p:spPr bwMode="auto">
          <a:xfrm>
            <a:off x="6559486" y="4514979"/>
            <a:ext cx="1447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dirty="0">
                <a:solidFill>
                  <a:srgbClr val="FF0000"/>
                </a:solidFill>
                <a:ea typeface="楷体_GB2312" pitchFamily="49" charset="-122"/>
              </a:rPr>
              <a:t>国民收入决定</a:t>
            </a:r>
            <a:endParaRPr lang="zh-CN" altLang="en-US" sz="2000" dirty="0">
              <a:solidFill>
                <a:srgbClr val="FF0000"/>
              </a:solidFill>
              <a:ea typeface="楷体_GB2312" pitchFamily="49" charset="-122"/>
            </a:endParaRPr>
          </a:p>
        </p:txBody>
      </p:sp>
      <p:sp>
        <p:nvSpPr>
          <p:cNvPr id="68" name="Rectangle 12"/>
          <p:cNvSpPr>
            <a:spLocks noChangeArrowheads="1"/>
          </p:cNvSpPr>
          <p:nvPr/>
        </p:nvSpPr>
        <p:spPr bwMode="auto">
          <a:xfrm>
            <a:off x="3892486" y="1771779"/>
            <a:ext cx="2209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dirty="0">
                <a:solidFill>
                  <a:schemeClr val="accent1"/>
                </a:solidFill>
                <a:latin typeface="微软雅黑" pitchFamily="34" charset="-122"/>
                <a:ea typeface="微软雅黑" pitchFamily="34" charset="-122"/>
              </a:rPr>
              <a:t>微观经济学</a:t>
            </a:r>
            <a:endParaRPr lang="zh-CN" altLang="en-US" sz="2400" dirty="0">
              <a:solidFill>
                <a:schemeClr val="accent1"/>
              </a:solidFill>
              <a:latin typeface="微软雅黑" pitchFamily="34" charset="-122"/>
              <a:ea typeface="微软雅黑" pitchFamily="34" charset="-122"/>
            </a:endParaRPr>
          </a:p>
        </p:txBody>
      </p:sp>
      <p:sp>
        <p:nvSpPr>
          <p:cNvPr id="69" name="Rectangle 13"/>
          <p:cNvSpPr>
            <a:spLocks noChangeArrowheads="1"/>
          </p:cNvSpPr>
          <p:nvPr/>
        </p:nvSpPr>
        <p:spPr bwMode="auto">
          <a:xfrm>
            <a:off x="3892486" y="5657979"/>
            <a:ext cx="2209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dirty="0">
                <a:solidFill>
                  <a:srgbClr val="FF0000"/>
                </a:solidFill>
                <a:effectLst>
                  <a:outerShdw blurRad="38100" dist="38100" dir="2700000" algn="tl">
                    <a:srgbClr val="C0C0C0"/>
                  </a:outerShdw>
                </a:effectLst>
                <a:latin typeface="微软雅黑" pitchFamily="34" charset="-122"/>
                <a:ea typeface="微软雅黑" pitchFamily="34" charset="-122"/>
              </a:rPr>
              <a:t>宏观经济学</a:t>
            </a:r>
            <a:endParaRPr lang="zh-CN" altLang="en-US" sz="2400" dirty="0">
              <a:solidFill>
                <a:srgbClr val="FF0000"/>
              </a:solidFill>
              <a:effectLst>
                <a:outerShdw blurRad="38100" dist="38100" dir="2700000" algn="tl">
                  <a:srgbClr val="C0C0C0"/>
                </a:outerShdw>
              </a:effectLst>
              <a:latin typeface="微软雅黑" pitchFamily="34" charset="-122"/>
              <a:ea typeface="微软雅黑" pitchFamily="34" charset="-122"/>
            </a:endParaRPr>
          </a:p>
        </p:txBody>
      </p:sp>
      <p:cxnSp>
        <p:nvCxnSpPr>
          <p:cNvPr id="70" name="AutoShape 16"/>
          <p:cNvCxnSpPr>
            <a:cxnSpLocks noChangeShapeType="1"/>
            <a:stCxn id="63" idx="2"/>
            <a:endCxn id="69" idx="1"/>
          </p:cNvCxnSpPr>
          <p:nvPr/>
        </p:nvCxnSpPr>
        <p:spPr bwMode="auto">
          <a:xfrm rot="16200000" flipH="1">
            <a:off x="2730436" y="4800729"/>
            <a:ext cx="1066800" cy="1257300"/>
          </a:xfrm>
          <a:prstGeom prst="bentConnector2">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17"/>
          <p:cNvCxnSpPr>
            <a:cxnSpLocks noChangeShapeType="1"/>
            <a:stCxn id="60" idx="2"/>
            <a:endCxn id="69" idx="0"/>
          </p:cNvCxnSpPr>
          <p:nvPr/>
        </p:nvCxnSpPr>
        <p:spPr bwMode="auto">
          <a:xfrm rot="5400000">
            <a:off x="4616386" y="5276979"/>
            <a:ext cx="76200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AutoShape 18"/>
          <p:cNvCxnSpPr>
            <a:cxnSpLocks noChangeShapeType="1"/>
            <a:stCxn id="66" idx="2"/>
            <a:endCxn id="69" idx="3"/>
          </p:cNvCxnSpPr>
          <p:nvPr/>
        </p:nvCxnSpPr>
        <p:spPr bwMode="auto">
          <a:xfrm rot="5400000">
            <a:off x="6159436" y="4838829"/>
            <a:ext cx="1066800" cy="1181100"/>
          </a:xfrm>
          <a:prstGeom prst="bentConnector2">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4" name="AutoShape 19"/>
          <p:cNvCxnSpPr>
            <a:cxnSpLocks noChangeShapeType="1"/>
            <a:stCxn id="62" idx="0"/>
            <a:endCxn id="68" idx="1"/>
          </p:cNvCxnSpPr>
          <p:nvPr/>
        </p:nvCxnSpPr>
        <p:spPr bwMode="auto">
          <a:xfrm rot="16200000">
            <a:off x="2749486" y="2000379"/>
            <a:ext cx="1066800" cy="1219200"/>
          </a:xfrm>
          <a:prstGeom prst="bentConnector2">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6" name="AutoShape 21"/>
          <p:cNvCxnSpPr>
            <a:cxnSpLocks noChangeShapeType="1"/>
            <a:stCxn id="59" idx="0"/>
            <a:endCxn id="68" idx="2"/>
          </p:cNvCxnSpPr>
          <p:nvPr/>
        </p:nvCxnSpPr>
        <p:spPr bwMode="auto">
          <a:xfrm rot="16200000">
            <a:off x="4616386" y="2762379"/>
            <a:ext cx="76200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 name="AutoShape 23"/>
          <p:cNvCxnSpPr>
            <a:cxnSpLocks noChangeShapeType="1"/>
            <a:stCxn id="65" idx="0"/>
            <a:endCxn id="68" idx="3"/>
          </p:cNvCxnSpPr>
          <p:nvPr/>
        </p:nvCxnSpPr>
        <p:spPr bwMode="auto">
          <a:xfrm rot="5400000" flipH="1">
            <a:off x="6159436" y="2019429"/>
            <a:ext cx="1066800" cy="1181100"/>
          </a:xfrm>
          <a:prstGeom prst="bentConnector2">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 name="AutoShape 25"/>
          <p:cNvCxnSpPr>
            <a:cxnSpLocks noChangeShapeType="1"/>
            <a:stCxn id="68" idx="0"/>
            <a:endCxn id="69" idx="2"/>
          </p:cNvCxnSpPr>
          <p:nvPr/>
        </p:nvCxnSpPr>
        <p:spPr bwMode="auto">
          <a:xfrm rot="5400000" flipV="1">
            <a:off x="2750280" y="4018885"/>
            <a:ext cx="4495800" cy="1588"/>
          </a:xfrm>
          <a:prstGeom prst="bentConnector5">
            <a:avLst>
              <a:gd name="adj1" fmla="val -5083"/>
              <a:gd name="adj2" fmla="val 272699995"/>
              <a:gd name="adj3" fmla="val 105083"/>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0" name="Rectangle 26"/>
          <p:cNvSpPr>
            <a:spLocks noChangeArrowheads="1"/>
          </p:cNvSpPr>
          <p:nvPr/>
        </p:nvSpPr>
        <p:spPr bwMode="auto">
          <a:xfrm>
            <a:off x="8845486" y="3371979"/>
            <a:ext cx="381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000" b="1" dirty="0">
                <a:solidFill>
                  <a:schemeClr val="accent4">
                    <a:lumMod val="75000"/>
                  </a:schemeClr>
                </a:solidFill>
                <a:effectLst>
                  <a:outerShdw blurRad="38100" dist="38100" dir="2700000" algn="tl">
                    <a:srgbClr val="C0C0C0"/>
                  </a:outerShdw>
                </a:effectLst>
                <a:latin typeface="+mn-ea"/>
              </a:rPr>
              <a:t>互为前提</a:t>
            </a:r>
            <a:endParaRPr lang="zh-CN" altLang="en-US" sz="2000" b="1" dirty="0">
              <a:solidFill>
                <a:schemeClr val="accent4">
                  <a:lumMod val="75000"/>
                </a:schemeClr>
              </a:solidFill>
              <a:effectLst>
                <a:outerShdw blurRad="38100" dist="38100" dir="2700000" algn="tl">
                  <a:srgbClr val="C0C0C0"/>
                </a:outerShdw>
              </a:effectLst>
              <a:latin typeface="+mn-ea"/>
            </a:endParaRPr>
          </a:p>
        </p:txBody>
      </p:sp>
      <p:sp>
        <p:nvSpPr>
          <p:cNvPr id="91" name="Rectangle 27"/>
          <p:cNvSpPr>
            <a:spLocks noChangeArrowheads="1"/>
          </p:cNvSpPr>
          <p:nvPr/>
        </p:nvSpPr>
        <p:spPr bwMode="auto">
          <a:xfrm>
            <a:off x="9302686" y="3371979"/>
            <a:ext cx="381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000" b="1" dirty="0">
                <a:solidFill>
                  <a:schemeClr val="accent4">
                    <a:lumMod val="75000"/>
                  </a:schemeClr>
                </a:solidFill>
                <a:effectLst>
                  <a:outerShdw blurRad="38100" dist="38100" dir="2700000" algn="tl">
                    <a:srgbClr val="C0C0C0"/>
                  </a:outerShdw>
                </a:effectLst>
                <a:latin typeface="+mn-ea"/>
              </a:rPr>
              <a:t>彼此补充</a:t>
            </a:r>
            <a:endParaRPr lang="zh-CN" altLang="en-US" sz="2000" b="1" dirty="0">
              <a:solidFill>
                <a:schemeClr val="accent4">
                  <a:lumMod val="75000"/>
                </a:schemeClr>
              </a:solidFill>
              <a:effectLst>
                <a:outerShdw blurRad="38100" dist="38100" dir="2700000" algn="tl">
                  <a:srgbClr val="C0C0C0"/>
                </a:outerShdw>
              </a:effectLst>
              <a:latin typeface="+mn-ea"/>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201181" y="2938260"/>
              <a:ext cx="2015425" cy="2192732"/>
            </p14:xfrm>
          </p:contentPart>
        </mc:Choice>
        <mc:Fallback xmlns="">
          <p:pic>
            <p:nvPicPr>
              <p:cNvPr id="2" name="墨迹 1"/>
            </p:nvPicPr>
            <p:blipFill>
              <a:blip r:embed="rId2"/>
            </p:blipFill>
            <p:spPr>
              <a:xfrm>
                <a:off x="8201181" y="2938260"/>
                <a:ext cx="2015425" cy="2192732"/>
              </a:xfrm>
              <a:prstGeom prst="rect"/>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重商主义</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15" name="Rectangle 15"/>
          <p:cNvSpPr>
            <a:spLocks noChangeArrowheads="1"/>
          </p:cNvSpPr>
          <p:nvPr/>
        </p:nvSpPr>
        <p:spPr bwMode="auto">
          <a:xfrm>
            <a:off x="1693353" y="1687672"/>
            <a:ext cx="32019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800" dirty="0">
                <a:latin typeface="微软雅黑" pitchFamily="34" charset="-122"/>
                <a:ea typeface="微软雅黑" pitchFamily="34" charset="-122"/>
              </a:rPr>
              <a:t>欧洲 </a:t>
            </a:r>
            <a:r>
              <a:rPr lang="en-US" altLang="zh-CN" sz="2800" dirty="0">
                <a:latin typeface="微软雅黑" pitchFamily="34" charset="-122"/>
                <a:ea typeface="微软雅黑" pitchFamily="34" charset="-122"/>
              </a:rPr>
              <a:t>— 15-17</a:t>
            </a:r>
            <a:r>
              <a:rPr lang="zh-CN" altLang="en-US" sz="2800" dirty="0">
                <a:latin typeface="微软雅黑" pitchFamily="34" charset="-122"/>
                <a:ea typeface="微软雅黑" pitchFamily="34" charset="-122"/>
              </a:rPr>
              <a:t>世纪</a:t>
            </a:r>
            <a:endParaRPr lang="zh-CN" altLang="en-US" sz="2800" dirty="0">
              <a:latin typeface="微软雅黑" pitchFamily="34" charset="-122"/>
              <a:ea typeface="微软雅黑" pitchFamily="34" charset="-122"/>
            </a:endParaRPr>
          </a:p>
        </p:txBody>
      </p:sp>
      <p:sp>
        <p:nvSpPr>
          <p:cNvPr id="16" name="Rectangle 17"/>
          <p:cNvSpPr>
            <a:spLocks noChangeArrowheads="1"/>
          </p:cNvSpPr>
          <p:nvPr/>
        </p:nvSpPr>
        <p:spPr bwMode="auto">
          <a:xfrm>
            <a:off x="5130358" y="1224668"/>
            <a:ext cx="5802249"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itchFamily="18" charset="0"/>
                <a:ea typeface="宋体" charset="-122"/>
              </a:defRPr>
            </a:lvl1pPr>
            <a:lvl2pPr marL="57150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buFont typeface="Wingdings" charset="2"/>
              <a:buChar char="ü"/>
            </a:pPr>
            <a:r>
              <a:rPr lang="zh-CN" altLang="en-US" sz="2600" dirty="0">
                <a:solidFill>
                  <a:srgbClr val="FF0000"/>
                </a:solidFill>
                <a:latin typeface="微软雅黑" pitchFamily="34" charset="-122"/>
                <a:ea typeface="微软雅黑" pitchFamily="34" charset="-122"/>
              </a:rPr>
              <a:t>财富是货币</a:t>
            </a:r>
            <a:endParaRPr lang="zh-CN" altLang="en-US" sz="2600" dirty="0">
              <a:solidFill>
                <a:srgbClr val="FF0000"/>
              </a:solidFill>
              <a:latin typeface="微软雅黑" pitchFamily="34" charset="-122"/>
              <a:ea typeface="微软雅黑" pitchFamily="34" charset="-122"/>
            </a:endParaRPr>
          </a:p>
          <a:p>
            <a:pPr>
              <a:lnSpc>
                <a:spcPct val="150000"/>
              </a:lnSpc>
              <a:buFont typeface="Wingdings" charset="2"/>
              <a:buChar char="ü"/>
            </a:pPr>
            <a:r>
              <a:rPr lang="zh-CN" altLang="en-US" sz="2600" dirty="0">
                <a:solidFill>
                  <a:srgbClr val="FF0000"/>
                </a:solidFill>
                <a:latin typeface="微软雅黑" pitchFamily="34" charset="-122"/>
                <a:ea typeface="微软雅黑" pitchFamily="34" charset="-122"/>
              </a:rPr>
              <a:t>货币是金银</a:t>
            </a:r>
            <a:endParaRPr lang="zh-CN" altLang="en-US" sz="2600" dirty="0">
              <a:solidFill>
                <a:srgbClr val="FF0000"/>
              </a:solidFill>
              <a:latin typeface="微软雅黑" pitchFamily="34" charset="-122"/>
              <a:ea typeface="微软雅黑" pitchFamily="34" charset="-122"/>
            </a:endParaRPr>
          </a:p>
          <a:p>
            <a:pPr>
              <a:lnSpc>
                <a:spcPct val="150000"/>
              </a:lnSpc>
              <a:buFont typeface="Wingdings" charset="2"/>
              <a:buChar char="ü"/>
            </a:pPr>
            <a:r>
              <a:rPr lang="zh-CN" altLang="en-US" sz="2600" dirty="0">
                <a:solidFill>
                  <a:srgbClr val="FF0000"/>
                </a:solidFill>
                <a:latin typeface="微软雅黑" pitchFamily="34" charset="-122"/>
                <a:ea typeface="微软雅黑" pitchFamily="34" charset="-122"/>
              </a:rPr>
              <a:t>金银来自（对外）贸易</a:t>
            </a:r>
            <a:endParaRPr lang="zh-CN" altLang="en-US" sz="2600" dirty="0">
              <a:solidFill>
                <a:srgbClr val="FF0000"/>
              </a:solidFill>
              <a:latin typeface="微软雅黑" pitchFamily="34" charset="-122"/>
              <a:ea typeface="微软雅黑" pitchFamily="34" charset="-122"/>
            </a:endParaRPr>
          </a:p>
        </p:txBody>
      </p:sp>
      <p:sp>
        <p:nvSpPr>
          <p:cNvPr id="17" name="Rectangle 18"/>
          <p:cNvSpPr>
            <a:spLocks noChangeArrowheads="1"/>
          </p:cNvSpPr>
          <p:nvPr/>
        </p:nvSpPr>
        <p:spPr bwMode="auto">
          <a:xfrm>
            <a:off x="1823549" y="3159624"/>
            <a:ext cx="840749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571500" algn="l">
              <a:defRPr kumimoji="1" sz="2400">
                <a:solidFill>
                  <a:schemeClr val="tx1"/>
                </a:solidFill>
                <a:latin typeface="Times New Roman" pitchFamily="18" charset="0"/>
                <a:ea typeface="宋体" charset="-122"/>
              </a:defRPr>
            </a:lvl1pPr>
            <a:lvl2pPr marL="868680" algn="l">
              <a:defRPr kumimoji="1" sz="2400">
                <a:solidFill>
                  <a:schemeClr val="tx1"/>
                </a:solidFill>
                <a:latin typeface="Times New Roman" pitchFamily="18" charset="0"/>
                <a:ea typeface="宋体" charset="-122"/>
              </a:defRPr>
            </a:lvl2pPr>
            <a:lvl3pPr marL="1059180"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buFont typeface="Wingdings" charset="2"/>
              <a:buChar char="Ø"/>
            </a:pPr>
            <a:r>
              <a:rPr lang="zh-CN" altLang="en-US" dirty="0">
                <a:solidFill>
                  <a:srgbClr val="FF0000"/>
                </a:solidFill>
                <a:latin typeface="微软雅黑" pitchFamily="34" charset="-122"/>
                <a:ea typeface="微软雅黑" pitchFamily="34" charset="-122"/>
              </a:rPr>
              <a:t>强调国家干预：</a:t>
            </a:r>
            <a:r>
              <a:rPr lang="zh-CN" altLang="en-US" sz="2000" dirty="0">
                <a:latin typeface="微软雅黑" pitchFamily="34" charset="-122"/>
                <a:ea typeface="微软雅黑" pitchFamily="34" charset="-122"/>
              </a:rPr>
              <a:t>重商主义者意识到商业资本的发展及利益需要有民族国家的利益支持</a:t>
            </a:r>
            <a:endParaRPr lang="zh-CN" altLang="en-US" dirty="0">
              <a:latin typeface="微软雅黑" pitchFamily="34" charset="-122"/>
              <a:ea typeface="微软雅黑" pitchFamily="34" charset="-122"/>
            </a:endParaRPr>
          </a:p>
        </p:txBody>
      </p:sp>
      <p:sp>
        <p:nvSpPr>
          <p:cNvPr id="7" name="文本框 6"/>
          <p:cNvSpPr txBox="1"/>
          <p:nvPr/>
        </p:nvSpPr>
        <p:spPr>
          <a:xfrm>
            <a:off x="1693353" y="4425772"/>
            <a:ext cx="9419906"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各国主要代表人物：</a:t>
            </a:r>
            <a:endParaRPr lang="zh-CN" altLang="en-US" sz="2400" dirty="0">
              <a:latin typeface="微软雅黑" pitchFamily="34" charset="-122"/>
              <a:ea typeface="微软雅黑" pitchFamily="34" charset="-122"/>
            </a:endParaRPr>
          </a:p>
        </p:txBody>
      </p:sp>
      <p:sp>
        <p:nvSpPr>
          <p:cNvPr id="8" name="文本框 7"/>
          <p:cNvSpPr txBox="1"/>
          <p:nvPr/>
        </p:nvSpPr>
        <p:spPr>
          <a:xfrm>
            <a:off x="2604102" y="4992442"/>
            <a:ext cx="8606410" cy="1477328"/>
          </a:xfrm>
          <a:prstGeom prst="rect">
            <a:avLst/>
          </a:prstGeom>
          <a:noFill/>
        </p:spPr>
        <p:txBody>
          <a:bodyPr wrap="square" rtlCol="0">
            <a:spAutoFit/>
          </a:bodyPr>
          <a:lstStyle/>
          <a:p>
            <a:pPr marL="342900" indent="-342900">
              <a:lnSpc>
                <a:spcPct val="150000"/>
              </a:lnSpc>
              <a:buFont typeface="Wingdings" charset="2"/>
              <a:buChar char="l"/>
            </a:pPr>
            <a:r>
              <a:rPr lang="zh-CN" altLang="en-US" sz="2000" dirty="0">
                <a:latin typeface="微软雅黑" pitchFamily="34" charset="-122"/>
                <a:ea typeface="微软雅黑" pitchFamily="34" charset="-122"/>
              </a:rPr>
              <a:t>意大利的重商主义        伽斯巴罗</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斯卡鲁菲和安东尼</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塞拉</a:t>
            </a:r>
            <a:endParaRPr lang="en-US" altLang="zh-CN" sz="2000" dirty="0">
              <a:latin typeface="微软雅黑" pitchFamily="34" charset="-122"/>
              <a:ea typeface="微软雅黑" pitchFamily="34" charset="-122"/>
            </a:endParaRPr>
          </a:p>
          <a:p>
            <a:pPr marL="342900" indent="-342900">
              <a:lnSpc>
                <a:spcPct val="150000"/>
              </a:lnSpc>
              <a:buFont typeface="Wingdings" charset="2"/>
              <a:buChar char="l"/>
            </a:pPr>
            <a:r>
              <a:rPr lang="zh-CN" altLang="en-US" sz="2000" dirty="0">
                <a:latin typeface="微软雅黑" pitchFamily="34" charset="-122"/>
                <a:ea typeface="微软雅黑" pitchFamily="34" charset="-122"/>
              </a:rPr>
              <a:t>英国的重商主义           托马斯</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孟</a:t>
            </a:r>
            <a:endParaRPr lang="en-US" altLang="zh-CN" sz="2000" dirty="0">
              <a:latin typeface="微软雅黑" pitchFamily="34" charset="-122"/>
              <a:ea typeface="微软雅黑" pitchFamily="34" charset="-122"/>
            </a:endParaRPr>
          </a:p>
          <a:p>
            <a:pPr marL="342900" indent="-342900">
              <a:lnSpc>
                <a:spcPct val="150000"/>
              </a:lnSpc>
              <a:buFont typeface="Wingdings" charset="2"/>
              <a:buChar char="l"/>
            </a:pPr>
            <a:r>
              <a:rPr lang="zh-CN" altLang="en-US" sz="2000" dirty="0">
                <a:latin typeface="微软雅黑" pitchFamily="34" charset="-122"/>
                <a:ea typeface="微软雅黑" pitchFamily="34" charset="-122"/>
              </a:rPr>
              <a:t>法国的重商主义           安徒安</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蒙克莱田</a:t>
            </a:r>
            <a:endParaRPr lang="zh-CN" altLang="en-US" sz="2000" dirty="0">
              <a:latin typeface="微软雅黑" pitchFamily="34" charset="-122"/>
              <a:ea typeface="微软雅黑"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433560" y="762002"/>
            <a:ext cx="2286000" cy="2286000"/>
          </a:xfrm>
          <a:prstGeom prst="rect">
            <a:avLst/>
          </a:prstGeom>
        </p:spPr>
      </p:pic>
      <p:sp>
        <p:nvSpPr>
          <p:cNvPr id="14" name="TextBox 13"/>
          <p:cNvSpPr txBox="1"/>
          <p:nvPr/>
        </p:nvSpPr>
        <p:spPr>
          <a:xfrm>
            <a:off x="1037951" y="1353312"/>
            <a:ext cx="461665" cy="4462272"/>
          </a:xfrm>
          <a:prstGeom prst="rect">
            <a:avLst/>
          </a:prstGeom>
          <a:noFill/>
        </p:spPr>
        <p:txBody>
          <a:bodyPr vert="eaVert" wrap="square" rtlCol="0">
            <a:spAutoFit/>
          </a:bodyPr>
          <a:lstStyle/>
          <a:p>
            <a:endParaRPr lang="zh-CN" altLang="en-US" dirty="0"/>
          </a:p>
        </p:txBody>
      </p:sp>
      <p:sp>
        <p:nvSpPr>
          <p:cNvPr id="18" name="TextBox 17"/>
          <p:cNvSpPr txBox="1"/>
          <p:nvPr/>
        </p:nvSpPr>
        <p:spPr>
          <a:xfrm>
            <a:off x="993196" y="1353312"/>
            <a:ext cx="677108" cy="4962144"/>
          </a:xfrm>
          <a:prstGeom prst="rect">
            <a:avLst/>
          </a:prstGeom>
          <a:noFill/>
        </p:spPr>
        <p:txBody>
          <a:bodyPr vert="eaVert" wrap="square" rtlCol="0">
            <a:spAutoFit/>
          </a:bodyPr>
          <a:lstStyle/>
          <a:p>
            <a:r>
              <a:rPr lang="zh-CN" altLang="en-US" sz="3200" dirty="0" smtClean="0">
                <a:solidFill>
                  <a:srgbClr val="CC00FF"/>
                </a:solidFill>
                <a:latin typeface="隶书" pitchFamily="49" charset="-122"/>
                <a:ea typeface="隶书" pitchFamily="49" charset="-122"/>
              </a:rPr>
              <a:t>西方经济学的由来与发展</a:t>
            </a:r>
            <a:endParaRPr lang="zh-CN" altLang="en-US" sz="3200" dirty="0">
              <a:solidFill>
                <a:srgbClr val="CC00FF"/>
              </a:solidFill>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宽屏</PresentationFormat>
  <Paragraphs>335</Paragraphs>
  <Slides>0</Slides>
  <Notes>22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vt:lpstr>
      <vt:lpstr>宋体</vt:lpstr>
      <vt:lpstr>Wingdings</vt:lpstr>
      <vt:lpstr>微软雅黑</vt:lpstr>
      <vt:lpstr>华文行楷</vt:lpstr>
      <vt:lpstr>隶书</vt:lpstr>
      <vt:lpstr>Times New Roman</vt:lpstr>
      <vt:lpstr>华文新魏</vt:lpstr>
      <vt:lpstr>楷体_GB2312</vt:lpstr>
      <vt:lpstr>华文中宋</vt:lpstr>
      <vt:lpstr>楷体</vt:lpstr>
      <vt:lpstr>等线</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陈智莲</dc:creator>
  <cp:lastModifiedBy>iPad (206)</cp:lastModifiedBy>
  <cp:revision>259</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2052-9.0.3</vt:lpwstr>
  </property>
</Properties>
</file>